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338" r:id="rId4"/>
    <p:sldId id="285" r:id="rId5"/>
    <p:sldId id="318" r:id="rId6"/>
    <p:sldId id="319" r:id="rId7"/>
    <p:sldId id="320" r:id="rId8"/>
    <p:sldId id="325" r:id="rId9"/>
    <p:sldId id="326" r:id="rId10"/>
    <p:sldId id="322" r:id="rId11"/>
    <p:sldId id="333" r:id="rId12"/>
    <p:sldId id="334" r:id="rId13"/>
    <p:sldId id="339" r:id="rId14"/>
    <p:sldId id="343" r:id="rId15"/>
    <p:sldId id="340" r:id="rId16"/>
    <p:sldId id="341" r:id="rId17"/>
    <p:sldId id="342" r:id="rId18"/>
    <p:sldId id="345" r:id="rId19"/>
    <p:sldId id="344" r:id="rId20"/>
    <p:sldId id="323" r:id="rId21"/>
    <p:sldId id="328" r:id="rId22"/>
    <p:sldId id="329" r:id="rId23"/>
    <p:sldId id="321" r:id="rId24"/>
    <p:sldId id="300" r:id="rId25"/>
    <p:sldId id="346" r:id="rId26"/>
    <p:sldId id="306" r:id="rId27"/>
    <p:sldId id="330" r:id="rId28"/>
    <p:sldId id="331" r:id="rId29"/>
    <p:sldId id="312" r:id="rId30"/>
    <p:sldId id="313" r:id="rId31"/>
    <p:sldId id="332" r:id="rId32"/>
    <p:sldId id="314" r:id="rId33"/>
    <p:sldId id="347" r:id="rId34"/>
    <p:sldId id="336" r:id="rId35"/>
    <p:sldId id="337" r:id="rId36"/>
    <p:sldId id="267" r:id="rId37"/>
  </p:sldIdLst>
  <p:sldSz cx="9144000" cy="6858000" type="screen4x3"/>
  <p:notesSz cx="6973888" cy="9236075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Közepesen sötét stílus 1 – 4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8D230F3-CF80-4859-8CE7-A43EE81993B5}" styleName="Világos stílus 1 – 6. jelölőszín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Világos stílus 3 – 6. jelölőszín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525" autoAdjust="0"/>
    <p:restoredTop sz="89908" autoAdjust="0"/>
  </p:normalViewPr>
  <p:slideViewPr>
    <p:cSldViewPr>
      <p:cViewPr>
        <p:scale>
          <a:sx n="62" d="100"/>
          <a:sy n="62" d="100"/>
        </p:scale>
        <p:origin x="-3024" y="-10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372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3990" y="-84"/>
      </p:cViewPr>
      <p:guideLst>
        <p:guide orient="horz" pos="2909"/>
        <p:guide pos="219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zablib\AppData\Local\Microsoft\Windows\Temporary%20Internet%20Files\Content.Outlook\L8CA1GWU\konyveloi_szoftver_felmeres_onk_160912_munk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zablib\AppData\Local\Microsoft\Windows\Temporary%20Internet%20Files\Content.Outlook\L8CA1GWU\konyveloi_szoftver_felmeres_onk_160912_munk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[konyveloi_szoftver_felmeres_onk_160912_munka.xlsx]diagramm_gazd_szerv!Kimutatás17</c:name>
    <c:fmtId val="-1"/>
  </c:pivotSource>
  <c:chart>
    <c:title>
      <c:tx>
        <c:rich>
          <a:bodyPr rot="0" vert="horz"/>
          <a:lstStyle/>
          <a:p>
            <a:pPr>
              <a:defRPr/>
            </a:pPr>
            <a:r>
              <a:rPr lang="hu-HU"/>
              <a:t>Önkormányzati alrendszer - </a:t>
            </a:r>
          </a:p>
          <a:p>
            <a:pPr>
              <a:defRPr/>
            </a:pPr>
            <a:r>
              <a:rPr lang="hu-HU"/>
              <a:t>Könyvviteli szoftver felmérés 2016.09.12</a:t>
            </a:r>
          </a:p>
          <a:p>
            <a:pPr>
              <a:defRPr/>
            </a:pPr>
            <a:r>
              <a:rPr lang="hu-HU"/>
              <a:t>Rendelkezik-e gazdálkodási szervezettel?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1"/>
          </a:solidFill>
          <a:ln>
            <a:noFill/>
          </a:ln>
          <a:effectLst/>
        </c:spPr>
      </c:pivotFmt>
      <c:pivotFmt>
        <c:idx val="8"/>
        <c:spPr>
          <a:solidFill>
            <a:schemeClr val="accent1"/>
          </a:solidFill>
          <a:ln>
            <a:noFill/>
          </a:ln>
          <a:effectLst/>
        </c:spPr>
      </c:pivotFmt>
      <c:pivotFmt>
        <c:idx val="9"/>
        <c:spPr>
          <a:solidFill>
            <a:schemeClr val="accent1"/>
          </a:solidFill>
          <a:ln>
            <a:noFill/>
          </a:ln>
          <a:effectLst/>
        </c:spPr>
      </c:pivotFmt>
      <c:pivotFmt>
        <c:idx val="1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1"/>
          </a:solidFill>
          <a:ln>
            <a:noFill/>
          </a:ln>
          <a:effectLst/>
        </c:spPr>
      </c:pivotFmt>
      <c:pivotFmt>
        <c:idx val="12"/>
        <c:spPr>
          <a:solidFill>
            <a:schemeClr val="accent1"/>
          </a:solidFill>
          <a:ln>
            <a:noFill/>
          </a:ln>
          <a:effectLst/>
        </c:spPr>
      </c:pivotFmt>
      <c:pivotFmt>
        <c:idx val="13"/>
        <c:spPr>
          <a:solidFill>
            <a:schemeClr val="accent1"/>
          </a:solidFill>
          <a:ln>
            <a:noFill/>
          </a:ln>
          <a:effectLst/>
        </c:spPr>
      </c:pivotFmt>
    </c:pivotFmts>
    <c:plotArea>
      <c:layout/>
      <c:pieChart>
        <c:varyColors val="1"/>
        <c:ser>
          <c:idx val="0"/>
          <c:order val="0"/>
          <c:tx>
            <c:strRef>
              <c:f>diagramm_gazd_szerv!$B$1</c:f>
              <c:strCache>
                <c:ptCount val="1"/>
                <c:pt idx="0">
                  <c:v>Összeg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hu-H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diagramm_gazd_szerv!$A$2:$A$5</c:f>
              <c:strCache>
                <c:ptCount val="3"/>
                <c:pt idx="0">
                  <c:v>Igen</c:v>
                </c:pt>
                <c:pt idx="1">
                  <c:v>Nem</c:v>
                </c:pt>
                <c:pt idx="2">
                  <c:v>(üres)</c:v>
                </c:pt>
              </c:strCache>
            </c:strRef>
          </c:cat>
          <c:val>
            <c:numRef>
              <c:f>diagramm_gazd_szerv!$B$2:$B$5</c:f>
              <c:numCache>
                <c:formatCode>General</c:formatCode>
                <c:ptCount val="3"/>
                <c:pt idx="0">
                  <c:v>1952</c:v>
                </c:pt>
                <c:pt idx="1">
                  <c:v>9993</c:v>
                </c:pt>
              </c:numCache>
            </c:numRef>
          </c:val>
          <c:extLst xmlns:c16r2="http://schemas.microsoft.com/office/drawing/2015/06/chart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hu-HU"/>
        </a:p>
      </c:txPr>
    </c:legend>
    <c:plotVisOnly val="1"/>
    <c:dispBlanksAs val="gap"/>
    <c:showDLblsOverMax val="0"/>
  </c:chart>
  <c:txPr>
    <a:bodyPr/>
    <a:lstStyle/>
    <a:p>
      <a:pPr>
        <a:defRPr sz="1400">
          <a:latin typeface="+mj-lt"/>
        </a:defRPr>
      </a:pPr>
      <a:endParaRPr lang="hu-HU"/>
    </a:p>
  </c:txPr>
  <c:externalData r:id="rId1">
    <c:autoUpdate val="0"/>
  </c:externalData>
  <c:extLst xmlns:c16r2="http://schemas.microsoft.com/office/drawing/2015/06/chart">
    <c:ext xmlns:c16="http://schemas.microsoft.com/office/drawing/2014/chart" uri="{E28EC0CA-F0BB-4C9C-879D-F8772B89E7AC}">
      <c16:pivotOptions16>
        <c16:showExpandCollapseFieldButtons val="1"/>
      </c16:pivotOptions16>
    </c:ex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[konyveloi_szoftver_felmeres_onk_160912_munka.xlsx]diagramm_szoftver!Kimutatás12</c:name>
    <c:fmtId val="-1"/>
  </c:pivotSource>
  <c:chart>
    <c:title>
      <c:tx>
        <c:rich>
          <a:bodyPr rot="0" vert="horz"/>
          <a:lstStyle/>
          <a:p>
            <a:pPr>
              <a:defRPr/>
            </a:pPr>
            <a:r>
              <a:rPr lang="hu-HU"/>
              <a:t>Önkormányzati alrendszer - </a:t>
            </a:r>
          </a:p>
          <a:p>
            <a:pPr>
              <a:defRPr/>
            </a:pPr>
            <a:r>
              <a:rPr lang="hu-HU"/>
              <a:t>Könyvviteli szoftver felmérés 2016.09.12</a:t>
            </a:r>
          </a:p>
        </c:rich>
      </c:tx>
      <c:layout>
        <c:manualLayout>
          <c:xMode val="edge"/>
          <c:yMode val="edge"/>
          <c:x val="0.58372073878219111"/>
          <c:y val="2.6143790849673203E-2"/>
        </c:manualLayout>
      </c:layout>
      <c:overlay val="0"/>
      <c:spPr>
        <a:noFill/>
        <a:ln>
          <a:noFill/>
        </a:ln>
        <a:effectLst/>
      </c:sp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-1.2691473461650627E-2"/>
              <c:y val="3.1184818073061213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-7.3338619130941963E-3"/>
              <c:y val="4.4682794320403648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2.4422526611256927E-2"/>
              <c:y val="7.8043954224074757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2.2434337634878974E-2"/>
              <c:y val="-3.444850415076995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5.1000656167979001E-3"/>
              <c:y val="-4.6687464720212082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3.5927475211431905E-3"/>
              <c:y val="-3.2805638869167493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-3.4242809492563427E-2"/>
              <c:y val="-5.8035552519540026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-1.1506771289005541E-2"/>
              <c:y val="-2.6522684946688857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1"/>
          </a:solidFill>
          <a:ln>
            <a:noFill/>
          </a:ln>
          <a:effectLst/>
        </c:spPr>
      </c:pivotFmt>
      <c:pivotFmt>
        <c:idx val="12"/>
        <c:spPr>
          <a:solidFill>
            <a:schemeClr val="accent1"/>
          </a:solidFill>
          <a:ln>
            <a:noFill/>
          </a:ln>
          <a:effectLst/>
        </c:spPr>
      </c:pivotFmt>
      <c:pivotFmt>
        <c:idx val="13"/>
        <c:spPr>
          <a:solidFill>
            <a:schemeClr val="accent1"/>
          </a:solidFill>
          <a:ln>
            <a:noFill/>
          </a:ln>
          <a:effectLst/>
        </c:spPr>
      </c:pivotFmt>
      <c:pivotFmt>
        <c:idx val="14"/>
        <c:spPr>
          <a:solidFill>
            <a:schemeClr val="accent1"/>
          </a:solidFill>
          <a:ln>
            <a:noFill/>
          </a:ln>
          <a:effectLst/>
        </c:spPr>
      </c:pivotFmt>
      <c:pivotFmt>
        <c:idx val="15"/>
        <c:spPr>
          <a:solidFill>
            <a:schemeClr val="accent1"/>
          </a:solidFill>
          <a:ln>
            <a:noFill/>
          </a:ln>
          <a:effectLst/>
        </c:spPr>
      </c:pivotFmt>
      <c:pivotFmt>
        <c:idx val="16"/>
        <c:spPr>
          <a:solidFill>
            <a:schemeClr val="accent1"/>
          </a:solidFill>
          <a:ln>
            <a:noFill/>
          </a:ln>
          <a:effectLst/>
        </c:spPr>
      </c:pivotFmt>
      <c:pivotFmt>
        <c:idx val="17"/>
        <c:spPr>
          <a:solidFill>
            <a:schemeClr val="accent1"/>
          </a:solidFill>
          <a:ln>
            <a:noFill/>
          </a:ln>
          <a:effectLst/>
        </c:spPr>
      </c:pivotFmt>
      <c:pivotFmt>
        <c:idx val="18"/>
        <c:spPr>
          <a:solidFill>
            <a:schemeClr val="accent1"/>
          </a:solidFill>
          <a:ln>
            <a:noFill/>
          </a:ln>
          <a:effectLst/>
        </c:spPr>
      </c:pivotFmt>
      <c:pivotFmt>
        <c:idx val="19"/>
        <c:spPr>
          <a:solidFill>
            <a:schemeClr val="accent1"/>
          </a:solidFill>
          <a:ln>
            <a:noFill/>
          </a:ln>
          <a:effectLst/>
        </c:spPr>
      </c:pivotFmt>
      <c:pivotFmt>
        <c:idx val="20"/>
        <c:spPr>
          <a:solidFill>
            <a:schemeClr val="accent1"/>
          </a:solidFill>
          <a:ln>
            <a:noFill/>
          </a:ln>
          <a:effectLst/>
        </c:spPr>
      </c:pivotFmt>
      <c:pivotFmt>
        <c:idx val="2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22"/>
        <c:spPr>
          <a:solidFill>
            <a:schemeClr val="accent1"/>
          </a:solidFill>
          <a:ln>
            <a:noFill/>
          </a:ln>
          <a:effectLst/>
        </c:spPr>
      </c:pivotFmt>
      <c:pivotFmt>
        <c:idx val="23"/>
        <c:spPr>
          <a:solidFill>
            <a:schemeClr val="accent1"/>
          </a:solidFill>
          <a:ln>
            <a:noFill/>
          </a:ln>
          <a:effectLst/>
        </c:spPr>
      </c:pivotFmt>
      <c:pivotFmt>
        <c:idx val="24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5.1000656167979001E-3"/>
              <c:y val="-4.6687464720212082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25"/>
        <c:spPr>
          <a:solidFill>
            <a:schemeClr val="accent1"/>
          </a:solidFill>
          <a:ln>
            <a:noFill/>
          </a:ln>
          <a:effectLst/>
        </c:spPr>
      </c:pivotFmt>
      <c:pivotFmt>
        <c:idx val="26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2.2434337634878974E-2"/>
              <c:y val="-3.444850415076995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27"/>
        <c:spPr>
          <a:solidFill>
            <a:schemeClr val="accent1"/>
          </a:solidFill>
          <a:ln>
            <a:noFill/>
          </a:ln>
          <a:effectLst/>
        </c:spPr>
      </c:pivotFmt>
      <c:pivotFmt>
        <c:idx val="28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2.4422526611256927E-2"/>
              <c:y val="7.8043954224074757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29"/>
        <c:spPr>
          <a:solidFill>
            <a:schemeClr val="accent1"/>
          </a:solidFill>
          <a:ln>
            <a:noFill/>
          </a:ln>
          <a:effectLst/>
        </c:spPr>
      </c:pivotFmt>
      <c:pivotFmt>
        <c:idx val="30"/>
        <c:spPr>
          <a:solidFill>
            <a:schemeClr val="accent1"/>
          </a:solidFill>
          <a:ln>
            <a:noFill/>
          </a:ln>
          <a:effectLst/>
        </c:spPr>
      </c:pivotFmt>
      <c:pivotFmt>
        <c:idx val="31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-1.2691473461650627E-2"/>
              <c:y val="3.1184818073061213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2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-7.3338619130941963E-3"/>
              <c:y val="4.4682794320403648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3"/>
        <c:spPr>
          <a:solidFill>
            <a:schemeClr val="accent1"/>
          </a:solidFill>
          <a:ln>
            <a:noFill/>
          </a:ln>
          <a:effectLst/>
        </c:spPr>
      </c:pivotFmt>
      <c:pivotFmt>
        <c:idx val="34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-1.1506771289005541E-2"/>
              <c:y val="-2.6522684946688857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5"/>
        <c:spPr>
          <a:solidFill>
            <a:schemeClr val="accent1"/>
          </a:solidFill>
          <a:ln>
            <a:noFill/>
          </a:ln>
          <a:effectLst/>
        </c:spPr>
      </c:pivotFmt>
      <c:pivotFmt>
        <c:idx val="36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-3.4242809492563427E-2"/>
              <c:y val="-5.8035552519540026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7"/>
        <c:spPr>
          <a:solidFill>
            <a:schemeClr val="accent1"/>
          </a:solidFill>
          <a:ln>
            <a:noFill/>
          </a:ln>
          <a:effectLst/>
        </c:spPr>
      </c:pivotFmt>
      <c:pivotFmt>
        <c:idx val="38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3.5927475211431905E-3"/>
              <c:y val="-3.2805638869167493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9"/>
        <c:spPr>
          <a:solidFill>
            <a:schemeClr val="accent1"/>
          </a:solidFill>
          <a:ln>
            <a:noFill/>
          </a:ln>
          <a:effectLst/>
        </c:spPr>
      </c:pivotFmt>
      <c:pivotFmt>
        <c:idx val="4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1"/>
        <c:spPr>
          <a:solidFill>
            <a:schemeClr val="accent1"/>
          </a:solidFill>
          <a:ln>
            <a:noFill/>
          </a:ln>
          <a:effectLst/>
        </c:spPr>
      </c:pivotFmt>
      <c:pivotFmt>
        <c:idx val="42"/>
        <c:spPr>
          <a:solidFill>
            <a:schemeClr val="accent1"/>
          </a:solidFill>
          <a:ln>
            <a:noFill/>
          </a:ln>
          <a:effectLst/>
        </c:spPr>
      </c:pivotFmt>
      <c:pivotFmt>
        <c:idx val="43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5.1000656167979001E-3"/>
              <c:y val="-4.6687464720212082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4"/>
        <c:spPr>
          <a:solidFill>
            <a:schemeClr val="accent1"/>
          </a:solidFill>
          <a:ln>
            <a:noFill/>
          </a:ln>
          <a:effectLst/>
        </c:spPr>
      </c:pivotFmt>
      <c:pivotFmt>
        <c:idx val="45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2.2434337634878974E-2"/>
              <c:y val="-3.444850415076995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6"/>
        <c:spPr>
          <a:solidFill>
            <a:schemeClr val="accent1"/>
          </a:solidFill>
          <a:ln>
            <a:noFill/>
          </a:ln>
          <a:effectLst/>
        </c:spPr>
      </c:pivotFmt>
      <c:pivotFmt>
        <c:idx val="47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2.4422526611256927E-2"/>
              <c:y val="7.8043954224074757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8"/>
        <c:spPr>
          <a:solidFill>
            <a:schemeClr val="accent1"/>
          </a:solidFill>
          <a:ln>
            <a:noFill/>
          </a:ln>
          <a:effectLst/>
        </c:spPr>
      </c:pivotFmt>
      <c:pivotFmt>
        <c:idx val="49"/>
        <c:spPr>
          <a:solidFill>
            <a:schemeClr val="accent1"/>
          </a:solidFill>
          <a:ln>
            <a:noFill/>
          </a:ln>
          <a:effectLst/>
        </c:spPr>
      </c:pivotFmt>
      <c:pivotFmt>
        <c:idx val="50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-1.2691473461650627E-2"/>
              <c:y val="3.1184818073061213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51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-7.3338619130941963E-3"/>
              <c:y val="4.4682794320403648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52"/>
        <c:spPr>
          <a:solidFill>
            <a:schemeClr val="accent1"/>
          </a:solidFill>
          <a:ln>
            <a:noFill/>
          </a:ln>
          <a:effectLst/>
        </c:spPr>
      </c:pivotFmt>
      <c:pivotFmt>
        <c:idx val="53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-1.1506771289005541E-2"/>
              <c:y val="-2.6522684946688857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54"/>
        <c:spPr>
          <a:solidFill>
            <a:schemeClr val="accent1"/>
          </a:solidFill>
          <a:ln>
            <a:noFill/>
          </a:ln>
          <a:effectLst/>
        </c:spPr>
      </c:pivotFmt>
      <c:pivotFmt>
        <c:idx val="55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-3.4242809492563427E-2"/>
              <c:y val="-5.8035552519540026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56"/>
        <c:spPr>
          <a:solidFill>
            <a:schemeClr val="accent1"/>
          </a:solidFill>
          <a:ln>
            <a:noFill/>
          </a:ln>
          <a:effectLst/>
        </c:spPr>
      </c:pivotFmt>
      <c:pivotFmt>
        <c:idx val="57"/>
        <c:spPr>
          <a:solidFill>
            <a:schemeClr val="accent1"/>
          </a:solidFill>
          <a:ln>
            <a:noFill/>
          </a:ln>
          <a:effectLst/>
        </c:spPr>
        <c:dLbl>
          <c:idx val="0"/>
          <c:layout>
            <c:manualLayout>
              <c:x val="3.5927475211431905E-3"/>
              <c:y val="-3.2805638869167493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hu-HU"/>
            </a:p>
          </c:txPr>
          <c:dLblPos val="bestFit"/>
          <c:showLegendKey val="0"/>
          <c:showVal val="1"/>
          <c:showCatName val="1"/>
          <c:showSerName val="0"/>
          <c:showPercent val="1"/>
          <c:showBubbleSize val="0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58"/>
        <c:spPr>
          <a:solidFill>
            <a:schemeClr val="accent1"/>
          </a:solidFill>
          <a:ln>
            <a:noFill/>
          </a:ln>
          <a:effectLst/>
        </c:spPr>
      </c:pivotFmt>
    </c:pivotFmts>
    <c:plotArea>
      <c:layout/>
      <c:pieChart>
        <c:varyColors val="1"/>
        <c:ser>
          <c:idx val="0"/>
          <c:order val="0"/>
          <c:tx>
            <c:strRef>
              <c:f>diagramm_szoftver!$B$1</c:f>
              <c:strCache>
                <c:ptCount val="1"/>
                <c:pt idx="0">
                  <c:v>Összeg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/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 xmlns:c16r2="http://schemas.microsoft.com/office/drawing/2015/06/chart"/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/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/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/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</c:spPr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/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/>
            </c:spPr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/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>
                <a:noFill/>
              </a:ln>
              <a:effectLst/>
            </c:spPr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/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>
                <a:noFill/>
              </a:ln>
              <a:effectLst/>
            </c:spPr>
          </c:dPt>
          <c:dLbls>
            <c:dLbl>
              <c:idx val="2"/>
              <c:layout>
                <c:manualLayout>
                  <c:x val="5.1000656167979001E-3"/>
                  <c:y val="-4.6687464720212082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2434337634878974E-2"/>
                  <c:y val="-3.44485041507699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4422526611256927E-2"/>
                  <c:y val="7.804395422407475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1.2691473461650627E-2"/>
                  <c:y val="3.118481807306121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7.3338619130941963E-3"/>
                  <c:y val="4.4682794320403648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-1.1506771289005541E-2"/>
                  <c:y val="-2.652268494668885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</c:extLst>
            </c:dLbl>
            <c:dLbl>
              <c:idx val="14"/>
              <c:layout>
                <c:manualLayout>
                  <c:x val="-3.4242809492563427E-2"/>
                  <c:y val="-5.803555251954002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</c:extLst>
            </c:dLbl>
            <c:dLbl>
              <c:idx val="16"/>
              <c:layout>
                <c:manualLayout>
                  <c:x val="3.5927475211431905E-3"/>
                  <c:y val="-3.280563886916749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hu-HU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diagramm_szoftver!$A$2:$A$20</c:f>
              <c:strCache>
                <c:ptCount val="18"/>
                <c:pt idx="0">
                  <c:v>CGR</c:v>
                </c:pt>
                <c:pt idx="1">
                  <c:v>CompuTrend EcoStat</c:v>
                </c:pt>
                <c:pt idx="2">
                  <c:v>CORSO</c:v>
                </c:pt>
                <c:pt idx="3">
                  <c:v>DOKK</c:v>
                </c:pt>
                <c:pt idx="4">
                  <c:v>EGIR (IVIR)</c:v>
                </c:pt>
                <c:pt idx="5">
                  <c:v>Egyéb</c:v>
                </c:pt>
                <c:pt idx="6">
                  <c:v>EOS</c:v>
                </c:pt>
                <c:pt idx="7">
                  <c:v>EPER</c:v>
                </c:pt>
                <c:pt idx="8">
                  <c:v>FORRÁS SQL</c:v>
                </c:pt>
                <c:pt idx="9">
                  <c:v>GORDIUS-FÓKA</c:v>
                </c:pt>
                <c:pt idx="10">
                  <c:v>KÖZÜGY 5</c:v>
                </c:pt>
                <c:pt idx="11">
                  <c:v>OrganP</c:v>
                </c:pt>
                <c:pt idx="12">
                  <c:v>Önkormányzati ASP Gazdálkodási szakrendszer</c:v>
                </c:pt>
                <c:pt idx="13">
                  <c:v>POLISZ</c:v>
                </c:pt>
                <c:pt idx="14">
                  <c:v>RLB 60 Ügyviteli Szoftverek</c:v>
                </c:pt>
                <c:pt idx="15">
                  <c:v>SALDO Creator</c:v>
                </c:pt>
                <c:pt idx="16">
                  <c:v>TITÁN-KASZPER</c:v>
                </c:pt>
                <c:pt idx="17">
                  <c:v>(üres)</c:v>
                </c:pt>
              </c:strCache>
            </c:strRef>
          </c:cat>
          <c:val>
            <c:numRef>
              <c:f>diagramm_szoftver!$B$2:$B$20</c:f>
              <c:numCache>
                <c:formatCode>General</c:formatCode>
                <c:ptCount val="18"/>
                <c:pt idx="0">
                  <c:v>916</c:v>
                </c:pt>
                <c:pt idx="1">
                  <c:v>1149</c:v>
                </c:pt>
                <c:pt idx="2">
                  <c:v>162</c:v>
                </c:pt>
                <c:pt idx="3">
                  <c:v>772</c:v>
                </c:pt>
                <c:pt idx="4">
                  <c:v>2</c:v>
                </c:pt>
                <c:pt idx="5">
                  <c:v>68</c:v>
                </c:pt>
                <c:pt idx="6">
                  <c:v>1</c:v>
                </c:pt>
                <c:pt idx="7">
                  <c:v>5815</c:v>
                </c:pt>
                <c:pt idx="8">
                  <c:v>337</c:v>
                </c:pt>
                <c:pt idx="9">
                  <c:v>342</c:v>
                </c:pt>
                <c:pt idx="10">
                  <c:v>2</c:v>
                </c:pt>
                <c:pt idx="11">
                  <c:v>396</c:v>
                </c:pt>
                <c:pt idx="12">
                  <c:v>269</c:v>
                </c:pt>
                <c:pt idx="13">
                  <c:v>763</c:v>
                </c:pt>
                <c:pt idx="14">
                  <c:v>1</c:v>
                </c:pt>
                <c:pt idx="15">
                  <c:v>693</c:v>
                </c:pt>
                <c:pt idx="16">
                  <c:v>256</c:v>
                </c:pt>
              </c:numCache>
            </c:numRef>
          </c:val>
          <c:extLst xmlns:c16r2="http://schemas.microsoft.com/office/drawing/2015/06/chart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050"/>
      </a:pPr>
      <a:endParaRPr lang="hu-HU"/>
    </a:p>
  </c:txPr>
  <c:externalData r:id="rId1">
    <c:autoUpdate val="0"/>
  </c:externalData>
  <c:extLst xmlns:c16r2="http://schemas.microsoft.com/office/drawing/2015/06/chart">
    <c:ext xmlns:c16="http://schemas.microsoft.com/office/drawing/2014/chart" uri="{E28EC0CA-F0BB-4C9C-879D-F8772B89E7AC}">
      <c16:pivotOptions16>
        <c16:showExpandCollapseFieldButtons val="1"/>
      </c16:pivotOptions16>
    </c:ext>
    <c:ext xmlns:c14="http://schemas.microsoft.com/office/drawing/2007/8/2/chart" uri="{781A3756-C4B2-4CAC-9D66-4F8BD8637D16}">
      <c14:pivotOptions>
        <c14:dropZoneFilter val="1"/>
        <c14:dropZoneData val="1"/>
        <c14:dropZoneSeries val="1"/>
        <c14:dropZonesVisible val="1"/>
      </c14:pivotOptions>
    </c:ext>
  </c:extLst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2019" cy="46180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0257" y="0"/>
            <a:ext cx="3022019" cy="46180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5D2CA1DA-A253-48C4-9532-38EAA0C126EE}" type="datetimeFigureOut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669"/>
            <a:ext cx="3022019" cy="4618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0257" y="8772669"/>
            <a:ext cx="3022019" cy="4618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45E3780E-A334-4547-9455-457813E7E9F3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0454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2019" cy="46180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0257" y="0"/>
            <a:ext cx="3022019" cy="46180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16AAC474-7325-4C7C-84BF-6349B00A0501}" type="datetimeFigureOut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3738"/>
            <a:ext cx="4618038" cy="3462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hu-H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7390" y="4387136"/>
            <a:ext cx="5579110" cy="415623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9"/>
            <a:ext cx="3022019" cy="4618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0257" y="8772669"/>
            <a:ext cx="3022019" cy="4618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10F11660-8C19-4F34-96BA-D76A85EEB4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1476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939948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53398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Az NGM is elismerte, hogy a beszámoló</a:t>
            </a:r>
            <a:r>
              <a:rPr lang="hu-HU" baseline="0" dirty="0" smtClean="0"/>
              <a:t> egyes űrlapjaira utólag készített szabályok számos esetben nem voltak helytállóak, illetve a vonatkozó elvárásokat az útmutatóban későn módosították, vagy nem is tartalmazta az útmutató.</a:t>
            </a:r>
          </a:p>
          <a:p>
            <a:endParaRPr lang="hu-HU" baseline="0" dirty="0" smtClean="0"/>
          </a:p>
          <a:p>
            <a:r>
              <a:rPr lang="hu-HU" baseline="0" dirty="0" smtClean="0"/>
              <a:t>Ígéretet kaptunk arra, hogy a 2016. évi beszámoló esetében korábban megkapjuk a beszámoló kialakításával kapcsolatos végleges NGM elvárásokat bemutató anyagot. </a:t>
            </a:r>
          </a:p>
          <a:p>
            <a:endParaRPr lang="hu-HU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5339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53398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53398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51415" indent="-171433" defTabSz="914309">
              <a:buFontTx/>
              <a:buChar char="-"/>
            </a:pPr>
            <a:endParaRPr lang="hu-HU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606966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51415" indent="-171433" defTabSz="914309">
              <a:buFontTx/>
              <a:buChar char="-"/>
            </a:pPr>
            <a:endParaRPr lang="hu-HU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606966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51415" indent="-171433" defTabSz="914309">
              <a:buFontTx/>
              <a:buChar char="-"/>
            </a:pPr>
            <a:endParaRPr lang="hu-HU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606966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53398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53398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5339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25707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30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53398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31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53398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32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53398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51415" indent="-171433" defTabSz="914309">
              <a:buFontTx/>
              <a:buChar char="-"/>
            </a:pPr>
            <a:endParaRPr lang="hu-HU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33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606966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34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53398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35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53398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36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4382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2570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5339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3651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51415" indent="-171433" defTabSz="914309">
              <a:buFontTx/>
              <a:buChar char="-"/>
            </a:pPr>
            <a:endParaRPr lang="hu-HU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60696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51415" indent="-171433" defTabSz="914309">
              <a:buFontTx/>
              <a:buChar char="-"/>
            </a:pPr>
            <a:endParaRPr lang="hu-HU" baseline="0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606966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5339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5339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3D996-17EE-4037-BA17-C34A1BF67EB1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0619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ADBD1-B73F-4E06-A1D3-AD4CB5F64C0C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63840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43871-2427-4CE3-8251-9DE15A223D1A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02049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138E-7DAE-42C0-AFC6-CECA1EE84F89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6767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8EE7B-E198-4D2C-A54D-15B5530020A5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4053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0FA2-0287-4F70-BDD3-4251C10024BC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14353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2DCD-545C-4674-8B94-2C3ED00DD295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67981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9B03-0247-469D-B033-40A8CB65BCBD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5771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1A4CD-A309-4345-B098-0972D05FD224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397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A3463-6825-4F67-AA89-EB7A6012FC1A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247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B6EC1-0CAA-4AD3-886E-B48674098EBE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3137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9A4D1-EE57-4343-9395-7107698F04DD}" type="datetime1">
              <a:rPr lang="hu-HU" smtClean="0"/>
              <a:pPr/>
              <a:t>2016.11.08.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3BCD2-06B7-42BA-8C82-CB1C1E5C6D1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68498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5409533"/>
            <a:ext cx="6480720" cy="683763"/>
          </a:xfrm>
        </p:spPr>
        <p:txBody>
          <a:bodyPr>
            <a:normAutofit/>
          </a:bodyPr>
          <a:lstStyle/>
          <a:p>
            <a:pPr algn="l"/>
            <a:r>
              <a:rPr lang="hu-HU" sz="36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hu-HU" sz="36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5517232"/>
            <a:ext cx="6480720" cy="1224136"/>
          </a:xfrm>
        </p:spPr>
        <p:txBody>
          <a:bodyPr>
            <a:normAutofit/>
          </a:bodyPr>
          <a:lstStyle/>
          <a:p>
            <a:r>
              <a:rPr lang="hu-HU" sz="1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XVII. Önkormányzati Költségvetési- és </a:t>
            </a:r>
            <a:r>
              <a:rPr lang="hu-HU" sz="16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adókonferencia</a:t>
            </a:r>
          </a:p>
          <a:p>
            <a:r>
              <a:rPr lang="hu-HU" sz="1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2016. november 8 </a:t>
            </a:r>
            <a:r>
              <a:rPr lang="hu-HU" sz="16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-10.</a:t>
            </a:r>
          </a:p>
        </p:txBody>
      </p:sp>
    </p:spTree>
    <p:extLst>
      <p:ext uri="{BB962C8B-B14F-4D97-AF65-F5344CB8AC3E}">
        <p14:creationId xmlns:p14="http://schemas.microsoft.com/office/powerpoint/2010/main" val="30160725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2" y="-14641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1224136"/>
          </a:xfrm>
        </p:spPr>
        <p:txBody>
          <a:bodyPr>
            <a:noAutofit/>
          </a:bodyPr>
          <a:lstStyle/>
          <a:p>
            <a:pPr algn="l"/>
            <a:r>
              <a:rPr lang="hu-HU" sz="3600" dirty="0" smtClean="0"/>
              <a:t>Az adatminőséget befolyásoló tényezők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72816"/>
            <a:ext cx="8208912" cy="4032448"/>
          </a:xfrm>
        </p:spPr>
        <p:txBody>
          <a:bodyPr>
            <a:normAutofit/>
          </a:bodyPr>
          <a:lstStyle/>
          <a:p>
            <a:r>
              <a:rPr lang="hu-HU" sz="2200" dirty="0">
                <a:latin typeface="+mj-lt"/>
              </a:rPr>
              <a:t>Ha a könyvvezetés nem folyamatos, az adatszolgáltatás megelőzi a könyvelést – nincs számviteli </a:t>
            </a:r>
            <a:r>
              <a:rPr lang="hu-HU" sz="2200" dirty="0" smtClean="0">
                <a:latin typeface="+mj-lt"/>
              </a:rPr>
              <a:t>alátámasztottság</a:t>
            </a:r>
          </a:p>
          <a:p>
            <a:pPr marL="0" indent="0">
              <a:buNone/>
            </a:pPr>
            <a:endParaRPr lang="hu-HU" sz="2200" dirty="0">
              <a:latin typeface="+mj-lt"/>
            </a:endParaRPr>
          </a:p>
          <a:p>
            <a:r>
              <a:rPr lang="hu-HU" sz="2200" dirty="0">
                <a:latin typeface="+mj-lt"/>
              </a:rPr>
              <a:t>Ha az eltérés túl nagy az utolsó havi és az éves beszámoló között, </a:t>
            </a:r>
            <a:r>
              <a:rPr lang="hu-HU" sz="2200" dirty="0" smtClean="0">
                <a:latin typeface="+mj-lt"/>
              </a:rPr>
              <a:t>az évközi (havi) adatminőség </a:t>
            </a:r>
            <a:r>
              <a:rPr lang="hu-HU" sz="2200" dirty="0">
                <a:latin typeface="+mj-lt"/>
              </a:rPr>
              <a:t>nem megfelelő </a:t>
            </a: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7" name="TextBox 7"/>
          <p:cNvSpPr txBox="1"/>
          <p:nvPr/>
        </p:nvSpPr>
        <p:spPr>
          <a:xfrm>
            <a:off x="4211960" y="6216328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040542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864096"/>
          </a:xfrm>
        </p:spPr>
        <p:txBody>
          <a:bodyPr>
            <a:noAutofit/>
          </a:bodyPr>
          <a:lstStyle/>
          <a:p>
            <a:pPr algn="l"/>
            <a:r>
              <a:rPr lang="hu-HU" sz="2000" b="1" dirty="0" smtClean="0"/>
              <a:t>Gazdasági szervezet</a:t>
            </a:r>
            <a:endParaRPr lang="hu-HU" sz="2000" dirty="0" smtClean="0"/>
          </a:p>
        </p:txBody>
      </p:sp>
      <p:sp>
        <p:nvSpPr>
          <p:cNvPr id="9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>
                <a:latin typeface="+mj-lt"/>
              </a:rPr>
              <a:t>XVII. Önkormányzati Költségvetési- és adókonferencia</a:t>
            </a:r>
          </a:p>
        </p:txBody>
      </p:sp>
      <p:graphicFrame>
        <p:nvGraphicFramePr>
          <p:cNvPr id="8" name="Diagra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6071743"/>
              </p:ext>
            </p:extLst>
          </p:nvPr>
        </p:nvGraphicFramePr>
        <p:xfrm>
          <a:off x="0" y="1340768"/>
          <a:ext cx="9144000" cy="4583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612371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864096"/>
          </a:xfrm>
        </p:spPr>
        <p:txBody>
          <a:bodyPr>
            <a:noAutofit/>
          </a:bodyPr>
          <a:lstStyle/>
          <a:p>
            <a:pPr algn="l"/>
            <a:r>
              <a:rPr lang="hu-HU" sz="2000" b="1" dirty="0" smtClean="0"/>
              <a:t>Alkalmazott szoftverek (db)</a:t>
            </a:r>
            <a:endParaRPr lang="hu-HU" sz="2000" dirty="0" smtClean="0"/>
          </a:p>
        </p:txBody>
      </p:sp>
      <p:sp>
        <p:nvSpPr>
          <p:cNvPr id="9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>
                <a:latin typeface="+mj-lt"/>
              </a:rPr>
              <a:t>XVII. Önkormányzati Költségvetési- és adókonferencia</a:t>
            </a:r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9080676"/>
              </p:ext>
            </p:extLst>
          </p:nvPr>
        </p:nvGraphicFramePr>
        <p:xfrm>
          <a:off x="0" y="1052736"/>
          <a:ext cx="914400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40920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070992"/>
          </a:xfrm>
        </p:spPr>
        <p:txBody>
          <a:bodyPr>
            <a:noAutofit/>
          </a:bodyPr>
          <a:lstStyle/>
          <a:p>
            <a:r>
              <a:rPr lang="hu-HU" sz="3600" dirty="0" smtClean="0"/>
              <a:t/>
            </a:r>
            <a:br>
              <a:rPr lang="hu-HU" sz="3600" dirty="0" smtClean="0"/>
            </a:br>
            <a:r>
              <a:rPr lang="hu-HU" sz="3600" dirty="0"/>
              <a:t/>
            </a:r>
            <a:br>
              <a:rPr lang="hu-HU" sz="3600" dirty="0"/>
            </a:br>
            <a:r>
              <a:rPr lang="hu-HU" sz="3600" dirty="0" smtClean="0"/>
              <a:t/>
            </a:r>
            <a:br>
              <a:rPr lang="hu-HU" sz="3600" dirty="0" smtClean="0"/>
            </a:br>
            <a:r>
              <a:rPr lang="hu-HU" sz="3600" dirty="0"/>
              <a:t/>
            </a:r>
            <a:br>
              <a:rPr lang="hu-HU" sz="3600" dirty="0"/>
            </a:br>
            <a:r>
              <a:rPr lang="hu-HU" sz="3600" dirty="0" smtClean="0"/>
              <a:t/>
            </a:r>
            <a:br>
              <a:rPr lang="hu-HU" sz="3600" dirty="0" smtClean="0"/>
            </a:br>
            <a:r>
              <a:rPr lang="hu-HU" sz="3600" dirty="0" smtClean="0"/>
              <a:t/>
            </a:r>
            <a:br>
              <a:rPr lang="hu-HU" sz="3600" dirty="0" smtClean="0"/>
            </a:br>
            <a:r>
              <a:rPr lang="hu-HU" sz="3600" b="1" dirty="0" smtClean="0"/>
              <a:t>2015</a:t>
            </a:r>
            <a:r>
              <a:rPr lang="hu-HU" sz="3600" b="1" dirty="0" smtClean="0"/>
              <a:t>. évi beszámolási időszak tapasztalatai</a:t>
            </a:r>
            <a:endParaRPr lang="en-US" sz="3600" b="1" dirty="0">
              <a:cs typeface="Arial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>
                <a:latin typeface="+mj-lt"/>
              </a:rPr>
              <a:t>XVII. Önkormányzati Költségvetési- és adókonferencia</a:t>
            </a:r>
          </a:p>
        </p:txBody>
      </p:sp>
    </p:spTree>
    <p:extLst>
      <p:ext uri="{BB962C8B-B14F-4D97-AF65-F5344CB8AC3E}">
        <p14:creationId xmlns:p14="http://schemas.microsoft.com/office/powerpoint/2010/main" val="39292831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070992"/>
          </a:xfrm>
        </p:spPr>
        <p:txBody>
          <a:bodyPr>
            <a:noAutofit/>
          </a:bodyPr>
          <a:lstStyle/>
          <a:p>
            <a:pPr algn="l"/>
            <a:r>
              <a:rPr lang="hu-HU" sz="3600" dirty="0" smtClean="0"/>
              <a:t>2015. évi beszámolási időszak tapasztalatai</a:t>
            </a:r>
            <a:endParaRPr lang="en-US" sz="3600" dirty="0"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320480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0"/>
              </a:spcBef>
              <a:buNone/>
            </a:pPr>
            <a:r>
              <a:rPr lang="hu-HU" sz="2800" dirty="0" smtClean="0">
                <a:latin typeface="+mj-lt"/>
              </a:rPr>
              <a:t>- Éves beszámolásra kötelezettek száma az önkormányzati alrendszerben:</a:t>
            </a:r>
          </a:p>
          <a:p>
            <a:pPr algn="just">
              <a:spcBef>
                <a:spcPts val="0"/>
              </a:spcBef>
              <a:buNone/>
            </a:pPr>
            <a:r>
              <a:rPr lang="hu-HU" sz="2800" dirty="0" smtClean="0">
                <a:latin typeface="+mj-lt"/>
              </a:rPr>
              <a:t>12.055 db</a:t>
            </a:r>
          </a:p>
          <a:p>
            <a:pPr algn="just">
              <a:spcBef>
                <a:spcPts val="0"/>
              </a:spcBef>
              <a:buNone/>
            </a:pPr>
            <a:endParaRPr lang="hu-HU" sz="2800" dirty="0" smtClean="0">
              <a:latin typeface="+mj-lt"/>
            </a:endParaRPr>
          </a:p>
          <a:p>
            <a:pPr algn="just">
              <a:spcBef>
                <a:spcPts val="0"/>
              </a:spcBef>
              <a:buNone/>
            </a:pPr>
            <a:r>
              <a:rPr lang="hu-HU" sz="2800" dirty="0" smtClean="0">
                <a:latin typeface="+mj-lt"/>
              </a:rPr>
              <a:t>Jogszabályi határidő: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hu-HU" sz="2800" dirty="0" smtClean="0">
                <a:latin typeface="+mj-lt"/>
              </a:rPr>
              <a:t>irányított szervek esetében: 2016. 02. 29.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hu-HU" sz="2800" dirty="0" smtClean="0">
                <a:latin typeface="+mj-lt"/>
              </a:rPr>
              <a:t>irányító szervek esetében: 2016.03. 21.</a:t>
            </a:r>
          </a:p>
          <a:p>
            <a:pPr algn="just">
              <a:spcBef>
                <a:spcPts val="0"/>
              </a:spcBef>
              <a:buNone/>
            </a:pPr>
            <a:endParaRPr lang="hu-HU" sz="2800" dirty="0" smtClean="0">
              <a:latin typeface="+mj-lt"/>
            </a:endParaRPr>
          </a:p>
          <a:p>
            <a:pPr algn="just">
              <a:spcBef>
                <a:spcPts val="0"/>
              </a:spcBef>
              <a:buNone/>
            </a:pPr>
            <a:r>
              <a:rPr lang="hu-HU" sz="2800" dirty="0" smtClean="0">
                <a:latin typeface="+mj-lt"/>
              </a:rPr>
              <a:t>Bírságolás tekintetében a felróhatóság határnapja: </a:t>
            </a:r>
          </a:p>
          <a:p>
            <a:pPr algn="just">
              <a:spcBef>
                <a:spcPts val="0"/>
              </a:spcBef>
              <a:buNone/>
            </a:pPr>
            <a:r>
              <a:rPr lang="hu-HU" sz="2800" dirty="0" smtClean="0">
                <a:latin typeface="+mj-lt"/>
              </a:rPr>
              <a:t>2016. 04. 19.</a:t>
            </a:r>
          </a:p>
          <a:p>
            <a:pPr algn="just">
              <a:spcBef>
                <a:spcPts val="0"/>
              </a:spcBef>
              <a:buNone/>
            </a:pPr>
            <a:endParaRPr lang="hu-HU" sz="3100" dirty="0" smtClean="0"/>
          </a:p>
          <a:p>
            <a:pPr algn="just">
              <a:buNone/>
            </a:pPr>
            <a:endParaRPr lang="hu-HU" sz="3100" dirty="0" smtClean="0"/>
          </a:p>
          <a:p>
            <a:pPr algn="just">
              <a:buFont typeface="Wingdings" pitchFamily="2" charset="2"/>
              <a:buChar char="Ø"/>
            </a:pPr>
            <a:endParaRPr lang="hu-HU" sz="3100" dirty="0" smtClean="0"/>
          </a:p>
          <a:p>
            <a:pPr algn="just">
              <a:buNone/>
            </a:pPr>
            <a:endParaRPr lang="hu-HU" sz="3100" dirty="0" smtClean="0"/>
          </a:p>
        </p:txBody>
      </p:sp>
      <p:sp>
        <p:nvSpPr>
          <p:cNvPr id="10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>
                <a:latin typeface="+mj-lt"/>
              </a:rPr>
              <a:t>XVII. Önkormányzati Költségvetési- és adókonferencia</a:t>
            </a:r>
          </a:p>
        </p:txBody>
      </p:sp>
    </p:spTree>
    <p:extLst>
      <p:ext uri="{BB962C8B-B14F-4D97-AF65-F5344CB8AC3E}">
        <p14:creationId xmlns:p14="http://schemas.microsoft.com/office/powerpoint/2010/main" val="32746968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998984"/>
          </a:xfrm>
        </p:spPr>
        <p:txBody>
          <a:bodyPr>
            <a:noAutofit/>
          </a:bodyPr>
          <a:lstStyle/>
          <a:p>
            <a:pPr algn="l"/>
            <a:r>
              <a:rPr lang="hu-HU" sz="3600" dirty="0" smtClean="0"/>
              <a:t>2015. évi beszámolási időszak tapasztalatai</a:t>
            </a:r>
            <a:endParaRPr lang="en-US" sz="3600" dirty="0"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24847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hu-HU" sz="2800" dirty="0" smtClean="0">
                <a:latin typeface="+mj-lt"/>
              </a:rPr>
              <a:t>A felróhatóság határnapját kitoló verzióváltások száma: 16 db</a:t>
            </a:r>
          </a:p>
          <a:p>
            <a:pPr algn="just">
              <a:buNone/>
            </a:pPr>
            <a:r>
              <a:rPr lang="hu-HU" sz="2400" dirty="0" smtClean="0">
                <a:latin typeface="+mj-lt"/>
              </a:rPr>
              <a:t>A verzióváltások okai elsősorban:</a:t>
            </a:r>
          </a:p>
          <a:p>
            <a:pPr algn="just">
              <a:buNone/>
            </a:pPr>
            <a:r>
              <a:rPr lang="hu-HU" sz="2400" dirty="0" smtClean="0">
                <a:latin typeface="+mj-lt"/>
              </a:rPr>
              <a:t>-08. és 09. űrlapok</a:t>
            </a:r>
          </a:p>
          <a:p>
            <a:pPr algn="just">
              <a:buNone/>
            </a:pPr>
            <a:r>
              <a:rPr lang="hu-HU" sz="2400" dirty="0" smtClean="0">
                <a:latin typeface="+mj-lt"/>
              </a:rPr>
              <a:t>	</a:t>
            </a:r>
            <a:r>
              <a:rPr lang="hu-HU" sz="2200" dirty="0" smtClean="0">
                <a:latin typeface="+mj-lt"/>
              </a:rPr>
              <a:t>Személyi juttatások, és a létszám funkciócsoportonkénti megoszlása</a:t>
            </a:r>
          </a:p>
          <a:p>
            <a:pPr algn="just">
              <a:buNone/>
            </a:pPr>
            <a:r>
              <a:rPr lang="hu-HU" sz="2400" dirty="0" smtClean="0">
                <a:latin typeface="+mj-lt"/>
              </a:rPr>
              <a:t>- 05. és 06. űrlapok </a:t>
            </a:r>
          </a:p>
          <a:p>
            <a:pPr algn="just">
              <a:buNone/>
            </a:pPr>
            <a:r>
              <a:rPr lang="hu-HU" sz="2400" dirty="0" smtClean="0">
                <a:latin typeface="+mj-lt"/>
              </a:rPr>
              <a:t>	</a:t>
            </a:r>
            <a:r>
              <a:rPr lang="hu-HU" sz="2200" dirty="0" smtClean="0">
                <a:latin typeface="+mj-lt"/>
              </a:rPr>
              <a:t>Kormányzati funkciók</a:t>
            </a:r>
          </a:p>
          <a:p>
            <a:pPr algn="just">
              <a:buNone/>
            </a:pPr>
            <a:r>
              <a:rPr lang="hu-HU" sz="2400" dirty="0" smtClean="0">
                <a:latin typeface="+mj-lt"/>
              </a:rPr>
              <a:t>- 11. űrlapcsalád</a:t>
            </a:r>
          </a:p>
          <a:p>
            <a:pPr algn="just">
              <a:buNone/>
            </a:pPr>
            <a:r>
              <a:rPr lang="hu-HU" sz="2400" dirty="0" smtClean="0">
                <a:latin typeface="+mj-lt"/>
              </a:rPr>
              <a:t>	</a:t>
            </a:r>
            <a:r>
              <a:rPr lang="hu-HU" sz="2200" dirty="0" smtClean="0">
                <a:latin typeface="+mj-lt"/>
              </a:rPr>
              <a:t>Támogatások elszámolása</a:t>
            </a:r>
          </a:p>
          <a:p>
            <a:pPr algn="just">
              <a:buNone/>
            </a:pPr>
            <a:endParaRPr lang="hu-HU" sz="2000" dirty="0" smtClean="0">
              <a:latin typeface="+mj-lt"/>
            </a:endParaRPr>
          </a:p>
          <a:p>
            <a:pPr algn="just">
              <a:buNone/>
            </a:pPr>
            <a:endParaRPr lang="hu-HU" sz="2000" dirty="0" smtClean="0">
              <a:latin typeface="+mj-lt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>
                <a:latin typeface="+mj-lt"/>
              </a:rPr>
              <a:t>XVII. Önkormányzati Költségvetési- és adókonferencia</a:t>
            </a:r>
          </a:p>
        </p:txBody>
      </p:sp>
    </p:spTree>
    <p:extLst>
      <p:ext uri="{BB962C8B-B14F-4D97-AF65-F5344CB8AC3E}">
        <p14:creationId xmlns:p14="http://schemas.microsoft.com/office/powerpoint/2010/main" val="13147908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pPr algn="l"/>
            <a:r>
              <a:rPr lang="hu-HU" sz="3600" dirty="0" smtClean="0"/>
              <a:t>2015. évi beszámolási időszak tapasztalatai</a:t>
            </a:r>
            <a:endParaRPr lang="en-US" sz="3600" dirty="0"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640960" cy="4104456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hu-HU" sz="2000" dirty="0" smtClean="0">
              <a:latin typeface="+mj-lt"/>
            </a:endParaRPr>
          </a:p>
          <a:p>
            <a:pPr algn="just">
              <a:buNone/>
            </a:pPr>
            <a:r>
              <a:rPr lang="hu-HU" sz="2800" dirty="0" smtClean="0">
                <a:latin typeface="+mj-lt"/>
              </a:rPr>
              <a:t>CÉL : a verzióváltások számának csökkentése</a:t>
            </a:r>
          </a:p>
          <a:p>
            <a:pPr algn="just">
              <a:buNone/>
            </a:pPr>
            <a:endParaRPr lang="hu-HU" sz="2800" dirty="0" smtClean="0">
              <a:latin typeface="+mj-lt"/>
            </a:endParaRPr>
          </a:p>
          <a:p>
            <a:pPr algn="just">
              <a:buNone/>
            </a:pPr>
            <a:r>
              <a:rPr lang="hu-HU" sz="2800" dirty="0" smtClean="0">
                <a:latin typeface="+mj-lt"/>
              </a:rPr>
              <a:t>Közös NGM - Kincstár munkacsoport alakult a támogatások elszámolásához kapcsolódó szabályok teljes körű KGR-K11 rendszerbeli kidolgozására</a:t>
            </a:r>
          </a:p>
          <a:p>
            <a:pPr algn="just">
              <a:buNone/>
            </a:pPr>
            <a:endParaRPr lang="hu-HU" sz="2800" dirty="0">
              <a:latin typeface="+mj-lt"/>
            </a:endParaRPr>
          </a:p>
          <a:p>
            <a:pPr algn="just">
              <a:buNone/>
            </a:pPr>
            <a:endParaRPr lang="hu-HU" sz="2800" dirty="0">
              <a:latin typeface="+mj-lt"/>
            </a:endParaRPr>
          </a:p>
          <a:p>
            <a:pPr algn="just">
              <a:buNone/>
            </a:pPr>
            <a:endParaRPr lang="hu-HU" sz="3100" dirty="0" smtClean="0">
              <a:latin typeface="+mj-lt"/>
            </a:endParaRPr>
          </a:p>
          <a:p>
            <a:pPr marL="0" indent="0" algn="just">
              <a:buNone/>
            </a:pPr>
            <a:endParaRPr lang="hu-HU" sz="3100" dirty="0" smtClean="0">
              <a:latin typeface="+mj-lt"/>
            </a:endParaRPr>
          </a:p>
          <a:p>
            <a:pPr algn="just">
              <a:buNone/>
            </a:pPr>
            <a:endParaRPr lang="hu-HU" sz="3100" dirty="0" smtClean="0"/>
          </a:p>
          <a:p>
            <a:pPr algn="just">
              <a:buNone/>
            </a:pPr>
            <a:endParaRPr lang="hu-HU" sz="3100" dirty="0" smtClean="0"/>
          </a:p>
        </p:txBody>
      </p:sp>
      <p:sp>
        <p:nvSpPr>
          <p:cNvPr id="10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>
                <a:latin typeface="+mj-lt"/>
              </a:rPr>
              <a:t>XVII. Önkormányzati Költségvetési- és adókonferencia</a:t>
            </a:r>
          </a:p>
        </p:txBody>
      </p:sp>
    </p:spTree>
    <p:extLst>
      <p:ext uri="{BB962C8B-B14F-4D97-AF65-F5344CB8AC3E}">
        <p14:creationId xmlns:p14="http://schemas.microsoft.com/office/powerpoint/2010/main" val="359046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pPr algn="l"/>
            <a:r>
              <a:rPr lang="hu-HU" sz="3600" dirty="0" smtClean="0">
                <a:cs typeface="Arial" pitchFamily="34" charset="0"/>
              </a:rPr>
              <a:t>Beszámoló javítási kérelmek</a:t>
            </a:r>
            <a:endParaRPr lang="en-US" sz="3600" dirty="0"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320480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hu-HU" sz="3100" dirty="0" smtClean="0">
                <a:latin typeface="+mj-lt"/>
              </a:rPr>
              <a:t>Az adatok betöltése az engedélyezést követően az NGM tájékoztatóban jelzett 1 munkanapon belül megtörtént.</a:t>
            </a:r>
          </a:p>
          <a:p>
            <a:pPr algn="just">
              <a:buFontTx/>
              <a:buChar char="-"/>
            </a:pPr>
            <a:r>
              <a:rPr lang="hu-HU" sz="3100" dirty="0" smtClean="0">
                <a:latin typeface="+mj-lt"/>
              </a:rPr>
              <a:t>A KGR-K11 rendszeren keresztül történő benyújtás tapasztalatai alapvetően pozitívak.</a:t>
            </a:r>
          </a:p>
          <a:p>
            <a:pPr algn="just">
              <a:buFontTx/>
              <a:buChar char="-"/>
            </a:pPr>
            <a:r>
              <a:rPr lang="hu-HU" sz="3100" dirty="0" smtClean="0">
                <a:latin typeface="+mj-lt"/>
              </a:rPr>
              <a:t>2016-os beszámolási időszakra már csak  finomhangolás szükséges.</a:t>
            </a:r>
            <a:endParaRPr lang="hu-HU" sz="3100" dirty="0" smtClean="0"/>
          </a:p>
          <a:p>
            <a:pPr algn="just">
              <a:buNone/>
            </a:pPr>
            <a:endParaRPr lang="hu-HU" sz="3100" dirty="0" smtClean="0"/>
          </a:p>
        </p:txBody>
      </p:sp>
      <p:sp>
        <p:nvSpPr>
          <p:cNvPr id="10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>
                <a:latin typeface="+mj-lt"/>
              </a:rPr>
              <a:t>XVII. Önkormányzati Költségvetési- és adókonferencia</a:t>
            </a:r>
          </a:p>
        </p:txBody>
      </p:sp>
    </p:spTree>
    <p:extLst>
      <p:ext uri="{BB962C8B-B14F-4D97-AF65-F5344CB8AC3E}">
        <p14:creationId xmlns:p14="http://schemas.microsoft.com/office/powerpoint/2010/main" val="37494134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32048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hu-HU" sz="3600" b="1" dirty="0" smtClean="0">
              <a:latin typeface="+mj-lt"/>
              <a:cs typeface="Arial" pitchFamily="34" charset="0"/>
            </a:endParaRPr>
          </a:p>
          <a:p>
            <a:pPr algn="ctr">
              <a:buNone/>
            </a:pPr>
            <a:r>
              <a:rPr lang="hu-HU" sz="3600" b="1" dirty="0" smtClean="0">
                <a:latin typeface="+mj-lt"/>
                <a:cs typeface="Arial" pitchFamily="34" charset="0"/>
              </a:rPr>
              <a:t>Várható </a:t>
            </a:r>
            <a:r>
              <a:rPr lang="hu-HU" sz="3600" b="1" dirty="0">
                <a:latin typeface="+mj-lt"/>
                <a:cs typeface="Arial" pitchFamily="34" charset="0"/>
              </a:rPr>
              <a:t>változások</a:t>
            </a:r>
            <a:endParaRPr lang="hu-HU" sz="3600" b="1" dirty="0" smtClean="0">
              <a:latin typeface="+mj-lt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>
                <a:latin typeface="+mj-lt"/>
              </a:rPr>
              <a:t>XVII. Önkormányzati Költségvetési- és adókonferencia</a:t>
            </a:r>
          </a:p>
        </p:txBody>
      </p:sp>
    </p:spTree>
    <p:extLst>
      <p:ext uri="{BB962C8B-B14F-4D97-AF65-F5344CB8AC3E}">
        <p14:creationId xmlns:p14="http://schemas.microsoft.com/office/powerpoint/2010/main" val="13551818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29816"/>
            <a:ext cx="8640960" cy="1143000"/>
          </a:xfrm>
        </p:spPr>
        <p:txBody>
          <a:bodyPr>
            <a:noAutofit/>
          </a:bodyPr>
          <a:lstStyle/>
          <a:p>
            <a:pPr algn="l"/>
            <a:r>
              <a:rPr lang="hu-HU" sz="3600" dirty="0"/>
              <a:t>Főkönyv XML formátumban történő fogadása a KGR-K11 rendszerben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060848"/>
            <a:ext cx="8496944" cy="3888432"/>
          </a:xfrm>
        </p:spPr>
        <p:txBody>
          <a:bodyPr>
            <a:normAutofit/>
          </a:bodyPr>
          <a:lstStyle/>
          <a:p>
            <a:r>
              <a:rPr lang="hu-HU" sz="2400" dirty="0" smtClean="0">
                <a:latin typeface="+mj-lt"/>
              </a:rPr>
              <a:t>Jelenleg e-mailben</a:t>
            </a:r>
            <a:r>
              <a:rPr lang="hu-HU" sz="2400" dirty="0">
                <a:latin typeface="+mj-lt"/>
              </a:rPr>
              <a:t>, </a:t>
            </a:r>
            <a:r>
              <a:rPr lang="hu-HU" sz="2400" dirty="0" err="1" smtClean="0">
                <a:latin typeface="+mj-lt"/>
              </a:rPr>
              <a:t>pdf</a:t>
            </a:r>
            <a:r>
              <a:rPr lang="hu-HU" sz="2400" dirty="0" smtClean="0">
                <a:latin typeface="+mj-lt"/>
              </a:rPr>
              <a:t> vagy Excel formátumban érkeznek a főkönyvi kivonatok.</a:t>
            </a:r>
          </a:p>
          <a:p>
            <a:r>
              <a:rPr lang="hu-HU" sz="2400" dirty="0" smtClean="0">
                <a:latin typeface="+mj-lt"/>
              </a:rPr>
              <a:t>Cél: Egy </a:t>
            </a:r>
            <a:r>
              <a:rPr lang="hu-HU" sz="2400" dirty="0">
                <a:latin typeface="+mj-lt"/>
              </a:rPr>
              <a:t>standard formátumú XML fájl csatolásának </a:t>
            </a:r>
            <a:r>
              <a:rPr lang="hu-HU" sz="2400" dirty="0" smtClean="0">
                <a:latin typeface="+mj-lt"/>
              </a:rPr>
              <a:t>biztosítása a KGR-K11 rendszerben.</a:t>
            </a:r>
            <a:endParaRPr lang="hu-HU" sz="2400" dirty="0">
              <a:latin typeface="+mj-lt"/>
            </a:endParaRPr>
          </a:p>
          <a:p>
            <a:r>
              <a:rPr lang="hu-HU" sz="2400" dirty="0">
                <a:latin typeface="+mj-lt"/>
              </a:rPr>
              <a:t>Addig nem történhet meg </a:t>
            </a:r>
            <a:r>
              <a:rPr lang="hu-HU" sz="2400" dirty="0" smtClean="0">
                <a:latin typeface="+mj-lt"/>
              </a:rPr>
              <a:t>az adatszolgáltatás feladása</a:t>
            </a:r>
            <a:r>
              <a:rPr lang="hu-HU" sz="2400" dirty="0">
                <a:latin typeface="+mj-lt"/>
              </a:rPr>
              <a:t>, amíg nincsen csatolt főkönyvi kivonat, melynek adattartalma részben </a:t>
            </a:r>
            <a:r>
              <a:rPr lang="hu-HU" sz="2400" dirty="0" err="1">
                <a:latin typeface="+mj-lt"/>
              </a:rPr>
              <a:t>validálásra</a:t>
            </a:r>
            <a:r>
              <a:rPr lang="hu-HU" sz="2400" dirty="0">
                <a:latin typeface="+mj-lt"/>
              </a:rPr>
              <a:t> </a:t>
            </a:r>
            <a:r>
              <a:rPr lang="hu-HU" sz="2400" dirty="0" smtClean="0">
                <a:latin typeface="+mj-lt"/>
              </a:rPr>
              <a:t>kerül.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7" name="TextBox 7"/>
          <p:cNvSpPr txBox="1"/>
          <p:nvPr/>
        </p:nvSpPr>
        <p:spPr>
          <a:xfrm>
            <a:off x="4067944" y="6216328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09049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9872"/>
            <a:ext cx="9143999" cy="68579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4752528"/>
          </a:xfrm>
        </p:spPr>
        <p:txBody>
          <a:bodyPr>
            <a:noAutofit/>
          </a:bodyPr>
          <a:lstStyle/>
          <a:p>
            <a:pPr lvl="0"/>
            <a:r>
              <a:rPr lang="hu-HU" sz="3600" dirty="0" smtClean="0"/>
              <a:t>KGR-K11 rendszeren keresztül </a:t>
            </a:r>
            <a:br>
              <a:rPr lang="hu-HU" sz="3600" dirty="0" smtClean="0"/>
            </a:br>
            <a:r>
              <a:rPr lang="hu-HU" sz="3600" dirty="0" smtClean="0"/>
              <a:t>történő adatszolgáltatás, beszámolás </a:t>
            </a:r>
            <a:br>
              <a:rPr lang="hu-HU" sz="3600" dirty="0" smtClean="0"/>
            </a:br>
            <a:r>
              <a:rPr lang="hu-HU" sz="3600" dirty="0" smtClean="0"/>
              <a:t>tapasztalatai és a </a:t>
            </a:r>
            <a:br>
              <a:rPr lang="hu-HU" sz="3600" dirty="0" smtClean="0"/>
            </a:br>
            <a:r>
              <a:rPr lang="hu-HU" sz="3600" dirty="0" smtClean="0"/>
              <a:t>várható változások az adatminőség további javítása érdekében</a:t>
            </a:r>
            <a:r>
              <a:rPr lang="hu-HU" sz="3600" dirty="0"/>
              <a:t/>
            </a:r>
            <a:br>
              <a:rPr lang="hu-HU" sz="3600" dirty="0"/>
            </a:br>
            <a:r>
              <a:rPr lang="hu-HU" sz="3600" dirty="0" smtClean="0"/>
              <a:t/>
            </a:r>
            <a:br>
              <a:rPr lang="hu-HU" sz="3600" dirty="0" smtClean="0"/>
            </a:br>
            <a:r>
              <a:rPr lang="hu-HU" sz="1400" dirty="0">
                <a:cs typeface="Arial" pitchFamily="34" charset="0"/>
              </a:rPr>
              <a:t>Tavaszi </a:t>
            </a:r>
            <a:r>
              <a:rPr lang="hu-HU" sz="1400" dirty="0" smtClean="0">
                <a:cs typeface="Arial" pitchFamily="34" charset="0"/>
              </a:rPr>
              <a:t>Zsolt</a:t>
            </a:r>
            <a:br>
              <a:rPr lang="hu-HU" sz="1400" dirty="0" smtClean="0">
                <a:cs typeface="Arial" pitchFamily="34" charset="0"/>
              </a:rPr>
            </a:br>
            <a:r>
              <a:rPr lang="hu-HU" sz="1400" dirty="0" smtClean="0">
                <a:cs typeface="Arial" pitchFamily="34" charset="0"/>
              </a:rPr>
              <a:t/>
            </a:r>
            <a:br>
              <a:rPr lang="hu-HU" sz="1400" dirty="0" smtClean="0">
                <a:cs typeface="Arial" pitchFamily="34" charset="0"/>
              </a:rPr>
            </a:br>
            <a:r>
              <a:rPr lang="hu-HU" sz="1400" dirty="0" smtClean="0">
                <a:cs typeface="Arial" pitchFamily="34" charset="0"/>
              </a:rPr>
              <a:t>Magyar Államkincstár</a:t>
            </a:r>
            <a:r>
              <a:rPr lang="hu-HU" sz="1400" dirty="0">
                <a:cs typeface="Arial" pitchFamily="34" charset="0"/>
              </a:rPr>
              <a:t/>
            </a:r>
            <a:br>
              <a:rPr lang="hu-HU" sz="1400" dirty="0">
                <a:cs typeface="Arial" pitchFamily="34" charset="0"/>
              </a:rPr>
            </a:br>
            <a:r>
              <a:rPr lang="hu-HU" sz="1400" dirty="0"/>
              <a:t>államháztartási ügyekért felelős elnökhelyettes</a:t>
            </a:r>
            <a:r>
              <a:rPr lang="hu-HU" sz="1400" dirty="0">
                <a:cs typeface="Arial" pitchFamily="34" charset="0"/>
              </a:rPr>
              <a:t/>
            </a:r>
            <a:br>
              <a:rPr lang="hu-HU" sz="1400" dirty="0">
                <a:cs typeface="Arial" pitchFamily="34" charset="0"/>
              </a:rPr>
            </a:br>
            <a:endParaRPr lang="hu-HU" sz="1400" dirty="0"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1520" y="2996952"/>
            <a:ext cx="8640960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hu-HU" sz="1600" dirty="0">
              <a:latin typeface="+mn-lt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>
                <a:latin typeface="+mj-lt"/>
              </a:rPr>
              <a:t>XVII. Önkormányzati Költségvetési- és adókonferencia</a:t>
            </a:r>
          </a:p>
        </p:txBody>
      </p:sp>
    </p:spTree>
    <p:extLst>
      <p:ext uri="{BB962C8B-B14F-4D97-AF65-F5344CB8AC3E}">
        <p14:creationId xmlns:p14="http://schemas.microsoft.com/office/powerpoint/2010/main" val="6539087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29816"/>
            <a:ext cx="8640960" cy="1143000"/>
          </a:xfrm>
        </p:spPr>
        <p:txBody>
          <a:bodyPr>
            <a:noAutofit/>
          </a:bodyPr>
          <a:lstStyle/>
          <a:p>
            <a:pPr algn="l"/>
            <a:r>
              <a:rPr lang="hu-HU" sz="3600" dirty="0"/>
              <a:t>Főkönyv XML formátumban történő fogadása a KGR-K11 rendszerben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496944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u-HU" sz="2200" dirty="0" smtClean="0">
              <a:latin typeface="+mj-lt"/>
            </a:endParaRPr>
          </a:p>
          <a:p>
            <a:r>
              <a:rPr lang="hu-HU" sz="2400" dirty="0" smtClean="0">
                <a:latin typeface="+mj-lt"/>
              </a:rPr>
              <a:t>XML formátumú főkönyvi kivonat specifikációja megtörtént, az NGM szakmai főosztályával egyeztetve.</a:t>
            </a:r>
          </a:p>
          <a:p>
            <a:r>
              <a:rPr lang="hu-HU" sz="2400" dirty="0" smtClean="0">
                <a:latin typeface="+mj-lt"/>
              </a:rPr>
              <a:t>XSD séma elkészült</a:t>
            </a:r>
          </a:p>
          <a:p>
            <a:r>
              <a:rPr lang="hu-HU" sz="2400" dirty="0" smtClean="0">
                <a:latin typeface="+mj-lt"/>
              </a:rPr>
              <a:t>2016. 11. havi adatszolgáltatások benyújtásakor (2016.12.20.) lesz először lehetőség XML formátum csatolására a KGR-K11 rendszerben. Nincs szankció.</a:t>
            </a:r>
          </a:p>
          <a:p>
            <a:r>
              <a:rPr lang="hu-HU" sz="2400" dirty="0">
                <a:latin typeface="+mj-lt"/>
              </a:rPr>
              <a:t>2016. </a:t>
            </a:r>
            <a:r>
              <a:rPr lang="hu-HU" sz="2400" dirty="0" smtClean="0">
                <a:latin typeface="+mj-lt"/>
              </a:rPr>
              <a:t>12. </a:t>
            </a:r>
            <a:r>
              <a:rPr lang="hu-HU" sz="2400" dirty="0">
                <a:latin typeface="+mj-lt"/>
              </a:rPr>
              <a:t>havi adatszolgáltatások benyújtásakor (</a:t>
            </a:r>
            <a:r>
              <a:rPr lang="hu-HU" sz="2400" dirty="0" smtClean="0">
                <a:latin typeface="+mj-lt"/>
              </a:rPr>
              <a:t>2017.02.05.) már kötelező az XML </a:t>
            </a:r>
            <a:r>
              <a:rPr lang="hu-HU" sz="2400" dirty="0">
                <a:latin typeface="+mj-lt"/>
              </a:rPr>
              <a:t>formátum csatolására a KGR-K11 rendszerben</a:t>
            </a:r>
            <a:r>
              <a:rPr lang="hu-HU" sz="2400" dirty="0" smtClean="0">
                <a:latin typeface="+mj-lt"/>
              </a:rPr>
              <a:t>.</a:t>
            </a:r>
          </a:p>
          <a:p>
            <a:endParaRPr lang="hu-HU" sz="1800" dirty="0" smtClean="0">
              <a:latin typeface="+mj-lt"/>
            </a:endParaRPr>
          </a:p>
          <a:p>
            <a:pPr marL="0" indent="0">
              <a:buNone/>
            </a:pPr>
            <a:endParaRPr lang="en-US" sz="1800" dirty="0">
              <a:latin typeface="+mj-lt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7" name="TextBox 7"/>
          <p:cNvSpPr txBox="1"/>
          <p:nvPr/>
        </p:nvSpPr>
        <p:spPr>
          <a:xfrm>
            <a:off x="3995936" y="6216328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94680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29816"/>
            <a:ext cx="8640960" cy="1143000"/>
          </a:xfrm>
        </p:spPr>
        <p:txBody>
          <a:bodyPr>
            <a:noAutofit/>
          </a:bodyPr>
          <a:lstStyle/>
          <a:p>
            <a:pPr algn="l"/>
            <a:r>
              <a:rPr lang="hu-HU" sz="3600" dirty="0"/>
              <a:t>Főkönyv XML formátumban történő fogadása a KGR-K11 rendszerben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16832"/>
            <a:ext cx="8496944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800" u="sng" dirty="0" smtClean="0">
                <a:latin typeface="+mj-lt"/>
              </a:rPr>
              <a:t>Az automatizált ellenőrzés bevezetésének tervezett lépései:</a:t>
            </a:r>
          </a:p>
          <a:p>
            <a:pPr marL="0" indent="0">
              <a:buNone/>
            </a:pPr>
            <a:endParaRPr lang="hu-HU" sz="2000" u="sng" dirty="0" smtClean="0">
              <a:latin typeface="+mj-lt"/>
            </a:endParaRPr>
          </a:p>
          <a:p>
            <a:pPr marL="457200" indent="-457200">
              <a:buAutoNum type="arabicPeriod"/>
            </a:pPr>
            <a:r>
              <a:rPr lang="hu-HU" sz="2400" dirty="0" smtClean="0">
                <a:latin typeface="+mj-lt"/>
              </a:rPr>
              <a:t>Alapszintű </a:t>
            </a:r>
            <a:r>
              <a:rPr lang="hu-HU" sz="2400" dirty="0" err="1" smtClean="0">
                <a:latin typeface="+mj-lt"/>
              </a:rPr>
              <a:t>validáció</a:t>
            </a:r>
            <a:r>
              <a:rPr lang="hu-HU" sz="2400" dirty="0" smtClean="0">
                <a:latin typeface="+mj-lt"/>
              </a:rPr>
              <a:t>:</a:t>
            </a:r>
          </a:p>
          <a:p>
            <a:pPr marL="457200" indent="-457200">
              <a:buAutoNum type="arabicPeriod"/>
            </a:pPr>
            <a:endParaRPr lang="hu-HU" sz="1600" dirty="0" smtClean="0">
              <a:latin typeface="+mj-lt"/>
            </a:endParaRPr>
          </a:p>
          <a:p>
            <a:pPr marL="457200" indent="-457200"/>
            <a:r>
              <a:rPr lang="hu-HU" sz="2200" dirty="0" smtClean="0">
                <a:latin typeface="+mj-lt"/>
              </a:rPr>
              <a:t> A feltöltés csak XML kiterjesztésű és adott XML sémának megfelelő szerkezetű fájlokat fogad el, egyéb esetben hibaüzenetben figyelmeztet a nem megfelelő formátumra.</a:t>
            </a:r>
          </a:p>
          <a:p>
            <a:pPr lvl="0"/>
            <a:r>
              <a:rPr lang="hu-HU" sz="2200" dirty="0" smtClean="0">
                <a:latin typeface="+mj-lt"/>
              </a:rPr>
              <a:t>A feltöltött fájl mérete nem lehet nulla és nem lehet nagyobb, mint 2 Mbyte.</a:t>
            </a:r>
          </a:p>
          <a:p>
            <a:pPr marL="0" indent="0">
              <a:buNone/>
            </a:pPr>
            <a:endParaRPr lang="hu-HU" sz="2000" dirty="0" smtClean="0">
              <a:latin typeface="+mj-lt"/>
            </a:endParaRPr>
          </a:p>
          <a:p>
            <a:pPr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7" name="TextBox 7"/>
          <p:cNvSpPr txBox="1"/>
          <p:nvPr/>
        </p:nvSpPr>
        <p:spPr>
          <a:xfrm>
            <a:off x="4067944" y="6216328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48235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29816"/>
            <a:ext cx="8640960" cy="1143000"/>
          </a:xfrm>
        </p:spPr>
        <p:txBody>
          <a:bodyPr>
            <a:noAutofit/>
          </a:bodyPr>
          <a:lstStyle/>
          <a:p>
            <a:pPr algn="l"/>
            <a:r>
              <a:rPr lang="hu-HU" sz="3600" dirty="0"/>
              <a:t>Főkönyv XML formátumban történő fogadása a KGR-K11 rendszerben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496944" cy="424847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hu-HU" sz="2400" dirty="0" smtClean="0">
                <a:latin typeface="+mj-lt"/>
              </a:rPr>
              <a:t>2. Ellenőrző szabályok beépítése a KGR-K11 rendszerbe benyújtott adatszolgáltatás és a csatolt XML formátumú főkönyvi kivonat között</a:t>
            </a:r>
          </a:p>
          <a:p>
            <a:pPr marL="0" indent="0">
              <a:buNone/>
            </a:pPr>
            <a:endParaRPr lang="hu-HU" sz="1600" dirty="0" smtClean="0">
              <a:latin typeface="+mj-lt"/>
            </a:endParaRPr>
          </a:p>
          <a:p>
            <a:pPr lvl="0"/>
            <a:r>
              <a:rPr lang="hu-HU" sz="2200" dirty="0" smtClean="0">
                <a:latin typeface="+mj-lt"/>
              </a:rPr>
              <a:t> Sarokszámok ellenőrzése kötelező szabályokkal.</a:t>
            </a:r>
          </a:p>
          <a:p>
            <a:pPr lvl="0"/>
            <a:r>
              <a:rPr lang="hu-HU" sz="2200" dirty="0" smtClean="0">
                <a:latin typeface="+mj-lt"/>
              </a:rPr>
              <a:t>A felülvizsgálati módszertan többi, algoritmizálható részletszabálya ugyancsak beépítésre kerül a szabálybázisba, azonban ezek hibája esetén csak figyelmeztető üzenet jelenik meg a felhasználó felé.</a:t>
            </a:r>
          </a:p>
          <a:p>
            <a:pPr marL="0" indent="0">
              <a:buNone/>
            </a:pPr>
            <a:endParaRPr lang="hu-HU" sz="2000" dirty="0" smtClean="0">
              <a:latin typeface="+mj-lt"/>
            </a:endParaRPr>
          </a:p>
          <a:p>
            <a:r>
              <a:rPr lang="hu-HU" sz="2200" dirty="0" smtClean="0">
                <a:latin typeface="+mj-lt"/>
              </a:rPr>
              <a:t>Később (2-3 adatszolgáltatás) a figyelmeztető üzenetek szintén hibaüzenetekké válnak, amelyek mellett már nem adható fel az adatszolgáltatás</a:t>
            </a:r>
            <a:endParaRPr lang="en-US" sz="2200" dirty="0">
              <a:latin typeface="+mj-lt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7" name="TextBox 7"/>
          <p:cNvSpPr txBox="1"/>
          <p:nvPr/>
        </p:nvSpPr>
        <p:spPr>
          <a:xfrm>
            <a:off x="4067944" y="6216328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  <p:sp>
        <p:nvSpPr>
          <p:cNvPr id="8" name="Lefelé nyíl 7"/>
          <p:cNvSpPr/>
          <p:nvPr/>
        </p:nvSpPr>
        <p:spPr>
          <a:xfrm>
            <a:off x="4499992" y="4437112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48235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29816"/>
            <a:ext cx="8640960" cy="1143000"/>
          </a:xfrm>
        </p:spPr>
        <p:txBody>
          <a:bodyPr>
            <a:noAutofit/>
          </a:bodyPr>
          <a:lstStyle/>
          <a:p>
            <a:pPr algn="l"/>
            <a:r>
              <a:rPr lang="hu-HU" sz="3200" dirty="0"/>
              <a:t>Főkönyv XML formátumban történő fogadása a KGR-K11 rendszerben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640960" cy="39604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u-HU" sz="2000" dirty="0" smtClean="0">
              <a:latin typeface="Georgia"/>
            </a:endParaRPr>
          </a:p>
          <a:p>
            <a:pPr marL="0" indent="0" algn="ctr">
              <a:buNone/>
            </a:pPr>
            <a:r>
              <a:rPr lang="hu-HU" sz="2400" dirty="0" smtClean="0">
                <a:latin typeface="Georgia"/>
              </a:rPr>
              <a:t>FONTOS felkészíteniük </a:t>
            </a:r>
            <a:r>
              <a:rPr lang="hu-HU" sz="2400" dirty="0">
                <a:latin typeface="Georgia"/>
              </a:rPr>
              <a:t>az </a:t>
            </a:r>
            <a:r>
              <a:rPr lang="hu-HU" sz="2400" dirty="0" smtClean="0">
                <a:latin typeface="Georgia"/>
              </a:rPr>
              <a:t>adatszolgáltatóknak </a:t>
            </a:r>
            <a:r>
              <a:rPr lang="hu-HU" sz="2400" dirty="0">
                <a:latin typeface="Georgia"/>
              </a:rPr>
              <a:t>arra, hogy hamarosan nem adható fel adatszolgáltatás az alátámasztó főkönyvi kivonat nélkül. </a:t>
            </a:r>
            <a:endParaRPr lang="hu-HU" sz="2400" dirty="0" smtClean="0">
              <a:latin typeface="Georgia"/>
            </a:endParaRPr>
          </a:p>
          <a:p>
            <a:pPr marL="0" indent="0" algn="ctr">
              <a:buNone/>
            </a:pPr>
            <a:endParaRPr lang="hu-HU" sz="2000" dirty="0" smtClean="0">
              <a:latin typeface="Georgia"/>
            </a:endParaRPr>
          </a:p>
          <a:p>
            <a:pPr marL="0" indent="0" algn="ctr">
              <a:buNone/>
            </a:pPr>
            <a:endParaRPr lang="hu-HU" sz="2000" dirty="0" smtClean="0">
              <a:latin typeface="Georgia"/>
            </a:endParaRPr>
          </a:p>
          <a:p>
            <a:pPr marL="0" indent="0" algn="ctr">
              <a:buNone/>
            </a:pPr>
            <a:endParaRPr lang="hu-HU" sz="2000" dirty="0">
              <a:latin typeface="Georgia"/>
            </a:endParaRPr>
          </a:p>
          <a:p>
            <a:pPr marL="0" indent="0" algn="ctr">
              <a:buNone/>
            </a:pPr>
            <a:r>
              <a:rPr lang="hu-HU" sz="2400" u="sng" dirty="0">
                <a:latin typeface="Georgia"/>
              </a:rPr>
              <a:t>A folyamatos könyvelés nélkülözhetetlenné válik. 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7" name="TextBox 7"/>
          <p:cNvSpPr txBox="1"/>
          <p:nvPr/>
        </p:nvSpPr>
        <p:spPr>
          <a:xfrm>
            <a:off x="4139952" y="621632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  <p:sp>
        <p:nvSpPr>
          <p:cNvPr id="5" name="Lefelé nyíl 4"/>
          <p:cNvSpPr/>
          <p:nvPr/>
        </p:nvSpPr>
        <p:spPr>
          <a:xfrm>
            <a:off x="4499992" y="3645024"/>
            <a:ext cx="144016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978133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1656184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/>
            </a:r>
            <a:br>
              <a:rPr lang="hu-HU" sz="3600" b="1" dirty="0" smtClean="0"/>
            </a:br>
            <a:r>
              <a:rPr lang="hu-HU" sz="3600" b="1" dirty="0"/>
              <a:t/>
            </a:r>
            <a:br>
              <a:rPr lang="hu-HU" sz="3600" b="1" dirty="0"/>
            </a:br>
            <a:r>
              <a:rPr lang="hu-HU" sz="3600" b="1" dirty="0" smtClean="0"/>
              <a:t/>
            </a:r>
            <a:br>
              <a:rPr lang="hu-HU" sz="3600" b="1" dirty="0" smtClean="0"/>
            </a:br>
            <a:r>
              <a:rPr lang="hu-HU" sz="3600" b="1" dirty="0" smtClean="0"/>
              <a:t/>
            </a:r>
            <a:br>
              <a:rPr lang="hu-HU" sz="3600" b="1" dirty="0" smtClean="0"/>
            </a:br>
            <a:r>
              <a:rPr lang="hu-HU" sz="3600" b="1" dirty="0"/>
              <a:t/>
            </a:r>
            <a:br>
              <a:rPr lang="hu-HU" sz="3600" b="1" dirty="0"/>
            </a:br>
            <a:r>
              <a:rPr lang="hu-HU" sz="3600" b="1" dirty="0" smtClean="0"/>
              <a:t>J</a:t>
            </a:r>
            <a:r>
              <a:rPr lang="hu-HU" sz="3600" b="1" dirty="0" smtClean="0"/>
              <a:t>ogszabályi változások</a:t>
            </a:r>
            <a:br>
              <a:rPr lang="hu-HU" sz="3600" b="1" dirty="0" smtClean="0"/>
            </a:br>
            <a:r>
              <a:rPr lang="hu-HU" sz="3600" b="1" dirty="0"/>
              <a:t>2016</a:t>
            </a:r>
            <a:r>
              <a:rPr lang="hu-HU" sz="3600" b="1" dirty="0" smtClean="0"/>
              <a:t>. szeptember 1-től</a:t>
            </a:r>
            <a:endParaRPr lang="hu-HU" sz="3600" b="1" dirty="0" smtClean="0"/>
          </a:p>
        </p:txBody>
      </p:sp>
      <p:sp>
        <p:nvSpPr>
          <p:cNvPr id="9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269593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1656184"/>
          </a:xfrm>
        </p:spPr>
        <p:txBody>
          <a:bodyPr>
            <a:noAutofit/>
          </a:bodyPr>
          <a:lstStyle/>
          <a:p>
            <a:pPr algn="l"/>
            <a:r>
              <a:rPr lang="hu-HU" sz="3200" dirty="0" smtClean="0"/>
              <a:t>Fő, adatszolgáltatást (KGR-K11-rendszert) érintő jogszabályi változások önkormányzati körben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04864"/>
            <a:ext cx="8640960" cy="3672408"/>
          </a:xfrm>
        </p:spPr>
        <p:txBody>
          <a:bodyPr>
            <a:normAutofit/>
          </a:bodyPr>
          <a:lstStyle/>
          <a:p>
            <a:pPr marL="514350" indent="-514350" algn="just">
              <a:buFontTx/>
              <a:buChar char="-"/>
            </a:pPr>
            <a:r>
              <a:rPr lang="hu-HU" sz="3100" dirty="0" smtClean="0">
                <a:latin typeface="+mj-lt"/>
              </a:rPr>
              <a:t>Támogatások önellenőrzésének lehetősége (Áht. – 2016. szeptember 1-től)</a:t>
            </a:r>
          </a:p>
          <a:p>
            <a:pPr marL="514350" indent="-514350">
              <a:buFontTx/>
              <a:buChar char="-"/>
            </a:pPr>
            <a:r>
              <a:rPr lang="hu-HU" sz="3100" dirty="0" smtClean="0">
                <a:latin typeface="+mj-lt"/>
              </a:rPr>
              <a:t>Társulási körzetkód bevezetése a támogatások felhasználás ellenőrzésének algoritmizálhatósága érdekében</a:t>
            </a:r>
          </a:p>
          <a:p>
            <a:pPr marL="514350" indent="-514350">
              <a:buFontTx/>
              <a:buChar char="-"/>
            </a:pPr>
            <a:r>
              <a:rPr lang="hu-HU" sz="3100" dirty="0" smtClean="0">
                <a:latin typeface="+mj-lt"/>
              </a:rPr>
              <a:t>Támogatás felülvizsgálat eredményének megjelenítése a KGR-K11-ben</a:t>
            </a:r>
          </a:p>
          <a:p>
            <a:pPr algn="just">
              <a:buFont typeface="Wingdings" pitchFamily="2" charset="2"/>
              <a:buChar char="Ø"/>
            </a:pPr>
            <a:endParaRPr lang="hu-HU" sz="3100" dirty="0" smtClean="0"/>
          </a:p>
        </p:txBody>
      </p:sp>
      <p:sp>
        <p:nvSpPr>
          <p:cNvPr id="9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74681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720080"/>
          </a:xfrm>
        </p:spPr>
        <p:txBody>
          <a:bodyPr>
            <a:noAutofit/>
          </a:bodyPr>
          <a:lstStyle/>
          <a:p>
            <a:pPr algn="l"/>
            <a:r>
              <a:rPr lang="hu-HU" sz="3600" dirty="0" smtClean="0"/>
              <a:t>Áht. </a:t>
            </a:r>
            <a:r>
              <a:rPr lang="hu-HU" sz="3600" dirty="0"/>
              <a:t>v</a:t>
            </a:r>
            <a:r>
              <a:rPr lang="hu-HU" sz="3600" dirty="0" smtClean="0"/>
              <a:t>áltozása 2016.09.01-től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536504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hu-H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Áht. 58. § (2) bekezdés  - 2016.09.01-től hatályos</a:t>
            </a:r>
          </a:p>
          <a:p>
            <a:pPr marL="0" indent="0">
              <a:buNone/>
            </a:pP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költségvetési évben folyósított támogatások felhasználásával kapcsolatos önellenőrzés (11-es űrlapok)</a:t>
            </a:r>
          </a:p>
          <a:p>
            <a:pPr>
              <a:buFontTx/>
              <a:buChar char="-"/>
            </a:pP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költségvetési beszámoló teljesítésének határidejét követő második hónaptól, legkésőbb az év utolsó napjáig</a:t>
            </a:r>
          </a:p>
          <a:p>
            <a:pPr>
              <a:buFontTx/>
              <a:buChar char="-"/>
            </a:pPr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Kormány rendeletében meghatározott mértékű önellenőrzési pótlék megfizetésével egyidejűleg</a:t>
            </a:r>
          </a:p>
          <a:p>
            <a:pPr marL="0" indent="0" algn="just">
              <a:buNone/>
            </a:pPr>
            <a:endParaRPr lang="hu-HU" sz="3600" dirty="0" smtClean="0">
              <a:latin typeface="+mj-lt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6235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998984"/>
          </a:xfrm>
        </p:spPr>
        <p:txBody>
          <a:bodyPr>
            <a:noAutofit/>
          </a:bodyPr>
          <a:lstStyle/>
          <a:p>
            <a:pPr lvl="0" algn="l"/>
            <a:r>
              <a:rPr lang="hu-HU" sz="3400" dirty="0" smtClean="0">
                <a:cs typeface="Times New Roman" panose="02020603050405020304" pitchFamily="18" charset="0"/>
              </a:rPr>
              <a:t>Önellenőrzés nyomtatvány</a:t>
            </a:r>
            <a:endParaRPr lang="en-US" sz="34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320480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hu-HU" sz="2800" dirty="0" err="1" smtClean="0">
                <a:latin typeface="+mj-lt"/>
                <a:cs typeface="Times New Roman" panose="02020603050405020304" pitchFamily="18" charset="0"/>
              </a:rPr>
              <a:t>Ávr</a:t>
            </a:r>
            <a:r>
              <a:rPr lang="hu-HU" sz="2800" dirty="0" smtClean="0">
                <a:latin typeface="+mj-lt"/>
                <a:cs typeface="Times New Roman" panose="02020603050405020304" pitchFamily="18" charset="0"/>
              </a:rPr>
              <a:t>. - 108/A. § (1) – (5) 	 2016.09.01-től hatályos</a:t>
            </a:r>
          </a:p>
          <a:p>
            <a:pPr algn="just">
              <a:buFontTx/>
              <a:buChar char="-"/>
            </a:pPr>
            <a:endParaRPr lang="hu-HU" sz="2000" dirty="0" smtClean="0">
              <a:latin typeface="+mj-lt"/>
            </a:endParaRPr>
          </a:p>
          <a:p>
            <a:pPr algn="just">
              <a:buFontTx/>
              <a:buChar char="-"/>
            </a:pPr>
            <a:r>
              <a:rPr lang="hu-HU" sz="2800" dirty="0" smtClean="0">
                <a:latin typeface="+mj-lt"/>
              </a:rPr>
              <a:t>Önellenőrzésre kizárólag a költségvetési évben folyósított támogatások felhasználásával kapcsolatban van lehetőség. </a:t>
            </a:r>
          </a:p>
          <a:p>
            <a:pPr algn="just">
              <a:buNone/>
            </a:pPr>
            <a:endParaRPr lang="hu-HU" sz="2000" dirty="0" smtClean="0">
              <a:latin typeface="+mj-lt"/>
            </a:endParaRPr>
          </a:p>
          <a:p>
            <a:pPr algn="just">
              <a:buFontTx/>
              <a:buChar char="-"/>
            </a:pPr>
            <a:r>
              <a:rPr lang="hu-HU" sz="2800" dirty="0" smtClean="0">
                <a:latin typeface="+mj-lt"/>
              </a:rPr>
              <a:t>Az Önellenőrzés nyomtatvány </a:t>
            </a:r>
            <a:r>
              <a:rPr lang="hu-HU" sz="2800" u="sng" dirty="0" smtClean="0">
                <a:latin typeface="+mj-lt"/>
              </a:rPr>
              <a:t>mutatószám módosításra szintén nem használható</a:t>
            </a:r>
            <a:r>
              <a:rPr lang="hu-HU" sz="2800" dirty="0" smtClean="0">
                <a:latin typeface="+mj-lt"/>
              </a:rPr>
              <a:t>.</a:t>
            </a:r>
            <a:endParaRPr lang="hu-HU" sz="3100" dirty="0" smtClean="0">
              <a:latin typeface="+mj-lt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6601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998984"/>
          </a:xfrm>
        </p:spPr>
        <p:txBody>
          <a:bodyPr>
            <a:noAutofit/>
          </a:bodyPr>
          <a:lstStyle/>
          <a:p>
            <a:pPr lvl="0" algn="l"/>
            <a:r>
              <a:rPr lang="hu-HU" sz="3400" dirty="0" smtClean="0">
                <a:cs typeface="Times New Roman" panose="02020603050405020304" pitchFamily="18" charset="0"/>
              </a:rPr>
              <a:t>Önellenőrzés nyomtatvány</a:t>
            </a:r>
            <a:endParaRPr lang="en-US" sz="34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320480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endParaRPr lang="hu-HU" sz="2800" dirty="0" smtClean="0">
              <a:latin typeface="+mj-lt"/>
            </a:endParaRPr>
          </a:p>
          <a:p>
            <a:pPr algn="just">
              <a:buFontTx/>
              <a:buChar char="-"/>
            </a:pPr>
            <a:r>
              <a:rPr lang="hu-HU" sz="2800" dirty="0" smtClean="0">
                <a:latin typeface="+mj-lt"/>
              </a:rPr>
              <a:t>Az Önellenőrzés nyomtatványon a 2015. évi éves költségvetési beszámoló </a:t>
            </a:r>
          </a:p>
          <a:p>
            <a:pPr algn="just">
              <a:buNone/>
            </a:pPr>
            <a:r>
              <a:rPr lang="hu-HU" sz="2800" dirty="0" smtClean="0">
                <a:latin typeface="+mj-lt"/>
              </a:rPr>
              <a:t>	05/A űrlapján kimutatott kiadások, illetve a </a:t>
            </a:r>
          </a:p>
          <a:p>
            <a:pPr algn="just">
              <a:buNone/>
            </a:pPr>
            <a:r>
              <a:rPr lang="hu-HU" sz="2800" dirty="0" smtClean="0">
                <a:latin typeface="+mj-lt"/>
              </a:rPr>
              <a:t>	06/A űrlapján kimutatott bevételek összegei nem módosíthatóak</a:t>
            </a:r>
            <a:endParaRPr lang="hu-HU" sz="3100" dirty="0" smtClean="0">
              <a:latin typeface="+mj-lt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6601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pPr lvl="0" algn="l"/>
            <a:r>
              <a:rPr lang="hu-HU" sz="3200" dirty="0" smtClean="0">
                <a:cs typeface="Times New Roman" panose="02020603050405020304" pitchFamily="18" charset="0"/>
              </a:rPr>
              <a:t>Önellenőrzés nyomtatvány</a:t>
            </a:r>
            <a:endParaRPr lang="en-US" sz="32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320480"/>
          </a:xfrm>
        </p:spPr>
        <p:txBody>
          <a:bodyPr wrap="square">
            <a:normAutofit/>
          </a:bodyPr>
          <a:lstStyle/>
          <a:p>
            <a:pPr algn="just">
              <a:buFontTx/>
              <a:buChar char="-"/>
            </a:pPr>
            <a:endParaRPr lang="hu-H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Benyújtás folyamata: Önellenőrzésre irányuló kérelmet az ÁHI részére kell megküldeni a jegyző és polgármester aláírásával.</a:t>
            </a:r>
          </a:p>
          <a:p>
            <a:pPr marL="0" indent="0" algn="just">
              <a:buNone/>
            </a:pPr>
            <a:endParaRPr lang="hu-H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Ezt követően három munkanapon belül válik elérhetővé az önellenőrzés nyomtatvány a KGR-K11 rendszerben a helyi önkormányzat számára.</a:t>
            </a:r>
          </a:p>
          <a:p>
            <a:pPr marL="0" indent="0" algn="just">
              <a:buNone/>
            </a:pPr>
            <a:endParaRPr lang="hu-HU" sz="2700" dirty="0" smtClean="0"/>
          </a:p>
        </p:txBody>
      </p:sp>
      <p:sp>
        <p:nvSpPr>
          <p:cNvPr id="10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>
                <a:latin typeface="+mj-lt"/>
              </a:rPr>
              <a:t>XVII. Önkormányzati Költségvetési- és adókonferencia</a:t>
            </a:r>
          </a:p>
        </p:txBody>
      </p:sp>
    </p:spTree>
    <p:extLst>
      <p:ext uri="{BB962C8B-B14F-4D97-AF65-F5344CB8AC3E}">
        <p14:creationId xmlns:p14="http://schemas.microsoft.com/office/powerpoint/2010/main" val="2347099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9872"/>
            <a:ext cx="9143999" cy="68579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4752528"/>
          </a:xfrm>
        </p:spPr>
        <p:txBody>
          <a:bodyPr>
            <a:noAutofit/>
          </a:bodyPr>
          <a:lstStyle/>
          <a:p>
            <a:pPr lvl="0"/>
            <a:r>
              <a:rPr lang="hu-HU" sz="3600" b="1" dirty="0" smtClean="0"/>
              <a:t>Adatminőség</a:t>
            </a:r>
            <a:br>
              <a:rPr lang="hu-HU" sz="3600" b="1" dirty="0" smtClean="0"/>
            </a:br>
            <a:r>
              <a:rPr lang="hu-HU" sz="3600" b="1" dirty="0" smtClean="0"/>
              <a:t>javítása</a:t>
            </a:r>
            <a:r>
              <a:rPr lang="hu-HU" sz="3600" dirty="0"/>
              <a:t/>
            </a:r>
            <a:br>
              <a:rPr lang="hu-HU" sz="3600" dirty="0"/>
            </a:br>
            <a:r>
              <a:rPr lang="hu-HU" sz="3600" dirty="0" smtClean="0"/>
              <a:t/>
            </a:r>
            <a:br>
              <a:rPr lang="hu-HU" sz="3600" dirty="0" smtClean="0"/>
            </a:br>
            <a:r>
              <a:rPr lang="hu-HU" sz="1400" dirty="0">
                <a:cs typeface="Arial" pitchFamily="34" charset="0"/>
              </a:rPr>
              <a:t/>
            </a:r>
            <a:br>
              <a:rPr lang="hu-HU" sz="1400" dirty="0">
                <a:cs typeface="Arial" pitchFamily="34" charset="0"/>
              </a:rPr>
            </a:br>
            <a:endParaRPr lang="hu-HU" sz="1400" dirty="0"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1520" y="2996952"/>
            <a:ext cx="8640960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hu-HU" sz="1600" dirty="0">
              <a:latin typeface="+mn-lt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>
                <a:latin typeface="+mj-lt"/>
              </a:rPr>
              <a:t>XVII. Önkormányzati Költségvetési- és adókonferencia</a:t>
            </a:r>
          </a:p>
        </p:txBody>
      </p:sp>
    </p:spTree>
    <p:extLst>
      <p:ext uri="{BB962C8B-B14F-4D97-AF65-F5344CB8AC3E}">
        <p14:creationId xmlns:p14="http://schemas.microsoft.com/office/powerpoint/2010/main" val="6018667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998984"/>
          </a:xfrm>
        </p:spPr>
        <p:txBody>
          <a:bodyPr>
            <a:noAutofit/>
          </a:bodyPr>
          <a:lstStyle/>
          <a:p>
            <a:pPr lvl="0" algn="l"/>
            <a:r>
              <a:rPr lang="hu-HU" sz="3400" dirty="0" smtClean="0">
                <a:cs typeface="Times New Roman" panose="02020603050405020304" pitchFamily="18" charset="0"/>
              </a:rPr>
              <a:t>Önellenőrzés nyomtatvány</a:t>
            </a:r>
            <a:endParaRPr lang="en-US" sz="34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320480"/>
          </a:xfrm>
        </p:spPr>
        <p:txBody>
          <a:bodyPr>
            <a:normAutofit lnSpcReduction="10000"/>
          </a:bodyPr>
          <a:lstStyle/>
          <a:p>
            <a:pPr algn="just">
              <a:buFontTx/>
              <a:buChar char="-"/>
            </a:pPr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Önellenőrzési pótlék mértéke</a:t>
            </a:r>
          </a:p>
          <a:p>
            <a:pPr lvl="1" algn="just">
              <a:buFontTx/>
              <a:buChar char="-"/>
            </a:pP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ha az önellenőrzéssel a helyi önkormányzat </a:t>
            </a:r>
            <a:r>
              <a:rPr lang="hu-H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visszafizetési kötelezettsége csökken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csökkenés 10%-a, de legalább tízezer forint,</a:t>
            </a:r>
          </a:p>
          <a:p>
            <a:pPr lvl="1" algn="just">
              <a:buFontTx/>
              <a:buChar char="-"/>
            </a:pP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ha az önellenőrzéssel a helyi önkormányzat </a:t>
            </a:r>
            <a:r>
              <a:rPr lang="hu-H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többlettámogatásra 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lesz jogosult, a többlettámogatás 10%-a, de legalább tízezer forint,</a:t>
            </a:r>
          </a:p>
          <a:p>
            <a:pPr lvl="1" algn="just">
              <a:buFontTx/>
              <a:buChar char="-"/>
            </a:pP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más esetben ötezer </a:t>
            </a:r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forint</a:t>
            </a:r>
          </a:p>
          <a:p>
            <a:pPr algn="just">
              <a:buFontTx/>
              <a:buChar char="-"/>
            </a:pPr>
            <a:endParaRPr lang="hu-HU" sz="3100" dirty="0" smtClean="0"/>
          </a:p>
        </p:txBody>
      </p:sp>
      <p:sp>
        <p:nvSpPr>
          <p:cNvPr id="10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6601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998984"/>
          </a:xfrm>
        </p:spPr>
        <p:txBody>
          <a:bodyPr>
            <a:noAutofit/>
          </a:bodyPr>
          <a:lstStyle/>
          <a:p>
            <a:pPr lvl="0" algn="l"/>
            <a:r>
              <a:rPr lang="hu-HU" sz="3400" dirty="0" smtClean="0">
                <a:cs typeface="Times New Roman" panose="02020603050405020304" pitchFamily="18" charset="0"/>
              </a:rPr>
              <a:t>Önellenőrzés nyomtatvány</a:t>
            </a:r>
            <a:endParaRPr lang="en-US" sz="34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320480"/>
          </a:xfrm>
        </p:spPr>
        <p:txBody>
          <a:bodyPr>
            <a:normAutofit/>
          </a:bodyPr>
          <a:lstStyle/>
          <a:p>
            <a:r>
              <a:rPr lang="hu-HU" dirty="0" smtClean="0">
                <a:latin typeface="+mj-lt"/>
              </a:rPr>
              <a:t>Az önellenőrzési pótlék az Önellenőrzés nyomtatvány benyújtásával egyidejűleg válik esedékessé.</a:t>
            </a:r>
          </a:p>
          <a:p>
            <a:pPr algn="just">
              <a:buFontTx/>
              <a:buChar char="-"/>
            </a:pPr>
            <a:endParaRPr lang="hu-HU" sz="3100" dirty="0" smtClean="0"/>
          </a:p>
        </p:txBody>
      </p:sp>
      <p:sp>
        <p:nvSpPr>
          <p:cNvPr id="10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6601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pPr lvl="0" algn="l"/>
            <a:r>
              <a:rPr lang="hu-HU" sz="3200" dirty="0" smtClean="0">
                <a:cs typeface="Times New Roman" panose="02020603050405020304" pitchFamily="18" charset="0"/>
              </a:rPr>
              <a:t>Önellenőrzés nyomtatvány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640960" cy="4104456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hu-HU" sz="2800" dirty="0" smtClean="0">
                <a:latin typeface="+mj-lt"/>
                <a:cs typeface="Times New Roman" panose="02020603050405020304" pitchFamily="18" charset="0"/>
              </a:rPr>
              <a:t>Ha </a:t>
            </a:r>
            <a:r>
              <a:rPr lang="hu-HU" sz="2800" dirty="0">
                <a:latin typeface="+mj-lt"/>
                <a:cs typeface="Times New Roman" panose="02020603050405020304" pitchFamily="18" charset="0"/>
              </a:rPr>
              <a:t>az önellenőrzési pótlék </a:t>
            </a:r>
            <a:r>
              <a:rPr lang="hu-HU" sz="2800" dirty="0" smtClean="0">
                <a:latin typeface="+mj-lt"/>
                <a:cs typeface="Times New Roman" panose="02020603050405020304" pitchFamily="18" charset="0"/>
              </a:rPr>
              <a:t>megfizetése a KGR-K11 rendszerben történő nyomtatvány feladását követő 5 munkanapon belül nem történt meg </a:t>
            </a:r>
            <a:r>
              <a:rPr lang="hu-HU" sz="28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hu-HU" sz="2800" dirty="0" smtClean="0">
                <a:latin typeface="+mj-lt"/>
                <a:cs typeface="Times New Roman" panose="02020603050405020304" pitchFamily="18" charset="0"/>
              </a:rPr>
              <a:t> érdemi </a:t>
            </a:r>
            <a:r>
              <a:rPr lang="hu-HU" sz="2800" dirty="0">
                <a:latin typeface="+mj-lt"/>
                <a:cs typeface="Times New Roman" panose="02020603050405020304" pitchFamily="18" charset="0"/>
              </a:rPr>
              <a:t>vizsgálat </a:t>
            </a:r>
            <a:r>
              <a:rPr lang="hu-HU" sz="2800" dirty="0" smtClean="0">
                <a:latin typeface="+mj-lt"/>
                <a:cs typeface="Times New Roman" panose="02020603050405020304" pitchFamily="18" charset="0"/>
              </a:rPr>
              <a:t>nélküli elutasítás</a:t>
            </a:r>
          </a:p>
          <a:p>
            <a:pPr marL="0" indent="0" algn="just">
              <a:buNone/>
            </a:pPr>
            <a:endParaRPr lang="hu-HU" sz="2800" dirty="0" smtClean="0">
              <a:latin typeface="+mj-lt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hu-HU" sz="2800" dirty="0" smtClean="0">
                <a:latin typeface="+mj-lt"/>
                <a:cs typeface="Times New Roman" panose="02020603050405020304" pitchFamily="18" charset="0"/>
              </a:rPr>
              <a:t>Ellenkező esetben megvizsgálja</a:t>
            </a:r>
          </a:p>
          <a:p>
            <a:pPr lvl="1" algn="just">
              <a:buFontTx/>
              <a:buChar char="-"/>
            </a:pPr>
            <a:r>
              <a:rPr lang="hu-HU" dirty="0" smtClean="0">
                <a:latin typeface="+mj-lt"/>
                <a:cs typeface="Times New Roman" panose="02020603050405020304" pitchFamily="18" charset="0"/>
              </a:rPr>
              <a:t>Kincstár </a:t>
            </a:r>
            <a:r>
              <a:rPr lang="hu-HU" dirty="0">
                <a:latin typeface="+mj-lt"/>
                <a:cs typeface="Times New Roman" panose="02020603050405020304" pitchFamily="18" charset="0"/>
              </a:rPr>
              <a:t>a kérelmet nyolc napon belül </a:t>
            </a:r>
            <a:r>
              <a:rPr lang="hu-HU" dirty="0" smtClean="0">
                <a:latin typeface="+mj-lt"/>
                <a:cs typeface="Times New Roman" panose="02020603050405020304" pitchFamily="18" charset="0"/>
              </a:rPr>
              <a:t>jóváhagyja</a:t>
            </a:r>
          </a:p>
          <a:p>
            <a:pPr lvl="1" algn="just">
              <a:buFontTx/>
              <a:buChar char="-"/>
            </a:pPr>
            <a:r>
              <a:rPr lang="hu-HU" dirty="0" smtClean="0">
                <a:latin typeface="+mj-lt"/>
                <a:cs typeface="Times New Roman" panose="02020603050405020304" pitchFamily="18" charset="0"/>
              </a:rPr>
              <a:t>Vagy azt </a:t>
            </a:r>
            <a:r>
              <a:rPr lang="hu-HU" dirty="0">
                <a:latin typeface="+mj-lt"/>
                <a:cs typeface="Times New Roman" panose="02020603050405020304" pitchFamily="18" charset="0"/>
              </a:rPr>
              <a:t>elutasítja</a:t>
            </a:r>
            <a:r>
              <a:rPr lang="hu-HU" dirty="0" smtClean="0">
                <a:latin typeface="+mj-lt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8909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1656184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/>
            </a:r>
            <a:br>
              <a:rPr lang="hu-HU" sz="3600" b="1" dirty="0" smtClean="0"/>
            </a:br>
            <a:r>
              <a:rPr lang="hu-HU" sz="3600" b="1" dirty="0"/>
              <a:t/>
            </a:r>
            <a:br>
              <a:rPr lang="hu-HU" sz="3600" b="1" dirty="0"/>
            </a:br>
            <a:r>
              <a:rPr lang="hu-HU" sz="3600" b="1" dirty="0" smtClean="0"/>
              <a:t/>
            </a:r>
            <a:br>
              <a:rPr lang="hu-HU" sz="3600" b="1" dirty="0" smtClean="0"/>
            </a:br>
            <a:r>
              <a:rPr lang="hu-HU" sz="3600" b="1" dirty="0"/>
              <a:t/>
            </a:r>
            <a:br>
              <a:rPr lang="hu-HU" sz="3600" b="1" dirty="0"/>
            </a:br>
            <a:r>
              <a:rPr lang="hu-HU" sz="3600" b="1" dirty="0" smtClean="0"/>
              <a:t>J</a:t>
            </a:r>
            <a:r>
              <a:rPr lang="hu-HU" sz="3600" b="1" dirty="0" smtClean="0"/>
              <a:t>ogszabályi változások</a:t>
            </a:r>
            <a:br>
              <a:rPr lang="hu-HU" sz="3600" b="1" dirty="0" smtClean="0"/>
            </a:br>
            <a:r>
              <a:rPr lang="hu-HU" sz="3600" b="1" dirty="0" smtClean="0"/>
              <a:t>2017. január 1-től</a:t>
            </a:r>
            <a:endParaRPr lang="hu-HU" sz="3600" b="1" dirty="0" smtClean="0"/>
          </a:p>
        </p:txBody>
      </p:sp>
      <p:sp>
        <p:nvSpPr>
          <p:cNvPr id="9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907145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pPr lvl="0" algn="l"/>
            <a:r>
              <a:rPr lang="hu-HU" sz="3200" dirty="0" smtClean="0">
                <a:cs typeface="Times New Roman" panose="02020603050405020304" pitchFamily="18" charset="0"/>
              </a:rPr>
              <a:t>T/12736. számú törvényjavaslat </a:t>
            </a:r>
            <a:r>
              <a:rPr lang="hu-HU" sz="3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hu-HU" sz="3200" dirty="0" smtClean="0">
                <a:cs typeface="Times New Roman" panose="02020603050405020304" pitchFamily="18" charset="0"/>
              </a:rPr>
              <a:t>Áht. módosítása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640960" cy="41044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dirty="0" smtClean="0">
                <a:latin typeface="+mj-lt"/>
                <a:cs typeface="Times New Roman" panose="02020603050405020304" pitchFamily="18" charset="0"/>
              </a:rPr>
              <a:t>Az adatszolgáltatási bírság kiszabásával és érvényesítésével kapcsolatos változtatások (2017.01.01-től):</a:t>
            </a:r>
          </a:p>
          <a:p>
            <a:pPr marL="0" indent="0" algn="just">
              <a:buNone/>
            </a:pPr>
            <a:r>
              <a:rPr lang="hu-HU" dirty="0" smtClean="0">
                <a:latin typeface="+mj-lt"/>
                <a:cs typeface="Times New Roman" panose="02020603050405020304" pitchFamily="18" charset="0"/>
              </a:rPr>
              <a:t>1. Ha az adatszolgáltatási késedelembe esett helyi </a:t>
            </a:r>
            <a:r>
              <a:rPr lang="hu-HU" dirty="0">
                <a:latin typeface="+mj-lt"/>
                <a:cs typeface="Times New Roman" panose="02020603050405020304" pitchFamily="18" charset="0"/>
              </a:rPr>
              <a:t>önkormányzat közös önkormányzati </a:t>
            </a:r>
            <a:r>
              <a:rPr lang="hu-HU" dirty="0" smtClean="0">
                <a:latin typeface="+mj-lt"/>
                <a:cs typeface="Times New Roman" panose="02020603050405020304" pitchFamily="18" charset="0"/>
              </a:rPr>
              <a:t>hivatal tagja, a bírságot </a:t>
            </a:r>
            <a:r>
              <a:rPr lang="hu-HU" dirty="0">
                <a:latin typeface="+mj-lt"/>
                <a:cs typeface="Times New Roman" panose="02020603050405020304" pitchFamily="18" charset="0"/>
              </a:rPr>
              <a:t>a közös önkormányzati hivatal székhelye szerinti helyi önkormányzattal szemben kell </a:t>
            </a:r>
            <a:r>
              <a:rPr lang="hu-HU" dirty="0" smtClean="0">
                <a:latin typeface="+mj-lt"/>
                <a:cs typeface="Times New Roman" panose="02020603050405020304" pitchFamily="18" charset="0"/>
              </a:rPr>
              <a:t>kiszabni.</a:t>
            </a:r>
          </a:p>
        </p:txBody>
      </p:sp>
      <p:sp>
        <p:nvSpPr>
          <p:cNvPr id="10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750569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pPr lvl="0" algn="l"/>
            <a:r>
              <a:rPr lang="hu-HU" sz="3200" dirty="0" smtClean="0">
                <a:cs typeface="Times New Roman" panose="02020603050405020304" pitchFamily="18" charset="0"/>
              </a:rPr>
              <a:t>T/12736. számú törvényjavaslat </a:t>
            </a:r>
            <a:r>
              <a:rPr lang="hu-HU" sz="3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hu-HU" sz="3200" dirty="0" smtClean="0">
                <a:cs typeface="Times New Roman" panose="02020603050405020304" pitchFamily="18" charset="0"/>
              </a:rPr>
              <a:t>Áht. módosítása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640960" cy="4104456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hu-HU" dirty="0">
                <a:latin typeface="+mj-lt"/>
                <a:cs typeface="Times New Roman" panose="02020603050405020304" pitchFamily="18" charset="0"/>
              </a:rPr>
              <a:t>2. A kincstár jogosult a helyi önkormányzattal szemben fennálló bírság </a:t>
            </a:r>
            <a:r>
              <a:rPr lang="hu-HU" dirty="0" smtClean="0">
                <a:latin typeface="+mj-lt"/>
                <a:cs typeface="Times New Roman" panose="02020603050405020304" pitchFamily="18" charset="0"/>
              </a:rPr>
              <a:t>követelést elengedni az alábbi esetekben: </a:t>
            </a:r>
          </a:p>
          <a:p>
            <a:pPr algn="just">
              <a:buFontTx/>
              <a:buChar char="-"/>
            </a:pPr>
            <a:r>
              <a:rPr lang="hu-HU" dirty="0" smtClean="0">
                <a:latin typeface="+mj-lt"/>
                <a:cs typeface="Times New Roman" panose="02020603050405020304" pitchFamily="18" charset="0"/>
              </a:rPr>
              <a:t>Van fennálló bírság követelés, mert a nettó finanszírozásból már nem fedezhető bírság, és</a:t>
            </a:r>
          </a:p>
          <a:p>
            <a:pPr algn="just">
              <a:buFontTx/>
              <a:buChar char="-"/>
            </a:pPr>
            <a:r>
              <a:rPr lang="hu-HU" dirty="0" smtClean="0">
                <a:latin typeface="+mj-lt"/>
                <a:cs typeface="Times New Roman" panose="02020603050405020304" pitchFamily="18" charset="0"/>
              </a:rPr>
              <a:t>A késedelmet a számviteli munkakört betöltő személy hiánya okozta, és</a:t>
            </a:r>
          </a:p>
          <a:p>
            <a:pPr algn="just">
              <a:buFontTx/>
              <a:buChar char="-"/>
            </a:pPr>
            <a:r>
              <a:rPr lang="hu-HU" dirty="0" smtClean="0">
                <a:latin typeface="+mj-lt"/>
                <a:cs typeface="Times New Roman" panose="02020603050405020304" pitchFamily="18" charset="0"/>
              </a:rPr>
              <a:t>A helyi önkormányzat a javítást célzó intézkedéseket megette, és</a:t>
            </a:r>
          </a:p>
          <a:p>
            <a:pPr algn="just">
              <a:buFontTx/>
              <a:buChar char="-"/>
            </a:pPr>
            <a:r>
              <a:rPr lang="hu-HU" dirty="0" smtClean="0">
                <a:latin typeface="+mj-lt"/>
                <a:cs typeface="Times New Roman" panose="02020603050405020304" pitchFamily="18" charset="0"/>
              </a:rPr>
              <a:t>Az adatszolgáltatásokat pótolta, és</a:t>
            </a:r>
          </a:p>
          <a:p>
            <a:pPr algn="just">
              <a:buFontTx/>
              <a:buChar char="-"/>
            </a:pPr>
            <a:r>
              <a:rPr lang="hu-HU" dirty="0" smtClean="0">
                <a:latin typeface="+mj-lt"/>
                <a:cs typeface="Times New Roman" panose="02020603050405020304" pitchFamily="18" charset="0"/>
              </a:rPr>
              <a:t>Két, egymást követő adatszolgáltatás már alátámasztja a javulást.</a:t>
            </a:r>
          </a:p>
          <a:p>
            <a:pPr algn="just">
              <a:buFontTx/>
              <a:buChar char="-"/>
            </a:pPr>
            <a:endParaRPr lang="hu-HU" dirty="0" smtClean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6672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3"/>
            <a:ext cx="8640960" cy="2592289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hu-HU" sz="2000" dirty="0" smtClean="0">
                <a:latin typeface="+mj-lt"/>
              </a:rPr>
              <a:t> </a:t>
            </a:r>
            <a:r>
              <a:rPr lang="hu-HU" sz="3600" dirty="0" smtClean="0">
                <a:latin typeface="+mj-lt"/>
              </a:rPr>
              <a:t>Köszönöm megtisztelő figyelmüket!</a:t>
            </a:r>
            <a:endParaRPr lang="en-US" sz="36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202600"/>
            <a:ext cx="4717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385894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070992"/>
          </a:xfrm>
        </p:spPr>
        <p:txBody>
          <a:bodyPr>
            <a:noAutofit/>
          </a:bodyPr>
          <a:lstStyle/>
          <a:p>
            <a:pPr algn="l"/>
            <a:r>
              <a:rPr lang="hu-HU" sz="3600" dirty="0" smtClean="0"/>
              <a:t>Uniós kötelezettség az államháztartási adatok minőségének javítása</a:t>
            </a:r>
            <a:endParaRPr lang="en-US" sz="3600" dirty="0"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32048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hu-HU" sz="2800" dirty="0" smtClean="0">
                <a:latin typeface="+mj-lt"/>
              </a:rPr>
              <a:t>A tagállamok költségvetési keretrendszerére vonatkozó követelményekről szóló 2011/85/EU tanácsi irányelv </a:t>
            </a:r>
          </a:p>
          <a:p>
            <a:r>
              <a:rPr lang="hu-HU" sz="2800" i="1" dirty="0" smtClean="0">
                <a:latin typeface="+mj-lt"/>
              </a:rPr>
              <a:t>számvitellel alátámasztott államháztartási adatok (az eddigi pénzforgalmi adatok helyett)</a:t>
            </a:r>
          </a:p>
          <a:p>
            <a:r>
              <a:rPr lang="hu-HU" sz="2800" i="1" dirty="0" smtClean="0">
                <a:latin typeface="+mj-lt"/>
              </a:rPr>
              <a:t>az államháztartás önkormányzati alrendszerének adatai alapján negyedéves gyakoriságú közzétételi kötelezettség </a:t>
            </a:r>
          </a:p>
          <a:p>
            <a:pPr algn="just">
              <a:spcBef>
                <a:spcPts val="0"/>
              </a:spcBef>
              <a:buNone/>
            </a:pPr>
            <a:endParaRPr lang="hu-HU" sz="3100" dirty="0" smtClean="0"/>
          </a:p>
          <a:p>
            <a:pPr algn="just">
              <a:buNone/>
            </a:pPr>
            <a:endParaRPr lang="hu-HU" sz="3100" dirty="0" smtClean="0"/>
          </a:p>
          <a:p>
            <a:pPr algn="just">
              <a:buFont typeface="Wingdings" pitchFamily="2" charset="2"/>
              <a:buChar char="Ø"/>
            </a:pPr>
            <a:endParaRPr lang="hu-HU" sz="3100" dirty="0" smtClean="0"/>
          </a:p>
          <a:p>
            <a:pPr algn="just">
              <a:buNone/>
            </a:pPr>
            <a:endParaRPr lang="hu-HU" sz="3100" dirty="0" smtClean="0"/>
          </a:p>
        </p:txBody>
      </p:sp>
      <p:sp>
        <p:nvSpPr>
          <p:cNvPr id="10" name="TextBox 5"/>
          <p:cNvSpPr txBox="1"/>
          <p:nvPr/>
        </p:nvSpPr>
        <p:spPr>
          <a:xfrm>
            <a:off x="3635896" y="623731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>
                <a:latin typeface="+mj-lt"/>
              </a:rPr>
              <a:t>XVII. Önkormányzati Költségvetési- és adókonferencia</a:t>
            </a:r>
          </a:p>
        </p:txBody>
      </p:sp>
    </p:spTree>
    <p:extLst>
      <p:ext uri="{BB962C8B-B14F-4D97-AF65-F5344CB8AC3E}">
        <p14:creationId xmlns:p14="http://schemas.microsoft.com/office/powerpoint/2010/main" val="4149457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pPr algn="l"/>
            <a:r>
              <a:rPr lang="hu-HU" sz="3600" dirty="0" smtClean="0"/>
              <a:t>Uniós kötelezettség az államháztartási adatok minőségének javítása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640960" cy="41764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600" dirty="0" smtClean="0">
                <a:latin typeface="+mj-lt"/>
              </a:rPr>
              <a:t>2.  Az államháztartás számviteléről szóló 4/2013. (I.11.) Kormányrendelet</a:t>
            </a:r>
          </a:p>
          <a:p>
            <a:r>
              <a:rPr lang="hu-HU" sz="2600" dirty="0" smtClean="0">
                <a:latin typeface="+mj-lt"/>
              </a:rPr>
              <a:t>egységes számviteli szabályok az államháztartás minden szereplőjére (az államháztartás központi és önkormányzati alrendszerére, az alrendszeren belül az eltérő szektorokra)</a:t>
            </a:r>
          </a:p>
          <a:p>
            <a:r>
              <a:rPr lang="hu-HU" sz="2600" dirty="0" smtClean="0">
                <a:latin typeface="+mj-lt"/>
              </a:rPr>
              <a:t>a szabályok és az adatszolgáltatási követelmény egységes, de a könyvelési szoftverek nem</a:t>
            </a: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7" name="TextBox 7"/>
          <p:cNvSpPr txBox="1"/>
          <p:nvPr/>
        </p:nvSpPr>
        <p:spPr>
          <a:xfrm>
            <a:off x="3995936" y="6216328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7684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pPr algn="l"/>
            <a:r>
              <a:rPr lang="hu-HU" sz="3600" dirty="0" smtClean="0"/>
              <a:t>Uniós kötelezettség az államháztartási adatok minőségének javítása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04864"/>
            <a:ext cx="8640960" cy="3168353"/>
          </a:xfrm>
        </p:spPr>
        <p:txBody>
          <a:bodyPr>
            <a:noAutofit/>
          </a:bodyPr>
          <a:lstStyle/>
          <a:p>
            <a:r>
              <a:rPr lang="hu-HU" sz="2200" dirty="0" smtClean="0">
                <a:latin typeface="+mj-lt"/>
              </a:rPr>
              <a:t>A KGR-K11 rendszerben begyűjtött </a:t>
            </a:r>
            <a:r>
              <a:rPr lang="hu-HU" sz="2200" dirty="0">
                <a:latin typeface="+mj-lt"/>
              </a:rPr>
              <a:t>adatok a KSH EDP-jelentésének megalapozását szolgálják (hiánymutató) </a:t>
            </a:r>
            <a:endParaRPr lang="hu-HU" sz="2200" dirty="0" smtClean="0">
              <a:latin typeface="+mj-lt"/>
            </a:endParaRPr>
          </a:p>
          <a:p>
            <a:pPr marL="0" indent="0">
              <a:buNone/>
            </a:pPr>
            <a:endParaRPr lang="hu-HU" sz="2200" dirty="0">
              <a:latin typeface="+mj-lt"/>
            </a:endParaRPr>
          </a:p>
          <a:p>
            <a:r>
              <a:rPr lang="hu-HU" sz="2200" dirty="0">
                <a:latin typeface="+mj-lt"/>
              </a:rPr>
              <a:t>Az EUROSTAT (a számviteli harmonizációért felelős szervezet) az EDP jelentés módszertanát és a megalapozó adatok </a:t>
            </a:r>
            <a:r>
              <a:rPr lang="hu-HU" sz="2200" dirty="0" smtClean="0">
                <a:latin typeface="+mj-lt"/>
              </a:rPr>
              <a:t>konzisztenciáját, minőségét </a:t>
            </a:r>
            <a:r>
              <a:rPr lang="hu-HU" sz="2200" dirty="0">
                <a:latin typeface="+mj-lt"/>
              </a:rPr>
              <a:t>is vizsgálhatja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4211960" y="6216328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15346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854968"/>
          </a:xfrm>
        </p:spPr>
        <p:txBody>
          <a:bodyPr>
            <a:noAutofit/>
          </a:bodyPr>
          <a:lstStyle/>
          <a:p>
            <a:pPr algn="l"/>
            <a:r>
              <a:rPr lang="hu-HU" sz="3600" dirty="0" smtClean="0"/>
              <a:t>A KGR-K11 adatgyűjtő rendszer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496944" cy="4176464"/>
          </a:xfrm>
        </p:spPr>
        <p:txBody>
          <a:bodyPr>
            <a:normAutofit lnSpcReduction="10000"/>
          </a:bodyPr>
          <a:lstStyle/>
          <a:p>
            <a:r>
              <a:rPr lang="hu-HU" sz="2600" dirty="0">
                <a:latin typeface="+mj-lt"/>
              </a:rPr>
              <a:t>NGM által </a:t>
            </a:r>
            <a:r>
              <a:rPr lang="hu-HU" sz="2600" dirty="0" smtClean="0">
                <a:latin typeface="+mj-lt"/>
              </a:rPr>
              <a:t>kidolgozott, kötelező </a:t>
            </a:r>
            <a:r>
              <a:rPr lang="hu-HU" sz="2600" dirty="0">
                <a:latin typeface="+mj-lt"/>
              </a:rPr>
              <a:t>érvényű </a:t>
            </a:r>
            <a:r>
              <a:rPr lang="hu-HU" sz="2600" dirty="0" smtClean="0">
                <a:latin typeface="+mj-lt"/>
              </a:rPr>
              <a:t>számviteli szabályok, összefüggések</a:t>
            </a:r>
          </a:p>
          <a:p>
            <a:endParaRPr lang="hu-HU" sz="2000" dirty="0" smtClean="0">
              <a:latin typeface="+mj-lt"/>
            </a:endParaRPr>
          </a:p>
          <a:p>
            <a:r>
              <a:rPr lang="hu-HU" sz="2600" dirty="0" smtClean="0">
                <a:latin typeface="+mj-lt"/>
              </a:rPr>
              <a:t>Számszaki </a:t>
            </a:r>
            <a:r>
              <a:rPr lang="hu-HU" sz="2600" dirty="0">
                <a:latin typeface="+mj-lt"/>
              </a:rPr>
              <a:t>összefüggésekben ne fordulhasson elő hibás </a:t>
            </a:r>
            <a:r>
              <a:rPr lang="hu-HU" sz="2600" dirty="0" smtClean="0">
                <a:latin typeface="+mj-lt"/>
              </a:rPr>
              <a:t>adat</a:t>
            </a:r>
          </a:p>
          <a:p>
            <a:endParaRPr lang="hu-HU" sz="2000" dirty="0" smtClean="0">
              <a:latin typeface="+mj-lt"/>
            </a:endParaRPr>
          </a:p>
          <a:p>
            <a:r>
              <a:rPr lang="hu-HU" sz="2600" dirty="0" smtClean="0">
                <a:latin typeface="+mj-lt"/>
              </a:rPr>
              <a:t>Hibás </a:t>
            </a:r>
            <a:r>
              <a:rPr lang="hu-HU" sz="2600" dirty="0">
                <a:latin typeface="+mj-lt"/>
              </a:rPr>
              <a:t>adatszolgáltatás nem adható </a:t>
            </a:r>
            <a:r>
              <a:rPr lang="hu-HU" sz="2600" dirty="0" smtClean="0">
                <a:latin typeface="+mj-lt"/>
              </a:rPr>
              <a:t>fel</a:t>
            </a:r>
          </a:p>
          <a:p>
            <a:pPr marL="0" indent="0">
              <a:buNone/>
            </a:pPr>
            <a:endParaRPr lang="hu-HU" sz="2000" dirty="0">
              <a:latin typeface="+mj-lt"/>
            </a:endParaRPr>
          </a:p>
          <a:p>
            <a:pPr marL="342900" lvl="2" indent="-342900"/>
            <a:r>
              <a:rPr lang="hu-HU" sz="2600" u="sng" dirty="0" smtClean="0">
                <a:latin typeface="+mj-lt"/>
              </a:rPr>
              <a:t>Célja</a:t>
            </a:r>
            <a:r>
              <a:rPr lang="hu-HU" sz="2600" u="sng" dirty="0">
                <a:latin typeface="+mj-lt"/>
              </a:rPr>
              <a:t>:</a:t>
            </a:r>
            <a:r>
              <a:rPr lang="hu-HU" sz="2600" dirty="0">
                <a:latin typeface="+mj-lt"/>
              </a:rPr>
              <a:t> A 2014. jan. 1-től hatályos </a:t>
            </a:r>
            <a:r>
              <a:rPr lang="hu-HU" sz="2600" dirty="0" err="1">
                <a:latin typeface="+mj-lt"/>
              </a:rPr>
              <a:t>Áhsz</a:t>
            </a:r>
            <a:r>
              <a:rPr lang="hu-HU" sz="2600" dirty="0">
                <a:latin typeface="+mj-lt"/>
              </a:rPr>
              <a:t>. helyes </a:t>
            </a:r>
            <a:r>
              <a:rPr lang="hu-HU" sz="2600" dirty="0" smtClean="0">
                <a:latin typeface="+mj-lt"/>
              </a:rPr>
              <a:t>alkalmazásának elősegítése, kikényszerítése.</a:t>
            </a:r>
            <a:endParaRPr lang="hu-HU" sz="2600" dirty="0">
              <a:latin typeface="+mj-lt"/>
            </a:endParaRPr>
          </a:p>
          <a:p>
            <a:endParaRPr lang="hu-HU" sz="2000" dirty="0" smtClean="0">
              <a:latin typeface="+mj-lt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7" name="TextBox 7"/>
          <p:cNvSpPr txBox="1"/>
          <p:nvPr/>
        </p:nvSpPr>
        <p:spPr>
          <a:xfrm>
            <a:off x="4211960" y="6216328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643211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29816"/>
            <a:ext cx="8640960" cy="1503040"/>
          </a:xfrm>
        </p:spPr>
        <p:txBody>
          <a:bodyPr>
            <a:noAutofit/>
          </a:bodyPr>
          <a:lstStyle/>
          <a:p>
            <a:pPr algn="l"/>
            <a:r>
              <a:rPr lang="hu-HU" sz="3600" dirty="0"/>
              <a:t>Egységes felülvizsgálati módszertan alkalmazása az adatminőség javítása érdekében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6"/>
            <a:ext cx="8496944" cy="3240360"/>
          </a:xfrm>
        </p:spPr>
        <p:txBody>
          <a:bodyPr>
            <a:normAutofit/>
          </a:bodyPr>
          <a:lstStyle/>
          <a:p>
            <a:pPr algn="just"/>
            <a:r>
              <a:rPr lang="hu-HU" sz="2200" u="sng" dirty="0">
                <a:latin typeface="+mj-lt"/>
              </a:rPr>
              <a:t>Tárgya: </a:t>
            </a:r>
            <a:endParaRPr lang="hu-HU" sz="2200" u="sng" dirty="0" smtClean="0">
              <a:latin typeface="+mj-lt"/>
            </a:endParaRPr>
          </a:p>
          <a:p>
            <a:pPr marL="0" algn="just">
              <a:buNone/>
            </a:pPr>
            <a:r>
              <a:rPr lang="hu-HU" sz="2200" dirty="0" smtClean="0">
                <a:latin typeface="+mj-lt"/>
              </a:rPr>
              <a:t>A </a:t>
            </a:r>
            <a:r>
              <a:rPr lang="hu-HU" sz="2200" dirty="0">
                <a:latin typeface="+mj-lt"/>
              </a:rPr>
              <a:t>főkönyvi kivonat és az </a:t>
            </a:r>
            <a:r>
              <a:rPr lang="hu-HU" sz="2200" dirty="0" smtClean="0">
                <a:latin typeface="+mj-lt"/>
              </a:rPr>
              <a:t>KGR-K11 űrlapadatok </a:t>
            </a:r>
            <a:r>
              <a:rPr lang="hu-HU" sz="2200" b="1" dirty="0">
                <a:latin typeface="+mj-lt"/>
              </a:rPr>
              <a:t>alapösszefüggéseinek </a:t>
            </a:r>
            <a:r>
              <a:rPr lang="hu-HU" sz="2200" b="1" dirty="0" smtClean="0">
                <a:latin typeface="+mj-lt"/>
              </a:rPr>
              <a:t>számszaki vizsgálata</a:t>
            </a:r>
            <a:r>
              <a:rPr lang="hu-HU" sz="2200" dirty="0">
                <a:latin typeface="+mj-lt"/>
              </a:rPr>
              <a:t>, tartalmi </a:t>
            </a:r>
            <a:r>
              <a:rPr lang="hu-HU" sz="2200" dirty="0" smtClean="0">
                <a:latin typeface="+mj-lt"/>
              </a:rPr>
              <a:t>ellenőrzés 2015. év végétől</a:t>
            </a:r>
          </a:p>
          <a:p>
            <a:pPr marL="0" algn="just">
              <a:buNone/>
            </a:pPr>
            <a:r>
              <a:rPr lang="hu-HU" sz="2200" dirty="0" err="1">
                <a:latin typeface="+mj-lt"/>
              </a:rPr>
              <a:t>Ávr</a:t>
            </a:r>
            <a:r>
              <a:rPr lang="hu-HU" sz="2200" dirty="0">
                <a:latin typeface="+mj-lt"/>
              </a:rPr>
              <a:t>. 5. melléklet 21. és 22. pontok: </a:t>
            </a:r>
            <a:endParaRPr lang="hu-HU" sz="2200" dirty="0" smtClean="0">
              <a:latin typeface="+mj-lt"/>
            </a:endParaRPr>
          </a:p>
          <a:p>
            <a:pPr marL="0" algn="just">
              <a:buNone/>
            </a:pPr>
            <a:r>
              <a:rPr lang="hu-HU" sz="2200" dirty="0" smtClean="0">
                <a:latin typeface="+mj-lt"/>
              </a:rPr>
              <a:t>az </a:t>
            </a:r>
            <a:r>
              <a:rPr lang="hu-HU" sz="2200" dirty="0">
                <a:latin typeface="+mj-lt"/>
              </a:rPr>
              <a:t>adatokat alátámasztó – könyvelési rendszerből előállított – teljes főkönyvi kivonatot elektronikus úton mellékelni </a:t>
            </a:r>
            <a:r>
              <a:rPr lang="hu-HU" sz="2200" dirty="0" smtClean="0">
                <a:latin typeface="+mj-lt"/>
              </a:rPr>
              <a:t>szükséges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7" name="TextBox 7"/>
          <p:cNvSpPr txBox="1"/>
          <p:nvPr/>
        </p:nvSpPr>
        <p:spPr>
          <a:xfrm>
            <a:off x="4283968" y="6216328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686699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29816"/>
            <a:ext cx="8640960" cy="1647056"/>
          </a:xfrm>
        </p:spPr>
        <p:txBody>
          <a:bodyPr>
            <a:noAutofit/>
          </a:bodyPr>
          <a:lstStyle/>
          <a:p>
            <a:pPr algn="l"/>
            <a:r>
              <a:rPr lang="hu-HU" sz="3600" dirty="0" smtClean="0"/>
              <a:t>Egységes felülvizsgálati módszertan alkalmazása az </a:t>
            </a:r>
            <a:r>
              <a:rPr lang="hu-HU" sz="3600" dirty="0"/>
              <a:t>adatminőség javítása </a:t>
            </a:r>
            <a:r>
              <a:rPr lang="hu-HU" sz="3600" dirty="0" smtClean="0"/>
              <a:t>érdekében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276872"/>
            <a:ext cx="8496944" cy="3456384"/>
          </a:xfrm>
        </p:spPr>
        <p:txBody>
          <a:bodyPr>
            <a:normAutofit/>
          </a:bodyPr>
          <a:lstStyle/>
          <a:p>
            <a:pPr marL="0" algn="just"/>
            <a:r>
              <a:rPr lang="hu-HU" sz="2200" dirty="0" smtClean="0">
                <a:latin typeface="+mj-lt"/>
              </a:rPr>
              <a:t>Cél annak ellenőrzése, hogy a könyvelési rendszerből kinyert számviteli adat, vagyis a főkönyvi kivonat alátámasztja-e a KGR-K11 rendszerben az adatszolgáltató által lejelentett adatokat.</a:t>
            </a:r>
          </a:p>
          <a:p>
            <a:pPr marL="0" indent="0" algn="just">
              <a:buNone/>
            </a:pPr>
            <a:endParaRPr lang="hu-HU" sz="2200" dirty="0" smtClean="0">
              <a:latin typeface="+mj-lt"/>
            </a:endParaRPr>
          </a:p>
          <a:p>
            <a:r>
              <a:rPr lang="hu-HU" sz="2200" dirty="0" smtClean="0">
                <a:latin typeface="+mj-lt"/>
              </a:rPr>
              <a:t>A főkönyvi kivonatok és a KGR-K11 rendszer adatainak számszaki vizsgálata jelenleg nem automatizált.</a:t>
            </a:r>
          </a:p>
          <a:p>
            <a:pPr marL="0" indent="0">
              <a:buNone/>
            </a:pPr>
            <a:endParaRPr lang="hu-HU" sz="2200" dirty="0" smtClean="0">
              <a:latin typeface="+mj-lt"/>
            </a:endParaRPr>
          </a:p>
          <a:p>
            <a:r>
              <a:rPr lang="hu-HU" sz="2200" dirty="0" smtClean="0">
                <a:latin typeface="+mj-lt"/>
              </a:rPr>
              <a:t>Cél: a főkönyvi kivonatok automatizált ellenőrzése a KGR-K11 rendszerben.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7" name="TextBox 7"/>
          <p:cNvSpPr txBox="1"/>
          <p:nvPr/>
        </p:nvSpPr>
        <p:spPr>
          <a:xfrm>
            <a:off x="4067944" y="6216328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smtClean="0">
                <a:latin typeface="+mj-lt"/>
              </a:rPr>
              <a:t>XVII. Önkormányzati Költségvetési- és adókonferencia</a:t>
            </a:r>
            <a:endParaRPr lang="hu-H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020306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llamkincstar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3498</TotalTime>
  <Words>1546</Words>
  <Application>Microsoft Office PowerPoint</Application>
  <PresentationFormat>Diavetítés a képernyőre (4:3 oldalarány)</PresentationFormat>
  <Paragraphs>240</Paragraphs>
  <Slides>36</Slides>
  <Notes>26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36</vt:i4>
      </vt:variant>
    </vt:vector>
  </HeadingPairs>
  <TitlesOfParts>
    <vt:vector size="37" baseType="lpstr">
      <vt:lpstr>Office Theme</vt:lpstr>
      <vt:lpstr> </vt:lpstr>
      <vt:lpstr>KGR-K11 rendszeren keresztül  történő adatszolgáltatás, beszámolás  tapasztalatai és a  várható változások az adatminőség további javítása érdekében  Tavaszi Zsolt  Magyar Államkincstár államháztartási ügyekért felelős elnökhelyettes </vt:lpstr>
      <vt:lpstr>Adatminőség javítása   </vt:lpstr>
      <vt:lpstr>Uniós kötelezettség az államháztartási adatok minőségének javítása</vt:lpstr>
      <vt:lpstr>Uniós kötelezettség az államháztartási adatok minőségének javítása</vt:lpstr>
      <vt:lpstr>Uniós kötelezettség az államháztartási adatok minőségének javítása</vt:lpstr>
      <vt:lpstr>A KGR-K11 adatgyűjtő rendszer </vt:lpstr>
      <vt:lpstr>Egységes felülvizsgálati módszertan alkalmazása az adatminőség javítása érdekében</vt:lpstr>
      <vt:lpstr>Egységes felülvizsgálati módszertan alkalmazása az adatminőség javítása érdekében</vt:lpstr>
      <vt:lpstr>Az adatminőséget befolyásoló tényezők</vt:lpstr>
      <vt:lpstr>Gazdasági szervezet</vt:lpstr>
      <vt:lpstr>Alkalmazott szoftverek (db)</vt:lpstr>
      <vt:lpstr>      2015. évi beszámolási időszak tapasztalatai</vt:lpstr>
      <vt:lpstr>2015. évi beszámolási időszak tapasztalatai</vt:lpstr>
      <vt:lpstr>2015. évi beszámolási időszak tapasztalatai</vt:lpstr>
      <vt:lpstr>2015. évi beszámolási időszak tapasztalatai</vt:lpstr>
      <vt:lpstr>Beszámoló javítási kérelmek</vt:lpstr>
      <vt:lpstr>PowerPoint bemutató</vt:lpstr>
      <vt:lpstr>Főkönyv XML formátumban történő fogadása a KGR-K11 rendszerben</vt:lpstr>
      <vt:lpstr>Főkönyv XML formátumban történő fogadása a KGR-K11 rendszerben</vt:lpstr>
      <vt:lpstr>Főkönyv XML formátumban történő fogadása a KGR-K11 rendszerben</vt:lpstr>
      <vt:lpstr>Főkönyv XML formátumban történő fogadása a KGR-K11 rendszerben</vt:lpstr>
      <vt:lpstr>Főkönyv XML formátumban történő fogadása a KGR-K11 rendszerben</vt:lpstr>
      <vt:lpstr>     Jogszabályi változások 2016. szeptember 1-től</vt:lpstr>
      <vt:lpstr>Fő, adatszolgáltatást (KGR-K11-rendszert) érintő jogszabályi változások önkormányzati körben</vt:lpstr>
      <vt:lpstr>Áht. változása 2016.09.01-től</vt:lpstr>
      <vt:lpstr>Önellenőrzés nyomtatvány</vt:lpstr>
      <vt:lpstr>Önellenőrzés nyomtatvány</vt:lpstr>
      <vt:lpstr>Önellenőrzés nyomtatvány</vt:lpstr>
      <vt:lpstr>Önellenőrzés nyomtatvány</vt:lpstr>
      <vt:lpstr>Önellenőrzés nyomtatvány</vt:lpstr>
      <vt:lpstr>Önellenőrzés nyomtatvány</vt:lpstr>
      <vt:lpstr>    Jogszabályi változások 2017. január 1-től</vt:lpstr>
      <vt:lpstr>T/12736. számú törvényjavaslat  Áht. módosítása</vt:lpstr>
      <vt:lpstr>T/12736. számú törvényjavaslat  Áht. módosítása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</dc:title>
  <dc:creator>marxcie</dc:creator>
  <cp:lastModifiedBy>Hanzel Csilla</cp:lastModifiedBy>
  <cp:revision>259</cp:revision>
  <cp:lastPrinted>2016-11-08T10:32:04Z</cp:lastPrinted>
  <dcterms:created xsi:type="dcterms:W3CDTF">2013-07-04T11:33:12Z</dcterms:created>
  <dcterms:modified xsi:type="dcterms:W3CDTF">2016-11-08T11:27:43Z</dcterms:modified>
</cp:coreProperties>
</file>