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drawings/drawing2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drawings/drawing3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drawings/drawing4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6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5" r:id="rId2"/>
    <p:sldMasterId id="2147483650" r:id="rId3"/>
    <p:sldMasterId id="2147483739" r:id="rId4"/>
    <p:sldMasterId id="2147483750" r:id="rId5"/>
    <p:sldMasterId id="2147483757" r:id="rId6"/>
  </p:sldMasterIdLst>
  <p:notesMasterIdLst>
    <p:notesMasterId r:id="rId46"/>
  </p:notesMasterIdLst>
  <p:handoutMasterIdLst>
    <p:handoutMasterId r:id="rId47"/>
  </p:handoutMasterIdLst>
  <p:sldIdLst>
    <p:sldId id="553" r:id="rId7"/>
    <p:sldId id="562" r:id="rId8"/>
    <p:sldId id="587" r:id="rId9"/>
    <p:sldId id="542" r:id="rId10"/>
    <p:sldId id="557" r:id="rId11"/>
    <p:sldId id="555" r:id="rId12"/>
    <p:sldId id="560" r:id="rId13"/>
    <p:sldId id="591" r:id="rId14"/>
    <p:sldId id="588" r:id="rId15"/>
    <p:sldId id="589" r:id="rId16"/>
    <p:sldId id="590" r:id="rId17"/>
    <p:sldId id="592" r:id="rId18"/>
    <p:sldId id="593" r:id="rId19"/>
    <p:sldId id="527" r:id="rId20"/>
    <p:sldId id="594" r:id="rId21"/>
    <p:sldId id="563" r:id="rId22"/>
    <p:sldId id="564" r:id="rId23"/>
    <p:sldId id="565" r:id="rId24"/>
    <p:sldId id="566" r:id="rId25"/>
    <p:sldId id="567" r:id="rId26"/>
    <p:sldId id="568" r:id="rId27"/>
    <p:sldId id="569" r:id="rId28"/>
    <p:sldId id="570" r:id="rId29"/>
    <p:sldId id="586" r:id="rId30"/>
    <p:sldId id="572" r:id="rId31"/>
    <p:sldId id="573" r:id="rId32"/>
    <p:sldId id="574" r:id="rId33"/>
    <p:sldId id="575" r:id="rId34"/>
    <p:sldId id="576" r:id="rId35"/>
    <p:sldId id="577" r:id="rId36"/>
    <p:sldId id="578" r:id="rId37"/>
    <p:sldId id="579" r:id="rId38"/>
    <p:sldId id="580" r:id="rId39"/>
    <p:sldId id="581" r:id="rId40"/>
    <p:sldId id="582" r:id="rId41"/>
    <p:sldId id="583" r:id="rId42"/>
    <p:sldId id="595" r:id="rId43"/>
    <p:sldId id="596" r:id="rId44"/>
    <p:sldId id="585" r:id="rId45"/>
  </p:sldIdLst>
  <p:sldSz cx="9144000" cy="6858000" type="screen4x3"/>
  <p:notesSz cx="6797675" cy="9926638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zabó-Bálint Ildikó Erika" initials="SIE" lastIdx="2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C208"/>
    <a:srgbClr val="6C7555"/>
    <a:srgbClr val="333333"/>
    <a:srgbClr val="F0E8AE"/>
    <a:srgbClr val="A69765"/>
    <a:srgbClr val="A29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Világos stílus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Közepesen sötét stílu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C2FFA5D-87B4-456A-9821-1D502468CF0F}" styleName="Téma alapján készült stílus 1 – 1. jelölőszín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éma alapján készült stílus 2 – 1. jelölőszín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éma alapján készült stílus 2 – 2. jelölőszín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éma alapján készült stílus 2 – 3. jelölőszín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éma alapján készült stílus 2 – 4. jelölőszín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éma alapján készült stílus 2 – 5. jelölőszín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éma alapján készült stílus 2 – 6. jelölőszín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7AC3CCA-C797-4891-BE02-D94E43425B78}" styleName="Közepesen sötét stílu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012ECD-51FC-41F1-AA8D-1B2483CD663E}" styleName="Világos stílus 2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9876" autoAdjust="0"/>
  </p:normalViewPr>
  <p:slideViewPr>
    <p:cSldViewPr>
      <p:cViewPr>
        <p:scale>
          <a:sx n="100" d="100"/>
          <a:sy n="100" d="100"/>
        </p:scale>
        <p:origin x="-1944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2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commentAuthors" Target="commentAuthors.xml"/><Relationship Id="rId8" Type="http://schemas.openxmlformats.org/officeDocument/2006/relationships/slide" Target="slides/slide2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unkaf&#252;zet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Gazdasági </a:t>
            </a:r>
            <a:r>
              <a:rPr lang="en-US" dirty="0" err="1"/>
              <a:t>növekedés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1896902062638509E-2"/>
          <c:y val="9.0535908445902369E-2"/>
          <c:w val="0.92307741121938014"/>
          <c:h val="0.80485024881149192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'6_Hu'!$B$3</c:f>
              <c:strCache>
                <c:ptCount val="1"/>
                <c:pt idx="0">
                  <c:v>Európai Unió (28 ország)</c:v>
                </c:pt>
              </c:strCache>
            </c:strRef>
          </c:tx>
          <c:invertIfNegative val="0"/>
          <c:cat>
            <c:numRef>
              <c:f>'6_Hu'!$C$2:$T$2</c:f>
              <c:numCache>
                <c:formatCode>General</c:formatCode>
                <c:ptCount val="18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</c:numCache>
            </c:numRef>
          </c:cat>
          <c:val>
            <c:numRef>
              <c:f>'6_Hu'!$C$3:$T$3</c:f>
              <c:numCache>
                <c:formatCode>0.0%</c:formatCode>
                <c:ptCount val="18"/>
                <c:pt idx="0">
                  <c:v>3.9E-2</c:v>
                </c:pt>
                <c:pt idx="1">
                  <c:v>2.2000000000000002E-2</c:v>
                </c:pt>
                <c:pt idx="2">
                  <c:v>1.3000000000000001E-2</c:v>
                </c:pt>
                <c:pt idx="3">
                  <c:v>1.3999999999999999E-2</c:v>
                </c:pt>
                <c:pt idx="4">
                  <c:v>2.5000000000000001E-2</c:v>
                </c:pt>
                <c:pt idx="5">
                  <c:v>2.1000000000000001E-2</c:v>
                </c:pt>
                <c:pt idx="6">
                  <c:v>3.3000000000000002E-2</c:v>
                </c:pt>
                <c:pt idx="7">
                  <c:v>0.03</c:v>
                </c:pt>
                <c:pt idx="8">
                  <c:v>4.0000000000000001E-3</c:v>
                </c:pt>
                <c:pt idx="9">
                  <c:v>-4.4000000000000004E-2</c:v>
                </c:pt>
                <c:pt idx="10">
                  <c:v>2.1000000000000001E-2</c:v>
                </c:pt>
                <c:pt idx="11">
                  <c:v>1.7000000000000001E-2</c:v>
                </c:pt>
                <c:pt idx="12">
                  <c:v>-5.0000000000000001E-3</c:v>
                </c:pt>
                <c:pt idx="13">
                  <c:v>2E-3</c:v>
                </c:pt>
                <c:pt idx="14">
                  <c:v>1.4999999999999999E-2</c:v>
                </c:pt>
                <c:pt idx="15">
                  <c:v>2.2000000000000002E-2</c:v>
                </c:pt>
                <c:pt idx="16">
                  <c:v>1.8000000000000002E-2</c:v>
                </c:pt>
                <c:pt idx="17">
                  <c:v>1.9E-2</c:v>
                </c:pt>
              </c:numCache>
            </c:numRef>
          </c:val>
        </c:ser>
        <c:ser>
          <c:idx val="2"/>
          <c:order val="2"/>
          <c:tx>
            <c:strRef>
              <c:f>'6_Hu'!$B$5</c:f>
              <c:strCache>
                <c:ptCount val="1"/>
                <c:pt idx="0">
                  <c:v>V3</c:v>
                </c:pt>
              </c:strCache>
            </c:strRef>
          </c:tx>
          <c:invertIfNegative val="0"/>
          <c:cat>
            <c:numRef>
              <c:f>'6_Hu'!$C$2:$T$2</c:f>
              <c:numCache>
                <c:formatCode>General</c:formatCode>
                <c:ptCount val="18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</c:numCache>
            </c:numRef>
          </c:cat>
          <c:val>
            <c:numRef>
              <c:f>'6_Hu'!$C$5:$T$5</c:f>
              <c:numCache>
                <c:formatCode>0.0%</c:formatCode>
                <c:ptCount val="18"/>
                <c:pt idx="0">
                  <c:v>3.3666666666666657E-2</c:v>
                </c:pt>
                <c:pt idx="1">
                  <c:v>2.5333333333333333E-2</c:v>
                </c:pt>
                <c:pt idx="2">
                  <c:v>2.6999999999999996E-2</c:v>
                </c:pt>
                <c:pt idx="3">
                  <c:v>4.2000000000000003E-2</c:v>
                </c:pt>
                <c:pt idx="4">
                  <c:v>5.1000000000000004E-2</c:v>
                </c:pt>
                <c:pt idx="5">
                  <c:v>5.4333333333333338E-2</c:v>
                </c:pt>
                <c:pt idx="6">
                  <c:v>7.2000000000000008E-2</c:v>
                </c:pt>
                <c:pt idx="7">
                  <c:v>7.7666666666666662E-2</c:v>
                </c:pt>
                <c:pt idx="8">
                  <c:v>4.2000000000000003E-2</c:v>
                </c:pt>
                <c:pt idx="9">
                  <c:v>-2.5000000000000001E-2</c:v>
                </c:pt>
                <c:pt idx="10">
                  <c:v>3.6666666666666667E-2</c:v>
                </c:pt>
                <c:pt idx="11">
                  <c:v>3.266666666666667E-2</c:v>
                </c:pt>
                <c:pt idx="12">
                  <c:v>7.6666666666666662E-3</c:v>
                </c:pt>
                <c:pt idx="13">
                  <c:v>7.3333333333333341E-3</c:v>
                </c:pt>
                <c:pt idx="14">
                  <c:v>2.8333333333333335E-2</c:v>
                </c:pt>
                <c:pt idx="15">
                  <c:v>3.9E-2</c:v>
                </c:pt>
                <c:pt idx="16">
                  <c:v>0.03</c:v>
                </c:pt>
                <c:pt idx="17">
                  <c:v>3.1666666666666662E-2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880768"/>
        <c:axId val="84899328"/>
      </c:barChart>
      <c:lineChart>
        <c:grouping val="standard"/>
        <c:varyColors val="0"/>
        <c:ser>
          <c:idx val="0"/>
          <c:order val="1"/>
          <c:tx>
            <c:strRef>
              <c:f>'6_Hu'!$B$4</c:f>
              <c:strCache>
                <c:ptCount val="1"/>
                <c:pt idx="0">
                  <c:v>Magyarország</c:v>
                </c:pt>
              </c:strCache>
            </c:strRef>
          </c:tx>
          <c:spPr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</c:spPr>
          <c:marker>
            <c:spPr>
              <a:solidFill>
                <a:schemeClr val="accent1"/>
              </a:solidFill>
              <a:ln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:ln>
              <a:effectLst/>
            </c:spPr>
          </c:marker>
          <c:cat>
            <c:numRef>
              <c:f>'6_Hu'!$C$2:$T$2</c:f>
              <c:numCache>
                <c:formatCode>General</c:formatCode>
                <c:ptCount val="18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</c:numCache>
            </c:numRef>
          </c:cat>
          <c:val>
            <c:numRef>
              <c:f>'6_Hu'!$C$4:$T$4</c:f>
              <c:numCache>
                <c:formatCode>0.0%</c:formatCode>
                <c:ptCount val="18"/>
                <c:pt idx="0">
                  <c:v>4.2000000000000003E-2</c:v>
                </c:pt>
                <c:pt idx="1">
                  <c:v>3.7999999999999999E-2</c:v>
                </c:pt>
                <c:pt idx="2">
                  <c:v>4.4999999999999998E-2</c:v>
                </c:pt>
                <c:pt idx="3">
                  <c:v>3.7999999999999999E-2</c:v>
                </c:pt>
                <c:pt idx="4">
                  <c:v>4.9000000000000002E-2</c:v>
                </c:pt>
                <c:pt idx="5">
                  <c:v>4.4000000000000004E-2</c:v>
                </c:pt>
                <c:pt idx="6">
                  <c:v>3.7999999999999999E-2</c:v>
                </c:pt>
                <c:pt idx="7">
                  <c:v>4.0000000000000001E-3</c:v>
                </c:pt>
                <c:pt idx="8">
                  <c:v>8.0000000000000002E-3</c:v>
                </c:pt>
                <c:pt idx="9">
                  <c:v>-6.6000000000000003E-2</c:v>
                </c:pt>
                <c:pt idx="10">
                  <c:v>6.9999999999999993E-3</c:v>
                </c:pt>
                <c:pt idx="11">
                  <c:v>1.8000000000000002E-2</c:v>
                </c:pt>
                <c:pt idx="12">
                  <c:v>-1.7000000000000001E-2</c:v>
                </c:pt>
                <c:pt idx="13">
                  <c:v>1.9E-2</c:v>
                </c:pt>
                <c:pt idx="14">
                  <c:v>3.7000000000000005E-2</c:v>
                </c:pt>
                <c:pt idx="15">
                  <c:v>2.8999999999999998E-2</c:v>
                </c:pt>
                <c:pt idx="16">
                  <c:v>2.5000000000000001E-2</c:v>
                </c:pt>
                <c:pt idx="17">
                  <c:v>3.1E-2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4880768"/>
        <c:axId val="84899328"/>
      </c:lineChart>
      <c:catAx>
        <c:axId val="84880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hu-HU"/>
          </a:p>
        </c:txPr>
        <c:crossAx val="84899328"/>
        <c:crosses val="autoZero"/>
        <c:auto val="1"/>
        <c:lblAlgn val="ctr"/>
        <c:lblOffset val="100"/>
        <c:noMultiLvlLbl val="0"/>
      </c:catAx>
      <c:valAx>
        <c:axId val="84899328"/>
        <c:scaling>
          <c:orientation val="minMax"/>
          <c:max val="8.500000000000002E-2"/>
          <c:min val="-8.0000000000000016E-2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hu-HU"/>
          </a:p>
        </c:txPr>
        <c:crossAx val="84880768"/>
        <c:crosses val="autoZero"/>
        <c:crossBetween val="between"/>
      </c:valAx>
      <c:spPr>
        <a:noFill/>
        <a:ln w="9525" cap="flat" cmpd="sng" algn="ctr">
          <a:noFill/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6.1110531831985178E-2"/>
          <c:y val="0.93959482740897593"/>
          <c:w val="0.91613328049185139"/>
          <c:h val="4.285425340746405E-2"/>
        </c:manualLayout>
      </c:layout>
      <c:overlay val="0"/>
      <c:txPr>
        <a:bodyPr/>
        <a:lstStyle/>
        <a:p>
          <a:pPr>
            <a:defRPr sz="1200" b="1"/>
          </a:pPr>
          <a:endParaRPr lang="hu-HU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hu-HU" sz="1800" b="1" i="0" u="none" strike="noStrike" baseline="0" dirty="0">
                <a:effectLst/>
              </a:rPr>
              <a:t>Tartósan </a:t>
            </a:r>
            <a:r>
              <a:rPr lang="hu-HU" sz="1800" b="1" i="0" u="none" strike="noStrike" baseline="0" dirty="0" smtClean="0">
                <a:effectLst/>
              </a:rPr>
              <a:t>alacsony </a:t>
            </a:r>
            <a:r>
              <a:rPr lang="hu-HU" sz="1800" b="1" i="0" u="none" strike="noStrike" baseline="0" dirty="0">
                <a:effectLst/>
              </a:rPr>
              <a:t>hiány Magyarországon</a:t>
            </a:r>
            <a:endParaRPr lang="en-US" dirty="0"/>
          </a:p>
        </c:rich>
      </c:tx>
      <c:layout>
        <c:manualLayout>
          <c:xMode val="edge"/>
          <c:yMode val="edge"/>
          <c:x val="0.27877498421947494"/>
          <c:y val="2.0895522879199034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2963729036228794E-2"/>
          <c:y val="0.14866528097209764"/>
          <c:w val="0.91012457780366685"/>
          <c:h val="0.75049144622405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'EDP egyenleg'!$A$2</c:f>
              <c:strCache>
                <c:ptCount val="1"/>
                <c:pt idx="0">
                  <c:v>Európai Unió (28 ország)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Pt>
            <c:idx val="0"/>
            <c:invertIfNegative val="0"/>
            <c:bubble3D val="0"/>
            <c:spPr>
              <a:pattFill prst="dkDnDiag">
                <a:fgClr>
                  <a:srgbClr val="C00000"/>
                </a:fgClr>
                <a:bgClr>
                  <a:schemeClr val="bg1"/>
                </a:bgClr>
              </a:patt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invertIfNegative val="0"/>
            <c:bubble3D val="0"/>
            <c:spPr>
              <a:pattFill prst="dkDnDiag">
                <a:fgClr>
                  <a:srgbClr val="C00000"/>
                </a:fgClr>
                <a:bgClr>
                  <a:schemeClr val="bg1"/>
                </a:bgClr>
              </a:patt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invertIfNegative val="0"/>
            <c:bubble3D val="0"/>
            <c:spPr>
              <a:gradFill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invertIfNegative val="0"/>
            <c:bubble3D val="0"/>
            <c:spPr>
              <a:gradFill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cat>
            <c:strRef>
              <c:f>'EDP egyenleg'!$B$1:$X$1</c:f>
              <c:strCache>
                <c:ptCount val="18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2014*</c:v>
                </c:pt>
                <c:pt idx="15">
                  <c:v>2015*</c:v>
                </c:pt>
                <c:pt idx="16">
                  <c:v>2016*</c:v>
                </c:pt>
                <c:pt idx="17">
                  <c:v>2017**</c:v>
                </c:pt>
              </c:strCache>
            </c:strRef>
          </c:cat>
          <c:val>
            <c:numRef>
              <c:f>'EDP egyenleg'!$B$2:$X$2</c:f>
              <c:numCache>
                <c:formatCode>General</c:formatCode>
                <c:ptCount val="18"/>
                <c:pt idx="2" formatCode="0.0_ ;[Red]\-0.0\ ">
                  <c:v>-2.6</c:v>
                </c:pt>
                <c:pt idx="3" formatCode="0.0_ ;[Red]\-0.0\ ">
                  <c:v>-3.2</c:v>
                </c:pt>
                <c:pt idx="4" formatCode="0.0_ ;[Red]\-0.0\ ">
                  <c:v>-2.9</c:v>
                </c:pt>
                <c:pt idx="5" formatCode="0.0_ ;[Red]\-0.0\ ">
                  <c:v>-2.5</c:v>
                </c:pt>
                <c:pt idx="6" formatCode="0.0_ ;[Red]\-0.0\ ">
                  <c:v>-1.6</c:v>
                </c:pt>
                <c:pt idx="7" formatCode="0.0_ ;[Red]\-0.0\ ">
                  <c:v>-0.9</c:v>
                </c:pt>
                <c:pt idx="8" formatCode="0.0_ ;[Red]\-0.0\ ">
                  <c:v>-2.4</c:v>
                </c:pt>
                <c:pt idx="9" formatCode="0.0_ ;[Red]\-0.0\ ">
                  <c:v>-6.7</c:v>
                </c:pt>
                <c:pt idx="10" formatCode="0.0_ ;[Red]\-0.0\ ">
                  <c:v>-6.4</c:v>
                </c:pt>
                <c:pt idx="11" formatCode="0.0_ ;[Red]\-0.0\ ">
                  <c:v>-4.5</c:v>
                </c:pt>
                <c:pt idx="12" formatCode="0.0_ ;[Red]\-0.0\ ">
                  <c:v>-4.3</c:v>
                </c:pt>
                <c:pt idx="13" formatCode="0.0_ ;[Red]\-0.0\ ">
                  <c:v>-3.3</c:v>
                </c:pt>
                <c:pt idx="14" formatCode="0.0_ ;[Red]\-0.0\ ">
                  <c:v>-3</c:v>
                </c:pt>
                <c:pt idx="15" formatCode="0.0_ ;[Red]\-0.0\ ">
                  <c:v>-2.4</c:v>
                </c:pt>
                <c:pt idx="16" formatCode="0.0_ ;[Red]\-0.0\ ">
                  <c:v>-2.1</c:v>
                </c:pt>
                <c:pt idx="17" formatCode="0.0_ ;[Red]\-0.0\ ">
                  <c:v>-1.8</c:v>
                </c:pt>
              </c:numCache>
            </c:numRef>
          </c:val>
        </c:ser>
        <c:ser>
          <c:idx val="2"/>
          <c:order val="2"/>
          <c:tx>
            <c:strRef>
              <c:f>'EDP egyenleg'!$A$4</c:f>
              <c:strCache>
                <c:ptCount val="1"/>
                <c:pt idx="0">
                  <c:v>V3</c:v>
                </c:pt>
              </c:strCache>
            </c:strRef>
          </c:tx>
          <c:invertIfNegative val="0"/>
          <c:dPt>
            <c:idx val="10"/>
            <c:invertIfNegative val="0"/>
            <c:bubble3D val="0"/>
          </c:dPt>
          <c:cat>
            <c:strRef>
              <c:f>'EDP egyenleg'!$B$1:$X$1</c:f>
              <c:strCache>
                <c:ptCount val="18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2014*</c:v>
                </c:pt>
                <c:pt idx="15">
                  <c:v>2015*</c:v>
                </c:pt>
                <c:pt idx="16">
                  <c:v>2016*</c:v>
                </c:pt>
                <c:pt idx="17">
                  <c:v>2017**</c:v>
                </c:pt>
              </c:strCache>
            </c:strRef>
          </c:cat>
          <c:val>
            <c:numRef>
              <c:f>'EDP egyenleg'!$B$4:$X$4</c:f>
              <c:numCache>
                <c:formatCode>0.0_ ;[Red]\-0.0\ </c:formatCode>
                <c:ptCount val="18"/>
                <c:pt idx="0">
                  <c:v>-6.166666666666667</c:v>
                </c:pt>
                <c:pt idx="1">
                  <c:v>-5.5</c:v>
                </c:pt>
                <c:pt idx="2">
                  <c:v>-6.3999999999999995</c:v>
                </c:pt>
                <c:pt idx="3">
                  <c:v>-5.0666666666666664</c:v>
                </c:pt>
                <c:pt idx="4">
                  <c:v>-3.3666666666666667</c:v>
                </c:pt>
                <c:pt idx="5">
                  <c:v>-3.3333333333333335</c:v>
                </c:pt>
                <c:pt idx="6">
                  <c:v>-3.1666666666666665</c:v>
                </c:pt>
                <c:pt idx="7">
                  <c:v>-1.5</c:v>
                </c:pt>
                <c:pt idx="8">
                  <c:v>-2.6666666666666665</c:v>
                </c:pt>
                <c:pt idx="9">
                  <c:v>-6.9000000000000012</c:v>
                </c:pt>
                <c:pt idx="10">
                  <c:v>-6.4666666666666659</c:v>
                </c:pt>
                <c:pt idx="11">
                  <c:v>-3.9</c:v>
                </c:pt>
                <c:pt idx="12">
                  <c:v>-3.9666666666666663</c:v>
                </c:pt>
                <c:pt idx="13">
                  <c:v>-2.6666666666666665</c:v>
                </c:pt>
                <c:pt idx="14">
                  <c:v>-2.6333333333333333</c:v>
                </c:pt>
                <c:pt idx="15">
                  <c:v>-2</c:v>
                </c:pt>
                <c:pt idx="16">
                  <c:v>-1.8999999999999997</c:v>
                </c:pt>
                <c:pt idx="17">
                  <c:v>-1.7666666666666668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655936"/>
        <c:axId val="85657472"/>
      </c:barChart>
      <c:lineChart>
        <c:grouping val="standard"/>
        <c:varyColors val="0"/>
        <c:ser>
          <c:idx val="1"/>
          <c:order val="1"/>
          <c:tx>
            <c:strRef>
              <c:f>'EDP egyenleg'!$A$3</c:f>
              <c:strCache>
                <c:ptCount val="1"/>
                <c:pt idx="0">
                  <c:v>Magyarország</c:v>
                </c:pt>
              </c:strCache>
            </c:strRef>
          </c:tx>
          <c:spPr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</c:spPr>
          <c:marker>
            <c:symbol val="diamond"/>
            <c:size val="7"/>
            <c:spPr>
              <a:solidFill>
                <a:schemeClr val="accent1"/>
              </a:solidFill>
              <a:ln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:ln>
              <a:effectLst/>
            </c:spPr>
          </c:marker>
          <c:cat>
            <c:strRef>
              <c:f>'EDP egyenleg'!$B$1:$X$1</c:f>
              <c:strCache>
                <c:ptCount val="18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2014*</c:v>
                </c:pt>
                <c:pt idx="15">
                  <c:v>2015*</c:v>
                </c:pt>
                <c:pt idx="16">
                  <c:v>2016*</c:v>
                </c:pt>
                <c:pt idx="17">
                  <c:v>2017**</c:v>
                </c:pt>
              </c:strCache>
            </c:strRef>
          </c:cat>
          <c:val>
            <c:numRef>
              <c:f>'EDP egyenleg'!$B$3:$X$3</c:f>
              <c:numCache>
                <c:formatCode>0.0_ ;[Red]\-0.0\ </c:formatCode>
                <c:ptCount val="18"/>
                <c:pt idx="0">
                  <c:v>-3</c:v>
                </c:pt>
                <c:pt idx="1">
                  <c:v>-4.0999999999999996</c:v>
                </c:pt>
                <c:pt idx="2">
                  <c:v>-8.9</c:v>
                </c:pt>
                <c:pt idx="3">
                  <c:v>-7.1</c:v>
                </c:pt>
                <c:pt idx="4">
                  <c:v>-6.4</c:v>
                </c:pt>
                <c:pt idx="5">
                  <c:v>-7.8</c:v>
                </c:pt>
                <c:pt idx="6">
                  <c:v>-9.3000000000000007</c:v>
                </c:pt>
                <c:pt idx="7">
                  <c:v>-5.0999999999999996</c:v>
                </c:pt>
                <c:pt idx="8">
                  <c:v>-3.6</c:v>
                </c:pt>
                <c:pt idx="9">
                  <c:v>-4.5999999999999996</c:v>
                </c:pt>
                <c:pt idx="10">
                  <c:v>-4.5</c:v>
                </c:pt>
                <c:pt idx="11">
                  <c:v>-5.5</c:v>
                </c:pt>
                <c:pt idx="12">
                  <c:v>-2.2999999999999998</c:v>
                </c:pt>
                <c:pt idx="13">
                  <c:v>-2.6</c:v>
                </c:pt>
                <c:pt idx="14">
                  <c:v>-2.0758357313707321</c:v>
                </c:pt>
                <c:pt idx="15">
                  <c:v>-1.570346878209286</c:v>
                </c:pt>
                <c:pt idx="16">
                  <c:v>-1.6954201586014819</c:v>
                </c:pt>
                <c:pt idx="17">
                  <c:v>-2.4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'EDP egyenleg'!$A$5</c:f>
              <c:strCache>
                <c:ptCount val="1"/>
                <c:pt idx="0">
                  <c:v>Hiány kritérium</c:v>
                </c:pt>
              </c:strCache>
            </c:strRef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cat>
            <c:strRef>
              <c:f>'EDP egyenleg'!$B$1:$X$1</c:f>
              <c:strCache>
                <c:ptCount val="18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2014*</c:v>
                </c:pt>
                <c:pt idx="15">
                  <c:v>2015*</c:v>
                </c:pt>
                <c:pt idx="16">
                  <c:v>2016*</c:v>
                </c:pt>
                <c:pt idx="17">
                  <c:v>2017**</c:v>
                </c:pt>
              </c:strCache>
            </c:strRef>
          </c:cat>
          <c:val>
            <c:numRef>
              <c:f>'EDP egyenleg'!$B$5:$X$5</c:f>
              <c:numCache>
                <c:formatCode>0.0_ ;[Red]\-0.0\ </c:formatCode>
                <c:ptCount val="18"/>
                <c:pt idx="0">
                  <c:v>-3</c:v>
                </c:pt>
                <c:pt idx="1">
                  <c:v>-3</c:v>
                </c:pt>
                <c:pt idx="2">
                  <c:v>-3</c:v>
                </c:pt>
                <c:pt idx="3">
                  <c:v>-3</c:v>
                </c:pt>
                <c:pt idx="4">
                  <c:v>-3</c:v>
                </c:pt>
                <c:pt idx="5">
                  <c:v>-3</c:v>
                </c:pt>
                <c:pt idx="6">
                  <c:v>-3</c:v>
                </c:pt>
                <c:pt idx="7">
                  <c:v>-3</c:v>
                </c:pt>
                <c:pt idx="8">
                  <c:v>-3</c:v>
                </c:pt>
                <c:pt idx="9">
                  <c:v>-3</c:v>
                </c:pt>
                <c:pt idx="10">
                  <c:v>-3</c:v>
                </c:pt>
                <c:pt idx="11">
                  <c:v>-3</c:v>
                </c:pt>
                <c:pt idx="12">
                  <c:v>-3</c:v>
                </c:pt>
                <c:pt idx="13">
                  <c:v>-3</c:v>
                </c:pt>
                <c:pt idx="14">
                  <c:v>-3</c:v>
                </c:pt>
                <c:pt idx="15">
                  <c:v>-3</c:v>
                </c:pt>
                <c:pt idx="16">
                  <c:v>-3</c:v>
                </c:pt>
                <c:pt idx="17">
                  <c:v>-3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5655936"/>
        <c:axId val="85657472"/>
      </c:lineChart>
      <c:catAx>
        <c:axId val="85655936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high"/>
        <c:spPr>
          <a:ln w="19050"/>
        </c:spPr>
        <c:txPr>
          <a:bodyPr/>
          <a:lstStyle/>
          <a:p>
            <a:pPr>
              <a:defRPr b="1"/>
            </a:pPr>
            <a:endParaRPr lang="hu-HU"/>
          </a:p>
        </c:txPr>
        <c:crossAx val="85657472"/>
        <c:crosses val="autoZero"/>
        <c:auto val="1"/>
        <c:lblAlgn val="ctr"/>
        <c:lblOffset val="100"/>
        <c:noMultiLvlLbl val="0"/>
      </c:catAx>
      <c:valAx>
        <c:axId val="85657472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GDP %-ban</a:t>
                </a:r>
              </a:p>
            </c:rich>
          </c:tx>
          <c:layout>
            <c:manualLayout>
              <c:xMode val="edge"/>
              <c:yMode val="edge"/>
              <c:x val="9.5741194723999773E-4"/>
              <c:y val="7.3751341061606759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hu-HU"/>
          </a:p>
        </c:txPr>
        <c:crossAx val="85655936"/>
        <c:crosses val="autoZero"/>
        <c:crossBetween val="between"/>
      </c:valAx>
      <c:spPr>
        <a:noFill/>
        <a:ln w="9525" cap="flat" cmpd="sng" algn="ctr">
          <a:noFill/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5.0200773477073704E-2"/>
          <c:y val="0.92930213873176737"/>
          <c:w val="0.91628733065538925"/>
          <c:h val="4.2814414528768496E-2"/>
        </c:manualLayout>
      </c:layout>
      <c:overlay val="0"/>
      <c:txPr>
        <a:bodyPr/>
        <a:lstStyle/>
        <a:p>
          <a:pPr>
            <a:defRPr sz="1200" b="1"/>
          </a:pPr>
          <a:endParaRPr lang="hu-HU"/>
        </a:p>
      </c:txPr>
    </c:legend>
    <c:plotVisOnly val="1"/>
    <c:dispBlanksAs val="gap"/>
    <c:showDLblsOverMax val="0"/>
  </c:chart>
  <c:spPr>
    <a:solidFill>
      <a:schemeClr val="lt1"/>
    </a:solidFill>
    <a:ln w="25400" cap="flat" cmpd="sng" algn="ctr">
      <a:noFill/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hu-HU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hu-HU" sz="1800" b="1" i="0" u="none" strike="noStrike" baseline="0" dirty="0">
                <a:effectLst/>
              </a:rPr>
              <a:t>A 2011 óta csökkenő magyar adósságállomány</a:t>
            </a:r>
            <a:endParaRPr lang="hu-HU" sz="1800" dirty="0"/>
          </a:p>
        </c:rich>
      </c:tx>
      <c:layout>
        <c:manualLayout>
          <c:xMode val="edge"/>
          <c:yMode val="edge"/>
          <c:x val="0.28297777837943311"/>
          <c:y val="1.259780659291824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3.2894099992557067E-2"/>
          <c:y val="8.7007027650396015E-2"/>
          <c:w val="0.95461790872556795"/>
          <c:h val="0.766123773445878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Államadóság!$A$12</c:f>
              <c:strCache>
                <c:ptCount val="1"/>
                <c:pt idx="0">
                  <c:v>Európai Unió (28 ország)</c:v>
                </c:pt>
              </c:strCache>
            </c:strRef>
          </c:tx>
          <c:spPr>
            <a:gradFill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cat>
            <c:strRef>
              <c:f>Államadóság!$B$11:$S$11</c:f>
              <c:strCache>
                <c:ptCount val="16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  <c:pt idx="14">
                  <c:v>2016</c:v>
                </c:pt>
                <c:pt idx="15">
                  <c:v>2017</c:v>
                </c:pt>
              </c:strCache>
            </c:strRef>
          </c:cat>
          <c:val>
            <c:numRef>
              <c:f>Államadóság!$B$12:$S$12</c:f>
              <c:numCache>
                <c:formatCode>General</c:formatCode>
                <c:ptCount val="16"/>
                <c:pt idx="0">
                  <c:v>59.2</c:v>
                </c:pt>
                <c:pt idx="1">
                  <c:v>60.7</c:v>
                </c:pt>
                <c:pt idx="2">
                  <c:v>61.3</c:v>
                </c:pt>
                <c:pt idx="3">
                  <c:v>61.8</c:v>
                </c:pt>
                <c:pt idx="4">
                  <c:v>60.4</c:v>
                </c:pt>
                <c:pt idx="5">
                  <c:v>57.8</c:v>
                </c:pt>
                <c:pt idx="6">
                  <c:v>60.9</c:v>
                </c:pt>
                <c:pt idx="7">
                  <c:v>73</c:v>
                </c:pt>
                <c:pt idx="8">
                  <c:v>78.5</c:v>
                </c:pt>
                <c:pt idx="9">
                  <c:v>81</c:v>
                </c:pt>
                <c:pt idx="10">
                  <c:v>83.8</c:v>
                </c:pt>
                <c:pt idx="11">
                  <c:v>85.5</c:v>
                </c:pt>
                <c:pt idx="12">
                  <c:v>86.8</c:v>
                </c:pt>
                <c:pt idx="13">
                  <c:v>85.2</c:v>
                </c:pt>
                <c:pt idx="14" formatCode="#,##0.0">
                  <c:v>86.4</c:v>
                </c:pt>
                <c:pt idx="15" formatCode="#,##0.0">
                  <c:v>85.5</c:v>
                </c:pt>
              </c:numCache>
            </c:numRef>
          </c:val>
        </c:ser>
        <c:ser>
          <c:idx val="2"/>
          <c:order val="2"/>
          <c:tx>
            <c:strRef>
              <c:f>Államadóság!$A$14</c:f>
              <c:strCache>
                <c:ptCount val="1"/>
                <c:pt idx="0">
                  <c:v>V3</c:v>
                </c:pt>
              </c:strCache>
            </c:strRef>
          </c:tx>
          <c:invertIfNegative val="0"/>
          <c:cat>
            <c:strRef>
              <c:f>Államadóság!$B$11:$S$11</c:f>
              <c:strCache>
                <c:ptCount val="16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  <c:pt idx="14">
                  <c:v>2016</c:v>
                </c:pt>
                <c:pt idx="15">
                  <c:v>2017</c:v>
                </c:pt>
              </c:strCache>
            </c:strRef>
          </c:cat>
          <c:val>
            <c:numRef>
              <c:f>Államadóság!$B$14:$S$14</c:f>
              <c:numCache>
                <c:formatCode>#,##0.0</c:formatCode>
                <c:ptCount val="16"/>
                <c:pt idx="0">
                  <c:v>36.866666666666667</c:v>
                </c:pt>
                <c:pt idx="1">
                  <c:v>38.766666666666673</c:v>
                </c:pt>
                <c:pt idx="2">
                  <c:v>38.133333333333333</c:v>
                </c:pt>
                <c:pt idx="3">
                  <c:v>36.199999999999996</c:v>
                </c:pt>
                <c:pt idx="4">
                  <c:v>35.299999999999997</c:v>
                </c:pt>
                <c:pt idx="5">
                  <c:v>33.966666666666669</c:v>
                </c:pt>
                <c:pt idx="6">
                  <c:v>34.5</c:v>
                </c:pt>
                <c:pt idx="7">
                  <c:v>39.966666666666669</c:v>
                </c:pt>
                <c:pt idx="8">
                  <c:v>44.1</c:v>
                </c:pt>
                <c:pt idx="9">
                  <c:v>45.866666666666667</c:v>
                </c:pt>
                <c:pt idx="10">
                  <c:v>50.366666666666667</c:v>
                </c:pt>
                <c:pt idx="11">
                  <c:v>52.033333333333331</c:v>
                </c:pt>
                <c:pt idx="12">
                  <c:v>49.033333333333331</c:v>
                </c:pt>
                <c:pt idx="13">
                  <c:v>48.433333333333337</c:v>
                </c:pt>
                <c:pt idx="14">
                  <c:v>48.9</c:v>
                </c:pt>
                <c:pt idx="15">
                  <c:v>48.766666666666673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828736"/>
        <c:axId val="85830656"/>
      </c:barChart>
      <c:lineChart>
        <c:grouping val="standard"/>
        <c:varyColors val="0"/>
        <c:ser>
          <c:idx val="1"/>
          <c:order val="1"/>
          <c:tx>
            <c:strRef>
              <c:f>Államadóság!$A$13</c:f>
              <c:strCache>
                <c:ptCount val="1"/>
                <c:pt idx="0">
                  <c:v>Magyarország</c:v>
                </c:pt>
              </c:strCache>
            </c:strRef>
          </c:tx>
          <c:spPr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</c:spPr>
          <c:marker>
            <c:symbol val="diamond"/>
            <c:size val="7"/>
            <c:spPr>
              <a:solidFill>
                <a:schemeClr val="accent1"/>
              </a:solidFill>
              <a:ln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:ln>
              <a:effectLst/>
            </c:spPr>
          </c:marker>
          <c:cat>
            <c:strRef>
              <c:f>Államadóság!$B$11:$S$11</c:f>
              <c:strCache>
                <c:ptCount val="16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  <c:pt idx="14">
                  <c:v>2016</c:v>
                </c:pt>
                <c:pt idx="15">
                  <c:v>2017</c:v>
                </c:pt>
              </c:strCache>
            </c:strRef>
          </c:cat>
          <c:val>
            <c:numRef>
              <c:f>Államadóság!$B$13:$S$13</c:f>
              <c:numCache>
                <c:formatCode>#,##0.0</c:formatCode>
                <c:ptCount val="16"/>
                <c:pt idx="0">
                  <c:v>55</c:v>
                </c:pt>
                <c:pt idx="1">
                  <c:v>57.6</c:v>
                </c:pt>
                <c:pt idx="2">
                  <c:v>58.5</c:v>
                </c:pt>
                <c:pt idx="3">
                  <c:v>60.5</c:v>
                </c:pt>
                <c:pt idx="4">
                  <c:v>64.7</c:v>
                </c:pt>
                <c:pt idx="5">
                  <c:v>65.599999999999994</c:v>
                </c:pt>
                <c:pt idx="6">
                  <c:v>71.599999999999994</c:v>
                </c:pt>
                <c:pt idx="7">
                  <c:v>78</c:v>
                </c:pt>
                <c:pt idx="8">
                  <c:v>80.599999999999994</c:v>
                </c:pt>
                <c:pt idx="9">
                  <c:v>80.8</c:v>
                </c:pt>
                <c:pt idx="10">
                  <c:v>78.205324132662227</c:v>
                </c:pt>
                <c:pt idx="11">
                  <c:v>76.595670598166464</c:v>
                </c:pt>
                <c:pt idx="12">
                  <c:v>75.660700685688226</c:v>
                </c:pt>
                <c:pt idx="13">
                  <c:v>74.714944657803585</c:v>
                </c:pt>
                <c:pt idx="14">
                  <c:v>73.940166295860138</c:v>
                </c:pt>
                <c:pt idx="15">
                  <c:v>73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5828736"/>
        <c:axId val="85830656"/>
      </c:lineChart>
      <c:dateAx>
        <c:axId val="85828736"/>
        <c:scaling>
          <c:orientation val="minMax"/>
        </c:scaling>
        <c:delete val="0"/>
        <c:axPos val="b"/>
        <c:numFmt formatCode="yyyy/mm/dd" sourceLinked="0"/>
        <c:majorTickMark val="out"/>
        <c:minorTickMark val="none"/>
        <c:tickLblPos val="nextTo"/>
        <c:txPr>
          <a:bodyPr rot="-270000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hu-HU"/>
          </a:p>
        </c:txPr>
        <c:crossAx val="85830656"/>
        <c:crossesAt val="30"/>
        <c:auto val="0"/>
        <c:lblOffset val="100"/>
        <c:baseTimeUnit val="days"/>
      </c:dateAx>
      <c:valAx>
        <c:axId val="85830656"/>
        <c:scaling>
          <c:orientation val="minMax"/>
          <c:max val="90"/>
          <c:min val="3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 algn="ctr"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hu-HU"/>
                  <a:t>GDP %-ban</a:t>
                </a:r>
              </a:p>
            </c:rich>
          </c:tx>
          <c:layout>
            <c:manualLayout>
              <c:xMode val="edge"/>
              <c:yMode val="edge"/>
              <c:x val="3.4603998248560618E-3"/>
              <c:y val="2.8785206215895583E-2"/>
            </c:manualLayout>
          </c:layout>
          <c:overlay val="0"/>
        </c:title>
        <c:numFmt formatCode="#,##0.0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hu-HU"/>
          </a:p>
        </c:txPr>
        <c:crossAx val="8582873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4.1862645513710425E-2"/>
          <c:y val="0.94210221374549352"/>
          <c:w val="0.94045170849694504"/>
          <c:h val="5.3357440136847567E-2"/>
        </c:manualLayout>
      </c:layout>
      <c:overlay val="0"/>
      <c:txPr>
        <a:bodyPr/>
        <a:lstStyle/>
        <a:p>
          <a:pPr>
            <a:defRPr sz="11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hu-HU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 algn="r"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hu-HU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A foglalkoztatottak és a munkanélküliek számának alakulása</a:t>
            </a:r>
          </a:p>
        </c:rich>
      </c:tx>
      <c:layout>
        <c:manualLayout>
          <c:xMode val="edge"/>
          <c:yMode val="edge"/>
          <c:x val="0.1614349355294805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5.8771888981449631E-2"/>
          <c:y val="0.1027134480230607"/>
          <c:w val="0.88890209136974629"/>
          <c:h val="0.76597575759556114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Negyedéves!$C$3:$C$5</c:f>
              <c:strCache>
                <c:ptCount val="1"/>
                <c:pt idx="0">
                  <c:v>Foglalkoztatottak száma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cat>
            <c:numRef>
              <c:f>Negyedéves!$A$6:$A$103</c:f>
              <c:numCache>
                <c:formatCode>General</c:formatCode>
                <c:ptCount val="98"/>
                <c:pt idx="0" formatCode="0">
                  <c:v>1992</c:v>
                </c:pt>
                <c:pt idx="4" formatCode="0">
                  <c:v>1993</c:v>
                </c:pt>
                <c:pt idx="8" formatCode="0">
                  <c:v>1994</c:v>
                </c:pt>
                <c:pt idx="12" formatCode="0">
                  <c:v>1995</c:v>
                </c:pt>
                <c:pt idx="16" formatCode="0">
                  <c:v>1996</c:v>
                </c:pt>
                <c:pt idx="20" formatCode="0">
                  <c:v>1997</c:v>
                </c:pt>
                <c:pt idx="24" formatCode="0">
                  <c:v>1998</c:v>
                </c:pt>
                <c:pt idx="28" formatCode="0">
                  <c:v>1999</c:v>
                </c:pt>
                <c:pt idx="32" formatCode="0">
                  <c:v>2000</c:v>
                </c:pt>
                <c:pt idx="36" formatCode="0">
                  <c:v>2001</c:v>
                </c:pt>
                <c:pt idx="40" formatCode="0">
                  <c:v>2002</c:v>
                </c:pt>
                <c:pt idx="44" formatCode="0">
                  <c:v>2003</c:v>
                </c:pt>
                <c:pt idx="48" formatCode="0">
                  <c:v>2004</c:v>
                </c:pt>
                <c:pt idx="52" formatCode="0">
                  <c:v>2005</c:v>
                </c:pt>
                <c:pt idx="56" formatCode="0">
                  <c:v>2006</c:v>
                </c:pt>
                <c:pt idx="60" formatCode="0">
                  <c:v>2007</c:v>
                </c:pt>
                <c:pt idx="64" formatCode="0">
                  <c:v>2008</c:v>
                </c:pt>
                <c:pt idx="68" formatCode="0">
                  <c:v>2009</c:v>
                </c:pt>
                <c:pt idx="72" formatCode="0">
                  <c:v>2010</c:v>
                </c:pt>
                <c:pt idx="76" formatCode="0">
                  <c:v>2011</c:v>
                </c:pt>
                <c:pt idx="80" formatCode="0">
                  <c:v>2012</c:v>
                </c:pt>
                <c:pt idx="84" formatCode="0">
                  <c:v>2013</c:v>
                </c:pt>
                <c:pt idx="88" formatCode="0">
                  <c:v>2014</c:v>
                </c:pt>
                <c:pt idx="92" formatCode="0">
                  <c:v>2015</c:v>
                </c:pt>
                <c:pt idx="96" formatCode="0">
                  <c:v>2016</c:v>
                </c:pt>
              </c:numCache>
            </c:numRef>
          </c:cat>
          <c:val>
            <c:numRef>
              <c:f>Negyedéves!$C$6:$C$103</c:f>
              <c:numCache>
                <c:formatCode>0.0</c:formatCode>
                <c:ptCount val="98"/>
                <c:pt idx="0">
                  <c:v>4086.3</c:v>
                </c:pt>
                <c:pt idx="1">
                  <c:v>4112.3</c:v>
                </c:pt>
                <c:pt idx="2">
                  <c:v>4104.3999999999996</c:v>
                </c:pt>
                <c:pt idx="3">
                  <c:v>4041.3</c:v>
                </c:pt>
                <c:pt idx="4">
                  <c:v>3823</c:v>
                </c:pt>
                <c:pt idx="5">
                  <c:v>3844.2</c:v>
                </c:pt>
                <c:pt idx="6">
                  <c:v>3831.1</c:v>
                </c:pt>
                <c:pt idx="7">
                  <c:v>3811.1</c:v>
                </c:pt>
                <c:pt idx="8">
                  <c:v>3711.9</c:v>
                </c:pt>
                <c:pt idx="9">
                  <c:v>3746.8</c:v>
                </c:pt>
                <c:pt idx="10">
                  <c:v>3784.9</c:v>
                </c:pt>
                <c:pt idx="11">
                  <c:v>3763.5</c:v>
                </c:pt>
                <c:pt idx="12">
                  <c:v>3640.4</c:v>
                </c:pt>
                <c:pt idx="13">
                  <c:v>3665</c:v>
                </c:pt>
                <c:pt idx="14">
                  <c:v>3693.8</c:v>
                </c:pt>
                <c:pt idx="15">
                  <c:v>3716.2</c:v>
                </c:pt>
                <c:pt idx="16">
                  <c:v>3593.6</c:v>
                </c:pt>
                <c:pt idx="17">
                  <c:v>3627.8</c:v>
                </c:pt>
                <c:pt idx="18">
                  <c:v>3658.5</c:v>
                </c:pt>
                <c:pt idx="19">
                  <c:v>3712.2</c:v>
                </c:pt>
                <c:pt idx="20">
                  <c:v>3604</c:v>
                </c:pt>
                <c:pt idx="21">
                  <c:v>3615.5</c:v>
                </c:pt>
                <c:pt idx="22">
                  <c:v>3654.7</c:v>
                </c:pt>
                <c:pt idx="23">
                  <c:v>3710.9</c:v>
                </c:pt>
                <c:pt idx="24">
                  <c:v>3639.7</c:v>
                </c:pt>
                <c:pt idx="25">
                  <c:v>3662.1</c:v>
                </c:pt>
                <c:pt idx="26">
                  <c:v>3714.9</c:v>
                </c:pt>
                <c:pt idx="27">
                  <c:v>3765.8</c:v>
                </c:pt>
                <c:pt idx="28">
                  <c:v>3759.3</c:v>
                </c:pt>
                <c:pt idx="29">
                  <c:v>3801.8</c:v>
                </c:pt>
                <c:pt idx="30">
                  <c:v>3832.6</c:v>
                </c:pt>
                <c:pt idx="31">
                  <c:v>3843.6</c:v>
                </c:pt>
                <c:pt idx="32">
                  <c:v>3803.7</c:v>
                </c:pt>
                <c:pt idx="33">
                  <c:v>3834.9</c:v>
                </c:pt>
                <c:pt idx="34">
                  <c:v>3881.2</c:v>
                </c:pt>
                <c:pt idx="35">
                  <c:v>3904.8</c:v>
                </c:pt>
                <c:pt idx="36">
                  <c:v>3860</c:v>
                </c:pt>
                <c:pt idx="37">
                  <c:v>3859</c:v>
                </c:pt>
                <c:pt idx="38">
                  <c:v>3891</c:v>
                </c:pt>
                <c:pt idx="39">
                  <c:v>3863.1</c:v>
                </c:pt>
                <c:pt idx="40">
                  <c:v>3840</c:v>
                </c:pt>
                <c:pt idx="41">
                  <c:v>3867.5</c:v>
                </c:pt>
                <c:pt idx="42">
                  <c:v>3886.2</c:v>
                </c:pt>
                <c:pt idx="43">
                  <c:v>3888.9</c:v>
                </c:pt>
                <c:pt idx="44">
                  <c:v>3859.6</c:v>
                </c:pt>
                <c:pt idx="45">
                  <c:v>3923.9</c:v>
                </c:pt>
                <c:pt idx="46">
                  <c:v>3952.2</c:v>
                </c:pt>
                <c:pt idx="47">
                  <c:v>3952.3</c:v>
                </c:pt>
                <c:pt idx="48">
                  <c:v>3891.5</c:v>
                </c:pt>
                <c:pt idx="49">
                  <c:v>3894.1</c:v>
                </c:pt>
                <c:pt idx="50">
                  <c:v>3906.6</c:v>
                </c:pt>
                <c:pt idx="51">
                  <c:v>3909.2</c:v>
                </c:pt>
                <c:pt idx="52">
                  <c:v>3870.6</c:v>
                </c:pt>
                <c:pt idx="53">
                  <c:v>3891.5</c:v>
                </c:pt>
                <c:pt idx="54">
                  <c:v>3927.6</c:v>
                </c:pt>
                <c:pt idx="55">
                  <c:v>3916.4</c:v>
                </c:pt>
                <c:pt idx="56">
                  <c:v>3893.33</c:v>
                </c:pt>
                <c:pt idx="57">
                  <c:v>3937.21</c:v>
                </c:pt>
                <c:pt idx="58">
                  <c:v>3940.86</c:v>
                </c:pt>
                <c:pt idx="59">
                  <c:v>3942.33</c:v>
                </c:pt>
                <c:pt idx="60">
                  <c:v>3890.9</c:v>
                </c:pt>
                <c:pt idx="61">
                  <c:v>3916.0999999999995</c:v>
                </c:pt>
                <c:pt idx="62">
                  <c:v>3922.55</c:v>
                </c:pt>
                <c:pt idx="63">
                  <c:v>3878.28</c:v>
                </c:pt>
                <c:pt idx="64">
                  <c:v>3813.7900000000004</c:v>
                </c:pt>
                <c:pt idx="65">
                  <c:v>3842.63</c:v>
                </c:pt>
                <c:pt idx="66">
                  <c:v>3891.06</c:v>
                </c:pt>
                <c:pt idx="67">
                  <c:v>3845.76</c:v>
                </c:pt>
                <c:pt idx="68">
                  <c:v>3733.3500000000004</c:v>
                </c:pt>
                <c:pt idx="69">
                  <c:v>3764.01</c:v>
                </c:pt>
                <c:pt idx="70">
                  <c:v>3748.5</c:v>
                </c:pt>
                <c:pt idx="71">
                  <c:v>3745.4399999999996</c:v>
                </c:pt>
                <c:pt idx="72">
                  <c:v>3678.7299999999996</c:v>
                </c:pt>
                <c:pt idx="73">
                  <c:v>3728.87</c:v>
                </c:pt>
                <c:pt idx="74">
                  <c:v>3771.15</c:v>
                </c:pt>
                <c:pt idx="75">
                  <c:v>3750.78</c:v>
                </c:pt>
                <c:pt idx="76">
                  <c:v>3685.37</c:v>
                </c:pt>
                <c:pt idx="77">
                  <c:v>3759.17</c:v>
                </c:pt>
                <c:pt idx="78">
                  <c:v>3798.5600000000004</c:v>
                </c:pt>
                <c:pt idx="79">
                  <c:v>3792.96</c:v>
                </c:pt>
                <c:pt idx="80">
                  <c:v>3735.2</c:v>
                </c:pt>
                <c:pt idx="81">
                  <c:v>3821.58</c:v>
                </c:pt>
                <c:pt idx="82">
                  <c:v>3887.34</c:v>
                </c:pt>
                <c:pt idx="83">
                  <c:v>3864.7300000000005</c:v>
                </c:pt>
                <c:pt idx="84">
                  <c:v>3772.4300000000003</c:v>
                </c:pt>
                <c:pt idx="85">
                  <c:v>3888.7400000000002</c:v>
                </c:pt>
                <c:pt idx="86">
                  <c:v>3940.3399999999997</c:v>
                </c:pt>
                <c:pt idx="87">
                  <c:v>3969.54</c:v>
                </c:pt>
                <c:pt idx="88">
                  <c:v>4037.84</c:v>
                </c:pt>
                <c:pt idx="89">
                  <c:v>4075.18</c:v>
                </c:pt>
                <c:pt idx="90">
                  <c:v>4148.6099999999997</c:v>
                </c:pt>
                <c:pt idx="91">
                  <c:v>4141.7099999999991</c:v>
                </c:pt>
                <c:pt idx="92">
                  <c:v>4117.17</c:v>
                </c:pt>
                <c:pt idx="93">
                  <c:v>4200.6693333333342</c:v>
                </c:pt>
                <c:pt idx="94">
                  <c:v>4264.8086666666668</c:v>
                </c:pt>
                <c:pt idx="95">
                  <c:v>4259.3370000000004</c:v>
                </c:pt>
                <c:pt idx="96">
                  <c:v>4262.1660000000002</c:v>
                </c:pt>
                <c:pt idx="97">
                  <c:v>4342.7160000000003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795200"/>
        <c:axId val="87793024"/>
      </c:barChart>
      <c:lineChart>
        <c:grouping val="standard"/>
        <c:varyColors val="0"/>
        <c:ser>
          <c:idx val="2"/>
          <c:order val="1"/>
          <c:tx>
            <c:strRef>
              <c:f>Negyedéves!$D$3:$D$5</c:f>
              <c:strCache>
                <c:ptCount val="1"/>
                <c:pt idx="0">
                  <c:v>Munkanélküliek száma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Negyedéves!$A$6:$A$103</c:f>
              <c:numCache>
                <c:formatCode>General</c:formatCode>
                <c:ptCount val="98"/>
                <c:pt idx="0" formatCode="0">
                  <c:v>1992</c:v>
                </c:pt>
                <c:pt idx="4" formatCode="0">
                  <c:v>1993</c:v>
                </c:pt>
                <c:pt idx="8" formatCode="0">
                  <c:v>1994</c:v>
                </c:pt>
                <c:pt idx="12" formatCode="0">
                  <c:v>1995</c:v>
                </c:pt>
                <c:pt idx="16" formatCode="0">
                  <c:v>1996</c:v>
                </c:pt>
                <c:pt idx="20" formatCode="0">
                  <c:v>1997</c:v>
                </c:pt>
                <c:pt idx="24" formatCode="0">
                  <c:v>1998</c:v>
                </c:pt>
                <c:pt idx="28" formatCode="0">
                  <c:v>1999</c:v>
                </c:pt>
                <c:pt idx="32" formatCode="0">
                  <c:v>2000</c:v>
                </c:pt>
                <c:pt idx="36" formatCode="0">
                  <c:v>2001</c:v>
                </c:pt>
                <c:pt idx="40" formatCode="0">
                  <c:v>2002</c:v>
                </c:pt>
                <c:pt idx="44" formatCode="0">
                  <c:v>2003</c:v>
                </c:pt>
                <c:pt idx="48" formatCode="0">
                  <c:v>2004</c:v>
                </c:pt>
                <c:pt idx="52" formatCode="0">
                  <c:v>2005</c:v>
                </c:pt>
                <c:pt idx="56" formatCode="0">
                  <c:v>2006</c:v>
                </c:pt>
                <c:pt idx="60" formatCode="0">
                  <c:v>2007</c:v>
                </c:pt>
                <c:pt idx="64" formatCode="0">
                  <c:v>2008</c:v>
                </c:pt>
                <c:pt idx="68" formatCode="0">
                  <c:v>2009</c:v>
                </c:pt>
                <c:pt idx="72" formatCode="0">
                  <c:v>2010</c:v>
                </c:pt>
                <c:pt idx="76" formatCode="0">
                  <c:v>2011</c:v>
                </c:pt>
                <c:pt idx="80" formatCode="0">
                  <c:v>2012</c:v>
                </c:pt>
                <c:pt idx="84" formatCode="0">
                  <c:v>2013</c:v>
                </c:pt>
                <c:pt idx="88" formatCode="0">
                  <c:v>2014</c:v>
                </c:pt>
                <c:pt idx="92" formatCode="0">
                  <c:v>2015</c:v>
                </c:pt>
                <c:pt idx="96" formatCode="0">
                  <c:v>2016</c:v>
                </c:pt>
              </c:numCache>
            </c:numRef>
          </c:cat>
          <c:val>
            <c:numRef>
              <c:f>Negyedéves!$D$6:$D$103</c:f>
              <c:numCache>
                <c:formatCode>0.0</c:formatCode>
                <c:ptCount val="98"/>
                <c:pt idx="0">
                  <c:v>423.9</c:v>
                </c:pt>
                <c:pt idx="1">
                  <c:v>437.7</c:v>
                </c:pt>
                <c:pt idx="2">
                  <c:v>456</c:v>
                </c:pt>
                <c:pt idx="3">
                  <c:v>461</c:v>
                </c:pt>
                <c:pt idx="4">
                  <c:v>546.5</c:v>
                </c:pt>
                <c:pt idx="5">
                  <c:v>518.1</c:v>
                </c:pt>
                <c:pt idx="6">
                  <c:v>517</c:v>
                </c:pt>
                <c:pt idx="7">
                  <c:v>494.1</c:v>
                </c:pt>
                <c:pt idx="8">
                  <c:v>482.1</c:v>
                </c:pt>
                <c:pt idx="9">
                  <c:v>448.5</c:v>
                </c:pt>
                <c:pt idx="10">
                  <c:v>435.8</c:v>
                </c:pt>
                <c:pt idx="11">
                  <c:v>431.2</c:v>
                </c:pt>
                <c:pt idx="12">
                  <c:v>432</c:v>
                </c:pt>
                <c:pt idx="13">
                  <c:v>410.6</c:v>
                </c:pt>
                <c:pt idx="14">
                  <c:v>415.4</c:v>
                </c:pt>
                <c:pt idx="15">
                  <c:v>408.1</c:v>
                </c:pt>
                <c:pt idx="16">
                  <c:v>422.4</c:v>
                </c:pt>
                <c:pt idx="17">
                  <c:v>399.3</c:v>
                </c:pt>
                <c:pt idx="18">
                  <c:v>403.6</c:v>
                </c:pt>
                <c:pt idx="19">
                  <c:v>375.2</c:v>
                </c:pt>
                <c:pt idx="20">
                  <c:v>372.1</c:v>
                </c:pt>
                <c:pt idx="21">
                  <c:v>367.5</c:v>
                </c:pt>
                <c:pt idx="22">
                  <c:v>345.9</c:v>
                </c:pt>
                <c:pt idx="23">
                  <c:v>309.8</c:v>
                </c:pt>
                <c:pt idx="24">
                  <c:v>345.9</c:v>
                </c:pt>
                <c:pt idx="25">
                  <c:v>320.10000000000002</c:v>
                </c:pt>
                <c:pt idx="26">
                  <c:v>304.10000000000002</c:v>
                </c:pt>
                <c:pt idx="27">
                  <c:v>285.7</c:v>
                </c:pt>
                <c:pt idx="28">
                  <c:v>302.5</c:v>
                </c:pt>
                <c:pt idx="29">
                  <c:v>281.39999999999998</c:v>
                </c:pt>
                <c:pt idx="30">
                  <c:v>287.89999999999998</c:v>
                </c:pt>
                <c:pt idx="31">
                  <c:v>269.39999999999998</c:v>
                </c:pt>
                <c:pt idx="32">
                  <c:v>274.60000000000002</c:v>
                </c:pt>
                <c:pt idx="33">
                  <c:v>268.89999999999998</c:v>
                </c:pt>
                <c:pt idx="34">
                  <c:v>261.39999999999998</c:v>
                </c:pt>
                <c:pt idx="35">
                  <c:v>250</c:v>
                </c:pt>
                <c:pt idx="36">
                  <c:v>246.9</c:v>
                </c:pt>
                <c:pt idx="37">
                  <c:v>231.1</c:v>
                </c:pt>
                <c:pt idx="38">
                  <c:v>230.9</c:v>
                </c:pt>
                <c:pt idx="39">
                  <c:v>227.6</c:v>
                </c:pt>
                <c:pt idx="40">
                  <c:v>236.2</c:v>
                </c:pt>
                <c:pt idx="41">
                  <c:v>229.4</c:v>
                </c:pt>
                <c:pt idx="42">
                  <c:v>245.5</c:v>
                </c:pt>
                <c:pt idx="43">
                  <c:v>244.2</c:v>
                </c:pt>
                <c:pt idx="44">
                  <c:v>264.7</c:v>
                </c:pt>
                <c:pt idx="45">
                  <c:v>241.2</c:v>
                </c:pt>
                <c:pt idx="46">
                  <c:v>240.3</c:v>
                </c:pt>
                <c:pt idx="47">
                  <c:v>231.9</c:v>
                </c:pt>
                <c:pt idx="48">
                  <c:v>252.2</c:v>
                </c:pt>
                <c:pt idx="49">
                  <c:v>241.6</c:v>
                </c:pt>
                <c:pt idx="50">
                  <c:v>254.6</c:v>
                </c:pt>
                <c:pt idx="51">
                  <c:v>263.3</c:v>
                </c:pt>
                <c:pt idx="52">
                  <c:v>297.39999999999998</c:v>
                </c:pt>
                <c:pt idx="53">
                  <c:v>299.5</c:v>
                </c:pt>
                <c:pt idx="54">
                  <c:v>308.60000000000002</c:v>
                </c:pt>
                <c:pt idx="55">
                  <c:v>309.89999999999998</c:v>
                </c:pt>
                <c:pt idx="56">
                  <c:v>325.68</c:v>
                </c:pt>
                <c:pt idx="57">
                  <c:v>306.77</c:v>
                </c:pt>
                <c:pt idx="58">
                  <c:v>321.49</c:v>
                </c:pt>
                <c:pt idx="59">
                  <c:v>319.02</c:v>
                </c:pt>
                <c:pt idx="60">
                  <c:v>317.58999999999997</c:v>
                </c:pt>
                <c:pt idx="61">
                  <c:v>296.45999999999998</c:v>
                </c:pt>
                <c:pt idx="62">
                  <c:v>306.72000000000003</c:v>
                </c:pt>
                <c:pt idx="63">
                  <c:v>327.57</c:v>
                </c:pt>
                <c:pt idx="64">
                  <c:v>330.23</c:v>
                </c:pt>
                <c:pt idx="65">
                  <c:v>315.51</c:v>
                </c:pt>
                <c:pt idx="66">
                  <c:v>323.05</c:v>
                </c:pt>
                <c:pt idx="67">
                  <c:v>336.55</c:v>
                </c:pt>
                <c:pt idx="68">
                  <c:v>404.23</c:v>
                </c:pt>
                <c:pt idx="69">
                  <c:v>400.77</c:v>
                </c:pt>
                <c:pt idx="70">
                  <c:v>431.36</c:v>
                </c:pt>
                <c:pt idx="71">
                  <c:v>434.93</c:v>
                </c:pt>
                <c:pt idx="72">
                  <c:v>493.99</c:v>
                </c:pt>
                <c:pt idx="73">
                  <c:v>470.74</c:v>
                </c:pt>
                <c:pt idx="74">
                  <c:v>458.71</c:v>
                </c:pt>
                <c:pt idx="75">
                  <c:v>454.26</c:v>
                </c:pt>
                <c:pt idx="76">
                  <c:v>492.77</c:v>
                </c:pt>
                <c:pt idx="77">
                  <c:v>459.56</c:v>
                </c:pt>
                <c:pt idx="78">
                  <c:v>456.42999999999995</c:v>
                </c:pt>
                <c:pt idx="79">
                  <c:v>455.15999999999997</c:v>
                </c:pt>
                <c:pt idx="80">
                  <c:v>506.52</c:v>
                </c:pt>
                <c:pt idx="81">
                  <c:v>472.22999999999996</c:v>
                </c:pt>
                <c:pt idx="82">
                  <c:v>454.49</c:v>
                </c:pt>
                <c:pt idx="83">
                  <c:v>459.45000000000005</c:v>
                </c:pt>
                <c:pt idx="84">
                  <c:v>495.38</c:v>
                </c:pt>
                <c:pt idx="85">
                  <c:v>440.66</c:v>
                </c:pt>
                <c:pt idx="86">
                  <c:v>429.55999999999995</c:v>
                </c:pt>
                <c:pt idx="87">
                  <c:v>398.52</c:v>
                </c:pt>
                <c:pt idx="88">
                  <c:v>364.09</c:v>
                </c:pt>
                <c:pt idx="89">
                  <c:v>359.29</c:v>
                </c:pt>
                <c:pt idx="90">
                  <c:v>331.46000000000004</c:v>
                </c:pt>
                <c:pt idx="91">
                  <c:v>318.45</c:v>
                </c:pt>
                <c:pt idx="92">
                  <c:v>347.59000000000003</c:v>
                </c:pt>
                <c:pt idx="93">
                  <c:v>310.387</c:v>
                </c:pt>
                <c:pt idx="94">
                  <c:v>292.67599999999999</c:v>
                </c:pt>
                <c:pt idx="95">
                  <c:v>280.72800000000001</c:v>
                </c:pt>
                <c:pt idx="96">
                  <c:v>272.779</c:v>
                </c:pt>
                <c:pt idx="97">
                  <c:v>234.08600000000001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7789568"/>
        <c:axId val="87791104"/>
      </c:lineChart>
      <c:catAx>
        <c:axId val="87789568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hu-HU"/>
          </a:p>
        </c:txPr>
        <c:crossAx val="87791104"/>
        <c:crosses val="autoZero"/>
        <c:auto val="1"/>
        <c:lblAlgn val="ctr"/>
        <c:lblOffset val="100"/>
        <c:noMultiLvlLbl val="0"/>
      </c:catAx>
      <c:valAx>
        <c:axId val="87791104"/>
        <c:scaling>
          <c:orientation val="minMax"/>
          <c:max val="550"/>
          <c:min val="20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hu-HU"/>
                  <a:t>ezer fő</a:t>
                </a:r>
              </a:p>
            </c:rich>
          </c:tx>
          <c:layout>
            <c:manualLayout>
              <c:xMode val="edge"/>
              <c:yMode val="edge"/>
              <c:x val="3.7317790900726088E-4"/>
              <c:y val="4.4781993177228675E-2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hu-HU"/>
          </a:p>
        </c:txPr>
        <c:crossAx val="87789568"/>
        <c:crosses val="autoZero"/>
        <c:crossBetween val="between"/>
        <c:majorUnit val="50"/>
      </c:valAx>
      <c:valAx>
        <c:axId val="87793024"/>
        <c:scaling>
          <c:orientation val="minMax"/>
          <c:max val="4400"/>
          <c:min val="3400"/>
        </c:scaling>
        <c:delete val="0"/>
        <c:axPos val="r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hu-HU"/>
                  <a:t>ezer fő</a:t>
                </a:r>
              </a:p>
            </c:rich>
          </c:tx>
          <c:layout>
            <c:manualLayout>
              <c:xMode val="edge"/>
              <c:yMode val="edge"/>
              <c:x val="0.95302163028749953"/>
              <c:y val="4.2690181096931942E-2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hu-HU"/>
          </a:p>
        </c:txPr>
        <c:crossAx val="87795200"/>
        <c:crosses val="max"/>
        <c:crossBetween val="between"/>
      </c:valAx>
      <c:catAx>
        <c:axId val="87795200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87793024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5.5767996017892806E-2"/>
          <c:y val="0.9496229707117726"/>
          <c:w val="0.88982955071503611"/>
          <c:h val="3.7826131857883652E-2"/>
        </c:manualLayout>
      </c:layout>
      <c:overlay val="0"/>
      <c:txPr>
        <a:bodyPr/>
        <a:lstStyle/>
        <a:p>
          <a:pPr>
            <a:defRPr sz="1050" b="1"/>
          </a:pPr>
          <a:endParaRPr lang="hu-H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hu-HU" sz="1600"/>
              <a:t>A 2017. évi költségvetési törvény többletei a 2016. évi költségvetési törvénymódosításokat is figyelembe véve </a:t>
            </a:r>
          </a:p>
        </c:rich>
      </c:tx>
      <c:layout>
        <c:manualLayout>
          <c:xMode val="edge"/>
          <c:yMode val="edge"/>
          <c:x val="0.15572252029467989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8706150674654616E-2"/>
          <c:y val="0.11717318229958097"/>
          <c:w val="0.9399013544682836"/>
          <c:h val="0.589736315855254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Alapadat!$B$4</c:f>
              <c:strCache>
                <c:ptCount val="1"/>
                <c:pt idx="0">
                  <c:v>2017</c:v>
                </c:pt>
              </c:strCache>
            </c:strRef>
          </c:tx>
          <c:invertIfNegative val="0"/>
          <c:dLbls>
            <c:spPr>
              <a:solidFill>
                <a:schemeClr val="lt1"/>
              </a:solidFill>
              <a:ln w="25400" cap="flat" cmpd="sng" algn="ctr">
                <a:solidFill>
                  <a:schemeClr val="dk1"/>
                </a:solidFill>
                <a:prstDash val="solid"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Alapadat!$A$5:$A$30</c:f>
              <c:strCache>
                <c:ptCount val="18"/>
                <c:pt idx="0">
                  <c:v>Kiemelt közúti beruházások*</c:v>
                </c:pt>
                <c:pt idx="1">
                  <c:v>MVP**</c:v>
                </c:pt>
                <c:pt idx="2">
                  <c:v>Egészségügyi dolgozók béremelése</c:v>
                </c:pt>
                <c:pt idx="3">
                  <c:v>Öregségi nyugdíjak</c:v>
                </c:pt>
                <c:pt idx="4">
                  <c:v>Lakástámogatások</c:v>
                </c:pt>
                <c:pt idx="5">
                  <c:v>EU társfinanszírozás</c:v>
                </c:pt>
                <c:pt idx="6">
                  <c:v>Áfacsökkentés</c:v>
                </c:pt>
                <c:pt idx="7">
                  <c:v>HM GDP arányos finanszírozása</c:v>
                </c:pt>
                <c:pt idx="8">
                  <c:v>Pedagógus béremelés </c:v>
                </c:pt>
                <c:pt idx="9">
                  <c:v>Kormánytisztviselői életpálya</c:v>
                </c:pt>
                <c:pt idx="10">
                  <c:v>Egyéb ágazati béremelés (pl.:szociális)</c:v>
                </c:pt>
                <c:pt idx="11">
                  <c:v>Liget beruházás</c:v>
                </c:pt>
                <c:pt idx="12">
                  <c:v>Beruházásösztönzési célelőirányzat</c:v>
                </c:pt>
                <c:pt idx="13">
                  <c:v>Rendvédelmi dolgozók béremelése</c:v>
                </c:pt>
                <c:pt idx="14">
                  <c:v>TE új kampusza</c:v>
                </c:pt>
                <c:pt idx="15">
                  <c:v>NAV életpálya</c:v>
                </c:pt>
                <c:pt idx="16">
                  <c:v>Büntetés-végrehajtási intézmények fejlesztése</c:v>
                </c:pt>
                <c:pt idx="17">
                  <c:v>Családi adóalapkedvezmény</c:v>
                </c:pt>
              </c:strCache>
            </c:strRef>
          </c:cat>
          <c:val>
            <c:numRef>
              <c:f>Alapadat!$B$5:$B$30</c:f>
              <c:numCache>
                <c:formatCode>#,##0.0</c:formatCode>
                <c:ptCount val="18"/>
                <c:pt idx="0">
                  <c:v>120</c:v>
                </c:pt>
                <c:pt idx="1">
                  <c:v>102</c:v>
                </c:pt>
                <c:pt idx="2">
                  <c:v>62.000000000000014</c:v>
                </c:pt>
                <c:pt idx="3">
                  <c:v>59.849200000000188</c:v>
                </c:pt>
                <c:pt idx="4">
                  <c:v>57.3</c:v>
                </c:pt>
                <c:pt idx="5">
                  <c:v>55.700000000000159</c:v>
                </c:pt>
                <c:pt idx="6">
                  <c:v>55</c:v>
                </c:pt>
                <c:pt idx="7">
                  <c:v>45.919499999999999</c:v>
                </c:pt>
                <c:pt idx="8">
                  <c:v>44.800000000000011</c:v>
                </c:pt>
                <c:pt idx="9">
                  <c:v>30.700000000000003</c:v>
                </c:pt>
                <c:pt idx="10">
                  <c:v>29.190000000000005</c:v>
                </c:pt>
                <c:pt idx="11">
                  <c:v>19.797699999999995</c:v>
                </c:pt>
                <c:pt idx="12">
                  <c:v>19.633900000000001</c:v>
                </c:pt>
                <c:pt idx="13">
                  <c:v>17.800000000000011</c:v>
                </c:pt>
                <c:pt idx="14">
                  <c:v>17.5</c:v>
                </c:pt>
                <c:pt idx="15">
                  <c:v>17.399999999999999</c:v>
                </c:pt>
                <c:pt idx="16">
                  <c:v>17.017199999999999</c:v>
                </c:pt>
                <c:pt idx="17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0712704"/>
        <c:axId val="110714240"/>
      </c:barChart>
      <c:catAx>
        <c:axId val="110712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 b="1"/>
            </a:pPr>
            <a:endParaRPr lang="hu-HU"/>
          </a:p>
        </c:txPr>
        <c:crossAx val="110714240"/>
        <c:crosses val="autoZero"/>
        <c:auto val="1"/>
        <c:lblAlgn val="ctr"/>
        <c:lblOffset val="100"/>
        <c:noMultiLvlLbl val="0"/>
      </c:catAx>
      <c:valAx>
        <c:axId val="110714240"/>
        <c:scaling>
          <c:orientation val="minMax"/>
          <c:max val="125"/>
          <c:min val="1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hu-HU" dirty="0" smtClean="0"/>
                  <a:t>Mrd Ft</a:t>
                </a:r>
                <a:endParaRPr lang="hu-HU" dirty="0"/>
              </a:p>
            </c:rich>
          </c:tx>
          <c:layout>
            <c:manualLayout>
              <c:xMode val="edge"/>
              <c:yMode val="edge"/>
              <c:x val="3.3449348539817417E-2"/>
              <c:y val="7.3829010828862188E-2"/>
            </c:manualLayout>
          </c:layout>
          <c:overlay val="0"/>
        </c:title>
        <c:numFmt formatCode="#,##0.0" sourceLinked="1"/>
        <c:majorTickMark val="out"/>
        <c:minorTickMark val="none"/>
        <c:tickLblPos val="nextTo"/>
        <c:txPr>
          <a:bodyPr rot="0" vert="horz"/>
          <a:lstStyle/>
          <a:p>
            <a:pPr>
              <a:defRPr b="1"/>
            </a:pPr>
            <a:endParaRPr lang="hu-HU"/>
          </a:p>
        </c:txPr>
        <c:crossAx val="110712704"/>
        <c:crosses val="autoZero"/>
        <c:crossBetween val="between"/>
        <c:majorUnit val="10"/>
        <c:minorUnit val="5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hu-HU" sz="2000" b="1" i="0" baseline="0" dirty="0"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A helyi önkormányzatok támogatásai fejezet átcsoportosításával érintett előirányzatai</a:t>
            </a:r>
            <a:endParaRPr lang="hu-HU" sz="2000" dirty="0">
              <a:solidFill>
                <a:schemeClr val="tx1"/>
              </a:solidFill>
              <a:effectLst/>
              <a:latin typeface="+mn-lt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322268540210508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5094464141665418"/>
          <c:y val="0.27599457373913161"/>
          <c:w val="0.48277425696661724"/>
          <c:h val="0.68443562371504552"/>
        </c:manualLayout>
      </c:layout>
      <c:doughnutChart>
        <c:varyColors val="1"/>
        <c:ser>
          <c:idx val="0"/>
          <c:order val="0"/>
          <c:explosion val="19"/>
          <c:dLbls>
            <c:dLbl>
              <c:idx val="0"/>
              <c:layout>
                <c:manualLayout>
                  <c:x val="0.2079089642213667"/>
                  <c:y val="-2.0434293472201326E-2"/>
                </c:manualLayout>
              </c:layout>
              <c:tx>
                <c:rich>
                  <a:bodyPr/>
                  <a:lstStyle/>
                  <a:p>
                    <a:r>
                      <a:rPr lang="hu-HU" sz="1200">
                        <a:solidFill>
                          <a:schemeClr val="tx1"/>
                        </a:solidFill>
                      </a:rPr>
                      <a:t>A köznevelési intézmények működtetéséhez kapcsolódó támogatás</a:t>
                    </a:r>
                  </a:p>
                  <a:p>
                    <a:r>
                      <a:rPr lang="hu-HU" sz="1200">
                        <a:solidFill>
                          <a:schemeClr val="tx1"/>
                        </a:solidFill>
                      </a:rPr>
                      <a:t>2,5 mrd Ft</a:t>
                    </a:r>
                    <a:endParaRPr lang="hu-HU"/>
                  </a:p>
                </c:rich>
              </c:tx>
              <c:showLegendKey val="1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9A1F-4D57-A38B-98B7A7FC0CA2}"/>
                </c:ext>
              </c:extLst>
            </c:dLbl>
            <c:dLbl>
              <c:idx val="1"/>
              <c:layout>
                <c:manualLayout>
                  <c:x val="0.15445769449176605"/>
                  <c:y val="7.4925490166632788E-2"/>
                </c:manualLayout>
              </c:layout>
              <c:tx>
                <c:rich>
                  <a:bodyPr/>
                  <a:lstStyle/>
                  <a:p>
                    <a:r>
                      <a:rPr lang="en-US" sz="1200">
                        <a:solidFill>
                          <a:schemeClr val="tx1"/>
                        </a:solidFill>
                      </a:rPr>
                      <a:t>Önkormányzatok rendkívüli támogatása</a:t>
                    </a:r>
                  </a:p>
                  <a:p>
                    <a:r>
                      <a:rPr lang="en-US" sz="1200">
                        <a:solidFill>
                          <a:schemeClr val="tx1"/>
                        </a:solidFill>
                      </a:rPr>
                      <a:t>14 mrd Ft</a:t>
                    </a:r>
                    <a:endParaRPr lang="en-US"/>
                  </a:p>
                </c:rich>
              </c:tx>
              <c:showLegendKey val="1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A1F-4D57-A38B-98B7A7FC0CA2}"/>
                </c:ext>
              </c:extLst>
            </c:dLbl>
            <c:dLbl>
              <c:idx val="2"/>
              <c:layout>
                <c:manualLayout>
                  <c:x val="-0.17035775127768313"/>
                  <c:y val="0.1226053475453991"/>
                </c:manualLayout>
              </c:layout>
              <c:tx>
                <c:rich>
                  <a:bodyPr/>
                  <a:lstStyle/>
                  <a:p>
                    <a:r>
                      <a:rPr lang="en-US" sz="1200">
                        <a:solidFill>
                          <a:schemeClr val="tx1"/>
                        </a:solidFill>
                      </a:rPr>
                      <a:t>Önkormányzati elszámolások</a:t>
                    </a:r>
                  </a:p>
                  <a:p>
                    <a:r>
                      <a:rPr lang="en-US" sz="1200">
                        <a:solidFill>
                          <a:schemeClr val="tx1"/>
                        </a:solidFill>
                      </a:rPr>
                      <a:t>3 mrd Ft</a:t>
                    </a:r>
                    <a:endParaRPr lang="en-US"/>
                  </a:p>
                </c:rich>
              </c:tx>
              <c:showLegendKey val="1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9A1F-4D57-A38B-98B7A7FC0CA2}"/>
                </c:ext>
              </c:extLst>
            </c:dLbl>
            <c:dLbl>
              <c:idx val="3"/>
              <c:layout>
                <c:manualLayout>
                  <c:x val="-0.20622785013883485"/>
                  <c:y val="-6.2437187192479572E-17"/>
                </c:manualLayout>
              </c:layout>
              <c:tx>
                <c:rich>
                  <a:bodyPr/>
                  <a:lstStyle/>
                  <a:p>
                    <a:r>
                      <a:rPr lang="en-US" sz="1200">
                        <a:solidFill>
                          <a:schemeClr val="tx1"/>
                        </a:solidFill>
                      </a:rPr>
                      <a:t>Önkormányzati adatszolgáltatások minőségének javítása</a:t>
                    </a:r>
                  </a:p>
                  <a:p>
                    <a:r>
                      <a:rPr lang="en-US" sz="1200">
                        <a:solidFill>
                          <a:schemeClr val="tx1"/>
                        </a:solidFill>
                      </a:rPr>
                      <a:t>0,3 mrd Ft</a:t>
                    </a:r>
                    <a:endParaRPr lang="en-US"/>
                  </a:p>
                </c:rich>
              </c:tx>
              <c:showLegendKey val="1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A1F-4D57-A38B-98B7A7FC0CA2}"/>
                </c:ext>
              </c:extLst>
            </c:dLbl>
            <c:dLbl>
              <c:idx val="4"/>
              <c:layout>
                <c:manualLayout>
                  <c:x val="-0.13855763770584895"/>
                  <c:y val="-0.14303957213629895"/>
                </c:manualLayout>
              </c:layout>
              <c:tx>
                <c:rich>
                  <a:bodyPr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2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200" dirty="0" err="1">
                        <a:solidFill>
                          <a:schemeClr val="tx1"/>
                        </a:solidFill>
                      </a:rPr>
                      <a:t>Budapestet</a:t>
                    </a:r>
                    <a:r>
                      <a:rPr lang="en-US" sz="1200" dirty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sz="1200" dirty="0" err="1">
                        <a:solidFill>
                          <a:schemeClr val="tx1"/>
                        </a:solidFill>
                      </a:rPr>
                      <a:t>érintő</a:t>
                    </a:r>
                    <a:r>
                      <a:rPr lang="en-US" sz="1200" dirty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sz="1200" dirty="0" err="1">
                        <a:solidFill>
                          <a:schemeClr val="tx1"/>
                        </a:solidFill>
                      </a:rPr>
                      <a:t>támogatások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2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200" dirty="0">
                        <a:solidFill>
                          <a:schemeClr val="tx1"/>
                        </a:solidFill>
                      </a:rPr>
                      <a:t>2,5</a:t>
                    </a:r>
                    <a:r>
                      <a:rPr lang="en-US" sz="1200" baseline="0" dirty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sz="1200" baseline="0" dirty="0" err="1">
                        <a:solidFill>
                          <a:schemeClr val="tx1"/>
                        </a:solidFill>
                      </a:rPr>
                      <a:t>mrd</a:t>
                    </a:r>
                    <a:r>
                      <a:rPr lang="en-US" sz="1200" baseline="0" dirty="0">
                        <a:solidFill>
                          <a:schemeClr val="tx1"/>
                        </a:solidFill>
                      </a:rPr>
                      <a:t> Ft</a:t>
                    </a:r>
                    <a:endParaRPr lang="en-US" dirty="0">
                      <a:effectLst/>
                    </a:endParaRPr>
                  </a:p>
                </c:rich>
              </c:tx>
              <c:spPr/>
              <c:showLegendKey val="1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9A1F-4D57-A38B-98B7A7FC0CA2}"/>
                </c:ext>
              </c:extLst>
            </c:dLbl>
            <c:dLbl>
              <c:idx val="5"/>
              <c:layout>
                <c:manualLayout>
                  <c:x val="-0.10221465076660988"/>
                  <c:y val="-0.11579393934843248"/>
                </c:manualLayout>
              </c:layout>
              <c:tx>
                <c:rich>
                  <a:bodyPr/>
                  <a:lstStyle/>
                  <a:p>
                    <a:r>
                      <a:rPr lang="en-US" sz="1200">
                        <a:solidFill>
                          <a:schemeClr val="tx1"/>
                        </a:solidFill>
                      </a:rPr>
                      <a:t>Az üdülőhelyi feladatok támogatása</a:t>
                    </a:r>
                  </a:p>
                  <a:p>
                    <a:r>
                      <a:rPr lang="en-US" sz="1200">
                        <a:solidFill>
                          <a:schemeClr val="tx1"/>
                        </a:solidFill>
                      </a:rPr>
                      <a:t>5 mrd Ft</a:t>
                    </a:r>
                    <a:endParaRPr lang="en-US"/>
                  </a:p>
                </c:rich>
              </c:tx>
              <c:showLegendKey val="1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9A1F-4D57-A38B-98B7A7FC0CA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hu-HU"/>
              </a:p>
            </c:txPr>
            <c:showLegendKey val="1"/>
            <c:showVal val="1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Munka1!$A$1:$A$6</c:f>
              <c:strCache>
                <c:ptCount val="6"/>
                <c:pt idx="0">
                  <c:v>A köznevelési intézmények működtetéséhez kapcsolódó támogatás</c:v>
                </c:pt>
                <c:pt idx="1">
                  <c:v>Önkormányzatok rendkívüli támogatása</c:v>
                </c:pt>
                <c:pt idx="2">
                  <c:v>Önkormányzati elszámolások</c:v>
                </c:pt>
                <c:pt idx="3">
                  <c:v>Önkormányzati adatszolgáltatások minőségének javítása</c:v>
                </c:pt>
                <c:pt idx="4">
                  <c:v>Budapestet érintő támogatások</c:v>
                </c:pt>
                <c:pt idx="5">
                  <c:v>Az üdülőhelyi feladatok támogatása</c:v>
                </c:pt>
              </c:strCache>
            </c:strRef>
          </c:cat>
          <c:val>
            <c:numRef>
              <c:f>Munka1!$B$1:$B$6</c:f>
              <c:numCache>
                <c:formatCode>General</c:formatCode>
                <c:ptCount val="6"/>
                <c:pt idx="0">
                  <c:v>2.5</c:v>
                </c:pt>
                <c:pt idx="1">
                  <c:v>14</c:v>
                </c:pt>
                <c:pt idx="2">
                  <c:v>3</c:v>
                </c:pt>
                <c:pt idx="3">
                  <c:v>0.3</c:v>
                </c:pt>
                <c:pt idx="4">
                  <c:v>2.5</c:v>
                </c:pt>
                <c:pt idx="5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9A1F-4D57-A38B-98B7A7FC0CA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34D508-CAA3-44A6-B8AC-B8127F9A8D28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hu-HU"/>
        </a:p>
      </dgm:t>
    </dgm:pt>
    <dgm:pt modelId="{23900862-93B2-4B8F-9015-45A7A165E3C1}">
      <dgm:prSet custT="1"/>
      <dgm:spPr/>
      <dgm:t>
        <a:bodyPr/>
        <a:lstStyle/>
        <a:p>
          <a:r>
            <a:rPr lang="hu-HU" sz="1600" b="1" i="0" u="none" dirty="0" smtClean="0"/>
            <a:t>Hazai működési költségvetés</a:t>
          </a:r>
          <a:endParaRPr lang="hu-HU" sz="1600" dirty="0"/>
        </a:p>
      </dgm:t>
    </dgm:pt>
    <dgm:pt modelId="{CAA17708-16BE-41F7-B49D-F5FEB240AF61}" type="parTrans" cxnId="{B3CA7D9E-26A5-42EA-B746-E84CB0CFAD11}">
      <dgm:prSet/>
      <dgm:spPr/>
      <dgm:t>
        <a:bodyPr/>
        <a:lstStyle/>
        <a:p>
          <a:endParaRPr lang="hu-HU"/>
        </a:p>
      </dgm:t>
    </dgm:pt>
    <dgm:pt modelId="{B7257776-3E8B-49B6-9550-DF10F60FFCB1}" type="sibTrans" cxnId="{B3CA7D9E-26A5-42EA-B746-E84CB0CFAD11}">
      <dgm:prSet/>
      <dgm:spPr/>
      <dgm:t>
        <a:bodyPr/>
        <a:lstStyle/>
        <a:p>
          <a:endParaRPr lang="hu-HU"/>
        </a:p>
      </dgm:t>
    </dgm:pt>
    <dgm:pt modelId="{011570A3-3D05-4F91-8349-FAF074B5474B}">
      <dgm:prSet custT="1"/>
      <dgm:spPr/>
      <dgm:t>
        <a:bodyPr/>
        <a:lstStyle/>
        <a:p>
          <a:r>
            <a:rPr lang="hu-HU" sz="1600" b="1" i="0" u="none" dirty="0" smtClean="0"/>
            <a:t>Hazai felhalmozási költségvetés</a:t>
          </a:r>
          <a:r>
            <a:rPr lang="hu-HU" sz="1600" b="0" i="0" u="none" dirty="0" smtClean="0"/>
            <a:t>	</a:t>
          </a:r>
          <a:endParaRPr lang="hu-HU" sz="1600" dirty="0"/>
        </a:p>
      </dgm:t>
    </dgm:pt>
    <dgm:pt modelId="{526F2136-13AD-4D5D-B942-06300AB1B799}" type="parTrans" cxnId="{14BA107B-B1C2-4AC0-95A4-6479D1462D02}">
      <dgm:prSet/>
      <dgm:spPr/>
      <dgm:t>
        <a:bodyPr/>
        <a:lstStyle/>
        <a:p>
          <a:endParaRPr lang="hu-HU"/>
        </a:p>
      </dgm:t>
    </dgm:pt>
    <dgm:pt modelId="{2AAA6BBE-0B41-43B2-9A75-E612B5023B31}" type="sibTrans" cxnId="{14BA107B-B1C2-4AC0-95A4-6479D1462D02}">
      <dgm:prSet/>
      <dgm:spPr/>
      <dgm:t>
        <a:bodyPr/>
        <a:lstStyle/>
        <a:p>
          <a:endParaRPr lang="hu-HU"/>
        </a:p>
      </dgm:t>
    </dgm:pt>
    <dgm:pt modelId="{37E5F056-5C9A-457F-B96C-3DCA131B177F}">
      <dgm:prSet custT="1"/>
      <dgm:spPr/>
      <dgm:t>
        <a:bodyPr/>
        <a:lstStyle/>
        <a:p>
          <a:r>
            <a:rPr lang="hu-HU" sz="1600" b="1" i="0" u="none" dirty="0" smtClean="0"/>
            <a:t>Európai uniós fejlesztési költségvetés</a:t>
          </a:r>
          <a:endParaRPr lang="hu-HU" sz="1600" dirty="0"/>
        </a:p>
      </dgm:t>
    </dgm:pt>
    <dgm:pt modelId="{ACB74BB0-8A80-44A8-AA6F-9C09DF11B606}" type="parTrans" cxnId="{0E347BEE-67A2-4FCC-B21D-BAEB6AA86C3A}">
      <dgm:prSet/>
      <dgm:spPr/>
      <dgm:t>
        <a:bodyPr/>
        <a:lstStyle/>
        <a:p>
          <a:endParaRPr lang="hu-HU"/>
        </a:p>
      </dgm:t>
    </dgm:pt>
    <dgm:pt modelId="{98840D01-FAF7-4A17-A937-3AEE93397BCF}" type="sibTrans" cxnId="{0E347BEE-67A2-4FCC-B21D-BAEB6AA86C3A}">
      <dgm:prSet/>
      <dgm:spPr/>
      <dgm:t>
        <a:bodyPr/>
        <a:lstStyle/>
        <a:p>
          <a:endParaRPr lang="hu-HU"/>
        </a:p>
      </dgm:t>
    </dgm:pt>
    <dgm:pt modelId="{12E0E8F3-71C8-46B5-B855-5FAE925FDD09}" type="pres">
      <dgm:prSet presAssocID="{0C34D508-CAA3-44A6-B8AC-B8127F9A8D2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17558D65-5982-4487-B964-45DCE106B129}" type="pres">
      <dgm:prSet presAssocID="{0C34D508-CAA3-44A6-B8AC-B8127F9A8D28}" presName="Name1" presStyleCnt="0"/>
      <dgm:spPr/>
    </dgm:pt>
    <dgm:pt modelId="{9F6016E7-7381-43FE-B4F7-46D9716A64A4}" type="pres">
      <dgm:prSet presAssocID="{0C34D508-CAA3-44A6-B8AC-B8127F9A8D28}" presName="cycle" presStyleCnt="0"/>
      <dgm:spPr/>
    </dgm:pt>
    <dgm:pt modelId="{013C75B1-78D2-4A09-8675-3F178B65FF62}" type="pres">
      <dgm:prSet presAssocID="{0C34D508-CAA3-44A6-B8AC-B8127F9A8D28}" presName="srcNode" presStyleLbl="node1" presStyleIdx="0" presStyleCnt="3"/>
      <dgm:spPr/>
    </dgm:pt>
    <dgm:pt modelId="{708A91EB-9C53-4A81-B174-3BC8884BD4FA}" type="pres">
      <dgm:prSet presAssocID="{0C34D508-CAA3-44A6-B8AC-B8127F9A8D28}" presName="conn" presStyleLbl="parChTrans1D2" presStyleIdx="0" presStyleCnt="1"/>
      <dgm:spPr/>
      <dgm:t>
        <a:bodyPr/>
        <a:lstStyle/>
        <a:p>
          <a:endParaRPr lang="hu-HU"/>
        </a:p>
      </dgm:t>
    </dgm:pt>
    <dgm:pt modelId="{CE276D6B-F624-43FC-B236-8185BD13741E}" type="pres">
      <dgm:prSet presAssocID="{0C34D508-CAA3-44A6-B8AC-B8127F9A8D28}" presName="extraNode" presStyleLbl="node1" presStyleIdx="0" presStyleCnt="3"/>
      <dgm:spPr/>
    </dgm:pt>
    <dgm:pt modelId="{E945D726-5ACA-45CF-AEE9-A10208127FF8}" type="pres">
      <dgm:prSet presAssocID="{0C34D508-CAA3-44A6-B8AC-B8127F9A8D28}" presName="dstNode" presStyleLbl="node1" presStyleIdx="0" presStyleCnt="3"/>
      <dgm:spPr/>
    </dgm:pt>
    <dgm:pt modelId="{D04CAA64-7921-4F1A-BF10-83C286AA1369}" type="pres">
      <dgm:prSet presAssocID="{23900862-93B2-4B8F-9015-45A7A165E3C1}" presName="text_1" presStyleLbl="node1" presStyleIdx="0" presStyleCnt="3" custScaleX="86979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C706101-8EC2-4134-AE7D-C4F24247228F}" type="pres">
      <dgm:prSet presAssocID="{23900862-93B2-4B8F-9015-45A7A165E3C1}" presName="accent_1" presStyleCnt="0"/>
      <dgm:spPr/>
    </dgm:pt>
    <dgm:pt modelId="{78F6517C-5688-4123-A056-9E67A4411486}" type="pres">
      <dgm:prSet presAssocID="{23900862-93B2-4B8F-9015-45A7A165E3C1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53A7C2A-8DA7-4D53-8571-0270B240D777}" type="pres">
      <dgm:prSet presAssocID="{011570A3-3D05-4F91-8349-FAF074B5474B}" presName="text_2" presStyleLbl="node1" presStyleIdx="1" presStyleCnt="3" custScaleX="8502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ECEA3C3-7E1A-4466-A1B8-7E24FDFBC984}" type="pres">
      <dgm:prSet presAssocID="{011570A3-3D05-4F91-8349-FAF074B5474B}" presName="accent_2" presStyleCnt="0"/>
      <dgm:spPr/>
    </dgm:pt>
    <dgm:pt modelId="{C830E44D-7330-426B-BE73-FDB8C71AA38E}" type="pres">
      <dgm:prSet presAssocID="{011570A3-3D05-4F91-8349-FAF074B5474B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6146A7FE-C23D-44BB-B7F1-F1BD71A99E37}" type="pres">
      <dgm:prSet presAssocID="{37E5F056-5C9A-457F-B96C-3DCA131B177F}" presName="text_3" presStyleLbl="node1" presStyleIdx="2" presStyleCnt="3" custScaleX="8700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2649F08-BA9D-4304-9752-205EBCD7E572}" type="pres">
      <dgm:prSet presAssocID="{37E5F056-5C9A-457F-B96C-3DCA131B177F}" presName="accent_3" presStyleCnt="0"/>
      <dgm:spPr/>
    </dgm:pt>
    <dgm:pt modelId="{8947859C-D977-4377-BD7B-E14BF4348870}" type="pres">
      <dgm:prSet presAssocID="{37E5F056-5C9A-457F-B96C-3DCA131B177F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98F16DFF-1F5D-4131-B535-016C9BC0B5CF}" type="presOf" srcId="{011570A3-3D05-4F91-8349-FAF074B5474B}" destId="{053A7C2A-8DA7-4D53-8571-0270B240D777}" srcOrd="0" destOrd="0" presId="urn:microsoft.com/office/officeart/2008/layout/VerticalCurvedList"/>
    <dgm:cxn modelId="{0E347BEE-67A2-4FCC-B21D-BAEB6AA86C3A}" srcId="{0C34D508-CAA3-44A6-B8AC-B8127F9A8D28}" destId="{37E5F056-5C9A-457F-B96C-3DCA131B177F}" srcOrd="2" destOrd="0" parTransId="{ACB74BB0-8A80-44A8-AA6F-9C09DF11B606}" sibTransId="{98840D01-FAF7-4A17-A937-3AEE93397BCF}"/>
    <dgm:cxn modelId="{F9F85ECC-26D3-4682-B2AB-8ABDAC225E4D}" type="presOf" srcId="{23900862-93B2-4B8F-9015-45A7A165E3C1}" destId="{D04CAA64-7921-4F1A-BF10-83C286AA1369}" srcOrd="0" destOrd="0" presId="urn:microsoft.com/office/officeart/2008/layout/VerticalCurvedList"/>
    <dgm:cxn modelId="{47352EF1-8B58-46CC-AB69-D72A4A93F1A4}" type="presOf" srcId="{37E5F056-5C9A-457F-B96C-3DCA131B177F}" destId="{6146A7FE-C23D-44BB-B7F1-F1BD71A99E37}" srcOrd="0" destOrd="0" presId="urn:microsoft.com/office/officeart/2008/layout/VerticalCurvedList"/>
    <dgm:cxn modelId="{B3CA7D9E-26A5-42EA-B746-E84CB0CFAD11}" srcId="{0C34D508-CAA3-44A6-B8AC-B8127F9A8D28}" destId="{23900862-93B2-4B8F-9015-45A7A165E3C1}" srcOrd="0" destOrd="0" parTransId="{CAA17708-16BE-41F7-B49D-F5FEB240AF61}" sibTransId="{B7257776-3E8B-49B6-9550-DF10F60FFCB1}"/>
    <dgm:cxn modelId="{64C3664F-1A2E-42E6-B02A-C9261C823C5D}" type="presOf" srcId="{B7257776-3E8B-49B6-9550-DF10F60FFCB1}" destId="{708A91EB-9C53-4A81-B174-3BC8884BD4FA}" srcOrd="0" destOrd="0" presId="urn:microsoft.com/office/officeart/2008/layout/VerticalCurvedList"/>
    <dgm:cxn modelId="{9EF7B845-0DDC-43DC-82E8-AB91E8FA7B3C}" type="presOf" srcId="{0C34D508-CAA3-44A6-B8AC-B8127F9A8D28}" destId="{12E0E8F3-71C8-46B5-B855-5FAE925FDD09}" srcOrd="0" destOrd="0" presId="urn:microsoft.com/office/officeart/2008/layout/VerticalCurvedList"/>
    <dgm:cxn modelId="{14BA107B-B1C2-4AC0-95A4-6479D1462D02}" srcId="{0C34D508-CAA3-44A6-B8AC-B8127F9A8D28}" destId="{011570A3-3D05-4F91-8349-FAF074B5474B}" srcOrd="1" destOrd="0" parTransId="{526F2136-13AD-4D5D-B942-06300AB1B799}" sibTransId="{2AAA6BBE-0B41-43B2-9A75-E612B5023B31}"/>
    <dgm:cxn modelId="{350F2088-A372-4C83-8C2D-AB14E9B33BC9}" type="presParOf" srcId="{12E0E8F3-71C8-46B5-B855-5FAE925FDD09}" destId="{17558D65-5982-4487-B964-45DCE106B129}" srcOrd="0" destOrd="0" presId="urn:microsoft.com/office/officeart/2008/layout/VerticalCurvedList"/>
    <dgm:cxn modelId="{48F64176-FD99-491D-A3C7-E43FE863C4E7}" type="presParOf" srcId="{17558D65-5982-4487-B964-45DCE106B129}" destId="{9F6016E7-7381-43FE-B4F7-46D9716A64A4}" srcOrd="0" destOrd="0" presId="urn:microsoft.com/office/officeart/2008/layout/VerticalCurvedList"/>
    <dgm:cxn modelId="{D19B1A77-4438-4EE8-8D93-587CEA2895F1}" type="presParOf" srcId="{9F6016E7-7381-43FE-B4F7-46D9716A64A4}" destId="{013C75B1-78D2-4A09-8675-3F178B65FF62}" srcOrd="0" destOrd="0" presId="urn:microsoft.com/office/officeart/2008/layout/VerticalCurvedList"/>
    <dgm:cxn modelId="{D7EEAFBE-C83A-4F67-8A7A-3EB0948D23A7}" type="presParOf" srcId="{9F6016E7-7381-43FE-B4F7-46D9716A64A4}" destId="{708A91EB-9C53-4A81-B174-3BC8884BD4FA}" srcOrd="1" destOrd="0" presId="urn:microsoft.com/office/officeart/2008/layout/VerticalCurvedList"/>
    <dgm:cxn modelId="{AAEAAC91-7593-412C-912A-6AC23472A9BB}" type="presParOf" srcId="{9F6016E7-7381-43FE-B4F7-46D9716A64A4}" destId="{CE276D6B-F624-43FC-B236-8185BD13741E}" srcOrd="2" destOrd="0" presId="urn:microsoft.com/office/officeart/2008/layout/VerticalCurvedList"/>
    <dgm:cxn modelId="{4DF1EF66-B5AE-4B0E-9508-35086D02C1BB}" type="presParOf" srcId="{9F6016E7-7381-43FE-B4F7-46D9716A64A4}" destId="{E945D726-5ACA-45CF-AEE9-A10208127FF8}" srcOrd="3" destOrd="0" presId="urn:microsoft.com/office/officeart/2008/layout/VerticalCurvedList"/>
    <dgm:cxn modelId="{C1BB69EB-E980-43FE-B781-29D7350F77A1}" type="presParOf" srcId="{17558D65-5982-4487-B964-45DCE106B129}" destId="{D04CAA64-7921-4F1A-BF10-83C286AA1369}" srcOrd="1" destOrd="0" presId="urn:microsoft.com/office/officeart/2008/layout/VerticalCurvedList"/>
    <dgm:cxn modelId="{A40CB657-FD09-4FB7-91EC-9D7B436359E7}" type="presParOf" srcId="{17558D65-5982-4487-B964-45DCE106B129}" destId="{0C706101-8EC2-4134-AE7D-C4F24247228F}" srcOrd="2" destOrd="0" presId="urn:microsoft.com/office/officeart/2008/layout/VerticalCurvedList"/>
    <dgm:cxn modelId="{430ED0B6-7ED8-4620-8A98-73620EEF2044}" type="presParOf" srcId="{0C706101-8EC2-4134-AE7D-C4F24247228F}" destId="{78F6517C-5688-4123-A056-9E67A4411486}" srcOrd="0" destOrd="0" presId="urn:microsoft.com/office/officeart/2008/layout/VerticalCurvedList"/>
    <dgm:cxn modelId="{3EF7BBEF-5FB9-4925-BF0E-E82116BED61B}" type="presParOf" srcId="{17558D65-5982-4487-B964-45DCE106B129}" destId="{053A7C2A-8DA7-4D53-8571-0270B240D777}" srcOrd="3" destOrd="0" presId="urn:microsoft.com/office/officeart/2008/layout/VerticalCurvedList"/>
    <dgm:cxn modelId="{0B01F1B7-65E6-48F1-9C9B-09B3B904689D}" type="presParOf" srcId="{17558D65-5982-4487-B964-45DCE106B129}" destId="{AECEA3C3-7E1A-4466-A1B8-7E24FDFBC984}" srcOrd="4" destOrd="0" presId="urn:microsoft.com/office/officeart/2008/layout/VerticalCurvedList"/>
    <dgm:cxn modelId="{CD4F2D03-9482-4836-96D5-6D6AA83C36E0}" type="presParOf" srcId="{AECEA3C3-7E1A-4466-A1B8-7E24FDFBC984}" destId="{C830E44D-7330-426B-BE73-FDB8C71AA38E}" srcOrd="0" destOrd="0" presId="urn:microsoft.com/office/officeart/2008/layout/VerticalCurvedList"/>
    <dgm:cxn modelId="{915B9002-B2ED-44EF-A832-10706A258D9B}" type="presParOf" srcId="{17558D65-5982-4487-B964-45DCE106B129}" destId="{6146A7FE-C23D-44BB-B7F1-F1BD71A99E37}" srcOrd="5" destOrd="0" presId="urn:microsoft.com/office/officeart/2008/layout/VerticalCurvedList"/>
    <dgm:cxn modelId="{40E55A85-9256-4B56-B61A-16DC69ACFA5C}" type="presParOf" srcId="{17558D65-5982-4487-B964-45DCE106B129}" destId="{E2649F08-BA9D-4304-9752-205EBCD7E572}" srcOrd="6" destOrd="0" presId="urn:microsoft.com/office/officeart/2008/layout/VerticalCurvedList"/>
    <dgm:cxn modelId="{3B44FC27-FFDC-4966-99EB-05AC532F3492}" type="presParOf" srcId="{E2649F08-BA9D-4304-9752-205EBCD7E572}" destId="{8947859C-D977-4377-BD7B-E14BF434887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8A91EB-9C53-4A81-B174-3BC8884BD4FA}">
      <dsp:nvSpPr>
        <dsp:cNvPr id="0" name=""/>
        <dsp:cNvSpPr/>
      </dsp:nvSpPr>
      <dsp:spPr>
        <a:xfrm>
          <a:off x="-3945705" y="-642481"/>
          <a:ext cx="4988922" cy="4988922"/>
        </a:xfrm>
        <a:prstGeom prst="blockArc">
          <a:avLst>
            <a:gd name="adj1" fmla="val 18900000"/>
            <a:gd name="adj2" fmla="val 2700000"/>
            <a:gd name="adj3" fmla="val 433"/>
          </a:avLst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4CAA64-7921-4F1A-BF10-83C286AA1369}">
      <dsp:nvSpPr>
        <dsp:cNvPr id="0" name=""/>
        <dsp:cNvSpPr/>
      </dsp:nvSpPr>
      <dsp:spPr>
        <a:xfrm>
          <a:off x="1240589" y="370396"/>
          <a:ext cx="6460507" cy="74079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800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i="0" u="none" kern="1200" dirty="0" smtClean="0"/>
            <a:t>Hazai működési költségvetés</a:t>
          </a:r>
          <a:endParaRPr lang="hu-HU" sz="1600" kern="1200" dirty="0"/>
        </a:p>
      </dsp:txBody>
      <dsp:txXfrm>
        <a:off x="1240589" y="370396"/>
        <a:ext cx="6460507" cy="740792"/>
      </dsp:txXfrm>
    </dsp:sp>
    <dsp:sp modelId="{78F6517C-5688-4123-A056-9E67A4411486}">
      <dsp:nvSpPr>
        <dsp:cNvPr id="0" name=""/>
        <dsp:cNvSpPr/>
      </dsp:nvSpPr>
      <dsp:spPr>
        <a:xfrm>
          <a:off x="294016" y="277797"/>
          <a:ext cx="925989" cy="92598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53A7C2A-8DA7-4D53-8571-0270B240D777}">
      <dsp:nvSpPr>
        <dsp:cNvPr id="0" name=""/>
        <dsp:cNvSpPr/>
      </dsp:nvSpPr>
      <dsp:spPr>
        <a:xfrm>
          <a:off x="1562202" y="1481584"/>
          <a:ext cx="6086560" cy="740792"/>
        </a:xfrm>
        <a:prstGeom prst="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50000"/>
                <a:satMod val="300000"/>
              </a:schemeClr>
            </a:gs>
            <a:gs pos="35000">
              <a:schemeClr val="accent2">
                <a:hueOff val="2340759"/>
                <a:satOff val="-2919"/>
                <a:lumOff val="686"/>
                <a:alphaOff val="0"/>
                <a:tint val="37000"/>
                <a:satMod val="30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800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i="0" u="none" kern="1200" dirty="0" smtClean="0"/>
            <a:t>Hazai felhalmozási költségvetés</a:t>
          </a:r>
          <a:r>
            <a:rPr lang="hu-HU" sz="1600" b="0" i="0" u="none" kern="1200" dirty="0" smtClean="0"/>
            <a:t>	</a:t>
          </a:r>
          <a:endParaRPr lang="hu-HU" sz="1600" kern="1200" dirty="0"/>
        </a:p>
      </dsp:txBody>
      <dsp:txXfrm>
        <a:off x="1562202" y="1481584"/>
        <a:ext cx="6086560" cy="740792"/>
      </dsp:txXfrm>
    </dsp:sp>
    <dsp:sp modelId="{C830E44D-7330-426B-BE73-FDB8C71AA38E}">
      <dsp:nvSpPr>
        <dsp:cNvPr id="0" name=""/>
        <dsp:cNvSpPr/>
      </dsp:nvSpPr>
      <dsp:spPr>
        <a:xfrm>
          <a:off x="563294" y="1388984"/>
          <a:ext cx="925989" cy="92598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6146A7FE-C23D-44BB-B7F1-F1BD71A99E37}">
      <dsp:nvSpPr>
        <dsp:cNvPr id="0" name=""/>
        <dsp:cNvSpPr/>
      </dsp:nvSpPr>
      <dsp:spPr>
        <a:xfrm>
          <a:off x="1239587" y="2592771"/>
          <a:ext cx="6462513" cy="740792"/>
        </a:xfrm>
        <a:prstGeom prst="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800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i="0" u="none" kern="1200" dirty="0" smtClean="0"/>
            <a:t>Európai uniós fejlesztési költségvetés</a:t>
          </a:r>
          <a:endParaRPr lang="hu-HU" sz="1600" kern="1200" dirty="0"/>
        </a:p>
      </dsp:txBody>
      <dsp:txXfrm>
        <a:off x="1239587" y="2592771"/>
        <a:ext cx="6462513" cy="740792"/>
      </dsp:txXfrm>
    </dsp:sp>
    <dsp:sp modelId="{8947859C-D977-4377-BD7B-E14BF4348870}">
      <dsp:nvSpPr>
        <dsp:cNvPr id="0" name=""/>
        <dsp:cNvSpPr/>
      </dsp:nvSpPr>
      <dsp:spPr>
        <a:xfrm>
          <a:off x="294016" y="2500173"/>
          <a:ext cx="925989" cy="92598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0.00453</cdr:x>
      <cdr:y>0.01942</cdr:y>
    </cdr:from>
    <cdr:to>
      <cdr:x>0.12511</cdr:x>
      <cdr:y>0.05964</cdr:y>
    </cdr:to>
    <cdr:sp macro="" textlink="">
      <cdr:nvSpPr>
        <cdr:cNvPr id="2" name="Szövegdoboz 1"/>
        <cdr:cNvSpPr txBox="1"/>
      </cdr:nvSpPr>
      <cdr:spPr>
        <a:xfrm xmlns:a="http://schemas.openxmlformats.org/drawingml/2006/main">
          <a:off x="42145" y="118009"/>
          <a:ext cx="1121085" cy="2444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hu-HU" sz="1000" b="1" i="0"/>
            <a:t>GDP% -ban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0.08138</cdr:x>
      <cdr:y>0.17458</cdr:y>
    </cdr:from>
    <cdr:to>
      <cdr:x>0.25755</cdr:x>
      <cdr:y>0.2285</cdr:y>
    </cdr:to>
    <cdr:sp macro="" textlink="">
      <cdr:nvSpPr>
        <cdr:cNvPr id="3" name="Szövegdoboz 2"/>
        <cdr:cNvSpPr txBox="1"/>
      </cdr:nvSpPr>
      <cdr:spPr>
        <a:xfrm xmlns:a="http://schemas.openxmlformats.org/drawingml/2006/main">
          <a:off x="757316" y="1061803"/>
          <a:ext cx="1639549" cy="3279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hu-HU" sz="110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0.72792</cdr:x>
      <cdr:y>0.33258</cdr:y>
    </cdr:from>
    <cdr:to>
      <cdr:x>0.85294</cdr:x>
      <cdr:y>0.39508</cdr:y>
    </cdr:to>
    <cdr:sp macro="" textlink="">
      <cdr:nvSpPr>
        <cdr:cNvPr id="25" name="Szövegdoboz 24"/>
        <cdr:cNvSpPr txBox="1"/>
      </cdr:nvSpPr>
      <cdr:spPr>
        <a:xfrm xmlns:a="http://schemas.openxmlformats.org/drawingml/2006/main">
          <a:off x="6777079" y="2023009"/>
          <a:ext cx="1171660" cy="379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hu-HU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0.43966</cdr:x>
      <cdr:y>0.19118</cdr:y>
    </cdr:from>
    <cdr:to>
      <cdr:x>0.81897</cdr:x>
      <cdr:y>0.28239</cdr:y>
    </cdr:to>
    <cdr:sp macro="" textlink="">
      <cdr:nvSpPr>
        <cdr:cNvPr id="7" name="Szövegdoboz 1"/>
        <cdr:cNvSpPr txBox="1"/>
      </cdr:nvSpPr>
      <cdr:spPr>
        <a:xfrm xmlns:a="http://schemas.openxmlformats.org/drawingml/2006/main">
          <a:off x="3672408" y="936104"/>
          <a:ext cx="3168352" cy="446643"/>
        </a:xfrm>
        <a:prstGeom xmlns:a="http://schemas.openxmlformats.org/drawingml/2006/main" prst="roundRect">
          <a:avLst/>
        </a:prstGeom>
        <a:gradFill xmlns:a="http://schemas.openxmlformats.org/drawingml/2006/main">
          <a:gsLst>
            <a:gs pos="0">
              <a:schemeClr val="accent1">
                <a:tint val="66000"/>
                <a:satMod val="160000"/>
              </a:schemeClr>
            </a:gs>
            <a:gs pos="1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xmlns:a="http://schemas.openxmlformats.org/drawingml/2006/main" w="9525"/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ctr" anchorCtr="1">
          <a:noAutofit/>
        </a:bodyPr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hu-HU" sz="1100" b="1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Béremelések a 2017. évben </a:t>
          </a:r>
          <a:r>
            <a:rPr lang="hu-HU" sz="1100" b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a 2016. évihez képest: </a:t>
          </a:r>
          <a:r>
            <a:rPr lang="hu-HU" sz="1100" b="1" dirty="0">
              <a:solidFill>
                <a:srgbClr val="FF0000"/>
              </a:solidFill>
              <a:effectLst/>
              <a:latin typeface="+mn-lt"/>
              <a:ea typeface="+mn-ea"/>
              <a:cs typeface="+mn-cs"/>
            </a:rPr>
            <a:t>201,9 Mrd Ft       </a:t>
          </a:r>
          <a:endParaRPr lang="hu-HU" dirty="0">
            <a:solidFill>
              <a:srgbClr val="FF0000"/>
            </a:solidFill>
            <a:effectLst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/>
          <a:lstStyle>
            <a:lvl1pPr algn="l">
              <a:defRPr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/>
          <a:lstStyle>
            <a:lvl1pPr algn="r">
              <a:defRPr sz="1200"/>
            </a:lvl1pPr>
          </a:lstStyle>
          <a:p>
            <a:pPr>
              <a:defRPr/>
            </a:pPr>
            <a:fld id="{E53025FA-8F62-48CA-BC70-9655D6DC340A}" type="datetimeFigureOut">
              <a:rPr lang="hu-HU"/>
              <a:pPr>
                <a:defRPr/>
              </a:pPr>
              <a:t>2016.11.07.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 anchor="b"/>
          <a:lstStyle>
            <a:lvl1pPr algn="r">
              <a:defRPr sz="1200"/>
            </a:lvl1pPr>
          </a:lstStyle>
          <a:p>
            <a:pPr>
              <a:defRPr/>
            </a:pPr>
            <a:fld id="{0C8EAB92-4AF5-447D-8C1B-C5DB71A86C1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4616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2454856-EB4F-4E45-8BAD-107B33E85334}" type="datetimeFigureOut">
              <a:rPr lang="hu-HU"/>
              <a:pPr>
                <a:defRPr/>
              </a:pPr>
              <a:t>2016.11.07.</a:t>
            </a:fld>
            <a:endParaRPr lang="hu-H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06" tIns="46003" rIns="92006" bIns="46003" rtlCol="0" anchor="ctr"/>
          <a:lstStyle/>
          <a:p>
            <a:pPr lvl="0"/>
            <a:endParaRPr lang="hu-HU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006" tIns="46003" rIns="92006" bIns="4600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u-HU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E481CA9-BEB9-46C2-B80B-D1E87300ABF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83651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E88B7-0A85-438E-A6F0-152A9D603B4B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726804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07438">
              <a:defRPr/>
            </a:pPr>
            <a:r>
              <a:rPr lang="hu-HU" dirty="0"/>
              <a:t>2016. </a:t>
            </a:r>
            <a:r>
              <a:rPr lang="hu-HU" dirty="0" smtClean="0"/>
              <a:t>szeptember </a:t>
            </a:r>
            <a:r>
              <a:rPr lang="hu-HU" dirty="0"/>
              <a:t>1-jétől hatályos szabályozás</a:t>
            </a:r>
          </a:p>
          <a:p>
            <a:pPr defTabSz="907438">
              <a:defRPr/>
            </a:pPr>
            <a:endParaRPr lang="hu-HU" dirty="0"/>
          </a:p>
          <a:p>
            <a:pPr defTabSz="907438">
              <a:defRPr/>
            </a:pPr>
            <a:r>
              <a:rPr lang="hu-HU" dirty="0"/>
              <a:t>A módosítás megteremtette annak a lehetőségét, hogy a helyi önkormányzatok a beszámoló benyújtását követően is módosíthassák díj ellenében a beszámolónak az Áht. 14. § (3) bekezdés szerint kapott támogatások </a:t>
            </a:r>
            <a:r>
              <a:rPr lang="hu-HU" dirty="0" smtClean="0"/>
              <a:t>(</a:t>
            </a:r>
            <a:r>
              <a:rPr lang="hu-HU" dirty="0"/>
              <a:t>helyi önkormányzatok általános működésének és ágazati feladatai támogatásai, valamint a részükre juttatandó költségvetési támogatások) </a:t>
            </a:r>
            <a:r>
              <a:rPr lang="hu-HU" dirty="0" smtClean="0"/>
              <a:t>felhasználásával </a:t>
            </a:r>
            <a:r>
              <a:rPr lang="hu-HU" dirty="0"/>
              <a:t>kapcsolatos részét</a:t>
            </a:r>
            <a:r>
              <a:rPr lang="hu-HU" dirty="0" smtClean="0"/>
              <a:t>.</a:t>
            </a:r>
          </a:p>
          <a:p>
            <a:pPr defTabSz="907438">
              <a:defRPr/>
            </a:pPr>
            <a:endParaRPr lang="hu-HU" dirty="0" smtClean="0"/>
          </a:p>
          <a:p>
            <a:r>
              <a:rPr lang="hu-HU" dirty="0" smtClean="0"/>
              <a:t> </a:t>
            </a:r>
            <a:endParaRPr lang="hu-HU" dirty="0"/>
          </a:p>
          <a:p>
            <a:pPr defTabSz="907438">
              <a:defRPr/>
            </a:pPr>
            <a:endParaRPr lang="hu-HU" dirty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81CA9-BEB9-46C2-B80B-D1E87300ABF5}" type="slidenum">
              <a:rPr lang="hu-HU" smtClean="0"/>
              <a:pPr>
                <a:defRPr/>
              </a:pPr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22013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sz="16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81CA9-BEB9-46C2-B80B-D1E87300ABF5}" type="slidenum">
              <a:rPr lang="hu-HU" smtClean="0"/>
              <a:pPr>
                <a:defRPr/>
              </a:pPr>
              <a:t>19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22013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sz="16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81CA9-BEB9-46C2-B80B-D1E87300ABF5}" type="slidenum">
              <a:rPr lang="hu-HU" smtClean="0"/>
              <a:pPr>
                <a:defRPr/>
              </a:pPr>
              <a:t>20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22013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b="1" dirty="0"/>
              <a:t>108/A. § </a:t>
            </a:r>
            <a:r>
              <a:rPr lang="hu-HU" dirty="0"/>
              <a:t>(1) Az Áht. 58. § (2) bekezdése szerinti önellenőrzési pótlék mértéke</a:t>
            </a:r>
          </a:p>
          <a:p>
            <a:r>
              <a:rPr lang="hu-HU" i="1" dirty="0"/>
              <a:t>a) </a:t>
            </a:r>
            <a:r>
              <a:rPr lang="hu-HU" dirty="0"/>
              <a:t>ha az önellenőrzéssel a helyi önkormányzat visszafizetési kötelezettsége csökken, a csökkenés 10%-a, de legalább tízezer forint,</a:t>
            </a:r>
          </a:p>
          <a:p>
            <a:r>
              <a:rPr lang="hu-HU" i="1" dirty="0"/>
              <a:t>b) </a:t>
            </a:r>
            <a:r>
              <a:rPr lang="hu-HU" dirty="0"/>
              <a:t>ha az önellenőrzéssel a helyi önkormányzat többlettámogatásra lesz jogosult, a többlettámogatás 10%-a, de legalább tízezer forint,</a:t>
            </a:r>
          </a:p>
          <a:p>
            <a:r>
              <a:rPr lang="es-ES" i="1" dirty="0"/>
              <a:t>c) </a:t>
            </a:r>
            <a:r>
              <a:rPr lang="es-ES" dirty="0"/>
              <a:t>más </a:t>
            </a:r>
            <a:r>
              <a:rPr lang="es-ES" dirty="0" err="1"/>
              <a:t>esetben</a:t>
            </a:r>
            <a:r>
              <a:rPr lang="es-ES" dirty="0"/>
              <a:t> </a:t>
            </a:r>
            <a:r>
              <a:rPr lang="es-ES" dirty="0" err="1"/>
              <a:t>ötezer</a:t>
            </a:r>
            <a:r>
              <a:rPr lang="es-ES" dirty="0"/>
              <a:t> </a:t>
            </a:r>
            <a:r>
              <a:rPr lang="es-ES" dirty="0" err="1"/>
              <a:t>forint</a:t>
            </a:r>
            <a:r>
              <a:rPr lang="es-ES" dirty="0"/>
              <a:t>.</a:t>
            </a:r>
          </a:p>
          <a:p>
            <a:r>
              <a:rPr lang="hu-HU" dirty="0"/>
              <a:t>(2) Az (1) bekezdés </a:t>
            </a:r>
            <a:r>
              <a:rPr lang="hu-HU" i="1" dirty="0"/>
              <a:t>a) </a:t>
            </a:r>
            <a:r>
              <a:rPr lang="hu-HU" dirty="0"/>
              <a:t>és </a:t>
            </a:r>
            <a:r>
              <a:rPr lang="hu-HU" i="1" dirty="0"/>
              <a:t>b) </a:t>
            </a:r>
            <a:r>
              <a:rPr lang="hu-HU" dirty="0"/>
              <a:t>pontja szerinti eset együttes fennállása esetén az </a:t>
            </a:r>
            <a:r>
              <a:rPr lang="hu-HU" i="1" dirty="0"/>
              <a:t>a) </a:t>
            </a:r>
            <a:r>
              <a:rPr lang="hu-HU" dirty="0"/>
              <a:t>és </a:t>
            </a:r>
            <a:r>
              <a:rPr lang="hu-HU" i="1" dirty="0"/>
              <a:t>b) </a:t>
            </a:r>
            <a:r>
              <a:rPr lang="hu-HU" dirty="0"/>
              <a:t>pontban megállapított önellenőrzési pótlékot külön-külön kell megállapítani és megfizetni.</a:t>
            </a:r>
          </a:p>
          <a:p>
            <a:endParaRPr lang="hu-HU" dirty="0"/>
          </a:p>
          <a:p>
            <a:endParaRPr lang="hu-HU" dirty="0"/>
          </a:p>
          <a:p>
            <a:endParaRPr lang="hu-HU" sz="16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81CA9-BEB9-46C2-B80B-D1E87300ABF5}" type="slidenum">
              <a:rPr lang="hu-HU" smtClean="0"/>
              <a:pPr>
                <a:defRPr/>
              </a:pPr>
              <a:t>21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22013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hu-HU" dirty="0"/>
          </a:p>
          <a:p>
            <a:r>
              <a:rPr lang="hu-HU" dirty="0" smtClean="0"/>
              <a:t>Áht. 108. § (3) Ha az adatszolgáltatás kötelezettje, a (2) bekezdés szerinti esetben a helyi önkormányzat</a:t>
            </a:r>
          </a:p>
          <a:p>
            <a:r>
              <a:rPr lang="hu-HU" dirty="0" smtClean="0"/>
              <a:t>a) adatszolgáltatása az adatszolgáltatás tárgyával kapcsolatos lényegesnek minősülő információt nem tartalmaz vagy tévesen mutat be, vagy</a:t>
            </a:r>
          </a:p>
          <a:p>
            <a:r>
              <a:rPr lang="hu-HU" dirty="0" smtClean="0"/>
              <a:t>b) adatszolgáltatási kötelezettségét neki felróható okból nem vagy késedelmesen teljesíti,</a:t>
            </a:r>
          </a:p>
          <a:p>
            <a:r>
              <a:rPr lang="hu-HU" dirty="0" smtClean="0"/>
              <a:t>a Kormány rendeletében meghatározott mértékű bírságot fizet, amelyet a kincstár határozatban szab ki.</a:t>
            </a:r>
          </a:p>
          <a:p>
            <a:endParaRPr lang="hu-HU" dirty="0" smtClean="0"/>
          </a:p>
          <a:p>
            <a:r>
              <a:rPr lang="hu-HU" dirty="0" smtClean="0"/>
              <a:t>T/12736. számú törvényjavaslat  </a:t>
            </a:r>
          </a:p>
          <a:p>
            <a:r>
              <a:rPr lang="hu-HU" dirty="0" smtClean="0"/>
              <a:t>2017. január 1-jétől új szabály</a:t>
            </a:r>
          </a:p>
          <a:p>
            <a:endParaRPr lang="hu-HU" dirty="0"/>
          </a:p>
          <a:p>
            <a:r>
              <a:rPr lang="hu-HU" dirty="0"/>
              <a:t>Az adatszolgálások nem megfelelő teljesítése miatt néhány kis önkormányzat igen jelentős összegű bírságot halmozott fel. Ennek oka elsősorban, hogy nincs a pénzügyi-számviteli álláshely betöltve. Ugyanakkor ezek az önkormányzatok mind közös hivatalhoz tartoznak, más, a közös hivatalhoz tartozó önkormányzatok viszont teljesítik kötelezettségeiket. Ez a közös hivatal formális működését jelzi, azonban a valóságban az önkormányzatok továbbra is magukban működnek. A javaslat szerint a jövőben a bírságot a közös önkormányzati hivatal székhelye szerinti helyi önkormányzattal szemben kell kiszabni, hiszen a közös hivatal felel valamennyi önkormányzat hivatali teendőinek ellátásáért</a:t>
            </a:r>
            <a:r>
              <a:rPr lang="hu-HU" dirty="0" smtClean="0"/>
              <a:t>.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81CA9-BEB9-46C2-B80B-D1E87300ABF5}" type="slidenum">
              <a:rPr lang="hu-HU" smtClean="0"/>
              <a:pPr>
                <a:defRPr/>
              </a:pPr>
              <a:t>22</a:t>
            </a:fld>
            <a:endParaRPr lang="hu-H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hu-HU" dirty="0"/>
              <a:t>T/12736. számú törvényjavaslat  </a:t>
            </a:r>
          </a:p>
          <a:p>
            <a:r>
              <a:rPr lang="hu-HU" dirty="0"/>
              <a:t>2017. január 1-jétől új szabály</a:t>
            </a:r>
          </a:p>
          <a:p>
            <a:endParaRPr lang="hu-HU" dirty="0"/>
          </a:p>
          <a:p>
            <a:r>
              <a:rPr lang="hu-HU" dirty="0" smtClean="0"/>
              <a:t>A </a:t>
            </a:r>
            <a:r>
              <a:rPr lang="hu-HU" dirty="0"/>
              <a:t>törvényjavaslat azonban a bírság elengedését lehetővé teszi a Kincstár számára abban az esetben, ha a helyi önkormányzat bizonyítja, hogy a munkavégzés feltételeiről gondoskodott (elsősorban valóban, nem csak névlegesen csatlakozott a közös hivatalhoz), és elmaradásait pótolta.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81CA9-BEB9-46C2-B80B-D1E87300ABF5}" type="slidenum">
              <a:rPr lang="hu-HU" smtClean="0"/>
              <a:pPr>
                <a:defRPr/>
              </a:pPr>
              <a:t>23</a:t>
            </a:fld>
            <a:endParaRPr lang="hu-H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49217-9B05-4CDD-AD06-539505219E79}" type="slidenum">
              <a:rPr lang="hu-HU" smtClean="0"/>
              <a:pPr>
                <a:defRPr/>
              </a:pPr>
              <a:t>25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074946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8"/>
          <p:cNvSpPr txBox="1">
            <a:spLocks noGrp="1" noChangeArrowheads="1"/>
          </p:cNvSpPr>
          <p:nvPr/>
        </p:nvSpPr>
        <p:spPr bwMode="auto">
          <a:xfrm>
            <a:off x="3854897" y="9430386"/>
            <a:ext cx="2941179" cy="49306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5638" tIns="47819" rIns="95638" bIns="47819" anchor="b"/>
          <a:lstStyle/>
          <a:p>
            <a:pPr algn="r" defTabSz="452043">
              <a:buClr>
                <a:srgbClr val="000000"/>
              </a:buClr>
              <a:buSzPct val="100000"/>
              <a:tabLst>
                <a:tab pos="0" algn="l"/>
                <a:tab pos="450445" algn="l"/>
                <a:tab pos="902488" algn="l"/>
                <a:tab pos="1354529" algn="l"/>
                <a:tab pos="1806573" algn="l"/>
                <a:tab pos="2258614" algn="l"/>
                <a:tab pos="2710657" algn="l"/>
                <a:tab pos="3162699" algn="l"/>
                <a:tab pos="3614742" algn="l"/>
                <a:tab pos="4066784" algn="l"/>
                <a:tab pos="4518826" algn="l"/>
                <a:tab pos="4970868" algn="l"/>
                <a:tab pos="5422911" algn="l"/>
                <a:tab pos="5874953" algn="l"/>
                <a:tab pos="6326996" algn="l"/>
                <a:tab pos="6779037" algn="l"/>
                <a:tab pos="7231081" algn="l"/>
                <a:tab pos="7683122" algn="l"/>
                <a:tab pos="8136761" algn="l"/>
                <a:tab pos="8588805" algn="l"/>
                <a:tab pos="9040846" algn="l"/>
              </a:tabLst>
            </a:pPr>
            <a:fld id="{0BB14F11-65D1-49F4-B8D8-BB79559B354B}" type="slidenum">
              <a:rPr lang="en-US" sz="1300">
                <a:solidFill>
                  <a:srgbClr val="000000"/>
                </a:solidFill>
                <a:latin typeface="Times New Roman" pitchFamily="18" charset="0"/>
                <a:ea typeface="MS Gothic"/>
                <a:cs typeface="Times New Roman" pitchFamily="18" charset="0"/>
              </a:rPr>
              <a:pPr algn="r" defTabSz="452043">
                <a:buClr>
                  <a:srgbClr val="000000"/>
                </a:buClr>
                <a:buSzPct val="100000"/>
                <a:tabLst>
                  <a:tab pos="0" algn="l"/>
                  <a:tab pos="450445" algn="l"/>
                  <a:tab pos="902488" algn="l"/>
                  <a:tab pos="1354529" algn="l"/>
                  <a:tab pos="1806573" algn="l"/>
                  <a:tab pos="2258614" algn="l"/>
                  <a:tab pos="2710657" algn="l"/>
                  <a:tab pos="3162699" algn="l"/>
                  <a:tab pos="3614742" algn="l"/>
                  <a:tab pos="4066784" algn="l"/>
                  <a:tab pos="4518826" algn="l"/>
                  <a:tab pos="4970868" algn="l"/>
                  <a:tab pos="5422911" algn="l"/>
                  <a:tab pos="5874953" algn="l"/>
                  <a:tab pos="6326996" algn="l"/>
                  <a:tab pos="6779037" algn="l"/>
                  <a:tab pos="7231081" algn="l"/>
                  <a:tab pos="7683122" algn="l"/>
                  <a:tab pos="8136761" algn="l"/>
                  <a:tab pos="8588805" algn="l"/>
                  <a:tab pos="9040846" algn="l"/>
                </a:tabLst>
              </a:pPr>
              <a:t>26</a:t>
            </a:fld>
            <a:endParaRPr lang="en-US" sz="1300">
              <a:solidFill>
                <a:srgbClr val="000000"/>
              </a:solidFill>
              <a:latin typeface="Times New Roman" pitchFamily="18" charset="0"/>
              <a:ea typeface="MS Gothic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5638" tIns="47819" rIns="95638" bIns="47819" numCol="1" anchor="t" anchorCtr="0" compatLnSpc="1">
            <a:prstTxWarp prst="textNoShape">
              <a:avLst/>
            </a:prstTxWarp>
          </a:bodyPr>
          <a:lstStyle/>
          <a:p>
            <a:r>
              <a:rPr lang="hu-HU" altLang="ja-JP" smtClean="0">
                <a:cs typeface="ＭＳ Ｐゴシック"/>
              </a:rPr>
              <a:t>A demográfiai változások kezelésének legcélzottabb formája az öregségi nyugdíjkorhatár emelése. 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hu-HU" altLang="ja-JP" smtClean="0">
                <a:cs typeface="ＭＳ Ｐゴシック"/>
              </a:rPr>
              <a:t>2016-ban, az 1954-ben született korosztállyal kezdődne. 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hu-HU" altLang="ja-JP" smtClean="0">
                <a:cs typeface="ＭＳ Ｐゴシック"/>
              </a:rPr>
              <a:t>Születési korcsoportonként 4 hónap emelést jelentene, így 2027-ben, az 1962-ben született korosztállyal érné el az emelt korhatárként kitűzött 65. életévet. 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hu-HU" altLang="ja-JP" smtClean="0">
                <a:cs typeface="ＭＳ Ｐゴシック"/>
              </a:rPr>
              <a:t>Az előrehozott öregségi nyugdíj igénybevételéhez szükséges életkor párhuzamosan emelkedik a nyugdíjkorhatárral, maximális időtartama 2 év. </a:t>
            </a:r>
            <a:endParaRPr lang="hu-HU" smtClean="0"/>
          </a:p>
          <a:p>
            <a:endParaRPr lang="hu-HU" smtClean="0"/>
          </a:p>
        </p:txBody>
      </p:sp>
    </p:spTree>
    <p:extLst>
      <p:ext uri="{BB962C8B-B14F-4D97-AF65-F5344CB8AC3E}">
        <p14:creationId xmlns:p14="http://schemas.microsoft.com/office/powerpoint/2010/main" val="40413100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8"/>
          <p:cNvSpPr txBox="1">
            <a:spLocks noGrp="1" noChangeArrowheads="1"/>
          </p:cNvSpPr>
          <p:nvPr/>
        </p:nvSpPr>
        <p:spPr bwMode="auto">
          <a:xfrm>
            <a:off x="3854897" y="9430386"/>
            <a:ext cx="2941179" cy="49306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5638" tIns="47819" rIns="95638" bIns="47819" anchor="b"/>
          <a:lstStyle/>
          <a:p>
            <a:pPr algn="r" defTabSz="452043">
              <a:buClr>
                <a:srgbClr val="000000"/>
              </a:buClr>
              <a:buSzPct val="100000"/>
              <a:tabLst>
                <a:tab pos="0" algn="l"/>
                <a:tab pos="450445" algn="l"/>
                <a:tab pos="902488" algn="l"/>
                <a:tab pos="1354529" algn="l"/>
                <a:tab pos="1806573" algn="l"/>
                <a:tab pos="2258614" algn="l"/>
                <a:tab pos="2710657" algn="l"/>
                <a:tab pos="3162699" algn="l"/>
                <a:tab pos="3614742" algn="l"/>
                <a:tab pos="4066784" algn="l"/>
                <a:tab pos="4518826" algn="l"/>
                <a:tab pos="4970868" algn="l"/>
                <a:tab pos="5422911" algn="l"/>
                <a:tab pos="5874953" algn="l"/>
                <a:tab pos="6326996" algn="l"/>
                <a:tab pos="6779037" algn="l"/>
                <a:tab pos="7231081" algn="l"/>
                <a:tab pos="7683122" algn="l"/>
                <a:tab pos="8136761" algn="l"/>
                <a:tab pos="8588805" algn="l"/>
                <a:tab pos="9040846" algn="l"/>
              </a:tabLst>
            </a:pPr>
            <a:fld id="{2F234825-EA7D-492A-AE80-FD41201844B1}" type="slidenum">
              <a:rPr lang="en-US" sz="1300">
                <a:solidFill>
                  <a:srgbClr val="000000"/>
                </a:solidFill>
                <a:latin typeface="Times New Roman" pitchFamily="18" charset="0"/>
                <a:ea typeface="MS Gothic"/>
                <a:cs typeface="Times New Roman" pitchFamily="18" charset="0"/>
              </a:rPr>
              <a:pPr algn="r" defTabSz="452043">
                <a:buClr>
                  <a:srgbClr val="000000"/>
                </a:buClr>
                <a:buSzPct val="100000"/>
                <a:tabLst>
                  <a:tab pos="0" algn="l"/>
                  <a:tab pos="450445" algn="l"/>
                  <a:tab pos="902488" algn="l"/>
                  <a:tab pos="1354529" algn="l"/>
                  <a:tab pos="1806573" algn="l"/>
                  <a:tab pos="2258614" algn="l"/>
                  <a:tab pos="2710657" algn="l"/>
                  <a:tab pos="3162699" algn="l"/>
                  <a:tab pos="3614742" algn="l"/>
                  <a:tab pos="4066784" algn="l"/>
                  <a:tab pos="4518826" algn="l"/>
                  <a:tab pos="4970868" algn="l"/>
                  <a:tab pos="5422911" algn="l"/>
                  <a:tab pos="5874953" algn="l"/>
                  <a:tab pos="6326996" algn="l"/>
                  <a:tab pos="6779037" algn="l"/>
                  <a:tab pos="7231081" algn="l"/>
                  <a:tab pos="7683122" algn="l"/>
                  <a:tab pos="8136761" algn="l"/>
                  <a:tab pos="8588805" algn="l"/>
                  <a:tab pos="9040846" algn="l"/>
                </a:tabLst>
              </a:pPr>
              <a:t>27</a:t>
            </a:fld>
            <a:endParaRPr lang="en-US" sz="1300">
              <a:solidFill>
                <a:srgbClr val="000000"/>
              </a:solidFill>
              <a:latin typeface="Times New Roman" pitchFamily="18" charset="0"/>
              <a:ea typeface="MS Gothic"/>
              <a:cs typeface="Times New Roman" pitchFamily="18" charset="0"/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5638" tIns="47819" rIns="95638" bIns="47819" numCol="1" anchor="t" anchorCtr="0" compatLnSpc="1">
            <a:prstTxWarp prst="textNoShape">
              <a:avLst/>
            </a:prstTxWarp>
          </a:bodyPr>
          <a:lstStyle/>
          <a:p>
            <a:endParaRPr lang="hu-HU" smtClean="0"/>
          </a:p>
        </p:txBody>
      </p:sp>
    </p:spTree>
    <p:extLst>
      <p:ext uri="{BB962C8B-B14F-4D97-AF65-F5344CB8AC3E}">
        <p14:creationId xmlns:p14="http://schemas.microsoft.com/office/powerpoint/2010/main" val="20472765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8"/>
          <p:cNvSpPr txBox="1">
            <a:spLocks noGrp="1" noChangeArrowheads="1"/>
          </p:cNvSpPr>
          <p:nvPr/>
        </p:nvSpPr>
        <p:spPr bwMode="auto">
          <a:xfrm>
            <a:off x="3854897" y="9430386"/>
            <a:ext cx="2941179" cy="49306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5638" tIns="47819" rIns="95638" bIns="47819" anchor="b"/>
          <a:lstStyle/>
          <a:p>
            <a:pPr algn="r" defTabSz="452043">
              <a:buClr>
                <a:srgbClr val="000000"/>
              </a:buClr>
              <a:buSzPct val="100000"/>
              <a:tabLst>
                <a:tab pos="0" algn="l"/>
                <a:tab pos="450445" algn="l"/>
                <a:tab pos="902488" algn="l"/>
                <a:tab pos="1354529" algn="l"/>
                <a:tab pos="1806573" algn="l"/>
                <a:tab pos="2258614" algn="l"/>
                <a:tab pos="2710657" algn="l"/>
                <a:tab pos="3162699" algn="l"/>
                <a:tab pos="3614742" algn="l"/>
                <a:tab pos="4066784" algn="l"/>
                <a:tab pos="4518826" algn="l"/>
                <a:tab pos="4970868" algn="l"/>
                <a:tab pos="5422911" algn="l"/>
                <a:tab pos="5874953" algn="l"/>
                <a:tab pos="6326996" algn="l"/>
                <a:tab pos="6779037" algn="l"/>
                <a:tab pos="7231081" algn="l"/>
                <a:tab pos="7683122" algn="l"/>
                <a:tab pos="8136761" algn="l"/>
                <a:tab pos="8588805" algn="l"/>
                <a:tab pos="9040846" algn="l"/>
              </a:tabLst>
            </a:pPr>
            <a:fld id="{2F234825-EA7D-492A-AE80-FD41201844B1}" type="slidenum">
              <a:rPr lang="en-US" sz="1300">
                <a:solidFill>
                  <a:srgbClr val="000000"/>
                </a:solidFill>
                <a:latin typeface="Times New Roman" pitchFamily="18" charset="0"/>
                <a:ea typeface="MS Gothic"/>
                <a:cs typeface="Times New Roman" pitchFamily="18" charset="0"/>
              </a:rPr>
              <a:pPr algn="r" defTabSz="452043">
                <a:buClr>
                  <a:srgbClr val="000000"/>
                </a:buClr>
                <a:buSzPct val="100000"/>
                <a:tabLst>
                  <a:tab pos="0" algn="l"/>
                  <a:tab pos="450445" algn="l"/>
                  <a:tab pos="902488" algn="l"/>
                  <a:tab pos="1354529" algn="l"/>
                  <a:tab pos="1806573" algn="l"/>
                  <a:tab pos="2258614" algn="l"/>
                  <a:tab pos="2710657" algn="l"/>
                  <a:tab pos="3162699" algn="l"/>
                  <a:tab pos="3614742" algn="l"/>
                  <a:tab pos="4066784" algn="l"/>
                  <a:tab pos="4518826" algn="l"/>
                  <a:tab pos="4970868" algn="l"/>
                  <a:tab pos="5422911" algn="l"/>
                  <a:tab pos="5874953" algn="l"/>
                  <a:tab pos="6326996" algn="l"/>
                  <a:tab pos="6779037" algn="l"/>
                  <a:tab pos="7231081" algn="l"/>
                  <a:tab pos="7683122" algn="l"/>
                  <a:tab pos="8136761" algn="l"/>
                  <a:tab pos="8588805" algn="l"/>
                  <a:tab pos="9040846" algn="l"/>
                </a:tabLst>
              </a:pPr>
              <a:t>28</a:t>
            </a:fld>
            <a:endParaRPr lang="en-US" sz="1300">
              <a:solidFill>
                <a:srgbClr val="000000"/>
              </a:solidFill>
              <a:latin typeface="Times New Roman" pitchFamily="18" charset="0"/>
              <a:ea typeface="MS Gothic"/>
              <a:cs typeface="Times New Roman" pitchFamily="18" charset="0"/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5638" tIns="47819" rIns="95638" bIns="47819" numCol="1" anchor="t" anchorCtr="0" compatLnSpc="1">
            <a:prstTxWarp prst="textNoShape">
              <a:avLst/>
            </a:prstTxWarp>
          </a:bodyPr>
          <a:lstStyle/>
          <a:p>
            <a:endParaRPr lang="hu-HU" smtClean="0"/>
          </a:p>
        </p:txBody>
      </p:sp>
    </p:spTree>
    <p:extLst>
      <p:ext uri="{BB962C8B-B14F-4D97-AF65-F5344CB8AC3E}">
        <p14:creationId xmlns:p14="http://schemas.microsoft.com/office/powerpoint/2010/main" val="2047276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9970">
              <a:defRPr/>
            </a:pPr>
            <a:r>
              <a:rPr lang="hu-HU" dirty="0"/>
              <a:t>		</a:t>
            </a:r>
            <a:r>
              <a:rPr lang="hu-HU" b="1" dirty="0"/>
              <a:t>2015</a:t>
            </a:r>
            <a:r>
              <a:rPr lang="hu-HU" b="1" dirty="0" smtClean="0"/>
              <a:t> 	</a:t>
            </a:r>
            <a:r>
              <a:rPr lang="hu-HU" b="1" dirty="0"/>
              <a:t>2016</a:t>
            </a:r>
            <a:r>
              <a:rPr lang="hu-HU" b="1" dirty="0" smtClean="0"/>
              <a:t> 	</a:t>
            </a:r>
            <a:r>
              <a:rPr lang="hu-HU" b="1" dirty="0"/>
              <a:t>2017</a:t>
            </a:r>
            <a:r>
              <a:rPr lang="hu-HU" b="1" dirty="0" smtClean="0"/>
              <a:t> </a:t>
            </a:r>
          </a:p>
          <a:p>
            <a:pPr defTabSz="919970">
              <a:defRPr/>
            </a:pPr>
            <a:r>
              <a:rPr lang="hu-HU" dirty="0"/>
              <a:t>Csehország</a:t>
            </a:r>
            <a:r>
              <a:rPr lang="hu-HU" dirty="0" smtClean="0"/>
              <a:t> 		</a:t>
            </a:r>
            <a:r>
              <a:rPr lang="hu-HU" dirty="0"/>
              <a:t>4,2</a:t>
            </a:r>
            <a:r>
              <a:rPr lang="hu-HU" dirty="0" smtClean="0"/>
              <a:t> 	</a:t>
            </a:r>
            <a:r>
              <a:rPr lang="hu-HU" dirty="0" err="1"/>
              <a:t>2</a:t>
            </a:r>
            <a:r>
              <a:rPr lang="hu-HU" dirty="0"/>
              <a:t>,1</a:t>
            </a:r>
            <a:r>
              <a:rPr lang="hu-HU" dirty="0" smtClean="0"/>
              <a:t> 	</a:t>
            </a:r>
            <a:r>
              <a:rPr lang="hu-HU" dirty="0"/>
              <a:t>2,6</a:t>
            </a:r>
            <a:r>
              <a:rPr lang="hu-HU" dirty="0" smtClean="0"/>
              <a:t> </a:t>
            </a:r>
          </a:p>
          <a:p>
            <a:pPr defTabSz="919970">
              <a:defRPr/>
            </a:pPr>
            <a:r>
              <a:rPr lang="hu-HU" dirty="0"/>
              <a:t>Lengyelország</a:t>
            </a:r>
            <a:r>
              <a:rPr lang="hu-HU" dirty="0" smtClean="0"/>
              <a:t> 	</a:t>
            </a:r>
            <a:r>
              <a:rPr lang="hu-HU" dirty="0"/>
              <a:t>3,6</a:t>
            </a:r>
            <a:r>
              <a:rPr lang="hu-HU" dirty="0" smtClean="0"/>
              <a:t> 	</a:t>
            </a:r>
            <a:r>
              <a:rPr lang="hu-HU" dirty="0"/>
              <a:t>3,7</a:t>
            </a:r>
            <a:r>
              <a:rPr lang="hu-HU" dirty="0" smtClean="0"/>
              <a:t> 	</a:t>
            </a:r>
            <a:r>
              <a:rPr lang="hu-HU" dirty="0"/>
              <a:t>3,6</a:t>
            </a:r>
            <a:r>
              <a:rPr lang="hu-HU" dirty="0" smtClean="0"/>
              <a:t> </a:t>
            </a:r>
          </a:p>
          <a:p>
            <a:pPr defTabSz="919970">
              <a:defRPr/>
            </a:pPr>
            <a:r>
              <a:rPr lang="hu-HU" dirty="0"/>
              <a:t>Szlovákia</a:t>
            </a:r>
            <a:r>
              <a:rPr lang="hu-HU" dirty="0" smtClean="0"/>
              <a:t> 		</a:t>
            </a:r>
            <a:r>
              <a:rPr lang="hu-HU" dirty="0"/>
              <a:t>3,6</a:t>
            </a:r>
            <a:r>
              <a:rPr lang="hu-HU" dirty="0" smtClean="0"/>
              <a:t> 	</a:t>
            </a:r>
            <a:r>
              <a:rPr lang="hu-HU" dirty="0"/>
              <a:t>3,2</a:t>
            </a:r>
            <a:r>
              <a:rPr lang="hu-HU" dirty="0" smtClean="0"/>
              <a:t> 	</a:t>
            </a:r>
            <a:r>
              <a:rPr lang="hu-HU" dirty="0"/>
              <a:t>3,</a:t>
            </a:r>
            <a:r>
              <a:rPr lang="hu-HU" dirty="0" err="1"/>
              <a:t>3</a:t>
            </a:r>
            <a:r>
              <a:rPr lang="hu-HU" dirty="0" smtClean="0"/>
              <a:t> </a:t>
            </a:r>
          </a:p>
          <a:p>
            <a:pPr defTabSz="919970">
              <a:defRPr/>
            </a:pPr>
            <a:r>
              <a:rPr lang="hu-HU" b="1" dirty="0"/>
              <a:t>V3</a:t>
            </a:r>
            <a:r>
              <a:rPr lang="hu-HU" b="1" dirty="0" smtClean="0"/>
              <a:t> 		</a:t>
            </a:r>
            <a:r>
              <a:rPr lang="hu-HU" b="1" dirty="0"/>
              <a:t>3,8</a:t>
            </a:r>
            <a:r>
              <a:rPr lang="hu-HU" b="1" dirty="0" smtClean="0"/>
              <a:t> 	</a:t>
            </a:r>
            <a:r>
              <a:rPr lang="hu-HU" b="1" dirty="0"/>
              <a:t>3,0</a:t>
            </a:r>
            <a:r>
              <a:rPr lang="hu-HU" b="1" dirty="0" smtClean="0"/>
              <a:t> 	</a:t>
            </a:r>
            <a:r>
              <a:rPr lang="hu-HU" b="1" dirty="0"/>
              <a:t>3,2</a:t>
            </a:r>
            <a:r>
              <a:rPr lang="hu-HU" b="1" dirty="0" smtClean="0"/>
              <a:t> </a:t>
            </a:r>
          </a:p>
          <a:p>
            <a:pPr defTabSz="919970">
              <a:defRPr/>
            </a:pPr>
            <a:r>
              <a:rPr lang="hu-HU" b="1" dirty="0"/>
              <a:t>EU</a:t>
            </a:r>
            <a:r>
              <a:rPr lang="hu-HU" b="1" dirty="0" smtClean="0"/>
              <a:t> 		</a:t>
            </a:r>
            <a:r>
              <a:rPr lang="hu-HU" b="1" dirty="0"/>
              <a:t>2</a:t>
            </a:r>
            <a:r>
              <a:rPr lang="hu-HU" b="1" dirty="0" smtClean="0"/>
              <a:t> 	</a:t>
            </a:r>
            <a:r>
              <a:rPr lang="hu-HU" b="1" dirty="0"/>
              <a:t>1,8</a:t>
            </a:r>
            <a:r>
              <a:rPr lang="hu-HU" b="1" dirty="0" smtClean="0"/>
              <a:t> 	</a:t>
            </a:r>
            <a:r>
              <a:rPr lang="hu-HU" b="1" dirty="0"/>
              <a:t>1,9</a:t>
            </a:r>
            <a:r>
              <a:rPr lang="hu-HU" b="1" dirty="0" smtClean="0"/>
              <a:t> </a:t>
            </a:r>
          </a:p>
          <a:p>
            <a:pPr defTabSz="919970">
              <a:defRPr/>
            </a:pPr>
            <a:r>
              <a:rPr lang="hu-HU" b="1" dirty="0"/>
              <a:t>HU </a:t>
            </a:r>
            <a:r>
              <a:rPr lang="hu-HU" b="1" dirty="0" smtClean="0"/>
              <a:t>		</a:t>
            </a:r>
            <a:r>
              <a:rPr lang="hu-HU" b="1" dirty="0"/>
              <a:t>2,9</a:t>
            </a:r>
            <a:r>
              <a:rPr lang="hu-HU" b="1" dirty="0" smtClean="0"/>
              <a:t> 	</a:t>
            </a:r>
            <a:r>
              <a:rPr lang="hu-HU" b="1" dirty="0"/>
              <a:t>2,5</a:t>
            </a:r>
            <a:r>
              <a:rPr lang="hu-HU" b="1" dirty="0" smtClean="0"/>
              <a:t> 	</a:t>
            </a:r>
            <a:r>
              <a:rPr lang="hu-HU" b="1" dirty="0"/>
              <a:t>2,8</a:t>
            </a:r>
            <a:r>
              <a:rPr lang="hu-HU" b="1" dirty="0" smtClean="0"/>
              <a:t> </a:t>
            </a:r>
            <a:r>
              <a:rPr lang="hu-HU" b="1" dirty="0"/>
              <a:t>	(Bizottsági előrejelzés</a:t>
            </a:r>
            <a:r>
              <a:rPr lang="hu-HU" b="1" dirty="0" smtClean="0"/>
              <a:t>)</a:t>
            </a:r>
            <a:endParaRPr lang="hu-HU" b="1" dirty="0"/>
          </a:p>
          <a:p>
            <a:endParaRPr lang="hu-HU" b="1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A13784-1F0C-4747-8461-D38527FCA802}" type="slidenum">
              <a:rPr lang="hu-HU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0174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49217-9B05-4CDD-AD06-539505219E79}" type="slidenum">
              <a:rPr lang="hu-HU" smtClean="0"/>
              <a:pPr>
                <a:defRPr/>
              </a:pPr>
              <a:t>29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84502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49217-9B05-4CDD-AD06-539505219E79}" type="slidenum">
              <a:rPr lang="hu-HU" smtClean="0"/>
              <a:pPr>
                <a:defRPr/>
              </a:pPr>
              <a:t>30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375122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49217-9B05-4CDD-AD06-539505219E79}" type="slidenum">
              <a:rPr lang="hu-HU" smtClean="0"/>
              <a:pPr>
                <a:defRPr/>
              </a:pPr>
              <a:t>31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37822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49217-9B05-4CDD-AD06-539505219E79}" type="slidenum">
              <a:rPr lang="hu-HU" smtClean="0"/>
              <a:pPr>
                <a:defRPr/>
              </a:pPr>
              <a:t>33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995663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49217-9B05-4CDD-AD06-539505219E79}" type="slidenum">
              <a:rPr lang="hu-HU" smtClean="0"/>
              <a:pPr>
                <a:defRPr/>
              </a:pPr>
              <a:t>34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385800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49217-9B05-4CDD-AD06-539505219E79}" type="slidenum">
              <a:rPr lang="hu-HU" smtClean="0"/>
              <a:pPr>
                <a:defRPr/>
              </a:pPr>
              <a:t>35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773945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81CA9-BEB9-46C2-B80B-D1E87300ABF5}" type="slidenum">
              <a:rPr lang="hu-HU" smtClean="0"/>
              <a:pPr>
                <a:defRPr/>
              </a:pPr>
              <a:t>37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21095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81CA9-BEB9-46C2-B80B-D1E87300ABF5}" type="slidenum">
              <a:rPr lang="hu-HU" smtClean="0"/>
              <a:pPr>
                <a:defRPr/>
              </a:pPr>
              <a:t>38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21095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49217-9B05-4CDD-AD06-539505219E79}" type="slidenum">
              <a:rPr lang="hu-HU" smtClean="0"/>
              <a:pPr>
                <a:defRPr/>
              </a:pPr>
              <a:t>39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27644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158"/>
            <a:endParaRPr lang="hu-HU" sz="1100" dirty="0">
              <a:solidFill>
                <a:schemeClr val="dk1"/>
              </a:solidFill>
            </a:endParaRPr>
          </a:p>
          <a:p>
            <a:pPr defTabSz="914158"/>
            <a:r>
              <a:rPr lang="hu-HU" sz="1100" dirty="0">
                <a:solidFill>
                  <a:schemeClr val="dk1"/>
                </a:solidFill>
              </a:rPr>
              <a:t>	</a:t>
            </a:r>
          </a:p>
          <a:p>
            <a:pPr defTabSz="914158"/>
            <a:endParaRPr lang="hu-HU" sz="1100" dirty="0">
              <a:solidFill>
                <a:schemeClr val="dk1"/>
              </a:solidFill>
            </a:endParaRPr>
          </a:p>
          <a:p>
            <a:endParaRPr lang="hu-HU" sz="11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A13784-1F0C-4747-8461-D38527FCA802}" type="slidenum">
              <a:rPr lang="hu-HU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hu-H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b="1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81CA9-BEB9-46C2-B80B-D1E87300ABF5}" type="slidenum">
              <a:rPr lang="hu-HU" smtClean="0"/>
              <a:pPr>
                <a:defRPr/>
              </a:pPr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86554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283730-E0BA-49DA-ADE0-29F98B38CC18}" type="slidenum">
              <a:rPr lang="hu-HU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944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D0816-CA0F-441A-B8E8-B06F6E51CF18}" type="slidenum">
              <a:rPr lang="hu-HU" smtClean="0"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592295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9826">
              <a:defRPr/>
            </a:pPr>
            <a:r>
              <a:rPr lang="hu-HU" dirty="0"/>
              <a:t>A 2017. évi költségvetés jelentős többleteket juttat a megyei jogú városoknak is. /kék színnel jelölve/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283730-E0BA-49DA-ADE0-29F98B38CC18}" type="slidenum">
              <a:rPr lang="hu-HU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762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Az</a:t>
            </a:r>
            <a:r>
              <a:rPr lang="hu-HU" baseline="0" dirty="0" smtClean="0"/>
              <a:t> államháztartási szabályozást érintő joganyagot 2016. évben módosította:</a:t>
            </a:r>
          </a:p>
          <a:p>
            <a:endParaRPr lang="hu-HU" baseline="0" dirty="0" smtClean="0"/>
          </a:p>
          <a:p>
            <a:pPr algn="l" rtl="0" eaLnBrk="0" fontAlgn="base" hangingPunct="0">
              <a:spcBef>
                <a:spcPct val="3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hu-HU" dirty="0"/>
              <a:t>  Magyarország 2017. évi központi költségvetésének megalapozásáról szóló 2016. évi LXVII. törvény</a:t>
            </a:r>
          </a:p>
          <a:p>
            <a:pPr defTabSz="907438">
              <a:buFont typeface="Arial" pitchFamily="34" charset="0"/>
              <a:buChar char="•"/>
              <a:defRPr/>
            </a:pPr>
            <a:r>
              <a:rPr lang="hu-HU" dirty="0"/>
              <a:t>  az államháztartásról szóló törvény végrehajtásáról szóló 368/2011. (XII. 31.) Korm. rendelet és egyes kapcsolódó kormányrendeletek módosításáról  szóló 264/2016. (VIII. 31.) Korm. rendelet</a:t>
            </a:r>
          </a:p>
          <a:p>
            <a:pPr defTabSz="907438">
              <a:buFont typeface="Arial" pitchFamily="34" charset="0"/>
              <a:buChar char="•"/>
              <a:defRPr/>
            </a:pPr>
            <a:endParaRPr lang="hu-HU" dirty="0"/>
          </a:p>
          <a:p>
            <a:pPr defTabSz="907438">
              <a:defRPr/>
            </a:pPr>
            <a:r>
              <a:rPr lang="hu-HU" dirty="0"/>
              <a:t>Folyamatban lévő módosítás</a:t>
            </a:r>
          </a:p>
          <a:p>
            <a:pPr defTabSz="907438">
              <a:defRPr/>
            </a:pPr>
            <a:endParaRPr lang="hu-HU" dirty="0"/>
          </a:p>
          <a:p>
            <a:pPr defTabSz="907438">
              <a:buFont typeface="Arial" pitchFamily="34" charset="0"/>
              <a:buChar char="•"/>
              <a:defRPr/>
            </a:pPr>
            <a:r>
              <a:rPr lang="hu-HU" dirty="0"/>
              <a:t>  az államháztartásról szóló 2011. évi CXCV. törvény és egyes kapcsolódó törvények módosításáról szóló T/12736. számú törvényjavaslat</a:t>
            </a:r>
          </a:p>
          <a:p>
            <a:pPr defTabSz="907438">
              <a:defRPr/>
            </a:pPr>
            <a:endParaRPr lang="hu-HU" dirty="0"/>
          </a:p>
          <a:p>
            <a:pPr defTabSz="907438">
              <a:defRPr/>
            </a:pPr>
            <a:endParaRPr lang="hu-HU" dirty="0"/>
          </a:p>
          <a:p>
            <a:pPr defTabSz="907438">
              <a:buFont typeface="Arial" pitchFamily="34" charset="0"/>
              <a:buChar char="•"/>
              <a:defRPr/>
            </a:pPr>
            <a:endParaRPr lang="hu-HU" dirty="0"/>
          </a:p>
          <a:p>
            <a:pPr defTabSz="907438">
              <a:buFont typeface="Arial" pitchFamily="34" charset="0"/>
              <a:buChar char="•"/>
              <a:defRPr/>
            </a:pPr>
            <a:endParaRPr lang="hu-HU" dirty="0"/>
          </a:p>
          <a:p>
            <a:pPr defTabSz="907438">
              <a:buFont typeface="Arial" pitchFamily="34" charset="0"/>
              <a:buChar char="•"/>
              <a:defRPr/>
            </a:pPr>
            <a:endParaRPr lang="hu-HU" dirty="0"/>
          </a:p>
          <a:p>
            <a:pPr>
              <a:buFont typeface="Arial" pitchFamily="34" charset="0"/>
              <a:buChar char="•"/>
            </a:pPr>
            <a:endParaRPr lang="hu-HU" b="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81CA9-BEB9-46C2-B80B-D1E87300ABF5}" type="slidenum">
              <a:rPr lang="hu-HU" smtClean="0"/>
              <a:pPr>
                <a:defRPr/>
              </a:pPr>
              <a:t>16</a:t>
            </a:fld>
            <a:endParaRPr lang="hu-H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A Kormány kiemelt célként kezeli az adóelkerüléssel szembeni küzdelmet. Ennek egyik eszköze, hogy az átláthatatlan tulajdonosi szerkezetű társaságok számára lehetetlenné váljon az, hogy költségvetésből bármilyen formában juttatást kaphassanak. E célt szolgálja az a szabály, amely kiterjeszti a </a:t>
            </a:r>
            <a:r>
              <a:rPr lang="hu-HU" dirty="0" smtClean="0"/>
              <a:t>nem </a:t>
            </a:r>
            <a:r>
              <a:rPr lang="hu-HU" dirty="0"/>
              <a:t>átlátható szervezetekkel történő visszterhes szerződéskötés, illetve kifizetés teljesítésének tilalmát az önkormányzati alrendszer kiadási előirányzataira </a:t>
            </a:r>
            <a:r>
              <a:rPr lang="hu-HU" dirty="0" smtClean="0"/>
              <a:t>is.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81CA9-BEB9-46C2-B80B-D1E87300ABF5}" type="slidenum">
              <a:rPr lang="hu-HU" smtClean="0"/>
              <a:pPr>
                <a:defRPr/>
              </a:pPr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0761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l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78759"/>
            <a:ext cx="7772400" cy="1470025"/>
          </a:xfrm>
        </p:spPr>
        <p:txBody>
          <a:bodyPr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1357298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u-HU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5164A-F8FF-4F42-B7CE-E1BAC5F500C6}" type="datetimeFigureOut">
              <a:rPr lang="hu-HU"/>
              <a:pPr>
                <a:defRPr/>
              </a:pPr>
              <a:t>2016.11.07.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40525" y="6089650"/>
            <a:ext cx="2133600" cy="365125"/>
          </a:xfr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E404AF32-F84D-42CD-86A1-CF42B87D0F94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2016.11.07.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2016.11.07.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2016.11.07.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63880-605E-4E4F-BED7-911618AA5701}" type="datetimeFigureOut">
              <a:rPr lang="hu-HU"/>
              <a:pPr>
                <a:defRPr/>
              </a:pPr>
              <a:t>2016.11.07.</a:t>
            </a:fld>
            <a:endParaRPr lang="hu-H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6EF41-7C0C-4DED-90FE-BD32840754C4}" type="datetimeFigureOut">
              <a:rPr lang="hu-HU"/>
              <a:pPr>
                <a:defRPr/>
              </a:pPr>
              <a:t>2016.11.07.</a:t>
            </a:fld>
            <a:endParaRPr lang="hu-H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0830E-5B0E-4842-A140-8776DA6ED194}" type="datetimeFigureOut">
              <a:rPr lang="hu-HU"/>
              <a:pPr>
                <a:defRPr/>
              </a:pPr>
              <a:t>2016.11.07.</a:t>
            </a:fld>
            <a:endParaRPr lang="hu-H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9301C-8D08-4A95-8EC6-D6345B37ED19}" type="datetimeFigureOut">
              <a:rPr lang="hu-HU"/>
              <a:pPr>
                <a:defRPr/>
              </a:pPr>
              <a:t>2016.11.07.</a:t>
            </a:fld>
            <a:endParaRPr lang="hu-H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6457D-B32C-4569-BC44-AEE9ADCBB304}" type="datetimeFigureOut">
              <a:rPr lang="hu-HU"/>
              <a:pPr>
                <a:defRPr/>
              </a:pPr>
              <a:t>2016.11.07.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E6E63-3D78-4E69-874A-4DC1047DCB3C}" type="datetimeFigureOut">
              <a:rPr lang="hu-HU"/>
              <a:pPr>
                <a:defRPr/>
              </a:pPr>
              <a:t>2016.11.07.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C6887-A0FB-4433-AF2E-69E8CB01700C}" type="datetimeFigureOut">
              <a:rPr lang="hu-HU"/>
              <a:pPr>
                <a:defRPr/>
              </a:pPr>
              <a:t>2016.11.07.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2016.11.07.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Cím és szerkezeti vagy szervezeti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martArt-ábra helye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BCDD5-093A-4ED3-B48D-9D02E0C1EDEA}" type="datetimeFigureOut">
              <a:rPr lang="hu-HU"/>
              <a:pPr>
                <a:defRPr/>
              </a:pPr>
              <a:t>2016.11.07.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36A3D-4F3A-47D1-8BAE-4483C2B12ECC}" type="datetimeFigureOut">
              <a:rPr lang="hu-HU"/>
              <a:pPr>
                <a:defRPr/>
              </a:pPr>
              <a:t>2016.11.07.</a:t>
            </a:fld>
            <a:endParaRPr lang="hu-H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63880-605E-4E4F-BED7-911618AA5701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7974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6EF41-7C0C-4DED-90FE-BD32840754C4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7761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0830E-5B0E-4842-A140-8776DA6ED194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7040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9301C-8D08-4A95-8EC6-D6345B37ED19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985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6457D-B32C-4569-BC44-AEE9ADCBB304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869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E6E63-3D78-4E69-874A-4DC1047DCB3C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4448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C6887-A0FB-4433-AF2E-69E8CB01700C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843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Cím és szerkezeti vagy szervezeti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martArt-ábra helye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BCDD5-093A-4ED3-B48D-9D02E0C1EDEA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71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2016.11.07.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36A3D-4F3A-47D1-8BAE-4483C2B12ECC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8624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7CC50-A1B8-4296-BE5A-AE47514DC4AA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4910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BDF3C-72C0-4CBE-8A9A-AEE54C9649EE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7378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05787-B63A-4047-9F62-621083656C16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8452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B8B28-D8B0-4829-A56F-46742C2720C8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2009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AE106-1581-4900-9E1E-7A5939929BF6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2792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79FCB-16D8-43AF-913B-F05DE23FBCB7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0801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6B583-E5D3-4153-95C6-6C06C1786C79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56679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5B13D-637F-4D13-86BA-B1FAE982AB79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7843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F27FA-0A8C-4E98-B68A-01621E1ABD88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08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2016.11.07.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08104-FE42-4AED-8EE0-33625F0F1B00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5697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184DB-5642-48D9-9DBB-AC64DEFB0438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2259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B6B9E-6D09-4666-B239-76D1FBF0E423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753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3CA65-B42C-4AC3-857A-4A009CDCE26C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211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2016.11.07.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2016.11.07.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2016.11.07.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2016.11.07.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2016.11.07.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26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3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bg_1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u-HU" smtClean="0"/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4F53F3-B073-4B03-9ACA-E8F23A2C7F3A}" type="datetimeFigureOut">
              <a:rPr lang="hu-HU"/>
              <a:pPr>
                <a:defRPr/>
              </a:pPr>
              <a:t>2016.11.07.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24650" y="61436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C298B4-126C-4049-A054-6DDB7D04A9E3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334BA-5062-4350-AF2B-3B39A45E947B}" type="datetimeFigureOut">
              <a:rPr lang="hu-HU" smtClean="0"/>
              <a:pPr/>
              <a:t>2016.11.07.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bg_2_beloldal.jpg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u-HU" smtClean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0867C9-0A49-4AAA-8B4C-48F557F04B20}" type="datetimeFigureOut">
              <a:rPr lang="hu-HU"/>
              <a:pPr>
                <a:defRPr/>
              </a:pPr>
              <a:t>2016.11.07.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A72C507-86D9-4E3C-8F29-BDCF9EC9A82E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2" r:id="rId2"/>
    <p:sldLayoutId id="2147483721" r:id="rId3"/>
    <p:sldLayoutId id="2147483720" r:id="rId4"/>
    <p:sldLayoutId id="2147483719" r:id="rId5"/>
    <p:sldLayoutId id="2147483718" r:id="rId6"/>
    <p:sldLayoutId id="2147483717" r:id="rId7"/>
    <p:sldLayoutId id="2147483716" r:id="rId8"/>
    <p:sldLayoutId id="2147483715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bg_2_beloldal.jpg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u-HU" smtClean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0867C9-0A49-4AAA-8B4C-48F557F04B20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A72C507-86D9-4E3C-8F29-BDCF9EC9A82E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1101802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bg_2_beloldal.jp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u-HU" smtClean="0"/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D45434-2A22-4F02-9C90-D0B8B0ED9788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E68F353-72D4-49DF-9EAF-BF6ACD5DB091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1166757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60000"/>
            <a:lumOff val="40000"/>
            <a:alpha val="2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bg_2_beloldal.jpg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u-HU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9C482A-6581-4A0E-B659-1A774B9DBDF8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2016.11.07.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77D6128-05B6-42A2-A7BD-C628B297ABE3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1099759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2483768" y="5524737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" b="1" dirty="0">
                <a:latin typeface="+mn-lt"/>
                <a:cs typeface="Times New Roman" pitchFamily="18" charset="0"/>
              </a:rPr>
              <a:t>d</a:t>
            </a:r>
            <a:r>
              <a:rPr lang="hu-HU" sz="1400" b="1" dirty="0" smtClean="0">
                <a:latin typeface="+mn-lt"/>
                <a:cs typeface="Times New Roman" pitchFamily="18" charset="0"/>
              </a:rPr>
              <a:t>r</a:t>
            </a:r>
            <a:r>
              <a:rPr lang="hu-HU" sz="1400" b="1" dirty="0">
                <a:latin typeface="+mn-lt"/>
                <a:cs typeface="Times New Roman" pitchFamily="18" charset="0"/>
              </a:rPr>
              <a:t>. Berczik Ábel</a:t>
            </a:r>
          </a:p>
          <a:p>
            <a:pPr algn="ctr"/>
            <a:r>
              <a:rPr lang="hu-HU" sz="1400" dirty="0" smtClean="0">
                <a:latin typeface="+mn-lt"/>
                <a:cs typeface="Times New Roman" pitchFamily="18" charset="0"/>
              </a:rPr>
              <a:t>kincstárért </a:t>
            </a:r>
            <a:r>
              <a:rPr lang="hu-HU" sz="1400" dirty="0">
                <a:latin typeface="+mn-lt"/>
                <a:cs typeface="Times New Roman" pitchFamily="18" charset="0"/>
              </a:rPr>
              <a:t>felelős helyettes államtitkár</a:t>
            </a:r>
          </a:p>
        </p:txBody>
      </p:sp>
      <p:sp>
        <p:nvSpPr>
          <p:cNvPr id="3" name="Téglalap 2"/>
          <p:cNvSpPr/>
          <p:nvPr/>
        </p:nvSpPr>
        <p:spPr>
          <a:xfrm>
            <a:off x="395536" y="3410968"/>
            <a:ext cx="8352928" cy="210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hu-HU" sz="3600" b="1" dirty="0" smtClean="0">
                <a:latin typeface="+mn-lt"/>
                <a:cs typeface="Times New Roman" pitchFamily="18" charset="0"/>
              </a:rPr>
              <a:t>XVII. </a:t>
            </a:r>
            <a:r>
              <a:rPr lang="hu-HU" sz="3600" b="1" dirty="0">
                <a:latin typeface="+mn-lt"/>
                <a:cs typeface="Times New Roman" pitchFamily="18" charset="0"/>
              </a:rPr>
              <a:t>Önkormányzati </a:t>
            </a:r>
            <a:r>
              <a:rPr lang="hu-HU" sz="3600" b="1" dirty="0" smtClean="0">
                <a:latin typeface="+mn-lt"/>
                <a:cs typeface="Times New Roman" pitchFamily="18" charset="0"/>
              </a:rPr>
              <a:t>Költségvetési- </a:t>
            </a:r>
          </a:p>
          <a:p>
            <a:pPr algn="ctr">
              <a:spcAft>
                <a:spcPts val="0"/>
              </a:spcAft>
            </a:pPr>
            <a:r>
              <a:rPr lang="hu-HU" sz="3600" b="1" dirty="0" smtClean="0">
                <a:latin typeface="+mn-lt"/>
                <a:cs typeface="Times New Roman" pitchFamily="18" charset="0"/>
              </a:rPr>
              <a:t>és </a:t>
            </a:r>
            <a:r>
              <a:rPr lang="hu-HU" sz="3600" b="1" dirty="0">
                <a:latin typeface="+mn-lt"/>
                <a:cs typeface="Times New Roman" pitchFamily="18" charset="0"/>
              </a:rPr>
              <a:t>a</a:t>
            </a:r>
            <a:r>
              <a:rPr lang="hu-HU" sz="3600" b="1" dirty="0" smtClean="0">
                <a:latin typeface="+mn-lt"/>
                <a:cs typeface="Times New Roman" pitchFamily="18" charset="0"/>
              </a:rPr>
              <a:t>dókonferencia</a:t>
            </a:r>
            <a:endParaRPr lang="hu-HU" sz="3600" b="1" dirty="0">
              <a:latin typeface="+mn-lt"/>
              <a:cs typeface="Times New Roman" pitchFamily="18" charset="0"/>
            </a:endParaRPr>
          </a:p>
          <a:p>
            <a:pPr algn="ctr">
              <a:spcAft>
                <a:spcPts val="0"/>
              </a:spcAft>
            </a:pPr>
            <a:endParaRPr lang="hu-HU" sz="2800" b="1" dirty="0">
              <a:latin typeface="+mn-lt"/>
              <a:cs typeface="Times New Roman" pitchFamily="18" charset="0"/>
            </a:endParaRPr>
          </a:p>
          <a:p>
            <a:pPr algn="ctr"/>
            <a:r>
              <a:rPr lang="hu-HU" sz="2000" dirty="0" smtClean="0">
                <a:latin typeface="+mn-lt"/>
                <a:cs typeface="Times New Roman" pitchFamily="18" charset="0"/>
              </a:rPr>
              <a:t>2016. </a:t>
            </a:r>
            <a:r>
              <a:rPr lang="hu-HU" dirty="0">
                <a:latin typeface="+mn-lt"/>
                <a:cs typeface="Times New Roman" pitchFamily="18" charset="0"/>
              </a:rPr>
              <a:t>n</a:t>
            </a:r>
            <a:r>
              <a:rPr lang="hu-HU" sz="2000" dirty="0" smtClean="0">
                <a:latin typeface="+mn-lt"/>
                <a:cs typeface="Times New Roman" pitchFamily="18" charset="0"/>
              </a:rPr>
              <a:t>ovember 8. Eger</a:t>
            </a:r>
            <a:endParaRPr lang="hu-HU" sz="2000" dirty="0">
              <a:latin typeface="+mn-lt"/>
              <a:cs typeface="Times New Roman" pitchFamily="18" charset="0"/>
            </a:endParaRPr>
          </a:p>
          <a:p>
            <a:pPr algn="ctr">
              <a:spcAft>
                <a:spcPts val="0"/>
              </a:spcAft>
            </a:pPr>
            <a:endParaRPr lang="hu-HU" sz="11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6111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8352928" cy="360039"/>
          </a:xfrm>
        </p:spPr>
        <p:txBody>
          <a:bodyPr/>
          <a:lstStyle/>
          <a:p>
            <a:r>
              <a:rPr lang="hu-HU" sz="2000" b="1" dirty="0"/>
              <a:t>B) Hazai felhalmozási </a:t>
            </a:r>
            <a:r>
              <a:rPr lang="hu-HU" sz="2000" b="1" dirty="0" smtClean="0"/>
              <a:t>költségvetés*</a:t>
            </a:r>
            <a:endParaRPr lang="hu-HU" sz="2000" b="1" dirty="0"/>
          </a:p>
        </p:txBody>
      </p:sp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073251"/>
              </p:ext>
            </p:extLst>
          </p:nvPr>
        </p:nvGraphicFramePr>
        <p:xfrm>
          <a:off x="395537" y="1484777"/>
          <a:ext cx="8352926" cy="4907852"/>
        </p:xfrm>
        <a:graphic>
          <a:graphicData uri="http://schemas.openxmlformats.org/drawingml/2006/table">
            <a:tbl>
              <a:tblPr/>
              <a:tblGrid>
                <a:gridCol w="3320600"/>
                <a:gridCol w="804437"/>
                <a:gridCol w="3423452"/>
                <a:gridCol w="804437"/>
              </a:tblGrid>
              <a:tr h="16208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Bevételek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Kiadások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16208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Megnevezés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Összeg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Megnevezés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Összeg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2082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Áfa felhalmozási költségvetésre eső hányada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1 034,6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Kiemelt beruházások, fejlesztések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82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Költségvetési szervek felhalmozási bevételei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37,7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Lakásépítési támogatások felhalmozási része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182,0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6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Állami vagyonnal kapcsolatos felhalmozási bevételek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55,7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Kiemelt közút beruházások (MVP beruházásokkal együtt)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279,0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71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Elkülönített állami pénzalapok felhalmozási bevételei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Modern Városok Programja (közúti fejlesztések nélkül)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152,0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82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ÖSSZESEN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1 132,0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Liget Budapest projekt 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32,1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71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PÉNZFORGALMI EGYENLEG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-472,4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Paks II. beruházás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99,7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60"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Beruházásösztönzési</a:t>
                      </a:r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célelőirányzat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29,9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82"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Büntetés-végrehajtás fejlesztések folytatása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23,0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82"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Nagyvállalati beruházási támogatások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15,0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60"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Testnevelési Egyetem új kampusza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17,5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82"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Zöldgazdaság Finanszírozási Rendszer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82"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Felsőoktatási vagyongazdálkodási feladatok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60"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Pest megyei fejlesztések (kompenzáció)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16,0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82"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MTA intézetek fejlesztése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6,7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60"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Országos Mentőszolgálat beruházásai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82"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Tovább felhalmozási kiadások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71"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Egyéb felhalmozási kiadások a költségvetési szerveknél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538,6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71"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Egyéb felhalmozási kiadások a központi költségvetésben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71"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Helyi önkormányzatok felhalmozási támogatása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71"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Egyéb állami vagyonnal kapcsolatos beruházások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111,8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71"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Elkülönített állami pénzalapok felhalmozási kiadásai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49,2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71"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Társadalombiztosítási alapok felhalmozási kiadásai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82"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70" marR="5870" marT="5870" marB="0" anchor="ctr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ÖSSZESEN</a:t>
                      </a:r>
                    </a:p>
                  </a:txBody>
                  <a:tcPr marL="5870" marR="5870" marT="587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1 604,4</a:t>
                      </a:r>
                    </a:p>
                  </a:txBody>
                  <a:tcPr marL="5870" marR="5870" marT="5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436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 bwMode="auto">
          <a:xfrm>
            <a:off x="395536" y="1124744"/>
            <a:ext cx="8352928" cy="36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hu-HU" sz="2000" b="1" dirty="0">
                <a:solidFill>
                  <a:prstClr val="black"/>
                </a:solidFill>
              </a:rPr>
              <a:t>C) Európai uniós fejlesztési </a:t>
            </a:r>
            <a:r>
              <a:rPr lang="hu-HU" sz="2000" b="1" dirty="0" smtClean="0">
                <a:solidFill>
                  <a:prstClr val="black"/>
                </a:solidFill>
              </a:rPr>
              <a:t>költségvetés*</a:t>
            </a:r>
            <a:endParaRPr lang="hu-HU" sz="2000" b="1" dirty="0">
              <a:solidFill>
                <a:prstClr val="black"/>
              </a:solidFill>
            </a:endParaRPr>
          </a:p>
        </p:txBody>
      </p:sp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888346"/>
              </p:ext>
            </p:extLst>
          </p:nvPr>
        </p:nvGraphicFramePr>
        <p:xfrm>
          <a:off x="395536" y="1484785"/>
          <a:ext cx="8352927" cy="4915402"/>
        </p:xfrm>
        <a:graphic>
          <a:graphicData uri="http://schemas.openxmlformats.org/drawingml/2006/table">
            <a:tbl>
              <a:tblPr/>
              <a:tblGrid>
                <a:gridCol w="3134587"/>
                <a:gridCol w="1307570"/>
                <a:gridCol w="2603200"/>
                <a:gridCol w="1307570"/>
              </a:tblGrid>
              <a:tr h="16224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Bevételek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Kiadások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16224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Megnevezés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Összeg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Megnevezés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Összeg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6224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245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XI. ME 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XI. ME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175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XII. VM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</a:t>
                      </a:r>
                      <a:r>
                        <a:rPr lang="hu-H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XII. VM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11,4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04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XIV. BM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XIV. BM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245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XV. NGM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XV. NGM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04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XVII. NFM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XVII. NFM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94,5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175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XIX. Uniós fejlesztések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1 533,4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XIX. Uniós fejlesztések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2 122,3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245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Széchenyi 2020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1 522,2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Széchenyi 2020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2 088,7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2245"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GINOP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532,0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GINOP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560,3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175"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VEKOP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24,6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VEKOP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67,9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245"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TOP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152,1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TOP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220,7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245"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IKOP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259,4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IKOP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451,4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175"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KEHOP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223,0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KEHOP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359,6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245"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EFOP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115,6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EFOP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154,1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175"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KÖFOP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34,0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KÖFOP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60,1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245"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RSZTOP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7,3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RSZTOP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8,6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104"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EMVA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172,8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EMVA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204,5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104"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ETHA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ETHA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04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Európai Területi Együttműködés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Európai Területi Együttműködés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19,5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04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EGT, Svájci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10,6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EGT, Svájci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14,1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04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ÖSSZESEN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1 545,2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ÖSSZESEN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2 239,2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04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PÉNZFORGALMI EGYENLEG</a:t>
                      </a: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-694,0</a:t>
                      </a:r>
                    </a:p>
                  </a:txBody>
                  <a:tcPr marL="6035" marR="6035" marT="6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35" marR="6035" marT="603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35" marR="6035" marT="603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102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0" y="1484784"/>
            <a:ext cx="8100000" cy="2528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0" y="4077072"/>
            <a:ext cx="8100000" cy="22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0" y="4359700"/>
            <a:ext cx="8100000" cy="22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0" y="4653136"/>
            <a:ext cx="810000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zövegdoboz 6"/>
          <p:cNvSpPr txBox="1"/>
          <p:nvPr/>
        </p:nvSpPr>
        <p:spPr>
          <a:xfrm>
            <a:off x="378498" y="1171194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800" b="1" dirty="0" smtClean="0">
                <a:solidFill>
                  <a:prstClr val="black"/>
                </a:solidFill>
                <a:latin typeface="Calibri"/>
              </a:rPr>
              <a:t>A 2017. évi új struktúra I.</a:t>
            </a:r>
          </a:p>
        </p:txBody>
      </p:sp>
      <p:sp>
        <p:nvSpPr>
          <p:cNvPr id="2" name="Fánk 1"/>
          <p:cNvSpPr/>
          <p:nvPr/>
        </p:nvSpPr>
        <p:spPr>
          <a:xfrm>
            <a:off x="5868144" y="1772816"/>
            <a:ext cx="2863282" cy="576064"/>
          </a:xfrm>
          <a:prstGeom prst="donut">
            <a:avLst>
              <a:gd name="adj" fmla="val 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18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37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89" y="2636912"/>
            <a:ext cx="8100000" cy="137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89" y="1687245"/>
            <a:ext cx="8100000" cy="928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zövegdoboz 4"/>
          <p:cNvSpPr txBox="1"/>
          <p:nvPr/>
        </p:nvSpPr>
        <p:spPr>
          <a:xfrm>
            <a:off x="378498" y="1171194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800" b="1" dirty="0" smtClean="0">
                <a:solidFill>
                  <a:prstClr val="black"/>
                </a:solidFill>
                <a:latin typeface="Calibri"/>
              </a:rPr>
              <a:t>A 2017. évi új struktúra II.</a:t>
            </a:r>
          </a:p>
        </p:txBody>
      </p:sp>
      <p:sp>
        <p:nvSpPr>
          <p:cNvPr id="6" name="Fánk 5"/>
          <p:cNvSpPr/>
          <p:nvPr/>
        </p:nvSpPr>
        <p:spPr>
          <a:xfrm>
            <a:off x="5940153" y="2104864"/>
            <a:ext cx="2791274" cy="540060"/>
          </a:xfrm>
          <a:prstGeom prst="donut">
            <a:avLst>
              <a:gd name="adj" fmla="val 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18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74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3400" y="1196752"/>
            <a:ext cx="8229600" cy="360040"/>
          </a:xfrm>
        </p:spPr>
        <p:txBody>
          <a:bodyPr>
            <a:noAutofit/>
          </a:bodyPr>
          <a:lstStyle/>
          <a:p>
            <a:r>
              <a:rPr lang="hu-HU" sz="2000" b="1" dirty="0" smtClean="0"/>
              <a:t>Kitekintés: Mi várható 2017-ben?</a:t>
            </a:r>
            <a:endParaRPr lang="hu-HU" sz="20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23528" y="1628800"/>
            <a:ext cx="8301608" cy="4788024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hu-HU" sz="1800" b="1" dirty="0" smtClean="0"/>
              <a:t>A 2017. évi költségvetés számai:</a:t>
            </a:r>
          </a:p>
          <a:p>
            <a:pPr lvl="2">
              <a:spcBef>
                <a:spcPts val="300"/>
              </a:spcBef>
              <a:spcAft>
                <a:spcPts val="300"/>
              </a:spcAft>
            </a:pPr>
            <a:r>
              <a:rPr lang="hu-HU" sz="1400" b="1" dirty="0" smtClean="0"/>
              <a:t>gazdasági növekedés 3,1%</a:t>
            </a:r>
          </a:p>
          <a:p>
            <a:pPr lvl="2">
              <a:spcBef>
                <a:spcPts val="300"/>
              </a:spcBef>
              <a:spcAft>
                <a:spcPts val="300"/>
              </a:spcAft>
            </a:pPr>
            <a:r>
              <a:rPr lang="hu-HU" sz="1400" b="1" dirty="0"/>
              <a:t>i</a:t>
            </a:r>
            <a:r>
              <a:rPr lang="hu-HU" sz="1400" b="1" dirty="0" smtClean="0"/>
              <a:t>nfláció 0,9%</a:t>
            </a:r>
          </a:p>
          <a:p>
            <a:pPr lvl="2">
              <a:spcBef>
                <a:spcPts val="300"/>
              </a:spcBef>
              <a:spcAft>
                <a:spcPts val="300"/>
              </a:spcAft>
            </a:pPr>
            <a:r>
              <a:rPr lang="hu-HU" sz="1400" b="1" dirty="0"/>
              <a:t>á</a:t>
            </a:r>
            <a:r>
              <a:rPr lang="hu-HU" sz="1400" b="1" dirty="0" smtClean="0"/>
              <a:t>llamháztartás hiánya 2,4%</a:t>
            </a:r>
          </a:p>
          <a:p>
            <a:pPr marL="0" lvl="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hu-HU" sz="1800" b="1" dirty="0" smtClean="0"/>
              <a:t>Gazdasági intézkedések és célok</a:t>
            </a:r>
            <a:r>
              <a:rPr lang="hu-HU" sz="1800" b="1" dirty="0"/>
              <a:t>:</a:t>
            </a:r>
          </a:p>
          <a:p>
            <a:pPr lvl="2">
              <a:spcBef>
                <a:spcPts val="0"/>
              </a:spcBef>
            </a:pPr>
            <a:r>
              <a:rPr lang="hu-HU" sz="1400" b="1" dirty="0"/>
              <a:t>Csökken a legfontosabb élelmiszerek áfakulcsa </a:t>
            </a:r>
            <a:endParaRPr lang="hu-HU" sz="1400" b="1" dirty="0" smtClean="0"/>
          </a:p>
          <a:p>
            <a:pPr lvl="2"/>
            <a:r>
              <a:rPr lang="hu-HU" sz="1400" b="1" dirty="0"/>
              <a:t>Alacsonyabb lesz az internet-hozzáférés </a:t>
            </a:r>
            <a:r>
              <a:rPr lang="hu-HU" sz="1400" b="1" dirty="0" smtClean="0"/>
              <a:t>áfakulcsa</a:t>
            </a:r>
          </a:p>
          <a:p>
            <a:pPr lvl="2"/>
            <a:r>
              <a:rPr lang="hu-HU" sz="1400" b="1" dirty="0" smtClean="0"/>
              <a:t>Fehéredő </a:t>
            </a:r>
            <a:r>
              <a:rPr lang="hu-HU" sz="1400" b="1" dirty="0"/>
              <a:t>gazdaság </a:t>
            </a:r>
            <a:endParaRPr lang="hu-HU" sz="1400" b="1" dirty="0" smtClean="0"/>
          </a:p>
          <a:p>
            <a:pPr lvl="2"/>
            <a:r>
              <a:rPr lang="hu-HU" sz="1400" b="1" dirty="0"/>
              <a:t>Tovább bővülnek a családi adókedvezmények </a:t>
            </a:r>
            <a:endParaRPr lang="hu-HU" sz="1400" b="1" dirty="0" smtClean="0"/>
          </a:p>
          <a:p>
            <a:pPr lvl="2"/>
            <a:r>
              <a:rPr lang="hu-HU" sz="1400" b="1" dirty="0"/>
              <a:t>Segítség az otthonteremtéshez </a:t>
            </a:r>
            <a:endParaRPr lang="hu-HU" sz="1400" b="1" dirty="0" smtClean="0"/>
          </a:p>
          <a:p>
            <a:pPr lvl="2"/>
            <a:r>
              <a:rPr lang="hu-HU" sz="1400" b="1" dirty="0"/>
              <a:t>Folytatódnak az életpályaprogramok </a:t>
            </a:r>
            <a:endParaRPr lang="hu-HU" sz="1400" b="1" dirty="0" smtClean="0"/>
          </a:p>
          <a:p>
            <a:pPr lvl="2"/>
            <a:r>
              <a:rPr lang="hu-HU" sz="1400" b="1" dirty="0"/>
              <a:t>Többletforrás az egészségügyi ágazatnak </a:t>
            </a:r>
            <a:endParaRPr lang="hu-HU" sz="1400" b="1" dirty="0" smtClean="0"/>
          </a:p>
          <a:p>
            <a:pPr lvl="2"/>
            <a:r>
              <a:rPr lang="pt-BR" sz="1400" b="1" dirty="0"/>
              <a:t>A cél a teljes foglalkoztatottság </a:t>
            </a:r>
            <a:endParaRPr lang="hu-HU" sz="1400" b="1" dirty="0" smtClean="0"/>
          </a:p>
          <a:p>
            <a:pPr lvl="2"/>
            <a:r>
              <a:rPr lang="hu-HU" sz="1400" b="1" dirty="0"/>
              <a:t>Értékálló nyugdíjak, emelkedő bérek </a:t>
            </a:r>
            <a:endParaRPr lang="hu-HU" sz="1400" b="1" dirty="0" smtClean="0"/>
          </a:p>
          <a:p>
            <a:pPr lvl="2"/>
            <a:r>
              <a:rPr lang="hu-HU" sz="1400" b="1" dirty="0"/>
              <a:t>Bürokráciacsökkentés </a:t>
            </a:r>
            <a:endParaRPr lang="hu-HU" sz="1400" b="1" dirty="0" smtClean="0"/>
          </a:p>
          <a:p>
            <a:pPr lvl="2"/>
            <a:r>
              <a:rPr lang="hu-HU" sz="1400" b="1" dirty="0"/>
              <a:t>Növekvő versenyképesség </a:t>
            </a:r>
            <a:endParaRPr lang="hu-HU" sz="1400" b="1" dirty="0" smtClean="0"/>
          </a:p>
          <a:p>
            <a:pPr lvl="2"/>
            <a:r>
              <a:rPr lang="hu-HU" sz="1400" b="1" dirty="0" smtClean="0"/>
              <a:t>Hatékonyabb </a:t>
            </a:r>
            <a:r>
              <a:rPr lang="hu-HU" sz="1400" b="1" dirty="0"/>
              <a:t>uniós forrásfelhasználás </a:t>
            </a:r>
            <a:endParaRPr lang="hu-HU" sz="1300" b="1" dirty="0" smtClean="0"/>
          </a:p>
        </p:txBody>
      </p:sp>
    </p:spTree>
    <p:extLst>
      <p:ext uri="{BB962C8B-B14F-4D97-AF65-F5344CB8AC3E}">
        <p14:creationId xmlns:p14="http://schemas.microsoft.com/office/powerpoint/2010/main" val="5803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395536" y="6165305"/>
            <a:ext cx="3672408" cy="216024"/>
          </a:xfrm>
        </p:spPr>
        <p:txBody>
          <a:bodyPr/>
          <a:lstStyle/>
          <a:p>
            <a:pPr>
              <a:defRPr/>
            </a:pPr>
            <a:r>
              <a:rPr lang="hu-HU" dirty="0" smtClean="0">
                <a:solidFill>
                  <a:prstClr val="black"/>
                </a:solidFill>
              </a:rPr>
              <a:t>* </a:t>
            </a:r>
            <a:r>
              <a:rPr lang="hu-HU" dirty="0" err="1" smtClean="0">
                <a:solidFill>
                  <a:prstClr val="black"/>
                </a:solidFill>
              </a:rPr>
              <a:t>MVP-vel</a:t>
            </a:r>
            <a:r>
              <a:rPr lang="hu-HU" dirty="0" smtClean="0">
                <a:solidFill>
                  <a:prstClr val="black"/>
                </a:solidFill>
              </a:rPr>
              <a:t>; **kiemelt </a:t>
            </a:r>
            <a:r>
              <a:rPr lang="hu-HU" dirty="0">
                <a:solidFill>
                  <a:prstClr val="black"/>
                </a:solidFill>
              </a:rPr>
              <a:t>közúti fejlesztéseken kívüli </a:t>
            </a:r>
            <a:r>
              <a:rPr lang="hu-HU" dirty="0" smtClean="0">
                <a:solidFill>
                  <a:prstClr val="black"/>
                </a:solidFill>
              </a:rPr>
              <a:t>rész</a:t>
            </a:r>
            <a:endParaRPr lang="hu-HU" dirty="0">
              <a:solidFill>
                <a:prstClr val="black"/>
              </a:solidFill>
            </a:endParaRPr>
          </a:p>
        </p:txBody>
      </p:sp>
      <p:graphicFrame>
        <p:nvGraphicFramePr>
          <p:cNvPr id="7" name="Diagram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165230"/>
              </p:ext>
            </p:extLst>
          </p:nvPr>
        </p:nvGraphicFramePr>
        <p:xfrm>
          <a:off x="395536" y="1124744"/>
          <a:ext cx="835292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0558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712968" cy="792088"/>
          </a:xfrm>
        </p:spPr>
        <p:txBody>
          <a:bodyPr/>
          <a:lstStyle/>
          <a:p>
            <a:r>
              <a:rPr lang="hu-HU" sz="4000" dirty="0" smtClean="0"/>
              <a:t/>
            </a:r>
            <a:br>
              <a:rPr lang="hu-HU" sz="4000" dirty="0" smtClean="0"/>
            </a:br>
            <a:r>
              <a:rPr lang="hu-HU" sz="2800" b="1" dirty="0" smtClean="0"/>
              <a:t>Az </a:t>
            </a:r>
            <a:r>
              <a:rPr lang="hu-HU" sz="2800" b="1" dirty="0"/>
              <a:t>á</a:t>
            </a:r>
            <a:r>
              <a:rPr lang="hu-HU" sz="2800" b="1" dirty="0" smtClean="0"/>
              <a:t>llamháztartási szabályozás önkormányzatokat érintő  főbb változásai</a:t>
            </a:r>
            <a:endParaRPr lang="hu-HU" sz="28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71600" y="3356992"/>
            <a:ext cx="7834064" cy="2592288"/>
          </a:xfrm>
        </p:spPr>
        <p:txBody>
          <a:bodyPr/>
          <a:lstStyle/>
          <a:p>
            <a:r>
              <a:rPr lang="hu-HU" sz="2400" dirty="0"/>
              <a:t>a</a:t>
            </a:r>
            <a:r>
              <a:rPr lang="hu-HU" sz="2400" dirty="0" smtClean="0"/>
              <a:t>z átláthatóság szabályainak kiterjesztése</a:t>
            </a:r>
          </a:p>
          <a:p>
            <a:r>
              <a:rPr lang="hu-HU" sz="2400" dirty="0" smtClean="0"/>
              <a:t>önellenőrzés, önellenőrzési pótlék</a:t>
            </a:r>
          </a:p>
          <a:p>
            <a:r>
              <a:rPr lang="hu-HU" sz="2400" dirty="0" smtClean="0"/>
              <a:t>közös önkormányzati hivatallal szembeni bírságolás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78357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424936" cy="936104"/>
          </a:xfrm>
        </p:spPr>
        <p:txBody>
          <a:bodyPr/>
          <a:lstStyle/>
          <a:p>
            <a:r>
              <a:rPr lang="hu-HU" sz="2800" b="1" dirty="0" smtClean="0"/>
              <a:t>Az átláthatóság </a:t>
            </a:r>
            <a:r>
              <a:rPr lang="hu-HU" sz="2800" b="1" dirty="0"/>
              <a:t>szabályainak kiterjesztése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5536" y="2348880"/>
            <a:ext cx="8229600" cy="4886003"/>
          </a:xfrm>
        </p:spPr>
        <p:txBody>
          <a:bodyPr/>
          <a:lstStyle/>
          <a:p>
            <a:pPr marL="0" indent="0" algn="ctr">
              <a:buNone/>
              <a:tabLst>
                <a:tab pos="266700" algn="l"/>
              </a:tabLst>
            </a:pPr>
            <a:endParaRPr lang="hu-HU" sz="1400" dirty="0" smtClean="0"/>
          </a:p>
          <a:p>
            <a:pPr marL="0" indent="0" algn="ctr">
              <a:buNone/>
              <a:tabLst>
                <a:tab pos="266700" algn="l"/>
              </a:tabLst>
            </a:pPr>
            <a:r>
              <a:rPr lang="hu-HU" sz="2400" dirty="0" smtClean="0"/>
              <a:t>Áht. 41. § (6) bekezdése</a:t>
            </a:r>
          </a:p>
          <a:p>
            <a:pPr marL="0" indent="0" algn="ctr">
              <a:buNone/>
              <a:tabLst>
                <a:tab pos="266700" algn="l"/>
              </a:tabLst>
            </a:pPr>
            <a:endParaRPr lang="hu-HU" sz="2400" dirty="0" smtClean="0"/>
          </a:p>
          <a:p>
            <a:pPr marL="0" indent="0" algn="just">
              <a:buNone/>
              <a:tabLst>
                <a:tab pos="266700" algn="l"/>
              </a:tabLst>
            </a:pPr>
            <a:r>
              <a:rPr lang="hu-HU" sz="2400" dirty="0" smtClean="0"/>
              <a:t>A </a:t>
            </a:r>
            <a:r>
              <a:rPr lang="hu-HU" sz="2400" dirty="0"/>
              <a:t>kiadási előirányzatok terhére nem köthető olyan jogi személlyel, jogi személyiséggel nem rendelkező szervezettel érvényesen visszterhes szerződés, illetve létrejött ilyen szerződés alapján nem teljesíthető kifizetés, amely szervezet nem minősül átlátható szervezetnek. 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4528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496944" cy="864096"/>
          </a:xfrm>
        </p:spPr>
        <p:txBody>
          <a:bodyPr/>
          <a:lstStyle/>
          <a:p>
            <a:r>
              <a:rPr lang="hu-HU" sz="3200" dirty="0" smtClean="0"/>
              <a:t/>
            </a:r>
            <a:br>
              <a:rPr lang="hu-HU" sz="3200" dirty="0" smtClean="0"/>
            </a:br>
            <a:r>
              <a:rPr lang="hu-HU" sz="3200" dirty="0" smtClean="0"/>
              <a:t/>
            </a:r>
            <a:br>
              <a:rPr lang="hu-HU" sz="3200" dirty="0" smtClean="0"/>
            </a:br>
            <a:r>
              <a:rPr lang="hu-HU" sz="2800" b="1" dirty="0" smtClean="0"/>
              <a:t>Önellenőrzés, önellenőrzési pótlék - Áht. 58. §</a:t>
            </a:r>
            <a:br>
              <a:rPr lang="hu-HU" sz="2800" b="1" dirty="0" smtClean="0"/>
            </a:br>
            <a:r>
              <a:rPr lang="hu-HU" sz="2800" b="1" dirty="0" smtClean="0"/>
              <a:t/>
            </a:r>
            <a:br>
              <a:rPr lang="hu-HU" sz="2800" b="1" dirty="0" smtClean="0"/>
            </a:br>
            <a:endParaRPr lang="hu-HU" sz="28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5536" y="2492896"/>
            <a:ext cx="8301608" cy="4093915"/>
          </a:xfrm>
        </p:spPr>
        <p:txBody>
          <a:bodyPr/>
          <a:lstStyle/>
          <a:p>
            <a:pPr marL="0" indent="0">
              <a:lnSpc>
                <a:spcPct val="110000"/>
              </a:lnSpc>
              <a:buNone/>
            </a:pPr>
            <a:r>
              <a:rPr lang="hu-HU" sz="2000" dirty="0" smtClean="0"/>
              <a:t>A helyi önkormányzat </a:t>
            </a:r>
          </a:p>
          <a:p>
            <a:pPr marL="447675" indent="-447675">
              <a:lnSpc>
                <a:spcPct val="110000"/>
              </a:lnSpc>
              <a:buFont typeface="Arial" pitchFamily="34" charset="0"/>
              <a:buChar char="•"/>
            </a:pPr>
            <a:r>
              <a:rPr lang="hu-HU" sz="2000" dirty="0" smtClean="0"/>
              <a:t>az éves költségvetési beszámolójában számol el a számára a költségvetési évben folyósított támogatásokkal,</a:t>
            </a:r>
          </a:p>
          <a:p>
            <a:pPr marL="447675" indent="-447675">
              <a:lnSpc>
                <a:spcPct val="110000"/>
              </a:lnSpc>
              <a:buFont typeface="Arial" pitchFamily="34" charset="0"/>
              <a:buChar char="•"/>
            </a:pPr>
            <a:r>
              <a:rPr lang="hu-HU" sz="2000" dirty="0" smtClean="0"/>
              <a:t>az </a:t>
            </a:r>
            <a:r>
              <a:rPr lang="hu-HU" sz="2000" dirty="0"/>
              <a:t>éves költségvetési beszámolójában a költségvetési évben folyósított támogatások felhasználásával kapcsolatos </a:t>
            </a:r>
            <a:r>
              <a:rPr lang="hu-HU" sz="2000" b="1" dirty="0"/>
              <a:t>önellenőrzést a költségvetési beszámoló teljesítésének határidejét követő második hónaptól </a:t>
            </a:r>
            <a:r>
              <a:rPr lang="hu-HU" sz="2000" b="1" dirty="0" smtClean="0"/>
              <a:t>önellenőrzési </a:t>
            </a:r>
            <a:r>
              <a:rPr lang="hu-HU" sz="2000" b="1" dirty="0"/>
              <a:t>pótlék megfizetésével egyidejűleg kezdeményezhet</a:t>
            </a:r>
            <a:r>
              <a:rPr lang="hu-HU" sz="2000" dirty="0"/>
              <a:t>, legkésőbb annak az évnek az utolsó napjáig, amely évben az éves költségvetési beszámolót el kellett készítenie</a:t>
            </a:r>
            <a:r>
              <a:rPr lang="hu-HU" sz="2000" dirty="0" smtClean="0"/>
              <a:t>.</a:t>
            </a:r>
          </a:p>
          <a:p>
            <a:pPr marL="180975" indent="-180975">
              <a:lnSpc>
                <a:spcPct val="110000"/>
              </a:lnSpc>
              <a:buFont typeface="Arial" pitchFamily="34" charset="0"/>
              <a:buChar char="•"/>
            </a:pPr>
            <a:endParaRPr lang="hu-HU" sz="1600" dirty="0"/>
          </a:p>
          <a:p>
            <a:pPr>
              <a:lnSpc>
                <a:spcPct val="110000"/>
              </a:lnSpc>
            </a:pP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112420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496944" cy="864096"/>
          </a:xfrm>
        </p:spPr>
        <p:txBody>
          <a:bodyPr/>
          <a:lstStyle/>
          <a:p>
            <a:r>
              <a:rPr lang="hu-HU" sz="3200" dirty="0" smtClean="0"/>
              <a:t/>
            </a:r>
            <a:br>
              <a:rPr lang="hu-HU" sz="3200" dirty="0" smtClean="0"/>
            </a:br>
            <a:r>
              <a:rPr lang="hu-HU" sz="3200" dirty="0" smtClean="0"/>
              <a:t/>
            </a:r>
            <a:br>
              <a:rPr lang="hu-HU" sz="3200" dirty="0" smtClean="0"/>
            </a:br>
            <a:r>
              <a:rPr lang="hu-HU" sz="2800" b="1" dirty="0" smtClean="0"/>
              <a:t>Önellenőrzés</a:t>
            </a:r>
            <a:r>
              <a:rPr lang="hu-HU" sz="2800" b="1" dirty="0"/>
              <a:t> </a:t>
            </a:r>
            <a:r>
              <a:rPr lang="hu-HU" sz="2800" b="1" dirty="0" smtClean="0"/>
              <a:t>- </a:t>
            </a:r>
            <a:r>
              <a:rPr lang="hu-HU" sz="2800" b="1" dirty="0" err="1" smtClean="0"/>
              <a:t>Ávr</a:t>
            </a:r>
            <a:r>
              <a:rPr lang="hu-HU" sz="2800" b="1" dirty="0" smtClean="0"/>
              <a:t>. 108/A. §</a:t>
            </a:r>
            <a:br>
              <a:rPr lang="hu-HU" sz="2800" b="1" dirty="0" smtClean="0"/>
            </a:br>
            <a:r>
              <a:rPr lang="hu-HU" sz="2800" b="1" dirty="0" smtClean="0"/>
              <a:t/>
            </a:r>
            <a:br>
              <a:rPr lang="hu-HU" sz="2800" b="1" dirty="0" smtClean="0"/>
            </a:br>
            <a:endParaRPr lang="hu-HU" sz="28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2492896"/>
            <a:ext cx="8229600" cy="4093915"/>
          </a:xfrm>
        </p:spPr>
        <p:txBody>
          <a:bodyPr/>
          <a:lstStyle/>
          <a:p>
            <a:pPr marL="628650" indent="-6286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hu-HU" sz="2000" u="sng" dirty="0" smtClean="0"/>
              <a:t>kérelem</a:t>
            </a:r>
            <a:r>
              <a:rPr lang="hu-HU" sz="2000" dirty="0" smtClean="0"/>
              <a:t> alapján történik,</a:t>
            </a:r>
          </a:p>
          <a:p>
            <a:pPr marL="628650" indent="-6286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hu-HU" sz="2000" dirty="0"/>
              <a:t>az a helyi önkormányzat </a:t>
            </a:r>
            <a:r>
              <a:rPr lang="hu-HU" sz="2000" dirty="0" smtClean="0"/>
              <a:t>élhet vele, </a:t>
            </a:r>
            <a:r>
              <a:rPr lang="hu-HU" sz="2000" dirty="0"/>
              <a:t>amely </a:t>
            </a:r>
            <a:r>
              <a:rPr lang="hu-HU" sz="2000" u="sng" dirty="0"/>
              <a:t>az éves költségvetési beszámolóját</a:t>
            </a:r>
            <a:r>
              <a:rPr lang="hu-HU" sz="2000" dirty="0"/>
              <a:t> a </a:t>
            </a:r>
            <a:r>
              <a:rPr lang="hu-HU" sz="2000" b="1" dirty="0"/>
              <a:t>Kincstár</a:t>
            </a:r>
            <a:r>
              <a:rPr lang="hu-HU" sz="2000" dirty="0"/>
              <a:t> által üzemeltetett </a:t>
            </a:r>
            <a:r>
              <a:rPr lang="hu-HU" sz="2000" u="sng" dirty="0"/>
              <a:t>elektronikus rendszerbe feltöltötte</a:t>
            </a:r>
            <a:r>
              <a:rPr lang="hu-HU" sz="2000" dirty="0"/>
              <a:t>, és azt a Kincstár </a:t>
            </a:r>
            <a:r>
              <a:rPr lang="hu-HU" sz="2000" u="sng" dirty="0"/>
              <a:t>felülvizsgálta és elfogadta</a:t>
            </a:r>
            <a:r>
              <a:rPr lang="hu-HU" sz="2000" dirty="0"/>
              <a:t>,</a:t>
            </a:r>
          </a:p>
          <a:p>
            <a:pPr marL="628650" indent="-6286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hu-HU" sz="2000" dirty="0" smtClean="0"/>
              <a:t>a Kincstár </a:t>
            </a:r>
            <a:r>
              <a:rPr lang="hu-HU" sz="2000" dirty="0"/>
              <a:t>által üzemeltetett elektronikus </a:t>
            </a:r>
            <a:r>
              <a:rPr lang="hu-HU" sz="2000" dirty="0" smtClean="0"/>
              <a:t>rendszerben a </a:t>
            </a:r>
            <a:r>
              <a:rPr lang="hu-HU" sz="2000" b="1" dirty="0"/>
              <a:t>benyújtott kérelem feladásával lehet </a:t>
            </a:r>
            <a:r>
              <a:rPr lang="hu-HU" sz="2000" b="1" dirty="0" smtClean="0"/>
              <a:t>kezdeményezni</a:t>
            </a:r>
            <a:r>
              <a:rPr lang="hu-HU" sz="2000" dirty="0" smtClean="0"/>
              <a:t>, és ezzel </a:t>
            </a:r>
            <a:r>
              <a:rPr lang="hu-HU" sz="2000" b="1" dirty="0"/>
              <a:t>egyidejűleg meg kell fizetni az önellenőrzési pótlékot a Kincstár által megjelölt fizetési </a:t>
            </a:r>
            <a:r>
              <a:rPr lang="hu-HU" sz="2000" b="1" dirty="0" smtClean="0"/>
              <a:t>számlára.</a:t>
            </a:r>
          </a:p>
          <a:p>
            <a:pPr marL="0" indent="0">
              <a:lnSpc>
                <a:spcPct val="110000"/>
              </a:lnSpc>
              <a:buNone/>
            </a:pPr>
            <a:endParaRPr lang="hu-HU" sz="2400" dirty="0"/>
          </a:p>
          <a:p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736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3178759"/>
            <a:ext cx="7846640" cy="2194457"/>
          </a:xfrm>
        </p:spPr>
        <p:txBody>
          <a:bodyPr/>
          <a:lstStyle/>
          <a:p>
            <a:r>
              <a:rPr lang="hu-HU" b="1" dirty="0">
                <a:solidFill>
                  <a:schemeClr val="tx1"/>
                </a:solidFill>
                <a:latin typeface="+mn-lt"/>
              </a:rPr>
              <a:t>Az államháztartási és költségvetési rendszer 2017. évi változásai, különös tekintettel az önkormányzatokat érintő kérdésekre</a:t>
            </a:r>
          </a:p>
        </p:txBody>
      </p:sp>
    </p:spTree>
    <p:extLst>
      <p:ext uri="{BB962C8B-B14F-4D97-AF65-F5344CB8AC3E}">
        <p14:creationId xmlns:p14="http://schemas.microsoft.com/office/powerpoint/2010/main" val="33653922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496944" cy="936104"/>
          </a:xfrm>
        </p:spPr>
        <p:txBody>
          <a:bodyPr/>
          <a:lstStyle/>
          <a:p>
            <a:r>
              <a:rPr lang="hu-HU" sz="3200" dirty="0" smtClean="0"/>
              <a:t/>
            </a:r>
            <a:br>
              <a:rPr lang="hu-HU" sz="3200" dirty="0" smtClean="0"/>
            </a:br>
            <a:r>
              <a:rPr lang="hu-HU" sz="3200" dirty="0" smtClean="0"/>
              <a:t/>
            </a:r>
            <a:br>
              <a:rPr lang="hu-HU" sz="3200" dirty="0" smtClean="0"/>
            </a:br>
            <a:r>
              <a:rPr lang="hu-HU" sz="2800" b="1" dirty="0" smtClean="0"/>
              <a:t>Önellenőrzés</a:t>
            </a:r>
            <a:r>
              <a:rPr lang="hu-HU" sz="2800" b="1" dirty="0"/>
              <a:t> </a:t>
            </a:r>
            <a:r>
              <a:rPr lang="hu-HU" sz="2800" b="1" dirty="0" smtClean="0"/>
              <a:t>- </a:t>
            </a:r>
            <a:r>
              <a:rPr lang="hu-HU" sz="2800" b="1" dirty="0" err="1" smtClean="0"/>
              <a:t>Ávr</a:t>
            </a:r>
            <a:r>
              <a:rPr lang="hu-HU" sz="2800" b="1" dirty="0" smtClean="0"/>
              <a:t>. 108/A. §</a:t>
            </a:r>
            <a:br>
              <a:rPr lang="hu-HU" sz="2800" b="1" dirty="0" smtClean="0"/>
            </a:br>
            <a:r>
              <a:rPr lang="hu-HU" sz="2800" b="1" dirty="0" smtClean="0"/>
              <a:t/>
            </a:r>
            <a:br>
              <a:rPr lang="hu-HU" sz="2800" b="1" dirty="0" smtClean="0"/>
            </a:br>
            <a:endParaRPr lang="hu-HU" sz="28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2564904"/>
            <a:ext cx="8229600" cy="4021907"/>
          </a:xfrm>
        </p:spPr>
        <p:txBody>
          <a:bodyPr/>
          <a:lstStyle/>
          <a:p>
            <a:pPr marL="180000" indent="6286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hu-HU" sz="2000" dirty="0" smtClean="0"/>
              <a:t>ha </a:t>
            </a:r>
            <a:r>
              <a:rPr lang="hu-HU" sz="2000" dirty="0"/>
              <a:t>az önellenőrzési </a:t>
            </a:r>
            <a:r>
              <a:rPr lang="hu-HU" sz="2000" u="sng" dirty="0"/>
              <a:t>pótlék</a:t>
            </a:r>
            <a:r>
              <a:rPr lang="hu-HU" sz="2000" dirty="0"/>
              <a:t> megfizetésére a kérelem feladását követő </a:t>
            </a:r>
            <a:r>
              <a:rPr lang="hu-HU" sz="2000" u="sng" dirty="0"/>
              <a:t>öt munkanapon belül nem kerül sor,</a:t>
            </a:r>
            <a:r>
              <a:rPr lang="hu-HU" sz="2000" dirty="0"/>
              <a:t> a </a:t>
            </a:r>
            <a:r>
              <a:rPr lang="hu-HU" sz="2000" u="sng" dirty="0"/>
              <a:t>Kincstá</a:t>
            </a:r>
            <a:r>
              <a:rPr lang="hu-HU" sz="2000" dirty="0"/>
              <a:t>r a kérelmet érdemi vizsgálat nélkül </a:t>
            </a:r>
            <a:r>
              <a:rPr lang="hu-HU" sz="2000" u="sng" dirty="0"/>
              <a:t>elutasítja</a:t>
            </a:r>
            <a:r>
              <a:rPr lang="hu-HU" sz="2000" dirty="0"/>
              <a:t>, ellenkező esetben azt megvizsgálja. </a:t>
            </a:r>
          </a:p>
          <a:p>
            <a:pPr marL="180000" indent="714375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hu-HU" sz="2000" dirty="0" smtClean="0"/>
              <a:t>ha </a:t>
            </a:r>
            <a:r>
              <a:rPr lang="hu-HU" sz="2000" dirty="0"/>
              <a:t>a kérelem </a:t>
            </a:r>
            <a:r>
              <a:rPr lang="hu-HU" sz="2000" u="sng" dirty="0"/>
              <a:t>megfelel</a:t>
            </a:r>
            <a:r>
              <a:rPr lang="hu-HU" sz="2000" dirty="0"/>
              <a:t> az éves költségvetési beszámolónak a központi költségvetés Áht. 14. § (3) bekezdése szerinti fejezetéből kapott támogatások felhasználásának elszámolását ismertető részére </a:t>
            </a:r>
            <a:r>
              <a:rPr lang="hu-HU" sz="2000" u="sng" dirty="0"/>
              <a:t>előírt alaki és tartalmi követelményeknek</a:t>
            </a:r>
            <a:r>
              <a:rPr lang="hu-HU" sz="2000" dirty="0"/>
              <a:t>, a Kincstár a kérelmet nyolc napon belül jóváhagyja, ellenkező esetben azt elutasítja.</a:t>
            </a:r>
          </a:p>
          <a:p>
            <a:pPr marL="628650" indent="-6286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hu-HU" sz="2400" dirty="0" smtClean="0"/>
          </a:p>
          <a:p>
            <a:pPr marL="0" indent="0">
              <a:lnSpc>
                <a:spcPct val="110000"/>
              </a:lnSpc>
              <a:buNone/>
            </a:pPr>
            <a:endParaRPr lang="hu-HU" sz="2400" dirty="0"/>
          </a:p>
          <a:p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6968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496944" cy="1008112"/>
          </a:xfrm>
        </p:spPr>
        <p:txBody>
          <a:bodyPr/>
          <a:lstStyle/>
          <a:p>
            <a:r>
              <a:rPr lang="hu-HU" sz="3200" dirty="0" smtClean="0"/>
              <a:t/>
            </a:r>
            <a:br>
              <a:rPr lang="hu-HU" sz="3200" dirty="0" smtClean="0"/>
            </a:br>
            <a:r>
              <a:rPr lang="hu-HU" sz="3200" dirty="0" smtClean="0"/>
              <a:t/>
            </a:r>
            <a:br>
              <a:rPr lang="hu-HU" sz="3200" dirty="0" smtClean="0"/>
            </a:br>
            <a:r>
              <a:rPr lang="hu-HU" sz="2800" b="1" dirty="0" smtClean="0"/>
              <a:t>Önellenőrzési </a:t>
            </a:r>
            <a:r>
              <a:rPr lang="hu-HU" sz="2800" b="1" dirty="0"/>
              <a:t>pótlék - </a:t>
            </a:r>
            <a:r>
              <a:rPr lang="hu-HU" sz="2800" b="1" dirty="0" err="1" smtClean="0"/>
              <a:t>Ávr</a:t>
            </a:r>
            <a:r>
              <a:rPr lang="hu-HU" sz="2800" b="1" dirty="0" smtClean="0"/>
              <a:t>. 108/A. §</a:t>
            </a:r>
            <a:br>
              <a:rPr lang="hu-HU" sz="2800" b="1" dirty="0" smtClean="0"/>
            </a:br>
            <a:r>
              <a:rPr lang="hu-HU" sz="2800" b="1" dirty="0" smtClean="0"/>
              <a:t/>
            </a:r>
            <a:br>
              <a:rPr lang="hu-HU" sz="2800" b="1" dirty="0" smtClean="0"/>
            </a:br>
            <a:endParaRPr lang="hu-HU" sz="28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2564904"/>
            <a:ext cx="8280920" cy="381642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hu-HU" sz="2000" dirty="0" smtClean="0"/>
              <a:t>Mértéke </a:t>
            </a:r>
          </a:p>
          <a:p>
            <a:pPr marL="714375" indent="-352425">
              <a:buFont typeface="+mj-lt"/>
              <a:buAutoNum type="alphaLcParenR"/>
            </a:pPr>
            <a:r>
              <a:rPr lang="hu-HU" sz="2000" dirty="0" smtClean="0"/>
              <a:t>ha az önellenőrzéssel a helyi önkormányzat visszafizetési kötelezettsége csökken, a </a:t>
            </a:r>
            <a:r>
              <a:rPr lang="hu-HU" sz="2000" b="1" dirty="0" smtClean="0"/>
              <a:t>csökkenés 10 %-a, de legalább tízezer forint</a:t>
            </a:r>
            <a:r>
              <a:rPr lang="hu-HU" sz="2000" dirty="0" smtClean="0"/>
              <a:t>,</a:t>
            </a:r>
          </a:p>
          <a:p>
            <a:pPr marL="714375" indent="-352425">
              <a:buFont typeface="+mj-lt"/>
              <a:buAutoNum type="alphaLcParenR"/>
            </a:pPr>
            <a:r>
              <a:rPr lang="hu-HU" sz="2000" dirty="0" smtClean="0"/>
              <a:t>ha </a:t>
            </a:r>
            <a:r>
              <a:rPr lang="hu-HU" sz="2000" dirty="0"/>
              <a:t>az önellenőrzéssel a helyi önkormányzat többlettámogatásra lesz jogosult, a </a:t>
            </a:r>
            <a:r>
              <a:rPr lang="hu-HU" sz="2000" b="1" dirty="0"/>
              <a:t>többlettámogatás </a:t>
            </a:r>
            <a:r>
              <a:rPr lang="hu-HU" sz="2000" b="1" dirty="0" smtClean="0"/>
              <a:t>10 %-</a:t>
            </a:r>
            <a:r>
              <a:rPr lang="hu-HU" sz="2000" b="1" dirty="0"/>
              <a:t>a, de legalább tízezer forint</a:t>
            </a:r>
            <a:r>
              <a:rPr lang="hu-HU" sz="2000" dirty="0" smtClean="0"/>
              <a:t>,</a:t>
            </a:r>
          </a:p>
          <a:p>
            <a:pPr marL="714375" indent="-352425">
              <a:spcAft>
                <a:spcPts val="600"/>
              </a:spcAft>
              <a:buFont typeface="+mj-lt"/>
              <a:buAutoNum type="alphaLcParenR"/>
            </a:pPr>
            <a:r>
              <a:rPr lang="hu-HU" sz="2000" dirty="0" smtClean="0"/>
              <a:t> </a:t>
            </a:r>
            <a:r>
              <a:rPr lang="hu-HU" sz="2000" dirty="0"/>
              <a:t>más </a:t>
            </a:r>
            <a:r>
              <a:rPr lang="hu-HU" sz="2000" dirty="0" smtClean="0"/>
              <a:t>esetben </a:t>
            </a:r>
            <a:r>
              <a:rPr lang="hu-HU" sz="2000" b="1" dirty="0" smtClean="0"/>
              <a:t>ötezer forint.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hu-HU" sz="2000" dirty="0" smtClean="0"/>
              <a:t>Az a</a:t>
            </a:r>
            <a:r>
              <a:rPr lang="hu-HU" sz="2000" dirty="0"/>
              <a:t>) és b) </a:t>
            </a:r>
            <a:r>
              <a:rPr lang="hu-HU" sz="2000" dirty="0" smtClean="0"/>
              <a:t>pont szerinti eset </a:t>
            </a:r>
            <a:r>
              <a:rPr lang="hu-HU" sz="2000" dirty="0"/>
              <a:t>együttes fennállása esetén az a) és b) pontban megállapított önellenőrzési pótlékot külön-külön kell megállapítani és megfizetni.</a:t>
            </a:r>
          </a:p>
          <a:p>
            <a:pPr marL="180975" indent="-180975">
              <a:buFont typeface="Arial" pitchFamily="34" charset="0"/>
              <a:buChar char="•"/>
            </a:pPr>
            <a:endParaRPr lang="hu-HU" sz="2400" dirty="0"/>
          </a:p>
          <a:p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123550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80920" cy="1008112"/>
          </a:xfrm>
        </p:spPr>
        <p:txBody>
          <a:bodyPr/>
          <a:lstStyle/>
          <a:p>
            <a:r>
              <a:rPr lang="hu-HU" sz="2800" b="1" dirty="0" smtClean="0"/>
              <a:t>Közös önkormányzati hivatal – bírságolás </a:t>
            </a:r>
            <a:br>
              <a:rPr lang="hu-HU" sz="2800" b="1" dirty="0" smtClean="0"/>
            </a:br>
            <a:r>
              <a:rPr lang="hu-HU" sz="2800" b="1" dirty="0"/>
              <a:t>[</a:t>
            </a:r>
            <a:r>
              <a:rPr lang="hu-HU" sz="2800" b="1" dirty="0" smtClean="0"/>
              <a:t>Áht. 108. § (3a) bekezdése]</a:t>
            </a:r>
            <a:endParaRPr lang="hu-HU" sz="28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75048" y="2708920"/>
            <a:ext cx="8568952" cy="4021907"/>
          </a:xfrm>
        </p:spPr>
        <p:txBody>
          <a:bodyPr/>
          <a:lstStyle/>
          <a:p>
            <a:pPr marL="266700" indent="-266700">
              <a:lnSpc>
                <a:spcPct val="110000"/>
              </a:lnSpc>
            </a:pPr>
            <a:r>
              <a:rPr lang="hu-HU" sz="2000" dirty="0" smtClean="0"/>
              <a:t>az Áht. 108. §</a:t>
            </a:r>
            <a:r>
              <a:rPr lang="hu-HU" sz="2000" dirty="0" err="1" smtClean="0"/>
              <a:t>-a</a:t>
            </a:r>
            <a:r>
              <a:rPr lang="hu-HU" sz="2000" dirty="0" smtClean="0"/>
              <a:t> szerinti adatszolgáltatás nem megfelelő teljesítéséhez kapcsolódik</a:t>
            </a:r>
          </a:p>
          <a:p>
            <a:pPr marL="266700" indent="-266700">
              <a:lnSpc>
                <a:spcPct val="110000"/>
              </a:lnSpc>
              <a:tabLst>
                <a:tab pos="266700" algn="l"/>
              </a:tabLst>
            </a:pPr>
            <a:r>
              <a:rPr lang="hu-HU" sz="2000" dirty="0" smtClean="0"/>
              <a:t>ha az adatszolgáltatás kötelezettje </a:t>
            </a:r>
            <a:r>
              <a:rPr lang="hu-HU" sz="2000" b="1" dirty="0" smtClean="0"/>
              <a:t>olyan helyi önkormányzat vagy az irányítása alá tartozó költségvetési szerv</a:t>
            </a:r>
            <a:r>
              <a:rPr lang="hu-HU" sz="2000" dirty="0" smtClean="0"/>
              <a:t>, amely tervezési, gazdálkodási, ellenőrzési, finanszírozási, adatszolgáltatási és beszámolási feladatai ellátásáról </a:t>
            </a:r>
            <a:r>
              <a:rPr lang="hu-HU" sz="2000" b="1" dirty="0" smtClean="0"/>
              <a:t>közös önkormányzati hivatal gondoskodik</a:t>
            </a:r>
            <a:r>
              <a:rPr lang="hu-HU" sz="2000" dirty="0" smtClean="0"/>
              <a:t>,</a:t>
            </a:r>
          </a:p>
          <a:p>
            <a:pPr marL="266700" indent="-266700">
              <a:lnSpc>
                <a:spcPct val="110000"/>
              </a:lnSpc>
              <a:tabLst>
                <a:tab pos="266700" algn="l"/>
              </a:tabLst>
            </a:pPr>
            <a:r>
              <a:rPr lang="hu-HU" sz="2000" dirty="0" smtClean="0"/>
              <a:t>az </a:t>
            </a:r>
            <a:r>
              <a:rPr lang="hu-HU" sz="2000" dirty="0" err="1" smtClean="0"/>
              <a:t>Ávr.-ben</a:t>
            </a:r>
            <a:r>
              <a:rPr lang="hu-HU" sz="2000" dirty="0" smtClean="0"/>
              <a:t> meghatározott  </a:t>
            </a:r>
            <a:r>
              <a:rPr lang="hu-HU" sz="2000" b="1" dirty="0" smtClean="0"/>
              <a:t>bírságot a közös önkormányzati hivatal székhelye szerinti helyi önkormányzattal szemben kell kiszabni.</a:t>
            </a:r>
          </a:p>
          <a:p>
            <a:pPr marL="266700" indent="-266700">
              <a:lnSpc>
                <a:spcPct val="110000"/>
              </a:lnSpc>
            </a:pP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411099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864096"/>
          </a:xfrm>
        </p:spPr>
        <p:txBody>
          <a:bodyPr/>
          <a:lstStyle/>
          <a:p>
            <a:r>
              <a:rPr lang="hu-HU" sz="2800" b="1" dirty="0"/>
              <a:t>K</a:t>
            </a:r>
            <a:r>
              <a:rPr lang="hu-HU" sz="2800" b="1" dirty="0" smtClean="0"/>
              <a:t>özös önkormányzati hivatal – bírságolás </a:t>
            </a:r>
            <a:br>
              <a:rPr lang="hu-HU" sz="2800" b="1" dirty="0" smtClean="0"/>
            </a:br>
            <a:r>
              <a:rPr lang="hu-HU" sz="2800" b="1" dirty="0" smtClean="0"/>
              <a:t>[Áht. 108. § (8) bekezdése]</a:t>
            </a:r>
            <a:endParaRPr lang="hu-HU" sz="28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5536" y="2492896"/>
            <a:ext cx="8568952" cy="4093915"/>
          </a:xfrm>
        </p:spPr>
        <p:txBody>
          <a:bodyPr/>
          <a:lstStyle/>
          <a:p>
            <a:pPr marL="0" indent="0">
              <a:buNone/>
            </a:pPr>
            <a:r>
              <a:rPr lang="hu-HU" sz="2000" dirty="0" smtClean="0"/>
              <a:t>A </a:t>
            </a:r>
            <a:r>
              <a:rPr lang="hu-HU" sz="2000" b="1" dirty="0" smtClean="0"/>
              <a:t>kincstár jogosult </a:t>
            </a:r>
            <a:r>
              <a:rPr lang="hu-HU" sz="2000" dirty="0" smtClean="0"/>
              <a:t>a helyi önkormányzattal szemben fennálló </a:t>
            </a:r>
            <a:r>
              <a:rPr lang="hu-HU" sz="2000" b="1" dirty="0" smtClean="0"/>
              <a:t>bírság</a:t>
            </a:r>
            <a:r>
              <a:rPr lang="hu-HU" sz="2000" dirty="0" smtClean="0"/>
              <a:t> befizetésére vonatkozó </a:t>
            </a:r>
            <a:r>
              <a:rPr lang="hu-HU" sz="2000" b="1" dirty="0" smtClean="0"/>
              <a:t>követelését elengedni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000" dirty="0" smtClean="0"/>
              <a:t>ha a bírság alapjául szolgáló </a:t>
            </a:r>
            <a:r>
              <a:rPr lang="hu-HU" sz="2000" u="sng" dirty="0" smtClean="0"/>
              <a:t>körülmény a helyi önkormányzatnál a munkaszervezés vagy a pénzügyi-számviteli munkakört betöltő személyek hiánya miatt következett be</a:t>
            </a:r>
            <a:r>
              <a:rPr lang="hu-HU" sz="2000" dirty="0" smtClean="0"/>
              <a:t>, és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sz="2000" dirty="0" smtClean="0"/>
              <a:t>a helyi önkormányzat </a:t>
            </a:r>
            <a:r>
              <a:rPr lang="hu-HU" sz="2000" u="sng" dirty="0" smtClean="0"/>
              <a:t>igazolja, hogy a közös önkormányzati hivatalhoz csatlakozás vagy a közös önkormányzati hivatali feladatellátás javítása céljából a szükséges intézkedéseket megtette</a:t>
            </a:r>
            <a:r>
              <a:rPr lang="hu-HU" sz="2000" dirty="0" smtClean="0"/>
              <a:t>, és ezt az elmaradt adatszolgáltatások pótlása, a hibás adatszolgáltatások javítása, valamint </a:t>
            </a:r>
            <a:r>
              <a:rPr lang="hu-HU" sz="2000" u="sng" dirty="0" smtClean="0"/>
              <a:t>legalább két egymást követő adatszolgáltatás tapasztalatai a kincstár megítélése szerint alátámasztják</a:t>
            </a:r>
            <a:r>
              <a:rPr lang="hu-HU" sz="2000" dirty="0" smtClean="0"/>
              <a:t>.</a:t>
            </a: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203061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395536" y="1340768"/>
            <a:ext cx="835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800" b="1" dirty="0" smtClean="0">
                <a:latin typeface="+mn-lt"/>
              </a:rPr>
              <a:t>A </a:t>
            </a:r>
            <a:r>
              <a:rPr lang="hu-HU" sz="2800" b="1" dirty="0" err="1" smtClean="0">
                <a:latin typeface="+mn-lt"/>
              </a:rPr>
              <a:t>Gst</a:t>
            </a:r>
            <a:r>
              <a:rPr lang="hu-HU" sz="2800" b="1" dirty="0" smtClean="0">
                <a:latin typeface="+mn-lt"/>
              </a:rPr>
              <a:t>. 2017. évi változásai</a:t>
            </a:r>
            <a:endParaRPr lang="hu-HU" sz="2000" dirty="0">
              <a:latin typeface="+mn-lt"/>
              <a:cs typeface="Times New Roman" pitchFamily="18" charset="0"/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611560" y="2204864"/>
            <a:ext cx="8136904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dirty="0" smtClean="0">
                <a:latin typeface="+mn-lt"/>
                <a:cs typeface="Times New Roman" pitchFamily="18" charset="0"/>
              </a:rPr>
              <a:t>A szabályozás módosulásai a már elfogadott és a még az Országgyűlés előtt lévő törvénymódosítási javaslat alapján a következőek: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Times New Roman" panose="02020603050405020304" pitchFamily="18" charset="0"/>
              <a:buChar char="-"/>
            </a:pPr>
            <a:r>
              <a:rPr lang="hu-HU" dirty="0" smtClean="0">
                <a:latin typeface="+mn-lt"/>
                <a:cs typeface="Times New Roman" pitchFamily="18" charset="0"/>
              </a:rPr>
              <a:t>megjelenik a szabályozásban a nem fejlesztési célú uniós támogatás: </a:t>
            </a:r>
          </a:p>
          <a:p>
            <a:pPr marL="800100" lvl="1" indent="-342900" algn="just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="/>
            </a:pPr>
            <a:r>
              <a:rPr lang="hu-HU" dirty="0" smtClean="0">
                <a:latin typeface="+mn-lt"/>
                <a:cs typeface="Times New Roman" pitchFamily="18" charset="0"/>
              </a:rPr>
              <a:t>a támogatás előfinanszírozása nem engedélyköteles, </a:t>
            </a:r>
          </a:p>
          <a:p>
            <a:pPr marL="800100" lvl="1" indent="-342900" algn="just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="/>
            </a:pPr>
            <a:r>
              <a:rPr lang="hu-HU" dirty="0" smtClean="0">
                <a:latin typeface="+mn-lt"/>
                <a:cs typeface="Times New Roman" pitchFamily="18" charset="0"/>
              </a:rPr>
              <a:t>önerejének finanszírozása </a:t>
            </a:r>
            <a:r>
              <a:rPr lang="hu-HU" dirty="0">
                <a:latin typeface="+mn-lt"/>
                <a:cs typeface="Times New Roman" pitchFamily="18" charset="0"/>
              </a:rPr>
              <a:t>azonban </a:t>
            </a:r>
            <a:r>
              <a:rPr lang="hu-HU" dirty="0" smtClean="0">
                <a:latin typeface="+mn-lt"/>
                <a:cs typeface="Times New Roman" pitchFamily="18" charset="0"/>
              </a:rPr>
              <a:t>igen (a fejlesztési célú támogatáshoz hasonlóan),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Times New Roman" panose="02020603050405020304" pitchFamily="18" charset="0"/>
              <a:buChar char="-"/>
            </a:pPr>
            <a:r>
              <a:rPr lang="hu-HU" dirty="0" smtClean="0">
                <a:latin typeface="+mn-lt"/>
                <a:cs typeface="Times New Roman" pitchFamily="18" charset="0"/>
              </a:rPr>
              <a:t>a meglévő adósság kedvezőbb feltételű adóssággal való megújítása nem igényel Kormányzati engedélyt (a szerződésmódosításhoz hasonlóan),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Times New Roman" panose="02020603050405020304" pitchFamily="18" charset="0"/>
              <a:buChar char="-"/>
            </a:pPr>
            <a:r>
              <a:rPr lang="hu-HU" dirty="0" smtClean="0">
                <a:latin typeface="+mn-lt"/>
                <a:cs typeface="Times New Roman" pitchFamily="18" charset="0"/>
              </a:rPr>
              <a:t>a </a:t>
            </a:r>
            <a:r>
              <a:rPr lang="hu-HU" dirty="0">
                <a:latin typeface="+mn-lt"/>
                <a:cs typeface="Times New Roman" pitchFamily="18" charset="0"/>
              </a:rPr>
              <a:t>jogerős </a:t>
            </a:r>
            <a:r>
              <a:rPr lang="hu-HU" dirty="0" smtClean="0">
                <a:latin typeface="+mn-lt"/>
                <a:cs typeface="Times New Roman" pitchFamily="18" charset="0"/>
              </a:rPr>
              <a:t>és végrehajtható fizetési meghagyás összegére is keletkeztethető működési célú hitel (a bírósági határozathoz hasonlóan).</a:t>
            </a:r>
            <a:endParaRPr lang="hu-HU" dirty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7213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97361" y="1268760"/>
            <a:ext cx="8280920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hu-HU" sz="2400" b="1" dirty="0">
                <a:latin typeface="+mn-lt"/>
                <a:cs typeface="Times New Roman" pitchFamily="18" charset="0"/>
              </a:rPr>
              <a:t>A 2017. évi költségvetés az önkormányzatok </a:t>
            </a:r>
            <a:r>
              <a:rPr lang="hu-HU" sz="2400" b="1" dirty="0" smtClean="0">
                <a:latin typeface="+mn-lt"/>
                <a:cs typeface="Times New Roman" pitchFamily="18" charset="0"/>
              </a:rPr>
              <a:t>tükrében</a:t>
            </a:r>
          </a:p>
          <a:p>
            <a:pPr algn="ctr" eaLnBrk="0" hangingPunct="0">
              <a:defRPr/>
            </a:pPr>
            <a:endParaRPr lang="hu-HU" sz="2400" b="1" dirty="0">
              <a:latin typeface="+mn-lt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hu-HU" sz="2400" b="1" dirty="0" smtClean="0">
                <a:latin typeface="+mn-lt"/>
                <a:cs typeface="Times New Roman" pitchFamily="18" charset="0"/>
              </a:rPr>
              <a:t>A helyi önkormányzatok pénzügyi helyzete</a:t>
            </a:r>
          </a:p>
          <a:p>
            <a:pPr algn="ctr" eaLnBrk="0" hangingPunct="0">
              <a:defRPr/>
            </a:pPr>
            <a:endParaRPr lang="hu-HU" sz="1500" dirty="0">
              <a:latin typeface="Times New Roman" pitchFamily="18" charset="0"/>
              <a:cs typeface="Times New Roman" pitchFamily="18" charset="0"/>
            </a:endParaRPr>
          </a:p>
          <a:p>
            <a:pPr lvl="1" algn="just" eaLnBrk="0" hangingPunct="0">
              <a:defRPr/>
            </a:pPr>
            <a:r>
              <a:rPr lang="hu-HU" sz="1800" dirty="0" smtClean="0">
                <a:latin typeface="+mn-lt"/>
                <a:cs typeface="Times New Roman" pitchFamily="18" charset="0"/>
              </a:rPr>
              <a:t>A </a:t>
            </a:r>
            <a:r>
              <a:rPr lang="hu-HU" sz="1800" dirty="0">
                <a:latin typeface="+mn-lt"/>
                <a:cs typeface="Times New Roman" pitchFamily="18" charset="0"/>
              </a:rPr>
              <a:t>helyi önkormányzatok gazdálkodása </a:t>
            </a:r>
            <a:r>
              <a:rPr lang="hu-HU" sz="1800" dirty="0" smtClean="0">
                <a:latin typeface="+mn-lt"/>
                <a:cs typeface="Times New Roman" pitchFamily="18" charset="0"/>
              </a:rPr>
              <a:t>stabilizálódott</a:t>
            </a:r>
          </a:p>
          <a:p>
            <a:pPr marL="800100" lvl="1" indent="-342900" algn="just" eaLnBrk="0" hangingPunct="0">
              <a:buFont typeface="Arial" pitchFamily="34" charset="0"/>
              <a:buChar char="•"/>
              <a:defRPr/>
            </a:pPr>
            <a:r>
              <a:rPr lang="hu-HU" sz="1800" dirty="0" smtClean="0">
                <a:latin typeface="+mn-lt"/>
                <a:cs typeface="Times New Roman" pitchFamily="18" charset="0"/>
              </a:rPr>
              <a:t>az </a:t>
            </a:r>
            <a:r>
              <a:rPr lang="hu-HU" sz="1800" dirty="0">
                <a:latin typeface="+mn-lt"/>
                <a:cs typeface="Times New Roman" pitchFamily="18" charset="0"/>
              </a:rPr>
              <a:t>alrendszer egyenlege </a:t>
            </a:r>
            <a:r>
              <a:rPr lang="hu-HU" sz="1800" dirty="0" smtClean="0">
                <a:latin typeface="+mn-lt"/>
                <a:cs typeface="Times New Roman" pitchFamily="18" charset="0"/>
              </a:rPr>
              <a:t>2011 óta nullszaldós illetve jelentősen pozitív,</a:t>
            </a:r>
          </a:p>
          <a:p>
            <a:pPr marL="800100" lvl="1" indent="-342900" algn="just" eaLnBrk="0" hangingPunct="0">
              <a:buFont typeface="Arial" pitchFamily="34" charset="0"/>
              <a:buChar char="•"/>
              <a:defRPr/>
            </a:pPr>
            <a:r>
              <a:rPr lang="hu-HU" sz="1800" dirty="0" smtClean="0">
                <a:latin typeface="+mn-lt"/>
                <a:cs typeface="Times New Roman" pitchFamily="18" charset="0"/>
              </a:rPr>
              <a:t>egyes önkormányzatok jelentős számlaegyenleggel rendelkeznek (MNB, 2015. 500-550 </a:t>
            </a:r>
            <a:r>
              <a:rPr lang="hu-HU" sz="1800" dirty="0" err="1" smtClean="0">
                <a:latin typeface="+mn-lt"/>
                <a:cs typeface="Times New Roman" pitchFamily="18" charset="0"/>
              </a:rPr>
              <a:t>mrd</a:t>
            </a:r>
            <a:r>
              <a:rPr lang="hu-HU" sz="1800" dirty="0" smtClean="0">
                <a:latin typeface="+mn-lt"/>
                <a:cs typeface="Times New Roman" pitchFamily="18" charset="0"/>
              </a:rPr>
              <a:t> Ft látra szóló és lekötött betét)</a:t>
            </a:r>
          </a:p>
          <a:p>
            <a:pPr lvl="1" algn="just" eaLnBrk="0" hangingPunct="0">
              <a:defRPr/>
            </a:pPr>
            <a:endParaRPr lang="hu-HU" sz="1800" dirty="0">
              <a:latin typeface="+mn-lt"/>
              <a:cs typeface="Times New Roman" pitchFamily="18" charset="0"/>
            </a:endParaRPr>
          </a:p>
          <a:p>
            <a:pPr lvl="1" algn="just" eaLnBrk="0" hangingPunct="0">
              <a:defRPr/>
            </a:pPr>
            <a:r>
              <a:rPr lang="hu-HU" sz="1800" dirty="0" smtClean="0">
                <a:latin typeface="+mn-lt"/>
                <a:cs typeface="Times New Roman" pitchFamily="18" charset="0"/>
              </a:rPr>
              <a:t>Ennek oka:</a:t>
            </a:r>
          </a:p>
          <a:p>
            <a:pPr marL="800100" lvl="1" indent="-342900" algn="just" eaLnBrk="0" hangingPunct="0">
              <a:buFont typeface="Arial" pitchFamily="34" charset="0"/>
              <a:buChar char="•"/>
              <a:defRPr/>
            </a:pPr>
            <a:r>
              <a:rPr lang="hu-HU" sz="1800" dirty="0" smtClean="0">
                <a:latin typeface="+mn-lt"/>
                <a:cs typeface="Times New Roman" pitchFamily="18" charset="0"/>
              </a:rPr>
              <a:t>az önkormányzati feladat- és finanszírozási rendszer átszervezése, a hiányt </a:t>
            </a:r>
            <a:r>
              <a:rPr lang="hu-HU" sz="1800" dirty="0">
                <a:latin typeface="+mn-lt"/>
                <a:cs typeface="Times New Roman" pitchFamily="18" charset="0"/>
              </a:rPr>
              <a:t>generáló feladatok finanszírozással együtt való átrendezése,</a:t>
            </a:r>
          </a:p>
          <a:p>
            <a:pPr marL="800100" lvl="1" indent="-342900" algn="just" eaLnBrk="0" hangingPunct="0">
              <a:buFont typeface="Arial" pitchFamily="34" charset="0"/>
              <a:buChar char="•"/>
              <a:defRPr/>
            </a:pPr>
            <a:r>
              <a:rPr lang="hu-HU" sz="1800" dirty="0" smtClean="0">
                <a:latin typeface="+mn-lt"/>
                <a:cs typeface="Times New Roman" pitchFamily="18" charset="0"/>
              </a:rPr>
              <a:t>az önkormányzati adósságkonszolidáció (2011-2014. között közel 1370 </a:t>
            </a:r>
            <a:r>
              <a:rPr lang="hu-HU" sz="1800" dirty="0" err="1" smtClean="0">
                <a:latin typeface="+mn-lt"/>
                <a:cs typeface="Times New Roman" pitchFamily="18" charset="0"/>
              </a:rPr>
              <a:t>mrd</a:t>
            </a:r>
            <a:r>
              <a:rPr lang="hu-HU" sz="1800" dirty="0" smtClean="0">
                <a:latin typeface="+mn-lt"/>
                <a:cs typeface="Times New Roman" pitchFamily="18" charset="0"/>
              </a:rPr>
              <a:t> Ft összegben) hatására töredékére csökkent adósságállomány, adósságfelvétel Kormányzati engedélyezése 2012-től</a:t>
            </a:r>
            <a:endParaRPr lang="hu-HU" sz="1800" dirty="0">
              <a:latin typeface="+mn-lt"/>
              <a:cs typeface="Times New Roman" pitchFamily="18" charset="0"/>
            </a:endParaRPr>
          </a:p>
          <a:p>
            <a:pPr lvl="1" algn="just" eaLnBrk="0" hangingPunct="0">
              <a:defRPr/>
            </a:pPr>
            <a:endParaRPr lang="hu-HU" sz="1800" dirty="0" smtClean="0">
              <a:latin typeface="+mn-lt"/>
              <a:cs typeface="Times New Roman" pitchFamily="18" charset="0"/>
            </a:endParaRPr>
          </a:p>
          <a:p>
            <a:pPr lvl="1" algn="just" eaLnBrk="0" hangingPunct="0">
              <a:defRPr/>
            </a:pPr>
            <a:r>
              <a:rPr lang="hu-HU" sz="1800" dirty="0">
                <a:latin typeface="+mn-lt"/>
                <a:cs typeface="Times New Roman" pitchFamily="18" charset="0"/>
              </a:rPr>
              <a:t>Jelentős </a:t>
            </a:r>
            <a:r>
              <a:rPr lang="hu-HU" sz="1800" dirty="0" smtClean="0">
                <a:latin typeface="+mn-lt"/>
                <a:cs typeface="Times New Roman" pitchFamily="18" charset="0"/>
              </a:rPr>
              <a:t>uniós (főként TOP) és hazai (főként MVP) fejlesztési </a:t>
            </a:r>
            <a:r>
              <a:rPr lang="hu-HU" sz="1800" dirty="0">
                <a:latin typeface="+mn-lt"/>
                <a:cs typeface="Times New Roman" pitchFamily="18" charset="0"/>
              </a:rPr>
              <a:t>források érhetőek </a:t>
            </a:r>
            <a:r>
              <a:rPr lang="hu-HU" sz="1800" dirty="0" smtClean="0">
                <a:latin typeface="+mn-lt"/>
                <a:cs typeface="Times New Roman" pitchFamily="18" charset="0"/>
              </a:rPr>
              <a:t>el!</a:t>
            </a:r>
            <a:endParaRPr lang="hu-HU" sz="1800" dirty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18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/>
          </p:cNvSpPr>
          <p:nvPr/>
        </p:nvSpPr>
        <p:spPr bwMode="auto">
          <a:xfrm>
            <a:off x="468313" y="1340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hu-HU" sz="2400" b="1" dirty="0">
                <a:latin typeface="+mn-lt"/>
                <a:cs typeface="Times New Roman" pitchFamily="18" charset="0"/>
              </a:rPr>
              <a:t>A helyi önkormányzatok </a:t>
            </a:r>
            <a:r>
              <a:rPr lang="hu-HU" sz="2400" b="1" dirty="0" smtClean="0">
                <a:latin typeface="+mn-lt"/>
                <a:cs typeface="Times New Roman" pitchFamily="18" charset="0"/>
              </a:rPr>
              <a:t>adóssága és </a:t>
            </a:r>
          </a:p>
          <a:p>
            <a:pPr algn="ctr" eaLnBrk="0" hangingPunct="0"/>
            <a:r>
              <a:rPr lang="hu-HU" sz="2400" b="1" dirty="0" smtClean="0">
                <a:latin typeface="+mn-lt"/>
                <a:cs typeface="Times New Roman" pitchFamily="18" charset="0"/>
              </a:rPr>
              <a:t>pénzforgalmi </a:t>
            </a:r>
            <a:r>
              <a:rPr lang="hu-HU" sz="2400" b="1" dirty="0">
                <a:latin typeface="+mn-lt"/>
                <a:cs typeface="Times New Roman" pitchFamily="18" charset="0"/>
              </a:rPr>
              <a:t>egyenlege</a:t>
            </a:r>
          </a:p>
        </p:txBody>
      </p:sp>
      <p:graphicFrame>
        <p:nvGraphicFramePr>
          <p:cNvPr id="8" name="Tábláza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0508607"/>
              </p:ext>
            </p:extLst>
          </p:nvPr>
        </p:nvGraphicFramePr>
        <p:xfrm>
          <a:off x="6948264" y="2636912"/>
          <a:ext cx="1872208" cy="243840"/>
        </p:xfrm>
        <a:graphic>
          <a:graphicData uri="http://schemas.openxmlformats.org/drawingml/2006/table">
            <a:tbl>
              <a:tblPr/>
              <a:tblGrid>
                <a:gridCol w="18722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1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milliárd</a:t>
                      </a:r>
                      <a:r>
                        <a:rPr lang="hu-HU" sz="1600" b="1" i="1" u="none" strike="noStrike" dirty="0">
                          <a:solidFill>
                            <a:srgbClr val="968458"/>
                          </a:solidFill>
                          <a:latin typeface="+mn-lt"/>
                        </a:rPr>
                        <a:t> </a:t>
                      </a:r>
                      <a:r>
                        <a:rPr lang="hu-HU" sz="1600" b="1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forint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436481"/>
              </p:ext>
            </p:extLst>
          </p:nvPr>
        </p:nvGraphicFramePr>
        <p:xfrm>
          <a:off x="585534" y="2973100"/>
          <a:ext cx="7946908" cy="2400115"/>
        </p:xfrm>
        <a:graphic>
          <a:graphicData uri="http://schemas.openxmlformats.org/drawingml/2006/table">
            <a:tbl>
              <a:tblPr/>
              <a:tblGrid>
                <a:gridCol w="224934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64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964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9649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9649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9649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9649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9649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22095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826269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Megnevezés 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2002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2006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2010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2011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2012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2013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2014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hu-H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5423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Bruttó adósságállomány</a:t>
                      </a:r>
                    </a:p>
                  </a:txBody>
                  <a:tcPr marL="7296" marR="7296" marT="72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191,5</a:t>
                      </a:r>
                      <a:endParaRPr lang="hu-HU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296" marR="7296" marT="72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490,1</a:t>
                      </a:r>
                      <a:endParaRPr lang="hu-HU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296" marR="7296" marT="72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1247,5</a:t>
                      </a:r>
                      <a:endParaRPr lang="hu-HU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296" marR="7296" marT="72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1196,8</a:t>
                      </a:r>
                      <a:endParaRPr lang="hu-HU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296" marR="7296" marT="72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1067,1</a:t>
                      </a:r>
                      <a:endParaRPr lang="hu-HU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296" marR="7296" marT="72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459,6</a:t>
                      </a:r>
                      <a:endParaRPr lang="hu-HU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296" marR="7296" marT="72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31,2</a:t>
                      </a:r>
                      <a:endParaRPr lang="hu-HU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296" marR="7296" marT="72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36,6</a:t>
                      </a:r>
                      <a:endParaRPr lang="hu-HU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296" marR="7296" marT="72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5423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Pénzforgalmi egyenleg</a:t>
                      </a:r>
                    </a:p>
                  </a:txBody>
                  <a:tcPr marL="7296" marR="7296" marT="72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  <a:r>
                        <a:rPr lang="hu-H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105,0</a:t>
                      </a:r>
                      <a:endParaRPr lang="hu-HU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296" marR="7296" marT="72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-156,5</a:t>
                      </a:r>
                    </a:p>
                  </a:txBody>
                  <a:tcPr marL="7296" marR="7296" marT="72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  <a:r>
                        <a:rPr lang="hu-HU" sz="1600" b="0" i="0" u="none" strike="noStrike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232,0</a:t>
                      </a:r>
                      <a:endParaRPr lang="hu-HU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296" marR="7296" marT="72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143,5</a:t>
                      </a:r>
                    </a:p>
                  </a:txBody>
                  <a:tcPr marL="7296" marR="7296" marT="72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90,3</a:t>
                      </a:r>
                    </a:p>
                  </a:txBody>
                  <a:tcPr marL="7296" marR="7296" marT="72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112,8</a:t>
                      </a:r>
                    </a:p>
                  </a:txBody>
                  <a:tcPr marL="7296" marR="7296" marT="72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89,5</a:t>
                      </a:r>
                    </a:p>
                  </a:txBody>
                  <a:tcPr marL="7296" marR="7296" marT="72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13,6</a:t>
                      </a:r>
                      <a:endParaRPr lang="hu-HU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296" marR="7296" marT="72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26269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Adósságkonszolidáció </a:t>
                      </a:r>
                      <a:r>
                        <a:rPr lang="hu-HU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nélküli pénzforgalmi </a:t>
                      </a:r>
                      <a:r>
                        <a:rPr lang="hu-HU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egyenleg</a:t>
                      </a:r>
                    </a:p>
                  </a:txBody>
                  <a:tcPr marL="7296" marR="7296" marT="72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</a:t>
                      </a:r>
                      <a:r>
                        <a:rPr lang="hu-HU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105,0</a:t>
                      </a:r>
                      <a:endParaRPr lang="hu-HU" sz="16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-156,5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</a:t>
                      </a:r>
                      <a:r>
                        <a:rPr lang="hu-HU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232,0</a:t>
                      </a:r>
                      <a:endParaRPr lang="hu-HU" sz="16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1,2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16,6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76,5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20,8</a:t>
                      </a: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13,6</a:t>
                      </a:r>
                      <a:endParaRPr lang="hu-HU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7296" marR="7296" marT="72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6731">
                <a:tc>
                  <a:txBody>
                    <a:bodyPr/>
                    <a:lstStyle/>
                    <a:p>
                      <a:pPr algn="l" fontAlgn="b"/>
                      <a:endParaRPr lang="hu-HU" sz="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96" marR="7296" marT="72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96" marR="7296" marT="72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96" marR="7296" marT="72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96" marR="7296" marT="72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96" marR="7296" marT="72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96" marR="7296" marT="72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96" marR="7296" marT="72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96" marR="7296" marT="72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296" marR="7296" marT="72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924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/>
          </p:cNvSpPr>
          <p:nvPr/>
        </p:nvSpPr>
        <p:spPr bwMode="auto">
          <a:xfrm>
            <a:off x="374848" y="1301944"/>
            <a:ext cx="82296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hu-HU" sz="2000" b="1" dirty="0" smtClean="0">
                <a:latin typeface="+mn-lt"/>
                <a:ea typeface="+mj-ea"/>
                <a:cs typeface="Times New Roman" pitchFamily="18" charset="0"/>
              </a:rPr>
              <a:t>A IX. Helyi önkormányzatok támogatásai </a:t>
            </a:r>
          </a:p>
          <a:p>
            <a:pPr algn="ctr" eaLnBrk="0" hangingPunct="0">
              <a:defRPr/>
            </a:pPr>
            <a:r>
              <a:rPr lang="hu-HU" sz="2000" b="1" dirty="0" smtClean="0">
                <a:latin typeface="+mn-lt"/>
                <a:ea typeface="+mj-ea"/>
                <a:cs typeface="Times New Roman" pitchFamily="18" charset="0"/>
              </a:rPr>
              <a:t>fejezet</a:t>
            </a:r>
            <a:endParaRPr lang="hu-HU" sz="2000" b="1" dirty="0">
              <a:latin typeface="+mn-lt"/>
              <a:ea typeface="+mj-ea"/>
              <a:cs typeface="Times New Roman" pitchFamily="18" charset="0"/>
            </a:endParaRPr>
          </a:p>
        </p:txBody>
      </p:sp>
      <p:sp>
        <p:nvSpPr>
          <p:cNvPr id="2" name="Téglalap 1"/>
          <p:cNvSpPr/>
          <p:nvPr/>
        </p:nvSpPr>
        <p:spPr>
          <a:xfrm>
            <a:off x="7449240" y="2076700"/>
            <a:ext cx="8483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hu-HU" sz="1600" i="1" dirty="0" smtClean="0">
                <a:latin typeface="+mn-lt"/>
              </a:rPr>
              <a:t>millió Ft</a:t>
            </a:r>
            <a:endParaRPr lang="hu-HU" sz="1600" i="1" dirty="0">
              <a:latin typeface="+mn-lt"/>
            </a:endParaRPr>
          </a:p>
        </p:txBody>
      </p:sp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899000"/>
              </p:ext>
            </p:extLst>
          </p:nvPr>
        </p:nvGraphicFramePr>
        <p:xfrm>
          <a:off x="827583" y="2564904"/>
          <a:ext cx="7492853" cy="3456384"/>
        </p:xfrm>
        <a:graphic>
          <a:graphicData uri="http://schemas.openxmlformats.org/drawingml/2006/table">
            <a:tbl>
              <a:tblPr/>
              <a:tblGrid>
                <a:gridCol w="61206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721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14217">
                <a:tc>
                  <a:txBody>
                    <a:bodyPr/>
                    <a:lstStyle/>
                    <a:p>
                      <a:pPr algn="l" fontAlgn="b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2016. évi irányszám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662 041,7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28433">
                <a:tc>
                  <a:txBody>
                    <a:bodyPr/>
                    <a:lstStyle/>
                    <a:p>
                      <a:pPr algn="l" fontAlgn="ctr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Pécs Megyei Jogú Város kulturális intézményei működésének </a:t>
                      </a:r>
                      <a:endParaRPr lang="hu-HU" sz="16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hu-H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támogatása</a:t>
                      </a:r>
                      <a:endParaRPr lang="hu-HU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1 170,0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28433">
                <a:tc>
                  <a:txBody>
                    <a:bodyPr/>
                    <a:lstStyle/>
                    <a:p>
                      <a:pPr algn="l" fontAlgn="ctr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Az adósságkonszolidációban részt nem vett települések fejlesztési támogatása 2017. évi ütemének előrehozatala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10 000,0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4217">
                <a:tc>
                  <a:txBody>
                    <a:bodyPr/>
                    <a:lstStyle/>
                    <a:p>
                      <a:pPr algn="l" fontAlgn="ctr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Pannon Park 2016</a:t>
                      </a:r>
                      <a:r>
                        <a:rPr lang="hu-H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 évi </a:t>
                      </a:r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támogatás növekménye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1 230,0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28433">
                <a:tc>
                  <a:txBody>
                    <a:bodyPr/>
                    <a:lstStyle/>
                    <a:p>
                      <a:pPr algn="l" fontAlgn="ctr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Utcai szociális munka és Biztos Kezdet Gyerekházak forrásának átcsoportosítása XX. </a:t>
                      </a:r>
                      <a:r>
                        <a:rPr lang="hu-H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fejezetbe</a:t>
                      </a:r>
                      <a:endParaRPr lang="hu-HU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-651,2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4217">
                <a:tc>
                  <a:txBody>
                    <a:bodyPr/>
                    <a:lstStyle/>
                    <a:p>
                      <a:pPr algn="l" fontAlgn="ctr"/>
                      <a:r>
                        <a:rPr lang="hu-H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Szociális kiegészítő </a:t>
                      </a:r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pótlék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8 500,0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4217">
                <a:tc>
                  <a:txBody>
                    <a:bodyPr/>
                    <a:lstStyle/>
                    <a:p>
                      <a:pPr algn="l" fontAlgn="ctr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2016. évi módosított irányszám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682 290,5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4217">
                <a:tc>
                  <a:txBody>
                    <a:bodyPr/>
                    <a:lstStyle/>
                    <a:p>
                      <a:pPr algn="l" fontAlgn="b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2017. évi irányszám (bázis)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682 290,5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083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7931540" y="1412776"/>
            <a:ext cx="6832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hu-HU" sz="1200" i="1" dirty="0" smtClean="0">
                <a:latin typeface="+mn-lt"/>
              </a:rPr>
              <a:t>millió Ft</a:t>
            </a:r>
            <a:endParaRPr lang="hu-HU" sz="1200" i="1" dirty="0">
              <a:latin typeface="+mn-lt"/>
            </a:endParaRPr>
          </a:p>
        </p:txBody>
      </p:sp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6344402"/>
              </p:ext>
            </p:extLst>
          </p:nvPr>
        </p:nvGraphicFramePr>
        <p:xfrm>
          <a:off x="581663" y="1737360"/>
          <a:ext cx="7992887" cy="4577636"/>
        </p:xfrm>
        <a:graphic>
          <a:graphicData uri="http://schemas.openxmlformats.org/drawingml/2006/table">
            <a:tbl>
              <a:tblPr/>
              <a:tblGrid>
                <a:gridCol w="68583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345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39138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2017. évi irányszám (bázis)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682 290,5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34236">
                <a:tc>
                  <a:txBody>
                    <a:bodyPr/>
                    <a:lstStyle/>
                    <a:p>
                      <a:pPr algn="l" fontAlgn="ctr"/>
                      <a:r>
                        <a:rPr lang="hu-HU" sz="15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Pedagógus </a:t>
                      </a:r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életpálya többletigényének </a:t>
                      </a:r>
                      <a:r>
                        <a:rPr lang="hu-HU" sz="15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óvodapedagógusokra jutó</a:t>
                      </a:r>
                      <a:r>
                        <a:rPr lang="hu-HU" sz="15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része</a:t>
                      </a:r>
                      <a:endParaRPr lang="hu-HU" sz="15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4 084,1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3913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Óvodapedagógusok minősítéséből adódó többletkiadás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3 000,0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3913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5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Egyes működési</a:t>
                      </a:r>
                      <a:r>
                        <a:rPr lang="hu-HU" sz="15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és </a:t>
                      </a:r>
                      <a:r>
                        <a:rPr lang="hu-HU" sz="15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beruházási támogatások </a:t>
                      </a:r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kifutása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-6 850,0</a:t>
                      </a:r>
                      <a:endParaRPr lang="hu-HU" sz="15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3913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Pannon Park 2017. évi munkálatainak megvalósítása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4 367,0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3913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Hermina Garázs beruházás (Liget program) megvalósításának támogatása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3 200,0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3913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Felsőfokú bölcsődei szakgondozók életpályájának támogatása (+ 1 havi </a:t>
                      </a:r>
                      <a:r>
                        <a:rPr lang="hu-HU" sz="15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rész)</a:t>
                      </a:r>
                      <a:endParaRPr lang="hu-HU" sz="15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127,5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3913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Üdülőhelyi feladatok támogatásának többletigénye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1 700,0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3913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Fővárosi közösségi közlekedés támogatásának csökkentése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-3 000,0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3913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Adósságkonszolidációban részt nem vett települések </a:t>
                      </a:r>
                      <a:r>
                        <a:rPr lang="hu-HU" sz="15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támogatásának </a:t>
                      </a:r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megszűnése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-22 500,0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78277">
                <a:tc>
                  <a:txBody>
                    <a:bodyPr/>
                    <a:lstStyle/>
                    <a:p>
                      <a:pPr algn="l" fontAlgn="ctr"/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Gyermekek napközbeni ellátása átalakításából, férőhelybővítéséből adódó többletkiadás (bölcsőde, mini bölcsőde, családi bölcsőde támogatása)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155,1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78277">
                <a:tc>
                  <a:txBody>
                    <a:bodyPr/>
                    <a:lstStyle/>
                    <a:p>
                      <a:pPr algn="l" fontAlgn="ctr"/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Felsőfokú bölcsődei szakgondozók életpályájának támogatása </a:t>
                      </a:r>
                      <a:r>
                        <a:rPr lang="hu-HU" sz="15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és bölcsődei férőhelyek bővítéséből adódó többletkiadás)</a:t>
                      </a:r>
                      <a:endParaRPr lang="hu-HU" sz="15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3913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Pécs </a:t>
                      </a:r>
                      <a:r>
                        <a:rPr lang="hu-HU" sz="15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kulturális </a:t>
                      </a:r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intézményei </a:t>
                      </a:r>
                      <a:r>
                        <a:rPr lang="hu-HU" sz="15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működése </a:t>
                      </a:r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támogatásának 2017. évi többlete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3913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Középfokú végzettségű bölcsődei dolgozók bérrendezése </a:t>
                      </a:r>
                      <a:r>
                        <a:rPr lang="hu-HU" sz="15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miatti önkormányzati </a:t>
                      </a:r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elszámolások növelése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3913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Önkormányzati elszámolások emelése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1 200,0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3913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Köznevelési intézmények működtetése </a:t>
                      </a:r>
                      <a:r>
                        <a:rPr lang="hu-HU" sz="15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állami feladat</a:t>
                      </a:r>
                      <a:endParaRPr lang="hu-HU" sz="15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-27 278,8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39138">
                <a:tc>
                  <a:txBody>
                    <a:bodyPr/>
                    <a:lstStyle/>
                    <a:p>
                      <a:pPr algn="l" fontAlgn="b"/>
                      <a:r>
                        <a:rPr lang="hu-HU" sz="15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2017. évi irányszám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641 105,4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</a:tbl>
          </a:graphicData>
        </a:graphic>
      </p:graphicFrame>
      <p:sp>
        <p:nvSpPr>
          <p:cNvPr id="5" name="Rectangle 2"/>
          <p:cNvSpPr>
            <a:spLocks/>
          </p:cNvSpPr>
          <p:nvPr/>
        </p:nvSpPr>
        <p:spPr bwMode="auto">
          <a:xfrm>
            <a:off x="366161" y="1094425"/>
            <a:ext cx="8229600" cy="642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hu-HU" sz="2000" b="1" dirty="0" smtClean="0">
                <a:latin typeface="+mn-lt"/>
                <a:ea typeface="+mj-ea"/>
                <a:cs typeface="Times New Roman" pitchFamily="18" charset="0"/>
              </a:rPr>
              <a:t>A IX. Helyi önkormányzatok támogatásai </a:t>
            </a:r>
          </a:p>
          <a:p>
            <a:pPr algn="ctr" eaLnBrk="0" hangingPunct="0">
              <a:defRPr/>
            </a:pPr>
            <a:r>
              <a:rPr lang="hu-HU" sz="2000" b="1" dirty="0" smtClean="0">
                <a:latin typeface="+mn-lt"/>
                <a:ea typeface="+mj-ea"/>
                <a:cs typeface="Times New Roman" pitchFamily="18" charset="0"/>
              </a:rPr>
              <a:t>fejezet</a:t>
            </a:r>
            <a:endParaRPr lang="hu-HU" sz="2000" b="1" dirty="0"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56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792088"/>
          </a:xfrm>
        </p:spPr>
        <p:txBody>
          <a:bodyPr/>
          <a:lstStyle/>
          <a:p>
            <a:r>
              <a:rPr lang="hu-HU" sz="2600" b="1" dirty="0">
                <a:latin typeface="+mn-lt"/>
                <a:cs typeface="Times New Roman" pitchFamily="18" charset="0"/>
              </a:rPr>
              <a:t>Beszámítás </a:t>
            </a:r>
            <a:r>
              <a:rPr lang="hu-HU" sz="2600" b="1" dirty="0" smtClean="0">
                <a:latin typeface="+mn-lt"/>
                <a:cs typeface="Times New Roman" pitchFamily="18" charset="0"/>
              </a:rPr>
              <a:t>– Kiegészítés</a:t>
            </a:r>
            <a:r>
              <a:rPr lang="hu-HU" sz="2600" dirty="0" smtClean="0">
                <a:latin typeface="+mn-lt"/>
                <a:cs typeface="Times New Roman" pitchFamily="18" charset="0"/>
              </a:rPr>
              <a:t/>
            </a:r>
            <a:br>
              <a:rPr lang="hu-HU" sz="2600" dirty="0" smtClean="0">
                <a:latin typeface="+mn-lt"/>
                <a:cs typeface="Times New Roman" pitchFamily="18" charset="0"/>
              </a:rPr>
            </a:br>
            <a:r>
              <a:rPr lang="hu-HU" sz="1800" dirty="0" smtClean="0">
                <a:latin typeface="+mn-lt"/>
                <a:cs typeface="Times New Roman" pitchFamily="18" charset="0"/>
              </a:rPr>
              <a:t>a benyújtott 2017. évi költségvetési törvény szerint</a:t>
            </a:r>
            <a:br>
              <a:rPr lang="hu-HU" sz="1800" dirty="0" smtClean="0">
                <a:latin typeface="+mn-lt"/>
                <a:cs typeface="Times New Roman" pitchFamily="18" charset="0"/>
              </a:rPr>
            </a:br>
            <a:r>
              <a:rPr lang="hu-HU" sz="1800" dirty="0">
                <a:latin typeface="+mn-lt"/>
                <a:cs typeface="Times New Roman" pitchFamily="18" charset="0"/>
              </a:rPr>
              <a:t>(a 2016. évihez képest az alacsonyabb </a:t>
            </a:r>
            <a:r>
              <a:rPr lang="hu-HU" sz="1800" dirty="0" smtClean="0">
                <a:latin typeface="+mn-lt"/>
                <a:cs typeface="Times New Roman" pitchFamily="18" charset="0"/>
              </a:rPr>
              <a:t>(1-7) kategóriába tartozó önkormányzatok javára történt módosítás) </a:t>
            </a:r>
            <a:endParaRPr lang="hu-HU" sz="1800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020484"/>
              </p:ext>
            </p:extLst>
          </p:nvPr>
        </p:nvGraphicFramePr>
        <p:xfrm>
          <a:off x="971600" y="2492896"/>
          <a:ext cx="7128791" cy="3713711"/>
        </p:xfrm>
        <a:graphic>
          <a:graphicData uri="http://schemas.openxmlformats.org/drawingml/2006/table">
            <a:tbl>
              <a:tblPr/>
              <a:tblGrid>
                <a:gridCol w="4177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777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7775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7775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7775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93824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hu-HU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No.</a:t>
                      </a:r>
                      <a:endParaRPr lang="hu-HU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hu-HU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Kategóriák a települési önkormányzat egy</a:t>
                      </a:r>
                      <a:br>
                        <a:rPr lang="hu-HU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</a:br>
                      <a:r>
                        <a:rPr lang="hu-HU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lakosra jutó adóerő-képessége szerint </a:t>
                      </a:r>
                      <a:endParaRPr lang="hu-HU" sz="12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 pitchFamily="18" charset="0"/>
                      </a:endParaRPr>
                    </a:p>
                    <a:p>
                      <a:pPr marL="35560" marR="3556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hu-H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hu-HU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forint)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Támogatáscsökkentés mértéke a számított bevétel </a:t>
                      </a:r>
                      <a:r>
                        <a:rPr lang="hu-H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százalékában</a:t>
                      </a:r>
                      <a:endParaRPr lang="hu-HU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Kiegészítés mértéke a beszámítás, kiegészítés alapjának </a:t>
                      </a:r>
                      <a:r>
                        <a:rPr lang="hu-H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százalékában</a:t>
                      </a:r>
                      <a:endParaRPr lang="hu-HU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12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u-HU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alsó határ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felső határ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u-H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hu-H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1275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1.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7 000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30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1275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2.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7 001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  10 000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15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1275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3.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10 001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12 500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10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1275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4.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12 501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15 000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20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1275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5.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15 001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 17 500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40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1275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6.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17 501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20 000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60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31275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7.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20 001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26 000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85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1275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8.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26 001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36 000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95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31275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9.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36 001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42 000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100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1275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10.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42 001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60 000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105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31275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11.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60 001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100 000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110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31275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12.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100 001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120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 pitchFamily="18" charset="0"/>
                        </a:rPr>
                        <a:t> 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738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323528" y="1196753"/>
            <a:ext cx="8424936" cy="288031"/>
          </a:xfrm>
        </p:spPr>
        <p:txBody>
          <a:bodyPr/>
          <a:lstStyle/>
          <a:p>
            <a:r>
              <a:rPr lang="hu-HU" sz="2000" b="1" dirty="0"/>
              <a:t>A gazdasági fejlődés főbb jellemzői</a:t>
            </a:r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890524"/>
              </p:ext>
            </p:extLst>
          </p:nvPr>
        </p:nvGraphicFramePr>
        <p:xfrm>
          <a:off x="395536" y="1628799"/>
          <a:ext cx="8352927" cy="4752528"/>
        </p:xfrm>
        <a:graphic>
          <a:graphicData uri="http://schemas.openxmlformats.org/drawingml/2006/table">
            <a:tbl>
              <a:tblPr/>
              <a:tblGrid>
                <a:gridCol w="6792294"/>
                <a:gridCol w="1560633"/>
              </a:tblGrid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1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Százalékban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1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Előrejelzés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GDP növekedése,%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GDP értéke folyó áron  (milliárd forint)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37 279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Fogyasztói árindex változása (éves átlag)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Bruttó bér-és keresettömeg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Foglalkoztatottak számának növekedése, 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Bruttó átlagkereset növekedése, 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Nettó átlagkereset növekedése, 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Folyó fizetési mérleg egyenlege (milliárd euró)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hu-H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Folyó fizetési mérleg egyenlege (GDP százalékában)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345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607138" y="1124744"/>
            <a:ext cx="828092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hu-HU" sz="2400" b="1" dirty="0" smtClean="0">
                <a:latin typeface="+mn-lt"/>
                <a:cs typeface="Times New Roman" pitchFamily="18" charset="0"/>
              </a:rPr>
              <a:t>Az állam és az önkormányzatok közötti feladatmegosztás </a:t>
            </a:r>
          </a:p>
          <a:p>
            <a:pPr algn="ctr" eaLnBrk="0" hangingPunct="0">
              <a:defRPr/>
            </a:pPr>
            <a:r>
              <a:rPr lang="hu-HU" sz="2400" b="1" dirty="0" smtClean="0">
                <a:latin typeface="+mn-lt"/>
                <a:cs typeface="Times New Roman" pitchFamily="18" charset="0"/>
              </a:rPr>
              <a:t>változása a 2017. évtől</a:t>
            </a:r>
          </a:p>
          <a:p>
            <a:pPr algn="ctr" eaLnBrk="0" hangingPunct="0">
              <a:defRPr/>
            </a:pPr>
            <a:endParaRPr lang="hu-HU" sz="2200" b="1" dirty="0" smtClean="0">
              <a:latin typeface="+mn-lt"/>
              <a:cs typeface="Times New Roman" pitchFamily="18" charset="0"/>
            </a:endParaRPr>
          </a:p>
          <a:p>
            <a:pPr marL="342900" indent="-342900" algn="just" eaLnBrk="0" hangingPunct="0">
              <a:buFont typeface="Arial" pitchFamily="34" charset="0"/>
              <a:buChar char="•"/>
              <a:defRPr/>
            </a:pPr>
            <a:r>
              <a:rPr lang="hu-HU" sz="2000" dirty="0" smtClean="0">
                <a:latin typeface="+mn-lt"/>
                <a:cs typeface="Times New Roman" pitchFamily="18" charset="0"/>
              </a:rPr>
              <a:t>Megszűnik </a:t>
            </a:r>
            <a:r>
              <a:rPr lang="hu-HU" sz="2000" dirty="0">
                <a:latin typeface="+mn-lt"/>
                <a:cs typeface="Times New Roman" pitchFamily="18" charset="0"/>
              </a:rPr>
              <a:t>a települési önkormányzatok köznevelési működtetői </a:t>
            </a:r>
            <a:r>
              <a:rPr lang="hu-HU" sz="2000" dirty="0" smtClean="0">
                <a:latin typeface="+mn-lt"/>
                <a:cs typeface="Times New Roman" pitchFamily="18" charset="0"/>
              </a:rPr>
              <a:t>feladata 3000 fő lakosságszám felett is. 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hu-HU" sz="2000" dirty="0" smtClean="0">
              <a:latin typeface="+mn-lt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hu-HU" sz="2000" dirty="0" smtClean="0">
                <a:latin typeface="+mn-lt"/>
                <a:cs typeface="Times New Roman" pitchFamily="18" charset="0"/>
              </a:rPr>
              <a:t>Az állami intézményfenntartó kiadási előirányzata 2017-ben </a:t>
            </a:r>
            <a:r>
              <a:rPr lang="hu-HU" sz="2000" dirty="0">
                <a:latin typeface="+mn-lt"/>
                <a:cs typeface="Times New Roman" pitchFamily="18" charset="0"/>
              </a:rPr>
              <a:t>55,0 </a:t>
            </a:r>
            <a:r>
              <a:rPr lang="hu-HU" sz="2000" dirty="0" smtClean="0">
                <a:latin typeface="+mn-lt"/>
                <a:cs typeface="Times New Roman" pitchFamily="18" charset="0"/>
              </a:rPr>
              <a:t>milliárd Ft-tal emelkedik, ezen belül 6,4 milliárd Ft-tal nő a bevételi </a:t>
            </a:r>
            <a:r>
              <a:rPr lang="hu-HU" sz="2000" dirty="0">
                <a:latin typeface="+mn-lt"/>
                <a:cs typeface="Times New Roman" pitchFamily="18" charset="0"/>
              </a:rPr>
              <a:t>előirányzata is </a:t>
            </a:r>
            <a:r>
              <a:rPr lang="hu-HU" sz="2000" dirty="0" smtClean="0">
                <a:latin typeface="+mn-lt"/>
                <a:cs typeface="Times New Roman" pitchFamily="18" charset="0"/>
              </a:rPr>
              <a:t>az </a:t>
            </a:r>
            <a:r>
              <a:rPr lang="hu-HU" sz="2000" dirty="0">
                <a:latin typeface="+mn-lt"/>
                <a:cs typeface="Times New Roman" pitchFamily="18" charset="0"/>
              </a:rPr>
              <a:t>épületek </a:t>
            </a:r>
            <a:r>
              <a:rPr lang="hu-HU" sz="2000" dirty="0" smtClean="0">
                <a:latin typeface="+mn-lt"/>
                <a:cs typeface="Times New Roman" pitchFamily="18" charset="0"/>
              </a:rPr>
              <a:t>hasznosítása miatt.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hu-HU" sz="2000" dirty="0" smtClean="0">
              <a:latin typeface="+mn-lt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hu-HU" sz="2000" dirty="0" smtClean="0">
                <a:latin typeface="+mn-lt"/>
                <a:cs typeface="Times New Roman" pitchFamily="18" charset="0"/>
              </a:rPr>
              <a:t>Így </a:t>
            </a:r>
            <a:r>
              <a:rPr lang="hu-HU" sz="2000" b="1" i="1" dirty="0" smtClean="0">
                <a:latin typeface="+mn-lt"/>
                <a:cs typeface="Times New Roman" pitchFamily="18" charset="0"/>
              </a:rPr>
              <a:t>48,6 milliárd Ft-ot volt </a:t>
            </a:r>
            <a:r>
              <a:rPr lang="hu-HU" sz="2000" dirty="0" smtClean="0">
                <a:latin typeface="+mn-lt"/>
                <a:cs typeface="Times New Roman" pitchFamily="18" charset="0"/>
              </a:rPr>
              <a:t>szükséges átcsoportosítani az önkormányzati alrendszerből, ebből:</a:t>
            </a: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hu-HU" sz="2000" dirty="0" smtClean="0">
                <a:latin typeface="+mn-lt"/>
                <a:cs typeface="Times New Roman" pitchFamily="18" charset="0"/>
              </a:rPr>
              <a:t>önkormányzati támogatásokból </a:t>
            </a:r>
            <a:r>
              <a:rPr lang="hu-HU" sz="2000" b="1" i="1" dirty="0" smtClean="0">
                <a:latin typeface="+mn-lt"/>
                <a:cs typeface="Times New Roman" pitchFamily="18" charset="0"/>
              </a:rPr>
              <a:t> 27,3 milliárd Ft,</a:t>
            </a:r>
          </a:p>
          <a:p>
            <a:pPr marL="742950" lvl="1" indent="-285750" algn="just">
              <a:buFont typeface="Wingdings" pitchFamily="2" charset="2"/>
              <a:buChar char="ü"/>
            </a:pPr>
            <a:r>
              <a:rPr lang="hu-HU" sz="2000" dirty="0" smtClean="0">
                <a:latin typeface="+mn-lt"/>
                <a:cs typeface="Times New Roman" pitchFamily="18" charset="0"/>
              </a:rPr>
              <a:t>a </a:t>
            </a:r>
            <a:r>
              <a:rPr lang="hu-HU" sz="2000" dirty="0">
                <a:latin typeface="+mn-lt"/>
                <a:cs typeface="Times New Roman" pitchFamily="18" charset="0"/>
              </a:rPr>
              <a:t>magas </a:t>
            </a:r>
            <a:r>
              <a:rPr lang="hu-HU" sz="2000" dirty="0" smtClean="0">
                <a:latin typeface="+mn-lt"/>
                <a:cs typeface="Times New Roman" pitchFamily="18" charset="0"/>
              </a:rPr>
              <a:t>jövedelmű önkormányzatoktól - az előzetes számítások szerint! - szolidaritási hozzájárulás </a:t>
            </a:r>
            <a:r>
              <a:rPr lang="hu-HU" sz="2000" b="1" i="1" dirty="0" smtClean="0">
                <a:latin typeface="+mn-lt"/>
                <a:cs typeface="Times New Roman" pitchFamily="18" charset="0"/>
              </a:rPr>
              <a:t>21,3 milliárd Ft</a:t>
            </a:r>
            <a:r>
              <a:rPr lang="hu-HU" sz="2000" i="1" dirty="0" smtClean="0">
                <a:latin typeface="+mn-lt"/>
                <a:cs typeface="Times New Roman" pitchFamily="18" charset="0"/>
              </a:rPr>
              <a:t>.</a:t>
            </a:r>
            <a:endParaRPr lang="hu-HU" sz="2000" i="1" dirty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85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6401088"/>
              </p:ext>
            </p:extLst>
          </p:nvPr>
        </p:nvGraphicFramePr>
        <p:xfrm>
          <a:off x="1403648" y="1268760"/>
          <a:ext cx="6624736" cy="4672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984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/>
          <p:nvPr/>
        </p:nvSpPr>
        <p:spPr>
          <a:xfrm>
            <a:off x="467544" y="1736980"/>
            <a:ext cx="828092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defRPr/>
            </a:pPr>
            <a:r>
              <a:rPr lang="hu-HU" sz="1600" dirty="0" smtClean="0">
                <a:latin typeface="+mn-lt"/>
                <a:cs typeface="Times New Roman" panose="02020603050405020304" pitchFamily="18" charset="0"/>
              </a:rPr>
              <a:t>E jogcímen </a:t>
            </a:r>
            <a:r>
              <a:rPr lang="hu-HU" sz="1600" u="sng" dirty="0" smtClean="0">
                <a:latin typeface="+mn-lt"/>
                <a:cs typeface="Times New Roman" panose="02020603050405020304" pitchFamily="18" charset="0"/>
              </a:rPr>
              <a:t>fizetési kötelezettség akkor keletkezik</a:t>
            </a:r>
            <a:r>
              <a:rPr lang="hu-HU" sz="1600" dirty="0" smtClean="0">
                <a:latin typeface="+mn-lt"/>
                <a:cs typeface="Times New Roman" panose="02020603050405020304" pitchFamily="18" charset="0"/>
              </a:rPr>
              <a:t>, ha</a:t>
            </a:r>
          </a:p>
          <a:p>
            <a:pPr indent="892175" algn="just" eaLnBrk="0" hangingPunct="0">
              <a:defRPr/>
            </a:pPr>
            <a:r>
              <a:rPr lang="hu-HU" sz="1600" b="1" dirty="0" smtClean="0">
                <a:latin typeface="+mn-lt"/>
                <a:cs typeface="Times New Roman" panose="02020603050405020304" pitchFamily="18" charset="0"/>
              </a:rPr>
              <a:t>1. </a:t>
            </a:r>
            <a:r>
              <a:rPr lang="hu-HU" sz="1600" dirty="0" smtClean="0">
                <a:latin typeface="+mn-lt"/>
                <a:cs typeface="Times New Roman" panose="02020603050405020304" pitchFamily="18" charset="0"/>
              </a:rPr>
              <a:t>az önkormányzat egy </a:t>
            </a:r>
            <a:r>
              <a:rPr lang="hu-HU" sz="1600" dirty="0">
                <a:latin typeface="+mn-lt"/>
                <a:cs typeface="Times New Roman" panose="02020603050405020304" pitchFamily="18" charset="0"/>
              </a:rPr>
              <a:t>lakosra jutó adóerő-képessége </a:t>
            </a:r>
            <a:r>
              <a:rPr lang="hu-HU" sz="1600" dirty="0" smtClean="0">
                <a:latin typeface="+mn-lt"/>
                <a:cs typeface="Times New Roman" panose="02020603050405020304" pitchFamily="18" charset="0"/>
              </a:rPr>
              <a:t>meghaladja </a:t>
            </a:r>
            <a:r>
              <a:rPr lang="hu-HU" sz="1600" dirty="0">
                <a:latin typeface="+mn-lt"/>
                <a:cs typeface="Times New Roman" panose="02020603050405020304" pitchFamily="18" charset="0"/>
              </a:rPr>
              <a:t>a 32 </a:t>
            </a:r>
            <a:r>
              <a:rPr lang="hu-HU" sz="1600" dirty="0" smtClean="0">
                <a:latin typeface="+mn-lt"/>
                <a:cs typeface="Times New Roman" panose="02020603050405020304" pitchFamily="18" charset="0"/>
              </a:rPr>
              <a:t>000 forint/főt</a:t>
            </a:r>
          </a:p>
          <a:p>
            <a:pPr algn="ctr" eaLnBrk="0" hangingPunct="0">
              <a:defRPr/>
            </a:pPr>
            <a:r>
              <a:rPr lang="hu-HU" sz="1600" dirty="0" smtClean="0">
                <a:latin typeface="+mn-lt"/>
                <a:cs typeface="Times New Roman" panose="02020603050405020304" pitchFamily="18" charset="0"/>
              </a:rPr>
              <a:t>ÉS</a:t>
            </a:r>
          </a:p>
          <a:p>
            <a:pPr marL="1076325" indent="-184150" algn="just" eaLnBrk="0" hangingPunct="0">
              <a:defRPr/>
            </a:pPr>
            <a:r>
              <a:rPr lang="hu-HU" sz="1600" b="1" dirty="0" smtClean="0">
                <a:latin typeface="+mn-lt"/>
                <a:cs typeface="Times New Roman" panose="02020603050405020304" pitchFamily="18" charset="0"/>
              </a:rPr>
              <a:t>2. </a:t>
            </a:r>
            <a:r>
              <a:rPr lang="hu-HU" sz="1600" dirty="0" smtClean="0">
                <a:latin typeface="+mn-lt"/>
                <a:cs typeface="Times New Roman" panose="02020603050405020304" pitchFamily="18" charset="0"/>
              </a:rPr>
              <a:t>a beszámítás alapját jelentő költségvetési támogatások összege kisebb, mint a beszámítás összege.</a:t>
            </a:r>
          </a:p>
          <a:p>
            <a:pPr algn="just" eaLnBrk="0" hangingPunct="0">
              <a:defRPr/>
            </a:pPr>
            <a:endParaRPr lang="hu-HU" sz="1600" dirty="0" smtClean="0">
              <a:latin typeface="+mn-lt"/>
              <a:cs typeface="Times New Roman" panose="02020603050405020304" pitchFamily="18" charset="0"/>
            </a:endParaRPr>
          </a:p>
          <a:p>
            <a:pPr algn="just" eaLnBrk="0" hangingPunct="0">
              <a:defRPr/>
            </a:pPr>
            <a:r>
              <a:rPr lang="hu-HU" sz="1600" dirty="0" smtClean="0">
                <a:latin typeface="+mn-lt"/>
                <a:cs typeface="Times New Roman" panose="02020603050405020304" pitchFamily="18" charset="0"/>
              </a:rPr>
              <a:t>Számítása az egy főre jutó adóerő-képesség </a:t>
            </a:r>
            <a:r>
              <a:rPr lang="hu-HU" sz="1600" dirty="0">
                <a:latin typeface="+mn-lt"/>
                <a:cs typeface="Times New Roman" panose="02020603050405020304" pitchFamily="18" charset="0"/>
              </a:rPr>
              <a:t>kategóriák szerint sávosan, progresszív módon </a:t>
            </a:r>
            <a:r>
              <a:rPr lang="hu-HU" sz="1600" dirty="0" smtClean="0">
                <a:latin typeface="+mn-lt"/>
                <a:cs typeface="Times New Roman" panose="02020603050405020304" pitchFamily="18" charset="0"/>
              </a:rPr>
              <a:t>történik a be nem számított összeg 20-100 %-áig. </a:t>
            </a:r>
            <a:endParaRPr lang="hu-HU" sz="1600" dirty="0">
              <a:latin typeface="+mn-lt"/>
              <a:cs typeface="Times New Roman" panose="02020603050405020304" pitchFamily="18" charset="0"/>
            </a:endParaRPr>
          </a:p>
          <a:p>
            <a:pPr algn="just" eaLnBrk="0" hangingPunct="0">
              <a:defRPr/>
            </a:pPr>
            <a:endParaRPr lang="hu-HU" sz="1600" dirty="0" smtClean="0">
              <a:latin typeface="+mn-lt"/>
              <a:cs typeface="Times New Roman" panose="02020603050405020304" pitchFamily="18" charset="0"/>
            </a:endParaRPr>
          </a:p>
          <a:p>
            <a:pPr algn="just" eaLnBrk="0" hangingPunct="0">
              <a:defRPr/>
            </a:pPr>
            <a:r>
              <a:rPr lang="hu-HU" sz="1600" dirty="0" smtClean="0">
                <a:latin typeface="+mn-lt"/>
                <a:cs typeface="Times New Roman" panose="02020603050405020304" pitchFamily="18" charset="0"/>
              </a:rPr>
              <a:t>A szolidaritási hozzájárulás összege jelenleg még nem pontos. Módosíthatja a </a:t>
            </a:r>
            <a:r>
              <a:rPr lang="hu-HU" sz="1600" dirty="0">
                <a:latin typeface="+mn-lt"/>
                <a:cs typeface="Times New Roman" panose="02020603050405020304" pitchFamily="18" charset="0"/>
              </a:rPr>
              <a:t>beszámítás </a:t>
            </a:r>
            <a:r>
              <a:rPr lang="hu-HU" sz="1600" dirty="0" smtClean="0">
                <a:latin typeface="+mn-lt"/>
                <a:cs typeface="Times New Roman" panose="02020603050405020304" pitchFamily="18" charset="0"/>
              </a:rPr>
              <a:t>alapját, és ezáltal csökkenhet a </a:t>
            </a:r>
            <a:r>
              <a:rPr lang="hu-HU" sz="1600" dirty="0">
                <a:latin typeface="+mn-lt"/>
                <a:cs typeface="Times New Roman" panose="02020603050405020304" pitchFamily="18" charset="0"/>
              </a:rPr>
              <a:t>szolidaritási hozzájárulás </a:t>
            </a:r>
            <a:r>
              <a:rPr lang="hu-HU" sz="1600" dirty="0" smtClean="0">
                <a:latin typeface="+mn-lt"/>
                <a:cs typeface="Times New Roman" panose="02020603050405020304" pitchFamily="18" charset="0"/>
              </a:rPr>
              <a:t>összege:</a:t>
            </a:r>
          </a:p>
          <a:p>
            <a:pPr marL="171450" indent="-171450" algn="just" eaLnBrk="0" hangingPunct="0">
              <a:buFontTx/>
              <a:buChar char="-"/>
              <a:defRPr/>
            </a:pPr>
            <a:r>
              <a:rPr lang="hu-HU" sz="1600" dirty="0" smtClean="0">
                <a:latin typeface="+mn-lt"/>
                <a:cs typeface="Times New Roman" panose="02020603050405020304" pitchFamily="18" charset="0"/>
              </a:rPr>
              <a:t>ha </a:t>
            </a:r>
            <a:r>
              <a:rPr lang="hu-HU" sz="1600" dirty="0">
                <a:latin typeface="+mn-lt"/>
                <a:cs typeface="Times New Roman" panose="02020603050405020304" pitchFamily="18" charset="0"/>
              </a:rPr>
              <a:t>beszámítással érintett előirányzatokon a törvény alapján marad felhasználható </a:t>
            </a:r>
            <a:r>
              <a:rPr lang="hu-HU" sz="1600" dirty="0" smtClean="0">
                <a:latin typeface="+mn-lt"/>
                <a:cs typeface="Times New Roman" panose="02020603050405020304" pitchFamily="18" charset="0"/>
              </a:rPr>
              <a:t>összeg és döntés születik annak korrekciós támogatásként való felhasználásáról, vagy</a:t>
            </a:r>
          </a:p>
          <a:p>
            <a:pPr marL="171450" indent="-171450" algn="just" eaLnBrk="0" hangingPunct="0">
              <a:buFontTx/>
              <a:buChar char="-"/>
              <a:defRPr/>
            </a:pPr>
            <a:r>
              <a:rPr lang="hu-HU" sz="1600" dirty="0" smtClean="0">
                <a:latin typeface="+mn-lt"/>
                <a:cs typeface="Times New Roman" panose="02020603050405020304" pitchFamily="18" charset="0"/>
              </a:rPr>
              <a:t>ha változik a közös </a:t>
            </a:r>
            <a:r>
              <a:rPr lang="hu-HU" sz="1600" dirty="0">
                <a:latin typeface="+mn-lt"/>
                <a:cs typeface="Times New Roman" panose="02020603050405020304" pitchFamily="18" charset="0"/>
              </a:rPr>
              <a:t>hivatalt fenntartó településeken működő nemzetiségi önkormányzatok </a:t>
            </a:r>
            <a:r>
              <a:rPr lang="hu-HU" sz="1600" dirty="0" smtClean="0">
                <a:latin typeface="+mn-lt"/>
                <a:cs typeface="Times New Roman" panose="02020603050405020304" pitchFamily="18" charset="0"/>
              </a:rPr>
              <a:t>száma.</a:t>
            </a:r>
            <a:endParaRPr lang="hu-HU" sz="1600" dirty="0">
              <a:latin typeface="+mn-lt"/>
              <a:cs typeface="Times New Roman" panose="02020603050405020304" pitchFamily="18" charset="0"/>
            </a:endParaRPr>
          </a:p>
          <a:p>
            <a:pPr algn="just" eaLnBrk="0" hangingPunct="0">
              <a:defRPr/>
            </a:pPr>
            <a:r>
              <a:rPr lang="hu-HU" sz="1600" dirty="0" smtClean="0">
                <a:latin typeface="+mn-lt"/>
                <a:cs typeface="Times New Roman" panose="02020603050405020304" pitchFamily="18" charset="0"/>
              </a:rPr>
              <a:t>A 2017</a:t>
            </a:r>
            <a:r>
              <a:rPr lang="hu-HU" sz="1600" dirty="0">
                <a:latin typeface="+mn-lt"/>
                <a:cs typeface="Times New Roman" panose="02020603050405020304" pitchFamily="18" charset="0"/>
              </a:rPr>
              <a:t>. évi </a:t>
            </a:r>
            <a:r>
              <a:rPr lang="hu-HU" sz="1600" dirty="0" smtClean="0">
                <a:latin typeface="+mn-lt"/>
                <a:cs typeface="Times New Roman" panose="02020603050405020304" pitchFamily="18" charset="0"/>
              </a:rPr>
              <a:t>támogatások </a:t>
            </a:r>
            <a:r>
              <a:rPr lang="hu-HU" sz="1600" dirty="0">
                <a:latin typeface="+mn-lt"/>
                <a:cs typeface="Times New Roman" panose="02020603050405020304" pitchFamily="18" charset="0"/>
              </a:rPr>
              <a:t>meghatározását követően visszamutatásra kerül a pontos </a:t>
            </a:r>
            <a:r>
              <a:rPr lang="hu-HU" sz="1600" dirty="0" smtClean="0">
                <a:latin typeface="+mn-lt"/>
                <a:cs typeface="Times New Roman" panose="02020603050405020304" pitchFamily="18" charset="0"/>
              </a:rPr>
              <a:t>számítás</a:t>
            </a:r>
            <a:r>
              <a:rPr lang="hu-HU" sz="1600" dirty="0">
                <a:latin typeface="+mn-lt"/>
                <a:cs typeface="Times New Roman" panose="02020603050405020304" pitchFamily="18" charset="0"/>
              </a:rPr>
              <a:t>!</a:t>
            </a:r>
            <a:endParaRPr lang="hu-HU" sz="1600" dirty="0" smtClean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/>
          </p:cNvSpPr>
          <p:nvPr/>
        </p:nvSpPr>
        <p:spPr bwMode="auto">
          <a:xfrm>
            <a:off x="526515" y="1113085"/>
            <a:ext cx="8229600" cy="642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hu-HU" sz="2800" b="1" dirty="0" smtClean="0">
                <a:latin typeface="+mn-lt"/>
                <a:ea typeface="+mj-ea"/>
                <a:cs typeface="Times New Roman" pitchFamily="18" charset="0"/>
              </a:rPr>
              <a:t>Szolidaritási </a:t>
            </a:r>
            <a:r>
              <a:rPr lang="hu-HU" sz="2800" b="1" dirty="0">
                <a:latin typeface="+mn-lt"/>
                <a:ea typeface="+mj-ea"/>
                <a:cs typeface="Times New Roman" pitchFamily="18" charset="0"/>
              </a:rPr>
              <a:t>hozzájárulás </a:t>
            </a:r>
          </a:p>
        </p:txBody>
      </p:sp>
    </p:spTree>
    <p:extLst>
      <p:ext uri="{BB962C8B-B14F-4D97-AF65-F5344CB8AC3E}">
        <p14:creationId xmlns:p14="http://schemas.microsoft.com/office/powerpoint/2010/main" val="37885756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ábláza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872954"/>
              </p:ext>
            </p:extLst>
          </p:nvPr>
        </p:nvGraphicFramePr>
        <p:xfrm>
          <a:off x="1907704" y="2636912"/>
          <a:ext cx="5112566" cy="2448283"/>
        </p:xfrm>
        <a:graphic>
          <a:graphicData uri="http://schemas.openxmlformats.org/drawingml/2006/table">
            <a:tbl>
              <a:tblPr/>
              <a:tblGrid>
                <a:gridCol w="27288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918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918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50876"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400" b="0" i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millió Ft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2016. év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2017. év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Átlagbéralapú támogatás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148 539,8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152 623,9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Óvodai működtetési támogatás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22 893,2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22 893,2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7195">
                <a:tc>
                  <a:txBody>
                    <a:bodyPr/>
                    <a:lstStyle/>
                    <a:p>
                      <a:pPr algn="l" fontAlgn="b"/>
                      <a:r>
                        <a:rPr lang="hu-HU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Társult óvodába járó gyermekek utaztatása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501,7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500,9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6065">
                <a:tc>
                  <a:txBody>
                    <a:bodyPr/>
                    <a:lstStyle/>
                    <a:p>
                      <a:pPr algn="l" fontAlgn="b"/>
                      <a:r>
                        <a:rPr lang="hu-HU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Pedagógusok minősítésének támogatása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5 360,4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8 360,4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Összesen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177 295,1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184 378,4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8" name="Szövegdoboz 7"/>
          <p:cNvSpPr txBox="1"/>
          <p:nvPr/>
        </p:nvSpPr>
        <p:spPr>
          <a:xfrm>
            <a:off x="1567626" y="1484784"/>
            <a:ext cx="60486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600" b="1" dirty="0">
                <a:latin typeface="+mn-lt"/>
                <a:ea typeface="+mj-ea"/>
                <a:cs typeface="Times New Roman" pitchFamily="18" charset="0"/>
              </a:rPr>
              <a:t>A helyi önkormányzatok óvodai előirányzatainak alakulása</a:t>
            </a:r>
          </a:p>
        </p:txBody>
      </p:sp>
    </p:spTree>
    <p:extLst>
      <p:ext uri="{BB962C8B-B14F-4D97-AF65-F5344CB8AC3E}">
        <p14:creationId xmlns:p14="http://schemas.microsoft.com/office/powerpoint/2010/main" val="188174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4294967295"/>
          </p:nvPr>
        </p:nvSpPr>
        <p:spPr>
          <a:xfrm>
            <a:off x="899592" y="2368626"/>
            <a:ext cx="3600400" cy="4013126"/>
          </a:xfrm>
        </p:spPr>
        <p:txBody>
          <a:bodyPr/>
          <a:lstStyle/>
          <a:p>
            <a:pPr algn="just">
              <a:buFont typeface="Times New Roman" panose="02020603050405020304" pitchFamily="18" charset="0"/>
              <a:buChar char="→"/>
            </a:pPr>
            <a:endParaRPr lang="hu-H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anose="02020603050405020304" pitchFamily="18" charset="0"/>
              <a:buChar char="→"/>
            </a:pPr>
            <a:r>
              <a:rPr lang="hu-HU" sz="1200" b="1" dirty="0" smtClean="0">
                <a:cs typeface="Times New Roman" pitchFamily="18" charset="0"/>
              </a:rPr>
              <a:t>Érezhető jövedelemnövekmény biztosítása bérintézkedések megvalósításával</a:t>
            </a:r>
          </a:p>
          <a:p>
            <a:pPr marL="0" indent="0" algn="just">
              <a:buNone/>
            </a:pPr>
            <a:endParaRPr lang="hu-HU" sz="1200" dirty="0" smtClean="0"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hu-HU" sz="1200" dirty="0" smtClean="0">
                <a:cs typeface="Times New Roman" pitchFamily="18" charset="0"/>
              </a:rPr>
              <a:t>Szociális ágazati összevont </a:t>
            </a:r>
            <a:r>
              <a:rPr lang="hu-HU" sz="1200" dirty="0">
                <a:cs typeface="Times New Roman" pitchFamily="18" charset="0"/>
              </a:rPr>
              <a:t>pótlék (a szociális ágazati pótlék és a kiegészítő pótlék </a:t>
            </a:r>
            <a:r>
              <a:rPr lang="hu-HU" sz="1200" dirty="0" smtClean="0">
                <a:cs typeface="Times New Roman" pitchFamily="18" charset="0"/>
              </a:rPr>
              <a:t>összevonása által) </a:t>
            </a:r>
          </a:p>
          <a:p>
            <a:pPr algn="just">
              <a:spcBef>
                <a:spcPts val="1800"/>
              </a:spcBef>
            </a:pPr>
            <a:r>
              <a:rPr lang="hu-HU" sz="1200" dirty="0" smtClean="0">
                <a:cs typeface="Times New Roman" pitchFamily="18" charset="0"/>
              </a:rPr>
              <a:t>Középfokú végzettségű </a:t>
            </a:r>
            <a:r>
              <a:rPr lang="hu-HU" sz="1200" dirty="0">
                <a:cs typeface="Times New Roman" pitchFamily="18" charset="0"/>
              </a:rPr>
              <a:t>b</a:t>
            </a:r>
            <a:r>
              <a:rPr lang="hu-HU" sz="1200" dirty="0" smtClean="0">
                <a:cs typeface="Times New Roman" pitchFamily="18" charset="0"/>
              </a:rPr>
              <a:t>ölcsődei </a:t>
            </a:r>
            <a:r>
              <a:rPr lang="hu-HU" sz="1200" dirty="0">
                <a:cs typeface="Times New Roman" pitchFamily="18" charset="0"/>
              </a:rPr>
              <a:t>dolgozók </a:t>
            </a:r>
            <a:r>
              <a:rPr lang="hu-HU" sz="1200" dirty="0" smtClean="0">
                <a:cs typeface="Times New Roman" pitchFamily="18" charset="0"/>
              </a:rPr>
              <a:t>béremelése – bölcsődei pótlék bevezetése (a szükséges jogszabályi módosítások folyamatban vannak!)</a:t>
            </a:r>
            <a:endParaRPr lang="hu-HU" sz="1200" dirty="0">
              <a:cs typeface="Times New Roman" pitchFamily="18" charset="0"/>
            </a:endParaRPr>
          </a:p>
        </p:txBody>
      </p:sp>
      <p:sp>
        <p:nvSpPr>
          <p:cNvPr id="5" name="Tartalom helye 2"/>
          <p:cNvSpPr txBox="1">
            <a:spLocks/>
          </p:cNvSpPr>
          <p:nvPr/>
        </p:nvSpPr>
        <p:spPr bwMode="auto">
          <a:xfrm>
            <a:off x="4673104" y="2368625"/>
            <a:ext cx="3888432" cy="401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hu-HU" sz="1200" b="1" dirty="0" smtClean="0">
              <a:cs typeface="Times New Roman" pitchFamily="18" charset="0"/>
            </a:endParaRPr>
          </a:p>
          <a:p>
            <a:pPr algn="just">
              <a:buFont typeface="Times New Roman" panose="02020603050405020304" pitchFamily="18" charset="0"/>
              <a:buChar char="→"/>
            </a:pPr>
            <a:r>
              <a:rPr lang="hu-HU" sz="1200" b="1" dirty="0" smtClean="0">
                <a:cs typeface="Times New Roman" pitchFamily="18" charset="0"/>
              </a:rPr>
              <a:t>az anyák</a:t>
            </a:r>
            <a:r>
              <a:rPr lang="hu-HU" sz="1200" b="1" dirty="0">
                <a:cs typeface="Times New Roman" pitchFamily="18" charset="0"/>
              </a:rPr>
              <a:t> g</a:t>
            </a:r>
            <a:r>
              <a:rPr lang="hu-HU" sz="1200" b="1" dirty="0" smtClean="0">
                <a:cs typeface="Times New Roman" pitchFamily="18" charset="0"/>
              </a:rPr>
              <a:t>yermeknevelés melletti munkavállalás segítése</a:t>
            </a:r>
          </a:p>
          <a:p>
            <a:pPr marL="0" indent="0" algn="just">
              <a:buNone/>
            </a:pPr>
            <a:endParaRPr lang="hu-HU" sz="1200" b="1" dirty="0" smtClean="0">
              <a:cs typeface="Times New Roman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hu-HU" sz="1200" dirty="0" smtClean="0">
                <a:cs typeface="Times New Roman" pitchFamily="18" charset="0"/>
              </a:rPr>
              <a:t>A gyermekek napközbeni ellátása </a:t>
            </a:r>
            <a:r>
              <a:rPr lang="hu-HU" sz="1200" i="1" dirty="0" smtClean="0">
                <a:cs typeface="Times New Roman" pitchFamily="18" charset="0"/>
              </a:rPr>
              <a:t>valamennyi településen kötelező feladat lesz, ahol erre igény mutatkozik </a:t>
            </a:r>
            <a:r>
              <a:rPr lang="hu-HU" sz="1200" dirty="0" smtClean="0">
                <a:cs typeface="Times New Roman" pitchFamily="18" charset="0"/>
              </a:rPr>
              <a:t>– ehhez igazodva többszintű ellátórendszer kerül bevezetésre (mini bölcsőde, családi </a:t>
            </a:r>
            <a:r>
              <a:rPr lang="hu-HU" sz="1200" dirty="0">
                <a:cs typeface="Times New Roman" pitchFamily="18" charset="0"/>
              </a:rPr>
              <a:t>bölcsőde, nem önkormányzati fenntartókat érintően munkahelyi bölcsőde</a:t>
            </a:r>
            <a:r>
              <a:rPr lang="hu-HU" sz="1200" dirty="0" smtClean="0">
                <a:cs typeface="Times New Roman" pitchFamily="18" charset="0"/>
              </a:rPr>
              <a:t>) – </a:t>
            </a:r>
            <a:r>
              <a:rPr lang="hu-HU" sz="1200" b="1" i="1" dirty="0" smtClean="0">
                <a:cs typeface="Times New Roman" pitchFamily="18" charset="0"/>
              </a:rPr>
              <a:t>EU-s fejlesztési források!</a:t>
            </a:r>
          </a:p>
          <a:p>
            <a:pPr algn="just">
              <a:spcBef>
                <a:spcPts val="600"/>
              </a:spcBef>
            </a:pPr>
            <a:r>
              <a:rPr lang="hu-HU" sz="1200" dirty="0" smtClean="0">
                <a:cs typeface="Times New Roman" pitchFamily="18" charset="0"/>
              </a:rPr>
              <a:t>Finanszírozási változások: </a:t>
            </a:r>
          </a:p>
          <a:p>
            <a:pPr marL="900113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hu-HU" sz="1200" dirty="0" smtClean="0">
                <a:cs typeface="Times New Roman" pitchFamily="18" charset="0"/>
              </a:rPr>
              <a:t>a bölcsődékre </a:t>
            </a:r>
            <a:r>
              <a:rPr lang="hu-HU" sz="1200" dirty="0">
                <a:cs typeface="Times New Roman" pitchFamily="18" charset="0"/>
              </a:rPr>
              <a:t>és – az enyhébb szakmai szabályokkal működtethető – mini bölcsődékre vonatkozólag azonos összegű fajlagos támogatás </a:t>
            </a:r>
            <a:endParaRPr lang="hu-HU" sz="1200" dirty="0" smtClean="0">
              <a:cs typeface="Times New Roman" pitchFamily="18" charset="0"/>
            </a:endParaRPr>
          </a:p>
          <a:p>
            <a:pPr marL="900113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hu-HU" sz="1200" dirty="0" smtClean="0">
                <a:cs typeface="Times New Roman" pitchFamily="18" charset="0"/>
              </a:rPr>
              <a:t>a </a:t>
            </a:r>
            <a:r>
              <a:rPr lang="hu-HU" sz="1200" dirty="0">
                <a:cs typeface="Times New Roman" pitchFamily="18" charset="0"/>
              </a:rPr>
              <a:t>családi bölcsőde fajlagos </a:t>
            </a:r>
            <a:r>
              <a:rPr lang="hu-HU" sz="1200" dirty="0" smtClean="0">
                <a:cs typeface="Times New Roman" pitchFamily="18" charset="0"/>
              </a:rPr>
              <a:t>összege a megszűnő családi napközihez képest emelkedik (268 </a:t>
            </a:r>
            <a:r>
              <a:rPr lang="hu-HU" sz="1200" dirty="0">
                <a:cs typeface="Times New Roman" pitchFamily="18" charset="0"/>
              </a:rPr>
              <a:t>200 forint/főről 346 000 forint/főre növekszik</a:t>
            </a:r>
            <a:r>
              <a:rPr lang="hu-HU" sz="1200" dirty="0" smtClean="0">
                <a:cs typeface="Times New Roman" pitchFamily="18" charset="0"/>
              </a:rPr>
              <a:t>)</a:t>
            </a:r>
          </a:p>
          <a:p>
            <a:pPr marL="900113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hu-HU" sz="1200" dirty="0">
              <a:latin typeface="Times New Roman" pitchFamily="18" charset="0"/>
              <a:cs typeface="Times New Roman" pitchFamily="18" charset="0"/>
            </a:endParaRPr>
          </a:p>
          <a:p>
            <a:pPr marL="377100" indent="0" algn="just">
              <a:spcBef>
                <a:spcPts val="1800"/>
              </a:spcBef>
              <a:buFont typeface="Arial" charset="0"/>
              <a:buNone/>
            </a:pPr>
            <a:endParaRPr lang="hu-H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755576" y="1168296"/>
            <a:ext cx="763284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latin typeface="+mj-lt"/>
                <a:cs typeface="Times New Roman" pitchFamily="18" charset="0"/>
              </a:rPr>
              <a:t>2017. </a:t>
            </a:r>
            <a:r>
              <a:rPr lang="hu-HU" b="1" dirty="0">
                <a:latin typeface="+mj-lt"/>
                <a:cs typeface="Times New Roman" pitchFamily="18" charset="0"/>
              </a:rPr>
              <a:t>é</a:t>
            </a:r>
            <a:r>
              <a:rPr lang="hu-HU" b="1" dirty="0" smtClean="0">
                <a:latin typeface="+mj-lt"/>
                <a:cs typeface="Times New Roman" pitchFamily="18" charset="0"/>
              </a:rPr>
              <a:t>vi ágazati támogatások</a:t>
            </a:r>
            <a:r>
              <a:rPr lang="hu-HU" dirty="0">
                <a:latin typeface="+mj-lt"/>
                <a:cs typeface="Times New Roman" pitchFamily="18" charset="0"/>
              </a:rPr>
              <a:t/>
            </a:r>
            <a:br>
              <a:rPr lang="hu-HU" dirty="0">
                <a:latin typeface="+mj-lt"/>
                <a:cs typeface="Times New Roman" pitchFamily="18" charset="0"/>
              </a:rPr>
            </a:br>
            <a:r>
              <a:rPr lang="hu-HU" dirty="0" smtClean="0">
                <a:latin typeface="+mj-lt"/>
                <a:cs typeface="Times New Roman" pitchFamily="18" charset="0"/>
              </a:rPr>
              <a:t>- </a:t>
            </a:r>
            <a:r>
              <a:rPr lang="hu-HU" i="1" dirty="0" smtClean="0">
                <a:latin typeface="+mj-lt"/>
                <a:cs typeface="Times New Roman" pitchFamily="18" charset="0"/>
              </a:rPr>
              <a:t>Szociális terület I. -</a:t>
            </a:r>
          </a:p>
          <a:p>
            <a:pPr algn="ctr"/>
            <a:endParaRPr lang="hu-HU" i="1" dirty="0" smtClean="0">
              <a:latin typeface="+mj-lt"/>
              <a:cs typeface="Times New Roman" pitchFamily="18" charset="0"/>
            </a:endParaRPr>
          </a:p>
          <a:p>
            <a:r>
              <a:rPr lang="hu-HU" sz="1800" dirty="0" smtClean="0">
                <a:latin typeface="+mj-lt"/>
                <a:cs typeface="Times New Roman" pitchFamily="18" charset="0"/>
              </a:rPr>
              <a:t>A szociális terület kiemelt célkitűzései</a:t>
            </a:r>
            <a:endParaRPr lang="hu-HU" sz="18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11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755576" y="1124744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b="1" dirty="0" smtClean="0">
                <a:latin typeface="+mn-lt"/>
                <a:cs typeface="Times New Roman" pitchFamily="18" charset="0"/>
              </a:rPr>
              <a:t>2017. </a:t>
            </a:r>
            <a:r>
              <a:rPr lang="hu-HU" sz="2400" b="1" dirty="0">
                <a:latin typeface="+mn-lt"/>
                <a:cs typeface="Times New Roman" pitchFamily="18" charset="0"/>
              </a:rPr>
              <a:t>é</a:t>
            </a:r>
            <a:r>
              <a:rPr lang="hu-HU" sz="2400" b="1" dirty="0" smtClean="0">
                <a:latin typeface="+mn-lt"/>
                <a:cs typeface="Times New Roman" pitchFamily="18" charset="0"/>
              </a:rPr>
              <a:t>vi ágazati támogatások</a:t>
            </a:r>
            <a:r>
              <a:rPr lang="hu-HU" sz="2400" dirty="0">
                <a:latin typeface="+mn-lt"/>
                <a:cs typeface="Times New Roman" pitchFamily="18" charset="0"/>
              </a:rPr>
              <a:t/>
            </a:r>
            <a:br>
              <a:rPr lang="hu-HU" sz="2400" dirty="0">
                <a:latin typeface="+mn-lt"/>
                <a:cs typeface="Times New Roman" pitchFamily="18" charset="0"/>
              </a:rPr>
            </a:br>
            <a:r>
              <a:rPr lang="hu-HU" sz="2400" dirty="0" smtClean="0">
                <a:latin typeface="+mn-lt"/>
                <a:cs typeface="Times New Roman" pitchFamily="18" charset="0"/>
              </a:rPr>
              <a:t>- </a:t>
            </a:r>
            <a:r>
              <a:rPr lang="hu-HU" sz="2400" i="1" dirty="0" smtClean="0">
                <a:latin typeface="+mn-lt"/>
                <a:cs typeface="Times New Roman" pitchFamily="18" charset="0"/>
              </a:rPr>
              <a:t>Szociális terület II. -</a:t>
            </a:r>
            <a:endParaRPr lang="hu-HU" sz="2400" dirty="0">
              <a:latin typeface="+mn-lt"/>
              <a:cs typeface="Times New Roman" pitchFamily="18" charset="0"/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467544" y="2101205"/>
            <a:ext cx="842493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000" b="1" i="1" dirty="0" smtClean="0">
                <a:latin typeface="+mn-lt"/>
                <a:cs typeface="Times New Roman" pitchFamily="18" charset="0"/>
              </a:rPr>
              <a:t>Gyermekétkeztetés</a:t>
            </a:r>
          </a:p>
          <a:p>
            <a:pPr algn="ctr"/>
            <a:endParaRPr lang="hu-H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hu-HU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hu-HU" sz="1600" dirty="0" smtClean="0">
                <a:latin typeface="+mn-lt"/>
                <a:cs typeface="Times New Roman" pitchFamily="18" charset="0"/>
              </a:rPr>
              <a:t>Legújabb intézkedés ennek érdekében, hogy 2016-tól </a:t>
            </a:r>
            <a:r>
              <a:rPr lang="hu-HU" sz="1600" dirty="0">
                <a:latin typeface="+mn-lt"/>
                <a:cs typeface="Times New Roman" pitchFamily="18" charset="0"/>
              </a:rPr>
              <a:t>a rászoruló gyermekek </a:t>
            </a:r>
            <a:r>
              <a:rPr lang="hu-HU" sz="1600" b="1" dirty="0">
                <a:latin typeface="+mn-lt"/>
                <a:cs typeface="Times New Roman" pitchFamily="18" charset="0"/>
              </a:rPr>
              <a:t>a nyári szüneten túl, a tavaszi, őszi és téli szünetben is jogosultak </a:t>
            </a:r>
            <a:r>
              <a:rPr lang="hu-HU" sz="1600" dirty="0">
                <a:latin typeface="+mn-lt"/>
                <a:cs typeface="Times New Roman" pitchFamily="18" charset="0"/>
              </a:rPr>
              <a:t>a hátrányos helyzetű, halmozottan hátrányos helyzetű </a:t>
            </a:r>
            <a:r>
              <a:rPr lang="hu-HU" sz="1600" dirty="0" smtClean="0">
                <a:latin typeface="+mn-lt"/>
                <a:cs typeface="Times New Roman" pitchFamily="18" charset="0"/>
              </a:rPr>
              <a:t>gyermekek </a:t>
            </a:r>
            <a:r>
              <a:rPr lang="hu-HU" sz="1600" dirty="0">
                <a:latin typeface="+mn-lt"/>
                <a:cs typeface="Times New Roman" pitchFamily="18" charset="0"/>
              </a:rPr>
              <a:t>déli </a:t>
            </a:r>
            <a:r>
              <a:rPr lang="hu-HU" sz="1600" dirty="0" smtClean="0">
                <a:latin typeface="+mn-lt"/>
                <a:cs typeface="Times New Roman" pitchFamily="18" charset="0"/>
              </a:rPr>
              <a:t>főétkezésére</a:t>
            </a:r>
            <a:r>
              <a:rPr lang="hu-HU" sz="1600" dirty="0">
                <a:latin typeface="+mn-lt"/>
                <a:cs typeface="Times New Roman" pitchFamily="18" charset="0"/>
              </a:rPr>
              <a:t>, amennyiben azt a szülő kérelmezi.</a:t>
            </a:r>
          </a:p>
          <a:p>
            <a:endParaRPr lang="hu-HU" sz="1600" b="1" i="1" dirty="0">
              <a:latin typeface="+mn-lt"/>
              <a:cs typeface="Times New Roman" pitchFamily="18" charset="0"/>
            </a:endParaRPr>
          </a:p>
          <a:p>
            <a:endParaRPr lang="hu-H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hu-HU" sz="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828814"/>
              </p:ext>
            </p:extLst>
          </p:nvPr>
        </p:nvGraphicFramePr>
        <p:xfrm>
          <a:off x="395537" y="3645024"/>
          <a:ext cx="8172904" cy="1833389"/>
        </p:xfrm>
        <a:graphic>
          <a:graphicData uri="http://schemas.openxmlformats.org/drawingml/2006/table">
            <a:tbl>
              <a:tblPr/>
              <a:tblGrid>
                <a:gridCol w="12961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0512"/>
                <a:gridCol w="9051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63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63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638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638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3638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3638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36388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736388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78869">
                <a:tc gridSpan="2">
                  <a:txBody>
                    <a:bodyPr/>
                    <a:lstStyle/>
                    <a:p>
                      <a:pPr algn="l" fontAlgn="b"/>
                      <a:endParaRPr lang="hu-H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milliárd </a:t>
                      </a:r>
                      <a:r>
                        <a:rPr lang="hu-H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Ft</a:t>
                      </a:r>
                      <a:endParaRPr lang="hu-HU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hu-HU" sz="1400" b="0" i="0" u="none" strike="noStrike" dirty="0">
                        <a:solidFill>
                          <a:srgbClr val="A69765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8567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Gyermekétkeztetés támogatás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811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Önkormányzati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intézményi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hu-HU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29,76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29,76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29,76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44,80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52,70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58,00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67,24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67,24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8118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szünidei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hu-HU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2,64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5,30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6,67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8118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Összesen: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hu-HU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32,16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32,16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32,16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47,20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55,34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61,00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72,54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73,91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776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395536" y="1196752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b="1" dirty="0">
                <a:latin typeface="+mn-lt"/>
                <a:cs typeface="Times New Roman" pitchFamily="18" charset="0"/>
              </a:rPr>
              <a:t>2017. évi ágazati támogatások</a:t>
            </a:r>
            <a:r>
              <a:rPr lang="hu-HU" sz="2400" dirty="0">
                <a:latin typeface="+mn-lt"/>
                <a:cs typeface="Times New Roman" pitchFamily="18" charset="0"/>
              </a:rPr>
              <a:t/>
            </a:r>
            <a:br>
              <a:rPr lang="hu-HU" sz="2400" dirty="0">
                <a:latin typeface="+mn-lt"/>
                <a:cs typeface="Times New Roman" pitchFamily="18" charset="0"/>
              </a:rPr>
            </a:br>
            <a:r>
              <a:rPr lang="hu-HU" sz="2400" dirty="0">
                <a:latin typeface="+mn-lt"/>
                <a:cs typeface="Times New Roman" pitchFamily="18" charset="0"/>
              </a:rPr>
              <a:t>- </a:t>
            </a:r>
            <a:r>
              <a:rPr lang="hu-HU" sz="2400" i="1" dirty="0">
                <a:latin typeface="+mn-lt"/>
                <a:cs typeface="Times New Roman" pitchFamily="18" charset="0"/>
              </a:rPr>
              <a:t>Szociális terület </a:t>
            </a:r>
            <a:r>
              <a:rPr lang="hu-HU" sz="2400" i="1" dirty="0" smtClean="0">
                <a:latin typeface="+mn-lt"/>
                <a:cs typeface="Times New Roman" pitchFamily="18" charset="0"/>
              </a:rPr>
              <a:t>III</a:t>
            </a:r>
            <a:r>
              <a:rPr lang="hu-HU" sz="2400" i="1" dirty="0">
                <a:latin typeface="+mn-lt"/>
                <a:cs typeface="Times New Roman" pitchFamily="18" charset="0"/>
              </a:rPr>
              <a:t>. -</a:t>
            </a:r>
            <a:endParaRPr lang="hu-HU" sz="2400" dirty="0">
              <a:latin typeface="+mn-lt"/>
              <a:cs typeface="Times New Roman" pitchFamily="18" charset="0"/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467544" y="1990697"/>
            <a:ext cx="835292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hu-H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hu-HU" sz="1600" b="1" dirty="0" smtClean="0">
                <a:latin typeface="+mn-lt"/>
                <a:cs typeface="Times New Roman" pitchFamily="18" charset="0"/>
              </a:rPr>
              <a:t>Házi </a:t>
            </a:r>
            <a:r>
              <a:rPr lang="hu-HU" sz="1600" b="1" dirty="0">
                <a:latin typeface="+mn-lt"/>
                <a:cs typeface="Times New Roman" pitchFamily="18" charset="0"/>
              </a:rPr>
              <a:t>segítségnyújtás - </a:t>
            </a:r>
            <a:r>
              <a:rPr lang="hu-HU" sz="1600" dirty="0">
                <a:latin typeface="+mn-lt"/>
                <a:cs typeface="Times New Roman" pitchFamily="18" charset="0"/>
              </a:rPr>
              <a:t>Szociális segítés, személyi gondozás</a:t>
            </a:r>
          </a:p>
          <a:p>
            <a:pPr algn="just"/>
            <a:endParaRPr lang="hu-HU" sz="1600" b="1" dirty="0">
              <a:latin typeface="+mn-lt"/>
              <a:cs typeface="Times New Roman" pitchFamily="18" charset="0"/>
            </a:endParaRPr>
          </a:p>
          <a:p>
            <a:pPr algn="just"/>
            <a:r>
              <a:rPr lang="hu-HU" sz="1600" dirty="0">
                <a:latin typeface="+mn-lt"/>
                <a:cs typeface="Times New Roman" pitchFamily="18" charset="0"/>
              </a:rPr>
              <a:t>2017-től differenciált finanszírozás (személyi gondozás fajlagos összeg: 210 000 </a:t>
            </a:r>
            <a:r>
              <a:rPr lang="hu-HU" sz="1600" dirty="0" smtClean="0">
                <a:latin typeface="+mn-lt"/>
                <a:cs typeface="Times New Roman" pitchFamily="18" charset="0"/>
              </a:rPr>
              <a:t>fő/ellátott, </a:t>
            </a:r>
            <a:r>
              <a:rPr lang="hu-HU" sz="1600" dirty="0">
                <a:latin typeface="+mn-lt"/>
                <a:cs typeface="Times New Roman" pitchFamily="18" charset="0"/>
              </a:rPr>
              <a:t>szociális segítés 25 000 forint/ellátott)</a:t>
            </a:r>
          </a:p>
          <a:p>
            <a:pPr marL="513450" algn="just"/>
            <a:endParaRPr lang="hu-HU" sz="1600" dirty="0">
              <a:latin typeface="+mn-lt"/>
              <a:cs typeface="Times New Roman" pitchFamily="18" charset="0"/>
            </a:endParaRPr>
          </a:p>
          <a:p>
            <a:pPr algn="just"/>
            <a:r>
              <a:rPr lang="hu-HU" sz="1600" b="1" dirty="0">
                <a:latin typeface="+mn-lt"/>
                <a:cs typeface="Times New Roman" pitchFamily="18" charset="0"/>
              </a:rPr>
              <a:t>Család- és gyermekjóléti szolgálatok és </a:t>
            </a:r>
            <a:r>
              <a:rPr lang="hu-HU" sz="1600" b="1" dirty="0" smtClean="0">
                <a:latin typeface="+mn-lt"/>
                <a:cs typeface="Times New Roman" pitchFamily="18" charset="0"/>
              </a:rPr>
              <a:t>központok</a:t>
            </a:r>
            <a:endParaRPr lang="hu-HU" sz="1600" b="1" dirty="0">
              <a:latin typeface="+mn-lt"/>
              <a:cs typeface="Times New Roman" pitchFamily="18" charset="0"/>
            </a:endParaRPr>
          </a:p>
          <a:p>
            <a:pPr algn="just"/>
            <a:endParaRPr lang="hu-HU" sz="1600" b="1" dirty="0">
              <a:latin typeface="+mn-lt"/>
              <a:cs typeface="Times New Roman" pitchFamily="18" charset="0"/>
            </a:endParaRPr>
          </a:p>
          <a:p>
            <a:pPr algn="just"/>
            <a:r>
              <a:rPr lang="hu-HU" sz="1600" dirty="0">
                <a:latin typeface="+mn-lt"/>
                <a:cs typeface="Times New Roman" pitchFamily="18" charset="0"/>
              </a:rPr>
              <a:t>Feladatellátásra kötelezettek pontos meghatározása! </a:t>
            </a:r>
          </a:p>
          <a:p>
            <a:pPr marL="357188" indent="-171450" algn="just">
              <a:buFont typeface="Arial" panose="020B0604020202020204" pitchFamily="34" charset="0"/>
              <a:buChar char="•"/>
            </a:pPr>
            <a:r>
              <a:rPr lang="hu-HU" sz="1600" u="sng" dirty="0">
                <a:latin typeface="+mn-lt"/>
                <a:cs typeface="Times New Roman" pitchFamily="18" charset="0"/>
              </a:rPr>
              <a:t>családsegítő szolgálat </a:t>
            </a:r>
            <a:r>
              <a:rPr lang="hu-HU" sz="1600" dirty="0">
                <a:latin typeface="+mn-lt"/>
                <a:cs typeface="Times New Roman" pitchFamily="18" charset="0"/>
              </a:rPr>
              <a:t>esetén a polgármesteri hivatalt fenntartó vagy közös önkormányzati hivatal székhely önkormányzata az ellátásra kötelezett (társulás esetén a székhely csak a feladatellátásra kötelezett lehet) </a:t>
            </a:r>
          </a:p>
          <a:p>
            <a:pPr marL="185738" algn="just"/>
            <a:endParaRPr lang="hu-HU" sz="1600" dirty="0">
              <a:latin typeface="+mn-lt"/>
              <a:cs typeface="Times New Roman" pitchFamily="18" charset="0"/>
            </a:endParaRPr>
          </a:p>
          <a:p>
            <a:pPr marL="357188" indent="-171450" algn="just">
              <a:buFont typeface="Arial" panose="020B0604020202020204" pitchFamily="34" charset="0"/>
              <a:buChar char="•"/>
            </a:pPr>
            <a:r>
              <a:rPr lang="hu-HU" sz="1600" u="sng" dirty="0">
                <a:latin typeface="+mn-lt"/>
                <a:cs typeface="Times New Roman" pitchFamily="18" charset="0"/>
              </a:rPr>
              <a:t>családsegítő központok </a:t>
            </a:r>
            <a:r>
              <a:rPr lang="hu-HU" sz="1600" dirty="0">
                <a:latin typeface="+mn-lt"/>
                <a:cs typeface="Times New Roman" pitchFamily="18" charset="0"/>
              </a:rPr>
              <a:t>működtetése a járásszékhely települési önkormányzatok feladata, innen kell biztosítani a járáshoz tartozó összes település ellátását, társulásban nem látható el. </a:t>
            </a:r>
          </a:p>
          <a:p>
            <a:pPr marL="185738" algn="just"/>
            <a:endParaRPr lang="hu-HU" sz="1600" dirty="0">
              <a:latin typeface="+mn-lt"/>
              <a:cs typeface="Times New Roman" pitchFamily="18" charset="0"/>
            </a:endParaRPr>
          </a:p>
          <a:p>
            <a:pPr algn="just"/>
            <a:r>
              <a:rPr lang="hu-HU" sz="1600" dirty="0">
                <a:latin typeface="+mn-lt"/>
                <a:cs typeface="Times New Roman" pitchFamily="18" charset="0"/>
              </a:rPr>
              <a:t>Csak a feladatellátásra kötelezett igényelhet támogatást!</a:t>
            </a:r>
          </a:p>
        </p:txBody>
      </p:sp>
    </p:spTree>
    <p:extLst>
      <p:ext uri="{BB962C8B-B14F-4D97-AF65-F5344CB8AC3E}">
        <p14:creationId xmlns:p14="http://schemas.microsoft.com/office/powerpoint/2010/main" val="37251629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395536" y="1208946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latin typeface="+mn-lt"/>
              </a:rPr>
              <a:t>Fontosabb </a:t>
            </a:r>
            <a:r>
              <a:rPr lang="hu-HU" b="1" dirty="0">
                <a:latin typeface="+mn-lt"/>
              </a:rPr>
              <a:t>központi költségvetési pályázati lehetőségek az önkormányzatoknál </a:t>
            </a:r>
            <a:r>
              <a:rPr lang="hu-HU" b="1" dirty="0" smtClean="0">
                <a:latin typeface="+mn-lt"/>
              </a:rPr>
              <a:t>2017-ben</a:t>
            </a:r>
            <a:endParaRPr lang="hu-HU" b="1" dirty="0">
              <a:latin typeface="+mn-lt"/>
              <a:cs typeface="Times New Roman" pitchFamily="18" charset="0"/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251520" y="1904639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hu-H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hu-H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ábláza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464405"/>
              </p:ext>
            </p:extLst>
          </p:nvPr>
        </p:nvGraphicFramePr>
        <p:xfrm>
          <a:off x="597869" y="1876460"/>
          <a:ext cx="8136903" cy="45075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4096"/>
                <a:gridCol w="1080120"/>
                <a:gridCol w="648072"/>
                <a:gridCol w="5544615"/>
              </a:tblGrid>
              <a:tr h="198521">
                <a:tc gridSpan="2">
                  <a:txBody>
                    <a:bodyPr/>
                    <a:lstStyle/>
                    <a:p>
                      <a:pPr algn="l" fontAlgn="b"/>
                      <a:r>
                        <a:rPr lang="hu-HU" sz="1000" b="1" u="sng" strike="noStrike" dirty="0">
                          <a:effectLst/>
                          <a:latin typeface="+mn-lt"/>
                        </a:rPr>
                        <a:t>Működési célú támogatások:</a:t>
                      </a:r>
                      <a:endParaRPr lang="hu-HU" sz="1000" b="1" i="0" u="sng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61" marR="5561" marT="5561" marB="0" anchor="b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u-HU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61" marR="5561" marT="556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61" marR="5561" marT="5561" marB="0" anchor="b"/>
                </a:tc>
              </a:tr>
              <a:tr h="59009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u="none" strike="noStrike" dirty="0" err="1" smtClean="0">
                          <a:effectLst/>
                          <a:latin typeface="+mn-lt"/>
                        </a:rPr>
                        <a:t>Kvtv-beni</a:t>
                      </a:r>
                      <a:r>
                        <a:rPr lang="hu-HU" sz="1000" b="1" u="none" strike="noStrike" dirty="0" smtClean="0">
                          <a:effectLst/>
                          <a:latin typeface="+mn-lt"/>
                        </a:rPr>
                        <a:t> helye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u="none" strike="noStrike" dirty="0">
                          <a:effectLst/>
                          <a:latin typeface="+mn-lt"/>
                        </a:rPr>
                        <a:t>Előirányzat címe: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u="none" strike="noStrike" dirty="0" smtClean="0">
                          <a:effectLst/>
                          <a:latin typeface="+mn-lt"/>
                        </a:rPr>
                        <a:t>Összege </a:t>
                      </a:r>
                      <a:r>
                        <a:rPr lang="hu-HU" sz="1000" b="1" u="none" strike="noStrike" dirty="0">
                          <a:effectLst/>
                          <a:latin typeface="+mn-lt"/>
                        </a:rPr>
                        <a:t>(millió Ft):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u="none" strike="noStrike" dirty="0">
                          <a:effectLst/>
                          <a:latin typeface="+mn-lt"/>
                        </a:rPr>
                        <a:t>Pályázat célja, tartalma: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61" marR="5561" marT="5561" marB="0" anchor="ctr"/>
                </a:tc>
              </a:tr>
              <a:tr h="170143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0" u="none" strike="noStrike" dirty="0">
                          <a:effectLst/>
                          <a:latin typeface="+mn-lt"/>
                        </a:rPr>
                        <a:t>3. mell. I. 6.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0" u="none" strike="noStrike" dirty="0">
                          <a:effectLst/>
                          <a:latin typeface="+mn-lt"/>
                        </a:rPr>
                        <a:t>Önkormányzati adatszolgáltatások minőségének javítása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0" u="none" strike="noStrike" dirty="0">
                          <a:effectLst/>
                          <a:latin typeface="+mn-lt"/>
                        </a:rPr>
                        <a:t>250,0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1000" u="none" strike="noStrike" dirty="0">
                          <a:effectLst/>
                          <a:latin typeface="+mn-lt"/>
                        </a:rPr>
                        <a:t>A I.6. a) Önkormányzati pénzügyi-gazdálkodási feladatok kiegészítő támogatása alpont szerinti támogatás </a:t>
                      </a:r>
                      <a:r>
                        <a:rPr lang="hu-HU" sz="1000" u="none" strike="noStrike" dirty="0" smtClean="0">
                          <a:effectLst/>
                          <a:latin typeface="+mn-lt"/>
                        </a:rPr>
                        <a:t>célja,</a:t>
                      </a:r>
                      <a:r>
                        <a:rPr lang="hu-HU" sz="1000" u="none" strike="noStrike" baseline="0" dirty="0" smtClean="0">
                          <a:effectLst/>
                          <a:latin typeface="+mn-lt"/>
                        </a:rPr>
                        <a:t> hogy </a:t>
                      </a:r>
                      <a:r>
                        <a:rPr lang="hu-HU" sz="1000" u="none" strike="noStrike" dirty="0" smtClean="0">
                          <a:effectLst/>
                          <a:latin typeface="+mn-lt"/>
                        </a:rPr>
                        <a:t>a </a:t>
                      </a:r>
                      <a:r>
                        <a:rPr lang="hu-HU" sz="1000" u="none" strike="noStrike" dirty="0">
                          <a:effectLst/>
                          <a:latin typeface="+mn-lt"/>
                        </a:rPr>
                        <a:t>jelenleg nem megfelelő színvonalon, illetve nem határidőben adatszolgáltatást teljesítő önkormányzatok esetében is megfelelő feltételeket teremtsen. Ennek </a:t>
                      </a:r>
                      <a:r>
                        <a:rPr lang="hu-HU" sz="1000" u="none" strike="noStrike" dirty="0" smtClean="0">
                          <a:effectLst/>
                          <a:latin typeface="+mn-lt"/>
                        </a:rPr>
                        <a:t>eszköze, </a:t>
                      </a:r>
                      <a:r>
                        <a:rPr lang="hu-HU" sz="1000" u="none" strike="noStrike" dirty="0">
                          <a:effectLst/>
                          <a:latin typeface="+mn-lt"/>
                        </a:rPr>
                        <a:t>hogy olyan önkormányzatok működjenek közre a rosszul teljesítő önkormányzatok pénzügyi-gazdálkodási feladatainak ellátásában, </a:t>
                      </a:r>
                      <a:r>
                        <a:rPr lang="hu-HU" sz="1000" u="none" strike="noStrike" dirty="0" smtClean="0">
                          <a:effectLst/>
                          <a:latin typeface="+mn-lt"/>
                        </a:rPr>
                        <a:t>amelyek </a:t>
                      </a:r>
                      <a:r>
                        <a:rPr lang="hu-HU" sz="1000" u="none" strike="noStrike" dirty="0">
                          <a:effectLst/>
                          <a:latin typeface="+mn-lt"/>
                        </a:rPr>
                        <a:t>azt megfelelő színvonalon el tudják látni. </a:t>
                      </a:r>
                      <a:endParaRPr lang="hu-HU" sz="1000" u="none" strike="noStrike" dirty="0" smtClean="0">
                        <a:effectLst/>
                        <a:latin typeface="+mn-lt"/>
                      </a:endParaRPr>
                    </a:p>
                    <a:p>
                      <a:pPr algn="just" fontAlgn="ctr"/>
                      <a:r>
                        <a:rPr lang="hu-HU" sz="1000" u="none" strike="noStrike" dirty="0" smtClean="0">
                          <a:effectLst/>
                          <a:latin typeface="+mn-lt"/>
                        </a:rPr>
                        <a:t>(</a:t>
                      </a:r>
                      <a:r>
                        <a:rPr lang="hu-HU" sz="1000" u="none" strike="noStrike" dirty="0">
                          <a:effectLst/>
                          <a:latin typeface="+mn-lt"/>
                        </a:rPr>
                        <a:t>200,0 millió Ft)</a:t>
                      </a:r>
                      <a:br>
                        <a:rPr lang="hu-HU" sz="1000" u="none" strike="noStrike" dirty="0">
                          <a:effectLst/>
                          <a:latin typeface="+mn-lt"/>
                        </a:rPr>
                      </a:br>
                      <a:r>
                        <a:rPr lang="hu-HU" sz="1000" u="none" strike="noStrike" dirty="0">
                          <a:effectLst/>
                          <a:latin typeface="+mn-lt"/>
                        </a:rPr>
                        <a:t> A I.6. b) Jó adatszolgáltató önkormányzatok támogatása alpont szerinti támogatásra is azok a települési önkormányzatok jogosultak pályázni, akik az elvártaknak megfelelően teljesítették adatszolgáltatásaikat. A pályázó önkormányzatoknál </a:t>
                      </a:r>
                      <a:r>
                        <a:rPr lang="hu-HU" sz="1000" u="none" strike="noStrike" dirty="0" smtClean="0">
                          <a:effectLst/>
                          <a:latin typeface="+mn-lt"/>
                        </a:rPr>
                        <a:t>dolgozók szakmai </a:t>
                      </a:r>
                      <a:r>
                        <a:rPr lang="hu-HU" sz="1000" u="none" strike="noStrike" dirty="0">
                          <a:effectLst/>
                          <a:latin typeface="+mn-lt"/>
                        </a:rPr>
                        <a:t>tudásukat államháztartási-számviteli teszt kitöltésével bizonyítják. </a:t>
                      </a:r>
                      <a:r>
                        <a:rPr lang="hu-HU" sz="1000" u="none" strike="noStrike" dirty="0" smtClean="0">
                          <a:effectLst/>
                          <a:latin typeface="+mn-lt"/>
                        </a:rPr>
                        <a:t>(</a:t>
                      </a:r>
                      <a:r>
                        <a:rPr lang="hu-HU" sz="1000" u="none" strike="noStrike" dirty="0">
                          <a:effectLst/>
                          <a:latin typeface="+mn-lt"/>
                        </a:rPr>
                        <a:t>50,0 millió Ft)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61" marR="5561" marT="5561" marB="0" anchor="ctr"/>
                </a:tc>
              </a:tr>
              <a:tr h="94517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u="none" strike="noStrike" dirty="0">
                          <a:effectLst/>
                          <a:latin typeface="+mn-lt"/>
                        </a:rPr>
                        <a:t>3. mell. I. 9.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u="none" strike="noStrike" dirty="0">
                          <a:effectLst/>
                          <a:latin typeface="+mn-lt"/>
                        </a:rPr>
                        <a:t>A települési önkormányzatok </a:t>
                      </a:r>
                      <a:r>
                        <a:rPr lang="hu-HU" sz="1000" b="1" u="none" strike="noStrike" dirty="0" smtClean="0">
                          <a:effectLst/>
                          <a:latin typeface="+mn-lt"/>
                        </a:rPr>
                        <a:t>szociális</a:t>
                      </a:r>
                      <a:r>
                        <a:rPr lang="hu-HU" sz="1000" b="1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hu-HU" sz="1000" b="1" u="none" strike="noStrike" dirty="0" smtClean="0">
                          <a:effectLst/>
                          <a:latin typeface="+mn-lt"/>
                        </a:rPr>
                        <a:t>célú </a:t>
                      </a:r>
                      <a:r>
                        <a:rPr lang="hu-HU" sz="1000" b="1" u="none" strike="noStrike" dirty="0">
                          <a:effectLst/>
                          <a:latin typeface="+mn-lt"/>
                        </a:rPr>
                        <a:t>tüzelőanyag vásárlásához kapcsolódó támogatás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u="none" strike="noStrike" dirty="0">
                          <a:effectLst/>
                          <a:latin typeface="+mn-lt"/>
                        </a:rPr>
                        <a:t>3 000,0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1000" u="none" strike="noStrike" dirty="0">
                          <a:effectLst/>
                          <a:latin typeface="+mn-lt"/>
                        </a:rPr>
                        <a:t>Az előirányzat az 5000 fő lakosságszámot meg nem haladó települési </a:t>
                      </a:r>
                      <a:r>
                        <a:rPr lang="hu-HU" sz="1000" u="none" strike="noStrike" dirty="0" smtClean="0">
                          <a:effectLst/>
                          <a:latin typeface="+mn-lt"/>
                        </a:rPr>
                        <a:t>önkormányzat </a:t>
                      </a:r>
                      <a:r>
                        <a:rPr lang="hu-HU" sz="1000" u="none" strike="noStrike" dirty="0">
                          <a:effectLst/>
                          <a:latin typeface="+mn-lt"/>
                        </a:rPr>
                        <a:t>szociális célú tüzelőanyag  – tűzifa vagy barnakőszén – vásárlásának támogatására szolgál.</a:t>
                      </a:r>
                      <a:br>
                        <a:rPr lang="hu-HU" sz="1000" u="none" strike="noStrike" dirty="0">
                          <a:effectLst/>
                          <a:latin typeface="+mn-lt"/>
                        </a:rPr>
                      </a:b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61" marR="5561" marT="5561" marB="0" anchor="ctr"/>
                </a:tc>
              </a:tr>
              <a:tr h="94517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u="none" strike="noStrike" dirty="0">
                          <a:effectLst/>
                          <a:latin typeface="+mn-lt"/>
                        </a:rPr>
                        <a:t>3. mell. III.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u="none" strike="noStrike" dirty="0">
                          <a:effectLst/>
                          <a:latin typeface="+mn-lt"/>
                        </a:rPr>
                        <a:t>Önkormányzatok rendkívüli támogatása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u="none" strike="noStrike" dirty="0">
                          <a:effectLst/>
                          <a:latin typeface="+mn-lt"/>
                        </a:rPr>
                        <a:t>11 000,0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1000" u="none" strike="noStrike" dirty="0">
                          <a:effectLst/>
                          <a:latin typeface="+mn-lt"/>
                        </a:rPr>
                        <a:t>1. Az előirányzat egyrészt a települési önkormányzatok rendkívüli támogatását szolgálja. A települési önkormányzatok rendkívüli támogatást kivételes esetben, pályázat útján igényelhetnek működőképességük megőrzése vagy egyéb, a feladataik ellátását veszélyeztető helyzet elhárítása érdekében.</a:t>
                      </a:r>
                      <a:br>
                        <a:rPr lang="hu-HU" sz="1000" u="none" strike="noStrike" dirty="0">
                          <a:effectLst/>
                          <a:latin typeface="+mn-lt"/>
                        </a:rPr>
                      </a:br>
                      <a:r>
                        <a:rPr lang="hu-HU" sz="1000" u="none" strike="noStrike" dirty="0">
                          <a:effectLst/>
                          <a:latin typeface="+mn-lt"/>
                        </a:rPr>
                        <a:t>2. Az előirányzat szolgál továbbá a tartósan fizetésképtelen helyzetbe került helyi önkormányzatok adósságrendezésére irányuló hitelfelvétel visszterhes kamattámogatására, és a pénzügyi gondnok díjára.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561" marR="5561" marT="5561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6477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395536" y="1196752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latin typeface="+mn-lt"/>
              </a:rPr>
              <a:t>Fontosabb </a:t>
            </a:r>
            <a:r>
              <a:rPr lang="hu-HU" b="1" dirty="0">
                <a:latin typeface="+mn-lt"/>
              </a:rPr>
              <a:t>központi költségvetési pályázati lehetőségek az önkormányzatoknál </a:t>
            </a:r>
            <a:r>
              <a:rPr lang="hu-HU" b="1" dirty="0" smtClean="0">
                <a:latin typeface="+mn-lt"/>
              </a:rPr>
              <a:t>2017-ben</a:t>
            </a:r>
            <a:endParaRPr lang="hu-HU" b="1" dirty="0">
              <a:latin typeface="+mn-lt"/>
              <a:cs typeface="Times New Roman" pitchFamily="18" charset="0"/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251520" y="1904639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hu-H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hu-H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793184"/>
              </p:ext>
            </p:extLst>
          </p:nvPr>
        </p:nvGraphicFramePr>
        <p:xfrm>
          <a:off x="251520" y="2060850"/>
          <a:ext cx="8496944" cy="41764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8061"/>
                <a:gridCol w="1122626"/>
                <a:gridCol w="490795"/>
                <a:gridCol w="6205462"/>
              </a:tblGrid>
              <a:tr h="234054">
                <a:tc gridSpan="4">
                  <a:txBody>
                    <a:bodyPr/>
                    <a:lstStyle/>
                    <a:p>
                      <a:pPr algn="l" fontAlgn="b"/>
                      <a:r>
                        <a:rPr lang="hu-HU" sz="1000" b="1" u="sng" strike="noStrike" dirty="0">
                          <a:effectLst/>
                        </a:rPr>
                        <a:t>Helyi önkormányzatok felhalmozási célú költségvetési támogatása:</a:t>
                      </a:r>
                      <a:endParaRPr lang="hu-HU" sz="1000" b="1" i="0" u="sng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b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69571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u="none" strike="noStrike" dirty="0" err="1" smtClean="0">
                          <a:effectLst/>
                        </a:rPr>
                        <a:t>Kvtv-beni</a:t>
                      </a:r>
                      <a:r>
                        <a:rPr lang="hu-HU" sz="1000" b="1" u="none" strike="noStrike" dirty="0" smtClean="0">
                          <a:effectLst/>
                        </a:rPr>
                        <a:t> helye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u="none" strike="noStrike" dirty="0">
                          <a:effectLst/>
                        </a:rPr>
                        <a:t>Előirányzat címe: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u="none" strike="noStrike" dirty="0" smtClean="0">
                          <a:effectLst/>
                        </a:rPr>
                        <a:t>Összege </a:t>
                      </a:r>
                      <a:r>
                        <a:rPr lang="hu-HU" sz="1000" b="1" u="none" strike="noStrike" dirty="0">
                          <a:effectLst/>
                        </a:rPr>
                        <a:t>(millió Ft):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u="none" strike="noStrike" dirty="0">
                          <a:effectLst/>
                        </a:rPr>
                        <a:t>Pályázat célja, tartalma: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ctr"/>
                </a:tc>
              </a:tr>
              <a:tr h="69571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0" u="none" strike="noStrike" dirty="0">
                          <a:effectLst/>
                        </a:rPr>
                        <a:t>3. mell. II. 2.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0" u="none" strike="noStrike" dirty="0">
                          <a:effectLst/>
                        </a:rPr>
                        <a:t>Önkormányzati feladatellátást szolgáló fejlesztések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u="none" strike="noStrike" dirty="0">
                          <a:effectLst/>
                        </a:rPr>
                        <a:t>5 000,0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1000" u="none" strike="noStrike" dirty="0">
                          <a:effectLst/>
                        </a:rPr>
                        <a:t>A pályázat a kötelező önkormányzati feladatot ellátó intézmények, óvodai, iskolai és utánpótlás sport infrastruktúra fejlesztésére, felújítására szolgál. Ezen túlmenően e </a:t>
                      </a:r>
                      <a:r>
                        <a:rPr lang="hu-HU" sz="1000" u="none" strike="noStrike" dirty="0" smtClean="0">
                          <a:effectLst/>
                        </a:rPr>
                        <a:t>pályázat </a:t>
                      </a:r>
                      <a:r>
                        <a:rPr lang="hu-HU" sz="1000" u="none" strike="noStrike" dirty="0">
                          <a:effectLst/>
                        </a:rPr>
                        <a:t>keretében támogatható a belterületi utak, járdák, hidak felújítása is.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ctr"/>
                </a:tc>
              </a:tr>
              <a:tr h="69571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0" u="none" strike="noStrike" dirty="0">
                          <a:effectLst/>
                        </a:rPr>
                        <a:t>3. mell. II. 3.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0" u="none" strike="noStrike" dirty="0">
                          <a:effectLst/>
                        </a:rPr>
                        <a:t>Óvodai kapacitásbővítést célzó beruházások támogatása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u="none" strike="noStrike" dirty="0">
                          <a:effectLst/>
                        </a:rPr>
                        <a:t>2 500,0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1000" u="none" strike="noStrike" dirty="0">
                          <a:effectLst/>
                        </a:rPr>
                        <a:t>A pályázat új önkormányzati óvoda létrehozására, az önkormányzati tulajdonban lévő, a települési önkormányzat, továbbá társulás által fenntartott, óvodai feladatellátást szolgáló intézmény férőhelyeinek növelésére és kapcsolódó fejlesztések, felújítások megvalósítására szolgál.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ctr"/>
                </a:tc>
              </a:tr>
              <a:tr h="115953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0" u="none" strike="noStrike" dirty="0">
                          <a:effectLst/>
                        </a:rPr>
                        <a:t>3. mell. II. 4.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0" u="none" strike="noStrike" dirty="0">
                          <a:effectLst/>
                        </a:rPr>
                        <a:t>Közművelődési érdekeltségnövelő támogatás, muzeális intézmények szakmai támogatása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u="none" strike="noStrike" dirty="0">
                          <a:effectLst/>
                        </a:rPr>
                        <a:t>806,0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1000" u="none" strike="noStrike" dirty="0">
                          <a:effectLst/>
                        </a:rPr>
                        <a:t>E pályázat keretei között biztosít hazai forrást a központi költségvetés a közművelődési intézmények, közösségi színterek </a:t>
                      </a:r>
                      <a:r>
                        <a:rPr lang="hu-HU" sz="1000" u="none" strike="noStrike" dirty="0" smtClean="0">
                          <a:effectLst/>
                        </a:rPr>
                        <a:t>infrastruktúrájának </a:t>
                      </a:r>
                      <a:r>
                        <a:rPr lang="hu-HU" sz="1000" u="none" strike="noStrike" dirty="0">
                          <a:effectLst/>
                        </a:rPr>
                        <a:t>korszerűsítésére (úgy mint például a műszaki eszközállomány gyarapítására, vagy épületek karbantartására), valamint a járásszékhely települések számára az általuk fenntartott múzeumok modellértékű </a:t>
                      </a:r>
                      <a:r>
                        <a:rPr lang="hu-HU" sz="1000" u="none" strike="noStrike" dirty="0" smtClean="0">
                          <a:effectLst/>
                        </a:rPr>
                        <a:t>jó gyakorlatainak </a:t>
                      </a:r>
                      <a:r>
                        <a:rPr lang="hu-HU" sz="1000" u="none" strike="noStrike" dirty="0">
                          <a:effectLst/>
                        </a:rPr>
                        <a:t>támogatására. Ezen túlmenően a muzeális intézmények szakmai fejlesztéséhez is hozzájárul az állam a </a:t>
                      </a:r>
                      <a:r>
                        <a:rPr lang="hu-HU" sz="1000" u="none" strike="noStrike" dirty="0" err="1">
                          <a:effectLst/>
                        </a:rPr>
                        <a:t>Kubinyi</a:t>
                      </a:r>
                      <a:r>
                        <a:rPr lang="hu-HU" sz="1000" u="none" strike="noStrike" dirty="0">
                          <a:effectLst/>
                        </a:rPr>
                        <a:t> Ágoston Program keretében.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ctr"/>
                </a:tc>
              </a:tr>
              <a:tr h="69571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0" u="none" strike="noStrike" dirty="0">
                          <a:effectLst/>
                        </a:rPr>
                        <a:t>3. mell. II. 6.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0" u="none" strike="noStrike" dirty="0">
                          <a:effectLst/>
                        </a:rPr>
                        <a:t>Önkormányzati étkeztetési fejlesztések támogatása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u="none" strike="noStrike" dirty="0">
                          <a:effectLst/>
                        </a:rPr>
                        <a:t>1 000,0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1000" u="none" strike="noStrike" dirty="0">
                          <a:effectLst/>
                        </a:rPr>
                        <a:t>A pályázat az önkormányzati fenntartású és működtetésű óvodai </a:t>
                      </a:r>
                      <a:r>
                        <a:rPr lang="hu-HU" sz="1000" u="none" strike="noStrike" dirty="0" smtClean="0">
                          <a:effectLst/>
                        </a:rPr>
                        <a:t>gyermekétkeztetést</a:t>
                      </a:r>
                      <a:r>
                        <a:rPr lang="hu-HU" sz="1000" u="none" strike="noStrike" baseline="0" dirty="0" smtClean="0">
                          <a:effectLst/>
                        </a:rPr>
                        <a:t> </a:t>
                      </a:r>
                      <a:r>
                        <a:rPr lang="hu-HU" sz="1000" u="none" strike="noStrike" dirty="0" smtClean="0">
                          <a:effectLst/>
                        </a:rPr>
                        <a:t>szolgáló </a:t>
                      </a:r>
                      <a:r>
                        <a:rPr lang="hu-HU" sz="1000" u="none" strike="noStrike" dirty="0">
                          <a:effectLst/>
                        </a:rPr>
                        <a:t>konyhák/étkezők létrehozását, bővítését és infrastrukturális fejlesztését </a:t>
                      </a:r>
                      <a:r>
                        <a:rPr lang="hu-HU" sz="1000" u="none" strike="noStrike" dirty="0" smtClean="0">
                          <a:effectLst/>
                        </a:rPr>
                        <a:t>szolgálja. </a:t>
                      </a:r>
                      <a:r>
                        <a:rPr lang="hu-HU" sz="1000" u="none" strike="noStrike" dirty="0">
                          <a:effectLst/>
                        </a:rPr>
                        <a:t>A pályázat elsődleges célja, hogy az állam hozzájárulásával az önkormányzatok képesek legyenek konyháik műszaki állapotának helyreállítására, valamint a jogszabályi feltételeknek megfelelő működtetésre. 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61" marR="5561" marT="5561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33650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3178175"/>
            <a:ext cx="7772400" cy="1470025"/>
          </a:xfrm>
        </p:spPr>
        <p:txBody>
          <a:bodyPr/>
          <a:lstStyle/>
          <a:p>
            <a:pPr eaLnBrk="1" hangingPunct="1"/>
            <a:r>
              <a:rPr lang="hu-HU" sz="3200" dirty="0">
                <a:latin typeface="+mn-lt"/>
                <a:cs typeface="Times New Roman" pitchFamily="18" charset="0"/>
              </a:rPr>
              <a:t>Köszönöm megtisztelő figyelmüket!</a:t>
            </a:r>
            <a:endParaRPr lang="hu-HU" sz="3000" dirty="0" smtClean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19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églalap 4"/>
          <p:cNvSpPr/>
          <p:nvPr/>
        </p:nvSpPr>
        <p:spPr>
          <a:xfrm>
            <a:off x="374998" y="6101818"/>
            <a:ext cx="83734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hu-HU" sz="1200" i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Forrás: </a:t>
            </a:r>
            <a:r>
              <a:rPr lang="hu-HU" sz="1200" i="1" dirty="0" err="1">
                <a:solidFill>
                  <a:prstClr val="black"/>
                </a:solidFill>
                <a:latin typeface="Calibri"/>
                <a:cs typeface="Times New Roman" pitchFamily="18" charset="0"/>
              </a:rPr>
              <a:t>Eurostat</a:t>
            </a:r>
            <a:r>
              <a:rPr lang="hu-HU" sz="1200" i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, </a:t>
            </a:r>
            <a:r>
              <a:rPr lang="hu-HU" sz="1200" i="1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2016. és a 2017. évi költségvetési törvény, E</a:t>
            </a:r>
            <a:r>
              <a:rPr lang="en-GB" sz="1200" i="1" dirty="0" err="1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uropean</a:t>
            </a:r>
            <a:r>
              <a:rPr lang="en-GB" sz="1200" i="1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 Commission </a:t>
            </a:r>
            <a:r>
              <a:rPr lang="hu-HU" sz="1200" i="1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Spring</a:t>
            </a:r>
            <a:r>
              <a:rPr lang="en-GB" sz="1200" i="1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 Forecast</a:t>
            </a:r>
            <a:r>
              <a:rPr lang="hu-HU" sz="1200" i="1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 2016; </a:t>
            </a:r>
            <a:endParaRPr lang="en-GB" sz="1200" i="1" dirty="0">
              <a:solidFill>
                <a:prstClr val="black"/>
              </a:solidFill>
              <a:latin typeface="Calibri"/>
              <a:cs typeface="Times New Roman" pitchFamily="18" charset="0"/>
            </a:endParaRPr>
          </a:p>
        </p:txBody>
      </p:sp>
      <p:graphicFrame>
        <p:nvGraphicFramePr>
          <p:cNvPr id="4" name="Diagram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175840"/>
              </p:ext>
            </p:extLst>
          </p:nvPr>
        </p:nvGraphicFramePr>
        <p:xfrm>
          <a:off x="374997" y="1196752"/>
          <a:ext cx="8373467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6434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467544" y="6165304"/>
            <a:ext cx="8229600" cy="278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defRPr/>
            </a:pPr>
            <a:r>
              <a:rPr lang="hu-HU" sz="1200" i="1" dirty="0">
                <a:latin typeface="+mj-lt"/>
                <a:cs typeface="Times New Roman" pitchFamily="18" charset="0"/>
              </a:rPr>
              <a:t>Forrás: </a:t>
            </a:r>
            <a:r>
              <a:rPr lang="hu-HU" sz="1200" i="1" dirty="0" err="1" smtClean="0">
                <a:latin typeface="+mj-lt"/>
                <a:cs typeface="Times New Roman" pitchFamily="18" charset="0"/>
              </a:rPr>
              <a:t>Eurostat</a:t>
            </a:r>
            <a:r>
              <a:rPr lang="hu-HU" sz="1200" i="1" dirty="0" smtClean="0">
                <a:latin typeface="+mn-lt"/>
                <a:cs typeface="Times New Roman" pitchFamily="18" charset="0"/>
              </a:rPr>
              <a:t>, </a:t>
            </a:r>
            <a:r>
              <a:rPr lang="en-GB" sz="1200" i="1" dirty="0">
                <a:latin typeface="+mn-lt"/>
                <a:cs typeface="Times New Roman" pitchFamily="18" charset="0"/>
              </a:rPr>
              <a:t>European </a:t>
            </a:r>
            <a:r>
              <a:rPr lang="en-GB" sz="1200" i="1" dirty="0" smtClean="0">
                <a:latin typeface="+mn-lt"/>
                <a:cs typeface="Times New Roman" pitchFamily="18" charset="0"/>
              </a:rPr>
              <a:t>Commission </a:t>
            </a:r>
            <a:r>
              <a:rPr lang="hu-HU" sz="1200" i="1" dirty="0" smtClean="0">
                <a:latin typeface="+mn-lt"/>
                <a:cs typeface="Times New Roman" pitchFamily="18" charset="0"/>
              </a:rPr>
              <a:t>Spring</a:t>
            </a:r>
            <a:r>
              <a:rPr lang="en-GB" sz="1200" i="1" dirty="0" smtClean="0">
                <a:latin typeface="+mn-lt"/>
                <a:cs typeface="Times New Roman" pitchFamily="18" charset="0"/>
              </a:rPr>
              <a:t> Forecast</a:t>
            </a:r>
            <a:r>
              <a:rPr lang="hu-HU" sz="1200" i="1" dirty="0" smtClean="0">
                <a:latin typeface="+mn-lt"/>
                <a:cs typeface="Times New Roman" pitchFamily="18" charset="0"/>
              </a:rPr>
              <a:t> 2016, 2017. évi költségvetési törvény; KSH 2016. évi őszi EDP jelentés</a:t>
            </a:r>
            <a:endParaRPr lang="en-GB" sz="1200" i="1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4" name="Diagram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88533"/>
              </p:ext>
            </p:extLst>
          </p:nvPr>
        </p:nvGraphicFramePr>
        <p:xfrm>
          <a:off x="323528" y="1196752"/>
          <a:ext cx="837361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3945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 txBox="1">
            <a:spLocks/>
          </p:cNvSpPr>
          <p:nvPr/>
        </p:nvSpPr>
        <p:spPr>
          <a:xfrm>
            <a:off x="395536" y="6165304"/>
            <a:ext cx="8352927" cy="2160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defRPr/>
            </a:pPr>
            <a:r>
              <a:rPr lang="hu-HU" sz="1200" i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Forrás: </a:t>
            </a:r>
            <a:r>
              <a:rPr lang="hu-HU" sz="1200" i="1" dirty="0" err="1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Eurostat</a:t>
            </a:r>
            <a:r>
              <a:rPr lang="hu-HU" sz="1200" i="1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, NGM, </a:t>
            </a:r>
            <a:r>
              <a:rPr lang="en-GB" sz="1200" i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European </a:t>
            </a:r>
            <a:r>
              <a:rPr lang="en-GB" sz="1200" i="1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Commission </a:t>
            </a:r>
            <a:r>
              <a:rPr lang="hu-HU" sz="1200" i="1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Spring</a:t>
            </a:r>
            <a:r>
              <a:rPr lang="en-GB" sz="1200" i="1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 </a:t>
            </a:r>
            <a:r>
              <a:rPr lang="en-GB" sz="1200" i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Forecast</a:t>
            </a:r>
            <a:r>
              <a:rPr lang="hu-HU" sz="1200" i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 </a:t>
            </a:r>
            <a:r>
              <a:rPr lang="hu-HU" sz="1200" i="1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2016; *KSH EDP jelentés 2016 ősz</a:t>
            </a:r>
          </a:p>
        </p:txBody>
      </p:sp>
      <p:graphicFrame>
        <p:nvGraphicFramePr>
          <p:cNvPr id="7" name="Diagram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543732"/>
              </p:ext>
            </p:extLst>
          </p:nvPr>
        </p:nvGraphicFramePr>
        <p:xfrm>
          <a:off x="287523" y="1124745"/>
          <a:ext cx="846094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6508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1"/>
          <p:cNvSpPr txBox="1">
            <a:spLocks/>
          </p:cNvSpPr>
          <p:nvPr/>
        </p:nvSpPr>
        <p:spPr>
          <a:xfrm>
            <a:off x="395536" y="6165304"/>
            <a:ext cx="1800200" cy="2160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defRPr/>
            </a:pPr>
            <a:r>
              <a:rPr lang="hu-HU" sz="1200" i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Forrás: </a:t>
            </a:r>
            <a:r>
              <a:rPr lang="hu-HU" sz="1200" i="1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KSH</a:t>
            </a:r>
          </a:p>
        </p:txBody>
      </p:sp>
      <p:graphicFrame>
        <p:nvGraphicFramePr>
          <p:cNvPr id="5" name="Diagram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926905"/>
              </p:ext>
            </p:extLst>
          </p:nvPr>
        </p:nvGraphicFramePr>
        <p:xfrm>
          <a:off x="323528" y="1196753"/>
          <a:ext cx="8424936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8547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467544" y="1628800"/>
            <a:ext cx="8132440" cy="864096"/>
          </a:xfrm>
          <a:solidFill>
            <a:schemeClr val="accent5">
              <a:lumMod val="20000"/>
              <a:lumOff val="80000"/>
            </a:schemeClr>
          </a:solidFill>
          <a:ln>
            <a:solidFill>
              <a:srgbClr val="FAFC9E"/>
            </a:solidFill>
          </a:ln>
        </p:spPr>
        <p:txBody>
          <a:bodyPr/>
          <a:lstStyle/>
          <a:p>
            <a:pPr algn="just"/>
            <a:r>
              <a:rPr lang="hu-HU" sz="1600" b="1" dirty="0"/>
              <a:t>A nullszaldós költségvetés azt jelenti, hogy az ország annyit fogyaszt, amennyit meg tud teremteni a gazdasági teljesítményéből, és nem egyszeri tételek, vagy hitelek hozzák a pluszforrást.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93798744"/>
              </p:ext>
            </p:extLst>
          </p:nvPr>
        </p:nvGraphicFramePr>
        <p:xfrm>
          <a:off x="576976" y="2708920"/>
          <a:ext cx="7992888" cy="370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zövegdoboz 4"/>
          <p:cNvSpPr txBox="1"/>
          <p:nvPr/>
        </p:nvSpPr>
        <p:spPr>
          <a:xfrm>
            <a:off x="396956" y="1225620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800" b="1" dirty="0">
                <a:solidFill>
                  <a:prstClr val="black"/>
                </a:solidFill>
                <a:latin typeface="Calibri"/>
              </a:rPr>
              <a:t>2017. évi </a:t>
            </a:r>
            <a:r>
              <a:rPr lang="hu-HU" sz="1800" b="1" dirty="0" smtClean="0">
                <a:solidFill>
                  <a:prstClr val="black"/>
                </a:solidFill>
                <a:latin typeface="Calibri"/>
              </a:rPr>
              <a:t>nullszaldós </a:t>
            </a:r>
            <a:r>
              <a:rPr lang="hu-HU" sz="1800" b="1" dirty="0">
                <a:solidFill>
                  <a:prstClr val="black"/>
                </a:solidFill>
                <a:latin typeface="Calibri"/>
              </a:rPr>
              <a:t>működési </a:t>
            </a:r>
            <a:r>
              <a:rPr lang="hu-HU" sz="1800" b="1" dirty="0" smtClean="0">
                <a:solidFill>
                  <a:prstClr val="black"/>
                </a:solidFill>
                <a:latin typeface="Calibri"/>
              </a:rPr>
              <a:t>költségvetés</a:t>
            </a:r>
            <a:endParaRPr lang="hu-HU" sz="18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920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8352928" cy="360039"/>
          </a:xfrm>
        </p:spPr>
        <p:txBody>
          <a:bodyPr/>
          <a:lstStyle/>
          <a:p>
            <a:r>
              <a:rPr lang="hu-HU" sz="2000" b="1" dirty="0"/>
              <a:t>A) Hazai működési </a:t>
            </a:r>
            <a:r>
              <a:rPr lang="hu-HU" sz="2000" b="1" dirty="0" smtClean="0"/>
              <a:t>költségvetés*</a:t>
            </a:r>
            <a:endParaRPr lang="hu-HU" sz="2000" b="1" dirty="0"/>
          </a:p>
        </p:txBody>
      </p:sp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950811"/>
              </p:ext>
            </p:extLst>
          </p:nvPr>
        </p:nvGraphicFramePr>
        <p:xfrm>
          <a:off x="395536" y="1546170"/>
          <a:ext cx="8424935" cy="4613616"/>
        </p:xfrm>
        <a:graphic>
          <a:graphicData uri="http://schemas.openxmlformats.org/drawingml/2006/table">
            <a:tbl>
              <a:tblPr/>
              <a:tblGrid>
                <a:gridCol w="3277020"/>
                <a:gridCol w="945294"/>
                <a:gridCol w="3340039"/>
                <a:gridCol w="862582"/>
              </a:tblGrid>
              <a:tr h="15811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Bevételek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Kiadások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15811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Megnevezés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Összeg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Megnevezés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Összeg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58117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Adóbevételek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Támogatások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117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Társasági adó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734,7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közösségi közlekedés támogatásai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286,2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585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Pénzügyi szervezetek különadója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66,5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Közszolgálati média támogatása 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70,1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3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Gazdálkodó szervezetek egyéb befizetései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814,8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Szociálpolitikai menetdíj támogatás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104,0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117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Áfa működési költségvetésre eső hányada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2 496,5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Lakásépítési támogatások működési része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29,3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3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Jövedéki adó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1 029,5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Nemzeti Család- és </a:t>
                      </a:r>
                      <a:r>
                        <a:rPr lang="hu-H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Szociálpoltikai</a:t>
                      </a:r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Alap kiadásai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657,5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585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Pénzügyi tranzakciós illeték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205,7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Helyi önkormányzatok működési támogatása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635,1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117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Egyéb fogyasztáshoz kapcsolódó adók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109,1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Központosított kiadások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117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Személyi jövedelemadó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1 787,4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Hozzájárulás az EU költségvetéshez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317,0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585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Illetékek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147,2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Állami vagyonnal kapcsolatos működési kiadások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97,3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117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Egyéb lakossági befizetések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52,4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Kamatkiadások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955,1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117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További központosított bevételek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Egyéb központi kiadások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567,3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585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Állami vagyonnal kapcsolatos működési bevételek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55,2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Tartalékok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375,2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117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Kamatbevételek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42,8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központi alrendszer egységeinek kiadásai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876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Egyéb központi bevételek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132,1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Költségvetési szervek és fejezeti kezelésű előirányzatok működési kiadásai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4 864,3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11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központi alrendszer egységeinek bevételei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Elkülönített állami pénzalapok kiadásai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561,8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876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Költségvetési szervek és fejezeti kezelésű előirányzatok bevételei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1 200,4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Társadalombiztosítási alapok kiadásai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5 177,6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3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Elkülönített állami pénzalapok bevételei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645,5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ÖSSZESEN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14 697,7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3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Társadalombiztosítási alapok bevételei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5 177,9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84" marR="6384" marT="6384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43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ÖSSZESEN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14 697,7</a:t>
                      </a: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84" marR="6384" marT="6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117">
                <a:tc>
                  <a:txBody>
                    <a:bodyPr/>
                    <a:lstStyle/>
                    <a:p>
                      <a:pPr algn="l" fontAlgn="ctr"/>
                      <a:r>
                        <a:rPr lang="hu-H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PÉNZFORGALMI EGYENLEG</a:t>
                      </a: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</a:t>
                      </a:r>
                      <a:r>
                        <a:rPr lang="hu-HU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hu-H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84" marR="6384" marT="638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84" marR="6384" marT="638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hu-H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384" marR="6384" marT="63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Szövegdoboz 2"/>
          <p:cNvSpPr txBox="1"/>
          <p:nvPr/>
        </p:nvSpPr>
        <p:spPr>
          <a:xfrm>
            <a:off x="395164" y="6159787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smtClean="0"/>
              <a:t>*</a:t>
            </a:r>
            <a:r>
              <a:rPr lang="hu-HU" sz="1050" dirty="0" smtClean="0">
                <a:latin typeface="+mn-lt"/>
              </a:rPr>
              <a:t>A számok a benyújtott költségvetés adatait tartalmazzák.</a:t>
            </a:r>
            <a:endParaRPr lang="hu-HU" sz="105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805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11291</TotalTime>
  <Words>3518</Words>
  <Application>Microsoft Office PowerPoint</Application>
  <PresentationFormat>Diavetítés a képernyőre (4:3 oldalarány)</PresentationFormat>
  <Paragraphs>785</Paragraphs>
  <Slides>39</Slides>
  <Notes>28</Notes>
  <HiddenSlides>0</HiddenSlides>
  <MMClips>0</MMClips>
  <ScaleCrop>false</ScaleCrop>
  <HeadingPairs>
    <vt:vector size="4" baseType="variant">
      <vt:variant>
        <vt:lpstr>Téma</vt:lpstr>
      </vt:variant>
      <vt:variant>
        <vt:i4>6</vt:i4>
      </vt:variant>
      <vt:variant>
        <vt:lpstr>Diacímek</vt:lpstr>
      </vt:variant>
      <vt:variant>
        <vt:i4>39</vt:i4>
      </vt:variant>
    </vt:vector>
  </HeadingPairs>
  <TitlesOfParts>
    <vt:vector size="45" baseType="lpstr">
      <vt:lpstr>Office Theme</vt:lpstr>
      <vt:lpstr>Egyéni tervezés</vt:lpstr>
      <vt:lpstr>Beloldalak</vt:lpstr>
      <vt:lpstr>1_Beloldalak</vt:lpstr>
      <vt:lpstr>2_Beloldalak</vt:lpstr>
      <vt:lpstr>3_Beloldalak</vt:lpstr>
      <vt:lpstr>PowerPoint bemutató</vt:lpstr>
      <vt:lpstr>Az államháztartási és költségvetési rendszer 2017. évi változásai, különös tekintettel az önkormányzatokat érintő kérdésekre</vt:lpstr>
      <vt:lpstr>A gazdasági fejlődés főbb jellemzői</vt:lpstr>
      <vt:lpstr>PowerPoint bemutató</vt:lpstr>
      <vt:lpstr>PowerPoint bemutató</vt:lpstr>
      <vt:lpstr>PowerPoint bemutató</vt:lpstr>
      <vt:lpstr>PowerPoint bemutató</vt:lpstr>
      <vt:lpstr>A nullszaldós költségvetés azt jelenti, hogy az ország annyit fogyaszt, amennyit meg tud teremteni a gazdasági teljesítményéből, és nem egyszeri tételek, vagy hitelek hozzák a pluszforrást.</vt:lpstr>
      <vt:lpstr>A) Hazai működési költségvetés*</vt:lpstr>
      <vt:lpstr>B) Hazai felhalmozási költségvetés*</vt:lpstr>
      <vt:lpstr>PowerPoint bemutató</vt:lpstr>
      <vt:lpstr>PowerPoint bemutató</vt:lpstr>
      <vt:lpstr>PowerPoint bemutató</vt:lpstr>
      <vt:lpstr>Kitekintés: Mi várható 2017-ben?</vt:lpstr>
      <vt:lpstr>PowerPoint bemutató</vt:lpstr>
      <vt:lpstr> Az államháztartási szabályozás önkormányzatokat érintő  főbb változásai</vt:lpstr>
      <vt:lpstr>Az átláthatóság szabályainak kiterjesztése</vt:lpstr>
      <vt:lpstr>  Önellenőrzés, önellenőrzési pótlék - Áht. 58. §  </vt:lpstr>
      <vt:lpstr>  Önellenőrzés - Ávr. 108/A. §  </vt:lpstr>
      <vt:lpstr>  Önellenőrzés - Ávr. 108/A. §  </vt:lpstr>
      <vt:lpstr>  Önellenőrzési pótlék - Ávr. 108/A. §  </vt:lpstr>
      <vt:lpstr>Közös önkormányzati hivatal – bírságolás  [Áht. 108. § (3a) bekezdése]</vt:lpstr>
      <vt:lpstr>Közös önkormányzati hivatal – bírságolás  [Áht. 108. § (8) bekezdése]</vt:lpstr>
      <vt:lpstr>PowerPoint bemutató</vt:lpstr>
      <vt:lpstr>PowerPoint bemutató</vt:lpstr>
      <vt:lpstr>PowerPoint bemutató</vt:lpstr>
      <vt:lpstr>PowerPoint bemutató</vt:lpstr>
      <vt:lpstr>PowerPoint bemutató</vt:lpstr>
      <vt:lpstr>Beszámítás – Kiegészítés a benyújtott 2017. évi költségvetési törvény szerint (a 2016. évihez képest az alacsonyabb (1-7) kategóriába tartozó önkormányzatok javára történt módosítás) 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Köszönöm megtisztelő figyelmüket!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Kori</dc:creator>
  <cp:lastModifiedBy>Kramarics Blanka</cp:lastModifiedBy>
  <cp:revision>635</cp:revision>
  <cp:lastPrinted>2016-10-17T11:51:25Z</cp:lastPrinted>
  <dcterms:created xsi:type="dcterms:W3CDTF">2010-06-15T13:49:13Z</dcterms:created>
  <dcterms:modified xsi:type="dcterms:W3CDTF">2016-11-07T16:09:10Z</dcterms:modified>
</cp:coreProperties>
</file>