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85" r:id="rId3"/>
    <p:sldId id="381" r:id="rId4"/>
    <p:sldId id="321" r:id="rId5"/>
    <p:sldId id="386" r:id="rId6"/>
    <p:sldId id="387" r:id="rId7"/>
    <p:sldId id="382" r:id="rId8"/>
    <p:sldId id="373" r:id="rId9"/>
    <p:sldId id="383" r:id="rId10"/>
    <p:sldId id="370" r:id="rId11"/>
    <p:sldId id="372" r:id="rId12"/>
    <p:sldId id="367" r:id="rId13"/>
    <p:sldId id="380" r:id="rId14"/>
    <p:sldId id="384" r:id="rId15"/>
    <p:sldId id="298" r:id="rId16"/>
  </p:sldIdLst>
  <p:sldSz cx="9144000" cy="6858000" type="screen4x3"/>
  <p:notesSz cx="6858000" cy="92964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59" autoAdjust="0"/>
    <p:restoredTop sz="82060" autoAdjust="0"/>
  </p:normalViewPr>
  <p:slideViewPr>
    <p:cSldViewPr>
      <p:cViewPr>
        <p:scale>
          <a:sx n="90" d="100"/>
          <a:sy n="90" d="100"/>
        </p:scale>
        <p:origin x="-241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CA1DA-A253-48C4-9532-38EAA0C126EE}" type="datetimeFigureOut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3780E-A334-4547-9455-457813E7E9F3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045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AC474-7325-4C7C-84BF-6349B00A0501}" type="datetimeFigureOut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11660-8C19-4F34-96BA-D76A85EEB4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147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3276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411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714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2869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4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5778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2211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121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07349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4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3493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4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5245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544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9913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7292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4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695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138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D996-17EE-4037-BA17-C34A1BF67EB1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619018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DBD1-B73F-4E06-A1D3-AD4CB5F64C0C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3840326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3871-2427-4CE3-8251-9DE15A223D1A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2049693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38E-7DAE-42C0-AFC6-CECA1EE84F89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6767756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E7B-E198-4D2C-A54D-15B5530020A5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4053616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FA2-0287-4F70-BDD3-4251C10024BC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4353055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DCD-545C-4674-8B94-2C3ED00DD295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798138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9B03-0247-469D-B033-40A8CB65BCBD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7713539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1A4CD-A309-4345-B098-0972D05FD224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397647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3463-6825-4F67-AA89-EB7A6012FC1A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479791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B6EC1-0CAA-4AD3-886E-B48674098EBE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3137565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A4D1-EE57-4343-9395-7107698F04DD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849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1580" y="3789040"/>
            <a:ext cx="7560840" cy="1440160"/>
          </a:xfrm>
        </p:spPr>
        <p:txBody>
          <a:bodyPr>
            <a:noAutofit/>
          </a:bodyPr>
          <a:lstStyle/>
          <a:p>
            <a:r>
              <a:rPr lang="hu-HU" sz="2800" b="1" dirty="0" smtClean="0">
                <a:latin typeface="+mn-lt"/>
                <a:ea typeface="+mn-ea"/>
                <a:cs typeface="+mn-cs"/>
              </a:rPr>
              <a:t>A szabályszerűségi pénzügyi ellenőrzés 2015. éves tervének végrehajtása során szerzett tapasztalatok</a:t>
            </a:r>
            <a:endParaRPr lang="hu-HU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2286000" y="56740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b="1" dirty="0" smtClean="0">
                <a:latin typeface="Georgia" pitchFamily="18" charset="0"/>
              </a:rPr>
              <a:t>Molnár Gergely</a:t>
            </a:r>
          </a:p>
          <a:p>
            <a:pPr algn="ctr"/>
            <a:r>
              <a:rPr lang="hu-HU" b="1" dirty="0" smtClean="0">
                <a:latin typeface="Georgia" pitchFamily="18" charset="0"/>
              </a:rPr>
              <a:t>főosztályvezető</a:t>
            </a:r>
          </a:p>
          <a:p>
            <a:pPr algn="ctr"/>
            <a:r>
              <a:rPr lang="hu-HU" b="1" dirty="0" smtClean="0">
                <a:latin typeface="Georgia" pitchFamily="18" charset="0"/>
              </a:rPr>
              <a:t>Önkormányzati Főosztály</a:t>
            </a:r>
            <a:endParaRPr lang="hu-HU" dirty="0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392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Users\ripkap\Documents\2016\K20\prezi_sablon\MAK_JEL_color_poz_trik.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13" y="1124744"/>
            <a:ext cx="1489174" cy="246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07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4392488"/>
          </a:xfrm>
        </p:spPr>
        <p:txBody>
          <a:bodyPr>
            <a:noAutofit/>
          </a:bodyPr>
          <a:lstStyle/>
          <a:p>
            <a:pPr marL="342900" lvl="2" indent="-342900"/>
            <a:r>
              <a:rPr lang="hu-HU" sz="2000" dirty="0"/>
              <a:t>A </a:t>
            </a:r>
            <a:r>
              <a:rPr lang="hu-HU" sz="2000" b="1" dirty="0"/>
              <a:t>pénzügyi teljesítés</a:t>
            </a:r>
            <a:r>
              <a:rPr lang="hu-HU" sz="2000" dirty="0"/>
              <a:t>t sok esetben nem előzte meg a </a:t>
            </a:r>
            <a:r>
              <a:rPr lang="hu-HU" sz="2000" b="1" dirty="0"/>
              <a:t>kötelezettségvállalás és utalványozás</a:t>
            </a:r>
            <a:r>
              <a:rPr lang="hu-HU" sz="2000" dirty="0"/>
              <a:t>, kifizetések előtt nem mindig történt meg a szakmai </a:t>
            </a:r>
            <a:r>
              <a:rPr lang="hu-HU" sz="2000" b="1" dirty="0"/>
              <a:t>teljesítés igazolás</a:t>
            </a:r>
            <a:r>
              <a:rPr lang="hu-HU" sz="2000" dirty="0"/>
              <a:t>a sem.</a:t>
            </a:r>
          </a:p>
          <a:p>
            <a:pPr marL="342900" lvl="2" indent="-342900"/>
            <a:r>
              <a:rPr lang="hu-HU" sz="2000" dirty="0"/>
              <a:t>Gyakran </a:t>
            </a:r>
            <a:r>
              <a:rPr lang="hu-HU" sz="2000" dirty="0" smtClean="0"/>
              <a:t>volt tapasztalható </a:t>
            </a:r>
            <a:r>
              <a:rPr lang="hu-HU" sz="2000" dirty="0"/>
              <a:t>a gazdasági eseményeket alátámasztó dokumentumok hiánya (pl. számla, megrendelés)</a:t>
            </a:r>
          </a:p>
          <a:p>
            <a:pPr marL="342900" lvl="2" indent="-342900"/>
            <a:r>
              <a:rPr lang="hu-HU" sz="2000" dirty="0"/>
              <a:t>Előfordult, hogy az év közben módosított </a:t>
            </a:r>
            <a:r>
              <a:rPr lang="hu-HU" sz="2000" b="1" dirty="0"/>
              <a:t>előirányzatok</a:t>
            </a:r>
            <a:r>
              <a:rPr lang="hu-HU" sz="2000" dirty="0"/>
              <a:t>at csak év végén vették nyilvántartásba, valamint az is, hogy az előirányzat módosításokhoz nem készült testületi határozat.</a:t>
            </a:r>
          </a:p>
          <a:p>
            <a:pPr marL="342900" lvl="2" indent="-342900"/>
            <a:r>
              <a:rPr lang="hu-HU" sz="2000" dirty="0"/>
              <a:t>Több esetben megállapításra került, hogy az értékcsökkenési leírás és </a:t>
            </a:r>
            <a:r>
              <a:rPr lang="hu-HU" sz="2000" b="1" dirty="0"/>
              <a:t>értékvesztés</a:t>
            </a:r>
            <a:r>
              <a:rPr lang="hu-HU" sz="2000" dirty="0"/>
              <a:t> elszámolása nem történt meg.</a:t>
            </a:r>
          </a:p>
          <a:p>
            <a:r>
              <a:rPr lang="hu-HU" sz="2000" dirty="0"/>
              <a:t>A december havi illetmények elszámolását esetenként még mindig helytelenül végezték, továbbá a havi és éves zárások előtt a pénzkészlet sem került minden esetben egyeztetésre.</a:t>
            </a:r>
          </a:p>
          <a:p>
            <a:pPr lvl="0" algn="just"/>
            <a:endParaRPr lang="hu-HU" sz="20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10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pPr lvl="2" algn="l" rtl="0">
              <a:spcBef>
                <a:spcPct val="20000"/>
              </a:spcBef>
              <a:spcAft>
                <a:spcPts val="600"/>
              </a:spcAft>
            </a:pPr>
            <a:r>
              <a:rPr lang="hu-HU" sz="24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Könyvvezetéssel kapcsolatos megállapítások: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973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608512"/>
          </a:xfrm>
        </p:spPr>
        <p:txBody>
          <a:bodyPr>
            <a:noAutofit/>
          </a:bodyPr>
          <a:lstStyle/>
          <a:p>
            <a:pPr marL="342900" lvl="2" indent="-342900"/>
            <a:r>
              <a:rPr lang="hu-HU" sz="2200" dirty="0"/>
              <a:t>Az ellenőrzött irányító szervek esetében jellemzően nem volt biztosított az </a:t>
            </a:r>
            <a:r>
              <a:rPr lang="hu-HU" sz="2200" b="1" dirty="0"/>
              <a:t>adatok egyezősége a főkönyvi nyilvántartás és az adatszolgáltatások</a:t>
            </a:r>
            <a:r>
              <a:rPr lang="hu-HU" sz="2200" dirty="0"/>
              <a:t> között.</a:t>
            </a:r>
          </a:p>
          <a:p>
            <a:pPr marL="342900" lvl="2" indent="-342900"/>
            <a:r>
              <a:rPr lang="hu-HU" sz="2200" dirty="0"/>
              <a:t>A mérleg nem volt </a:t>
            </a:r>
            <a:r>
              <a:rPr lang="hu-HU" sz="2200" b="1" dirty="0"/>
              <a:t>leltárral alátámasztva</a:t>
            </a:r>
            <a:r>
              <a:rPr lang="hu-HU" sz="2200" dirty="0"/>
              <a:t>.</a:t>
            </a:r>
          </a:p>
          <a:p>
            <a:r>
              <a:rPr lang="hu-HU" sz="2200" dirty="0"/>
              <a:t>Több esetben előfordult az is, hogy a KGR-K11 rendszerben a hibaüzenetek megszüntetése, azaz az adatszolgáltatás mielőbbi lezárása érdekében javítottak a könyvelő program által előállított adatszolgáltatáson, melyet utólag a könyvelésben nem vezettek át</a:t>
            </a:r>
            <a:r>
              <a:rPr lang="hu-HU" sz="2000" dirty="0"/>
              <a:t>. </a:t>
            </a:r>
            <a:endParaRPr lang="hu-HU" sz="2000" dirty="0" smtClean="0"/>
          </a:p>
          <a:p>
            <a:pPr algn="just"/>
            <a:endParaRPr lang="hu-HU" sz="1900" dirty="0" smtClean="0"/>
          </a:p>
          <a:p>
            <a:pPr algn="just"/>
            <a:endParaRPr lang="hu-HU" sz="1900" dirty="0" smtClean="0"/>
          </a:p>
          <a:p>
            <a:pPr marL="0" indent="0" algn="just">
              <a:buNone/>
            </a:pPr>
            <a:endParaRPr lang="hu-HU" sz="1900" dirty="0" smtClean="0"/>
          </a:p>
          <a:p>
            <a:pPr marL="0" indent="0" algn="just">
              <a:buNone/>
            </a:pPr>
            <a:endParaRPr lang="hu-HU" sz="19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11</a:t>
            </a:fld>
            <a:endParaRPr lang="hu-HU" dirty="0"/>
          </a:p>
        </p:txBody>
      </p:sp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259200" y="476672"/>
            <a:ext cx="8820471" cy="994122"/>
          </a:xfrm>
        </p:spPr>
        <p:txBody>
          <a:bodyPr>
            <a:normAutofit fontScale="90000"/>
          </a:bodyPr>
          <a:lstStyle/>
          <a:p>
            <a:pPr lvl="2" indent="-342900"/>
            <a:r>
              <a:rPr lang="hu-HU" sz="27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Az időközi adatszolgáltatások és az éves </a:t>
            </a:r>
            <a:r>
              <a:rPr lang="hu-HU" sz="27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beszámoló elkészítésével </a:t>
            </a:r>
            <a:r>
              <a:rPr lang="hu-HU" sz="27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összefüggő megállapítások: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sz="2900" b="1" dirty="0">
              <a:latin typeface="Georgia" pitchFamily="18" charset="0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ép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3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76464"/>
          </a:xfrm>
        </p:spPr>
        <p:txBody>
          <a:bodyPr>
            <a:noAutofit/>
          </a:bodyPr>
          <a:lstStyle/>
          <a:p>
            <a:pPr marL="342900" lvl="2" indent="-342900"/>
            <a:r>
              <a:rPr lang="hu-HU" sz="2000" dirty="0" smtClean="0"/>
              <a:t>Az </a:t>
            </a:r>
            <a:r>
              <a:rPr lang="hu-HU" sz="2000" b="1" dirty="0"/>
              <a:t>aláírási </a:t>
            </a:r>
            <a:r>
              <a:rPr lang="hu-HU" sz="2000" b="1" dirty="0" smtClean="0"/>
              <a:t>jogkörök</a:t>
            </a:r>
            <a:r>
              <a:rPr lang="hu-HU" sz="2000" dirty="0" smtClean="0"/>
              <a:t>et </a:t>
            </a:r>
            <a:r>
              <a:rPr lang="hu-HU" sz="2000" dirty="0"/>
              <a:t>nem </a:t>
            </a:r>
            <a:r>
              <a:rPr lang="hu-HU" sz="2000" dirty="0" smtClean="0"/>
              <a:t>megfelelően gyakorolták</a:t>
            </a:r>
            <a:r>
              <a:rPr lang="hu-HU" sz="2000" dirty="0"/>
              <a:t>. </a:t>
            </a:r>
          </a:p>
          <a:p>
            <a:pPr marL="342900" lvl="2" indent="-342900"/>
            <a:r>
              <a:rPr lang="hu-HU" sz="2000" dirty="0"/>
              <a:t>Az alkalmazott </a:t>
            </a:r>
            <a:r>
              <a:rPr lang="hu-HU" sz="2000" b="1" dirty="0"/>
              <a:t>könyvelési programok</a:t>
            </a:r>
            <a:r>
              <a:rPr lang="hu-HU" sz="2000" dirty="0"/>
              <a:t> </a:t>
            </a:r>
            <a:r>
              <a:rPr lang="hu-HU" sz="2000" dirty="0" smtClean="0"/>
              <a:t>nem </a:t>
            </a:r>
            <a:r>
              <a:rPr lang="hu-HU" sz="2000" dirty="0"/>
              <a:t>követelték meg a jogszabályok betartását, szabálytalan javítási lehetőséget tettek </a:t>
            </a:r>
            <a:r>
              <a:rPr lang="hu-HU" sz="2000" dirty="0" smtClean="0"/>
              <a:t>lehetővé. </a:t>
            </a:r>
            <a:endParaRPr lang="hu-HU" sz="2000" dirty="0"/>
          </a:p>
          <a:p>
            <a:pPr marL="342900" lvl="2" indent="-342900"/>
            <a:r>
              <a:rPr lang="hu-HU" sz="2000" dirty="0" smtClean="0"/>
              <a:t>Szükség </a:t>
            </a:r>
            <a:r>
              <a:rPr lang="hu-HU" sz="2000" dirty="0"/>
              <a:t>lenne a pénzügyi területen dolgozók folyamatos </a:t>
            </a:r>
            <a:r>
              <a:rPr lang="hu-HU" sz="2000" b="1" dirty="0"/>
              <a:t>képzés</a:t>
            </a:r>
            <a:r>
              <a:rPr lang="hu-HU" sz="2000" dirty="0"/>
              <a:t>ére. </a:t>
            </a:r>
          </a:p>
          <a:p>
            <a:pPr marL="342900" lvl="2" indent="-342900"/>
            <a:r>
              <a:rPr lang="hu-HU" sz="2000" dirty="0"/>
              <a:t>Egyes önkormányzatok esetében </a:t>
            </a:r>
            <a:r>
              <a:rPr lang="hu-HU" sz="2000" dirty="0" smtClean="0"/>
              <a:t>problémás az </a:t>
            </a:r>
            <a:r>
              <a:rPr lang="hu-HU" sz="2000" dirty="0"/>
              <a:t>önkormányzatok </a:t>
            </a:r>
            <a:r>
              <a:rPr lang="hu-HU" sz="2000" b="1" dirty="0" smtClean="0"/>
              <a:t>infrastruktúrá</a:t>
            </a:r>
            <a:r>
              <a:rPr lang="hu-HU" sz="2000" dirty="0" smtClean="0"/>
              <a:t>ja és </a:t>
            </a:r>
            <a:r>
              <a:rPr lang="hu-HU" sz="2000" dirty="0"/>
              <a:t>a rendelkezésre álló technikai </a:t>
            </a:r>
            <a:r>
              <a:rPr lang="hu-HU" sz="2000" dirty="0" smtClean="0"/>
              <a:t>eszközök színvonala. </a:t>
            </a:r>
            <a:endParaRPr lang="hu-HU" sz="2000" dirty="0"/>
          </a:p>
          <a:p>
            <a:r>
              <a:rPr lang="hu-HU" sz="2000" dirty="0"/>
              <a:t>Az ellenőrzés alá vont gazdálkodó szervezetekre vonatkozóan általánosságban elmondható, hogy a </a:t>
            </a:r>
            <a:r>
              <a:rPr lang="hu-HU" sz="2000" b="1" dirty="0"/>
              <a:t>pénzügyi területen dolgozó munkatársak leterheltsége kimagasló</a:t>
            </a:r>
            <a:r>
              <a:rPr lang="hu-HU" sz="2000" dirty="0"/>
              <a:t>. 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12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12974"/>
          </a:xfrm>
        </p:spPr>
        <p:txBody>
          <a:bodyPr>
            <a:normAutofit/>
          </a:bodyPr>
          <a:lstStyle/>
          <a:p>
            <a:pPr lvl="0" algn="l"/>
            <a:r>
              <a:rPr lang="hu-HU" sz="2400" u="sng" dirty="0">
                <a:latin typeface="+mn-lt"/>
                <a:ea typeface="+mn-ea"/>
                <a:cs typeface="+mn-cs"/>
              </a:rPr>
              <a:t>Egyéb felmerülő hibák, hiányosságok: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102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83818"/>
            <a:ext cx="8229600" cy="4248473"/>
          </a:xfrm>
        </p:spPr>
        <p:txBody>
          <a:bodyPr>
            <a:noAutofit/>
          </a:bodyPr>
          <a:lstStyle/>
          <a:p>
            <a:pPr algn="just"/>
            <a:r>
              <a:rPr lang="hu-HU" sz="2000" dirty="0" smtClean="0"/>
              <a:t>Alapvetően </a:t>
            </a:r>
            <a:r>
              <a:rPr lang="hu-HU" sz="2000" b="1" dirty="0" smtClean="0"/>
              <a:t>pozitív fogadtatás </a:t>
            </a:r>
            <a:r>
              <a:rPr lang="hu-HU" sz="2000" dirty="0" smtClean="0"/>
              <a:t>(segítő szándék), egyes esetekben teherként élték meg az ellenőrzöttek.</a:t>
            </a:r>
          </a:p>
          <a:p>
            <a:pPr algn="just"/>
            <a:r>
              <a:rPr lang="hu-HU" sz="2000" dirty="0"/>
              <a:t>A</a:t>
            </a:r>
            <a:r>
              <a:rPr lang="hu-HU" sz="2000" dirty="0" smtClean="0"/>
              <a:t> </a:t>
            </a:r>
            <a:r>
              <a:rPr lang="hu-HU" sz="2000" dirty="0"/>
              <a:t>határidők az ellenőrzöttek részéről többnyire betartásra </a:t>
            </a:r>
            <a:r>
              <a:rPr lang="hu-HU" sz="2000" dirty="0" smtClean="0"/>
              <a:t>kerültek.</a:t>
            </a:r>
          </a:p>
          <a:p>
            <a:pPr algn="just"/>
            <a:r>
              <a:rPr lang="hu-HU" sz="2000" dirty="0" smtClean="0"/>
              <a:t>A </a:t>
            </a:r>
            <a:r>
              <a:rPr lang="hu-HU" sz="2000" b="1" dirty="0" smtClean="0"/>
              <a:t>Kincstári </a:t>
            </a:r>
            <a:r>
              <a:rPr lang="hu-HU" sz="2000" b="1" dirty="0"/>
              <a:t>Elektronikus Portál</a:t>
            </a:r>
            <a:r>
              <a:rPr lang="hu-HU" sz="2000" dirty="0"/>
              <a:t> használatának fogadtatása kedvező </a:t>
            </a:r>
            <a:r>
              <a:rPr lang="hu-HU" sz="2000" dirty="0" smtClean="0"/>
              <a:t>volt.</a:t>
            </a:r>
          </a:p>
          <a:p>
            <a:pPr algn="just"/>
            <a:r>
              <a:rPr lang="hu-HU" sz="2000" dirty="0" smtClean="0"/>
              <a:t>Együttműködési kötelezettség megszegése miatt </a:t>
            </a:r>
            <a:r>
              <a:rPr lang="hu-HU" sz="2000" b="1" dirty="0" smtClean="0"/>
              <a:t>bírságolásra nem került sor</a:t>
            </a:r>
            <a:r>
              <a:rPr lang="hu-HU" sz="2000" dirty="0" smtClean="0"/>
              <a:t>.</a:t>
            </a:r>
          </a:p>
          <a:p>
            <a:pPr algn="just"/>
            <a:r>
              <a:rPr lang="hu-HU" sz="2000" dirty="0" smtClean="0"/>
              <a:t>Az intézkedési tervek – esetlegesen több körös egyeztetést követően – minden esetben elfogadásra kerültek.</a:t>
            </a:r>
          </a:p>
          <a:p>
            <a:pPr marL="0" indent="0" algn="just">
              <a:buNone/>
            </a:pPr>
            <a:endParaRPr lang="hu-HU" sz="2000" dirty="0" smtClean="0"/>
          </a:p>
          <a:p>
            <a:pPr algn="just"/>
            <a:endParaRPr lang="hu-HU" sz="2000" dirty="0" smtClean="0"/>
          </a:p>
          <a:p>
            <a:pPr algn="just"/>
            <a:endParaRPr lang="hu-HU" sz="2000" dirty="0" smtClean="0"/>
          </a:p>
          <a:p>
            <a:pPr marL="0" indent="0" algn="just">
              <a:buNone/>
            </a:pPr>
            <a:endParaRPr lang="hu-HU" sz="2000" dirty="0"/>
          </a:p>
          <a:p>
            <a:pPr marL="0" indent="0" algn="just">
              <a:buNone/>
            </a:pPr>
            <a:endParaRPr lang="hu-HU" sz="2000" b="1" dirty="0"/>
          </a:p>
          <a:p>
            <a:pPr marL="0" indent="0" algn="just">
              <a:buNone/>
            </a:pPr>
            <a:endParaRPr lang="hu-HU" sz="2000" dirty="0" smtClean="0"/>
          </a:p>
          <a:p>
            <a:pPr marL="0" indent="0" algn="just">
              <a:buNone/>
            </a:pPr>
            <a:endParaRPr lang="hu-HU" sz="1800" dirty="0" smtClean="0"/>
          </a:p>
          <a:p>
            <a:pPr algn="just"/>
            <a:endParaRPr lang="hu-HU" sz="1650" dirty="0"/>
          </a:p>
          <a:p>
            <a:pPr algn="just"/>
            <a:endParaRPr lang="hu-HU" sz="1650" dirty="0" smtClean="0"/>
          </a:p>
          <a:p>
            <a:pPr algn="just"/>
            <a:endParaRPr lang="hu-HU" sz="1650" dirty="0" smtClean="0"/>
          </a:p>
          <a:p>
            <a:pPr marL="0" indent="0" algn="just">
              <a:buNone/>
            </a:pPr>
            <a:endParaRPr lang="hu-HU" sz="1650" dirty="0" smtClean="0"/>
          </a:p>
          <a:p>
            <a:pPr marL="0" indent="0" algn="just">
              <a:buNone/>
            </a:pPr>
            <a:endParaRPr lang="hu-HU" sz="165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13</a:t>
            </a:fld>
            <a:endParaRPr lang="hu-HU" dirty="0"/>
          </a:p>
        </p:txBody>
      </p:sp>
      <p:cxnSp>
        <p:nvCxnSpPr>
          <p:cNvPr id="6" name="Egyenes összekötő 5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  <p:sp>
        <p:nvSpPr>
          <p:cNvPr id="9" name="Cím 8"/>
          <p:cNvSpPr>
            <a:spLocks noGrp="1"/>
          </p:cNvSpPr>
          <p:nvPr>
            <p:ph type="title"/>
          </p:nvPr>
        </p:nvSpPr>
        <p:spPr>
          <a:xfrm>
            <a:off x="179388" y="231686"/>
            <a:ext cx="88201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3600" dirty="0">
                <a:latin typeface="+mn-lt"/>
              </a:rPr>
              <a:t>Az ellenőrzés fogadtatása, együttműködés az ellenőrzöttek részéről</a:t>
            </a:r>
          </a:p>
        </p:txBody>
      </p:sp>
    </p:spTree>
    <p:extLst>
      <p:ext uri="{BB962C8B-B14F-4D97-AF65-F5344CB8AC3E}">
        <p14:creationId xmlns:p14="http://schemas.microsoft.com/office/powerpoint/2010/main" val="2163850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latin typeface="+mn-lt"/>
              </a:rPr>
              <a:t>Összegzés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u-HU" sz="2000" dirty="0"/>
              <a:t>Az ellenőrzöttek a legtöbb esetben </a:t>
            </a:r>
            <a:r>
              <a:rPr lang="hu-HU" sz="2000" b="1" dirty="0"/>
              <a:t>segítőkész magatartás</a:t>
            </a:r>
            <a:r>
              <a:rPr lang="hu-HU" sz="2000" dirty="0"/>
              <a:t>t mutattak, nem álltak elutasítóan a vizsgálathoz. Néhány </a:t>
            </a:r>
            <a:r>
              <a:rPr lang="hu-HU" sz="2000" dirty="0" smtClean="0"/>
              <a:t>esettől </a:t>
            </a:r>
            <a:r>
              <a:rPr lang="hu-HU" sz="2000" dirty="0"/>
              <a:t>eltekintve mindent megtettek, hogy a feltárt hiányosságokat megszüntessék, és a jövőben jogszabálykövető magatartást tanúsítsanak. </a:t>
            </a:r>
          </a:p>
          <a:p>
            <a:pPr algn="just"/>
            <a:r>
              <a:rPr lang="hu-HU" sz="2000" dirty="0" smtClean="0"/>
              <a:t>Az </a:t>
            </a:r>
            <a:r>
              <a:rPr lang="hu-HU" sz="2000" dirty="0"/>
              <a:t>évközi adatszolgáltatások ellenőrzése során feltárt </a:t>
            </a:r>
            <a:r>
              <a:rPr lang="hu-HU" sz="2000" dirty="0" smtClean="0"/>
              <a:t>hiányosságok, szabálytalanságok, rossz gyakorlat sok esetben már </a:t>
            </a:r>
            <a:r>
              <a:rPr lang="hu-HU" sz="2000" b="1" dirty="0" smtClean="0"/>
              <a:t>év közben korrigálás</a:t>
            </a:r>
            <a:r>
              <a:rPr lang="hu-HU" sz="2000" dirty="0" smtClean="0"/>
              <a:t>ra került, így már tárgyévben javult az érintettek beszámolóinak megalapozottsága.</a:t>
            </a:r>
            <a:endParaRPr lang="hu-HU" sz="2000" dirty="0"/>
          </a:p>
          <a:p>
            <a:pPr algn="just"/>
            <a:r>
              <a:rPr lang="hu-HU" sz="2000" dirty="0"/>
              <a:t>Az ellenőrzés gyakorlati tapasztalatai alapján elmondható, hogy a különböző régiókban eltérő mértékben, de szükség van a folyamatos ellenőrzésre, amellyel elősegíthető, hogy az időközi adatszolgáltatások és az éves beszámolók szabályszerűek, pontosak és egységesek, továbbá azok adatai megalapozottak legyenek. 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14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475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6911" y="5658828"/>
            <a:ext cx="8280920" cy="792088"/>
          </a:xfrm>
        </p:spPr>
        <p:txBody>
          <a:bodyPr>
            <a:noAutofit/>
          </a:bodyPr>
          <a:lstStyle/>
          <a:p>
            <a:r>
              <a:rPr lang="hu-HU" b="1" dirty="0" smtClean="0">
                <a:latin typeface="Georgia" pitchFamily="18" charset="0"/>
              </a:rPr>
              <a:t>Köszönöm a figyelmet!</a:t>
            </a:r>
            <a:endParaRPr lang="hu-HU" b="1" dirty="0">
              <a:latin typeface="Georgia" pitchFamily="18" charset="0"/>
            </a:endParaRPr>
          </a:p>
        </p:txBody>
      </p:sp>
      <p:pic>
        <p:nvPicPr>
          <p:cNvPr id="5" name="Picture 2" descr="C:\Users\ripkap\Documents\2016\K20\prezi_sablon\MAK_JEL_color_poz_trik.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13" y="1844824"/>
            <a:ext cx="1489174" cy="246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Egyenes összekötő 5"/>
          <p:cNvCxnSpPr/>
          <p:nvPr/>
        </p:nvCxnSpPr>
        <p:spPr>
          <a:xfrm>
            <a:off x="270000" y="5392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03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>
                <a:latin typeface="+mn-lt"/>
              </a:rPr>
              <a:t>Előzmények, az ellenőrzés szükségessége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25963"/>
          </a:xfrm>
        </p:spPr>
        <p:txBody>
          <a:bodyPr>
            <a:normAutofit fontScale="92500"/>
          </a:bodyPr>
          <a:lstStyle/>
          <a:p>
            <a:pPr>
              <a:spcAft>
                <a:spcPts val="400"/>
              </a:spcAft>
            </a:pPr>
            <a:r>
              <a:rPr lang="hu-HU" altLang="hu-HU" sz="2600" dirty="0" smtClean="0"/>
              <a:t>A </a:t>
            </a:r>
            <a:r>
              <a:rPr lang="hu-HU" altLang="hu-HU" sz="2600" dirty="0"/>
              <a:t>tagállamok költségvetési keretrendszerére vonatkozó követelményekről szóló </a:t>
            </a:r>
            <a:r>
              <a:rPr lang="hu-HU" altLang="hu-HU" sz="2600" b="1" dirty="0"/>
              <a:t>2011/85/EU tanácsi irányelv</a:t>
            </a:r>
            <a:endParaRPr lang="hu-HU" sz="2600" b="1" dirty="0"/>
          </a:p>
          <a:p>
            <a:pPr>
              <a:spcAft>
                <a:spcPts val="400"/>
              </a:spcAft>
            </a:pPr>
            <a:r>
              <a:rPr lang="hu-HU" altLang="hu-HU" sz="2600" dirty="0"/>
              <a:t>A tagállamok költségvetési keretrendszerére vonatkozó követelményekről szóló 2011/85/EU tanácsi irányelv átültetésével összefüggő egyes feladatokról szóló </a:t>
            </a:r>
            <a:r>
              <a:rPr lang="hu-HU" altLang="hu-HU" sz="2600" b="1" dirty="0"/>
              <a:t>1917/2013. (XII. 11.) Korm. Határozat</a:t>
            </a:r>
          </a:p>
          <a:p>
            <a:pPr>
              <a:spcAft>
                <a:spcPts val="400"/>
              </a:spcAft>
            </a:pPr>
            <a:r>
              <a:rPr lang="hu-HU" altLang="hu-HU" sz="2600" dirty="0" smtClean="0"/>
              <a:t>A </a:t>
            </a:r>
            <a:r>
              <a:rPr lang="hu-HU" altLang="hu-HU" sz="2600" dirty="0"/>
              <a:t>Magyar Államkincstár </a:t>
            </a:r>
            <a:r>
              <a:rPr lang="hu-HU" altLang="hu-HU" sz="2600" b="1" dirty="0"/>
              <a:t>2015. január 1-jétől </a:t>
            </a:r>
            <a:r>
              <a:rPr lang="hu-HU" altLang="hu-HU" sz="2600" dirty="0"/>
              <a:t>törvényben meghatározott szabályszerűségi pénzügyi ellenőrzést végez a helyi önkormányzatok körében.</a:t>
            </a:r>
          </a:p>
          <a:p>
            <a:pPr algn="just">
              <a:spcAft>
                <a:spcPts val="400"/>
              </a:spcAft>
              <a:buNone/>
            </a:pPr>
            <a:endParaRPr lang="hu-HU" i="1" dirty="0">
              <a:ea typeface="Cambria Math" pitchFamily="18" charset="0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2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0967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>
                <a:latin typeface="+mn-lt"/>
              </a:rPr>
              <a:t>Kincstári ellenőrzés</a:t>
            </a:r>
            <a:endParaRPr lang="hu-HU" sz="3600" dirty="0">
              <a:latin typeface="+mn-lt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smtClean="0"/>
              <a:t>Áht. 68/B</a:t>
            </a:r>
            <a:r>
              <a:rPr lang="hu-HU" sz="2400" b="1" dirty="0"/>
              <a:t>. § </a:t>
            </a:r>
            <a:r>
              <a:rPr lang="hu-HU" sz="2400" dirty="0"/>
              <a:t>(1) A kincstár ellenőrzési jogköre a helyi önkormányzat, nemzetiségi önkormányzat, társulás, térségi fejlesztési tanács és az általuk irányított költségvetési szerv</a:t>
            </a:r>
          </a:p>
          <a:p>
            <a:r>
              <a:rPr lang="hu-HU" sz="2400" i="1" dirty="0" smtClean="0"/>
              <a:t>a</a:t>
            </a:r>
            <a:r>
              <a:rPr lang="hu-HU" sz="2400" i="1" dirty="0"/>
              <a:t>) </a:t>
            </a:r>
            <a:r>
              <a:rPr lang="hu-HU" sz="2400" dirty="0"/>
              <a:t>számviteli szabályok szerinti könyvvezetési kötelezettségének,</a:t>
            </a:r>
          </a:p>
          <a:p>
            <a:r>
              <a:rPr lang="hu-HU" sz="2400" i="1" dirty="0"/>
              <a:t>b) </a:t>
            </a:r>
            <a:r>
              <a:rPr lang="hu-HU" sz="2400" dirty="0"/>
              <a:t>a 70. alcím alapján teljesítendő adatszolgáltatási kötelezettségek szabályszerű teljesítésének,</a:t>
            </a:r>
          </a:p>
          <a:p>
            <a:r>
              <a:rPr lang="hu-HU" sz="2400" i="1" dirty="0"/>
              <a:t>c) </a:t>
            </a:r>
            <a:r>
              <a:rPr lang="hu-HU" sz="2400" dirty="0"/>
              <a:t>az éves költségvetési beszámoló megbízható, valós összképének</a:t>
            </a:r>
          </a:p>
          <a:p>
            <a:pPr marL="0" indent="0">
              <a:buNone/>
            </a:pPr>
            <a:r>
              <a:rPr lang="hu-HU" sz="2400" dirty="0"/>
              <a:t>vizsgálatára terjed ki.</a:t>
            </a:r>
          </a:p>
          <a:p>
            <a:endParaRPr lang="hu-HU" dirty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3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639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9242" y="116632"/>
            <a:ext cx="8686799" cy="1143000"/>
          </a:xfrm>
        </p:spPr>
        <p:txBody>
          <a:bodyPr>
            <a:noAutofit/>
          </a:bodyPr>
          <a:lstStyle/>
          <a:p>
            <a:r>
              <a:rPr lang="hu-HU" sz="3600" dirty="0">
                <a:latin typeface="+mn-lt"/>
              </a:rPr>
              <a:t>Cél és elvárt hatás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70000" y="1124744"/>
            <a:ext cx="8784976" cy="4248472"/>
          </a:xfrm>
        </p:spPr>
        <p:txBody>
          <a:bodyPr>
            <a:noAutofit/>
          </a:bodyPr>
          <a:lstStyle/>
          <a:p>
            <a:r>
              <a:rPr lang="hu-HU" sz="2000" dirty="0" smtClean="0"/>
              <a:t>Célja elsősorban </a:t>
            </a:r>
            <a:r>
              <a:rPr lang="hu-HU" sz="2000" dirty="0"/>
              <a:t>annak megállapítása, hogy az államháztartás számviteléről szóló 4/2013. (I.11.) Kormányrendelet </a:t>
            </a:r>
            <a:r>
              <a:rPr lang="hu-HU" sz="2000" dirty="0" smtClean="0"/>
              <a:t>(</a:t>
            </a:r>
            <a:r>
              <a:rPr lang="hu-HU" sz="2000" dirty="0" err="1" smtClean="0"/>
              <a:t>Áhsz</a:t>
            </a:r>
            <a:r>
              <a:rPr lang="hu-HU" sz="2000" dirty="0" smtClean="0"/>
              <a:t>.), </a:t>
            </a:r>
            <a:r>
              <a:rPr lang="hu-HU" sz="2000" dirty="0"/>
              <a:t>továbbá egyéb, a gazdálkodást és pénzügyi elszámolást szabályozó </a:t>
            </a:r>
            <a:r>
              <a:rPr lang="hu-HU" sz="2000" b="1" dirty="0"/>
              <a:t>jogszabályi előírások érvényesülnek-e</a:t>
            </a:r>
            <a:r>
              <a:rPr lang="hu-HU" sz="2000" dirty="0"/>
              <a:t> az ellenőrzött szerveknél. Azok beszámolói </a:t>
            </a:r>
            <a:r>
              <a:rPr lang="hu-HU" sz="2000" b="1" dirty="0"/>
              <a:t>megbízható és valós összkép</a:t>
            </a:r>
            <a:r>
              <a:rPr lang="hu-HU" sz="2000" dirty="0"/>
              <a:t>et mutatnak-e, lényeges hibát tartalmaznak-e? </a:t>
            </a:r>
            <a:endParaRPr lang="hu-HU" sz="2000" dirty="0" smtClean="0"/>
          </a:p>
          <a:p>
            <a:endParaRPr lang="hu-HU" sz="1600" dirty="0"/>
          </a:p>
          <a:p>
            <a:endParaRPr lang="hu-HU" sz="1600" dirty="0"/>
          </a:p>
          <a:p>
            <a:r>
              <a:rPr lang="hu-HU" sz="2000" dirty="0"/>
              <a:t>Az ellenőrzések eredményeképpen elvárt, hosszú távú célkitűzés az államháztartás önkormányzati alrendszerére vonatkozóan a </a:t>
            </a:r>
            <a:r>
              <a:rPr lang="hu-HU" sz="2000" b="1" dirty="0"/>
              <a:t>pénzügyi fegyelem javulása</a:t>
            </a:r>
            <a:r>
              <a:rPr lang="hu-HU" sz="2000" dirty="0"/>
              <a:t>, </a:t>
            </a:r>
            <a:r>
              <a:rPr lang="hu-HU" sz="2000" dirty="0" smtClean="0"/>
              <a:t>a teljesítendő </a:t>
            </a:r>
            <a:r>
              <a:rPr lang="hu-HU" sz="2000" b="1" dirty="0" smtClean="0"/>
              <a:t>adatszolgáltatások </a:t>
            </a:r>
            <a:r>
              <a:rPr lang="hu-HU" sz="2000" b="1" dirty="0"/>
              <a:t>adatai megbízhatóságának növelése</a:t>
            </a:r>
            <a:r>
              <a:rPr lang="hu-HU" sz="2000" dirty="0"/>
              <a:t>, a számviteli szabályok szerinti könyvvezetésben az önkormányzatok felelősségérzetének növelése, a részükről tanúsított </a:t>
            </a:r>
            <a:r>
              <a:rPr lang="hu-HU" sz="2000" b="1" dirty="0"/>
              <a:t>jogszabálykövető magatartás </a:t>
            </a:r>
            <a:r>
              <a:rPr lang="hu-HU" sz="2000" dirty="0"/>
              <a:t>érvényre juttatása. 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4</a:t>
            </a:fld>
            <a:endParaRPr lang="hu-HU" dirty="0"/>
          </a:p>
        </p:txBody>
      </p:sp>
      <p:cxnSp>
        <p:nvCxnSpPr>
          <p:cNvPr id="6" name="Egyenes összekötő 5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ép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  <p:sp>
        <p:nvSpPr>
          <p:cNvPr id="8" name="Lefelé nyíl 7"/>
          <p:cNvSpPr/>
          <p:nvPr/>
        </p:nvSpPr>
        <p:spPr>
          <a:xfrm>
            <a:off x="4284701" y="2888940"/>
            <a:ext cx="553332" cy="54006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01556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>
                <a:latin typeface="+mn-lt"/>
              </a:rPr>
              <a:t>Előkészítés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400"/>
              </a:spcAft>
            </a:pPr>
            <a:r>
              <a:rPr lang="hu-HU" altLang="hu-HU" sz="2400" b="1" dirty="0"/>
              <a:t>Munkacsoport </a:t>
            </a:r>
            <a:r>
              <a:rPr lang="hu-HU" altLang="hu-HU" sz="2400" dirty="0"/>
              <a:t>alakítása az NGM és a Kincstár szakértőinek részvételével</a:t>
            </a:r>
          </a:p>
          <a:p>
            <a:pPr>
              <a:spcAft>
                <a:spcPts val="400"/>
              </a:spcAft>
            </a:pPr>
            <a:r>
              <a:rPr lang="hu-HU" altLang="hu-HU" sz="2400" b="1" dirty="0"/>
              <a:t>Koncepció</a:t>
            </a:r>
            <a:r>
              <a:rPr lang="hu-HU" altLang="hu-HU" sz="2400" dirty="0"/>
              <a:t> készítése az NGM Miniszter részére </a:t>
            </a:r>
          </a:p>
          <a:p>
            <a:pPr>
              <a:spcAft>
                <a:spcPts val="400"/>
              </a:spcAft>
            </a:pPr>
            <a:r>
              <a:rPr lang="hu-HU" altLang="hu-HU" sz="2400" b="1" dirty="0"/>
              <a:t>Módszertan</a:t>
            </a:r>
            <a:r>
              <a:rPr lang="hu-HU" altLang="hu-HU" sz="2400" dirty="0"/>
              <a:t> kidolgozása</a:t>
            </a:r>
          </a:p>
          <a:p>
            <a:pPr>
              <a:spcAft>
                <a:spcPts val="400"/>
              </a:spcAft>
            </a:pPr>
            <a:r>
              <a:rPr lang="hu-HU" altLang="hu-HU" sz="2400" b="1" dirty="0"/>
              <a:t>Eljárásrend</a:t>
            </a:r>
            <a:r>
              <a:rPr lang="hu-HU" altLang="hu-HU" sz="2400" dirty="0"/>
              <a:t> kidolgozása</a:t>
            </a:r>
          </a:p>
          <a:p>
            <a:pPr>
              <a:spcAft>
                <a:spcPts val="400"/>
              </a:spcAft>
            </a:pPr>
            <a:r>
              <a:rPr lang="hu-HU" altLang="hu-HU" sz="2400" dirty="0"/>
              <a:t>Kapacitásigény felmérése – lépcsőzetes bevezetés</a:t>
            </a:r>
          </a:p>
          <a:p>
            <a:pPr>
              <a:spcAft>
                <a:spcPts val="400"/>
              </a:spcAft>
            </a:pPr>
            <a:r>
              <a:rPr lang="hu-HU" altLang="hu-HU" sz="2400" dirty="0"/>
              <a:t>Jogszabályi háttér </a:t>
            </a:r>
            <a:r>
              <a:rPr lang="hu-HU" altLang="hu-HU" sz="2400" dirty="0" smtClean="0"/>
              <a:t>kidolgozása</a:t>
            </a:r>
          </a:p>
          <a:p>
            <a:pPr>
              <a:spcAft>
                <a:spcPts val="400"/>
              </a:spcAft>
            </a:pPr>
            <a:r>
              <a:rPr lang="hu-HU" altLang="hu-HU" sz="2400" dirty="0" smtClean="0"/>
              <a:t>Éves ellenőrzési terv készítése</a:t>
            </a:r>
            <a:endParaRPr lang="hu-HU" altLang="hu-HU" sz="2400" dirty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5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83204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hu-HU" sz="3600" dirty="0">
                <a:latin typeface="+mn-lt"/>
              </a:rPr>
              <a:t>Az éves tervet megalapozó</a:t>
            </a:r>
            <a:br>
              <a:rPr lang="hu-HU" sz="3600" dirty="0">
                <a:latin typeface="+mn-lt"/>
              </a:rPr>
            </a:br>
            <a:r>
              <a:rPr lang="hu-HU" sz="3600" dirty="0">
                <a:latin typeface="+mn-lt"/>
              </a:rPr>
              <a:t>kockázatelemzés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3888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hu-HU" sz="2600" u="sng" dirty="0"/>
              <a:t>Önkormányzatok rangsorolása</a:t>
            </a:r>
          </a:p>
          <a:p>
            <a:pPr>
              <a:spcAft>
                <a:spcPts val="400"/>
              </a:spcAft>
            </a:pPr>
            <a:r>
              <a:rPr lang="hu-HU" sz="2400" dirty="0"/>
              <a:t>Megyei </a:t>
            </a:r>
            <a:r>
              <a:rPr lang="hu-HU" sz="2400" b="1" dirty="0"/>
              <a:t>igazgatóságok</a:t>
            </a:r>
            <a:r>
              <a:rPr lang="hu-HU" sz="2400" dirty="0"/>
              <a:t> aktív közreműködésével</a:t>
            </a:r>
          </a:p>
          <a:p>
            <a:pPr>
              <a:spcAft>
                <a:spcPts val="400"/>
              </a:spcAft>
            </a:pPr>
            <a:r>
              <a:rPr lang="hu-HU" sz="2400" b="1" dirty="0" err="1"/>
              <a:t>NGM</a:t>
            </a:r>
            <a:r>
              <a:rPr lang="hu-HU" sz="2400" dirty="0" err="1"/>
              <a:t>-mel</a:t>
            </a:r>
            <a:r>
              <a:rPr lang="hu-HU" sz="2400" dirty="0"/>
              <a:t> egyeztetett szempontok és súlyok szerint </a:t>
            </a:r>
            <a:r>
              <a:rPr lang="hu-HU" sz="2400" dirty="0" smtClean="0"/>
              <a:t>történt</a:t>
            </a:r>
            <a:endParaRPr lang="hu-HU" sz="2400" dirty="0"/>
          </a:p>
          <a:p>
            <a:pPr>
              <a:spcAft>
                <a:spcPts val="400"/>
              </a:spcAft>
            </a:pPr>
            <a:r>
              <a:rPr lang="hu-HU" sz="2400" dirty="0"/>
              <a:t>A helyi önkormányzatok egy </a:t>
            </a:r>
            <a:r>
              <a:rPr lang="hu-HU" sz="2400" b="1" dirty="0"/>
              <a:t>egységet alkottak</a:t>
            </a:r>
            <a:r>
              <a:rPr lang="hu-HU" sz="2400" dirty="0"/>
              <a:t> a velük azonos székhelyű </a:t>
            </a:r>
          </a:p>
          <a:p>
            <a:pPr lvl="1"/>
            <a:r>
              <a:rPr lang="hu-HU" sz="2400" dirty="0">
                <a:cs typeface="Times New Roman" panose="02020603050405020304" pitchFamily="18" charset="0"/>
              </a:rPr>
              <a:t>nemzetiségi önkormányzatokkal,</a:t>
            </a:r>
          </a:p>
          <a:p>
            <a:pPr lvl="1"/>
            <a:r>
              <a:rPr lang="hu-HU" sz="2400" dirty="0">
                <a:cs typeface="Times New Roman" panose="02020603050405020304" pitchFamily="18" charset="0"/>
              </a:rPr>
              <a:t>társulásokkal, valamint </a:t>
            </a:r>
          </a:p>
          <a:p>
            <a:pPr lvl="1"/>
            <a:r>
              <a:rPr lang="hu-HU" sz="2400" dirty="0">
                <a:cs typeface="Times New Roman" panose="02020603050405020304" pitchFamily="18" charset="0"/>
              </a:rPr>
              <a:t>az általuk irányított költségvetési szervekkel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hu-HU" sz="1900" b="1" u="sng" dirty="0">
                <a:cs typeface="Times New Roman" panose="02020603050405020304" pitchFamily="18" charset="0"/>
              </a:rPr>
              <a:t>Oka:</a:t>
            </a:r>
            <a:r>
              <a:rPr lang="hu-HU" sz="1900" dirty="0">
                <a:cs typeface="Times New Roman" panose="02020603050405020304" pitchFamily="18" charset="0"/>
              </a:rPr>
              <a:t> a nemzetiségi önkormányzatok és társulások munkaszervezeti feladatait – eltérő megállapodás hiányában – a székhely szerinti helyi önkormányzat hivatali feladatait biztosító önkormányzati hivatal látja el. Sok esetben tehát a helyi </a:t>
            </a:r>
            <a:r>
              <a:rPr lang="hu-HU" sz="1900" b="1" dirty="0">
                <a:cs typeface="Times New Roman" panose="02020603050405020304" pitchFamily="18" charset="0"/>
              </a:rPr>
              <a:t>önkormányzatéval azonos helyen és módon történik a könyvvezetés</a:t>
            </a:r>
            <a:r>
              <a:rPr lang="hu-HU" sz="1900" dirty="0">
                <a:cs typeface="Times New Roman" panose="02020603050405020304" pitchFamily="18" charset="0"/>
              </a:rPr>
              <a:t>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6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40537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hu-HU" sz="3600" dirty="0">
                <a:latin typeface="+mn-lt"/>
              </a:rPr>
              <a:t>2015. éves terv elkészítése, végrehajtása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388837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hu-HU" sz="2000" dirty="0"/>
              <a:t>Az </a:t>
            </a:r>
            <a:r>
              <a:rPr lang="hu-HU" sz="2000" b="1" dirty="0"/>
              <a:t>ellenőrzési időszak </a:t>
            </a:r>
            <a:r>
              <a:rPr lang="hu-HU" sz="2000" dirty="0" smtClean="0"/>
              <a:t>2015. </a:t>
            </a:r>
            <a:r>
              <a:rPr lang="hu-HU" sz="2000" dirty="0"/>
              <a:t>július 1-jétől </a:t>
            </a:r>
            <a:r>
              <a:rPr lang="hu-HU" sz="2000" dirty="0" smtClean="0"/>
              <a:t>2016. </a:t>
            </a:r>
            <a:r>
              <a:rPr lang="hu-HU" sz="2000" dirty="0"/>
              <a:t>június 30-áig </a:t>
            </a:r>
            <a:r>
              <a:rPr lang="hu-HU" sz="2000" dirty="0" smtClean="0"/>
              <a:t>tartott.</a:t>
            </a:r>
            <a:endParaRPr lang="hu-HU" sz="2000" dirty="0"/>
          </a:p>
          <a:p>
            <a:pPr>
              <a:spcAft>
                <a:spcPts val="1200"/>
              </a:spcAft>
            </a:pPr>
            <a:r>
              <a:rPr lang="hu-HU" sz="2000" dirty="0"/>
              <a:t>Az </a:t>
            </a:r>
            <a:r>
              <a:rPr lang="hu-HU" sz="2000" b="1" dirty="0"/>
              <a:t>ellenőrzött időszak</a:t>
            </a:r>
            <a:r>
              <a:rPr lang="hu-HU" sz="2000" dirty="0"/>
              <a:t> megegyezik a naptári </a:t>
            </a:r>
            <a:r>
              <a:rPr lang="hu-HU" sz="2000" dirty="0" smtClean="0"/>
              <a:t>évvel (2015.), </a:t>
            </a:r>
            <a:r>
              <a:rPr lang="hu-HU" sz="2000" dirty="0"/>
              <a:t>vagy a szerv működési idejével, amennyiben az rövidebb.</a:t>
            </a:r>
          </a:p>
          <a:p>
            <a:pPr>
              <a:spcAft>
                <a:spcPts val="1200"/>
              </a:spcAft>
            </a:pPr>
            <a:r>
              <a:rPr lang="hu-HU" sz="2000" dirty="0"/>
              <a:t>Az </a:t>
            </a:r>
            <a:r>
              <a:rPr lang="hu-HU" sz="2000" b="1" dirty="0"/>
              <a:t>ellenőrzés típusa </a:t>
            </a:r>
            <a:r>
              <a:rPr lang="hu-HU" sz="2000" dirty="0"/>
              <a:t>szabályszerűségi pénzügyi ellenőrzés</a:t>
            </a:r>
            <a:r>
              <a:rPr lang="hu-HU" sz="2000" dirty="0" smtClean="0"/>
              <a:t>.</a:t>
            </a:r>
            <a:endParaRPr lang="hu-HU" sz="2000" dirty="0"/>
          </a:p>
          <a:p>
            <a:r>
              <a:rPr lang="hu-HU" sz="2000" dirty="0" smtClean="0"/>
              <a:t>Országosan </a:t>
            </a:r>
            <a:r>
              <a:rPr lang="hu-HU" sz="2000" b="1" dirty="0" smtClean="0"/>
              <a:t>178 db ellenőrzés</a:t>
            </a:r>
            <a:r>
              <a:rPr lang="hu-HU" sz="2000" dirty="0" smtClean="0"/>
              <a:t>t indítottak el az igazgatóságok 2015-ben, melyekből két ellenőrzés felfüggesztésre került (könyvelés és adatszolgáltatások jelentős elmaradása, dokumentumok lefoglalása).</a:t>
            </a:r>
          </a:p>
          <a:p>
            <a:r>
              <a:rPr lang="hu-HU" sz="2000" dirty="0" smtClean="0"/>
              <a:t>Az ellenőrzések alapján készített jelentések négy </a:t>
            </a:r>
            <a:r>
              <a:rPr lang="hu-HU" sz="2000" dirty="0"/>
              <a:t>esetben nem </a:t>
            </a:r>
            <a:r>
              <a:rPr lang="hu-HU" sz="2000" dirty="0" smtClean="0"/>
              <a:t>tartalmaztak olyan </a:t>
            </a:r>
            <a:r>
              <a:rPr lang="hu-HU" sz="2000" dirty="0"/>
              <a:t>hibát, ill. hiányosságot, amely miatt intézkedési terv készítése vált volna szükségessé az ellenőrzött szerv </a:t>
            </a:r>
            <a:r>
              <a:rPr lang="hu-HU" sz="2000" dirty="0" smtClean="0"/>
              <a:t>részéről. </a:t>
            </a:r>
            <a:endParaRPr lang="hu-HU" sz="2000" dirty="0"/>
          </a:p>
          <a:p>
            <a:endParaRPr lang="hu-HU" sz="2000" dirty="0" smtClean="0"/>
          </a:p>
          <a:p>
            <a:endParaRPr lang="hu-HU" sz="20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7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181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75262" y="1519928"/>
            <a:ext cx="8712968" cy="4536505"/>
          </a:xfrm>
        </p:spPr>
        <p:txBody>
          <a:bodyPr>
            <a:noAutofit/>
          </a:bodyPr>
          <a:lstStyle/>
          <a:p>
            <a:pPr marL="0" lvl="2" indent="0">
              <a:spcAft>
                <a:spcPts val="600"/>
              </a:spcAft>
              <a:buNone/>
            </a:pPr>
            <a:r>
              <a:rPr lang="hu-HU" u="sng" dirty="0" smtClean="0"/>
              <a:t>Belső </a:t>
            </a:r>
            <a:r>
              <a:rPr lang="hu-HU" u="sng" dirty="0"/>
              <a:t>kontroll rendszer ellenőrzése során tett megállapítások</a:t>
            </a:r>
            <a:r>
              <a:rPr lang="hu-HU" u="sng" dirty="0" smtClean="0"/>
              <a:t>:</a:t>
            </a:r>
          </a:p>
          <a:p>
            <a:pPr marL="0" lvl="2" indent="0">
              <a:spcAft>
                <a:spcPts val="600"/>
              </a:spcAft>
              <a:buNone/>
            </a:pPr>
            <a:endParaRPr lang="hu-HU" sz="800" u="sng" dirty="0"/>
          </a:p>
          <a:p>
            <a:pPr marL="342900" lvl="2" indent="-342900">
              <a:spcAft>
                <a:spcPts val="600"/>
              </a:spcAft>
            </a:pPr>
            <a:r>
              <a:rPr lang="hu-HU" sz="2000" dirty="0" smtClean="0"/>
              <a:t>Az </a:t>
            </a:r>
            <a:r>
              <a:rPr lang="hu-HU" sz="2000" dirty="0"/>
              <a:t>önkormányzatok nem vagy </a:t>
            </a:r>
            <a:r>
              <a:rPr lang="hu-HU" sz="2000" b="1" dirty="0"/>
              <a:t>nem</a:t>
            </a:r>
            <a:r>
              <a:rPr lang="hu-HU" sz="2000" dirty="0"/>
              <a:t> a jogszabályoknak </a:t>
            </a:r>
            <a:r>
              <a:rPr lang="hu-HU" sz="2000" b="1" dirty="0"/>
              <a:t>megfelelő</a:t>
            </a:r>
            <a:r>
              <a:rPr lang="hu-HU" sz="2000" dirty="0"/>
              <a:t>en készítették el a kötelezően előírt pénzügyi-, gazdálkodási feladatokhoz kapcsolódó </a:t>
            </a:r>
            <a:r>
              <a:rPr lang="hu-HU" sz="2000" b="1" dirty="0"/>
              <a:t>szabályzatok</a:t>
            </a:r>
            <a:r>
              <a:rPr lang="hu-HU" sz="2000" dirty="0"/>
              <a:t>at, illetve a rendelkezésre álló szabályzatok aktualizálása elmaradt. </a:t>
            </a:r>
          </a:p>
          <a:p>
            <a:pPr marL="342900" lvl="2" indent="-342900">
              <a:spcAft>
                <a:spcPts val="600"/>
              </a:spcAft>
            </a:pPr>
            <a:r>
              <a:rPr lang="hu-HU" sz="2000" dirty="0"/>
              <a:t>Sok esetben nem volt biztosított az egyes szabályzatok közötti </a:t>
            </a:r>
            <a:r>
              <a:rPr lang="hu-HU" sz="2000" b="1" dirty="0" smtClean="0"/>
              <a:t>összhang</a:t>
            </a:r>
            <a:r>
              <a:rPr lang="hu-HU" sz="2000" dirty="0" smtClean="0"/>
              <a:t>. </a:t>
            </a:r>
            <a:endParaRPr lang="hu-HU" sz="2000" dirty="0"/>
          </a:p>
          <a:p>
            <a:pPr>
              <a:spcAft>
                <a:spcPts val="600"/>
              </a:spcAft>
            </a:pPr>
            <a:r>
              <a:rPr lang="hu-HU" sz="2000" dirty="0" smtClean="0"/>
              <a:t>Több </a:t>
            </a:r>
            <a:r>
              <a:rPr lang="hu-HU" sz="2000" dirty="0"/>
              <a:t>esetben </a:t>
            </a:r>
            <a:r>
              <a:rPr lang="hu-HU" sz="2000" dirty="0" smtClean="0"/>
              <a:t>nem volt összhang </a:t>
            </a:r>
            <a:r>
              <a:rPr lang="hu-HU" sz="2000" dirty="0"/>
              <a:t>a gazdálkodás szabályozottsága és az alkalmazott gyakorlat </a:t>
            </a:r>
            <a:r>
              <a:rPr lang="hu-HU" sz="2000" dirty="0" smtClean="0"/>
              <a:t>között.</a:t>
            </a:r>
          </a:p>
          <a:p>
            <a:pPr marL="0" indent="0">
              <a:spcAft>
                <a:spcPts val="600"/>
              </a:spcAft>
              <a:buNone/>
            </a:pPr>
            <a:endParaRPr lang="hu-HU" sz="2000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hu-HU" sz="3600" dirty="0">
                <a:latin typeface="+mn-lt"/>
              </a:rPr>
              <a:t>Az ellenőrzések tapasztalatai, jellemző hiányosságok</a:t>
            </a:r>
          </a:p>
        </p:txBody>
      </p:sp>
      <p:cxnSp>
        <p:nvCxnSpPr>
          <p:cNvPr id="8" name="Egyenes összekötő 7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ép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030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50106"/>
          </a:xfrm>
        </p:spPr>
        <p:txBody>
          <a:bodyPr>
            <a:normAutofit/>
          </a:bodyPr>
          <a:lstStyle/>
          <a:p>
            <a:pPr lvl="2" algn="l" rtl="0">
              <a:spcBef>
                <a:spcPct val="20000"/>
              </a:spcBef>
              <a:spcAft>
                <a:spcPts val="600"/>
              </a:spcAft>
            </a:pPr>
            <a:r>
              <a:rPr lang="hu-HU" sz="24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Könyvvezetéssel kapcsolatos megállapítások: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Autofit/>
          </a:bodyPr>
          <a:lstStyle/>
          <a:p>
            <a:pPr marL="342900" lvl="2" indent="-342900"/>
            <a:r>
              <a:rPr lang="hu-HU" sz="2000" dirty="0"/>
              <a:t>Az ellenőrzött szervek egy részénél nehéz volt az átállás a könyvvezetésnél az </a:t>
            </a:r>
            <a:r>
              <a:rPr lang="hu-HU" sz="2000" dirty="0" err="1"/>
              <a:t>Áhsz</a:t>
            </a:r>
            <a:r>
              <a:rPr lang="hu-HU" sz="2000" dirty="0"/>
              <a:t>. alkalmazására, sok esetben még a régi </a:t>
            </a:r>
            <a:r>
              <a:rPr lang="hu-HU" sz="2000" b="1" dirty="0"/>
              <a:t>gyakorlat keveredett </a:t>
            </a:r>
            <a:r>
              <a:rPr lang="hu-HU" sz="2000" dirty="0"/>
              <a:t>az új előírások szerinti könyveléssel.</a:t>
            </a:r>
          </a:p>
          <a:p>
            <a:pPr marL="342900" lvl="2" indent="-342900"/>
            <a:r>
              <a:rPr lang="hu-HU" sz="2000" dirty="0"/>
              <a:t>Nem, vagy nem az </a:t>
            </a:r>
            <a:r>
              <a:rPr lang="hu-HU" sz="2000" dirty="0" err="1"/>
              <a:t>Áhsz</a:t>
            </a:r>
            <a:r>
              <a:rPr lang="hu-HU" sz="2000" dirty="0"/>
              <a:t>. 14. mellékletének megfelelő tartalommal </a:t>
            </a:r>
            <a:r>
              <a:rPr lang="hu-HU" sz="2000" dirty="0" smtClean="0"/>
              <a:t>vezették </a:t>
            </a:r>
            <a:r>
              <a:rPr lang="hu-HU" sz="2000" dirty="0"/>
              <a:t>a kötelezően előírt </a:t>
            </a:r>
            <a:r>
              <a:rPr lang="hu-HU" sz="2000" b="1" dirty="0"/>
              <a:t>részletező nyilvántartások</a:t>
            </a:r>
            <a:r>
              <a:rPr lang="hu-HU" sz="2000" dirty="0"/>
              <a:t>at. </a:t>
            </a:r>
          </a:p>
          <a:p>
            <a:pPr marL="342900" lvl="2" indent="-342900"/>
            <a:r>
              <a:rPr lang="hu-HU" sz="2000" dirty="0"/>
              <a:t>Az alkalmazott </a:t>
            </a:r>
            <a:r>
              <a:rPr lang="hu-HU" sz="2000" b="1" dirty="0"/>
              <a:t>főkönyvi számlák alábontása </a:t>
            </a:r>
            <a:r>
              <a:rPr lang="hu-HU" sz="2000" dirty="0"/>
              <a:t>nem </a:t>
            </a:r>
            <a:r>
              <a:rPr lang="hu-HU" sz="2000" dirty="0" smtClean="0"/>
              <a:t>felelt </a:t>
            </a:r>
            <a:r>
              <a:rPr lang="hu-HU" sz="2000" dirty="0"/>
              <a:t>meg az </a:t>
            </a:r>
            <a:r>
              <a:rPr lang="hu-HU" sz="2000" dirty="0" err="1"/>
              <a:t>Áhsz</a:t>
            </a:r>
            <a:r>
              <a:rPr lang="hu-HU" sz="2000" dirty="0"/>
              <a:t>. 51. § (1) bekezdésében foglalt előírásoknak. </a:t>
            </a:r>
          </a:p>
          <a:p>
            <a:pPr marL="342900" lvl="2" indent="-342900"/>
            <a:r>
              <a:rPr lang="hu-HU" sz="2000" dirty="0"/>
              <a:t>Számtalan esetben </a:t>
            </a:r>
            <a:r>
              <a:rPr lang="hu-HU" sz="2000" b="1" dirty="0"/>
              <a:t>téves kormányzati funkció</a:t>
            </a:r>
            <a:r>
              <a:rPr lang="hu-HU" sz="2000" dirty="0"/>
              <a:t>t </a:t>
            </a:r>
            <a:r>
              <a:rPr lang="hu-HU" sz="2000" dirty="0" smtClean="0"/>
              <a:t>alkalmaztak </a:t>
            </a:r>
            <a:r>
              <a:rPr lang="hu-HU" sz="2000" dirty="0"/>
              <a:t>a gazdasági esemény rögzítése során.</a:t>
            </a:r>
          </a:p>
          <a:p>
            <a:pPr marL="342900" lvl="2" indent="-342900"/>
            <a:r>
              <a:rPr lang="hu-HU" sz="2000" dirty="0"/>
              <a:t> A tárgyévi, valamint az évet követően esedékes </a:t>
            </a:r>
            <a:r>
              <a:rPr lang="hu-HU" sz="2000" b="1" dirty="0"/>
              <a:t>kötelezettségvállalások</a:t>
            </a:r>
            <a:r>
              <a:rPr lang="hu-HU" sz="2000" dirty="0"/>
              <a:t> könyvelése sem volt néhány esetben elvégezve</a:t>
            </a:r>
            <a:r>
              <a:rPr lang="hu-HU" sz="2000" dirty="0" smtClean="0"/>
              <a:t>.</a:t>
            </a:r>
            <a:endParaRPr lang="hu-HU" sz="20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9</a:t>
            </a:fld>
            <a:endParaRPr lang="hu-HU"/>
          </a:p>
        </p:txBody>
      </p:sp>
      <p:cxnSp>
        <p:nvCxnSpPr>
          <p:cNvPr id="5" name="Egyenes összekötő 4"/>
          <p:cNvCxnSpPr/>
          <p:nvPr/>
        </p:nvCxnSpPr>
        <p:spPr>
          <a:xfrm>
            <a:off x="270000" y="5914800"/>
            <a:ext cx="8604000" cy="0"/>
          </a:xfrm>
          <a:prstGeom prst="line">
            <a:avLst/>
          </a:prstGeom>
          <a:ln w="38100">
            <a:solidFill>
              <a:srgbClr val="BB9A5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" y="6066000"/>
            <a:ext cx="2069752" cy="62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633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amkincst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11993</TotalTime>
  <Words>1083</Words>
  <Application>Microsoft Office PowerPoint</Application>
  <PresentationFormat>Diavetítés a képernyőre (4:3 oldalarány)</PresentationFormat>
  <Paragraphs>121</Paragraphs>
  <Slides>15</Slides>
  <Notes>15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16" baseType="lpstr">
      <vt:lpstr>Office Theme</vt:lpstr>
      <vt:lpstr>A szabályszerűségi pénzügyi ellenőrzés 2015. éves tervének végrehajtása során szerzett tapasztalatok</vt:lpstr>
      <vt:lpstr>Előzmények, az ellenőrzés szükségessége</vt:lpstr>
      <vt:lpstr>Kincstári ellenőrzés</vt:lpstr>
      <vt:lpstr>Cél és elvárt hatás</vt:lpstr>
      <vt:lpstr>Előkészítés</vt:lpstr>
      <vt:lpstr>Az éves tervet megalapozó kockázatelemzés</vt:lpstr>
      <vt:lpstr>2015. éves terv elkészítése, végrehajtása</vt:lpstr>
      <vt:lpstr>Az ellenőrzések tapasztalatai, jellemző hiányosságok</vt:lpstr>
      <vt:lpstr>Könyvvezetéssel kapcsolatos megállapítások:</vt:lpstr>
      <vt:lpstr>Könyvvezetéssel kapcsolatos megállapítások:</vt:lpstr>
      <vt:lpstr>Az időközi adatszolgáltatások és az éves beszámoló elkészítésével összefüggő megállapítások: </vt:lpstr>
      <vt:lpstr>Egyéb felmerülő hibák, hiányosságok:</vt:lpstr>
      <vt:lpstr>Az ellenőrzés fogadtatása, együttműködés az ellenőrzöttek részéről</vt:lpstr>
      <vt:lpstr>Összegzés</vt:lpstr>
      <vt:lpstr>Köszönöm a figyelmet!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marxcie</dc:creator>
  <cp:lastModifiedBy>Molnár Gergely</cp:lastModifiedBy>
  <cp:revision>272</cp:revision>
  <cp:lastPrinted>2016-11-08T09:30:57Z</cp:lastPrinted>
  <dcterms:created xsi:type="dcterms:W3CDTF">2013-07-04T11:33:12Z</dcterms:created>
  <dcterms:modified xsi:type="dcterms:W3CDTF">2016-11-08T09:32:57Z</dcterms:modified>
</cp:coreProperties>
</file>