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20"/>
  </p:notesMasterIdLst>
  <p:sldIdLst>
    <p:sldId id="258" r:id="rId2"/>
    <p:sldId id="257" r:id="rId3"/>
    <p:sldId id="259" r:id="rId4"/>
    <p:sldId id="260" r:id="rId5"/>
    <p:sldId id="261" r:id="rId6"/>
    <p:sldId id="265" r:id="rId7"/>
    <p:sldId id="266" r:id="rId8"/>
    <p:sldId id="267" r:id="rId9"/>
    <p:sldId id="268" r:id="rId10"/>
    <p:sldId id="277" r:id="rId11"/>
    <p:sldId id="269" r:id="rId12"/>
    <p:sldId id="270" r:id="rId13"/>
    <p:sldId id="273" r:id="rId14"/>
    <p:sldId id="275" r:id="rId15"/>
    <p:sldId id="276" r:id="rId16"/>
    <p:sldId id="272" r:id="rId17"/>
    <p:sldId id="274" r:id="rId18"/>
    <p:sldId id="271" r:id="rId19"/>
  </p:sldIdLst>
  <p:sldSz cx="9144000" cy="6858000" type="screen4x3"/>
  <p:notesSz cx="6858000" cy="9144000"/>
  <p:defaultTextStyle>
    <a:defPPr>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6" d="100"/>
          <a:sy n="76" d="100"/>
        </p:scale>
        <p:origin x="-1194" y="-1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Élőfej hely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hu-HU"/>
          </a:p>
        </p:txBody>
      </p:sp>
      <p:sp>
        <p:nvSpPr>
          <p:cNvPr id="3" name="Dátum hely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D51349F-8CD2-4693-9588-E85251CAF93F}" type="datetimeFigureOut">
              <a:rPr lang="hu-HU" smtClean="0"/>
              <a:pPr/>
              <a:t>2016. 11. 08.</a:t>
            </a:fld>
            <a:endParaRPr lang="hu-HU"/>
          </a:p>
        </p:txBody>
      </p:sp>
      <p:sp>
        <p:nvSpPr>
          <p:cNvPr id="4" name="Diakép helye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hu-HU"/>
          </a:p>
        </p:txBody>
      </p:sp>
      <p:sp>
        <p:nvSpPr>
          <p:cNvPr id="5" name="Jegyzetek helye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6" name="Élőláb hely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hu-HU"/>
          </a:p>
        </p:txBody>
      </p:sp>
      <p:sp>
        <p:nvSpPr>
          <p:cNvPr id="7" name="Dia számának hely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CE1E3EC-62F2-4E13-9AF5-C6F6666D8B08}" type="slidenum">
              <a:rPr lang="hu-HU" smtClean="0"/>
              <a:pPr/>
              <a:t>‹#›</a:t>
            </a:fld>
            <a:endParaRPr lang="hu-H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endParaRPr lang="hu-HU"/>
          </a:p>
        </p:txBody>
      </p:sp>
      <p:sp>
        <p:nvSpPr>
          <p:cNvPr id="4" name="Dia számának helye 3"/>
          <p:cNvSpPr>
            <a:spLocks noGrp="1"/>
          </p:cNvSpPr>
          <p:nvPr>
            <p:ph type="sldNum" sz="quarter" idx="10"/>
          </p:nvPr>
        </p:nvSpPr>
        <p:spPr/>
        <p:txBody>
          <a:bodyPr/>
          <a:lstStyle/>
          <a:p>
            <a:fld id="{5CE1E3EC-62F2-4E13-9AF5-C6F6666D8B08}" type="slidenum">
              <a:rPr lang="hu-HU" smtClean="0"/>
              <a:pPr/>
              <a:t>1</a:t>
            </a:fld>
            <a:endParaRPr lang="hu-H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endParaRPr lang="hu-HU"/>
          </a:p>
        </p:txBody>
      </p:sp>
      <p:sp>
        <p:nvSpPr>
          <p:cNvPr id="4" name="Dia számának helye 3"/>
          <p:cNvSpPr>
            <a:spLocks noGrp="1"/>
          </p:cNvSpPr>
          <p:nvPr>
            <p:ph type="sldNum" sz="quarter" idx="10"/>
          </p:nvPr>
        </p:nvSpPr>
        <p:spPr/>
        <p:txBody>
          <a:bodyPr/>
          <a:lstStyle/>
          <a:p>
            <a:fld id="{5CE1E3EC-62F2-4E13-9AF5-C6F6666D8B08}" type="slidenum">
              <a:rPr lang="hu-HU" smtClean="0"/>
              <a:pPr/>
              <a:t>10</a:t>
            </a:fld>
            <a:endParaRPr lang="hu-H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endParaRPr lang="hu-HU"/>
          </a:p>
        </p:txBody>
      </p:sp>
      <p:sp>
        <p:nvSpPr>
          <p:cNvPr id="4" name="Dia számának helye 3"/>
          <p:cNvSpPr>
            <a:spLocks noGrp="1"/>
          </p:cNvSpPr>
          <p:nvPr>
            <p:ph type="sldNum" sz="quarter" idx="10"/>
          </p:nvPr>
        </p:nvSpPr>
        <p:spPr/>
        <p:txBody>
          <a:bodyPr/>
          <a:lstStyle/>
          <a:p>
            <a:fld id="{5CE1E3EC-62F2-4E13-9AF5-C6F6666D8B08}" type="slidenum">
              <a:rPr lang="hu-HU" smtClean="0"/>
              <a:pPr/>
              <a:t>14</a:t>
            </a:fld>
            <a:endParaRPr lang="hu-H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Címdia">
    <p:bg>
      <p:bgRef idx="1002">
        <a:schemeClr val="bg2"/>
      </p:bgRef>
    </p:bg>
    <p:spTree>
      <p:nvGrpSpPr>
        <p:cNvPr id="1" name=""/>
        <p:cNvGrpSpPr/>
        <p:nvPr/>
      </p:nvGrpSpPr>
      <p:grpSpPr>
        <a:xfrm>
          <a:off x="0" y="0"/>
          <a:ext cx="0" cy="0"/>
          <a:chOff x="0" y="0"/>
          <a:chExt cx="0" cy="0"/>
        </a:xfrm>
      </p:grpSpPr>
      <p:sp>
        <p:nvSpPr>
          <p:cNvPr id="7" name="Szabadkézi sokszög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Szabadkézi sokszög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Cím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hu-HU" smtClean="0"/>
              <a:t>Mintacím szerkesztése</a:t>
            </a:r>
            <a:endParaRPr kumimoji="0" lang="en-US"/>
          </a:p>
        </p:txBody>
      </p:sp>
      <p:sp>
        <p:nvSpPr>
          <p:cNvPr id="17" name="Alcím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hu-HU" smtClean="0"/>
              <a:t>Alcím mintájának szerkesztése</a:t>
            </a:r>
            <a:endParaRPr kumimoji="0" lang="en-US"/>
          </a:p>
        </p:txBody>
      </p:sp>
      <p:sp>
        <p:nvSpPr>
          <p:cNvPr id="30" name="Dátum helye 29"/>
          <p:cNvSpPr>
            <a:spLocks noGrp="1"/>
          </p:cNvSpPr>
          <p:nvPr>
            <p:ph type="dt" sz="half" idx="10"/>
          </p:nvPr>
        </p:nvSpPr>
        <p:spPr/>
        <p:txBody>
          <a:bodyPr/>
          <a:lstStyle/>
          <a:p>
            <a:fld id="{794B144A-9915-4983-8AFF-51114729D7F5}" type="datetimeFigureOut">
              <a:rPr lang="hu-HU" smtClean="0"/>
              <a:pPr/>
              <a:t>2016. 11. 08.</a:t>
            </a:fld>
            <a:endParaRPr lang="hu-HU"/>
          </a:p>
        </p:txBody>
      </p:sp>
      <p:sp>
        <p:nvSpPr>
          <p:cNvPr id="19" name="Élőláb helye 18"/>
          <p:cNvSpPr>
            <a:spLocks noGrp="1"/>
          </p:cNvSpPr>
          <p:nvPr>
            <p:ph type="ftr" sz="quarter" idx="11"/>
          </p:nvPr>
        </p:nvSpPr>
        <p:spPr/>
        <p:txBody>
          <a:bodyPr/>
          <a:lstStyle/>
          <a:p>
            <a:endParaRPr lang="hu-HU"/>
          </a:p>
        </p:txBody>
      </p:sp>
      <p:sp>
        <p:nvSpPr>
          <p:cNvPr id="27" name="Dia számának helye 26"/>
          <p:cNvSpPr>
            <a:spLocks noGrp="1"/>
          </p:cNvSpPr>
          <p:nvPr>
            <p:ph type="sldNum" sz="quarter" idx="12"/>
          </p:nvPr>
        </p:nvSpPr>
        <p:spPr/>
        <p:txBody>
          <a:bodyPr/>
          <a:lstStyle/>
          <a:p>
            <a:fld id="{88F2D8BC-AB3C-4FBD-B28A-AE4B2131ED03}" type="slidenum">
              <a:rPr lang="hu-HU" smtClean="0"/>
              <a:pPr/>
              <a:t>‹#›</a:t>
            </a:fld>
            <a:endParaRPr lang="hu-H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Cím és függőleges szöveg">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kumimoji="0" lang="hu-HU" smtClean="0"/>
              <a:t>Mintacím szerkesztése</a:t>
            </a:r>
            <a:endParaRPr kumimoji="0" lang="en-US"/>
          </a:p>
        </p:txBody>
      </p:sp>
      <p:sp>
        <p:nvSpPr>
          <p:cNvPr id="3" name="Függőleges szöveg helye 2"/>
          <p:cNvSpPr>
            <a:spLocks noGrp="1"/>
          </p:cNvSpPr>
          <p:nvPr>
            <p:ph type="body" orient="vert" idx="1"/>
          </p:nvPr>
        </p:nvSpPr>
        <p:spPr/>
        <p:txBody>
          <a:bodyPr vert="eaVert"/>
          <a:lstStyle/>
          <a:p>
            <a:pPr lvl="0" eaLnBrk="1" latinLnBrk="0" hangingPunct="1"/>
            <a:r>
              <a:rPr lang="hu-HU" smtClean="0"/>
              <a:t>Mintaszöveg szerkesztése</a:t>
            </a:r>
          </a:p>
          <a:p>
            <a:pPr lvl="1" eaLnBrk="1" latinLnBrk="0" hangingPunct="1"/>
            <a:r>
              <a:rPr lang="hu-HU" smtClean="0"/>
              <a:t>Második szint</a:t>
            </a:r>
          </a:p>
          <a:p>
            <a:pPr lvl="2" eaLnBrk="1" latinLnBrk="0" hangingPunct="1"/>
            <a:r>
              <a:rPr lang="hu-HU" smtClean="0"/>
              <a:t>Harmadik szint</a:t>
            </a:r>
          </a:p>
          <a:p>
            <a:pPr lvl="3" eaLnBrk="1" latinLnBrk="0" hangingPunct="1"/>
            <a:r>
              <a:rPr lang="hu-HU" smtClean="0"/>
              <a:t>Negyedik szint</a:t>
            </a:r>
          </a:p>
          <a:p>
            <a:pPr lvl="4" eaLnBrk="1" latinLnBrk="0" hangingPunct="1"/>
            <a:r>
              <a:rPr lang="hu-HU" smtClean="0"/>
              <a:t>Ötödik szint</a:t>
            </a:r>
            <a:endParaRPr kumimoji="0" lang="en-US"/>
          </a:p>
        </p:txBody>
      </p:sp>
      <p:sp>
        <p:nvSpPr>
          <p:cNvPr id="4" name="Dátum helye 3"/>
          <p:cNvSpPr>
            <a:spLocks noGrp="1"/>
          </p:cNvSpPr>
          <p:nvPr>
            <p:ph type="dt" sz="half" idx="10"/>
          </p:nvPr>
        </p:nvSpPr>
        <p:spPr/>
        <p:txBody>
          <a:bodyPr/>
          <a:lstStyle/>
          <a:p>
            <a:fld id="{794B144A-9915-4983-8AFF-51114729D7F5}" type="datetimeFigureOut">
              <a:rPr lang="hu-HU" smtClean="0"/>
              <a:pPr/>
              <a:t>2016. 11. 08.</a:t>
            </a:fld>
            <a:endParaRPr lang="hu-HU"/>
          </a:p>
        </p:txBody>
      </p:sp>
      <p:sp>
        <p:nvSpPr>
          <p:cNvPr id="5" name="Élőláb helye 4"/>
          <p:cNvSpPr>
            <a:spLocks noGrp="1"/>
          </p:cNvSpPr>
          <p:nvPr>
            <p:ph type="ftr" sz="quarter" idx="11"/>
          </p:nvPr>
        </p:nvSpPr>
        <p:spPr/>
        <p:txBody>
          <a:bodyPr/>
          <a:lstStyle/>
          <a:p>
            <a:endParaRPr lang="hu-HU"/>
          </a:p>
        </p:txBody>
      </p:sp>
      <p:sp>
        <p:nvSpPr>
          <p:cNvPr id="6" name="Dia számának helye 5"/>
          <p:cNvSpPr>
            <a:spLocks noGrp="1"/>
          </p:cNvSpPr>
          <p:nvPr>
            <p:ph type="sldNum" sz="quarter" idx="12"/>
          </p:nvPr>
        </p:nvSpPr>
        <p:spPr/>
        <p:txBody>
          <a:bodyPr/>
          <a:lstStyle/>
          <a:p>
            <a:fld id="{88F2D8BC-AB3C-4FBD-B28A-AE4B2131ED03}" type="slidenum">
              <a:rPr lang="hu-HU" smtClean="0"/>
              <a:pPr/>
              <a:t>‹#›</a:t>
            </a:fld>
            <a:endParaRPr lang="hu-H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Függőleges cím és szöveg">
    <p:spTree>
      <p:nvGrpSpPr>
        <p:cNvPr id="1" name=""/>
        <p:cNvGrpSpPr/>
        <p:nvPr/>
      </p:nvGrpSpPr>
      <p:grpSpPr>
        <a:xfrm>
          <a:off x="0" y="0"/>
          <a:ext cx="0" cy="0"/>
          <a:chOff x="0" y="0"/>
          <a:chExt cx="0" cy="0"/>
        </a:xfrm>
      </p:grpSpPr>
      <p:sp>
        <p:nvSpPr>
          <p:cNvPr id="2" name="Függőleges cím 1"/>
          <p:cNvSpPr>
            <a:spLocks noGrp="1"/>
          </p:cNvSpPr>
          <p:nvPr>
            <p:ph type="title" orient="vert"/>
          </p:nvPr>
        </p:nvSpPr>
        <p:spPr>
          <a:xfrm>
            <a:off x="6629400" y="274638"/>
            <a:ext cx="2057400" cy="5851525"/>
          </a:xfrm>
        </p:spPr>
        <p:txBody>
          <a:bodyPr vert="eaVert"/>
          <a:lstStyle/>
          <a:p>
            <a:r>
              <a:rPr kumimoji="0" lang="hu-HU" smtClean="0"/>
              <a:t>Mintacím szerkesztése</a:t>
            </a:r>
            <a:endParaRPr kumimoji="0" lang="en-US"/>
          </a:p>
        </p:txBody>
      </p:sp>
      <p:sp>
        <p:nvSpPr>
          <p:cNvPr id="3" name="Függőleges szöveg helye 2"/>
          <p:cNvSpPr>
            <a:spLocks noGrp="1"/>
          </p:cNvSpPr>
          <p:nvPr>
            <p:ph type="body" orient="vert" idx="1"/>
          </p:nvPr>
        </p:nvSpPr>
        <p:spPr>
          <a:xfrm>
            <a:off x="457200" y="274638"/>
            <a:ext cx="6019800" cy="5851525"/>
          </a:xfrm>
        </p:spPr>
        <p:txBody>
          <a:bodyPr vert="eaVert"/>
          <a:lstStyle/>
          <a:p>
            <a:pPr lvl="0" eaLnBrk="1" latinLnBrk="0" hangingPunct="1"/>
            <a:r>
              <a:rPr lang="hu-HU" smtClean="0"/>
              <a:t>Mintaszöveg szerkesztése</a:t>
            </a:r>
          </a:p>
          <a:p>
            <a:pPr lvl="1" eaLnBrk="1" latinLnBrk="0" hangingPunct="1"/>
            <a:r>
              <a:rPr lang="hu-HU" smtClean="0"/>
              <a:t>Második szint</a:t>
            </a:r>
          </a:p>
          <a:p>
            <a:pPr lvl="2" eaLnBrk="1" latinLnBrk="0" hangingPunct="1"/>
            <a:r>
              <a:rPr lang="hu-HU" smtClean="0"/>
              <a:t>Harmadik szint</a:t>
            </a:r>
          </a:p>
          <a:p>
            <a:pPr lvl="3" eaLnBrk="1" latinLnBrk="0" hangingPunct="1"/>
            <a:r>
              <a:rPr lang="hu-HU" smtClean="0"/>
              <a:t>Negyedik szint</a:t>
            </a:r>
          </a:p>
          <a:p>
            <a:pPr lvl="4" eaLnBrk="1" latinLnBrk="0" hangingPunct="1"/>
            <a:r>
              <a:rPr lang="hu-HU" smtClean="0"/>
              <a:t>Ötödik szint</a:t>
            </a:r>
            <a:endParaRPr kumimoji="0" lang="en-US"/>
          </a:p>
        </p:txBody>
      </p:sp>
      <p:sp>
        <p:nvSpPr>
          <p:cNvPr id="4" name="Dátum helye 3"/>
          <p:cNvSpPr>
            <a:spLocks noGrp="1"/>
          </p:cNvSpPr>
          <p:nvPr>
            <p:ph type="dt" sz="half" idx="10"/>
          </p:nvPr>
        </p:nvSpPr>
        <p:spPr/>
        <p:txBody>
          <a:bodyPr/>
          <a:lstStyle/>
          <a:p>
            <a:fld id="{794B144A-9915-4983-8AFF-51114729D7F5}" type="datetimeFigureOut">
              <a:rPr lang="hu-HU" smtClean="0"/>
              <a:pPr/>
              <a:t>2016. 11. 08.</a:t>
            </a:fld>
            <a:endParaRPr lang="hu-HU"/>
          </a:p>
        </p:txBody>
      </p:sp>
      <p:sp>
        <p:nvSpPr>
          <p:cNvPr id="5" name="Élőláb helye 4"/>
          <p:cNvSpPr>
            <a:spLocks noGrp="1"/>
          </p:cNvSpPr>
          <p:nvPr>
            <p:ph type="ftr" sz="quarter" idx="11"/>
          </p:nvPr>
        </p:nvSpPr>
        <p:spPr/>
        <p:txBody>
          <a:bodyPr/>
          <a:lstStyle/>
          <a:p>
            <a:endParaRPr lang="hu-HU"/>
          </a:p>
        </p:txBody>
      </p:sp>
      <p:sp>
        <p:nvSpPr>
          <p:cNvPr id="6" name="Dia számának helye 5"/>
          <p:cNvSpPr>
            <a:spLocks noGrp="1"/>
          </p:cNvSpPr>
          <p:nvPr>
            <p:ph type="sldNum" sz="quarter" idx="12"/>
          </p:nvPr>
        </p:nvSpPr>
        <p:spPr/>
        <p:txBody>
          <a:bodyPr/>
          <a:lstStyle/>
          <a:p>
            <a:fld id="{88F2D8BC-AB3C-4FBD-B28A-AE4B2131ED03}" type="slidenum">
              <a:rPr lang="hu-HU" smtClean="0"/>
              <a:pPr/>
              <a:t>‹#›</a:t>
            </a:fld>
            <a:endParaRPr lang="hu-H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Cím és tartalom">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lvl1pPr algn="l">
              <a:defRPr/>
            </a:lvl1pPr>
          </a:lstStyle>
          <a:p>
            <a:r>
              <a:rPr kumimoji="0" lang="hu-HU" smtClean="0"/>
              <a:t>Mintacím szerkesztése</a:t>
            </a:r>
            <a:endParaRPr kumimoji="0" lang="en-US"/>
          </a:p>
        </p:txBody>
      </p:sp>
      <p:sp>
        <p:nvSpPr>
          <p:cNvPr id="3" name="Tartalom helye 2"/>
          <p:cNvSpPr>
            <a:spLocks noGrp="1"/>
          </p:cNvSpPr>
          <p:nvPr>
            <p:ph idx="1"/>
          </p:nvPr>
        </p:nvSpPr>
        <p:spPr/>
        <p:txBody>
          <a:bodyPr/>
          <a:lstStyle/>
          <a:p>
            <a:pPr lvl="0" eaLnBrk="1" latinLnBrk="0" hangingPunct="1"/>
            <a:r>
              <a:rPr lang="hu-HU" smtClean="0"/>
              <a:t>Mintaszöveg szerkesztése</a:t>
            </a:r>
          </a:p>
          <a:p>
            <a:pPr lvl="1" eaLnBrk="1" latinLnBrk="0" hangingPunct="1"/>
            <a:r>
              <a:rPr lang="hu-HU" smtClean="0"/>
              <a:t>Második szint</a:t>
            </a:r>
          </a:p>
          <a:p>
            <a:pPr lvl="2" eaLnBrk="1" latinLnBrk="0" hangingPunct="1"/>
            <a:r>
              <a:rPr lang="hu-HU" smtClean="0"/>
              <a:t>Harmadik szint</a:t>
            </a:r>
          </a:p>
          <a:p>
            <a:pPr lvl="3" eaLnBrk="1" latinLnBrk="0" hangingPunct="1"/>
            <a:r>
              <a:rPr lang="hu-HU" smtClean="0"/>
              <a:t>Negyedik szint</a:t>
            </a:r>
          </a:p>
          <a:p>
            <a:pPr lvl="4" eaLnBrk="1" latinLnBrk="0" hangingPunct="1"/>
            <a:r>
              <a:rPr lang="hu-HU" smtClean="0"/>
              <a:t>Ötödik szint</a:t>
            </a:r>
            <a:endParaRPr kumimoji="0" lang="en-US"/>
          </a:p>
        </p:txBody>
      </p:sp>
      <p:sp>
        <p:nvSpPr>
          <p:cNvPr id="4" name="Dátum helye 3"/>
          <p:cNvSpPr>
            <a:spLocks noGrp="1"/>
          </p:cNvSpPr>
          <p:nvPr>
            <p:ph type="dt" sz="half" idx="10"/>
          </p:nvPr>
        </p:nvSpPr>
        <p:spPr/>
        <p:txBody>
          <a:bodyPr/>
          <a:lstStyle/>
          <a:p>
            <a:fld id="{794B144A-9915-4983-8AFF-51114729D7F5}" type="datetimeFigureOut">
              <a:rPr lang="hu-HU" smtClean="0"/>
              <a:pPr/>
              <a:t>2016. 11. 08.</a:t>
            </a:fld>
            <a:endParaRPr lang="hu-HU"/>
          </a:p>
        </p:txBody>
      </p:sp>
      <p:sp>
        <p:nvSpPr>
          <p:cNvPr id="5" name="Élőláb helye 4"/>
          <p:cNvSpPr>
            <a:spLocks noGrp="1"/>
          </p:cNvSpPr>
          <p:nvPr>
            <p:ph type="ftr" sz="quarter" idx="11"/>
          </p:nvPr>
        </p:nvSpPr>
        <p:spPr/>
        <p:txBody>
          <a:bodyPr/>
          <a:lstStyle/>
          <a:p>
            <a:endParaRPr lang="hu-HU"/>
          </a:p>
        </p:txBody>
      </p:sp>
      <p:sp>
        <p:nvSpPr>
          <p:cNvPr id="6" name="Dia számának helye 5"/>
          <p:cNvSpPr>
            <a:spLocks noGrp="1"/>
          </p:cNvSpPr>
          <p:nvPr>
            <p:ph type="sldNum" sz="quarter" idx="12"/>
          </p:nvPr>
        </p:nvSpPr>
        <p:spPr/>
        <p:txBody>
          <a:bodyPr/>
          <a:lstStyle/>
          <a:p>
            <a:fld id="{88F2D8BC-AB3C-4FBD-B28A-AE4B2131ED03}" type="slidenum">
              <a:rPr lang="hu-HU" smtClean="0"/>
              <a:pPr/>
              <a:t>‹#›</a:t>
            </a:fld>
            <a:endParaRPr lang="hu-H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zakaszfejléc">
    <p:bg>
      <p:bgRef idx="1002">
        <a:schemeClr val="bg2"/>
      </p:bgRef>
    </p:bg>
    <p:spTree>
      <p:nvGrpSpPr>
        <p:cNvPr id="1" name=""/>
        <p:cNvGrpSpPr/>
        <p:nvPr/>
      </p:nvGrpSpPr>
      <p:grpSpPr>
        <a:xfrm>
          <a:off x="0" y="0"/>
          <a:ext cx="0" cy="0"/>
          <a:chOff x="0" y="0"/>
          <a:chExt cx="0" cy="0"/>
        </a:xfrm>
      </p:grpSpPr>
      <p:sp>
        <p:nvSpPr>
          <p:cNvPr id="7" name="Szabadkézi sokszög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Szabadkézi sokszög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Cím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hu-HU" smtClean="0"/>
              <a:t>Mintacím szerkesztése</a:t>
            </a:r>
            <a:endParaRPr kumimoji="0" lang="en-US"/>
          </a:p>
        </p:txBody>
      </p:sp>
      <p:sp>
        <p:nvSpPr>
          <p:cNvPr id="3" name="Szöveg helye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hu-HU" smtClean="0"/>
              <a:t>Mintaszöveg szerkesztése</a:t>
            </a:r>
          </a:p>
        </p:txBody>
      </p:sp>
      <p:sp>
        <p:nvSpPr>
          <p:cNvPr id="4" name="Dátum helye 3"/>
          <p:cNvSpPr>
            <a:spLocks noGrp="1"/>
          </p:cNvSpPr>
          <p:nvPr>
            <p:ph type="dt" sz="half" idx="10"/>
          </p:nvPr>
        </p:nvSpPr>
        <p:spPr/>
        <p:txBody>
          <a:bodyPr/>
          <a:lstStyle/>
          <a:p>
            <a:fld id="{794B144A-9915-4983-8AFF-51114729D7F5}" type="datetimeFigureOut">
              <a:rPr lang="hu-HU" smtClean="0"/>
              <a:pPr/>
              <a:t>2016. 11. 08.</a:t>
            </a:fld>
            <a:endParaRPr lang="hu-HU"/>
          </a:p>
        </p:txBody>
      </p:sp>
      <p:sp>
        <p:nvSpPr>
          <p:cNvPr id="5" name="Élőláb helye 4"/>
          <p:cNvSpPr>
            <a:spLocks noGrp="1"/>
          </p:cNvSpPr>
          <p:nvPr>
            <p:ph type="ftr" sz="quarter" idx="11"/>
          </p:nvPr>
        </p:nvSpPr>
        <p:spPr/>
        <p:txBody>
          <a:bodyPr/>
          <a:lstStyle/>
          <a:p>
            <a:endParaRPr lang="hu-HU"/>
          </a:p>
        </p:txBody>
      </p:sp>
      <p:sp>
        <p:nvSpPr>
          <p:cNvPr id="6" name="Dia számának helye 5"/>
          <p:cNvSpPr>
            <a:spLocks noGrp="1"/>
          </p:cNvSpPr>
          <p:nvPr>
            <p:ph type="sldNum" sz="quarter" idx="12"/>
          </p:nvPr>
        </p:nvSpPr>
        <p:spPr/>
        <p:txBody>
          <a:bodyPr/>
          <a:lstStyle/>
          <a:p>
            <a:fld id="{88F2D8BC-AB3C-4FBD-B28A-AE4B2131ED03}" type="slidenum">
              <a:rPr lang="hu-HU" smtClean="0"/>
              <a:pPr/>
              <a:t>‹#›</a:t>
            </a:fld>
            <a:endParaRPr lang="hu-H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tartalomrész">
    <p:spTree>
      <p:nvGrpSpPr>
        <p:cNvPr id="1" name=""/>
        <p:cNvGrpSpPr/>
        <p:nvPr/>
      </p:nvGrpSpPr>
      <p:grpSpPr>
        <a:xfrm>
          <a:off x="0" y="0"/>
          <a:ext cx="0" cy="0"/>
          <a:chOff x="0" y="0"/>
          <a:chExt cx="0" cy="0"/>
        </a:xfrm>
      </p:grpSpPr>
      <p:sp>
        <p:nvSpPr>
          <p:cNvPr id="2" name="Cím 1"/>
          <p:cNvSpPr>
            <a:spLocks noGrp="1"/>
          </p:cNvSpPr>
          <p:nvPr>
            <p:ph type="title"/>
          </p:nvPr>
        </p:nvSpPr>
        <p:spPr>
          <a:xfrm>
            <a:off x="457200" y="274638"/>
            <a:ext cx="7467600" cy="1143000"/>
          </a:xfrm>
        </p:spPr>
        <p:txBody>
          <a:bodyPr/>
          <a:lstStyle/>
          <a:p>
            <a:r>
              <a:rPr kumimoji="0" lang="hu-HU" smtClean="0"/>
              <a:t>Mintacím szerkesztése</a:t>
            </a:r>
            <a:endParaRPr kumimoji="0" lang="en-US"/>
          </a:p>
        </p:txBody>
      </p:sp>
      <p:sp>
        <p:nvSpPr>
          <p:cNvPr id="3" name="Tartalom helye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hu-HU" smtClean="0"/>
              <a:t>Mintaszöveg szerkesztése</a:t>
            </a:r>
          </a:p>
          <a:p>
            <a:pPr lvl="1" eaLnBrk="1" latinLnBrk="0" hangingPunct="1"/>
            <a:r>
              <a:rPr lang="hu-HU" smtClean="0"/>
              <a:t>Második szint</a:t>
            </a:r>
          </a:p>
          <a:p>
            <a:pPr lvl="2" eaLnBrk="1" latinLnBrk="0" hangingPunct="1"/>
            <a:r>
              <a:rPr lang="hu-HU" smtClean="0"/>
              <a:t>Harmadik szint</a:t>
            </a:r>
          </a:p>
          <a:p>
            <a:pPr lvl="3" eaLnBrk="1" latinLnBrk="0" hangingPunct="1"/>
            <a:r>
              <a:rPr lang="hu-HU" smtClean="0"/>
              <a:t>Negyedik szint</a:t>
            </a:r>
          </a:p>
          <a:p>
            <a:pPr lvl="4" eaLnBrk="1" latinLnBrk="0" hangingPunct="1"/>
            <a:r>
              <a:rPr lang="hu-HU" smtClean="0"/>
              <a:t>Ötödik szint</a:t>
            </a:r>
            <a:endParaRPr kumimoji="0" lang="en-US"/>
          </a:p>
        </p:txBody>
      </p:sp>
      <p:sp>
        <p:nvSpPr>
          <p:cNvPr id="4" name="Tartalom helye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hu-HU" smtClean="0"/>
              <a:t>Mintaszöveg szerkesztése</a:t>
            </a:r>
          </a:p>
          <a:p>
            <a:pPr lvl="1" eaLnBrk="1" latinLnBrk="0" hangingPunct="1"/>
            <a:r>
              <a:rPr lang="hu-HU" smtClean="0"/>
              <a:t>Második szint</a:t>
            </a:r>
          </a:p>
          <a:p>
            <a:pPr lvl="2" eaLnBrk="1" latinLnBrk="0" hangingPunct="1"/>
            <a:r>
              <a:rPr lang="hu-HU" smtClean="0"/>
              <a:t>Harmadik szint</a:t>
            </a:r>
          </a:p>
          <a:p>
            <a:pPr lvl="3" eaLnBrk="1" latinLnBrk="0" hangingPunct="1"/>
            <a:r>
              <a:rPr lang="hu-HU" smtClean="0"/>
              <a:t>Negyedik szint</a:t>
            </a:r>
          </a:p>
          <a:p>
            <a:pPr lvl="4" eaLnBrk="1" latinLnBrk="0" hangingPunct="1"/>
            <a:r>
              <a:rPr lang="hu-HU" smtClean="0"/>
              <a:t>Ötödik szint</a:t>
            </a:r>
            <a:endParaRPr kumimoji="0" lang="en-US"/>
          </a:p>
        </p:txBody>
      </p:sp>
      <p:sp>
        <p:nvSpPr>
          <p:cNvPr id="5" name="Dátum helye 4"/>
          <p:cNvSpPr>
            <a:spLocks noGrp="1"/>
          </p:cNvSpPr>
          <p:nvPr>
            <p:ph type="dt" sz="half" idx="10"/>
          </p:nvPr>
        </p:nvSpPr>
        <p:spPr/>
        <p:txBody>
          <a:bodyPr/>
          <a:lstStyle/>
          <a:p>
            <a:fld id="{794B144A-9915-4983-8AFF-51114729D7F5}" type="datetimeFigureOut">
              <a:rPr lang="hu-HU" smtClean="0"/>
              <a:pPr/>
              <a:t>2016. 11. 08.</a:t>
            </a:fld>
            <a:endParaRPr lang="hu-HU"/>
          </a:p>
        </p:txBody>
      </p:sp>
      <p:sp>
        <p:nvSpPr>
          <p:cNvPr id="6" name="Élőláb helye 5"/>
          <p:cNvSpPr>
            <a:spLocks noGrp="1"/>
          </p:cNvSpPr>
          <p:nvPr>
            <p:ph type="ftr" sz="quarter" idx="11"/>
          </p:nvPr>
        </p:nvSpPr>
        <p:spPr/>
        <p:txBody>
          <a:bodyPr/>
          <a:lstStyle/>
          <a:p>
            <a:endParaRPr lang="hu-HU"/>
          </a:p>
        </p:txBody>
      </p:sp>
      <p:sp>
        <p:nvSpPr>
          <p:cNvPr id="7" name="Dia számának helye 6"/>
          <p:cNvSpPr>
            <a:spLocks noGrp="1"/>
          </p:cNvSpPr>
          <p:nvPr>
            <p:ph type="sldNum" sz="quarter" idx="12"/>
          </p:nvPr>
        </p:nvSpPr>
        <p:spPr/>
        <p:txBody>
          <a:bodyPr/>
          <a:lstStyle/>
          <a:p>
            <a:fld id="{88F2D8BC-AB3C-4FBD-B28A-AE4B2131ED03}" type="slidenum">
              <a:rPr lang="hu-HU" smtClean="0"/>
              <a:pPr/>
              <a:t>‹#›</a:t>
            </a:fld>
            <a:endParaRPr lang="hu-H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Összehasonlítás">
    <p:spTree>
      <p:nvGrpSpPr>
        <p:cNvPr id="1" name=""/>
        <p:cNvGrpSpPr/>
        <p:nvPr/>
      </p:nvGrpSpPr>
      <p:grpSpPr>
        <a:xfrm>
          <a:off x="0" y="0"/>
          <a:ext cx="0" cy="0"/>
          <a:chOff x="0" y="0"/>
          <a:chExt cx="0" cy="0"/>
        </a:xfrm>
      </p:grpSpPr>
      <p:sp>
        <p:nvSpPr>
          <p:cNvPr id="2" name="Cím 1"/>
          <p:cNvSpPr>
            <a:spLocks noGrp="1"/>
          </p:cNvSpPr>
          <p:nvPr>
            <p:ph type="title"/>
          </p:nvPr>
        </p:nvSpPr>
        <p:spPr>
          <a:xfrm>
            <a:off x="457200" y="273050"/>
            <a:ext cx="8229600" cy="1143000"/>
          </a:xfrm>
        </p:spPr>
        <p:txBody>
          <a:bodyPr anchor="ctr"/>
          <a:lstStyle>
            <a:lvl1pPr>
              <a:defRPr/>
            </a:lvl1pPr>
          </a:lstStyle>
          <a:p>
            <a:r>
              <a:rPr kumimoji="0" lang="hu-HU" smtClean="0"/>
              <a:t>Mintacím szerkesztése</a:t>
            </a:r>
            <a:endParaRPr kumimoji="0" lang="en-US"/>
          </a:p>
        </p:txBody>
      </p:sp>
      <p:sp>
        <p:nvSpPr>
          <p:cNvPr id="3" name="Szöveg helye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hu-HU" smtClean="0"/>
              <a:t>Mintaszöveg szerkesztése</a:t>
            </a:r>
          </a:p>
        </p:txBody>
      </p:sp>
      <p:sp>
        <p:nvSpPr>
          <p:cNvPr id="4" name="Szöveg helye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hu-HU" smtClean="0"/>
              <a:t>Mintaszöveg szerkesztése</a:t>
            </a:r>
          </a:p>
        </p:txBody>
      </p:sp>
      <p:sp>
        <p:nvSpPr>
          <p:cNvPr id="5" name="Tartalom helye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hu-HU" smtClean="0"/>
              <a:t>Mintaszöveg szerkesztése</a:t>
            </a:r>
          </a:p>
          <a:p>
            <a:pPr lvl="1" eaLnBrk="1" latinLnBrk="0" hangingPunct="1"/>
            <a:r>
              <a:rPr lang="hu-HU" smtClean="0"/>
              <a:t>Második szint</a:t>
            </a:r>
          </a:p>
          <a:p>
            <a:pPr lvl="2" eaLnBrk="1" latinLnBrk="0" hangingPunct="1"/>
            <a:r>
              <a:rPr lang="hu-HU" smtClean="0"/>
              <a:t>Harmadik szint</a:t>
            </a:r>
          </a:p>
          <a:p>
            <a:pPr lvl="3" eaLnBrk="1" latinLnBrk="0" hangingPunct="1"/>
            <a:r>
              <a:rPr lang="hu-HU" smtClean="0"/>
              <a:t>Negyedik szint</a:t>
            </a:r>
          </a:p>
          <a:p>
            <a:pPr lvl="4" eaLnBrk="1" latinLnBrk="0" hangingPunct="1"/>
            <a:r>
              <a:rPr lang="hu-HU" smtClean="0"/>
              <a:t>Ötödik szint</a:t>
            </a:r>
            <a:endParaRPr kumimoji="0" lang="en-US"/>
          </a:p>
        </p:txBody>
      </p:sp>
      <p:sp>
        <p:nvSpPr>
          <p:cNvPr id="6" name="Tartalom helye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hu-HU" smtClean="0"/>
              <a:t>Mintaszöveg szerkesztése</a:t>
            </a:r>
          </a:p>
          <a:p>
            <a:pPr lvl="1" eaLnBrk="1" latinLnBrk="0" hangingPunct="1"/>
            <a:r>
              <a:rPr lang="hu-HU" smtClean="0"/>
              <a:t>Második szint</a:t>
            </a:r>
          </a:p>
          <a:p>
            <a:pPr lvl="2" eaLnBrk="1" latinLnBrk="0" hangingPunct="1"/>
            <a:r>
              <a:rPr lang="hu-HU" smtClean="0"/>
              <a:t>Harmadik szint</a:t>
            </a:r>
          </a:p>
          <a:p>
            <a:pPr lvl="3" eaLnBrk="1" latinLnBrk="0" hangingPunct="1"/>
            <a:r>
              <a:rPr lang="hu-HU" smtClean="0"/>
              <a:t>Negyedik szint</a:t>
            </a:r>
          </a:p>
          <a:p>
            <a:pPr lvl="4" eaLnBrk="1" latinLnBrk="0" hangingPunct="1"/>
            <a:r>
              <a:rPr lang="hu-HU" smtClean="0"/>
              <a:t>Ötödik szint</a:t>
            </a:r>
            <a:endParaRPr kumimoji="0" lang="en-US"/>
          </a:p>
        </p:txBody>
      </p:sp>
      <p:sp>
        <p:nvSpPr>
          <p:cNvPr id="7" name="Dátum helye 6"/>
          <p:cNvSpPr>
            <a:spLocks noGrp="1"/>
          </p:cNvSpPr>
          <p:nvPr>
            <p:ph type="dt" sz="half" idx="10"/>
          </p:nvPr>
        </p:nvSpPr>
        <p:spPr/>
        <p:txBody>
          <a:bodyPr/>
          <a:lstStyle/>
          <a:p>
            <a:fld id="{794B144A-9915-4983-8AFF-51114729D7F5}" type="datetimeFigureOut">
              <a:rPr lang="hu-HU" smtClean="0"/>
              <a:pPr/>
              <a:t>2016. 11. 08.</a:t>
            </a:fld>
            <a:endParaRPr lang="hu-HU"/>
          </a:p>
        </p:txBody>
      </p:sp>
      <p:sp>
        <p:nvSpPr>
          <p:cNvPr id="8" name="Élőláb helye 7"/>
          <p:cNvSpPr>
            <a:spLocks noGrp="1"/>
          </p:cNvSpPr>
          <p:nvPr>
            <p:ph type="ftr" sz="quarter" idx="11"/>
          </p:nvPr>
        </p:nvSpPr>
        <p:spPr/>
        <p:txBody>
          <a:bodyPr/>
          <a:lstStyle/>
          <a:p>
            <a:endParaRPr lang="hu-HU"/>
          </a:p>
        </p:txBody>
      </p:sp>
      <p:sp>
        <p:nvSpPr>
          <p:cNvPr id="9" name="Dia számának helye 8"/>
          <p:cNvSpPr>
            <a:spLocks noGrp="1"/>
          </p:cNvSpPr>
          <p:nvPr>
            <p:ph type="sldNum" sz="quarter" idx="12"/>
          </p:nvPr>
        </p:nvSpPr>
        <p:spPr/>
        <p:txBody>
          <a:bodyPr/>
          <a:lstStyle/>
          <a:p>
            <a:fld id="{88F2D8BC-AB3C-4FBD-B28A-AE4B2131ED03}" type="slidenum">
              <a:rPr lang="hu-HU" smtClean="0"/>
              <a:pPr/>
              <a:t>‹#›</a:t>
            </a:fld>
            <a:endParaRPr lang="hu-H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Csak cím">
    <p:spTree>
      <p:nvGrpSpPr>
        <p:cNvPr id="1" name=""/>
        <p:cNvGrpSpPr/>
        <p:nvPr/>
      </p:nvGrpSpPr>
      <p:grpSpPr>
        <a:xfrm>
          <a:off x="0" y="0"/>
          <a:ext cx="0" cy="0"/>
          <a:chOff x="0" y="0"/>
          <a:chExt cx="0" cy="0"/>
        </a:xfrm>
      </p:grpSpPr>
      <p:sp>
        <p:nvSpPr>
          <p:cNvPr id="2" name="Cím 1"/>
          <p:cNvSpPr>
            <a:spLocks noGrp="1"/>
          </p:cNvSpPr>
          <p:nvPr>
            <p:ph type="title"/>
          </p:nvPr>
        </p:nvSpPr>
        <p:spPr>
          <a:xfrm>
            <a:off x="457200" y="274320"/>
            <a:ext cx="7470648" cy="1143000"/>
          </a:xfrm>
        </p:spPr>
        <p:txBody>
          <a:bodyPr anchor="ctr"/>
          <a:lstStyle>
            <a:lvl1pPr algn="l">
              <a:defRPr sz="4600"/>
            </a:lvl1pPr>
          </a:lstStyle>
          <a:p>
            <a:r>
              <a:rPr kumimoji="0" lang="hu-HU" smtClean="0"/>
              <a:t>Mintacím szerkesztése</a:t>
            </a:r>
            <a:endParaRPr kumimoji="0" lang="en-US"/>
          </a:p>
        </p:txBody>
      </p:sp>
      <p:sp>
        <p:nvSpPr>
          <p:cNvPr id="7" name="Dátum helye 6"/>
          <p:cNvSpPr>
            <a:spLocks noGrp="1"/>
          </p:cNvSpPr>
          <p:nvPr>
            <p:ph type="dt" sz="half" idx="10"/>
          </p:nvPr>
        </p:nvSpPr>
        <p:spPr/>
        <p:txBody>
          <a:bodyPr/>
          <a:lstStyle/>
          <a:p>
            <a:fld id="{794B144A-9915-4983-8AFF-51114729D7F5}" type="datetimeFigureOut">
              <a:rPr lang="hu-HU" smtClean="0"/>
              <a:pPr/>
              <a:t>2016. 11. 08.</a:t>
            </a:fld>
            <a:endParaRPr lang="hu-HU"/>
          </a:p>
        </p:txBody>
      </p:sp>
      <p:sp>
        <p:nvSpPr>
          <p:cNvPr id="8" name="Dia számának helye 7"/>
          <p:cNvSpPr>
            <a:spLocks noGrp="1"/>
          </p:cNvSpPr>
          <p:nvPr>
            <p:ph type="sldNum" sz="quarter" idx="11"/>
          </p:nvPr>
        </p:nvSpPr>
        <p:spPr/>
        <p:txBody>
          <a:bodyPr/>
          <a:lstStyle/>
          <a:p>
            <a:fld id="{88F2D8BC-AB3C-4FBD-B28A-AE4B2131ED03}" type="slidenum">
              <a:rPr lang="hu-HU" smtClean="0"/>
              <a:pPr/>
              <a:t>‹#›</a:t>
            </a:fld>
            <a:endParaRPr lang="hu-HU"/>
          </a:p>
        </p:txBody>
      </p:sp>
      <p:sp>
        <p:nvSpPr>
          <p:cNvPr id="9" name="Élőláb helye 8"/>
          <p:cNvSpPr>
            <a:spLocks noGrp="1"/>
          </p:cNvSpPr>
          <p:nvPr>
            <p:ph type="ftr" sz="quarter" idx="12"/>
          </p:nvPr>
        </p:nvSpPr>
        <p:spPr/>
        <p:txBody>
          <a:bodyPr/>
          <a:lstStyle/>
          <a:p>
            <a:endParaRPr lang="hu-H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Üres">
    <p:spTree>
      <p:nvGrpSpPr>
        <p:cNvPr id="1" name=""/>
        <p:cNvGrpSpPr/>
        <p:nvPr/>
      </p:nvGrpSpPr>
      <p:grpSpPr>
        <a:xfrm>
          <a:off x="0" y="0"/>
          <a:ext cx="0" cy="0"/>
          <a:chOff x="0" y="0"/>
          <a:chExt cx="0" cy="0"/>
        </a:xfrm>
      </p:grpSpPr>
      <p:sp>
        <p:nvSpPr>
          <p:cNvPr id="2" name="Dátum helye 1"/>
          <p:cNvSpPr>
            <a:spLocks noGrp="1"/>
          </p:cNvSpPr>
          <p:nvPr>
            <p:ph type="dt" sz="half" idx="10"/>
          </p:nvPr>
        </p:nvSpPr>
        <p:spPr/>
        <p:txBody>
          <a:bodyPr/>
          <a:lstStyle/>
          <a:p>
            <a:fld id="{794B144A-9915-4983-8AFF-51114729D7F5}" type="datetimeFigureOut">
              <a:rPr lang="hu-HU" smtClean="0"/>
              <a:pPr/>
              <a:t>2016. 11. 08.</a:t>
            </a:fld>
            <a:endParaRPr lang="hu-HU"/>
          </a:p>
        </p:txBody>
      </p:sp>
      <p:sp>
        <p:nvSpPr>
          <p:cNvPr id="3" name="Élőláb helye 2"/>
          <p:cNvSpPr>
            <a:spLocks noGrp="1"/>
          </p:cNvSpPr>
          <p:nvPr>
            <p:ph type="ftr" sz="quarter" idx="11"/>
          </p:nvPr>
        </p:nvSpPr>
        <p:spPr/>
        <p:txBody>
          <a:bodyPr/>
          <a:lstStyle/>
          <a:p>
            <a:endParaRPr lang="hu-HU"/>
          </a:p>
        </p:txBody>
      </p:sp>
      <p:sp>
        <p:nvSpPr>
          <p:cNvPr id="4" name="Dia számának helye 3"/>
          <p:cNvSpPr>
            <a:spLocks noGrp="1"/>
          </p:cNvSpPr>
          <p:nvPr>
            <p:ph type="sldNum" sz="quarter" idx="12"/>
          </p:nvPr>
        </p:nvSpPr>
        <p:spPr/>
        <p:txBody>
          <a:bodyPr/>
          <a:lstStyle/>
          <a:p>
            <a:fld id="{88F2D8BC-AB3C-4FBD-B28A-AE4B2131ED03}" type="slidenum">
              <a:rPr lang="hu-HU" smtClean="0"/>
              <a:pPr/>
              <a:t>‹#›</a:t>
            </a:fld>
            <a:endParaRPr lang="hu-H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Tartalomrész képaláírással">
    <p:spTree>
      <p:nvGrpSpPr>
        <p:cNvPr id="1" name=""/>
        <p:cNvGrpSpPr/>
        <p:nvPr/>
      </p:nvGrpSpPr>
      <p:grpSpPr>
        <a:xfrm>
          <a:off x="0" y="0"/>
          <a:ext cx="0" cy="0"/>
          <a:chOff x="0" y="0"/>
          <a:chExt cx="0" cy="0"/>
        </a:xfrm>
      </p:grpSpPr>
      <p:sp>
        <p:nvSpPr>
          <p:cNvPr id="2" name="Cím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hu-HU" smtClean="0"/>
              <a:t>Mintacím szerkesztése</a:t>
            </a:r>
            <a:endParaRPr kumimoji="0" lang="en-US"/>
          </a:p>
        </p:txBody>
      </p:sp>
      <p:sp>
        <p:nvSpPr>
          <p:cNvPr id="3" name="Szöveg hely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hu-HU" smtClean="0"/>
              <a:t>Mintaszöveg szerkesztése</a:t>
            </a:r>
          </a:p>
        </p:txBody>
      </p:sp>
      <p:sp>
        <p:nvSpPr>
          <p:cNvPr id="4" name="Tartalom helye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hu-HU" smtClean="0"/>
              <a:t>Mintaszöveg szerkesztése</a:t>
            </a:r>
          </a:p>
          <a:p>
            <a:pPr lvl="1" eaLnBrk="1" latinLnBrk="0" hangingPunct="1"/>
            <a:r>
              <a:rPr lang="hu-HU" smtClean="0"/>
              <a:t>Második szint</a:t>
            </a:r>
          </a:p>
          <a:p>
            <a:pPr lvl="2" eaLnBrk="1" latinLnBrk="0" hangingPunct="1"/>
            <a:r>
              <a:rPr lang="hu-HU" smtClean="0"/>
              <a:t>Harmadik szint</a:t>
            </a:r>
          </a:p>
          <a:p>
            <a:pPr lvl="3" eaLnBrk="1" latinLnBrk="0" hangingPunct="1"/>
            <a:r>
              <a:rPr lang="hu-HU" smtClean="0"/>
              <a:t>Negyedik szint</a:t>
            </a:r>
          </a:p>
          <a:p>
            <a:pPr lvl="4" eaLnBrk="1" latinLnBrk="0" hangingPunct="1"/>
            <a:r>
              <a:rPr lang="hu-HU" smtClean="0"/>
              <a:t>Ötödik szint</a:t>
            </a:r>
            <a:endParaRPr kumimoji="0" lang="en-US"/>
          </a:p>
        </p:txBody>
      </p:sp>
      <p:sp>
        <p:nvSpPr>
          <p:cNvPr id="5" name="Dátum helye 4"/>
          <p:cNvSpPr>
            <a:spLocks noGrp="1"/>
          </p:cNvSpPr>
          <p:nvPr>
            <p:ph type="dt" sz="half" idx="10"/>
          </p:nvPr>
        </p:nvSpPr>
        <p:spPr/>
        <p:txBody>
          <a:bodyPr/>
          <a:lstStyle/>
          <a:p>
            <a:fld id="{794B144A-9915-4983-8AFF-51114729D7F5}" type="datetimeFigureOut">
              <a:rPr lang="hu-HU" smtClean="0"/>
              <a:pPr/>
              <a:t>2016. 11. 08.</a:t>
            </a:fld>
            <a:endParaRPr lang="hu-HU"/>
          </a:p>
        </p:txBody>
      </p:sp>
      <p:sp>
        <p:nvSpPr>
          <p:cNvPr id="6" name="Élőláb helye 5"/>
          <p:cNvSpPr>
            <a:spLocks noGrp="1"/>
          </p:cNvSpPr>
          <p:nvPr>
            <p:ph type="ftr" sz="quarter" idx="11"/>
          </p:nvPr>
        </p:nvSpPr>
        <p:spPr/>
        <p:txBody>
          <a:bodyPr/>
          <a:lstStyle/>
          <a:p>
            <a:endParaRPr lang="hu-HU"/>
          </a:p>
        </p:txBody>
      </p:sp>
      <p:sp>
        <p:nvSpPr>
          <p:cNvPr id="7" name="Dia számának helye 6"/>
          <p:cNvSpPr>
            <a:spLocks noGrp="1"/>
          </p:cNvSpPr>
          <p:nvPr>
            <p:ph type="sldNum" sz="quarter" idx="12"/>
          </p:nvPr>
        </p:nvSpPr>
        <p:spPr>
          <a:xfrm>
            <a:off x="8156448" y="6422064"/>
            <a:ext cx="762000" cy="365125"/>
          </a:xfrm>
        </p:spPr>
        <p:txBody>
          <a:bodyPr/>
          <a:lstStyle/>
          <a:p>
            <a:fld id="{88F2D8BC-AB3C-4FBD-B28A-AE4B2131ED03}" type="slidenum">
              <a:rPr lang="hu-HU" smtClean="0"/>
              <a:pPr/>
              <a:t>‹#›</a:t>
            </a:fld>
            <a:endParaRPr lang="hu-H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Kép képaláírással">
    <p:spTree>
      <p:nvGrpSpPr>
        <p:cNvPr id="1" name=""/>
        <p:cNvGrpSpPr/>
        <p:nvPr/>
      </p:nvGrpSpPr>
      <p:grpSpPr>
        <a:xfrm>
          <a:off x="0" y="0"/>
          <a:ext cx="0" cy="0"/>
          <a:chOff x="0" y="0"/>
          <a:chExt cx="0" cy="0"/>
        </a:xfrm>
      </p:grpSpPr>
      <p:sp>
        <p:nvSpPr>
          <p:cNvPr id="2" name="Cím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hu-HU" smtClean="0"/>
              <a:t>Mintacím szerkesztése</a:t>
            </a:r>
            <a:endParaRPr kumimoji="0" lang="en-US"/>
          </a:p>
        </p:txBody>
      </p:sp>
      <p:sp>
        <p:nvSpPr>
          <p:cNvPr id="3" name="Kép helye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hu-HU" smtClean="0"/>
              <a:t>Kép beszúrásához kattintson az ikonra</a:t>
            </a:r>
            <a:endParaRPr kumimoji="0" lang="en-US" dirty="0"/>
          </a:p>
        </p:txBody>
      </p:sp>
      <p:sp>
        <p:nvSpPr>
          <p:cNvPr id="4" name="Szöveg hely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hu-HU" smtClean="0"/>
              <a:t>Mintaszöveg szerkesztése</a:t>
            </a:r>
          </a:p>
        </p:txBody>
      </p:sp>
      <p:sp>
        <p:nvSpPr>
          <p:cNvPr id="5" name="Dátum helye 4"/>
          <p:cNvSpPr>
            <a:spLocks noGrp="1"/>
          </p:cNvSpPr>
          <p:nvPr>
            <p:ph type="dt" sz="half" idx="10"/>
          </p:nvPr>
        </p:nvSpPr>
        <p:spPr>
          <a:xfrm>
            <a:off x="457200" y="6422064"/>
            <a:ext cx="2133600" cy="365125"/>
          </a:xfrm>
        </p:spPr>
        <p:txBody>
          <a:bodyPr/>
          <a:lstStyle/>
          <a:p>
            <a:fld id="{794B144A-9915-4983-8AFF-51114729D7F5}" type="datetimeFigureOut">
              <a:rPr lang="hu-HU" smtClean="0"/>
              <a:pPr/>
              <a:t>2016. 11. 08.</a:t>
            </a:fld>
            <a:endParaRPr lang="hu-HU"/>
          </a:p>
        </p:txBody>
      </p:sp>
      <p:sp>
        <p:nvSpPr>
          <p:cNvPr id="6" name="Élőláb helye 5"/>
          <p:cNvSpPr>
            <a:spLocks noGrp="1"/>
          </p:cNvSpPr>
          <p:nvPr>
            <p:ph type="ftr" sz="quarter" idx="11"/>
          </p:nvPr>
        </p:nvSpPr>
        <p:spPr/>
        <p:txBody>
          <a:bodyPr/>
          <a:lstStyle/>
          <a:p>
            <a:endParaRPr lang="hu-HU"/>
          </a:p>
        </p:txBody>
      </p:sp>
      <p:sp>
        <p:nvSpPr>
          <p:cNvPr id="7" name="Dia számának helye 6"/>
          <p:cNvSpPr>
            <a:spLocks noGrp="1"/>
          </p:cNvSpPr>
          <p:nvPr>
            <p:ph type="sldNum" sz="quarter" idx="12"/>
          </p:nvPr>
        </p:nvSpPr>
        <p:spPr/>
        <p:txBody>
          <a:bodyPr/>
          <a:lstStyle/>
          <a:p>
            <a:fld id="{88F2D8BC-AB3C-4FBD-B28A-AE4B2131ED03}" type="slidenum">
              <a:rPr lang="hu-HU" smtClean="0"/>
              <a:pPr/>
              <a:t>‹#›</a:t>
            </a:fld>
            <a:endParaRPr lang="hu-H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Szabadkézi sokszög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Szabadkézi sokszög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Cím helye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hu-HU" smtClean="0"/>
              <a:t>Mintacím szerkesztése</a:t>
            </a:r>
            <a:endParaRPr kumimoji="0" lang="en-US"/>
          </a:p>
        </p:txBody>
      </p:sp>
      <p:sp>
        <p:nvSpPr>
          <p:cNvPr id="30" name="Szöveg helye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hu-HU" smtClean="0"/>
              <a:t>Mintaszöveg szerkesztése</a:t>
            </a:r>
          </a:p>
          <a:p>
            <a:pPr lvl="1" eaLnBrk="1" latinLnBrk="0" hangingPunct="1"/>
            <a:r>
              <a:rPr kumimoji="0" lang="hu-HU" smtClean="0"/>
              <a:t>Második szint</a:t>
            </a:r>
          </a:p>
          <a:p>
            <a:pPr lvl="2" eaLnBrk="1" latinLnBrk="0" hangingPunct="1"/>
            <a:r>
              <a:rPr kumimoji="0" lang="hu-HU" smtClean="0"/>
              <a:t>Harmadik szint</a:t>
            </a:r>
          </a:p>
          <a:p>
            <a:pPr lvl="3" eaLnBrk="1" latinLnBrk="0" hangingPunct="1"/>
            <a:r>
              <a:rPr kumimoji="0" lang="hu-HU" smtClean="0"/>
              <a:t>Negyedik szint</a:t>
            </a:r>
          </a:p>
          <a:p>
            <a:pPr lvl="4" eaLnBrk="1" latinLnBrk="0" hangingPunct="1"/>
            <a:r>
              <a:rPr kumimoji="0" lang="hu-HU" smtClean="0"/>
              <a:t>Ötödik szint</a:t>
            </a:r>
            <a:endParaRPr kumimoji="0" lang="en-US"/>
          </a:p>
        </p:txBody>
      </p:sp>
      <p:sp>
        <p:nvSpPr>
          <p:cNvPr id="10" name="Dátum helye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794B144A-9915-4983-8AFF-51114729D7F5}" type="datetimeFigureOut">
              <a:rPr lang="hu-HU" smtClean="0"/>
              <a:pPr/>
              <a:t>2016. 11. 08.</a:t>
            </a:fld>
            <a:endParaRPr lang="hu-HU"/>
          </a:p>
        </p:txBody>
      </p:sp>
      <p:sp>
        <p:nvSpPr>
          <p:cNvPr id="22" name="Élőláb helye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hu-HU"/>
          </a:p>
        </p:txBody>
      </p:sp>
      <p:sp>
        <p:nvSpPr>
          <p:cNvPr id="18" name="Dia számának helye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88F2D8BC-AB3C-4FBD-B28A-AE4B2131ED03}" type="slidenum">
              <a:rPr lang="hu-HU" smtClean="0"/>
              <a:pPr/>
              <a:t>‹#›</a:t>
            </a:fld>
            <a:endParaRPr lang="hu-HU"/>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uj.jogtar.hu/"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5.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uj.jogtar.hu/"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uj.jogtar.hu/"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457200" y="0"/>
            <a:ext cx="7467600" cy="1052736"/>
          </a:xfrm>
        </p:spPr>
        <p:txBody>
          <a:bodyPr>
            <a:noAutofit/>
          </a:bodyPr>
          <a:lstStyle/>
          <a:p>
            <a:pPr algn="ctr"/>
            <a:r>
              <a:rPr lang="hu-HU" sz="3600" dirty="0" smtClean="0"/>
              <a:t>Végrehajtási tevékenység aktuális kérdései</a:t>
            </a:r>
            <a:endParaRPr lang="hu-HU" sz="3600" dirty="0"/>
          </a:p>
        </p:txBody>
      </p:sp>
      <p:pic>
        <p:nvPicPr>
          <p:cNvPr id="4" name="Tartalom helye 3" descr="befektetes.jpg"/>
          <p:cNvPicPr>
            <a:picLocks noGrp="1" noChangeAspect="1"/>
          </p:cNvPicPr>
          <p:nvPr>
            <p:ph idx="1"/>
          </p:nvPr>
        </p:nvPicPr>
        <p:blipFill>
          <a:blip r:embed="rId3" cstate="print"/>
          <a:stretch>
            <a:fillRect/>
          </a:stretch>
        </p:blipFill>
        <p:spPr>
          <a:xfrm>
            <a:off x="1043608" y="1124744"/>
            <a:ext cx="6768752" cy="5328591"/>
          </a:xfrm>
        </p:spPr>
      </p:pic>
    </p:spTree>
  </p:cSld>
  <p:clrMapOvr>
    <a:masterClrMapping/>
  </p:clrMapOvr>
  <p:transition>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457200" y="274638"/>
            <a:ext cx="8147248" cy="1138138"/>
          </a:xfrm>
        </p:spPr>
        <p:txBody>
          <a:bodyPr>
            <a:normAutofit fontScale="90000"/>
          </a:bodyPr>
          <a:lstStyle/>
          <a:p>
            <a:pPr algn="ctr"/>
            <a:r>
              <a:rPr lang="hu-HU" sz="3600" dirty="0" smtClean="0">
                <a:latin typeface="+mn-lt"/>
              </a:rPr>
              <a:t>Közigazgatási végrehajtások összeütközése</a:t>
            </a:r>
            <a:endParaRPr lang="hu-HU" sz="3600" dirty="0">
              <a:latin typeface="+mn-lt"/>
            </a:endParaRPr>
          </a:p>
        </p:txBody>
      </p:sp>
      <p:sp>
        <p:nvSpPr>
          <p:cNvPr id="3" name="Tartalom helye 2"/>
          <p:cNvSpPr>
            <a:spLocks noGrp="1"/>
          </p:cNvSpPr>
          <p:nvPr>
            <p:ph idx="1"/>
          </p:nvPr>
        </p:nvSpPr>
        <p:spPr>
          <a:xfrm>
            <a:off x="457200" y="1556792"/>
            <a:ext cx="8219256" cy="4569371"/>
          </a:xfrm>
        </p:spPr>
        <p:txBody>
          <a:bodyPr/>
          <a:lstStyle/>
          <a:p>
            <a:pPr algn="just">
              <a:buNone/>
            </a:pPr>
            <a:r>
              <a:rPr lang="hu-HU" dirty="0" smtClean="0"/>
              <a:t>	</a:t>
            </a:r>
            <a:r>
              <a:rPr lang="hu-HU" sz="2600" u="sng" dirty="0" smtClean="0"/>
              <a:t>2016. VII. 1.-től:</a:t>
            </a:r>
          </a:p>
          <a:p>
            <a:pPr algn="just">
              <a:buNone/>
            </a:pPr>
            <a:r>
              <a:rPr lang="hu-HU" sz="2600" dirty="0" smtClean="0"/>
              <a:t>	</a:t>
            </a:r>
            <a:r>
              <a:rPr lang="hu-HU" sz="2600" dirty="0" smtClean="0"/>
              <a:t>Ha </a:t>
            </a:r>
            <a:r>
              <a:rPr lang="hu-HU" sz="2600" dirty="0" smtClean="0"/>
              <a:t>ugyanazt az ingóságot </a:t>
            </a:r>
            <a:r>
              <a:rPr lang="hu-HU" sz="2600" dirty="0" smtClean="0">
                <a:solidFill>
                  <a:srgbClr val="00B0F0"/>
                </a:solidFill>
              </a:rPr>
              <a:t>(ideértve az üzletrészt és az értékpapírt is)</a:t>
            </a:r>
            <a:r>
              <a:rPr lang="hu-HU" sz="2600" dirty="0" smtClean="0"/>
              <a:t> vagy ingatlant több adóhatóság is lefoglalta, a végrehajtás folytatására és az értékesítésre </a:t>
            </a:r>
            <a:r>
              <a:rPr lang="hu-HU" sz="2600" dirty="0" smtClean="0">
                <a:solidFill>
                  <a:srgbClr val="00B0F0"/>
                </a:solidFill>
              </a:rPr>
              <a:t>az állami adó- és vámhatóság, ennek hiányában</a:t>
            </a:r>
            <a:r>
              <a:rPr lang="hu-HU" sz="2600" dirty="0" smtClean="0"/>
              <a:t> az a végrehajtó jogosult és köteles, aki a vagyontárgyat a többi végrehajtót megelőzően foglalta le. Egyidejű foglalás esetén az adóhatóságok megegyezése szerint kell folytatni a végrehajtást</a:t>
            </a:r>
            <a:r>
              <a:rPr lang="hu-HU" dirty="0" smtClean="0"/>
              <a:t>. </a:t>
            </a:r>
            <a:r>
              <a:rPr lang="hu-HU" sz="2600" dirty="0" smtClean="0"/>
              <a:t>Art. 146. § (5)</a:t>
            </a:r>
            <a:endParaRPr lang="hu-HU" sz="26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457200" y="274638"/>
            <a:ext cx="8075240" cy="562074"/>
          </a:xfrm>
        </p:spPr>
        <p:txBody>
          <a:bodyPr>
            <a:normAutofit fontScale="90000"/>
          </a:bodyPr>
          <a:lstStyle/>
          <a:p>
            <a:pPr algn="ctr"/>
            <a:r>
              <a:rPr lang="hu-HU" sz="3200" dirty="0" err="1" smtClean="0">
                <a:latin typeface="+mn-lt"/>
              </a:rPr>
              <a:t>Zálogjogosulti</a:t>
            </a:r>
            <a:r>
              <a:rPr lang="hu-HU" sz="3200" dirty="0" smtClean="0">
                <a:latin typeface="+mn-lt"/>
              </a:rPr>
              <a:t> bekapcsolódás esetei</a:t>
            </a:r>
            <a:endParaRPr lang="hu-HU" sz="3200" dirty="0">
              <a:latin typeface="+mn-lt"/>
            </a:endParaRPr>
          </a:p>
        </p:txBody>
      </p:sp>
      <p:sp>
        <p:nvSpPr>
          <p:cNvPr id="3" name="Tartalom helye 2"/>
          <p:cNvSpPr>
            <a:spLocks noGrp="1"/>
          </p:cNvSpPr>
          <p:nvPr>
            <p:ph idx="1"/>
          </p:nvPr>
        </p:nvSpPr>
        <p:spPr>
          <a:xfrm>
            <a:off x="457200" y="908720"/>
            <a:ext cx="8291264" cy="5760640"/>
          </a:xfrm>
        </p:spPr>
        <p:txBody>
          <a:bodyPr>
            <a:normAutofit fontScale="92500" lnSpcReduction="10000"/>
          </a:bodyPr>
          <a:lstStyle/>
          <a:p>
            <a:pPr algn="just">
              <a:buNone/>
            </a:pPr>
            <a:r>
              <a:rPr lang="hu-HU" dirty="0" smtClean="0"/>
              <a:t>	</a:t>
            </a:r>
            <a:r>
              <a:rPr lang="hu-HU" sz="2200" u="sng" dirty="0" smtClean="0"/>
              <a:t>I. Adóhatóság rendelkezik zálogjoggal az adós ingatlanán  Art. 155. § (4)</a:t>
            </a:r>
          </a:p>
          <a:p>
            <a:pPr algn="just">
              <a:buNone/>
            </a:pPr>
            <a:r>
              <a:rPr lang="hu-HU" sz="2200" dirty="0" smtClean="0">
                <a:latin typeface="Arial" pitchFamily="34" charset="0"/>
              </a:rPr>
              <a:t>	Ha erre az ingatlanra a jelzálogjog bejegyzését követően más szerv (ÖBVH, NAV) végrehajtási jogot jegyez be , akkor ennek a szervnek – a becsérték egyidejű közlésével - fel kell hívnia a zálogjogosultat a </a:t>
            </a:r>
            <a:r>
              <a:rPr lang="hu-HU" sz="2200" dirty="0" err="1" smtClean="0">
                <a:latin typeface="Arial" pitchFamily="34" charset="0"/>
              </a:rPr>
              <a:t>Vht</a:t>
            </a:r>
            <a:r>
              <a:rPr lang="hu-HU" sz="2200" dirty="0" smtClean="0">
                <a:latin typeface="Arial" pitchFamily="34" charset="0"/>
              </a:rPr>
              <a:t>. 114.§ alapján a végrehajtási eljárásba történő bekapcsolódásra.</a:t>
            </a:r>
          </a:p>
          <a:p>
            <a:pPr algn="just">
              <a:buNone/>
            </a:pPr>
            <a:r>
              <a:rPr lang="hu-HU" sz="2200" dirty="0" smtClean="0">
                <a:latin typeface="Arial" pitchFamily="34" charset="0"/>
              </a:rPr>
              <a:t>	A bekapcsolódási kérelmet a felhívás átvételét követő 15 napon belül kell a végrehajtónak megküldeni, aki azt haladéktalanul továbbítja a döntésre jogosult, végrehajtást foganatosító bíróságnak.</a:t>
            </a:r>
          </a:p>
          <a:p>
            <a:pPr algn="just">
              <a:buNone/>
            </a:pPr>
            <a:r>
              <a:rPr lang="hu-HU" sz="2200" dirty="0" smtClean="0">
                <a:latin typeface="Arial" pitchFamily="34" charset="0"/>
              </a:rPr>
              <a:t>	Amennyiben bíróság engedélyezi a bekapcsolódást az adóhatóság végrehajtást kérővé válik.</a:t>
            </a:r>
          </a:p>
          <a:p>
            <a:pPr algn="just">
              <a:buNone/>
            </a:pPr>
            <a:r>
              <a:rPr lang="hu-HU" sz="2200" dirty="0" smtClean="0">
                <a:latin typeface="Arial" pitchFamily="34" charset="0"/>
              </a:rPr>
              <a:t>	ÖBVH díjazása </a:t>
            </a:r>
            <a:r>
              <a:rPr lang="hu-HU" sz="2000" dirty="0" smtClean="0"/>
              <a:t>35/2015. (XI. 10.) IM rendelet 8. § (6)</a:t>
            </a:r>
            <a:endParaRPr lang="hu-HU" sz="2200" dirty="0" smtClean="0">
              <a:latin typeface="Arial" pitchFamily="34" charset="0"/>
            </a:endParaRPr>
          </a:p>
          <a:p>
            <a:pPr algn="just">
              <a:buNone/>
            </a:pPr>
            <a:r>
              <a:rPr lang="hu-HU" sz="2200" dirty="0" smtClean="0"/>
              <a:t>	A zálogtárgy egyszerűsített végrehajtási értékesítéséért a végrehajtási ügyérték - amely a zálogtárgy kikiáltási ára - alapján járó munkadíj 50%-a és a költségátalány 50%-a számítható fel, melyek együttes összege nem haladhatja meg az 500 000 forintot.</a:t>
            </a:r>
            <a:endParaRPr lang="hu-HU" sz="2200" dirty="0" smtClean="0">
              <a:latin typeface="Arial"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457200" y="274638"/>
            <a:ext cx="8363272" cy="202034"/>
          </a:xfrm>
        </p:spPr>
        <p:txBody>
          <a:bodyPr>
            <a:normAutofit fontScale="90000"/>
          </a:bodyPr>
          <a:lstStyle/>
          <a:p>
            <a:endParaRPr lang="hu-HU" dirty="0"/>
          </a:p>
        </p:txBody>
      </p:sp>
      <p:sp>
        <p:nvSpPr>
          <p:cNvPr id="3" name="Tartalom helye 2"/>
          <p:cNvSpPr>
            <a:spLocks noGrp="1"/>
          </p:cNvSpPr>
          <p:nvPr>
            <p:ph idx="1"/>
          </p:nvPr>
        </p:nvSpPr>
        <p:spPr>
          <a:xfrm>
            <a:off x="457200" y="404664"/>
            <a:ext cx="8291264" cy="6453336"/>
          </a:xfrm>
        </p:spPr>
        <p:txBody>
          <a:bodyPr>
            <a:normAutofit fontScale="92500" lnSpcReduction="20000"/>
          </a:bodyPr>
          <a:lstStyle/>
          <a:p>
            <a:pPr algn="just">
              <a:buNone/>
            </a:pPr>
            <a:r>
              <a:rPr lang="hu-HU" sz="2400" dirty="0" smtClean="0"/>
              <a:t>	</a:t>
            </a:r>
            <a:r>
              <a:rPr lang="hu-HU" sz="2600" u="sng" dirty="0" smtClean="0"/>
              <a:t>II. Adóhatóság foglalta le az ingatlant, melyet más jogosult(</a:t>
            </a:r>
            <a:r>
              <a:rPr lang="hu-HU" sz="2600" u="sng" dirty="0" err="1" smtClean="0"/>
              <a:t>ak</a:t>
            </a:r>
            <a:r>
              <a:rPr lang="hu-HU" sz="2600" u="sng" dirty="0" smtClean="0"/>
              <a:t>) javára zálogjog(ok) terhel(</a:t>
            </a:r>
            <a:r>
              <a:rPr lang="hu-HU" sz="2600" u="sng" dirty="0" err="1" smtClean="0"/>
              <a:t>nek</a:t>
            </a:r>
            <a:r>
              <a:rPr lang="hu-HU" sz="2600" u="sng" dirty="0" smtClean="0"/>
              <a:t>)  Art. 155. § (1)</a:t>
            </a:r>
          </a:p>
          <a:p>
            <a:pPr algn="just">
              <a:buNone/>
            </a:pPr>
            <a:endParaRPr lang="hu-HU" sz="2600" u="sng" dirty="0" smtClean="0"/>
          </a:p>
          <a:p>
            <a:pPr algn="just">
              <a:buNone/>
            </a:pPr>
            <a:r>
              <a:rPr lang="hu-HU" sz="2600" dirty="0" smtClean="0">
                <a:ln w="5000" cmpd="sng">
                  <a:solidFill>
                    <a:schemeClr val="accent1">
                      <a:tint val="80000"/>
                      <a:shade val="99000"/>
                      <a:satMod val="500000"/>
                    </a:schemeClr>
                  </a:solidFill>
                  <a:prstDash val="solid"/>
                </a:ln>
                <a:latin typeface="Arial" pitchFamily="34" charset="0"/>
              </a:rPr>
              <a:t>	</a:t>
            </a:r>
            <a:r>
              <a:rPr lang="hu-HU" sz="2600" dirty="0" smtClean="0"/>
              <a:t>Foglalást követően meg kell állapítani az ingatlan becsértékét. A becsérték közlésével egyidejűleg fel kell hívni a zálogjogosult(</a:t>
            </a:r>
            <a:r>
              <a:rPr lang="hu-HU" sz="2600" dirty="0" err="1" smtClean="0"/>
              <a:t>ak</a:t>
            </a:r>
            <a:r>
              <a:rPr lang="hu-HU" sz="2600" dirty="0" smtClean="0"/>
              <a:t>)</a:t>
            </a:r>
            <a:r>
              <a:rPr lang="hu-HU" sz="2600" dirty="0" err="1" smtClean="0"/>
              <a:t>at</a:t>
            </a:r>
            <a:r>
              <a:rPr lang="hu-HU" sz="2600" dirty="0" smtClean="0"/>
              <a:t> a végrehajtási eljárásba történő bekapcsolódásra. </a:t>
            </a:r>
          </a:p>
          <a:p>
            <a:pPr algn="just">
              <a:buNone/>
            </a:pPr>
            <a:endParaRPr lang="hu-HU" sz="2600" dirty="0" smtClean="0"/>
          </a:p>
          <a:p>
            <a:pPr algn="just">
              <a:buNone/>
            </a:pPr>
            <a:r>
              <a:rPr lang="hu-HU" sz="2600" dirty="0" smtClean="0"/>
              <a:t>	Zálogjogosult bekapcsolódási kérelmét 15 napon belül  az adóhatóságnak küldi meg, aki továbbítja azt a döntésre jogosult bíróság részére. Ha a bíróság engedélyezi a bekapcsolódást, akkor kijelöli </a:t>
            </a:r>
            <a:r>
              <a:rPr lang="hu-HU" sz="2600" dirty="0" err="1" smtClean="0"/>
              <a:t>ÖBVH-t</a:t>
            </a:r>
            <a:r>
              <a:rPr lang="hu-HU" sz="2600" dirty="0" smtClean="0"/>
              <a:t> az eljárás folytatására.</a:t>
            </a:r>
          </a:p>
          <a:p>
            <a:pPr algn="just">
              <a:buNone/>
            </a:pPr>
            <a:endParaRPr lang="hu-HU" sz="2600" dirty="0" smtClean="0"/>
          </a:p>
          <a:p>
            <a:pPr algn="just">
              <a:buNone/>
            </a:pPr>
            <a:r>
              <a:rPr lang="hu-HU" sz="2600" dirty="0" smtClean="0"/>
              <a:t>	ÖBVH költséget nem számolhat fel 35/2015. (XI. 10.) IM rendelet  18. § (3) és a 23. §</a:t>
            </a:r>
            <a:r>
              <a:rPr lang="hu-HU" sz="2600" dirty="0" err="1" smtClean="0"/>
              <a:t>-ban</a:t>
            </a:r>
            <a:r>
              <a:rPr lang="hu-HU" sz="2600" dirty="0" smtClean="0"/>
              <a:t> foglaltak alapján.</a:t>
            </a:r>
          </a:p>
          <a:p>
            <a:pPr algn="just">
              <a:buNone/>
            </a:pPr>
            <a:r>
              <a:rPr lang="hu-HU" sz="2400" dirty="0" smtClean="0"/>
              <a:t>	</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457200" y="188640"/>
            <a:ext cx="8075240" cy="792088"/>
          </a:xfrm>
        </p:spPr>
        <p:txBody>
          <a:bodyPr>
            <a:normAutofit/>
          </a:bodyPr>
          <a:lstStyle/>
          <a:p>
            <a:pPr algn="ctr"/>
            <a:r>
              <a:rPr lang="hu-HU" sz="3600" dirty="0" smtClean="0">
                <a:latin typeface="+mn-lt"/>
              </a:rPr>
              <a:t>Végrehajtáshoz való jog elévülése</a:t>
            </a:r>
            <a:endParaRPr lang="hu-HU" sz="3600" dirty="0">
              <a:latin typeface="+mn-lt"/>
            </a:endParaRPr>
          </a:p>
        </p:txBody>
      </p:sp>
      <p:sp>
        <p:nvSpPr>
          <p:cNvPr id="3" name="Tartalom helye 2"/>
          <p:cNvSpPr>
            <a:spLocks noGrp="1"/>
          </p:cNvSpPr>
          <p:nvPr>
            <p:ph idx="1"/>
          </p:nvPr>
        </p:nvSpPr>
        <p:spPr>
          <a:xfrm>
            <a:off x="457200" y="1124744"/>
            <a:ext cx="8075240" cy="5001419"/>
          </a:xfrm>
        </p:spPr>
        <p:txBody>
          <a:bodyPr>
            <a:normAutofit fontScale="92500"/>
          </a:bodyPr>
          <a:lstStyle/>
          <a:p>
            <a:pPr algn="just">
              <a:buClr>
                <a:schemeClr val="tx1"/>
              </a:buClr>
              <a:buFont typeface="Wingdings" pitchFamily="2" charset="2"/>
              <a:buChar char="§"/>
            </a:pPr>
            <a:r>
              <a:rPr lang="hu-HU" sz="2400" dirty="0" smtClean="0"/>
              <a:t>Elévülési idő </a:t>
            </a:r>
            <a:r>
              <a:rPr lang="hu-HU" sz="2400" dirty="0" smtClean="0">
                <a:solidFill>
                  <a:srgbClr val="00B0F0"/>
                </a:solidFill>
              </a:rPr>
              <a:t>5 évről 4 évre csökkent</a:t>
            </a:r>
          </a:p>
          <a:p>
            <a:pPr algn="just">
              <a:buClr>
                <a:schemeClr val="tx1"/>
              </a:buClr>
              <a:buFont typeface="Wingdings" pitchFamily="2" charset="2"/>
              <a:buChar char="§"/>
            </a:pPr>
            <a:r>
              <a:rPr lang="hu-HU" sz="2400" dirty="0" smtClean="0"/>
              <a:t>Realizált </a:t>
            </a:r>
            <a:r>
              <a:rPr lang="hu-HU" sz="2400" dirty="0" err="1" smtClean="0"/>
              <a:t>vh</a:t>
            </a:r>
            <a:r>
              <a:rPr lang="hu-HU" sz="2400" dirty="0" smtClean="0"/>
              <a:t>. cselekmény esetén 6 hónappal meghosszabbodik</a:t>
            </a:r>
          </a:p>
          <a:p>
            <a:pPr algn="just">
              <a:buClr>
                <a:schemeClr val="tx1"/>
              </a:buClr>
              <a:buFont typeface="Wingdings" pitchFamily="2" charset="2"/>
              <a:buChar char="§"/>
            </a:pPr>
            <a:r>
              <a:rPr lang="hu-HU" sz="2400" dirty="0" smtClean="0"/>
              <a:t>Megszakad az elévülés késedelmes bevallás esetén és a felszámolás kezdő időpontjával</a:t>
            </a:r>
          </a:p>
          <a:p>
            <a:pPr algn="just">
              <a:buClr>
                <a:schemeClr val="tx1"/>
              </a:buClr>
              <a:buFont typeface="Wingdings" pitchFamily="2" charset="2"/>
              <a:buChar char="§"/>
            </a:pPr>
            <a:r>
              <a:rPr lang="hu-HU" sz="2400" dirty="0" smtClean="0"/>
              <a:t>Nyugszik az elévülés a végrehajtási eljárás felfüggesztésének, </a:t>
            </a:r>
            <a:r>
              <a:rPr lang="hu-HU" sz="2400" dirty="0" smtClean="0">
                <a:solidFill>
                  <a:srgbClr val="00B0F0"/>
                </a:solidFill>
              </a:rPr>
              <a:t>valamint az Art. 160. § (4) bekezdés d), illetve e) pontja szerinti</a:t>
            </a:r>
            <a:r>
              <a:rPr lang="hu-HU" sz="2400" dirty="0" smtClean="0"/>
              <a:t> szünetelésének, az adózó vagyonának egészére elrendelt bűnügyi zárlatnak, továbbá törvényben biztosított fizetési kedvezménynek vagy feltételhez kötött adómentességnek az időtartama alatt. A jelzálogjog bejegyzése az elévülés nyugvása szempontjából a végrehajtási eljárás felfüggesztésével esik egy tekintet alá.</a:t>
            </a:r>
            <a:endParaRPr lang="hu-HU" sz="24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457200" y="188640"/>
            <a:ext cx="8147248" cy="720080"/>
          </a:xfrm>
        </p:spPr>
        <p:txBody>
          <a:bodyPr>
            <a:normAutofit/>
          </a:bodyPr>
          <a:lstStyle/>
          <a:p>
            <a:pPr algn="ctr"/>
            <a:r>
              <a:rPr lang="hu-HU" sz="3200" dirty="0" smtClean="0">
                <a:latin typeface="+mn-lt"/>
              </a:rPr>
              <a:t>Szankciók a végrehajtási eljárásban</a:t>
            </a:r>
            <a:endParaRPr lang="hu-HU" sz="3200" dirty="0">
              <a:latin typeface="+mn-lt"/>
            </a:endParaRPr>
          </a:p>
        </p:txBody>
      </p:sp>
      <p:sp>
        <p:nvSpPr>
          <p:cNvPr id="3" name="Tartalom helye 2"/>
          <p:cNvSpPr>
            <a:spLocks noGrp="1"/>
          </p:cNvSpPr>
          <p:nvPr>
            <p:ph idx="1"/>
          </p:nvPr>
        </p:nvSpPr>
        <p:spPr>
          <a:xfrm>
            <a:off x="457200" y="1196752"/>
            <a:ext cx="8291264" cy="5328592"/>
          </a:xfrm>
        </p:spPr>
        <p:txBody>
          <a:bodyPr>
            <a:normAutofit lnSpcReduction="10000"/>
          </a:bodyPr>
          <a:lstStyle/>
          <a:p>
            <a:pPr algn="just">
              <a:buClr>
                <a:schemeClr val="tx1"/>
              </a:buClr>
              <a:buNone/>
            </a:pPr>
            <a:endParaRPr lang="hu-HU" sz="2400" dirty="0" smtClean="0"/>
          </a:p>
          <a:p>
            <a:pPr algn="just">
              <a:buClr>
                <a:schemeClr val="tx1"/>
              </a:buClr>
              <a:buFont typeface="Wingdings" pitchFamily="2" charset="2"/>
              <a:buChar char="§"/>
            </a:pPr>
            <a:r>
              <a:rPr lang="hu-HU" sz="2400" dirty="0" smtClean="0"/>
              <a:t>Art. 153. § Ha az adóhatóság az adóst megillető járandóságot (kifizetést), a hitelintézetnél kezelt összeget, illetőleg követelést vonja végrehajtás alá, és a munkáltató, kifizető, hitelintézet, valamint más személy az adóhatóság felhívása ellenére a követelés fennállásról nem nyilatkozik, illetve a levonást, átutalást, megfizetést elmulasztja, vagy nem a jogszabályban előírtaknak megfelelően teljesíti, az adóhatóság határozattal kötelezi a követelés, illetve a levonni, átutalni, megfizetni elmulasztott összeg erejéig az adótartozás megfizetésére. A határozatban foglalt teljesítési határidő elteltével az adóhatóság az </a:t>
            </a:r>
            <a:r>
              <a:rPr lang="hu-HU" sz="2400" dirty="0" err="1" smtClean="0"/>
              <a:t>adóvégrehajtási</a:t>
            </a:r>
            <a:r>
              <a:rPr lang="hu-HU" sz="2400" dirty="0" smtClean="0"/>
              <a:t> szabályok szerint intézkedik a tartozás behajtása (végrehajtása) iránt.</a:t>
            </a:r>
            <a:endParaRPr lang="hu-HU" sz="24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457200" y="274638"/>
            <a:ext cx="8147248" cy="130026"/>
          </a:xfrm>
        </p:spPr>
        <p:txBody>
          <a:bodyPr>
            <a:normAutofit fontScale="90000"/>
          </a:bodyPr>
          <a:lstStyle/>
          <a:p>
            <a:endParaRPr lang="hu-HU" dirty="0"/>
          </a:p>
        </p:txBody>
      </p:sp>
      <p:sp>
        <p:nvSpPr>
          <p:cNvPr id="3" name="Tartalom helye 2"/>
          <p:cNvSpPr>
            <a:spLocks noGrp="1"/>
          </p:cNvSpPr>
          <p:nvPr>
            <p:ph idx="1"/>
          </p:nvPr>
        </p:nvSpPr>
        <p:spPr>
          <a:xfrm>
            <a:off x="457200" y="476672"/>
            <a:ext cx="8219256" cy="5649491"/>
          </a:xfrm>
        </p:spPr>
        <p:txBody>
          <a:bodyPr>
            <a:normAutofit lnSpcReduction="10000"/>
          </a:bodyPr>
          <a:lstStyle/>
          <a:p>
            <a:pPr algn="just">
              <a:buClr>
                <a:schemeClr val="tx1"/>
              </a:buClr>
              <a:buFont typeface="Wingdings" pitchFamily="2" charset="2"/>
              <a:buChar char="§"/>
            </a:pPr>
            <a:r>
              <a:rPr lang="hu-HU" sz="2200" dirty="0" err="1" smtClean="0"/>
              <a:t>Vht</a:t>
            </a:r>
            <a:r>
              <a:rPr lang="hu-HU" sz="2200" dirty="0" smtClean="0"/>
              <a:t>. 104. § (3) A lefoglalt ingóságon elidegenítési és terhelési tilalom áll fenn. Az adós a lefoglalt ingóságot köteles gondosan megőrizni. A lefoglalt ingóság elhasználása, elzálogosítása, elidegenítése, megsemmisítése vagy a végrehajtás alól más módon való elvonása a </a:t>
            </a:r>
            <a:r>
              <a:rPr lang="hu-HU" sz="2200" dirty="0" smtClean="0">
                <a:hlinkClick r:id="rId2"/>
              </a:rPr>
              <a:t>Büntető Törvénykönyv</a:t>
            </a:r>
            <a:r>
              <a:rPr lang="hu-HU" sz="2200" dirty="0" smtClean="0"/>
              <a:t> szerint bűncselekmény.</a:t>
            </a:r>
          </a:p>
          <a:p>
            <a:pPr algn="just">
              <a:buClr>
                <a:schemeClr val="tx1"/>
              </a:buClr>
              <a:buFont typeface="Wingdings" pitchFamily="2" charset="2"/>
              <a:buChar char="§"/>
            </a:pPr>
            <a:r>
              <a:rPr lang="hu-HU" sz="2200" dirty="0" smtClean="0"/>
              <a:t>A magánszemély adózó 200 ezer forintig, más adózó 500 ezer forintig terjedő mulasztási bírsággal sújtható, ha:</a:t>
            </a:r>
          </a:p>
          <a:p>
            <a:pPr algn="just">
              <a:buClr>
                <a:schemeClr val="tx1"/>
              </a:buClr>
              <a:buFont typeface="Arial" pitchFamily="34" charset="0"/>
              <a:buChar char="•"/>
            </a:pPr>
            <a:r>
              <a:rPr lang="hu-HU" sz="2200" dirty="0" smtClean="0"/>
              <a:t>az ellenőrzést, az üzletlezárást, a hatósági eljárást vagy a végrehajtási eljárást a megjelenési kötelezettség elmulasztásával, az együttműködési kötelezettség megsértésével vagy más módon akadályozza Art. 172. § (1) l pont</a:t>
            </a:r>
          </a:p>
          <a:p>
            <a:pPr algn="just">
              <a:buClr>
                <a:schemeClr val="tx1"/>
              </a:buClr>
              <a:buFont typeface="Arial" pitchFamily="34" charset="0"/>
              <a:buChar char="•"/>
            </a:pPr>
            <a:r>
              <a:rPr lang="hu-HU" sz="2400" dirty="0" smtClean="0"/>
              <a:t>Az ellenőrzés, az üzletlezárás, illetve a végrehajtási eljárás akadályozásáért az (1) bekezdés </a:t>
            </a:r>
            <a:r>
              <a:rPr lang="hu-HU" sz="2400" i="1" dirty="0" smtClean="0"/>
              <a:t>l) </a:t>
            </a:r>
            <a:r>
              <a:rPr lang="hu-HU" sz="2400" dirty="0" smtClean="0"/>
              <a:t>pontja alapján adózónak nem minősülő </a:t>
            </a:r>
            <a:r>
              <a:rPr lang="hu-HU" sz="2400" strike="sngStrike" dirty="0" smtClean="0">
                <a:solidFill>
                  <a:srgbClr val="FF0000"/>
                </a:solidFill>
              </a:rPr>
              <a:t>magán</a:t>
            </a:r>
            <a:r>
              <a:rPr lang="hu-HU" sz="2400" dirty="0" smtClean="0"/>
              <a:t>személy </a:t>
            </a:r>
            <a:r>
              <a:rPr lang="hu-HU" sz="2400" dirty="0" smtClean="0"/>
              <a:t>is szankcionálható.  Art. 17. § (9)</a:t>
            </a:r>
            <a:endParaRPr lang="hu-HU" sz="22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457200" y="274638"/>
            <a:ext cx="7467600" cy="850106"/>
          </a:xfrm>
        </p:spPr>
        <p:txBody>
          <a:bodyPr>
            <a:normAutofit/>
          </a:bodyPr>
          <a:lstStyle/>
          <a:p>
            <a:pPr algn="ctr"/>
            <a:r>
              <a:rPr lang="hu-HU" sz="3200" dirty="0" smtClean="0">
                <a:latin typeface="+mn-lt"/>
              </a:rPr>
              <a:t>Egyéb </a:t>
            </a:r>
            <a:r>
              <a:rPr lang="hu-HU" sz="3200" dirty="0" smtClean="0">
                <a:latin typeface="+mn-lt"/>
              </a:rPr>
              <a:t>aktualitások 2016. VII. 1.-től</a:t>
            </a:r>
            <a:endParaRPr lang="hu-HU" sz="3200" dirty="0">
              <a:latin typeface="+mn-lt"/>
            </a:endParaRPr>
          </a:p>
        </p:txBody>
      </p:sp>
      <p:sp>
        <p:nvSpPr>
          <p:cNvPr id="3" name="Tartalom helye 2"/>
          <p:cNvSpPr>
            <a:spLocks noGrp="1"/>
          </p:cNvSpPr>
          <p:nvPr>
            <p:ph idx="1"/>
          </p:nvPr>
        </p:nvSpPr>
        <p:spPr>
          <a:xfrm>
            <a:off x="457200" y="1628800"/>
            <a:ext cx="8147248" cy="4752528"/>
          </a:xfrm>
        </p:spPr>
        <p:txBody>
          <a:bodyPr>
            <a:normAutofit/>
          </a:bodyPr>
          <a:lstStyle/>
          <a:p>
            <a:pPr algn="just">
              <a:buClr>
                <a:schemeClr val="tx1"/>
              </a:buClr>
              <a:buFont typeface="Wingdings" pitchFamily="2" charset="2"/>
              <a:buChar char="§"/>
            </a:pPr>
            <a:r>
              <a:rPr lang="hu-HU" sz="2400" dirty="0" smtClean="0"/>
              <a:t>Végrehajtás kiterjesztése (ingó, ingatlan, követelés) foglalás esetén Art. 150. § (2)</a:t>
            </a:r>
          </a:p>
          <a:p>
            <a:pPr algn="just">
              <a:buClr>
                <a:schemeClr val="tx1"/>
              </a:buClr>
              <a:buNone/>
            </a:pPr>
            <a:endParaRPr lang="hu-HU" sz="2400" dirty="0" smtClean="0"/>
          </a:p>
          <a:p>
            <a:pPr algn="just">
              <a:buClr>
                <a:schemeClr val="tx1"/>
              </a:buClr>
              <a:buFont typeface="Wingdings" pitchFamily="2" charset="2"/>
              <a:buChar char="§"/>
            </a:pPr>
            <a:r>
              <a:rPr lang="hu-HU" sz="2400" dirty="0" smtClean="0"/>
              <a:t>Végrehajtási költségátalányt nem kell végzéssel előírni, az a vonatkozó végrehajtható okirat alapján hajtható végre Art. 145. § (3). Tájékoztatási kötelezettség azonban van Art. 163. § (2a)</a:t>
            </a:r>
          </a:p>
          <a:p>
            <a:pPr algn="just">
              <a:buClr>
                <a:schemeClr val="tx1"/>
              </a:buClr>
              <a:buNone/>
            </a:pPr>
            <a:endParaRPr lang="hu-HU" sz="2400" dirty="0" smtClean="0"/>
          </a:p>
          <a:p>
            <a:pPr algn="just">
              <a:buClr>
                <a:schemeClr val="tx1"/>
              </a:buClr>
              <a:buFont typeface="Wingdings" pitchFamily="2" charset="2"/>
              <a:buChar char="§"/>
            </a:pPr>
            <a:r>
              <a:rPr lang="hu-HU" sz="2400" dirty="0" smtClean="0"/>
              <a:t>Ingatlan végrehajtás mellőzése (jelzálogjog 500 </a:t>
            </a:r>
            <a:r>
              <a:rPr lang="hu-HU" sz="2400" dirty="0" err="1" smtClean="0"/>
              <a:t>eFt</a:t>
            </a:r>
            <a:r>
              <a:rPr lang="hu-HU" sz="2400" dirty="0" smtClean="0"/>
              <a:t> felett is) Art. 154. § (3a)</a:t>
            </a:r>
          </a:p>
          <a:p>
            <a:pPr algn="just">
              <a:buClr>
                <a:schemeClr val="tx1"/>
              </a:buClr>
              <a:buNone/>
            </a:pPr>
            <a:endParaRPr lang="hu-HU" sz="24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457200" y="274638"/>
            <a:ext cx="8291264" cy="778098"/>
          </a:xfrm>
        </p:spPr>
        <p:txBody>
          <a:bodyPr>
            <a:normAutofit/>
          </a:bodyPr>
          <a:lstStyle/>
          <a:p>
            <a:pPr algn="ctr"/>
            <a:r>
              <a:rPr lang="hu-HU" sz="3600" dirty="0" smtClean="0">
                <a:latin typeface="+mn-lt"/>
              </a:rPr>
              <a:t>Várható változások</a:t>
            </a:r>
            <a:endParaRPr lang="hu-HU" sz="3600" dirty="0">
              <a:latin typeface="+mn-lt"/>
            </a:endParaRPr>
          </a:p>
        </p:txBody>
      </p:sp>
      <p:sp>
        <p:nvSpPr>
          <p:cNvPr id="3" name="Tartalom helye 2"/>
          <p:cNvSpPr>
            <a:spLocks noGrp="1"/>
          </p:cNvSpPr>
          <p:nvPr>
            <p:ph idx="1"/>
          </p:nvPr>
        </p:nvSpPr>
        <p:spPr>
          <a:xfrm>
            <a:off x="457200" y="1196752"/>
            <a:ext cx="8219256" cy="5400600"/>
          </a:xfrm>
        </p:spPr>
        <p:txBody>
          <a:bodyPr>
            <a:normAutofit fontScale="92500" lnSpcReduction="10000"/>
          </a:bodyPr>
          <a:lstStyle/>
          <a:p>
            <a:pPr algn="just">
              <a:buNone/>
            </a:pPr>
            <a:r>
              <a:rPr lang="hu-HU" b="1" dirty="0" smtClean="0"/>
              <a:t>	</a:t>
            </a:r>
            <a:r>
              <a:rPr lang="hu-HU" sz="2400" dirty="0" smtClean="0"/>
              <a:t>A közigazgatási bürokráciacsökkentést érintő egyes törvények módosításáról szóló törvényjavaslat alapján:</a:t>
            </a:r>
          </a:p>
          <a:p>
            <a:pPr algn="just">
              <a:buClr>
                <a:schemeClr val="tx1"/>
              </a:buClr>
              <a:buFont typeface="Wingdings" pitchFamily="2" charset="2"/>
              <a:buChar char="§"/>
            </a:pPr>
            <a:r>
              <a:rPr lang="hu-HU" sz="2400" dirty="0" err="1" smtClean="0"/>
              <a:t>Vht</a:t>
            </a:r>
            <a:r>
              <a:rPr lang="hu-HU" sz="2400" dirty="0" smtClean="0"/>
              <a:t>. 103. § (2) módosul:</a:t>
            </a:r>
          </a:p>
          <a:p>
            <a:pPr algn="just">
              <a:buNone/>
            </a:pPr>
            <a:r>
              <a:rPr lang="hu-HU" sz="2400" b="1" dirty="0" smtClean="0"/>
              <a:t>	</a:t>
            </a:r>
            <a:r>
              <a:rPr lang="hu-HU" sz="2400" dirty="0" smtClean="0"/>
              <a:t>A módosítás eredményeként a forgalomból történő kivonás kezdeményezésére a foglalás tényének nyilvántartásba történő bejegyzését követő harminc nap elteltével lesz lehetőség.</a:t>
            </a:r>
          </a:p>
          <a:p>
            <a:pPr algn="just">
              <a:buNone/>
            </a:pPr>
            <a:endParaRPr lang="hu-HU" sz="2400" dirty="0" smtClean="0"/>
          </a:p>
          <a:p>
            <a:pPr algn="just">
              <a:buClr>
                <a:schemeClr val="tx1"/>
              </a:buClr>
              <a:buFont typeface="Wingdings" pitchFamily="2" charset="2"/>
              <a:buChar char="§"/>
            </a:pPr>
            <a:r>
              <a:rPr lang="hu-HU" sz="2400" dirty="0" smtClean="0"/>
              <a:t>Art. új 216/A. §</a:t>
            </a:r>
            <a:r>
              <a:rPr lang="hu-HU" sz="2400" dirty="0" err="1" smtClean="0"/>
              <a:t>-sal</a:t>
            </a:r>
            <a:r>
              <a:rPr lang="hu-HU" sz="2400" dirty="0" smtClean="0"/>
              <a:t> egészül ki:</a:t>
            </a:r>
          </a:p>
          <a:p>
            <a:pPr algn="just">
              <a:buClr>
                <a:schemeClr val="tx1"/>
              </a:buClr>
              <a:buNone/>
            </a:pPr>
            <a:r>
              <a:rPr lang="hu-HU" sz="2400" dirty="0" smtClean="0"/>
              <a:t>	A kormányhivatalnak vagy járási hivatalnak – az e rendelkezés hatálybalépése előtt – az önkormányzati adóhatósághoz adók módjára behajtandó köztartozás végrehajtása céljából érkezett – be nem hajtott – megkeresései tekintetében – a 146. § (2) bekezdés a) pontjától eltérően – az állami adóhatóság jár el.” </a:t>
            </a:r>
            <a:endParaRPr lang="hu-HU" sz="24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457200" y="274638"/>
            <a:ext cx="7467600" cy="418058"/>
          </a:xfrm>
        </p:spPr>
        <p:txBody>
          <a:bodyPr>
            <a:normAutofit fontScale="90000"/>
          </a:bodyPr>
          <a:lstStyle/>
          <a:p>
            <a:pPr algn="ctr"/>
            <a:r>
              <a:rPr lang="hu-HU" dirty="0" smtClean="0"/>
              <a:t>Köszönöm a figyelmet!</a:t>
            </a:r>
            <a:endParaRPr lang="hu-HU" dirty="0"/>
          </a:p>
        </p:txBody>
      </p:sp>
      <p:pic>
        <p:nvPicPr>
          <p:cNvPr id="4" name="Tartalom helye 3" descr="aranylapat5-animated.gif"/>
          <p:cNvPicPr>
            <a:picLocks noGrp="1" noChangeAspect="1"/>
          </p:cNvPicPr>
          <p:nvPr>
            <p:ph idx="1"/>
          </p:nvPr>
        </p:nvPicPr>
        <p:blipFill>
          <a:blip r:embed="rId2" cstate="print"/>
          <a:stretch>
            <a:fillRect/>
          </a:stretch>
        </p:blipFill>
        <p:spPr>
          <a:xfrm>
            <a:off x="571500" y="908720"/>
            <a:ext cx="8032948" cy="5472608"/>
          </a:xfr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457200" y="274638"/>
            <a:ext cx="8291264" cy="202034"/>
          </a:xfrm>
        </p:spPr>
        <p:txBody>
          <a:bodyPr>
            <a:noAutofit/>
          </a:bodyPr>
          <a:lstStyle/>
          <a:p>
            <a:pPr algn="ctr"/>
            <a:r>
              <a:rPr lang="hu-HU" sz="3600" smtClean="0"/>
              <a:t>                                                                                                                                                                                                                                                                         </a:t>
            </a:r>
            <a:endParaRPr lang="hu-HU" sz="3600" dirty="0"/>
          </a:p>
        </p:txBody>
      </p:sp>
      <p:sp>
        <p:nvSpPr>
          <p:cNvPr id="3" name="Tartalom helye 2"/>
          <p:cNvSpPr>
            <a:spLocks noGrp="1"/>
          </p:cNvSpPr>
          <p:nvPr>
            <p:ph idx="1"/>
          </p:nvPr>
        </p:nvSpPr>
        <p:spPr>
          <a:xfrm>
            <a:off x="457200" y="692696"/>
            <a:ext cx="8363272" cy="5760640"/>
          </a:xfrm>
        </p:spPr>
        <p:txBody>
          <a:bodyPr>
            <a:normAutofit fontScale="92500" lnSpcReduction="10000"/>
          </a:bodyPr>
          <a:lstStyle/>
          <a:p>
            <a:pPr algn="just">
              <a:buClr>
                <a:schemeClr val="tx1"/>
              </a:buClr>
              <a:buFont typeface="Wingdings" pitchFamily="2" charset="2"/>
              <a:buChar char="§"/>
            </a:pPr>
            <a:r>
              <a:rPr lang="hu-HU" sz="2800" dirty="0" smtClean="0"/>
              <a:t>Végrehajtási munka szervezése → saját humán erőforrás, vagy kvázi kiszervezés, illetve ezek kombinációja</a:t>
            </a:r>
          </a:p>
          <a:p>
            <a:pPr algn="just">
              <a:buClr>
                <a:schemeClr val="tx1"/>
              </a:buClr>
              <a:buFont typeface="Wingdings" pitchFamily="2" charset="2"/>
              <a:buChar char="§"/>
            </a:pPr>
            <a:r>
              <a:rPr lang="hu-HU" sz="2800" dirty="0" smtClean="0"/>
              <a:t>Ügyátadás közigazgatási szervek között</a:t>
            </a:r>
          </a:p>
          <a:p>
            <a:pPr algn="just">
              <a:buClr>
                <a:schemeClr val="tx1"/>
              </a:buClr>
              <a:buFont typeface="Wingdings" pitchFamily="2" charset="2"/>
              <a:buChar char="§"/>
            </a:pPr>
            <a:r>
              <a:rPr lang="hu-HU" sz="2800" dirty="0" smtClean="0"/>
              <a:t>A bírósági és a közigazgatási végrehajtás </a:t>
            </a:r>
            <a:r>
              <a:rPr lang="hu-HU" sz="2800" dirty="0" smtClean="0"/>
              <a:t>összeütközése</a:t>
            </a:r>
          </a:p>
          <a:p>
            <a:pPr algn="just">
              <a:buClr>
                <a:schemeClr val="tx1"/>
              </a:buClr>
              <a:buFont typeface="Wingdings" pitchFamily="2" charset="2"/>
              <a:buChar char="§"/>
            </a:pPr>
            <a:r>
              <a:rPr lang="hu-HU" sz="2800" dirty="0" smtClean="0"/>
              <a:t>Közigazgatási végrehajtások összeütközése</a:t>
            </a:r>
            <a:endParaRPr lang="hu-HU" sz="2800" dirty="0" smtClean="0"/>
          </a:p>
          <a:p>
            <a:pPr algn="just">
              <a:buClr>
                <a:schemeClr val="tx1"/>
              </a:buClr>
              <a:buFont typeface="Wingdings" pitchFamily="2" charset="2"/>
              <a:buChar char="§"/>
            </a:pPr>
            <a:r>
              <a:rPr lang="hu-HU" sz="2800" dirty="0" smtClean="0"/>
              <a:t>Zálogjogosult végrehajtási eljárásba történő bekapcsolódásának esetei</a:t>
            </a:r>
          </a:p>
          <a:p>
            <a:pPr algn="just">
              <a:buClr>
                <a:schemeClr val="tx1"/>
              </a:buClr>
              <a:buFont typeface="Wingdings" pitchFamily="2" charset="2"/>
              <a:buChar char="§"/>
            </a:pPr>
            <a:r>
              <a:rPr lang="hu-HU" sz="2800" dirty="0" smtClean="0"/>
              <a:t>A végrehajtáshoz való jog elévülése</a:t>
            </a:r>
          </a:p>
          <a:p>
            <a:pPr algn="just">
              <a:buClr>
                <a:schemeClr val="tx1"/>
              </a:buClr>
              <a:buFont typeface="Wingdings" pitchFamily="2" charset="2"/>
              <a:buChar char="§"/>
            </a:pPr>
            <a:r>
              <a:rPr lang="hu-HU" sz="2800" dirty="0" smtClean="0"/>
              <a:t>Szankciók a végrehajtási eljárásban</a:t>
            </a:r>
          </a:p>
          <a:p>
            <a:pPr algn="just">
              <a:buClr>
                <a:schemeClr val="tx1"/>
              </a:buClr>
              <a:buFont typeface="Wingdings" pitchFamily="2" charset="2"/>
              <a:buChar char="§"/>
            </a:pPr>
            <a:r>
              <a:rPr lang="hu-HU" sz="2800" dirty="0" smtClean="0"/>
              <a:t>Egyéb aktualitások</a:t>
            </a:r>
          </a:p>
          <a:p>
            <a:pPr algn="just">
              <a:buClr>
                <a:schemeClr val="tx1"/>
              </a:buClr>
              <a:buFont typeface="Wingdings" pitchFamily="2" charset="2"/>
              <a:buChar char="§"/>
            </a:pPr>
            <a:r>
              <a:rPr lang="hu-HU" sz="2800" dirty="0" smtClean="0"/>
              <a:t>Várható változások</a:t>
            </a:r>
            <a:endParaRPr lang="hu-HU" sz="28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457200" y="188640"/>
            <a:ext cx="8229600" cy="720080"/>
          </a:xfrm>
        </p:spPr>
        <p:txBody>
          <a:bodyPr>
            <a:normAutofit/>
          </a:bodyPr>
          <a:lstStyle/>
          <a:p>
            <a:pPr algn="ctr"/>
            <a:r>
              <a:rPr lang="hu-HU" sz="4000" dirty="0" smtClean="0">
                <a:latin typeface="+mn-lt"/>
              </a:rPr>
              <a:t>Ki</a:t>
            </a:r>
            <a:r>
              <a:rPr lang="hu-HU" sz="4000" dirty="0" smtClean="0"/>
              <a:t> </a:t>
            </a:r>
            <a:r>
              <a:rPr lang="hu-HU" sz="4000" dirty="0" smtClean="0">
                <a:latin typeface="+mn-lt"/>
              </a:rPr>
              <a:t>hajtsa</a:t>
            </a:r>
            <a:r>
              <a:rPr lang="hu-HU" sz="4000" dirty="0" smtClean="0"/>
              <a:t> be a hátralékokat?</a:t>
            </a:r>
            <a:endParaRPr lang="hu-HU" sz="4000" dirty="0"/>
          </a:p>
        </p:txBody>
      </p:sp>
      <p:sp>
        <p:nvSpPr>
          <p:cNvPr id="5" name="Szöveg helye 4"/>
          <p:cNvSpPr>
            <a:spLocks noGrp="1"/>
          </p:cNvSpPr>
          <p:nvPr>
            <p:ph type="body" idx="1"/>
          </p:nvPr>
        </p:nvSpPr>
        <p:spPr/>
        <p:txBody>
          <a:bodyPr/>
          <a:lstStyle/>
          <a:p>
            <a:endParaRPr lang="hu-HU"/>
          </a:p>
        </p:txBody>
      </p:sp>
      <p:sp>
        <p:nvSpPr>
          <p:cNvPr id="6" name="Szöveg helye 5"/>
          <p:cNvSpPr>
            <a:spLocks noGrp="1"/>
          </p:cNvSpPr>
          <p:nvPr>
            <p:ph type="body" sz="half" idx="3"/>
          </p:nvPr>
        </p:nvSpPr>
        <p:spPr>
          <a:xfrm>
            <a:off x="4645025" y="5805264"/>
            <a:ext cx="4041775" cy="519336"/>
          </a:xfrm>
        </p:spPr>
        <p:txBody>
          <a:bodyPr/>
          <a:lstStyle/>
          <a:p>
            <a:endParaRPr lang="hu-HU" dirty="0"/>
          </a:p>
        </p:txBody>
      </p:sp>
      <p:sp>
        <p:nvSpPr>
          <p:cNvPr id="3" name="Tartalom helye 2"/>
          <p:cNvSpPr>
            <a:spLocks noGrp="1"/>
          </p:cNvSpPr>
          <p:nvPr>
            <p:ph sz="quarter" idx="2"/>
          </p:nvPr>
        </p:nvSpPr>
        <p:spPr>
          <a:xfrm>
            <a:off x="323528" y="1052736"/>
            <a:ext cx="4320480" cy="5544616"/>
          </a:xfrm>
        </p:spPr>
        <p:txBody>
          <a:bodyPr/>
          <a:lstStyle/>
          <a:p>
            <a:pPr>
              <a:buClr>
                <a:schemeClr val="tx1"/>
              </a:buClr>
              <a:buFont typeface="Wingdings" pitchFamily="2" charset="2"/>
              <a:buChar char="§"/>
            </a:pPr>
            <a:endParaRPr lang="hu-HU" dirty="0" smtClean="0"/>
          </a:p>
          <a:p>
            <a:pPr>
              <a:buClr>
                <a:schemeClr val="tx1"/>
              </a:buClr>
              <a:buFont typeface="Wingdings" pitchFamily="2" charset="2"/>
              <a:buChar char="§"/>
            </a:pPr>
            <a:r>
              <a:rPr lang="hu-HU" dirty="0" smtClean="0"/>
              <a:t>Első fokon eljáró adóhatóság Art. 146. § (1), (2) a)</a:t>
            </a:r>
          </a:p>
          <a:p>
            <a:pPr>
              <a:buClr>
                <a:schemeClr val="tx1"/>
              </a:buClr>
              <a:buNone/>
            </a:pPr>
            <a:endParaRPr lang="hu-HU" dirty="0" smtClean="0"/>
          </a:p>
          <a:p>
            <a:pPr>
              <a:buClr>
                <a:schemeClr val="tx1"/>
              </a:buClr>
              <a:buNone/>
            </a:pPr>
            <a:endParaRPr lang="hu-HU" dirty="0" smtClean="0"/>
          </a:p>
          <a:p>
            <a:pPr>
              <a:buClr>
                <a:schemeClr val="tx1"/>
              </a:buClr>
              <a:buFont typeface="Wingdings" pitchFamily="2" charset="2"/>
              <a:buChar char="§"/>
            </a:pPr>
            <a:r>
              <a:rPr lang="hu-HU" dirty="0" smtClean="0"/>
              <a:t>ÖBVH megállapodás alapján Art. 146. § (4) </a:t>
            </a:r>
          </a:p>
          <a:p>
            <a:pPr>
              <a:buClr>
                <a:schemeClr val="tx1"/>
              </a:buClr>
              <a:buNone/>
            </a:pPr>
            <a:endParaRPr lang="hu-HU" dirty="0" smtClean="0"/>
          </a:p>
          <a:p>
            <a:pPr>
              <a:buClr>
                <a:schemeClr val="tx1"/>
              </a:buClr>
              <a:buNone/>
            </a:pPr>
            <a:endParaRPr lang="hu-HU" dirty="0" smtClean="0"/>
          </a:p>
          <a:p>
            <a:pPr>
              <a:buClr>
                <a:schemeClr val="tx1"/>
              </a:buClr>
              <a:buFont typeface="Wingdings" pitchFamily="2" charset="2"/>
              <a:buChar char="§"/>
            </a:pPr>
            <a:r>
              <a:rPr lang="hu-HU" dirty="0" smtClean="0"/>
              <a:t>NAV megkeresés alapján Art. 161/A. §</a:t>
            </a:r>
          </a:p>
          <a:p>
            <a:pPr>
              <a:buNone/>
            </a:pPr>
            <a:endParaRPr lang="hu-HU" dirty="0"/>
          </a:p>
        </p:txBody>
      </p:sp>
      <p:pic>
        <p:nvPicPr>
          <p:cNvPr id="8" name="Tartalom helye 7" descr="images (1).jpg"/>
          <p:cNvPicPr>
            <a:picLocks noGrp="1" noChangeAspect="1"/>
          </p:cNvPicPr>
          <p:nvPr>
            <p:ph sz="quarter" idx="4"/>
          </p:nvPr>
        </p:nvPicPr>
        <p:blipFill>
          <a:blip r:embed="rId2" cstate="print"/>
          <a:stretch>
            <a:fillRect/>
          </a:stretch>
        </p:blipFill>
        <p:spPr>
          <a:xfrm>
            <a:off x="4932040" y="3212976"/>
            <a:ext cx="3528392" cy="1224135"/>
          </a:xfrm>
        </p:spPr>
      </p:pic>
      <p:pic>
        <p:nvPicPr>
          <p:cNvPr id="4" name="Kép 3" descr="nav-kozige.hu_.jpg"/>
          <p:cNvPicPr>
            <a:picLocks noChangeAspect="1"/>
          </p:cNvPicPr>
          <p:nvPr/>
        </p:nvPicPr>
        <p:blipFill>
          <a:blip r:embed="rId3" cstate="print"/>
          <a:stretch>
            <a:fillRect/>
          </a:stretch>
        </p:blipFill>
        <p:spPr>
          <a:xfrm>
            <a:off x="4932040" y="4869160"/>
            <a:ext cx="3528392" cy="1224136"/>
          </a:xfrm>
          <a:prstGeom prst="rect">
            <a:avLst/>
          </a:prstGeom>
        </p:spPr>
      </p:pic>
      <p:pic>
        <p:nvPicPr>
          <p:cNvPr id="9" name="Kép 8" descr="03.png"/>
          <p:cNvPicPr>
            <a:picLocks noChangeAspect="1"/>
          </p:cNvPicPr>
          <p:nvPr/>
        </p:nvPicPr>
        <p:blipFill>
          <a:blip r:embed="rId4" cstate="print"/>
          <a:stretch>
            <a:fillRect/>
          </a:stretch>
        </p:blipFill>
        <p:spPr>
          <a:xfrm>
            <a:off x="4932040" y="1340768"/>
            <a:ext cx="3528392" cy="1224136"/>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457200" y="548680"/>
            <a:ext cx="8075240" cy="1080120"/>
          </a:xfrm>
        </p:spPr>
        <p:txBody>
          <a:bodyPr>
            <a:normAutofit fontScale="90000"/>
          </a:bodyPr>
          <a:lstStyle/>
          <a:p>
            <a:pPr algn="ctr"/>
            <a:r>
              <a:rPr lang="hu-HU" sz="4000" dirty="0" smtClean="0">
                <a:latin typeface="+mn-lt"/>
              </a:rPr>
              <a:t>Ügyátadás közigazgatási szervek között</a:t>
            </a:r>
            <a:r>
              <a:rPr lang="hu-HU" sz="4800" dirty="0" smtClean="0"/>
              <a:t/>
            </a:r>
            <a:br>
              <a:rPr lang="hu-HU" sz="4800" dirty="0" smtClean="0"/>
            </a:br>
            <a:endParaRPr lang="hu-HU" dirty="0"/>
          </a:p>
        </p:txBody>
      </p:sp>
      <p:sp>
        <p:nvSpPr>
          <p:cNvPr id="3" name="Tartalom helye 2"/>
          <p:cNvSpPr>
            <a:spLocks noGrp="1"/>
          </p:cNvSpPr>
          <p:nvPr>
            <p:ph idx="1"/>
          </p:nvPr>
        </p:nvSpPr>
        <p:spPr>
          <a:xfrm>
            <a:off x="457200" y="1988840"/>
            <a:ext cx="7931224" cy="4536504"/>
          </a:xfrm>
        </p:spPr>
        <p:txBody>
          <a:bodyPr>
            <a:normAutofit/>
          </a:bodyPr>
          <a:lstStyle/>
          <a:p>
            <a:pPr algn="just">
              <a:buClr>
                <a:schemeClr val="tx1"/>
              </a:buClr>
              <a:buFont typeface="Wingdings" pitchFamily="2" charset="2"/>
              <a:buChar char="§"/>
            </a:pPr>
            <a:r>
              <a:rPr lang="hu-HU" sz="2800" dirty="0" smtClean="0"/>
              <a:t>Helyi adók és gépjárműadó adható át</a:t>
            </a:r>
          </a:p>
          <a:p>
            <a:pPr algn="just">
              <a:buClr>
                <a:schemeClr val="tx1"/>
              </a:buClr>
              <a:buFont typeface="Wingdings" pitchFamily="2" charset="2"/>
              <a:buChar char="§"/>
            </a:pPr>
            <a:r>
              <a:rPr lang="hu-HU" sz="2800" dirty="0" smtClean="0"/>
              <a:t>Legalább 50.000 Ft elérő tartozás</a:t>
            </a:r>
          </a:p>
          <a:p>
            <a:pPr algn="just">
              <a:buClr>
                <a:schemeClr val="tx1"/>
              </a:buClr>
              <a:buFont typeface="Wingdings" pitchFamily="2" charset="2"/>
              <a:buChar char="§"/>
            </a:pPr>
            <a:r>
              <a:rPr lang="hu-HU" sz="2800" dirty="0" smtClean="0"/>
              <a:t>Visszatartási jog gyakorlásával érintett összegeket nem tartalmazhatja</a:t>
            </a:r>
          </a:p>
          <a:p>
            <a:pPr algn="just">
              <a:buClr>
                <a:schemeClr val="tx1"/>
              </a:buClr>
              <a:buFont typeface="Wingdings" pitchFamily="2" charset="2"/>
              <a:buChar char="§"/>
            </a:pPr>
            <a:r>
              <a:rPr lang="hu-HU" sz="2800" dirty="0" smtClean="0"/>
              <a:t>Külföldön történő követelésérvényesítést a NAV nem végez</a:t>
            </a:r>
          </a:p>
          <a:p>
            <a:pPr algn="just">
              <a:buClr>
                <a:schemeClr val="tx1"/>
              </a:buClr>
              <a:buFont typeface="Wingdings" pitchFamily="2" charset="2"/>
              <a:buChar char="§"/>
            </a:pPr>
            <a:r>
              <a:rPr lang="hu-HU" sz="2800" dirty="0" smtClean="0"/>
              <a:t>Ingó vagy ingatlan árveréssel végződő ügyeket mindenképp célszerű átadni</a:t>
            </a:r>
            <a:endParaRPr lang="hu-HU" sz="28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457200" y="764704"/>
            <a:ext cx="7467600" cy="720080"/>
          </a:xfrm>
        </p:spPr>
        <p:txBody>
          <a:bodyPr>
            <a:normAutofit fontScale="90000"/>
          </a:bodyPr>
          <a:lstStyle/>
          <a:p>
            <a:pPr algn="ctr"/>
            <a:r>
              <a:rPr lang="hu-HU" sz="4000" dirty="0" smtClean="0">
                <a:latin typeface="+mn-lt"/>
              </a:rPr>
              <a:t>A bírósági és a közigazgatási végrehajtás összeütközése</a:t>
            </a:r>
            <a:r>
              <a:rPr lang="hu-HU" sz="4800" dirty="0" smtClean="0"/>
              <a:t/>
            </a:r>
            <a:br>
              <a:rPr lang="hu-HU" sz="4800" dirty="0" smtClean="0"/>
            </a:br>
            <a:endParaRPr lang="hu-HU" dirty="0"/>
          </a:p>
        </p:txBody>
      </p:sp>
      <p:sp>
        <p:nvSpPr>
          <p:cNvPr id="3" name="Tartalom helye 2"/>
          <p:cNvSpPr>
            <a:spLocks noGrp="1"/>
          </p:cNvSpPr>
          <p:nvPr>
            <p:ph idx="1"/>
          </p:nvPr>
        </p:nvSpPr>
        <p:spPr>
          <a:xfrm>
            <a:off x="457200" y="1772816"/>
            <a:ext cx="8219256" cy="4608512"/>
          </a:xfrm>
        </p:spPr>
        <p:txBody>
          <a:bodyPr>
            <a:normAutofit/>
          </a:bodyPr>
          <a:lstStyle/>
          <a:p>
            <a:pPr algn="just">
              <a:buNone/>
            </a:pPr>
            <a:r>
              <a:rPr lang="hu-HU" dirty="0" smtClean="0"/>
              <a:t>	</a:t>
            </a:r>
            <a:r>
              <a:rPr lang="hu-HU" sz="2400" dirty="0" smtClean="0"/>
              <a:t>A </a:t>
            </a:r>
            <a:r>
              <a:rPr lang="hu-HU" sz="2400" dirty="0" err="1" smtClean="0"/>
              <a:t>Vht</a:t>
            </a:r>
            <a:r>
              <a:rPr lang="hu-HU" sz="2400" dirty="0" smtClean="0"/>
              <a:t>. 4. §</a:t>
            </a:r>
            <a:r>
              <a:rPr lang="hu-HU" sz="2400" dirty="0" err="1" smtClean="0"/>
              <a:t>-a</a:t>
            </a:r>
            <a:r>
              <a:rPr lang="hu-HU" sz="2400" dirty="0" smtClean="0"/>
              <a:t> kimondja a bírósági végrehajtás primátusát a közigazgatási végrehajtással szemben:</a:t>
            </a:r>
          </a:p>
          <a:p>
            <a:pPr algn="just">
              <a:buNone/>
            </a:pPr>
            <a:endParaRPr lang="hu-HU" sz="2400" dirty="0" smtClean="0"/>
          </a:p>
          <a:p>
            <a:pPr algn="just">
              <a:buNone/>
            </a:pPr>
            <a:r>
              <a:rPr lang="hu-HU" sz="2400" dirty="0" smtClean="0"/>
              <a:t>	„</a:t>
            </a:r>
            <a:r>
              <a:rPr lang="hu-HU" sz="2400" i="1" dirty="0" smtClean="0"/>
              <a:t>Ha ingóságot vagy ingatlant közigazgatási és bírósági végrehajtás keretében egyaránt lefoglaltak, úgy az eljárás bírósági végrehajtás keretében, a </a:t>
            </a:r>
            <a:r>
              <a:rPr lang="hu-HU" sz="2400" i="1" dirty="0" err="1" smtClean="0"/>
              <a:t>Vht</a:t>
            </a:r>
            <a:r>
              <a:rPr lang="hu-HU" sz="2400" i="1" dirty="0" smtClean="0"/>
              <a:t>. szabályai szerint folytatódik tovább, azzal, hogy a követelés jogosultját a közigazgatási végrehajtásra irányadó szabályok szerinti jogok is megilletik, hozzátéve azt, hogy a vonatkozó kötelezettségek is terhelik.”</a:t>
            </a:r>
          </a:p>
          <a:p>
            <a:pPr>
              <a:buNone/>
            </a:pPr>
            <a:endParaRPr lang="hu-H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457200" y="274638"/>
            <a:ext cx="7467600" cy="130026"/>
          </a:xfrm>
        </p:spPr>
        <p:txBody>
          <a:bodyPr>
            <a:normAutofit fontScale="90000"/>
          </a:bodyPr>
          <a:lstStyle/>
          <a:p>
            <a:endParaRPr lang="hu-HU" dirty="0"/>
          </a:p>
        </p:txBody>
      </p:sp>
      <p:sp>
        <p:nvSpPr>
          <p:cNvPr id="3" name="Tartalom helye 2"/>
          <p:cNvSpPr>
            <a:spLocks noGrp="1"/>
          </p:cNvSpPr>
          <p:nvPr>
            <p:ph idx="1"/>
          </p:nvPr>
        </p:nvSpPr>
        <p:spPr>
          <a:xfrm>
            <a:off x="457200" y="620688"/>
            <a:ext cx="8147248" cy="5904656"/>
          </a:xfrm>
        </p:spPr>
        <p:txBody>
          <a:bodyPr>
            <a:normAutofit/>
          </a:bodyPr>
          <a:lstStyle/>
          <a:p>
            <a:pPr algn="just">
              <a:buNone/>
            </a:pPr>
            <a:r>
              <a:rPr lang="hu-HU" sz="2400" dirty="0" smtClean="0"/>
              <a:t>	A végrehajtási eljárások összeütközésének többes feltételrendszere van:</a:t>
            </a:r>
          </a:p>
          <a:p>
            <a:pPr algn="just">
              <a:buNone/>
            </a:pPr>
            <a:r>
              <a:rPr lang="hu-HU" sz="2400" dirty="0" smtClean="0"/>
              <a:t> 	1) </a:t>
            </a:r>
            <a:r>
              <a:rPr lang="hu-HU" sz="2400" dirty="0" err="1" smtClean="0"/>
              <a:t>Vht</a:t>
            </a:r>
            <a:r>
              <a:rPr lang="hu-HU" sz="2400" dirty="0" smtClean="0"/>
              <a:t>. 4. §</a:t>
            </a:r>
            <a:r>
              <a:rPr lang="hu-HU" sz="2400" dirty="0" err="1" smtClean="0"/>
              <a:t>-a</a:t>
            </a:r>
            <a:r>
              <a:rPr lang="hu-HU" sz="2400" dirty="0" smtClean="0"/>
              <a:t> szerinti összeütközés csak bírósági és közigazgatási végrehajtás összeütközése esetében áll fenn. Közigazgatási és másik közigazgatási végrehajtás összeütközése esetében nem alkalmazható. Akkor sem ha bírósági végrehajtó jár el megállapodás alapján közigazgatási szerv nevében.</a:t>
            </a:r>
          </a:p>
          <a:p>
            <a:pPr algn="just">
              <a:buNone/>
            </a:pPr>
            <a:endParaRPr lang="hu-HU" sz="2400" dirty="0" smtClean="0"/>
          </a:p>
          <a:p>
            <a:pPr algn="just">
              <a:buNone/>
            </a:pPr>
            <a:r>
              <a:rPr lang="hu-HU" sz="2400" dirty="0" smtClean="0"/>
              <a:t>	2) Az összeütközés ténye csak akkor merül fel, ha mindkét eljárásban ugyanazon ingatlan, </a:t>
            </a:r>
            <a:r>
              <a:rPr lang="hu-HU" sz="2400" smtClean="0"/>
              <a:t>ingóság lefoglalására </a:t>
            </a:r>
            <a:r>
              <a:rPr lang="hu-HU" sz="2400" dirty="0" smtClean="0"/>
              <a:t>sor került. Kizárólag az a tény, hogy ugyanazon adóssal szemben több végrehajtási eljárás van folyamatban, nem eredményezi az eljárások összeütközését</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457200" y="274638"/>
            <a:ext cx="7467600" cy="202034"/>
          </a:xfrm>
        </p:spPr>
        <p:txBody>
          <a:bodyPr>
            <a:normAutofit fontScale="90000"/>
          </a:bodyPr>
          <a:lstStyle/>
          <a:p>
            <a:endParaRPr lang="hu-HU" dirty="0"/>
          </a:p>
        </p:txBody>
      </p:sp>
      <p:sp>
        <p:nvSpPr>
          <p:cNvPr id="3" name="Tartalom helye 2"/>
          <p:cNvSpPr>
            <a:spLocks noGrp="1"/>
          </p:cNvSpPr>
          <p:nvPr>
            <p:ph idx="1"/>
          </p:nvPr>
        </p:nvSpPr>
        <p:spPr>
          <a:xfrm>
            <a:off x="457200" y="764704"/>
            <a:ext cx="8147248" cy="5688632"/>
          </a:xfrm>
        </p:spPr>
        <p:txBody>
          <a:bodyPr/>
          <a:lstStyle/>
          <a:p>
            <a:pPr algn="just">
              <a:buNone/>
            </a:pPr>
            <a:r>
              <a:rPr lang="hu-HU" dirty="0" smtClean="0"/>
              <a:t>	</a:t>
            </a:r>
            <a:r>
              <a:rPr lang="hu-HU" sz="2400" dirty="0" smtClean="0"/>
              <a:t>A </a:t>
            </a:r>
            <a:r>
              <a:rPr lang="hu-HU" sz="2400" dirty="0" err="1" smtClean="0"/>
              <a:t>Vht</a:t>
            </a:r>
            <a:r>
              <a:rPr lang="hu-HU" sz="2400" dirty="0" smtClean="0"/>
              <a:t>. kifejezetten nevesíti, hogy a követelés jogosultját a közigazgatási végrehajtásra irányadó szabályok szerinti jogok is megilletik. </a:t>
            </a:r>
          </a:p>
          <a:p>
            <a:pPr algn="just">
              <a:buNone/>
            </a:pPr>
            <a:r>
              <a:rPr lang="hu-HU" sz="2400" dirty="0" smtClean="0"/>
              <a:t>	Ezen jogosultságok példaképpen a következők:</a:t>
            </a:r>
          </a:p>
          <a:p>
            <a:pPr algn="just">
              <a:buNone/>
            </a:pPr>
            <a:endParaRPr lang="hu-HU" sz="2400" dirty="0" smtClean="0"/>
          </a:p>
          <a:p>
            <a:pPr lvl="0" algn="just">
              <a:buClr>
                <a:schemeClr val="tx1"/>
              </a:buClr>
              <a:buFont typeface="Wingdings" pitchFamily="2" charset="2"/>
              <a:buChar char="§"/>
            </a:pPr>
            <a:r>
              <a:rPr lang="hu-HU" sz="2400" dirty="0" smtClean="0"/>
              <a:t>A közigazgatási szerv továbbra is gyakorolhatja azon végrehajtási cselekményeket, melyek jellegüknél fogva kizárólag általa foganatosíthatóak, azaz a későbbiekben is sor kerülhet végrehajtási átvezetésre, vagy a visszatartási jog gyakorlására.</a:t>
            </a:r>
          </a:p>
          <a:p>
            <a:pPr lvl="0" algn="just">
              <a:buClr>
                <a:schemeClr val="tx1"/>
              </a:buClr>
              <a:buNone/>
            </a:pPr>
            <a:endParaRPr lang="hu-HU" sz="2400" dirty="0" smtClean="0"/>
          </a:p>
          <a:p>
            <a:pPr lvl="0" algn="just">
              <a:buClr>
                <a:schemeClr val="tx1"/>
              </a:buClr>
              <a:buFont typeface="Wingdings" pitchFamily="2" charset="2"/>
              <a:buChar char="§"/>
            </a:pPr>
            <a:r>
              <a:rPr lang="hu-HU" sz="2400" dirty="0" smtClean="0"/>
              <a:t>Az adózó részére fizetési kedvezményt engedélyezhet, illetve a mérséklési lehetőséggel élhet.</a:t>
            </a:r>
          </a:p>
          <a:p>
            <a:pPr algn="just">
              <a:buNone/>
            </a:pPr>
            <a:endParaRPr lang="hu-HU" sz="2400" dirty="0" smtClean="0"/>
          </a:p>
          <a:p>
            <a:pPr>
              <a:buNone/>
            </a:pPr>
            <a:endParaRPr lang="hu-H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457200" y="274638"/>
            <a:ext cx="7467600" cy="202034"/>
          </a:xfrm>
        </p:spPr>
        <p:txBody>
          <a:bodyPr>
            <a:normAutofit fontScale="90000"/>
          </a:bodyPr>
          <a:lstStyle/>
          <a:p>
            <a:endParaRPr lang="hu-HU" dirty="0"/>
          </a:p>
        </p:txBody>
      </p:sp>
      <p:sp>
        <p:nvSpPr>
          <p:cNvPr id="3" name="Tartalom helye 2"/>
          <p:cNvSpPr>
            <a:spLocks noGrp="1"/>
          </p:cNvSpPr>
          <p:nvPr>
            <p:ph idx="1"/>
          </p:nvPr>
        </p:nvSpPr>
        <p:spPr>
          <a:xfrm>
            <a:off x="457200" y="548680"/>
            <a:ext cx="8219256" cy="6120680"/>
          </a:xfrm>
        </p:spPr>
        <p:txBody>
          <a:bodyPr>
            <a:normAutofit fontScale="92500" lnSpcReduction="10000"/>
          </a:bodyPr>
          <a:lstStyle/>
          <a:p>
            <a:pPr algn="just">
              <a:buNone/>
            </a:pPr>
            <a:r>
              <a:rPr lang="hu-HU" sz="2400" dirty="0" smtClean="0"/>
              <a:t>	A bírósági végrehajtói díjszabásról szóló 35/2015. (XI. 10.) IM rendelet egyes jelentős részletszabályokat megállapít az ilyen végrehajtási ügyekben.</a:t>
            </a:r>
          </a:p>
          <a:p>
            <a:pPr algn="just">
              <a:buNone/>
            </a:pPr>
            <a:endParaRPr lang="hu-HU" sz="2400" dirty="0" smtClean="0"/>
          </a:p>
          <a:p>
            <a:pPr algn="just">
              <a:buNone/>
            </a:pPr>
            <a:r>
              <a:rPr lang="hu-HU" sz="2400" dirty="0" smtClean="0"/>
              <a:t>	</a:t>
            </a:r>
            <a:r>
              <a:rPr lang="hu-HU" sz="2400" i="1" dirty="0" smtClean="0"/>
              <a:t>1. § (4) Ha az adós a </a:t>
            </a:r>
            <a:r>
              <a:rPr lang="hu-HU" sz="2400" i="1" dirty="0" err="1" smtClean="0">
                <a:hlinkClick r:id="rId2"/>
              </a:rPr>
              <a:t>Vht</a:t>
            </a:r>
            <a:r>
              <a:rPr lang="hu-HU" sz="2400" i="1" dirty="0" smtClean="0">
                <a:hlinkClick r:id="rId2"/>
              </a:rPr>
              <a:t>. 4. §</a:t>
            </a:r>
            <a:r>
              <a:rPr lang="hu-HU" sz="2400" i="1" dirty="0" err="1" smtClean="0">
                <a:hlinkClick r:id="rId2"/>
              </a:rPr>
              <a:t>-a</a:t>
            </a:r>
            <a:r>
              <a:rPr lang="hu-HU" sz="2400" i="1" dirty="0" smtClean="0"/>
              <a:t> alapján folyamatban lévő bírósági végrehajtási eljárás során adótartozását az adóhatóság részére akként teljesíti, hogy az adókövetelés összegét az adóhatóságnak fizeti meg, akkor a végrehajtót e rendelet alapján megillető díjat és költséget közvetlenül a végrehajtó részére kell megfizetnie.</a:t>
            </a:r>
          </a:p>
          <a:p>
            <a:pPr algn="just">
              <a:buNone/>
            </a:pPr>
            <a:endParaRPr lang="hu-HU" sz="2400" i="1" dirty="0" smtClean="0"/>
          </a:p>
          <a:p>
            <a:pPr algn="just">
              <a:buNone/>
            </a:pPr>
            <a:r>
              <a:rPr lang="hu-HU" sz="2400" i="1" dirty="0" smtClean="0"/>
              <a:t>	</a:t>
            </a:r>
            <a:r>
              <a:rPr lang="hu-HU" sz="2400" dirty="0" smtClean="0"/>
              <a:t>Végrehajtó az eljárás kezdetén fizetendő költség megfizetése nélkül jár el.</a:t>
            </a:r>
          </a:p>
          <a:p>
            <a:pPr algn="just">
              <a:buNone/>
            </a:pPr>
            <a:endParaRPr lang="hu-HU" sz="2400" i="1" dirty="0" smtClean="0"/>
          </a:p>
          <a:p>
            <a:pPr algn="just">
              <a:buNone/>
            </a:pPr>
            <a:r>
              <a:rPr lang="hu-HU" sz="2400" dirty="0" smtClean="0"/>
              <a:t>	</a:t>
            </a:r>
            <a:r>
              <a:rPr lang="hu-HU" sz="2400" i="1" dirty="0" smtClean="0"/>
              <a:t>18. § (3) A végrehajtó a </a:t>
            </a:r>
            <a:r>
              <a:rPr lang="hu-HU" sz="2400" i="1" dirty="0" err="1" smtClean="0">
                <a:hlinkClick r:id="rId2"/>
              </a:rPr>
              <a:t>Vht</a:t>
            </a:r>
            <a:r>
              <a:rPr lang="hu-HU" sz="2400" i="1" dirty="0" smtClean="0">
                <a:hlinkClick r:id="rId2"/>
              </a:rPr>
              <a:t>. 4. §</a:t>
            </a:r>
            <a:r>
              <a:rPr lang="hu-HU" sz="2400" i="1" dirty="0" err="1" smtClean="0">
                <a:hlinkClick r:id="rId2"/>
              </a:rPr>
              <a:t>-a</a:t>
            </a:r>
            <a:r>
              <a:rPr lang="hu-HU" sz="2400" i="1" dirty="0" smtClean="0"/>
              <a:t> és </a:t>
            </a:r>
            <a:r>
              <a:rPr lang="hu-HU" sz="2400" i="1" dirty="0" smtClean="0">
                <a:hlinkClick r:id="rId2"/>
              </a:rPr>
              <a:t>225. § (3) bekezdése</a:t>
            </a:r>
            <a:r>
              <a:rPr lang="hu-HU" sz="2400" i="1" dirty="0" smtClean="0"/>
              <a:t>, valamint az </a:t>
            </a:r>
            <a:r>
              <a:rPr lang="hu-HU" sz="2400" i="1" dirty="0" smtClean="0">
                <a:hlinkClick r:id="rId2"/>
              </a:rPr>
              <a:t>Art. 158. § (3) bekezdése</a:t>
            </a:r>
            <a:r>
              <a:rPr lang="hu-HU" sz="2400" i="1" dirty="0" smtClean="0"/>
              <a:t> alapján átvett ügyekben az (1) és (2) bekezdés szerinti költség eljárás kezdetén történő megfizetése nélkül jár el.</a:t>
            </a:r>
            <a:endParaRPr lang="hu-HU" sz="2400" i="1"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457200" y="274638"/>
            <a:ext cx="7467600" cy="202034"/>
          </a:xfrm>
        </p:spPr>
        <p:txBody>
          <a:bodyPr>
            <a:normAutofit fontScale="90000"/>
          </a:bodyPr>
          <a:lstStyle/>
          <a:p>
            <a:endParaRPr lang="hu-HU" dirty="0"/>
          </a:p>
        </p:txBody>
      </p:sp>
      <p:sp>
        <p:nvSpPr>
          <p:cNvPr id="3" name="Tartalom helye 2"/>
          <p:cNvSpPr>
            <a:spLocks noGrp="1"/>
          </p:cNvSpPr>
          <p:nvPr>
            <p:ph idx="1"/>
          </p:nvPr>
        </p:nvSpPr>
        <p:spPr>
          <a:xfrm>
            <a:off x="457200" y="548680"/>
            <a:ext cx="8219256" cy="5976664"/>
          </a:xfrm>
        </p:spPr>
        <p:txBody>
          <a:bodyPr>
            <a:normAutofit fontScale="92500" lnSpcReduction="20000"/>
          </a:bodyPr>
          <a:lstStyle/>
          <a:p>
            <a:pPr algn="just">
              <a:buNone/>
            </a:pPr>
            <a:r>
              <a:rPr lang="hu-HU" b="1" dirty="0" smtClean="0"/>
              <a:t>	</a:t>
            </a:r>
            <a:r>
              <a:rPr lang="hu-HU" sz="2400" dirty="0" smtClean="0"/>
              <a:t>Végrehajtó az eljárás folyamán és az eljárás befejezésekor fizetendő költség megfizetése nélkül jár el.</a:t>
            </a:r>
          </a:p>
          <a:p>
            <a:pPr algn="just">
              <a:buNone/>
            </a:pPr>
            <a:endParaRPr lang="hu-HU" sz="2400" b="1" dirty="0" smtClean="0"/>
          </a:p>
          <a:p>
            <a:pPr algn="just">
              <a:buNone/>
            </a:pPr>
            <a:r>
              <a:rPr lang="hu-HU" sz="2400" b="1" i="1" dirty="0" smtClean="0"/>
              <a:t>	23. § </a:t>
            </a:r>
            <a:r>
              <a:rPr lang="hu-HU" sz="2400" i="1" dirty="0" smtClean="0"/>
              <a:t>A végrehajtó a </a:t>
            </a:r>
            <a:r>
              <a:rPr lang="hu-HU" sz="2400" i="1" dirty="0" err="1" smtClean="0">
                <a:hlinkClick r:id="rId2"/>
              </a:rPr>
              <a:t>Vht</a:t>
            </a:r>
            <a:r>
              <a:rPr lang="hu-HU" sz="2400" i="1" dirty="0" smtClean="0">
                <a:hlinkClick r:id="rId2"/>
              </a:rPr>
              <a:t>. 4. §</a:t>
            </a:r>
            <a:r>
              <a:rPr lang="hu-HU" sz="2400" i="1" dirty="0" err="1" smtClean="0">
                <a:hlinkClick r:id="rId2"/>
              </a:rPr>
              <a:t>-a</a:t>
            </a:r>
            <a:r>
              <a:rPr lang="hu-HU" sz="2400" i="1" dirty="0" smtClean="0"/>
              <a:t> és </a:t>
            </a:r>
            <a:r>
              <a:rPr lang="hu-HU" sz="2400" i="1" dirty="0" smtClean="0">
                <a:hlinkClick r:id="rId2"/>
              </a:rPr>
              <a:t>225. § (3) bekezdése</a:t>
            </a:r>
            <a:r>
              <a:rPr lang="hu-HU" sz="2400" i="1" dirty="0" smtClean="0"/>
              <a:t>, valamint az </a:t>
            </a:r>
            <a:r>
              <a:rPr lang="hu-HU" sz="2400" i="1" dirty="0" smtClean="0">
                <a:hlinkClick r:id="rId2"/>
              </a:rPr>
              <a:t>Art. 158. § (3) bekezdése</a:t>
            </a:r>
            <a:r>
              <a:rPr lang="hu-HU" sz="2400" i="1" dirty="0" smtClean="0"/>
              <a:t> alapján átvett ügyekben a 21. és 22. § szerinti költség eljárás folyamán és befejezésekor történő megfizetése nélkül jár el.</a:t>
            </a:r>
          </a:p>
          <a:p>
            <a:pPr algn="just">
              <a:buNone/>
            </a:pPr>
            <a:endParaRPr lang="hu-HU" sz="2400" i="1" dirty="0" smtClean="0"/>
          </a:p>
          <a:p>
            <a:pPr algn="just">
              <a:buNone/>
            </a:pPr>
            <a:r>
              <a:rPr lang="hu-HU" sz="2400" dirty="0" smtClean="0"/>
              <a:t>	Ha a követelés csökkenéséről az adóhatóság tájékoztatta a végrehajtót, úgy nem minősül – ebben a tekintetben – behajtásnak . 15. § (6)</a:t>
            </a:r>
          </a:p>
          <a:p>
            <a:pPr algn="just">
              <a:buNone/>
            </a:pPr>
            <a:endParaRPr lang="hu-HU" sz="2400" dirty="0" smtClean="0"/>
          </a:p>
          <a:p>
            <a:pPr marL="432000" lvl="0" algn="just">
              <a:buClr>
                <a:schemeClr val="tx1"/>
              </a:buClr>
              <a:buFont typeface="Wingdings" pitchFamily="2" charset="2"/>
              <a:buChar char="§"/>
            </a:pPr>
            <a:r>
              <a:rPr lang="hu-HU" sz="2200" dirty="0" smtClean="0"/>
              <a:t>a közbeszerzésekhez kapcsolódó követelésfoglalásból (Art. 36/A.§)</a:t>
            </a:r>
          </a:p>
          <a:p>
            <a:pPr lvl="0" algn="just">
              <a:buClr>
                <a:schemeClr val="tx1"/>
              </a:buClr>
              <a:buFont typeface="Wingdings" pitchFamily="2" charset="2"/>
              <a:buChar char="§"/>
            </a:pPr>
            <a:r>
              <a:rPr lang="hu-HU" sz="2200" dirty="0" smtClean="0"/>
              <a:t>a költségvetési támogatás elszámolásából (Art. 43. § (4) bekezdés)</a:t>
            </a:r>
          </a:p>
          <a:p>
            <a:pPr lvl="0" algn="just">
              <a:buClr>
                <a:schemeClr val="tx1"/>
              </a:buClr>
              <a:buFont typeface="Wingdings" pitchFamily="2" charset="2"/>
              <a:buChar char="§"/>
            </a:pPr>
            <a:r>
              <a:rPr lang="hu-HU" sz="2200" dirty="0" smtClean="0"/>
              <a:t>a túlfizetés hivatalból vagy kérelemre történő elszámolásából (Art. 43. § (5) bekezdés)</a:t>
            </a:r>
          </a:p>
          <a:p>
            <a:pPr algn="just">
              <a:buClr>
                <a:schemeClr val="tx1"/>
              </a:buClr>
              <a:buFont typeface="Wingdings" pitchFamily="2" charset="2"/>
              <a:buChar char="§"/>
            </a:pPr>
            <a:r>
              <a:rPr lang="hu-HU" sz="2200" dirty="0" smtClean="0"/>
              <a:t>a végrehajtási átvezetésből (Art. 150/A.§)</a:t>
            </a:r>
          </a:p>
          <a:p>
            <a:pPr lvl="0" algn="just">
              <a:buClr>
                <a:schemeClr val="tx1"/>
              </a:buClr>
              <a:buFont typeface="Wingdings" pitchFamily="2" charset="2"/>
              <a:buChar char="§"/>
            </a:pPr>
            <a:r>
              <a:rPr lang="hu-HU" sz="2200" dirty="0" smtClean="0"/>
              <a:t>a visszatartáshoz való jog gyakorlásából (Art. 151. §)</a:t>
            </a:r>
          </a:p>
          <a:p>
            <a:pPr algn="just">
              <a:buNone/>
            </a:pPr>
            <a:endParaRPr lang="hu-HU" sz="2400" i="1"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chnika">
  <a:themeElements>
    <a:clrScheme name="Technika">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echnika">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ka">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ppt/theme/theme2.xml><?xml version="1.0" encoding="utf-8"?>
<a:theme xmlns:a="http://schemas.openxmlformats.org/drawingml/2006/main" name="Office-té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779</TotalTime>
  <Words>448</Words>
  <Application>Microsoft Office PowerPoint</Application>
  <PresentationFormat>Diavetítés a képernyőre (4:3 oldalarány)</PresentationFormat>
  <Paragraphs>105</Paragraphs>
  <Slides>18</Slides>
  <Notes>3</Notes>
  <HiddenSlides>0</HiddenSlides>
  <MMClips>0</MMClips>
  <ScaleCrop>false</ScaleCrop>
  <HeadingPairs>
    <vt:vector size="4" baseType="variant">
      <vt:variant>
        <vt:lpstr>Téma</vt:lpstr>
      </vt:variant>
      <vt:variant>
        <vt:i4>1</vt:i4>
      </vt:variant>
      <vt:variant>
        <vt:lpstr>Diacímek</vt:lpstr>
      </vt:variant>
      <vt:variant>
        <vt:i4>18</vt:i4>
      </vt:variant>
    </vt:vector>
  </HeadingPairs>
  <TitlesOfParts>
    <vt:vector size="19" baseType="lpstr">
      <vt:lpstr>Technika</vt:lpstr>
      <vt:lpstr>Végrehajtási tevékenység aktuális kérdései</vt:lpstr>
      <vt:lpstr>                                                                                                                                                                                                                                                                         </vt:lpstr>
      <vt:lpstr>Ki hajtsa be a hátralékokat?</vt:lpstr>
      <vt:lpstr>Ügyátadás közigazgatási szervek között </vt:lpstr>
      <vt:lpstr>A bírósági és a közigazgatási végrehajtás összeütközése </vt:lpstr>
      <vt:lpstr>6. dia</vt:lpstr>
      <vt:lpstr>7. dia</vt:lpstr>
      <vt:lpstr>8. dia</vt:lpstr>
      <vt:lpstr>9. dia</vt:lpstr>
      <vt:lpstr>Közigazgatási végrehajtások összeütközése</vt:lpstr>
      <vt:lpstr>Zálogjogosulti bekapcsolódás esetei</vt:lpstr>
      <vt:lpstr>12. dia</vt:lpstr>
      <vt:lpstr>Végrehajtáshoz való jog elévülése</vt:lpstr>
      <vt:lpstr>Szankciók a végrehajtási eljárásban</vt:lpstr>
      <vt:lpstr>15. dia</vt:lpstr>
      <vt:lpstr>Egyéb aktualitások 2016. VII. 1.-től</vt:lpstr>
      <vt:lpstr>Várható változások</vt:lpstr>
      <vt:lpstr>Köszönöm a figyelmet!</vt:lpstr>
    </vt:vector>
  </TitlesOfParts>
  <Company>SZFVAR MJV PMHIV</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Végrehajtási tevékenység aktuális kérdései</dc:title>
  <dc:creator>Windows-felhasználó</dc:creator>
  <cp:lastModifiedBy>Windows-felhasználó</cp:lastModifiedBy>
  <cp:revision>107</cp:revision>
  <dcterms:created xsi:type="dcterms:W3CDTF">2016-11-03T08:03:00Z</dcterms:created>
  <dcterms:modified xsi:type="dcterms:W3CDTF">2016-11-08T15:16:49Z</dcterms:modified>
</cp:coreProperties>
</file>