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  <p:sldMasterId id="2147483697" r:id="rId5"/>
    <p:sldMasterId id="2147483715" r:id="rId6"/>
    <p:sldMasterId id="2147483730" r:id="rId7"/>
    <p:sldMasterId id="2147483745" r:id="rId8"/>
    <p:sldMasterId id="2147483760" r:id="rId9"/>
    <p:sldMasterId id="2147483775" r:id="rId10"/>
  </p:sldMasterIdLst>
  <p:notesMasterIdLst>
    <p:notesMasterId r:id="rId70"/>
  </p:notesMasterIdLst>
  <p:sldIdLst>
    <p:sldId id="256" r:id="rId11"/>
    <p:sldId id="394" r:id="rId12"/>
    <p:sldId id="382" r:id="rId13"/>
    <p:sldId id="329" r:id="rId14"/>
    <p:sldId id="325" r:id="rId15"/>
    <p:sldId id="326" r:id="rId16"/>
    <p:sldId id="348" r:id="rId17"/>
    <p:sldId id="379" r:id="rId18"/>
    <p:sldId id="380" r:id="rId19"/>
    <p:sldId id="381" r:id="rId20"/>
    <p:sldId id="378" r:id="rId21"/>
    <p:sldId id="321" r:id="rId22"/>
    <p:sldId id="396" r:id="rId23"/>
    <p:sldId id="388" r:id="rId24"/>
    <p:sldId id="384" r:id="rId25"/>
    <p:sldId id="385" r:id="rId26"/>
    <p:sldId id="386" r:id="rId27"/>
    <p:sldId id="389" r:id="rId28"/>
    <p:sldId id="390" r:id="rId29"/>
    <p:sldId id="391" r:id="rId30"/>
    <p:sldId id="392" r:id="rId31"/>
    <p:sldId id="393" r:id="rId32"/>
    <p:sldId id="397" r:id="rId33"/>
    <p:sldId id="406" r:id="rId34"/>
    <p:sldId id="440" r:id="rId35"/>
    <p:sldId id="443" r:id="rId36"/>
    <p:sldId id="442" r:id="rId37"/>
    <p:sldId id="414" r:id="rId38"/>
    <p:sldId id="407" r:id="rId39"/>
    <p:sldId id="426" r:id="rId40"/>
    <p:sldId id="427" r:id="rId41"/>
    <p:sldId id="428" r:id="rId42"/>
    <p:sldId id="429" r:id="rId43"/>
    <p:sldId id="430" r:id="rId44"/>
    <p:sldId id="431" r:id="rId45"/>
    <p:sldId id="432" r:id="rId46"/>
    <p:sldId id="433" r:id="rId47"/>
    <p:sldId id="434" r:id="rId48"/>
    <p:sldId id="435" r:id="rId49"/>
    <p:sldId id="436" r:id="rId50"/>
    <p:sldId id="437" r:id="rId51"/>
    <p:sldId id="438" r:id="rId52"/>
    <p:sldId id="439" r:id="rId53"/>
    <p:sldId id="415" r:id="rId54"/>
    <p:sldId id="408" r:id="rId55"/>
    <p:sldId id="417" r:id="rId56"/>
    <p:sldId id="423" r:id="rId57"/>
    <p:sldId id="419" r:id="rId58"/>
    <p:sldId id="420" r:id="rId59"/>
    <p:sldId id="421" r:id="rId60"/>
    <p:sldId id="422" r:id="rId61"/>
    <p:sldId id="424" r:id="rId62"/>
    <p:sldId id="425" r:id="rId63"/>
    <p:sldId id="416" r:id="rId64"/>
    <p:sldId id="413" r:id="rId65"/>
    <p:sldId id="410" r:id="rId66"/>
    <p:sldId id="404" r:id="rId67"/>
    <p:sldId id="405" r:id="rId68"/>
    <p:sldId id="411" r:id="rId6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rgáné Kovács Gabriella" initials="VK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1371" autoAdjust="0"/>
  </p:normalViewPr>
  <p:slideViewPr>
    <p:cSldViewPr snapToObjects="1">
      <p:cViewPr>
        <p:scale>
          <a:sx n="95" d="100"/>
          <a:sy n="95" d="100"/>
        </p:scale>
        <p:origin x="-20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" Type="http://schemas.openxmlformats.org/officeDocument/2006/relationships/slideMaster" Target="slideMasters/slideMaster4.xml"/><Relationship Id="rId71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61" Type="http://schemas.openxmlformats.org/officeDocument/2006/relationships/slide" Target="slides/slide5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1.xml"/><Relationship Id="rId72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4A55DD-6BEB-4D3C-A8FE-C461AC1E7A26}" type="doc">
      <dgm:prSet loTypeId="urn:microsoft.com/office/officeart/2005/8/layout/vList6" loCatId="process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446806BB-FF14-41D2-825F-EF643DB6AF61}">
      <dgm:prSet phldrT="[Szöveg]"/>
      <dgm:spPr/>
      <dgm:t>
        <a:bodyPr/>
        <a:lstStyle/>
        <a:p>
          <a:r>
            <a:rPr lang="hu-HU" dirty="0" smtClean="0"/>
            <a:t>Keretrendszer</a:t>
          </a:r>
        </a:p>
      </dgm:t>
    </dgm:pt>
    <dgm:pt modelId="{D39835A7-2666-45AA-8B47-56F4DC8CDF0A}" type="parTrans" cxnId="{EC354A98-EADF-4845-BF7C-FD9B0DD1688F}">
      <dgm:prSet/>
      <dgm:spPr/>
      <dgm:t>
        <a:bodyPr/>
        <a:lstStyle/>
        <a:p>
          <a:endParaRPr lang="hu-HU"/>
        </a:p>
      </dgm:t>
    </dgm:pt>
    <dgm:pt modelId="{F45C5EAA-28E0-4AD1-BAD0-7E136E346AD9}" type="sibTrans" cxnId="{EC354A98-EADF-4845-BF7C-FD9B0DD1688F}">
      <dgm:prSet/>
      <dgm:spPr/>
      <dgm:t>
        <a:bodyPr/>
        <a:lstStyle/>
        <a:p>
          <a:endParaRPr lang="hu-HU"/>
        </a:p>
      </dgm:t>
    </dgm:pt>
    <dgm:pt modelId="{A91850C6-B384-42B6-9377-0CAB5FC75AFB}">
      <dgm:prSet phldrT="[Szöveg]" custT="1"/>
      <dgm:spPr/>
      <dgm:t>
        <a:bodyPr anchor="ctr"/>
        <a:lstStyle/>
        <a:p>
          <a:pPr algn="just"/>
          <a:r>
            <a:rPr lang="hu-HU" sz="1400" b="1" dirty="0" smtClean="0"/>
            <a:t>A szakrendszerek számára egységes felületet és hozzáférést, az egységes felhasználó-, és jogosultságkezelést, valamint a rendszerszintű menedzsment (üzleti) funkciók elérését biztosítja.</a:t>
          </a:r>
          <a:endParaRPr lang="hu-HU" sz="1400" b="1" dirty="0"/>
        </a:p>
      </dgm:t>
    </dgm:pt>
    <dgm:pt modelId="{28F664DE-8C49-4277-B259-A73B4A13A8CB}" type="parTrans" cxnId="{79883C43-1B94-41E6-8591-6815D2D03EF5}">
      <dgm:prSet/>
      <dgm:spPr/>
      <dgm:t>
        <a:bodyPr/>
        <a:lstStyle/>
        <a:p>
          <a:endParaRPr lang="hu-HU"/>
        </a:p>
      </dgm:t>
    </dgm:pt>
    <dgm:pt modelId="{B048F0B7-0F83-4029-8A2C-5C6E26BFC922}" type="sibTrans" cxnId="{79883C43-1B94-41E6-8591-6815D2D03EF5}">
      <dgm:prSet/>
      <dgm:spPr/>
      <dgm:t>
        <a:bodyPr/>
        <a:lstStyle/>
        <a:p>
          <a:endParaRPr lang="hu-HU"/>
        </a:p>
      </dgm:t>
    </dgm:pt>
    <dgm:pt modelId="{36F03EF2-82FE-4996-BB20-F0DEDB9ABCA2}">
      <dgm:prSet phldrT="[Szöveg]"/>
      <dgm:spPr/>
      <dgm:t>
        <a:bodyPr/>
        <a:lstStyle/>
        <a:p>
          <a:r>
            <a:rPr lang="hu-HU" dirty="0" smtClean="0"/>
            <a:t>Támogató rendszerek</a:t>
          </a:r>
          <a:endParaRPr lang="hu-HU" dirty="0"/>
        </a:p>
      </dgm:t>
    </dgm:pt>
    <dgm:pt modelId="{1ED8D648-F74A-4D46-A61E-2345B2CA1B81}" type="parTrans" cxnId="{9F012C38-AA1D-4703-AD2C-10519B1881C6}">
      <dgm:prSet/>
      <dgm:spPr/>
      <dgm:t>
        <a:bodyPr/>
        <a:lstStyle/>
        <a:p>
          <a:endParaRPr lang="hu-HU"/>
        </a:p>
      </dgm:t>
    </dgm:pt>
    <dgm:pt modelId="{0710AC23-FDA3-44DD-A8DD-A1709999FFD4}" type="sibTrans" cxnId="{9F012C38-AA1D-4703-AD2C-10519B1881C6}">
      <dgm:prSet/>
      <dgm:spPr/>
      <dgm:t>
        <a:bodyPr/>
        <a:lstStyle/>
        <a:p>
          <a:endParaRPr lang="hu-HU"/>
        </a:p>
      </dgm:t>
    </dgm:pt>
    <dgm:pt modelId="{62D7C1B6-8B0B-43D9-9542-2DDD6E994CAF}">
      <dgm:prSet phldrT="[Szöveg]" custT="1"/>
      <dgm:spPr/>
      <dgm:t>
        <a:bodyPr anchor="ctr"/>
        <a:lstStyle/>
        <a:p>
          <a:pPr algn="l"/>
          <a:r>
            <a:rPr lang="hu-HU" sz="1400" b="1" dirty="0" smtClean="0"/>
            <a:t>Az önkormányzati ASP rendszer napi adminisztratív, ügyfélszolgálati és működtetési feladatait segítő alkalmazások.</a:t>
          </a:r>
          <a:endParaRPr lang="hu-HU" sz="1400" b="1" dirty="0"/>
        </a:p>
      </dgm:t>
    </dgm:pt>
    <dgm:pt modelId="{658A0ABE-6D19-4E9D-87B5-C6C1E9FE7762}" type="parTrans" cxnId="{CFBDC721-9636-4AF1-B37F-09EF67C89976}">
      <dgm:prSet/>
      <dgm:spPr/>
      <dgm:t>
        <a:bodyPr/>
        <a:lstStyle/>
        <a:p>
          <a:endParaRPr lang="hu-HU"/>
        </a:p>
      </dgm:t>
    </dgm:pt>
    <dgm:pt modelId="{56A314D7-F868-4502-8FEE-7AE95AEE0774}" type="sibTrans" cxnId="{CFBDC721-9636-4AF1-B37F-09EF67C89976}">
      <dgm:prSet/>
      <dgm:spPr/>
      <dgm:t>
        <a:bodyPr/>
        <a:lstStyle/>
        <a:p>
          <a:endParaRPr lang="hu-HU"/>
        </a:p>
      </dgm:t>
    </dgm:pt>
    <dgm:pt modelId="{7B856BD4-1CBD-41EF-AA6A-5D8E8979618A}">
      <dgm:prSet phldrT="[Szöveg]"/>
      <dgm:spPr/>
      <dgm:t>
        <a:bodyPr/>
        <a:lstStyle/>
        <a:p>
          <a:r>
            <a:rPr lang="hu-HU" dirty="0" smtClean="0"/>
            <a:t>Szakrendszerek</a:t>
          </a:r>
          <a:endParaRPr lang="hu-HU" dirty="0" smtClean="0"/>
        </a:p>
      </dgm:t>
    </dgm:pt>
    <dgm:pt modelId="{067251A7-52FC-4ACB-9C24-D78555949B51}" type="parTrans" cxnId="{7B01404B-FEFA-4495-B4D3-9549A558DCE7}">
      <dgm:prSet/>
      <dgm:spPr/>
      <dgm:t>
        <a:bodyPr/>
        <a:lstStyle/>
        <a:p>
          <a:endParaRPr lang="hu-HU"/>
        </a:p>
      </dgm:t>
    </dgm:pt>
    <dgm:pt modelId="{4E2928A5-D0BB-4F3A-9C2E-229112ED47C0}" type="sibTrans" cxnId="{7B01404B-FEFA-4495-B4D3-9549A558DCE7}">
      <dgm:prSet/>
      <dgm:spPr/>
      <dgm:t>
        <a:bodyPr/>
        <a:lstStyle/>
        <a:p>
          <a:endParaRPr lang="hu-HU"/>
        </a:p>
      </dgm:t>
    </dgm:pt>
    <dgm:pt modelId="{CA6E7E57-7579-4512-9845-A936F48E28DB}">
      <dgm:prSet phldrT="[Szöveg]" custT="1"/>
      <dgm:spPr/>
      <dgm:t>
        <a:bodyPr anchor="ctr"/>
        <a:lstStyle/>
        <a:p>
          <a:pPr algn="just"/>
          <a:r>
            <a:rPr lang="hu-HU" sz="1400" b="1" dirty="0" smtClean="0"/>
            <a:t>A e-közigazgatáshoz kapcsolódóan az ASP rendszerben olyan integrált szakrendszerek kerültek bevezetésre, amelyek hatékonyan segítik az önkormányzatok illetve a felettes szervek napi munkáját.</a:t>
          </a:r>
          <a:endParaRPr lang="hu-HU" sz="1400" b="1" dirty="0"/>
        </a:p>
      </dgm:t>
    </dgm:pt>
    <dgm:pt modelId="{04A1CC93-ADEC-4DF8-87BF-91C31F69F9B8}" type="parTrans" cxnId="{B18D415F-E6C9-4815-9A9B-4B944570F69E}">
      <dgm:prSet/>
      <dgm:spPr/>
      <dgm:t>
        <a:bodyPr/>
        <a:lstStyle/>
        <a:p>
          <a:endParaRPr lang="hu-HU"/>
        </a:p>
      </dgm:t>
    </dgm:pt>
    <dgm:pt modelId="{E6C3A0A6-F048-4523-94F8-7C412697883D}" type="sibTrans" cxnId="{B18D415F-E6C9-4815-9A9B-4B944570F69E}">
      <dgm:prSet/>
      <dgm:spPr/>
      <dgm:t>
        <a:bodyPr/>
        <a:lstStyle/>
        <a:p>
          <a:endParaRPr lang="hu-HU"/>
        </a:p>
      </dgm:t>
    </dgm:pt>
    <dgm:pt modelId="{02A0A245-BB3C-448B-A3D3-2F46573C10CE}">
      <dgm:prSet phldrT="[Szöveg]"/>
      <dgm:spPr/>
      <dgm:t>
        <a:bodyPr/>
        <a:lstStyle/>
        <a:p>
          <a:r>
            <a:rPr lang="hu-HU" smtClean="0"/>
            <a:t>Adattárház</a:t>
          </a:r>
          <a:endParaRPr lang="hu-HU" dirty="0" smtClean="0"/>
        </a:p>
      </dgm:t>
    </dgm:pt>
    <dgm:pt modelId="{41A259A5-AE16-44B9-8ED3-B81EB2FD6F1A}" type="parTrans" cxnId="{8028A7B0-E300-4B4A-A4BE-9E507AB7A52F}">
      <dgm:prSet/>
      <dgm:spPr/>
      <dgm:t>
        <a:bodyPr/>
        <a:lstStyle/>
        <a:p>
          <a:endParaRPr lang="hu-HU"/>
        </a:p>
      </dgm:t>
    </dgm:pt>
    <dgm:pt modelId="{B6DF7EDC-0EE1-45A7-A49E-F99CF3586ECA}" type="sibTrans" cxnId="{8028A7B0-E300-4B4A-A4BE-9E507AB7A52F}">
      <dgm:prSet/>
      <dgm:spPr/>
      <dgm:t>
        <a:bodyPr/>
        <a:lstStyle/>
        <a:p>
          <a:endParaRPr lang="hu-HU"/>
        </a:p>
      </dgm:t>
    </dgm:pt>
    <dgm:pt modelId="{20368920-F466-45F8-B502-93122E2A0E4A}">
      <dgm:prSet custT="1"/>
      <dgm:spPr/>
      <dgm:t>
        <a:bodyPr anchor="ctr"/>
        <a:lstStyle/>
        <a:p>
          <a:pPr algn="just"/>
          <a:r>
            <a:rPr lang="hu-HU" sz="1400" b="1" dirty="0" smtClean="0"/>
            <a:t>Az önkormányzati gazdálkodás felső kormányzati szintű ellenőrzési és monitoring tevékenységének támogatása</a:t>
          </a:r>
          <a:endParaRPr lang="hu-HU" sz="1400" b="1" dirty="0"/>
        </a:p>
      </dgm:t>
    </dgm:pt>
    <dgm:pt modelId="{522C7D6A-1141-42AA-8A39-9B1182DB1A76}" type="parTrans" cxnId="{8F804D56-7805-4B07-B8CB-09615FD53A2E}">
      <dgm:prSet/>
      <dgm:spPr/>
      <dgm:t>
        <a:bodyPr/>
        <a:lstStyle/>
        <a:p>
          <a:endParaRPr lang="hu-HU"/>
        </a:p>
      </dgm:t>
    </dgm:pt>
    <dgm:pt modelId="{57FD602F-F628-4409-8125-3E80BEFA9F01}" type="sibTrans" cxnId="{8F804D56-7805-4B07-B8CB-09615FD53A2E}">
      <dgm:prSet/>
      <dgm:spPr/>
      <dgm:t>
        <a:bodyPr/>
        <a:lstStyle/>
        <a:p>
          <a:endParaRPr lang="hu-HU"/>
        </a:p>
      </dgm:t>
    </dgm:pt>
    <dgm:pt modelId="{5CB9948F-7C60-4640-A4A7-706A27B6C8D4}">
      <dgm:prSet custT="1"/>
      <dgm:spPr/>
      <dgm:t>
        <a:bodyPr/>
        <a:lstStyle/>
        <a:p>
          <a:pPr algn="just"/>
          <a:r>
            <a:rPr lang="hu-HU" sz="1400" b="1" dirty="0" smtClean="0"/>
            <a:t>Önkormányzatok adatszolgáltatási és beszámolási kötelezettségeinek egyszerűsítése és egységes, központi alapra helyezése</a:t>
          </a:r>
          <a:endParaRPr lang="hu-HU" sz="1400" b="1" dirty="0"/>
        </a:p>
      </dgm:t>
    </dgm:pt>
    <dgm:pt modelId="{23B26A63-84CE-4AC2-8308-271D53415E18}" type="parTrans" cxnId="{C5A0EA28-88D0-4460-8E3D-7146DECFFB46}">
      <dgm:prSet/>
      <dgm:spPr/>
      <dgm:t>
        <a:bodyPr/>
        <a:lstStyle/>
        <a:p>
          <a:endParaRPr lang="hu-HU"/>
        </a:p>
      </dgm:t>
    </dgm:pt>
    <dgm:pt modelId="{F565FE95-8002-4DF8-BC70-CA4B21955DDF}" type="sibTrans" cxnId="{C5A0EA28-88D0-4460-8E3D-7146DECFFB46}">
      <dgm:prSet/>
      <dgm:spPr/>
      <dgm:t>
        <a:bodyPr/>
        <a:lstStyle/>
        <a:p>
          <a:endParaRPr lang="hu-HU"/>
        </a:p>
      </dgm:t>
    </dgm:pt>
    <dgm:pt modelId="{D4936C46-9646-4662-83AF-6E28B7C533D0}">
      <dgm:prSet custT="1"/>
      <dgm:spPr/>
      <dgm:t>
        <a:bodyPr/>
        <a:lstStyle/>
        <a:p>
          <a:pPr algn="just"/>
          <a:r>
            <a:rPr lang="hu-HU" sz="1400" b="1" dirty="0" smtClean="0"/>
            <a:t>Vezetői információk és operatív döntéstámogatás az önkormányzatok számára </a:t>
          </a:r>
          <a:endParaRPr lang="hu-HU" sz="1400" b="1" dirty="0"/>
        </a:p>
      </dgm:t>
    </dgm:pt>
    <dgm:pt modelId="{322D648E-C3D8-4B3A-AFE5-7E23E7F5265A}" type="parTrans" cxnId="{481B3AC4-D57B-4681-8920-9D9AE0DB3C35}">
      <dgm:prSet/>
      <dgm:spPr/>
      <dgm:t>
        <a:bodyPr/>
        <a:lstStyle/>
        <a:p>
          <a:endParaRPr lang="hu-HU"/>
        </a:p>
      </dgm:t>
    </dgm:pt>
    <dgm:pt modelId="{373A620E-8469-4B39-AE0A-30ECB404866B}" type="sibTrans" cxnId="{481B3AC4-D57B-4681-8920-9D9AE0DB3C35}">
      <dgm:prSet/>
      <dgm:spPr/>
      <dgm:t>
        <a:bodyPr/>
        <a:lstStyle/>
        <a:p>
          <a:endParaRPr lang="hu-HU"/>
        </a:p>
      </dgm:t>
    </dgm:pt>
    <dgm:pt modelId="{FC0ED7B1-7506-4AC4-9C03-125EFE5E5E89}" type="pres">
      <dgm:prSet presAssocID="{6C4A55DD-6BEB-4D3C-A8FE-C461AC1E7A2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2E38FFC0-012D-44F5-8C81-A593E01E7250}" type="pres">
      <dgm:prSet presAssocID="{446806BB-FF14-41D2-825F-EF643DB6AF61}" presName="linNode" presStyleCnt="0"/>
      <dgm:spPr/>
      <dgm:t>
        <a:bodyPr/>
        <a:lstStyle/>
        <a:p>
          <a:endParaRPr lang="hu-HU"/>
        </a:p>
      </dgm:t>
    </dgm:pt>
    <dgm:pt modelId="{8EC84C6F-EB11-4F31-86CD-2F5146415CB2}" type="pres">
      <dgm:prSet presAssocID="{446806BB-FF14-41D2-825F-EF643DB6AF61}" presName="parentShp" presStyleLbl="node1" presStyleIdx="0" presStyleCnt="4" custScaleX="8638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37091F2-6595-40F2-A14B-28EC73C7720C}" type="pres">
      <dgm:prSet presAssocID="{446806BB-FF14-41D2-825F-EF643DB6AF61}" presName="childShp" presStyleLbl="bgAccFollowNode1" presStyleIdx="0" presStyleCnt="4" custScaleX="101638" custScaleY="112960" custLinFactNeighborY="-2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DBC1926-C58A-4D1B-8479-EACF74B7E569}" type="pres">
      <dgm:prSet presAssocID="{F45C5EAA-28E0-4AD1-BAD0-7E136E346AD9}" presName="spacing" presStyleCnt="0"/>
      <dgm:spPr/>
      <dgm:t>
        <a:bodyPr/>
        <a:lstStyle/>
        <a:p>
          <a:endParaRPr lang="hu-HU"/>
        </a:p>
      </dgm:t>
    </dgm:pt>
    <dgm:pt modelId="{86632924-F30B-49B3-A2BE-1C691E1EC262}" type="pres">
      <dgm:prSet presAssocID="{7B856BD4-1CBD-41EF-AA6A-5D8E8979618A}" presName="linNode" presStyleCnt="0"/>
      <dgm:spPr/>
      <dgm:t>
        <a:bodyPr/>
        <a:lstStyle/>
        <a:p>
          <a:endParaRPr lang="hu-HU"/>
        </a:p>
      </dgm:t>
    </dgm:pt>
    <dgm:pt modelId="{04F63469-BCB9-426C-B72E-D853834C6D3C}" type="pres">
      <dgm:prSet presAssocID="{7B856BD4-1CBD-41EF-AA6A-5D8E8979618A}" presName="parentShp" presStyleLbl="node1" presStyleIdx="1" presStyleCnt="4" custScaleX="8638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06DB484-6E5E-4384-A00F-617E444D651C}" type="pres">
      <dgm:prSet presAssocID="{7B856BD4-1CBD-41EF-AA6A-5D8E8979618A}" presName="childShp" presStyleLbl="bgAccFollowNode1" presStyleIdx="1" presStyleCnt="4" custScaleX="101638" custScaleY="112960" custLinFactNeighborY="-2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472D17E-D1F5-49BA-8EF7-DD647F9DC5A1}" type="pres">
      <dgm:prSet presAssocID="{4E2928A5-D0BB-4F3A-9C2E-229112ED47C0}" presName="spacing" presStyleCnt="0"/>
      <dgm:spPr/>
      <dgm:t>
        <a:bodyPr/>
        <a:lstStyle/>
        <a:p>
          <a:endParaRPr lang="hu-HU"/>
        </a:p>
      </dgm:t>
    </dgm:pt>
    <dgm:pt modelId="{C987889A-51B1-4B99-9973-055C78D8F819}" type="pres">
      <dgm:prSet presAssocID="{02A0A245-BB3C-448B-A3D3-2F46573C10CE}" presName="linNode" presStyleCnt="0"/>
      <dgm:spPr/>
      <dgm:t>
        <a:bodyPr/>
        <a:lstStyle/>
        <a:p>
          <a:endParaRPr lang="hu-HU"/>
        </a:p>
      </dgm:t>
    </dgm:pt>
    <dgm:pt modelId="{807B7479-6D7D-437B-8FEB-3F1A6C6DA03F}" type="pres">
      <dgm:prSet presAssocID="{02A0A245-BB3C-448B-A3D3-2F46573C10CE}" presName="parentShp" presStyleLbl="node1" presStyleIdx="2" presStyleCnt="4" custScaleX="8638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9F3F428-5ECB-4DE9-8C06-13306E35BC24}" type="pres">
      <dgm:prSet presAssocID="{02A0A245-BB3C-448B-A3D3-2F46573C10CE}" presName="childShp" presStyleLbl="bgAccFollowNode1" presStyleIdx="2" presStyleCnt="4" custScaleX="101638" custScaleY="22214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BE14A28-D557-48B8-929F-61519D377F40}" type="pres">
      <dgm:prSet presAssocID="{B6DF7EDC-0EE1-45A7-A49E-F99CF3586ECA}" presName="spacing" presStyleCnt="0"/>
      <dgm:spPr/>
      <dgm:t>
        <a:bodyPr/>
        <a:lstStyle/>
        <a:p>
          <a:endParaRPr lang="hu-HU"/>
        </a:p>
      </dgm:t>
    </dgm:pt>
    <dgm:pt modelId="{C4EA5BA8-1082-4587-821D-8700188908E2}" type="pres">
      <dgm:prSet presAssocID="{36F03EF2-82FE-4996-BB20-F0DEDB9ABCA2}" presName="linNode" presStyleCnt="0"/>
      <dgm:spPr/>
      <dgm:t>
        <a:bodyPr/>
        <a:lstStyle/>
        <a:p>
          <a:endParaRPr lang="hu-HU"/>
        </a:p>
      </dgm:t>
    </dgm:pt>
    <dgm:pt modelId="{DDFDE59C-C2DB-4238-9A34-96E76692D320}" type="pres">
      <dgm:prSet presAssocID="{36F03EF2-82FE-4996-BB20-F0DEDB9ABCA2}" presName="parentShp" presStyleLbl="node1" presStyleIdx="3" presStyleCnt="4" custScaleX="8638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3D34F21-E3BB-42C0-A302-518957E403FE}" type="pres">
      <dgm:prSet presAssocID="{36F03EF2-82FE-4996-BB20-F0DEDB9ABCA2}" presName="childShp" presStyleLbl="bgAccFollowNode1" presStyleIdx="3" presStyleCnt="4" custScaleX="101638" custScaleY="112960" custLinFactNeighborY="2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A8B184D6-DF84-4ABE-89EB-5AF7C801859B}" type="presOf" srcId="{A91850C6-B384-42B6-9377-0CAB5FC75AFB}" destId="{937091F2-6595-40F2-A14B-28EC73C7720C}" srcOrd="0" destOrd="0" presId="urn:microsoft.com/office/officeart/2005/8/layout/vList6"/>
    <dgm:cxn modelId="{EC354A98-EADF-4845-BF7C-FD9B0DD1688F}" srcId="{6C4A55DD-6BEB-4D3C-A8FE-C461AC1E7A26}" destId="{446806BB-FF14-41D2-825F-EF643DB6AF61}" srcOrd="0" destOrd="0" parTransId="{D39835A7-2666-45AA-8B47-56F4DC8CDF0A}" sibTransId="{F45C5EAA-28E0-4AD1-BAD0-7E136E346AD9}"/>
    <dgm:cxn modelId="{10CF60BB-13C7-4D7F-BB24-FB48C217739C}" type="presOf" srcId="{6C4A55DD-6BEB-4D3C-A8FE-C461AC1E7A26}" destId="{FC0ED7B1-7506-4AC4-9C03-125EFE5E5E89}" srcOrd="0" destOrd="0" presId="urn:microsoft.com/office/officeart/2005/8/layout/vList6"/>
    <dgm:cxn modelId="{90F55C3E-090F-4D2F-BA2C-4046377B1093}" type="presOf" srcId="{446806BB-FF14-41D2-825F-EF643DB6AF61}" destId="{8EC84C6F-EB11-4F31-86CD-2F5146415CB2}" srcOrd="0" destOrd="0" presId="urn:microsoft.com/office/officeart/2005/8/layout/vList6"/>
    <dgm:cxn modelId="{9B19F9E3-92BE-4243-9DE3-0F65178197FA}" type="presOf" srcId="{5CB9948F-7C60-4640-A4A7-706A27B6C8D4}" destId="{49F3F428-5ECB-4DE9-8C06-13306E35BC24}" srcOrd="0" destOrd="1" presId="urn:microsoft.com/office/officeart/2005/8/layout/vList6"/>
    <dgm:cxn modelId="{8028A7B0-E300-4B4A-A4BE-9E507AB7A52F}" srcId="{6C4A55DD-6BEB-4D3C-A8FE-C461AC1E7A26}" destId="{02A0A245-BB3C-448B-A3D3-2F46573C10CE}" srcOrd="2" destOrd="0" parTransId="{41A259A5-AE16-44B9-8ED3-B81EB2FD6F1A}" sibTransId="{B6DF7EDC-0EE1-45A7-A49E-F99CF3586ECA}"/>
    <dgm:cxn modelId="{C4227556-1024-46BB-A130-D63F8F6F8C88}" type="presOf" srcId="{D4936C46-9646-4662-83AF-6E28B7C533D0}" destId="{49F3F428-5ECB-4DE9-8C06-13306E35BC24}" srcOrd="0" destOrd="2" presId="urn:microsoft.com/office/officeart/2005/8/layout/vList6"/>
    <dgm:cxn modelId="{C5A0EA28-88D0-4460-8E3D-7146DECFFB46}" srcId="{02A0A245-BB3C-448B-A3D3-2F46573C10CE}" destId="{5CB9948F-7C60-4640-A4A7-706A27B6C8D4}" srcOrd="1" destOrd="0" parTransId="{23B26A63-84CE-4AC2-8308-271D53415E18}" sibTransId="{F565FE95-8002-4DF8-BC70-CA4B21955DDF}"/>
    <dgm:cxn modelId="{B18D415F-E6C9-4815-9A9B-4B944570F69E}" srcId="{7B856BD4-1CBD-41EF-AA6A-5D8E8979618A}" destId="{CA6E7E57-7579-4512-9845-A936F48E28DB}" srcOrd="0" destOrd="0" parTransId="{04A1CC93-ADEC-4DF8-87BF-91C31F69F9B8}" sibTransId="{E6C3A0A6-F048-4523-94F8-7C412697883D}"/>
    <dgm:cxn modelId="{1F804F82-DE66-4C4E-938F-5F328EC5D6B3}" type="presOf" srcId="{36F03EF2-82FE-4996-BB20-F0DEDB9ABCA2}" destId="{DDFDE59C-C2DB-4238-9A34-96E76692D320}" srcOrd="0" destOrd="0" presId="urn:microsoft.com/office/officeart/2005/8/layout/vList6"/>
    <dgm:cxn modelId="{CFBDC721-9636-4AF1-B37F-09EF67C89976}" srcId="{36F03EF2-82FE-4996-BB20-F0DEDB9ABCA2}" destId="{62D7C1B6-8B0B-43D9-9542-2DDD6E994CAF}" srcOrd="0" destOrd="0" parTransId="{658A0ABE-6D19-4E9D-87B5-C6C1E9FE7762}" sibTransId="{56A314D7-F868-4502-8FEE-7AE95AEE0774}"/>
    <dgm:cxn modelId="{185D2836-1D3B-48A6-AD6A-2DA3BE8C33A4}" type="presOf" srcId="{CA6E7E57-7579-4512-9845-A936F48E28DB}" destId="{606DB484-6E5E-4384-A00F-617E444D651C}" srcOrd="0" destOrd="0" presId="urn:microsoft.com/office/officeart/2005/8/layout/vList6"/>
    <dgm:cxn modelId="{8F804D56-7805-4B07-B8CB-09615FD53A2E}" srcId="{02A0A245-BB3C-448B-A3D3-2F46573C10CE}" destId="{20368920-F466-45F8-B502-93122E2A0E4A}" srcOrd="0" destOrd="0" parTransId="{522C7D6A-1141-42AA-8A39-9B1182DB1A76}" sibTransId="{57FD602F-F628-4409-8125-3E80BEFA9F01}"/>
    <dgm:cxn modelId="{9F012C38-AA1D-4703-AD2C-10519B1881C6}" srcId="{6C4A55DD-6BEB-4D3C-A8FE-C461AC1E7A26}" destId="{36F03EF2-82FE-4996-BB20-F0DEDB9ABCA2}" srcOrd="3" destOrd="0" parTransId="{1ED8D648-F74A-4D46-A61E-2345B2CA1B81}" sibTransId="{0710AC23-FDA3-44DD-A8DD-A1709999FFD4}"/>
    <dgm:cxn modelId="{475B7988-522F-4824-9620-43D25DB022EB}" type="presOf" srcId="{7B856BD4-1CBD-41EF-AA6A-5D8E8979618A}" destId="{04F63469-BCB9-426C-B72E-D853834C6D3C}" srcOrd="0" destOrd="0" presId="urn:microsoft.com/office/officeart/2005/8/layout/vList6"/>
    <dgm:cxn modelId="{000C126C-6EB5-4E03-ADB2-B8E2BB0B2E6E}" type="presOf" srcId="{62D7C1B6-8B0B-43D9-9542-2DDD6E994CAF}" destId="{53D34F21-E3BB-42C0-A302-518957E403FE}" srcOrd="0" destOrd="0" presId="urn:microsoft.com/office/officeart/2005/8/layout/vList6"/>
    <dgm:cxn modelId="{769220C8-E1EB-4009-A4E4-A4F2763F5A5E}" type="presOf" srcId="{02A0A245-BB3C-448B-A3D3-2F46573C10CE}" destId="{807B7479-6D7D-437B-8FEB-3F1A6C6DA03F}" srcOrd="0" destOrd="0" presId="urn:microsoft.com/office/officeart/2005/8/layout/vList6"/>
    <dgm:cxn modelId="{3E47E138-5F5A-414E-925A-3454A23BB634}" type="presOf" srcId="{20368920-F466-45F8-B502-93122E2A0E4A}" destId="{49F3F428-5ECB-4DE9-8C06-13306E35BC24}" srcOrd="0" destOrd="0" presId="urn:microsoft.com/office/officeart/2005/8/layout/vList6"/>
    <dgm:cxn modelId="{79883C43-1B94-41E6-8591-6815D2D03EF5}" srcId="{446806BB-FF14-41D2-825F-EF643DB6AF61}" destId="{A91850C6-B384-42B6-9377-0CAB5FC75AFB}" srcOrd="0" destOrd="0" parTransId="{28F664DE-8C49-4277-B259-A73B4A13A8CB}" sibTransId="{B048F0B7-0F83-4029-8A2C-5C6E26BFC922}"/>
    <dgm:cxn modelId="{481B3AC4-D57B-4681-8920-9D9AE0DB3C35}" srcId="{02A0A245-BB3C-448B-A3D3-2F46573C10CE}" destId="{D4936C46-9646-4662-83AF-6E28B7C533D0}" srcOrd="2" destOrd="0" parTransId="{322D648E-C3D8-4B3A-AFE5-7E23E7F5265A}" sibTransId="{373A620E-8469-4B39-AE0A-30ECB404866B}"/>
    <dgm:cxn modelId="{7B01404B-FEFA-4495-B4D3-9549A558DCE7}" srcId="{6C4A55DD-6BEB-4D3C-A8FE-C461AC1E7A26}" destId="{7B856BD4-1CBD-41EF-AA6A-5D8E8979618A}" srcOrd="1" destOrd="0" parTransId="{067251A7-52FC-4ACB-9C24-D78555949B51}" sibTransId="{4E2928A5-D0BB-4F3A-9C2E-229112ED47C0}"/>
    <dgm:cxn modelId="{6AA79CC0-1AAA-4BBF-808B-1444D459D281}" type="presParOf" srcId="{FC0ED7B1-7506-4AC4-9C03-125EFE5E5E89}" destId="{2E38FFC0-012D-44F5-8C81-A593E01E7250}" srcOrd="0" destOrd="0" presId="urn:microsoft.com/office/officeart/2005/8/layout/vList6"/>
    <dgm:cxn modelId="{076F46C5-A72D-4282-8DD0-97B465911ACF}" type="presParOf" srcId="{2E38FFC0-012D-44F5-8C81-A593E01E7250}" destId="{8EC84C6F-EB11-4F31-86CD-2F5146415CB2}" srcOrd="0" destOrd="0" presId="urn:microsoft.com/office/officeart/2005/8/layout/vList6"/>
    <dgm:cxn modelId="{CA2BA91C-C5D4-4A8A-B0A5-6B1A7EF22EBF}" type="presParOf" srcId="{2E38FFC0-012D-44F5-8C81-A593E01E7250}" destId="{937091F2-6595-40F2-A14B-28EC73C7720C}" srcOrd="1" destOrd="0" presId="urn:microsoft.com/office/officeart/2005/8/layout/vList6"/>
    <dgm:cxn modelId="{5B7470E7-BF9B-41B8-BED6-0652DAE334A0}" type="presParOf" srcId="{FC0ED7B1-7506-4AC4-9C03-125EFE5E5E89}" destId="{8DBC1926-C58A-4D1B-8479-EACF74B7E569}" srcOrd="1" destOrd="0" presId="urn:microsoft.com/office/officeart/2005/8/layout/vList6"/>
    <dgm:cxn modelId="{7F4C8075-39E4-448A-8B67-517181DA0B2D}" type="presParOf" srcId="{FC0ED7B1-7506-4AC4-9C03-125EFE5E5E89}" destId="{86632924-F30B-49B3-A2BE-1C691E1EC262}" srcOrd="2" destOrd="0" presId="urn:microsoft.com/office/officeart/2005/8/layout/vList6"/>
    <dgm:cxn modelId="{C9CFEED5-16FA-48A1-BC0C-201DF33D480E}" type="presParOf" srcId="{86632924-F30B-49B3-A2BE-1C691E1EC262}" destId="{04F63469-BCB9-426C-B72E-D853834C6D3C}" srcOrd="0" destOrd="0" presId="urn:microsoft.com/office/officeart/2005/8/layout/vList6"/>
    <dgm:cxn modelId="{2E7FAEB7-C5EE-475B-B010-5CEE2CB93A44}" type="presParOf" srcId="{86632924-F30B-49B3-A2BE-1C691E1EC262}" destId="{606DB484-6E5E-4384-A00F-617E444D651C}" srcOrd="1" destOrd="0" presId="urn:microsoft.com/office/officeart/2005/8/layout/vList6"/>
    <dgm:cxn modelId="{7CB2169C-F1BD-427D-A43A-C6AC7686C158}" type="presParOf" srcId="{FC0ED7B1-7506-4AC4-9C03-125EFE5E5E89}" destId="{9472D17E-D1F5-49BA-8EF7-DD647F9DC5A1}" srcOrd="3" destOrd="0" presId="urn:microsoft.com/office/officeart/2005/8/layout/vList6"/>
    <dgm:cxn modelId="{0992AA50-DADC-44E3-919F-4741AF7ECA7B}" type="presParOf" srcId="{FC0ED7B1-7506-4AC4-9C03-125EFE5E5E89}" destId="{C987889A-51B1-4B99-9973-055C78D8F819}" srcOrd="4" destOrd="0" presId="urn:microsoft.com/office/officeart/2005/8/layout/vList6"/>
    <dgm:cxn modelId="{DF3C3014-11DB-425A-943F-4F20C6EC00CD}" type="presParOf" srcId="{C987889A-51B1-4B99-9973-055C78D8F819}" destId="{807B7479-6D7D-437B-8FEB-3F1A6C6DA03F}" srcOrd="0" destOrd="0" presId="urn:microsoft.com/office/officeart/2005/8/layout/vList6"/>
    <dgm:cxn modelId="{067F5391-11BA-42E9-B1CA-9EF2321841CA}" type="presParOf" srcId="{C987889A-51B1-4B99-9973-055C78D8F819}" destId="{49F3F428-5ECB-4DE9-8C06-13306E35BC24}" srcOrd="1" destOrd="0" presId="urn:microsoft.com/office/officeart/2005/8/layout/vList6"/>
    <dgm:cxn modelId="{B5343CAD-05E0-4AA5-9743-251B0643FF46}" type="presParOf" srcId="{FC0ED7B1-7506-4AC4-9C03-125EFE5E5E89}" destId="{8BE14A28-D557-48B8-929F-61519D377F40}" srcOrd="5" destOrd="0" presId="urn:microsoft.com/office/officeart/2005/8/layout/vList6"/>
    <dgm:cxn modelId="{9C0F4C14-B11D-4084-A7F9-F46072B74855}" type="presParOf" srcId="{FC0ED7B1-7506-4AC4-9C03-125EFE5E5E89}" destId="{C4EA5BA8-1082-4587-821D-8700188908E2}" srcOrd="6" destOrd="0" presId="urn:microsoft.com/office/officeart/2005/8/layout/vList6"/>
    <dgm:cxn modelId="{B8E51641-D72F-40BD-8538-0FFE0CB65E12}" type="presParOf" srcId="{C4EA5BA8-1082-4587-821D-8700188908E2}" destId="{DDFDE59C-C2DB-4238-9A34-96E76692D320}" srcOrd="0" destOrd="0" presId="urn:microsoft.com/office/officeart/2005/8/layout/vList6"/>
    <dgm:cxn modelId="{A9633561-7B18-407C-84C4-EE7C1F2E8B70}" type="presParOf" srcId="{C4EA5BA8-1082-4587-821D-8700188908E2}" destId="{53D34F21-E3BB-42C0-A302-518957E403F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0DF99E-5C56-4908-82C8-DD9B05C26FBE}" type="doc">
      <dgm:prSet loTypeId="urn:microsoft.com/office/officeart/2005/8/layout/process1" loCatId="process" qsTypeId="urn:microsoft.com/office/officeart/2005/8/quickstyle/3d4" qsCatId="3D" csTypeId="urn:microsoft.com/office/officeart/2005/8/colors/colorful4" csCatId="colorful" phldr="1"/>
      <dgm:spPr/>
    </dgm:pt>
    <dgm:pt modelId="{1DD4E893-DEEA-4D58-A045-3AE125448DED}">
      <dgm:prSet phldrT="[Szöveg]"/>
      <dgm:spPr/>
      <dgm:t>
        <a:bodyPr/>
        <a:lstStyle/>
        <a:p>
          <a:r>
            <a:rPr lang="hu-HU" b="1" smtClean="0"/>
            <a:t>Programrendszeren belüli modulkapcsolatok</a:t>
          </a:r>
          <a:endParaRPr lang="hu-HU" b="1" dirty="0"/>
        </a:p>
      </dgm:t>
    </dgm:pt>
    <dgm:pt modelId="{4CACB243-3FA5-4A5F-AD27-7DF36E7DBAE6}" type="parTrans" cxnId="{9DAD7289-D878-4F8E-A93E-24E454122334}">
      <dgm:prSet/>
      <dgm:spPr/>
      <dgm:t>
        <a:bodyPr/>
        <a:lstStyle/>
        <a:p>
          <a:endParaRPr lang="hu-HU"/>
        </a:p>
      </dgm:t>
    </dgm:pt>
    <dgm:pt modelId="{0122F864-7CA1-4BFE-8D4E-CA306319D7E2}" type="sibTrans" cxnId="{9DAD7289-D878-4F8E-A93E-24E454122334}">
      <dgm:prSet/>
      <dgm:spPr/>
      <dgm:t>
        <a:bodyPr/>
        <a:lstStyle/>
        <a:p>
          <a:endParaRPr lang="hu-HU"/>
        </a:p>
      </dgm:t>
    </dgm:pt>
    <dgm:pt modelId="{7025F358-9FAD-4760-9C51-72FFF632613B}">
      <dgm:prSet phldrT="[Szöveg]"/>
      <dgm:spPr/>
      <dgm:t>
        <a:bodyPr/>
        <a:lstStyle/>
        <a:p>
          <a:r>
            <a:rPr lang="hu-HU" b="1" smtClean="0"/>
            <a:t>KASZPER könyvelési modul</a:t>
          </a:r>
          <a:endParaRPr lang="hu-HU" b="1" dirty="0"/>
        </a:p>
      </dgm:t>
    </dgm:pt>
    <dgm:pt modelId="{984FDEDF-6698-4FF7-8AB7-1502F3A84214}" type="parTrans" cxnId="{0076CA1E-A322-4FFD-AA52-556DC813FCC6}">
      <dgm:prSet/>
      <dgm:spPr/>
      <dgm:t>
        <a:bodyPr/>
        <a:lstStyle/>
        <a:p>
          <a:endParaRPr lang="hu-HU"/>
        </a:p>
      </dgm:t>
    </dgm:pt>
    <dgm:pt modelId="{390E3C60-1256-4C39-8ABE-68255368311E}" type="sibTrans" cxnId="{0076CA1E-A322-4FFD-AA52-556DC813FCC6}">
      <dgm:prSet/>
      <dgm:spPr/>
      <dgm:t>
        <a:bodyPr/>
        <a:lstStyle/>
        <a:p>
          <a:endParaRPr lang="hu-HU"/>
        </a:p>
      </dgm:t>
    </dgm:pt>
    <dgm:pt modelId="{ED6FE44A-96B3-4AE0-AF49-304CEF5F7A38}" type="pres">
      <dgm:prSet presAssocID="{BF0DF99E-5C56-4908-82C8-DD9B05C26FBE}" presName="Name0" presStyleCnt="0">
        <dgm:presLayoutVars>
          <dgm:dir/>
          <dgm:resizeHandles val="exact"/>
        </dgm:presLayoutVars>
      </dgm:prSet>
      <dgm:spPr/>
    </dgm:pt>
    <dgm:pt modelId="{4A6B885C-616A-4A9D-BE50-9D1EF2807092}" type="pres">
      <dgm:prSet presAssocID="{1DD4E893-DEEA-4D58-A045-3AE125448DE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70070-746C-456C-A78D-2B2C9880436E}" type="pres">
      <dgm:prSet presAssocID="{0122F864-7CA1-4BFE-8D4E-CA306319D7E2}" presName="sibTrans" presStyleLbl="sibTrans2D1" presStyleIdx="0" presStyleCnt="1"/>
      <dgm:spPr/>
      <dgm:t>
        <a:bodyPr/>
        <a:lstStyle/>
        <a:p>
          <a:endParaRPr lang="hu-HU"/>
        </a:p>
      </dgm:t>
    </dgm:pt>
    <dgm:pt modelId="{A4D7EA2C-3D92-4A0F-B33E-728552F73D79}" type="pres">
      <dgm:prSet presAssocID="{0122F864-7CA1-4BFE-8D4E-CA306319D7E2}" presName="connectorText" presStyleLbl="sibTrans2D1" presStyleIdx="0" presStyleCnt="1"/>
      <dgm:spPr/>
      <dgm:t>
        <a:bodyPr/>
        <a:lstStyle/>
        <a:p>
          <a:endParaRPr lang="hu-HU"/>
        </a:p>
      </dgm:t>
    </dgm:pt>
    <dgm:pt modelId="{9455D16F-DA93-4765-B009-AD92ECC87F0B}" type="pres">
      <dgm:prSet presAssocID="{7025F358-9FAD-4760-9C51-72FFF632613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176EA80-BC2D-4514-B559-3FE2AF458CBA}" type="presOf" srcId="{1DD4E893-DEEA-4D58-A045-3AE125448DED}" destId="{4A6B885C-616A-4A9D-BE50-9D1EF2807092}" srcOrd="0" destOrd="0" presId="urn:microsoft.com/office/officeart/2005/8/layout/process1"/>
    <dgm:cxn modelId="{89B72103-0EA0-4C4C-B2F2-A3A2C6CDCD90}" type="presOf" srcId="{BF0DF99E-5C56-4908-82C8-DD9B05C26FBE}" destId="{ED6FE44A-96B3-4AE0-AF49-304CEF5F7A38}" srcOrd="0" destOrd="0" presId="urn:microsoft.com/office/officeart/2005/8/layout/process1"/>
    <dgm:cxn modelId="{CB9CF6C5-326D-4D7D-A15D-420E750E6F7B}" type="presOf" srcId="{7025F358-9FAD-4760-9C51-72FFF632613B}" destId="{9455D16F-DA93-4765-B009-AD92ECC87F0B}" srcOrd="0" destOrd="0" presId="urn:microsoft.com/office/officeart/2005/8/layout/process1"/>
    <dgm:cxn modelId="{0076CA1E-A322-4FFD-AA52-556DC813FCC6}" srcId="{BF0DF99E-5C56-4908-82C8-DD9B05C26FBE}" destId="{7025F358-9FAD-4760-9C51-72FFF632613B}" srcOrd="1" destOrd="0" parTransId="{984FDEDF-6698-4FF7-8AB7-1502F3A84214}" sibTransId="{390E3C60-1256-4C39-8ABE-68255368311E}"/>
    <dgm:cxn modelId="{91F2F225-A942-4485-8306-CBD04D36F8CD}" type="presOf" srcId="{0122F864-7CA1-4BFE-8D4E-CA306319D7E2}" destId="{6B470070-746C-456C-A78D-2B2C9880436E}" srcOrd="0" destOrd="0" presId="urn:microsoft.com/office/officeart/2005/8/layout/process1"/>
    <dgm:cxn modelId="{9DAD7289-D878-4F8E-A93E-24E454122334}" srcId="{BF0DF99E-5C56-4908-82C8-DD9B05C26FBE}" destId="{1DD4E893-DEEA-4D58-A045-3AE125448DED}" srcOrd="0" destOrd="0" parTransId="{4CACB243-3FA5-4A5F-AD27-7DF36E7DBAE6}" sibTransId="{0122F864-7CA1-4BFE-8D4E-CA306319D7E2}"/>
    <dgm:cxn modelId="{611BC367-8030-4BD8-AEB9-85F191A3CDF6}" type="presOf" srcId="{0122F864-7CA1-4BFE-8D4E-CA306319D7E2}" destId="{A4D7EA2C-3D92-4A0F-B33E-728552F73D79}" srcOrd="1" destOrd="0" presId="urn:microsoft.com/office/officeart/2005/8/layout/process1"/>
    <dgm:cxn modelId="{F8169B25-C55A-42B6-8180-8156465F0CA9}" type="presParOf" srcId="{ED6FE44A-96B3-4AE0-AF49-304CEF5F7A38}" destId="{4A6B885C-616A-4A9D-BE50-9D1EF2807092}" srcOrd="0" destOrd="0" presId="urn:microsoft.com/office/officeart/2005/8/layout/process1"/>
    <dgm:cxn modelId="{1D4A5CAC-9DE8-436F-A190-82624E150170}" type="presParOf" srcId="{ED6FE44A-96B3-4AE0-AF49-304CEF5F7A38}" destId="{6B470070-746C-456C-A78D-2B2C9880436E}" srcOrd="1" destOrd="0" presId="urn:microsoft.com/office/officeart/2005/8/layout/process1"/>
    <dgm:cxn modelId="{274F199B-11B1-447D-8EAB-611766B5FAB7}" type="presParOf" srcId="{6B470070-746C-456C-A78D-2B2C9880436E}" destId="{A4D7EA2C-3D92-4A0F-B33E-728552F73D79}" srcOrd="0" destOrd="0" presId="urn:microsoft.com/office/officeart/2005/8/layout/process1"/>
    <dgm:cxn modelId="{DF0DED99-FBE0-4CE2-A73A-89CBCB4CBBAB}" type="presParOf" srcId="{ED6FE44A-96B3-4AE0-AF49-304CEF5F7A38}" destId="{9455D16F-DA93-4765-B009-AD92ECC87F0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0DF99E-5C56-4908-82C8-DD9B05C26FBE}" type="doc">
      <dgm:prSet loTypeId="urn:microsoft.com/office/officeart/2005/8/layout/process1" loCatId="process" qsTypeId="urn:microsoft.com/office/officeart/2005/8/quickstyle/3d4" qsCatId="3D" csTypeId="urn:microsoft.com/office/officeart/2005/8/colors/colorful4" csCatId="colorful" phldr="1"/>
      <dgm:spPr/>
    </dgm:pt>
    <dgm:pt modelId="{1DD4E893-DEEA-4D58-A045-3AE125448DED}">
      <dgm:prSet phldrT="[Szöveg]"/>
      <dgm:spPr/>
      <dgm:t>
        <a:bodyPr/>
        <a:lstStyle/>
        <a:p>
          <a:r>
            <a:rPr lang="hu-HU" b="1" dirty="0" smtClean="0"/>
            <a:t>Programrendszeren kívüli eszközök felé adattovábbítás </a:t>
          </a:r>
          <a:endParaRPr lang="hu-HU" b="1" dirty="0"/>
        </a:p>
      </dgm:t>
    </dgm:pt>
    <dgm:pt modelId="{4CACB243-3FA5-4A5F-AD27-7DF36E7DBAE6}" type="parTrans" cxnId="{9DAD7289-D878-4F8E-A93E-24E454122334}">
      <dgm:prSet/>
      <dgm:spPr/>
      <dgm:t>
        <a:bodyPr/>
        <a:lstStyle/>
        <a:p>
          <a:endParaRPr lang="hu-HU"/>
        </a:p>
      </dgm:t>
    </dgm:pt>
    <dgm:pt modelId="{0122F864-7CA1-4BFE-8D4E-CA306319D7E2}" type="sibTrans" cxnId="{9DAD7289-D878-4F8E-A93E-24E454122334}">
      <dgm:prSet/>
      <dgm:spPr/>
      <dgm:t>
        <a:bodyPr/>
        <a:lstStyle/>
        <a:p>
          <a:endParaRPr lang="hu-HU"/>
        </a:p>
      </dgm:t>
    </dgm:pt>
    <dgm:pt modelId="{7025F358-9FAD-4760-9C51-72FFF632613B}">
      <dgm:prSet phldrT="[Szöveg]"/>
      <dgm:spPr/>
      <dgm:t>
        <a:bodyPr/>
        <a:lstStyle/>
        <a:p>
          <a:r>
            <a:rPr lang="hu-HU" b="1" smtClean="0"/>
            <a:t>KGR</a:t>
          </a:r>
          <a:endParaRPr lang="hu-HU" b="1" dirty="0"/>
        </a:p>
      </dgm:t>
    </dgm:pt>
    <dgm:pt modelId="{984FDEDF-6698-4FF7-8AB7-1502F3A84214}" type="parTrans" cxnId="{0076CA1E-A322-4FFD-AA52-556DC813FCC6}">
      <dgm:prSet/>
      <dgm:spPr/>
      <dgm:t>
        <a:bodyPr/>
        <a:lstStyle/>
        <a:p>
          <a:endParaRPr lang="hu-HU"/>
        </a:p>
      </dgm:t>
    </dgm:pt>
    <dgm:pt modelId="{390E3C60-1256-4C39-8ABE-68255368311E}" type="sibTrans" cxnId="{0076CA1E-A322-4FFD-AA52-556DC813FCC6}">
      <dgm:prSet/>
      <dgm:spPr/>
      <dgm:t>
        <a:bodyPr/>
        <a:lstStyle/>
        <a:p>
          <a:endParaRPr lang="hu-HU"/>
        </a:p>
      </dgm:t>
    </dgm:pt>
    <dgm:pt modelId="{ED6FE44A-96B3-4AE0-AF49-304CEF5F7A38}" type="pres">
      <dgm:prSet presAssocID="{BF0DF99E-5C56-4908-82C8-DD9B05C26FBE}" presName="Name0" presStyleCnt="0">
        <dgm:presLayoutVars>
          <dgm:dir/>
          <dgm:resizeHandles val="exact"/>
        </dgm:presLayoutVars>
      </dgm:prSet>
      <dgm:spPr/>
    </dgm:pt>
    <dgm:pt modelId="{4A6B885C-616A-4A9D-BE50-9D1EF2807092}" type="pres">
      <dgm:prSet presAssocID="{1DD4E893-DEEA-4D58-A045-3AE125448DE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70070-746C-456C-A78D-2B2C9880436E}" type="pres">
      <dgm:prSet presAssocID="{0122F864-7CA1-4BFE-8D4E-CA306319D7E2}" presName="sibTrans" presStyleLbl="sibTrans2D1" presStyleIdx="0" presStyleCnt="1"/>
      <dgm:spPr/>
      <dgm:t>
        <a:bodyPr/>
        <a:lstStyle/>
        <a:p>
          <a:endParaRPr lang="hu-HU"/>
        </a:p>
      </dgm:t>
    </dgm:pt>
    <dgm:pt modelId="{A4D7EA2C-3D92-4A0F-B33E-728552F73D79}" type="pres">
      <dgm:prSet presAssocID="{0122F864-7CA1-4BFE-8D4E-CA306319D7E2}" presName="connectorText" presStyleLbl="sibTrans2D1" presStyleIdx="0" presStyleCnt="1"/>
      <dgm:spPr/>
      <dgm:t>
        <a:bodyPr/>
        <a:lstStyle/>
        <a:p>
          <a:endParaRPr lang="hu-HU"/>
        </a:p>
      </dgm:t>
    </dgm:pt>
    <dgm:pt modelId="{9455D16F-DA93-4765-B009-AD92ECC87F0B}" type="pres">
      <dgm:prSet presAssocID="{7025F358-9FAD-4760-9C51-72FFF632613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A9B79B5C-20D7-4A87-8C4B-999C348DD403}" type="presOf" srcId="{0122F864-7CA1-4BFE-8D4E-CA306319D7E2}" destId="{A4D7EA2C-3D92-4A0F-B33E-728552F73D79}" srcOrd="1" destOrd="0" presId="urn:microsoft.com/office/officeart/2005/8/layout/process1"/>
    <dgm:cxn modelId="{0076CA1E-A322-4FFD-AA52-556DC813FCC6}" srcId="{BF0DF99E-5C56-4908-82C8-DD9B05C26FBE}" destId="{7025F358-9FAD-4760-9C51-72FFF632613B}" srcOrd="1" destOrd="0" parTransId="{984FDEDF-6698-4FF7-8AB7-1502F3A84214}" sibTransId="{390E3C60-1256-4C39-8ABE-68255368311E}"/>
    <dgm:cxn modelId="{92554F2B-5D3F-44A3-AA30-9DCA67C45A57}" type="presOf" srcId="{BF0DF99E-5C56-4908-82C8-DD9B05C26FBE}" destId="{ED6FE44A-96B3-4AE0-AF49-304CEF5F7A38}" srcOrd="0" destOrd="0" presId="urn:microsoft.com/office/officeart/2005/8/layout/process1"/>
    <dgm:cxn modelId="{9753C7B9-7B49-4D17-8B34-71F88AE7D4EC}" type="presOf" srcId="{0122F864-7CA1-4BFE-8D4E-CA306319D7E2}" destId="{6B470070-746C-456C-A78D-2B2C9880436E}" srcOrd="0" destOrd="0" presId="urn:microsoft.com/office/officeart/2005/8/layout/process1"/>
    <dgm:cxn modelId="{9DAD7289-D878-4F8E-A93E-24E454122334}" srcId="{BF0DF99E-5C56-4908-82C8-DD9B05C26FBE}" destId="{1DD4E893-DEEA-4D58-A045-3AE125448DED}" srcOrd="0" destOrd="0" parTransId="{4CACB243-3FA5-4A5F-AD27-7DF36E7DBAE6}" sibTransId="{0122F864-7CA1-4BFE-8D4E-CA306319D7E2}"/>
    <dgm:cxn modelId="{D3A69FB0-CA44-44A6-888B-A44445C7C6C4}" type="presOf" srcId="{7025F358-9FAD-4760-9C51-72FFF632613B}" destId="{9455D16F-DA93-4765-B009-AD92ECC87F0B}" srcOrd="0" destOrd="0" presId="urn:microsoft.com/office/officeart/2005/8/layout/process1"/>
    <dgm:cxn modelId="{F70AFA61-E410-4E1A-9CF1-AA6C3C70DB43}" type="presOf" srcId="{1DD4E893-DEEA-4D58-A045-3AE125448DED}" destId="{4A6B885C-616A-4A9D-BE50-9D1EF2807092}" srcOrd="0" destOrd="0" presId="urn:microsoft.com/office/officeart/2005/8/layout/process1"/>
    <dgm:cxn modelId="{2C50DE5B-A9D1-4B32-9C5C-161919B608A7}" type="presParOf" srcId="{ED6FE44A-96B3-4AE0-AF49-304CEF5F7A38}" destId="{4A6B885C-616A-4A9D-BE50-9D1EF2807092}" srcOrd="0" destOrd="0" presId="urn:microsoft.com/office/officeart/2005/8/layout/process1"/>
    <dgm:cxn modelId="{E5854643-F884-43C9-AD56-A8031625D6DF}" type="presParOf" srcId="{ED6FE44A-96B3-4AE0-AF49-304CEF5F7A38}" destId="{6B470070-746C-456C-A78D-2B2C9880436E}" srcOrd="1" destOrd="0" presId="urn:microsoft.com/office/officeart/2005/8/layout/process1"/>
    <dgm:cxn modelId="{31C8930B-878C-4FA1-B4E5-4816CA7D7D7A}" type="presParOf" srcId="{6B470070-746C-456C-A78D-2B2C9880436E}" destId="{A4D7EA2C-3D92-4A0F-B33E-728552F73D79}" srcOrd="0" destOrd="0" presId="urn:microsoft.com/office/officeart/2005/8/layout/process1"/>
    <dgm:cxn modelId="{9B0B895F-629B-4275-BA0E-5E58D759DB96}" type="presParOf" srcId="{ED6FE44A-96B3-4AE0-AF49-304CEF5F7A38}" destId="{9455D16F-DA93-4765-B009-AD92ECC87F0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1687A6B-DCEF-446B-B1B7-B9AA9D3FF88A}" type="doc">
      <dgm:prSet loTypeId="urn:microsoft.com/office/officeart/2008/layout/VerticalCurvedList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AF284534-EC37-498C-9CF2-E2384318E30F}">
      <dgm:prSet phldrT="[Szöveg]"/>
      <dgm:spPr/>
      <dgm:t>
        <a:bodyPr/>
        <a:lstStyle/>
        <a:p>
          <a:r>
            <a:rPr lang="hu-HU" altLang="hu-HU" b="1" smtClean="0"/>
            <a:t>Idősoros kimutatások és grafikonok készítése</a:t>
          </a:r>
          <a:endParaRPr lang="hu-HU" b="1" dirty="0"/>
        </a:p>
      </dgm:t>
    </dgm:pt>
    <dgm:pt modelId="{164F923E-5230-486E-B1E5-D2BC6E0793FA}" type="parTrans" cxnId="{D42AFC25-7E83-42F9-A49E-9B2237B59015}">
      <dgm:prSet/>
      <dgm:spPr/>
      <dgm:t>
        <a:bodyPr/>
        <a:lstStyle/>
        <a:p>
          <a:endParaRPr lang="hu-HU"/>
        </a:p>
      </dgm:t>
    </dgm:pt>
    <dgm:pt modelId="{78CE9C8B-DBAF-48A5-A4D1-6707475AB452}" type="sibTrans" cxnId="{D42AFC25-7E83-42F9-A49E-9B2237B59015}">
      <dgm:prSet/>
      <dgm:spPr/>
      <dgm:t>
        <a:bodyPr/>
        <a:lstStyle/>
        <a:p>
          <a:endParaRPr lang="hu-HU"/>
        </a:p>
      </dgm:t>
    </dgm:pt>
    <dgm:pt modelId="{2E2F49B8-7F23-48B7-95C8-413989C33EE8}">
      <dgm:prSet phldrT="[Szöveg]"/>
      <dgm:spPr/>
      <dgm:t>
        <a:bodyPr/>
        <a:lstStyle/>
        <a:p>
          <a:r>
            <a:rPr lang="hu-HU" altLang="hu-HU" b="1" smtClean="0"/>
            <a:t>Más modulok legfontosabb lekérdezéseinek közvetlen elérhetősége</a:t>
          </a:r>
          <a:endParaRPr lang="hu-HU" b="1" dirty="0"/>
        </a:p>
      </dgm:t>
    </dgm:pt>
    <dgm:pt modelId="{9B2D8315-BAA5-43EC-AE63-E0E8588DBF8E}" type="parTrans" cxnId="{2CFE2581-C572-4A2C-BD59-04373A1B9A1D}">
      <dgm:prSet/>
      <dgm:spPr/>
      <dgm:t>
        <a:bodyPr/>
        <a:lstStyle/>
        <a:p>
          <a:endParaRPr lang="hu-HU"/>
        </a:p>
      </dgm:t>
    </dgm:pt>
    <dgm:pt modelId="{F905F10E-F3B0-442A-9839-848ACDF0C398}" type="sibTrans" cxnId="{2CFE2581-C572-4A2C-BD59-04373A1B9A1D}">
      <dgm:prSet/>
      <dgm:spPr/>
      <dgm:t>
        <a:bodyPr/>
        <a:lstStyle/>
        <a:p>
          <a:endParaRPr lang="hu-HU"/>
        </a:p>
      </dgm:t>
    </dgm:pt>
    <dgm:pt modelId="{FACE4C55-377E-4B5F-A8BC-A66D39AF5091}">
      <dgm:prSet phldrT="[Szöveg]"/>
      <dgm:spPr/>
      <dgm:t>
        <a:bodyPr/>
        <a:lstStyle/>
        <a:p>
          <a:r>
            <a:rPr lang="hu-HU" altLang="hu-HU" b="1" smtClean="0"/>
            <a:t>Likviditás vizsgálat</a:t>
          </a:r>
          <a:endParaRPr lang="hu-HU" b="1" dirty="0"/>
        </a:p>
      </dgm:t>
    </dgm:pt>
    <dgm:pt modelId="{EC654DF6-5213-4229-BEBF-3267FEAFDEA1}" type="parTrans" cxnId="{9E759AE5-B532-4BDD-82E4-3205F86ABAC0}">
      <dgm:prSet/>
      <dgm:spPr/>
      <dgm:t>
        <a:bodyPr/>
        <a:lstStyle/>
        <a:p>
          <a:endParaRPr lang="hu-HU"/>
        </a:p>
      </dgm:t>
    </dgm:pt>
    <dgm:pt modelId="{CC55C925-FBCB-4633-991D-FA149853265E}" type="sibTrans" cxnId="{9E759AE5-B532-4BDD-82E4-3205F86ABAC0}">
      <dgm:prSet/>
      <dgm:spPr/>
      <dgm:t>
        <a:bodyPr/>
        <a:lstStyle/>
        <a:p>
          <a:endParaRPr lang="hu-HU"/>
        </a:p>
      </dgm:t>
    </dgm:pt>
    <dgm:pt modelId="{38599BD9-5787-433E-AE6E-4FED1AC68878}">
      <dgm:prSet phldrT="[Szöveg]"/>
      <dgm:spPr/>
      <dgm:t>
        <a:bodyPr/>
        <a:lstStyle/>
        <a:p>
          <a:r>
            <a:rPr lang="hu-HU" altLang="hu-HU" b="1" smtClean="0"/>
            <a:t>Belső szabályozásnak megfelelő kimutatások készítése</a:t>
          </a:r>
          <a:endParaRPr lang="hu-HU" b="1" dirty="0"/>
        </a:p>
      </dgm:t>
    </dgm:pt>
    <dgm:pt modelId="{89B28E2A-75C8-47F5-B99F-F2B1D7882BED}" type="parTrans" cxnId="{649F26B6-BE60-47F9-ABC7-C37A758D57F2}">
      <dgm:prSet/>
      <dgm:spPr/>
      <dgm:t>
        <a:bodyPr/>
        <a:lstStyle/>
        <a:p>
          <a:endParaRPr lang="hu-HU"/>
        </a:p>
      </dgm:t>
    </dgm:pt>
    <dgm:pt modelId="{A490C34E-80B3-4BA4-900E-5FCE13B9FCCA}" type="sibTrans" cxnId="{649F26B6-BE60-47F9-ABC7-C37A758D57F2}">
      <dgm:prSet/>
      <dgm:spPr/>
      <dgm:t>
        <a:bodyPr/>
        <a:lstStyle/>
        <a:p>
          <a:endParaRPr lang="hu-HU"/>
        </a:p>
      </dgm:t>
    </dgm:pt>
    <dgm:pt modelId="{F301175A-6034-4311-8DB6-AFE425A22D86}" type="pres">
      <dgm:prSet presAssocID="{A1687A6B-DCEF-446B-B1B7-B9AA9D3FF88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A7FFD26E-6700-4317-BE15-C8DC0AAA74AA}" type="pres">
      <dgm:prSet presAssocID="{A1687A6B-DCEF-446B-B1B7-B9AA9D3FF88A}" presName="Name1" presStyleCnt="0"/>
      <dgm:spPr/>
      <dgm:t>
        <a:bodyPr/>
        <a:lstStyle/>
        <a:p>
          <a:endParaRPr lang="hu-HU"/>
        </a:p>
      </dgm:t>
    </dgm:pt>
    <dgm:pt modelId="{BB23ADFF-F484-4DE1-A69C-2B5117B70772}" type="pres">
      <dgm:prSet presAssocID="{A1687A6B-DCEF-446B-B1B7-B9AA9D3FF88A}" presName="cycle" presStyleCnt="0"/>
      <dgm:spPr/>
      <dgm:t>
        <a:bodyPr/>
        <a:lstStyle/>
        <a:p>
          <a:endParaRPr lang="hu-HU"/>
        </a:p>
      </dgm:t>
    </dgm:pt>
    <dgm:pt modelId="{AB5AB19B-C699-4E3C-9357-A0A41EB8AE44}" type="pres">
      <dgm:prSet presAssocID="{A1687A6B-DCEF-446B-B1B7-B9AA9D3FF88A}" presName="srcNode" presStyleLbl="node1" presStyleIdx="0" presStyleCnt="4"/>
      <dgm:spPr/>
      <dgm:t>
        <a:bodyPr/>
        <a:lstStyle/>
        <a:p>
          <a:endParaRPr lang="hu-HU"/>
        </a:p>
      </dgm:t>
    </dgm:pt>
    <dgm:pt modelId="{FBC0A4CB-B8D8-4A5F-BCCC-597A8992815B}" type="pres">
      <dgm:prSet presAssocID="{A1687A6B-DCEF-446B-B1B7-B9AA9D3FF88A}" presName="conn" presStyleLbl="parChTrans1D2" presStyleIdx="0" presStyleCnt="1"/>
      <dgm:spPr/>
      <dgm:t>
        <a:bodyPr/>
        <a:lstStyle/>
        <a:p>
          <a:endParaRPr lang="hu-HU"/>
        </a:p>
      </dgm:t>
    </dgm:pt>
    <dgm:pt modelId="{5BF1ACEF-C7F5-4D3C-9B2F-CE7CF49CD035}" type="pres">
      <dgm:prSet presAssocID="{A1687A6B-DCEF-446B-B1B7-B9AA9D3FF88A}" presName="extraNode" presStyleLbl="node1" presStyleIdx="0" presStyleCnt="4"/>
      <dgm:spPr/>
      <dgm:t>
        <a:bodyPr/>
        <a:lstStyle/>
        <a:p>
          <a:endParaRPr lang="hu-HU"/>
        </a:p>
      </dgm:t>
    </dgm:pt>
    <dgm:pt modelId="{3CAF7D94-63EF-4FD1-BD6D-DEB40F7722C8}" type="pres">
      <dgm:prSet presAssocID="{A1687A6B-DCEF-446B-B1B7-B9AA9D3FF88A}" presName="dstNode" presStyleLbl="node1" presStyleIdx="0" presStyleCnt="4"/>
      <dgm:spPr/>
      <dgm:t>
        <a:bodyPr/>
        <a:lstStyle/>
        <a:p>
          <a:endParaRPr lang="hu-HU"/>
        </a:p>
      </dgm:t>
    </dgm:pt>
    <dgm:pt modelId="{EEC3C0B7-CD9F-4FF1-A743-D99A46DDFEB7}" type="pres">
      <dgm:prSet presAssocID="{AF284534-EC37-498C-9CF2-E2384318E30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68FAC74-4409-42DA-B37E-FC194868A4B6}" type="pres">
      <dgm:prSet presAssocID="{AF284534-EC37-498C-9CF2-E2384318E30F}" presName="accent_1" presStyleCnt="0"/>
      <dgm:spPr/>
      <dgm:t>
        <a:bodyPr/>
        <a:lstStyle/>
        <a:p>
          <a:endParaRPr lang="hu-HU"/>
        </a:p>
      </dgm:t>
    </dgm:pt>
    <dgm:pt modelId="{B0E7AD8A-CB37-434C-8262-C5F47C6282B5}" type="pres">
      <dgm:prSet presAssocID="{AF284534-EC37-498C-9CF2-E2384318E30F}" presName="accentRepeatNode" presStyleLbl="solidFgAcc1" presStyleIdx="0" presStyleCnt="4"/>
      <dgm:spPr/>
      <dgm:t>
        <a:bodyPr/>
        <a:lstStyle/>
        <a:p>
          <a:endParaRPr lang="hu-HU"/>
        </a:p>
      </dgm:t>
    </dgm:pt>
    <dgm:pt modelId="{1B386269-E469-46E8-B9B5-C1D5283F1436}" type="pres">
      <dgm:prSet presAssocID="{2E2F49B8-7F23-48B7-95C8-413989C33EE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FA19A7F-6ACB-4D62-96FF-6856272F6CB6}" type="pres">
      <dgm:prSet presAssocID="{2E2F49B8-7F23-48B7-95C8-413989C33EE8}" presName="accent_2" presStyleCnt="0"/>
      <dgm:spPr/>
      <dgm:t>
        <a:bodyPr/>
        <a:lstStyle/>
        <a:p>
          <a:endParaRPr lang="hu-HU"/>
        </a:p>
      </dgm:t>
    </dgm:pt>
    <dgm:pt modelId="{CBB38F3E-66E8-4ABC-BB09-010105B82793}" type="pres">
      <dgm:prSet presAssocID="{2E2F49B8-7F23-48B7-95C8-413989C33EE8}" presName="accentRepeatNode" presStyleLbl="solidFgAcc1" presStyleIdx="1" presStyleCnt="4"/>
      <dgm:spPr/>
      <dgm:t>
        <a:bodyPr/>
        <a:lstStyle/>
        <a:p>
          <a:endParaRPr lang="hu-HU"/>
        </a:p>
      </dgm:t>
    </dgm:pt>
    <dgm:pt modelId="{BF59CA8A-203B-4A12-86CE-183AFFA21D07}" type="pres">
      <dgm:prSet presAssocID="{FACE4C55-377E-4B5F-A8BC-A66D39AF5091}" presName="text_3" presStyleLbl="node1" presStyleIdx="2" presStyleCnt="4" custLinFactNeighborX="1008" custLinFactNeighborY="631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C8AD305-9CAA-457C-8EDB-8A63CB0EA1F9}" type="pres">
      <dgm:prSet presAssocID="{FACE4C55-377E-4B5F-A8BC-A66D39AF5091}" presName="accent_3" presStyleCnt="0"/>
      <dgm:spPr/>
      <dgm:t>
        <a:bodyPr/>
        <a:lstStyle/>
        <a:p>
          <a:endParaRPr lang="hu-HU"/>
        </a:p>
      </dgm:t>
    </dgm:pt>
    <dgm:pt modelId="{52CEEFE3-663C-4376-8305-65437DABA0EA}" type="pres">
      <dgm:prSet presAssocID="{FACE4C55-377E-4B5F-A8BC-A66D39AF5091}" presName="accentRepeatNode" presStyleLbl="solidFgAcc1" presStyleIdx="2" presStyleCnt="4"/>
      <dgm:spPr/>
      <dgm:t>
        <a:bodyPr/>
        <a:lstStyle/>
        <a:p>
          <a:endParaRPr lang="hu-HU"/>
        </a:p>
      </dgm:t>
    </dgm:pt>
    <dgm:pt modelId="{2E2FC4BD-010F-4D16-9998-19272F3118C1}" type="pres">
      <dgm:prSet presAssocID="{38599BD9-5787-433E-AE6E-4FED1AC68878}" presName="text_4" presStyleLbl="node1" presStyleIdx="3" presStyleCnt="4" custLinFactNeighborX="1008" custLinFactNeighborY="631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F1D05A2-F3D7-4964-89C5-FB6AD238B694}" type="pres">
      <dgm:prSet presAssocID="{38599BD9-5787-433E-AE6E-4FED1AC68878}" presName="accent_4" presStyleCnt="0"/>
      <dgm:spPr/>
      <dgm:t>
        <a:bodyPr/>
        <a:lstStyle/>
        <a:p>
          <a:endParaRPr lang="hu-HU"/>
        </a:p>
      </dgm:t>
    </dgm:pt>
    <dgm:pt modelId="{60E63E15-61B8-4863-B870-4348937EA42F}" type="pres">
      <dgm:prSet presAssocID="{38599BD9-5787-433E-AE6E-4FED1AC68878}" presName="accentRepeatNode" presStyleLbl="solidFgAcc1" presStyleIdx="3" presStyleCnt="4"/>
      <dgm:spPr/>
      <dgm:t>
        <a:bodyPr/>
        <a:lstStyle/>
        <a:p>
          <a:endParaRPr lang="hu-HU"/>
        </a:p>
      </dgm:t>
    </dgm:pt>
  </dgm:ptLst>
  <dgm:cxnLst>
    <dgm:cxn modelId="{C5435030-12DF-4665-9A79-41750ABEB114}" type="presOf" srcId="{AF284534-EC37-498C-9CF2-E2384318E30F}" destId="{EEC3C0B7-CD9F-4FF1-A743-D99A46DDFEB7}" srcOrd="0" destOrd="0" presId="urn:microsoft.com/office/officeart/2008/layout/VerticalCurvedList"/>
    <dgm:cxn modelId="{35EEF2E9-CE91-44F1-B231-F6882C36AC16}" type="presOf" srcId="{A1687A6B-DCEF-446B-B1B7-B9AA9D3FF88A}" destId="{F301175A-6034-4311-8DB6-AFE425A22D86}" srcOrd="0" destOrd="0" presId="urn:microsoft.com/office/officeart/2008/layout/VerticalCurvedList"/>
    <dgm:cxn modelId="{D42AFC25-7E83-42F9-A49E-9B2237B59015}" srcId="{A1687A6B-DCEF-446B-B1B7-B9AA9D3FF88A}" destId="{AF284534-EC37-498C-9CF2-E2384318E30F}" srcOrd="0" destOrd="0" parTransId="{164F923E-5230-486E-B1E5-D2BC6E0793FA}" sibTransId="{78CE9C8B-DBAF-48A5-A4D1-6707475AB452}"/>
    <dgm:cxn modelId="{2CFE2581-C572-4A2C-BD59-04373A1B9A1D}" srcId="{A1687A6B-DCEF-446B-B1B7-B9AA9D3FF88A}" destId="{2E2F49B8-7F23-48B7-95C8-413989C33EE8}" srcOrd="1" destOrd="0" parTransId="{9B2D8315-BAA5-43EC-AE63-E0E8588DBF8E}" sibTransId="{F905F10E-F3B0-442A-9839-848ACDF0C398}"/>
    <dgm:cxn modelId="{A8A6E1F9-E900-442A-AD4E-C301BAEAA416}" type="presOf" srcId="{FACE4C55-377E-4B5F-A8BC-A66D39AF5091}" destId="{BF59CA8A-203B-4A12-86CE-183AFFA21D07}" srcOrd="0" destOrd="0" presId="urn:microsoft.com/office/officeart/2008/layout/VerticalCurvedList"/>
    <dgm:cxn modelId="{649F26B6-BE60-47F9-ABC7-C37A758D57F2}" srcId="{A1687A6B-DCEF-446B-B1B7-B9AA9D3FF88A}" destId="{38599BD9-5787-433E-AE6E-4FED1AC68878}" srcOrd="3" destOrd="0" parTransId="{89B28E2A-75C8-47F5-B99F-F2B1D7882BED}" sibTransId="{A490C34E-80B3-4BA4-900E-5FCE13B9FCCA}"/>
    <dgm:cxn modelId="{ED6E8BD3-01A6-4BFA-B5A6-9D1F408F58CF}" type="presOf" srcId="{2E2F49B8-7F23-48B7-95C8-413989C33EE8}" destId="{1B386269-E469-46E8-B9B5-C1D5283F1436}" srcOrd="0" destOrd="0" presId="urn:microsoft.com/office/officeart/2008/layout/VerticalCurvedList"/>
    <dgm:cxn modelId="{9E759AE5-B532-4BDD-82E4-3205F86ABAC0}" srcId="{A1687A6B-DCEF-446B-B1B7-B9AA9D3FF88A}" destId="{FACE4C55-377E-4B5F-A8BC-A66D39AF5091}" srcOrd="2" destOrd="0" parTransId="{EC654DF6-5213-4229-BEBF-3267FEAFDEA1}" sibTransId="{CC55C925-FBCB-4633-991D-FA149853265E}"/>
    <dgm:cxn modelId="{613BB05D-5A25-44DF-A4A2-5E05488407A2}" type="presOf" srcId="{38599BD9-5787-433E-AE6E-4FED1AC68878}" destId="{2E2FC4BD-010F-4D16-9998-19272F3118C1}" srcOrd="0" destOrd="0" presId="urn:microsoft.com/office/officeart/2008/layout/VerticalCurvedList"/>
    <dgm:cxn modelId="{6A1E6966-CD33-4E2D-BAB9-D9E5D8C89709}" type="presOf" srcId="{78CE9C8B-DBAF-48A5-A4D1-6707475AB452}" destId="{FBC0A4CB-B8D8-4A5F-BCCC-597A8992815B}" srcOrd="0" destOrd="0" presId="urn:microsoft.com/office/officeart/2008/layout/VerticalCurvedList"/>
    <dgm:cxn modelId="{91BD1475-BC16-4967-8710-54D9F7BED6E3}" type="presParOf" srcId="{F301175A-6034-4311-8DB6-AFE425A22D86}" destId="{A7FFD26E-6700-4317-BE15-C8DC0AAA74AA}" srcOrd="0" destOrd="0" presId="urn:microsoft.com/office/officeart/2008/layout/VerticalCurvedList"/>
    <dgm:cxn modelId="{B2456C66-CDC1-4B50-893C-7415EE12070B}" type="presParOf" srcId="{A7FFD26E-6700-4317-BE15-C8DC0AAA74AA}" destId="{BB23ADFF-F484-4DE1-A69C-2B5117B70772}" srcOrd="0" destOrd="0" presId="urn:microsoft.com/office/officeart/2008/layout/VerticalCurvedList"/>
    <dgm:cxn modelId="{6B51279B-0F1A-4F26-B092-71B7FFB6F48E}" type="presParOf" srcId="{BB23ADFF-F484-4DE1-A69C-2B5117B70772}" destId="{AB5AB19B-C699-4E3C-9357-A0A41EB8AE44}" srcOrd="0" destOrd="0" presId="urn:microsoft.com/office/officeart/2008/layout/VerticalCurvedList"/>
    <dgm:cxn modelId="{E4EBDD17-F27A-47FD-AA99-31BB2A638235}" type="presParOf" srcId="{BB23ADFF-F484-4DE1-A69C-2B5117B70772}" destId="{FBC0A4CB-B8D8-4A5F-BCCC-597A8992815B}" srcOrd="1" destOrd="0" presId="urn:microsoft.com/office/officeart/2008/layout/VerticalCurvedList"/>
    <dgm:cxn modelId="{53328462-F02C-4F36-8EDD-AF74EE5133EE}" type="presParOf" srcId="{BB23ADFF-F484-4DE1-A69C-2B5117B70772}" destId="{5BF1ACEF-C7F5-4D3C-9B2F-CE7CF49CD035}" srcOrd="2" destOrd="0" presId="urn:microsoft.com/office/officeart/2008/layout/VerticalCurvedList"/>
    <dgm:cxn modelId="{0C13E3AE-751B-4FC6-B9A2-D2C4F8DDDD92}" type="presParOf" srcId="{BB23ADFF-F484-4DE1-A69C-2B5117B70772}" destId="{3CAF7D94-63EF-4FD1-BD6D-DEB40F7722C8}" srcOrd="3" destOrd="0" presId="urn:microsoft.com/office/officeart/2008/layout/VerticalCurvedList"/>
    <dgm:cxn modelId="{FF612A2B-8F72-42C0-8F52-A40DE77AFFEA}" type="presParOf" srcId="{A7FFD26E-6700-4317-BE15-C8DC0AAA74AA}" destId="{EEC3C0B7-CD9F-4FF1-A743-D99A46DDFEB7}" srcOrd="1" destOrd="0" presId="urn:microsoft.com/office/officeart/2008/layout/VerticalCurvedList"/>
    <dgm:cxn modelId="{97121FA8-9606-4AEC-BD60-2CD8B0F5F2FB}" type="presParOf" srcId="{A7FFD26E-6700-4317-BE15-C8DC0AAA74AA}" destId="{B68FAC74-4409-42DA-B37E-FC194868A4B6}" srcOrd="2" destOrd="0" presId="urn:microsoft.com/office/officeart/2008/layout/VerticalCurvedList"/>
    <dgm:cxn modelId="{D5C23D5B-1D7C-48C8-9FDF-537058C1219E}" type="presParOf" srcId="{B68FAC74-4409-42DA-B37E-FC194868A4B6}" destId="{B0E7AD8A-CB37-434C-8262-C5F47C6282B5}" srcOrd="0" destOrd="0" presId="urn:microsoft.com/office/officeart/2008/layout/VerticalCurvedList"/>
    <dgm:cxn modelId="{3B6D1324-7766-4D53-9982-22E7816EEB4D}" type="presParOf" srcId="{A7FFD26E-6700-4317-BE15-C8DC0AAA74AA}" destId="{1B386269-E469-46E8-B9B5-C1D5283F1436}" srcOrd="3" destOrd="0" presId="urn:microsoft.com/office/officeart/2008/layout/VerticalCurvedList"/>
    <dgm:cxn modelId="{DFC79840-469D-4F9E-BF54-2C0E1F3F91FD}" type="presParOf" srcId="{A7FFD26E-6700-4317-BE15-C8DC0AAA74AA}" destId="{4FA19A7F-6ACB-4D62-96FF-6856272F6CB6}" srcOrd="4" destOrd="0" presId="urn:microsoft.com/office/officeart/2008/layout/VerticalCurvedList"/>
    <dgm:cxn modelId="{71BDC03F-7500-4A2A-AD00-43F9626CB23D}" type="presParOf" srcId="{4FA19A7F-6ACB-4D62-96FF-6856272F6CB6}" destId="{CBB38F3E-66E8-4ABC-BB09-010105B82793}" srcOrd="0" destOrd="0" presId="urn:microsoft.com/office/officeart/2008/layout/VerticalCurvedList"/>
    <dgm:cxn modelId="{D98288F8-94A0-428F-8292-DCD4FAF5FD4B}" type="presParOf" srcId="{A7FFD26E-6700-4317-BE15-C8DC0AAA74AA}" destId="{BF59CA8A-203B-4A12-86CE-183AFFA21D07}" srcOrd="5" destOrd="0" presId="urn:microsoft.com/office/officeart/2008/layout/VerticalCurvedList"/>
    <dgm:cxn modelId="{A8FF297B-754E-4973-BB4D-49721FDA7F6A}" type="presParOf" srcId="{A7FFD26E-6700-4317-BE15-C8DC0AAA74AA}" destId="{1C8AD305-9CAA-457C-8EDB-8A63CB0EA1F9}" srcOrd="6" destOrd="0" presId="urn:microsoft.com/office/officeart/2008/layout/VerticalCurvedList"/>
    <dgm:cxn modelId="{BAC566CB-A5CA-44C7-8BD6-583BB9DB312E}" type="presParOf" srcId="{1C8AD305-9CAA-457C-8EDB-8A63CB0EA1F9}" destId="{52CEEFE3-663C-4376-8305-65437DABA0EA}" srcOrd="0" destOrd="0" presId="urn:microsoft.com/office/officeart/2008/layout/VerticalCurvedList"/>
    <dgm:cxn modelId="{AB3E47DC-FA86-43C7-9785-6E3D8644247A}" type="presParOf" srcId="{A7FFD26E-6700-4317-BE15-C8DC0AAA74AA}" destId="{2E2FC4BD-010F-4D16-9998-19272F3118C1}" srcOrd="7" destOrd="0" presId="urn:microsoft.com/office/officeart/2008/layout/VerticalCurvedList"/>
    <dgm:cxn modelId="{48B1B524-9230-4294-8B92-D0A2FCEFF1B2}" type="presParOf" srcId="{A7FFD26E-6700-4317-BE15-C8DC0AAA74AA}" destId="{AF1D05A2-F3D7-4964-89C5-FB6AD238B694}" srcOrd="8" destOrd="0" presId="urn:microsoft.com/office/officeart/2008/layout/VerticalCurvedList"/>
    <dgm:cxn modelId="{EF2A1C7A-7B62-4A77-96F0-28DB635BB62A}" type="presParOf" srcId="{AF1D05A2-F3D7-4964-89C5-FB6AD238B694}" destId="{60E63E15-61B8-4863-B870-4348937EA4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EBA993-E3CA-499B-A60B-F739E59523A0}" type="doc">
      <dgm:prSet loTypeId="urn:microsoft.com/office/officeart/2005/8/layout/h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265785AF-0D38-4B60-9371-613FF7122003}">
      <dgm:prSet phldrT="[Szöveg]"/>
      <dgm:spPr/>
      <dgm:t>
        <a:bodyPr/>
        <a:lstStyle/>
        <a:p>
          <a:r>
            <a:rPr lang="hu-HU" dirty="0" smtClean="0"/>
            <a:t>A Kincstár működtetési feladatai:</a:t>
          </a:r>
          <a:endParaRPr lang="hu-HU" dirty="0"/>
        </a:p>
      </dgm:t>
    </dgm:pt>
    <dgm:pt modelId="{202BB146-AD43-4F82-A1E2-02C8FD9F650C}" type="parTrans" cxnId="{9AAD6E15-E478-458E-8A56-96FF6A4DD98D}">
      <dgm:prSet/>
      <dgm:spPr/>
      <dgm:t>
        <a:bodyPr/>
        <a:lstStyle/>
        <a:p>
          <a:endParaRPr lang="hu-HU"/>
        </a:p>
      </dgm:t>
    </dgm:pt>
    <dgm:pt modelId="{5BB4B411-E54D-4F0C-8C88-B329499E8D70}" type="sibTrans" cxnId="{9AAD6E15-E478-458E-8A56-96FF6A4DD98D}">
      <dgm:prSet/>
      <dgm:spPr/>
      <dgm:t>
        <a:bodyPr/>
        <a:lstStyle/>
        <a:p>
          <a:endParaRPr lang="hu-HU"/>
        </a:p>
      </dgm:t>
    </dgm:pt>
    <dgm:pt modelId="{F5D130EF-F587-44FC-8BB9-337963090A8E}">
      <dgm:prSet phldrT="[Szöveg]"/>
      <dgm:spPr/>
      <dgm:t>
        <a:bodyPr/>
        <a:lstStyle/>
        <a:p>
          <a:r>
            <a:rPr lang="hu-HU" b="1" dirty="0" smtClean="0"/>
            <a:t>a csatlakozás-, és szolgáltatás-menedzsment ellátása, </a:t>
          </a:r>
          <a:endParaRPr lang="hu-HU" b="1" dirty="0"/>
        </a:p>
      </dgm:t>
    </dgm:pt>
    <dgm:pt modelId="{957A1488-638A-41F4-8A41-F7D4A479A44D}" type="parTrans" cxnId="{8BA2FDC0-5F5B-41D6-BFDA-A2F9C74D6C28}">
      <dgm:prSet/>
      <dgm:spPr/>
      <dgm:t>
        <a:bodyPr/>
        <a:lstStyle/>
        <a:p>
          <a:endParaRPr lang="hu-HU"/>
        </a:p>
      </dgm:t>
    </dgm:pt>
    <dgm:pt modelId="{9C4D9D06-ACE2-4E86-877B-FAA003F88E02}" type="sibTrans" cxnId="{8BA2FDC0-5F5B-41D6-BFDA-A2F9C74D6C28}">
      <dgm:prSet/>
      <dgm:spPr/>
      <dgm:t>
        <a:bodyPr/>
        <a:lstStyle/>
        <a:p>
          <a:endParaRPr lang="hu-HU"/>
        </a:p>
      </dgm:t>
    </dgm:pt>
    <dgm:pt modelId="{D157B1DE-8D5A-4D2D-9A12-FA4A0007AEC0}">
      <dgm:prSet phldrT="[Szöveg]"/>
      <dgm:spPr/>
      <dgm:t>
        <a:bodyPr/>
        <a:lstStyle/>
        <a:p>
          <a:r>
            <a:rPr lang="hu-HU" b="1" dirty="0" smtClean="0"/>
            <a:t>a szolgáltatási szerződések csatlakozó szervezetekkel való megkötése és módosítása,</a:t>
          </a:r>
          <a:endParaRPr lang="hu-HU" b="1" dirty="0"/>
        </a:p>
      </dgm:t>
    </dgm:pt>
    <dgm:pt modelId="{13629B88-E0B6-472D-8D83-2268FC126DDD}" type="parTrans" cxnId="{E46C30BA-84E7-4F88-8A20-3D2466370361}">
      <dgm:prSet/>
      <dgm:spPr/>
      <dgm:t>
        <a:bodyPr/>
        <a:lstStyle/>
        <a:p>
          <a:endParaRPr lang="hu-HU"/>
        </a:p>
      </dgm:t>
    </dgm:pt>
    <dgm:pt modelId="{2C60B02D-04E1-4ED9-B242-3C8465E3B8D3}" type="sibTrans" cxnId="{E46C30BA-84E7-4F88-8A20-3D2466370361}">
      <dgm:prSet/>
      <dgm:spPr/>
      <dgm:t>
        <a:bodyPr/>
        <a:lstStyle/>
        <a:p>
          <a:endParaRPr lang="hu-HU"/>
        </a:p>
      </dgm:t>
    </dgm:pt>
    <dgm:pt modelId="{E32C9A52-3FF2-4AA7-920F-99BBD346D510}">
      <dgm:prSet phldrT="[Szöveg]"/>
      <dgm:spPr/>
      <dgm:t>
        <a:bodyPr/>
        <a:lstStyle/>
        <a:p>
          <a:r>
            <a:rPr lang="hu-HU" b="1" dirty="0" smtClean="0"/>
            <a:t>ügyfélszolgálat biztosításával a szolgáltatással kapcsolatos ügyfél-kapcsolattartási, tájékoztatási és adminisztratív feladatok ellátása, biztosítva a hibabejelentés lehetőségét,</a:t>
          </a:r>
          <a:endParaRPr lang="hu-HU" b="1" dirty="0"/>
        </a:p>
      </dgm:t>
    </dgm:pt>
    <dgm:pt modelId="{31BD60E4-C63C-4E06-98FB-18070918C6B3}" type="parTrans" cxnId="{BD6E85F5-C47F-4624-9004-5FF78CF1D39A}">
      <dgm:prSet/>
      <dgm:spPr/>
      <dgm:t>
        <a:bodyPr/>
        <a:lstStyle/>
        <a:p>
          <a:endParaRPr lang="hu-HU"/>
        </a:p>
      </dgm:t>
    </dgm:pt>
    <dgm:pt modelId="{D1EBE059-CC50-44F3-86D1-ECF7254F54A3}" type="sibTrans" cxnId="{BD6E85F5-C47F-4624-9004-5FF78CF1D39A}">
      <dgm:prSet/>
      <dgm:spPr/>
      <dgm:t>
        <a:bodyPr/>
        <a:lstStyle/>
        <a:p>
          <a:endParaRPr lang="hu-HU"/>
        </a:p>
      </dgm:t>
    </dgm:pt>
    <dgm:pt modelId="{DB96818C-644C-4F96-9536-C3620E6C84A8}">
      <dgm:prSet phldrT="[Szöveg]"/>
      <dgm:spPr/>
      <dgm:t>
        <a:bodyPr/>
        <a:lstStyle/>
        <a:p>
          <a:r>
            <a:rPr lang="hu-HU" b="1" dirty="0" smtClean="0"/>
            <a:t>a szolgáltatásokkal kapcsolatos kommunikációs és képzési feladatok elvégzése.</a:t>
          </a:r>
          <a:endParaRPr lang="hu-HU" b="1" dirty="0"/>
        </a:p>
      </dgm:t>
    </dgm:pt>
    <dgm:pt modelId="{F98907A1-0E08-4B20-B9CA-1C3F092BFEA9}" type="parTrans" cxnId="{FCD30698-3457-4B3C-945A-48A2CBD611DB}">
      <dgm:prSet/>
      <dgm:spPr/>
      <dgm:t>
        <a:bodyPr/>
        <a:lstStyle/>
        <a:p>
          <a:endParaRPr lang="hu-HU"/>
        </a:p>
      </dgm:t>
    </dgm:pt>
    <dgm:pt modelId="{66150B3E-6B43-415F-A0EA-5B62D621F38A}" type="sibTrans" cxnId="{FCD30698-3457-4B3C-945A-48A2CBD611DB}">
      <dgm:prSet/>
      <dgm:spPr/>
      <dgm:t>
        <a:bodyPr/>
        <a:lstStyle/>
        <a:p>
          <a:endParaRPr lang="hu-HU"/>
        </a:p>
      </dgm:t>
    </dgm:pt>
    <dgm:pt modelId="{3D8E7121-BAA7-4371-B3A8-604BD9079BC2}" type="pres">
      <dgm:prSet presAssocID="{04EBA993-E3CA-499B-A60B-F739E59523A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1EB85FAA-5CD4-4AA9-A69C-02DB85F253A0}" type="pres">
      <dgm:prSet presAssocID="{265785AF-0D38-4B60-9371-613FF7122003}" presName="roof" presStyleLbl="dkBgShp" presStyleIdx="0" presStyleCnt="2" custScaleY="56148"/>
      <dgm:spPr/>
      <dgm:t>
        <a:bodyPr/>
        <a:lstStyle/>
        <a:p>
          <a:endParaRPr lang="hu-HU"/>
        </a:p>
      </dgm:t>
    </dgm:pt>
    <dgm:pt modelId="{800624DD-CE9F-4A53-A5B3-D057AB1BD865}" type="pres">
      <dgm:prSet presAssocID="{265785AF-0D38-4B60-9371-613FF7122003}" presName="pillars" presStyleCnt="0"/>
      <dgm:spPr/>
      <dgm:t>
        <a:bodyPr/>
        <a:lstStyle/>
        <a:p>
          <a:endParaRPr lang="hu-HU"/>
        </a:p>
      </dgm:t>
    </dgm:pt>
    <dgm:pt modelId="{91266D71-3E5B-4D8D-A053-3084912C8B51}" type="pres">
      <dgm:prSet presAssocID="{265785AF-0D38-4B60-9371-613FF7122003}" presName="pillar1" presStyleLbl="node1" presStyleIdx="0" presStyleCnt="4" custScaleY="12169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3D794D0-B070-4D45-B604-4041B362C52C}" type="pres">
      <dgm:prSet presAssocID="{D157B1DE-8D5A-4D2D-9A12-FA4A0007AEC0}" presName="pillarX" presStyleLbl="node1" presStyleIdx="1" presStyleCnt="4" custScaleY="12169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ED40DBB-F3B7-4C15-B626-B556B0C6F93A}" type="pres">
      <dgm:prSet presAssocID="{E32C9A52-3FF2-4AA7-920F-99BBD346D510}" presName="pillarX" presStyleLbl="node1" presStyleIdx="2" presStyleCnt="4" custScaleY="12169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252CFA6-A6DF-423F-A2BB-4A876193C1BE}" type="pres">
      <dgm:prSet presAssocID="{DB96818C-644C-4F96-9536-C3620E6C84A8}" presName="pillarX" presStyleLbl="node1" presStyleIdx="3" presStyleCnt="4" custScaleY="12169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C2A2845-AEE3-4A78-959A-F081A93CE3F0}" type="pres">
      <dgm:prSet presAssocID="{265785AF-0D38-4B60-9371-613FF7122003}" presName="base" presStyleLbl="dkBgShp" presStyleIdx="1" presStyleCnt="2"/>
      <dgm:spPr/>
      <dgm:t>
        <a:bodyPr/>
        <a:lstStyle/>
        <a:p>
          <a:endParaRPr lang="hu-HU"/>
        </a:p>
      </dgm:t>
    </dgm:pt>
  </dgm:ptLst>
  <dgm:cxnLst>
    <dgm:cxn modelId="{E46C30BA-84E7-4F88-8A20-3D2466370361}" srcId="{265785AF-0D38-4B60-9371-613FF7122003}" destId="{D157B1DE-8D5A-4D2D-9A12-FA4A0007AEC0}" srcOrd="1" destOrd="0" parTransId="{13629B88-E0B6-472D-8D83-2268FC126DDD}" sibTransId="{2C60B02D-04E1-4ED9-B242-3C8465E3B8D3}"/>
    <dgm:cxn modelId="{FCD30698-3457-4B3C-945A-48A2CBD611DB}" srcId="{265785AF-0D38-4B60-9371-613FF7122003}" destId="{DB96818C-644C-4F96-9536-C3620E6C84A8}" srcOrd="3" destOrd="0" parTransId="{F98907A1-0E08-4B20-B9CA-1C3F092BFEA9}" sibTransId="{66150B3E-6B43-415F-A0EA-5B62D621F38A}"/>
    <dgm:cxn modelId="{827852FD-DF33-4660-843F-4FEBF9A587ED}" type="presOf" srcId="{F5D130EF-F587-44FC-8BB9-337963090A8E}" destId="{91266D71-3E5B-4D8D-A053-3084912C8B51}" srcOrd="0" destOrd="0" presId="urn:microsoft.com/office/officeart/2005/8/layout/hList3"/>
    <dgm:cxn modelId="{664D8E9A-4AD7-4038-AD70-6238A9806755}" type="presOf" srcId="{DB96818C-644C-4F96-9536-C3620E6C84A8}" destId="{A252CFA6-A6DF-423F-A2BB-4A876193C1BE}" srcOrd="0" destOrd="0" presId="urn:microsoft.com/office/officeart/2005/8/layout/hList3"/>
    <dgm:cxn modelId="{75F04704-A91A-4D4C-A512-8204741174D9}" type="presOf" srcId="{04EBA993-E3CA-499B-A60B-F739E59523A0}" destId="{3D8E7121-BAA7-4371-B3A8-604BD9079BC2}" srcOrd="0" destOrd="0" presId="urn:microsoft.com/office/officeart/2005/8/layout/hList3"/>
    <dgm:cxn modelId="{28D4F5F3-3826-43EF-9050-243DBE2826B6}" type="presOf" srcId="{265785AF-0D38-4B60-9371-613FF7122003}" destId="{1EB85FAA-5CD4-4AA9-A69C-02DB85F253A0}" srcOrd="0" destOrd="0" presId="urn:microsoft.com/office/officeart/2005/8/layout/hList3"/>
    <dgm:cxn modelId="{5B0CE955-A938-4A55-8CEF-9A67A8C39BCE}" type="presOf" srcId="{D157B1DE-8D5A-4D2D-9A12-FA4A0007AEC0}" destId="{03D794D0-B070-4D45-B604-4041B362C52C}" srcOrd="0" destOrd="0" presId="urn:microsoft.com/office/officeart/2005/8/layout/hList3"/>
    <dgm:cxn modelId="{8BA2FDC0-5F5B-41D6-BFDA-A2F9C74D6C28}" srcId="{265785AF-0D38-4B60-9371-613FF7122003}" destId="{F5D130EF-F587-44FC-8BB9-337963090A8E}" srcOrd="0" destOrd="0" parTransId="{957A1488-638A-41F4-8A41-F7D4A479A44D}" sibTransId="{9C4D9D06-ACE2-4E86-877B-FAA003F88E02}"/>
    <dgm:cxn modelId="{9AAD6E15-E478-458E-8A56-96FF6A4DD98D}" srcId="{04EBA993-E3CA-499B-A60B-F739E59523A0}" destId="{265785AF-0D38-4B60-9371-613FF7122003}" srcOrd="0" destOrd="0" parTransId="{202BB146-AD43-4F82-A1E2-02C8FD9F650C}" sibTransId="{5BB4B411-E54D-4F0C-8C88-B329499E8D70}"/>
    <dgm:cxn modelId="{BD6E85F5-C47F-4624-9004-5FF78CF1D39A}" srcId="{265785AF-0D38-4B60-9371-613FF7122003}" destId="{E32C9A52-3FF2-4AA7-920F-99BBD346D510}" srcOrd="2" destOrd="0" parTransId="{31BD60E4-C63C-4E06-98FB-18070918C6B3}" sibTransId="{D1EBE059-CC50-44F3-86D1-ECF7254F54A3}"/>
    <dgm:cxn modelId="{D05BE7FC-33CE-4AB2-BBEB-E09B007AF9FB}" type="presOf" srcId="{E32C9A52-3FF2-4AA7-920F-99BBD346D510}" destId="{DED40DBB-F3B7-4C15-B626-B556B0C6F93A}" srcOrd="0" destOrd="0" presId="urn:microsoft.com/office/officeart/2005/8/layout/hList3"/>
    <dgm:cxn modelId="{A12DA180-3C60-4384-B4EB-3ACF7B71C4D6}" type="presParOf" srcId="{3D8E7121-BAA7-4371-B3A8-604BD9079BC2}" destId="{1EB85FAA-5CD4-4AA9-A69C-02DB85F253A0}" srcOrd="0" destOrd="0" presId="urn:microsoft.com/office/officeart/2005/8/layout/hList3"/>
    <dgm:cxn modelId="{B2C12D1B-8AD2-44C9-999C-A1E2CFAEEF09}" type="presParOf" srcId="{3D8E7121-BAA7-4371-B3A8-604BD9079BC2}" destId="{800624DD-CE9F-4A53-A5B3-D057AB1BD865}" srcOrd="1" destOrd="0" presId="urn:microsoft.com/office/officeart/2005/8/layout/hList3"/>
    <dgm:cxn modelId="{8E8A67DB-1BAC-42F4-BF8B-B1C3880B0380}" type="presParOf" srcId="{800624DD-CE9F-4A53-A5B3-D057AB1BD865}" destId="{91266D71-3E5B-4D8D-A053-3084912C8B51}" srcOrd="0" destOrd="0" presId="urn:microsoft.com/office/officeart/2005/8/layout/hList3"/>
    <dgm:cxn modelId="{094CAEAB-AB68-439A-A344-66B75F63DA8B}" type="presParOf" srcId="{800624DD-CE9F-4A53-A5B3-D057AB1BD865}" destId="{03D794D0-B070-4D45-B604-4041B362C52C}" srcOrd="1" destOrd="0" presId="urn:microsoft.com/office/officeart/2005/8/layout/hList3"/>
    <dgm:cxn modelId="{B6C9D6DC-0FFD-4898-BBED-8507F9F70B39}" type="presParOf" srcId="{800624DD-CE9F-4A53-A5B3-D057AB1BD865}" destId="{DED40DBB-F3B7-4C15-B626-B556B0C6F93A}" srcOrd="2" destOrd="0" presId="urn:microsoft.com/office/officeart/2005/8/layout/hList3"/>
    <dgm:cxn modelId="{1F749507-4562-41F7-9E5C-C8B13292D66A}" type="presParOf" srcId="{800624DD-CE9F-4A53-A5B3-D057AB1BD865}" destId="{A252CFA6-A6DF-423F-A2BB-4A876193C1BE}" srcOrd="3" destOrd="0" presId="urn:microsoft.com/office/officeart/2005/8/layout/hList3"/>
    <dgm:cxn modelId="{C3CAC53D-9132-4C9E-8DB6-9E9B980DC3C2}" type="presParOf" srcId="{3D8E7121-BAA7-4371-B3A8-604BD9079BC2}" destId="{BC2A2845-AEE3-4A78-959A-F081A93CE3F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037075-BC29-4B86-8D47-258F5334ACF1}" type="doc">
      <dgm:prSet loTypeId="urn:microsoft.com/office/officeart/2008/layout/VerticalCurvedList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FFBC9FB0-7A05-41A9-9B61-DD2752E4CFAA}">
      <dgm:prSet phldrT="[Szöveg]"/>
      <dgm:spPr/>
      <dgm:t>
        <a:bodyPr/>
        <a:lstStyle/>
        <a:p>
          <a:r>
            <a:rPr lang="hu-HU" b="1" dirty="0" smtClean="0"/>
            <a:t>Kapcsolatfelvétel, önkormányzati tájékoztatás – Tájékoztatási Portálon és a Kincstár által biztosított, szervezett egyéb csatornákon, fórumokon (pl. megyei tájékoztatók)</a:t>
          </a:r>
          <a:endParaRPr lang="hu-HU" b="1" dirty="0"/>
        </a:p>
      </dgm:t>
    </dgm:pt>
    <dgm:pt modelId="{753C80C4-4BD0-45B9-83F1-122921BB714C}" type="parTrans" cxnId="{CBA8CB5F-BF68-456A-B2A1-C6A7B0AAE779}">
      <dgm:prSet/>
      <dgm:spPr/>
      <dgm:t>
        <a:bodyPr/>
        <a:lstStyle/>
        <a:p>
          <a:endParaRPr lang="hu-HU" b="1"/>
        </a:p>
      </dgm:t>
    </dgm:pt>
    <dgm:pt modelId="{3B369624-84A6-4ED9-B5D3-E122C2EC8BD6}" type="sibTrans" cxnId="{CBA8CB5F-BF68-456A-B2A1-C6A7B0AAE779}">
      <dgm:prSet/>
      <dgm:spPr/>
      <dgm:t>
        <a:bodyPr/>
        <a:lstStyle/>
        <a:p>
          <a:endParaRPr lang="hu-HU" b="1"/>
        </a:p>
      </dgm:t>
    </dgm:pt>
    <dgm:pt modelId="{7C58D085-96F2-495A-95ED-64E13620F74F}">
      <dgm:prSet phldrT="[Szöveg]"/>
      <dgm:spPr/>
      <dgm:t>
        <a:bodyPr/>
        <a:lstStyle/>
        <a:p>
          <a:r>
            <a:rPr lang="hu-HU" b="1" dirty="0" smtClean="0"/>
            <a:t>Tájékoztató felületek és események menedzselése – információk folyamatos frissítése, visszajelzések, kérdések fogadási rendjének kialakítása, ügyfélszolgálati funkciók biztosítása</a:t>
          </a:r>
          <a:endParaRPr lang="hu-HU" b="1" dirty="0"/>
        </a:p>
      </dgm:t>
    </dgm:pt>
    <dgm:pt modelId="{92E6B000-A608-4B5B-902C-3702A42239BF}" type="parTrans" cxnId="{28C15C09-BC7F-47A9-95FA-BA09E71AF23F}">
      <dgm:prSet/>
      <dgm:spPr/>
      <dgm:t>
        <a:bodyPr/>
        <a:lstStyle/>
        <a:p>
          <a:endParaRPr lang="hu-HU" b="1"/>
        </a:p>
      </dgm:t>
    </dgm:pt>
    <dgm:pt modelId="{3D2E0716-37DD-43AB-A791-C278AFEEC95A}" type="sibTrans" cxnId="{28C15C09-BC7F-47A9-95FA-BA09E71AF23F}">
      <dgm:prSet/>
      <dgm:spPr/>
      <dgm:t>
        <a:bodyPr/>
        <a:lstStyle/>
        <a:p>
          <a:endParaRPr lang="hu-HU" b="1"/>
        </a:p>
      </dgm:t>
    </dgm:pt>
    <dgm:pt modelId="{79521D21-9FC5-4CB8-9C7D-8538CEAF3617}">
      <dgm:prSet phldrT="[Szöveg]"/>
      <dgm:spPr/>
      <dgm:t>
        <a:bodyPr/>
        <a:lstStyle/>
        <a:p>
          <a:r>
            <a:rPr lang="hu-HU" b="1" dirty="0" smtClean="0"/>
            <a:t>Adatbekérés – igényfelmérés – pl. képzési tervek összeállításához létszám és egyéb adatok bekérése, település portál igénybe vételére vonatkozó szándék felmérése</a:t>
          </a:r>
        </a:p>
      </dgm:t>
    </dgm:pt>
    <dgm:pt modelId="{47E7DA45-289E-4DEC-9163-03B3657583C0}" type="parTrans" cxnId="{06B26756-7819-4B88-A3CC-87EBCEBBF3D7}">
      <dgm:prSet/>
      <dgm:spPr/>
      <dgm:t>
        <a:bodyPr/>
        <a:lstStyle/>
        <a:p>
          <a:endParaRPr lang="hu-HU" b="1"/>
        </a:p>
      </dgm:t>
    </dgm:pt>
    <dgm:pt modelId="{EFE4F1E9-06A4-4DF5-A76A-1070491D3BD8}" type="sibTrans" cxnId="{06B26756-7819-4B88-A3CC-87EBCEBBF3D7}">
      <dgm:prSet/>
      <dgm:spPr/>
      <dgm:t>
        <a:bodyPr/>
        <a:lstStyle/>
        <a:p>
          <a:endParaRPr lang="hu-HU" b="1"/>
        </a:p>
      </dgm:t>
    </dgm:pt>
    <dgm:pt modelId="{778626E6-60D2-4C9F-8D30-3F10F8B3A266}">
      <dgm:prSet phldrT="[Szöveg]"/>
      <dgm:spPr/>
      <dgm:t>
        <a:bodyPr/>
        <a:lstStyle/>
        <a:p>
          <a:r>
            <a:rPr lang="hu-HU" b="1" dirty="0" smtClean="0"/>
            <a:t>ASP Szolgáltatásigénylés – Csatlakozási és szolgáltatási szerződés egyéni előkészítése partnerenként</a:t>
          </a:r>
          <a:endParaRPr lang="hu-HU" b="1" dirty="0"/>
        </a:p>
      </dgm:t>
    </dgm:pt>
    <dgm:pt modelId="{D448DEB3-AEAE-4FCA-BD40-DFD393007172}" type="parTrans" cxnId="{97DD0E82-40BB-4F50-8FFE-B876F960CBF1}">
      <dgm:prSet/>
      <dgm:spPr/>
      <dgm:t>
        <a:bodyPr/>
        <a:lstStyle/>
        <a:p>
          <a:endParaRPr lang="hu-HU" b="1"/>
        </a:p>
      </dgm:t>
    </dgm:pt>
    <dgm:pt modelId="{9BB25A8F-EEA1-4377-B369-3E291FD78101}" type="sibTrans" cxnId="{97DD0E82-40BB-4F50-8FFE-B876F960CBF1}">
      <dgm:prSet/>
      <dgm:spPr/>
      <dgm:t>
        <a:bodyPr/>
        <a:lstStyle/>
        <a:p>
          <a:endParaRPr lang="hu-HU" b="1"/>
        </a:p>
      </dgm:t>
    </dgm:pt>
    <dgm:pt modelId="{45361FD7-7544-4C1E-9BB2-F24E1DA51E0E}">
      <dgm:prSet phldrT="[Szöveg]"/>
      <dgm:spPr/>
      <dgm:t>
        <a:bodyPr/>
        <a:lstStyle/>
        <a:p>
          <a:r>
            <a:rPr lang="hu-HU" b="1" dirty="0" smtClean="0"/>
            <a:t>Csatlakozási feladatokat megtervezése – az önkormányzatok helyi tervezése, ütemezése a Kincstárral és a </a:t>
          </a:r>
          <a:r>
            <a:rPr lang="hu-HU" b="1" dirty="0" err="1" smtClean="0"/>
            <a:t>NISZ-szel</a:t>
          </a:r>
          <a:r>
            <a:rPr lang="hu-HU" b="1" dirty="0" smtClean="0"/>
            <a:t> egyeztetve</a:t>
          </a:r>
          <a:endParaRPr lang="hu-HU" b="1" dirty="0"/>
        </a:p>
      </dgm:t>
    </dgm:pt>
    <dgm:pt modelId="{7F912E6F-19C6-4F96-A0D9-B1A8C53AB450}" type="parTrans" cxnId="{07A06805-07A6-4665-804A-CC12EF9B79FD}">
      <dgm:prSet/>
      <dgm:spPr/>
      <dgm:t>
        <a:bodyPr/>
        <a:lstStyle/>
        <a:p>
          <a:endParaRPr lang="hu-HU" b="1"/>
        </a:p>
      </dgm:t>
    </dgm:pt>
    <dgm:pt modelId="{22C7BBBF-C58D-4381-9D0E-7255BC38BFAF}" type="sibTrans" cxnId="{07A06805-07A6-4665-804A-CC12EF9B79FD}">
      <dgm:prSet/>
      <dgm:spPr/>
      <dgm:t>
        <a:bodyPr/>
        <a:lstStyle/>
        <a:p>
          <a:endParaRPr lang="hu-HU" b="1"/>
        </a:p>
      </dgm:t>
    </dgm:pt>
    <dgm:pt modelId="{FE9DF264-998C-410B-84F9-CC419DEC1EB7}">
      <dgm:prSet phldrT="[Szöveg]"/>
      <dgm:spPr/>
      <dgm:t>
        <a:bodyPr/>
        <a:lstStyle/>
        <a:p>
          <a:r>
            <a:rPr lang="hu-HU" b="1" dirty="0" smtClean="0"/>
            <a:t>Csatlakozási és szolgáltatási szerződés szerződések megkötése</a:t>
          </a:r>
          <a:endParaRPr lang="hu-HU" b="1" dirty="0"/>
        </a:p>
      </dgm:t>
    </dgm:pt>
    <dgm:pt modelId="{6009ACED-361E-401A-BEFA-1B2B0CDB1B24}" type="parTrans" cxnId="{B3D3C054-7D2A-4401-BA35-CB3B031DD4AF}">
      <dgm:prSet/>
      <dgm:spPr/>
      <dgm:t>
        <a:bodyPr/>
        <a:lstStyle/>
        <a:p>
          <a:endParaRPr lang="hu-HU" b="1"/>
        </a:p>
      </dgm:t>
    </dgm:pt>
    <dgm:pt modelId="{C4DFC22E-97BB-413A-9927-F96E6F675E38}" type="sibTrans" cxnId="{B3D3C054-7D2A-4401-BA35-CB3B031DD4AF}">
      <dgm:prSet/>
      <dgm:spPr/>
      <dgm:t>
        <a:bodyPr/>
        <a:lstStyle/>
        <a:p>
          <a:endParaRPr lang="hu-HU" b="1"/>
        </a:p>
      </dgm:t>
    </dgm:pt>
    <dgm:pt modelId="{450300B3-C410-4A07-9D31-9CF15D8BEA8D}" type="pres">
      <dgm:prSet presAssocID="{B4037075-BC29-4B86-8D47-258F5334ACF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E1292453-D8DA-42F1-84F4-F4B3429825EE}" type="pres">
      <dgm:prSet presAssocID="{B4037075-BC29-4B86-8D47-258F5334ACF1}" presName="Name1" presStyleCnt="0"/>
      <dgm:spPr/>
    </dgm:pt>
    <dgm:pt modelId="{178A0EB8-2AF4-47BD-9EEB-072834D7846D}" type="pres">
      <dgm:prSet presAssocID="{B4037075-BC29-4B86-8D47-258F5334ACF1}" presName="cycle" presStyleCnt="0"/>
      <dgm:spPr/>
    </dgm:pt>
    <dgm:pt modelId="{0CD329BE-815B-484E-9904-B3358E8587C6}" type="pres">
      <dgm:prSet presAssocID="{B4037075-BC29-4B86-8D47-258F5334ACF1}" presName="srcNode" presStyleLbl="node1" presStyleIdx="0" presStyleCnt="6"/>
      <dgm:spPr/>
    </dgm:pt>
    <dgm:pt modelId="{30FFE6F9-D5C6-4D0F-A727-A6CCF0682796}" type="pres">
      <dgm:prSet presAssocID="{B4037075-BC29-4B86-8D47-258F5334ACF1}" presName="conn" presStyleLbl="parChTrans1D2" presStyleIdx="0" presStyleCnt="1"/>
      <dgm:spPr/>
      <dgm:t>
        <a:bodyPr/>
        <a:lstStyle/>
        <a:p>
          <a:endParaRPr lang="hu-HU"/>
        </a:p>
      </dgm:t>
    </dgm:pt>
    <dgm:pt modelId="{B880FFE1-B9CB-4FE6-8F88-B6EAB93E9FCB}" type="pres">
      <dgm:prSet presAssocID="{B4037075-BC29-4B86-8D47-258F5334ACF1}" presName="extraNode" presStyleLbl="node1" presStyleIdx="0" presStyleCnt="6"/>
      <dgm:spPr/>
    </dgm:pt>
    <dgm:pt modelId="{048C16E1-9CBE-4A25-95B5-545750A2109E}" type="pres">
      <dgm:prSet presAssocID="{B4037075-BC29-4B86-8D47-258F5334ACF1}" presName="dstNode" presStyleLbl="node1" presStyleIdx="0" presStyleCnt="6"/>
      <dgm:spPr/>
    </dgm:pt>
    <dgm:pt modelId="{B6A2ED26-076C-4C3D-8F60-74A60BAF8F64}" type="pres">
      <dgm:prSet presAssocID="{FFBC9FB0-7A05-41A9-9B61-DD2752E4CFAA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A0B9808-239A-4BEF-B8A7-B1E61473449D}" type="pres">
      <dgm:prSet presAssocID="{FFBC9FB0-7A05-41A9-9B61-DD2752E4CFAA}" presName="accent_1" presStyleCnt="0"/>
      <dgm:spPr/>
    </dgm:pt>
    <dgm:pt modelId="{2F437834-7233-4E27-8AE0-BB1F1136C6D3}" type="pres">
      <dgm:prSet presAssocID="{FFBC9FB0-7A05-41A9-9B61-DD2752E4CFAA}" presName="accentRepeatNode" presStyleLbl="solidFgAcc1" presStyleIdx="0" presStyleCnt="6"/>
      <dgm:spPr/>
    </dgm:pt>
    <dgm:pt modelId="{AB2145EA-3803-47D0-804F-26E86F01E0DF}" type="pres">
      <dgm:prSet presAssocID="{7C58D085-96F2-495A-95ED-64E13620F74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7E33D08-37A2-42A9-99F4-DB00C5BBE40F}" type="pres">
      <dgm:prSet presAssocID="{7C58D085-96F2-495A-95ED-64E13620F74F}" presName="accent_2" presStyleCnt="0"/>
      <dgm:spPr/>
    </dgm:pt>
    <dgm:pt modelId="{F5FF3815-4F20-4E2E-BFFC-C1F6ADBA03DD}" type="pres">
      <dgm:prSet presAssocID="{7C58D085-96F2-495A-95ED-64E13620F74F}" presName="accentRepeatNode" presStyleLbl="solidFgAcc1" presStyleIdx="1" presStyleCnt="6"/>
      <dgm:spPr/>
    </dgm:pt>
    <dgm:pt modelId="{4CB5641C-EADC-4C69-B88B-317001C20C1C}" type="pres">
      <dgm:prSet presAssocID="{79521D21-9FC5-4CB8-9C7D-8538CEAF361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11BF11-842E-489D-A449-92EAF9517785}" type="pres">
      <dgm:prSet presAssocID="{79521D21-9FC5-4CB8-9C7D-8538CEAF3617}" presName="accent_3" presStyleCnt="0"/>
      <dgm:spPr/>
    </dgm:pt>
    <dgm:pt modelId="{5F2A68C0-8A97-4B70-BE40-675EB73C7253}" type="pres">
      <dgm:prSet presAssocID="{79521D21-9FC5-4CB8-9C7D-8538CEAF3617}" presName="accentRepeatNode" presStyleLbl="solidFgAcc1" presStyleIdx="2" presStyleCnt="6"/>
      <dgm:spPr/>
    </dgm:pt>
    <dgm:pt modelId="{CDFFC24D-A4C8-4341-96BF-CB4E5E9DC621}" type="pres">
      <dgm:prSet presAssocID="{778626E6-60D2-4C9F-8D30-3F10F8B3A266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482B4DB-1808-492E-85DA-F78CF9C0B1F5}" type="pres">
      <dgm:prSet presAssocID="{778626E6-60D2-4C9F-8D30-3F10F8B3A266}" presName="accent_4" presStyleCnt="0"/>
      <dgm:spPr/>
    </dgm:pt>
    <dgm:pt modelId="{495A8D80-C204-4AFF-A290-B8E1A86D37EF}" type="pres">
      <dgm:prSet presAssocID="{778626E6-60D2-4C9F-8D30-3F10F8B3A266}" presName="accentRepeatNode" presStyleLbl="solidFgAcc1" presStyleIdx="3" presStyleCnt="6"/>
      <dgm:spPr/>
    </dgm:pt>
    <dgm:pt modelId="{6B91EB34-C13B-46DD-AFCA-F656B5A7E7B9}" type="pres">
      <dgm:prSet presAssocID="{45361FD7-7544-4C1E-9BB2-F24E1DA51E0E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26DF5D-038E-4E74-8ED3-F7F547614388}" type="pres">
      <dgm:prSet presAssocID="{45361FD7-7544-4C1E-9BB2-F24E1DA51E0E}" presName="accent_5" presStyleCnt="0"/>
      <dgm:spPr/>
    </dgm:pt>
    <dgm:pt modelId="{C4B01BBB-0545-48FF-B7B5-57BF15EC5EBE}" type="pres">
      <dgm:prSet presAssocID="{45361FD7-7544-4C1E-9BB2-F24E1DA51E0E}" presName="accentRepeatNode" presStyleLbl="solidFgAcc1" presStyleIdx="4" presStyleCnt="6"/>
      <dgm:spPr/>
    </dgm:pt>
    <dgm:pt modelId="{84DDB2AC-058D-405E-8B7E-151CFF5B2967}" type="pres">
      <dgm:prSet presAssocID="{FE9DF264-998C-410B-84F9-CC419DEC1EB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4248A97-869E-40B4-B09F-898376E83287}" type="pres">
      <dgm:prSet presAssocID="{FE9DF264-998C-410B-84F9-CC419DEC1EB7}" presName="accent_6" presStyleCnt="0"/>
      <dgm:spPr/>
    </dgm:pt>
    <dgm:pt modelId="{C1EB5437-D7B3-4D57-B48A-281DBCDCB056}" type="pres">
      <dgm:prSet presAssocID="{FE9DF264-998C-410B-84F9-CC419DEC1EB7}" presName="accentRepeatNode" presStyleLbl="solidFgAcc1" presStyleIdx="5" presStyleCnt="6"/>
      <dgm:spPr/>
    </dgm:pt>
  </dgm:ptLst>
  <dgm:cxnLst>
    <dgm:cxn modelId="{3FB9B01F-C856-413F-A269-CC2B50F756DF}" type="presOf" srcId="{B4037075-BC29-4B86-8D47-258F5334ACF1}" destId="{450300B3-C410-4A07-9D31-9CF15D8BEA8D}" srcOrd="0" destOrd="0" presId="urn:microsoft.com/office/officeart/2008/layout/VerticalCurvedList"/>
    <dgm:cxn modelId="{6D49591E-984F-41D0-B987-AB0C4037D80B}" type="presOf" srcId="{79521D21-9FC5-4CB8-9C7D-8538CEAF3617}" destId="{4CB5641C-EADC-4C69-B88B-317001C20C1C}" srcOrd="0" destOrd="0" presId="urn:microsoft.com/office/officeart/2008/layout/VerticalCurvedList"/>
    <dgm:cxn modelId="{75D83BF4-64BF-49CA-A772-78EFF623A9DD}" type="presOf" srcId="{7C58D085-96F2-495A-95ED-64E13620F74F}" destId="{AB2145EA-3803-47D0-804F-26E86F01E0DF}" srcOrd="0" destOrd="0" presId="urn:microsoft.com/office/officeart/2008/layout/VerticalCurvedList"/>
    <dgm:cxn modelId="{B3D3C054-7D2A-4401-BA35-CB3B031DD4AF}" srcId="{B4037075-BC29-4B86-8D47-258F5334ACF1}" destId="{FE9DF264-998C-410B-84F9-CC419DEC1EB7}" srcOrd="5" destOrd="0" parTransId="{6009ACED-361E-401A-BEFA-1B2B0CDB1B24}" sibTransId="{C4DFC22E-97BB-413A-9927-F96E6F675E38}"/>
    <dgm:cxn modelId="{CBF5DDF2-C480-4421-94EF-79F6DBAD11F6}" type="presOf" srcId="{778626E6-60D2-4C9F-8D30-3F10F8B3A266}" destId="{CDFFC24D-A4C8-4341-96BF-CB4E5E9DC621}" srcOrd="0" destOrd="0" presId="urn:microsoft.com/office/officeart/2008/layout/VerticalCurvedList"/>
    <dgm:cxn modelId="{28C15C09-BC7F-47A9-95FA-BA09E71AF23F}" srcId="{B4037075-BC29-4B86-8D47-258F5334ACF1}" destId="{7C58D085-96F2-495A-95ED-64E13620F74F}" srcOrd="1" destOrd="0" parTransId="{92E6B000-A608-4B5B-902C-3702A42239BF}" sibTransId="{3D2E0716-37DD-43AB-A791-C278AFEEC95A}"/>
    <dgm:cxn modelId="{1479EBD1-B878-4FEE-A11D-55875402BCCC}" type="presOf" srcId="{3B369624-84A6-4ED9-B5D3-E122C2EC8BD6}" destId="{30FFE6F9-D5C6-4D0F-A727-A6CCF0682796}" srcOrd="0" destOrd="0" presId="urn:microsoft.com/office/officeart/2008/layout/VerticalCurvedList"/>
    <dgm:cxn modelId="{CF9DE789-ED47-44B0-916A-0FAB441F26B6}" type="presOf" srcId="{FFBC9FB0-7A05-41A9-9B61-DD2752E4CFAA}" destId="{B6A2ED26-076C-4C3D-8F60-74A60BAF8F64}" srcOrd="0" destOrd="0" presId="urn:microsoft.com/office/officeart/2008/layout/VerticalCurvedList"/>
    <dgm:cxn modelId="{1286505E-1DE0-4236-B84E-67741FEFDCD8}" type="presOf" srcId="{FE9DF264-998C-410B-84F9-CC419DEC1EB7}" destId="{84DDB2AC-058D-405E-8B7E-151CFF5B2967}" srcOrd="0" destOrd="0" presId="urn:microsoft.com/office/officeart/2008/layout/VerticalCurvedList"/>
    <dgm:cxn modelId="{CBA8CB5F-BF68-456A-B2A1-C6A7B0AAE779}" srcId="{B4037075-BC29-4B86-8D47-258F5334ACF1}" destId="{FFBC9FB0-7A05-41A9-9B61-DD2752E4CFAA}" srcOrd="0" destOrd="0" parTransId="{753C80C4-4BD0-45B9-83F1-122921BB714C}" sibTransId="{3B369624-84A6-4ED9-B5D3-E122C2EC8BD6}"/>
    <dgm:cxn modelId="{06B26756-7819-4B88-A3CC-87EBCEBBF3D7}" srcId="{B4037075-BC29-4B86-8D47-258F5334ACF1}" destId="{79521D21-9FC5-4CB8-9C7D-8538CEAF3617}" srcOrd="2" destOrd="0" parTransId="{47E7DA45-289E-4DEC-9163-03B3657583C0}" sibTransId="{EFE4F1E9-06A4-4DF5-A76A-1070491D3BD8}"/>
    <dgm:cxn modelId="{97DD0E82-40BB-4F50-8FFE-B876F960CBF1}" srcId="{B4037075-BC29-4B86-8D47-258F5334ACF1}" destId="{778626E6-60D2-4C9F-8D30-3F10F8B3A266}" srcOrd="3" destOrd="0" parTransId="{D448DEB3-AEAE-4FCA-BD40-DFD393007172}" sibTransId="{9BB25A8F-EEA1-4377-B369-3E291FD78101}"/>
    <dgm:cxn modelId="{07A06805-07A6-4665-804A-CC12EF9B79FD}" srcId="{B4037075-BC29-4B86-8D47-258F5334ACF1}" destId="{45361FD7-7544-4C1E-9BB2-F24E1DA51E0E}" srcOrd="4" destOrd="0" parTransId="{7F912E6F-19C6-4F96-A0D9-B1A8C53AB450}" sibTransId="{22C7BBBF-C58D-4381-9D0E-7255BC38BFAF}"/>
    <dgm:cxn modelId="{8F99525D-B7C5-4972-8ECA-2A27E506C439}" type="presOf" srcId="{45361FD7-7544-4C1E-9BB2-F24E1DA51E0E}" destId="{6B91EB34-C13B-46DD-AFCA-F656B5A7E7B9}" srcOrd="0" destOrd="0" presId="urn:microsoft.com/office/officeart/2008/layout/VerticalCurvedList"/>
    <dgm:cxn modelId="{CD54FA12-CFF7-4133-989B-4AA192C96CBB}" type="presParOf" srcId="{450300B3-C410-4A07-9D31-9CF15D8BEA8D}" destId="{E1292453-D8DA-42F1-84F4-F4B3429825EE}" srcOrd="0" destOrd="0" presId="urn:microsoft.com/office/officeart/2008/layout/VerticalCurvedList"/>
    <dgm:cxn modelId="{DFA4E990-8D2B-4FAF-8D74-98326806EBC1}" type="presParOf" srcId="{E1292453-D8DA-42F1-84F4-F4B3429825EE}" destId="{178A0EB8-2AF4-47BD-9EEB-072834D7846D}" srcOrd="0" destOrd="0" presId="urn:microsoft.com/office/officeart/2008/layout/VerticalCurvedList"/>
    <dgm:cxn modelId="{96CA9A70-E691-42A1-A66A-D5C07C22FD5C}" type="presParOf" srcId="{178A0EB8-2AF4-47BD-9EEB-072834D7846D}" destId="{0CD329BE-815B-484E-9904-B3358E8587C6}" srcOrd="0" destOrd="0" presId="urn:microsoft.com/office/officeart/2008/layout/VerticalCurvedList"/>
    <dgm:cxn modelId="{EA6C64CE-A949-41CD-89B8-C1A832DE765F}" type="presParOf" srcId="{178A0EB8-2AF4-47BD-9EEB-072834D7846D}" destId="{30FFE6F9-D5C6-4D0F-A727-A6CCF0682796}" srcOrd="1" destOrd="0" presId="urn:microsoft.com/office/officeart/2008/layout/VerticalCurvedList"/>
    <dgm:cxn modelId="{0A58FF9B-89F9-44BC-9123-33B9F41474D2}" type="presParOf" srcId="{178A0EB8-2AF4-47BD-9EEB-072834D7846D}" destId="{B880FFE1-B9CB-4FE6-8F88-B6EAB93E9FCB}" srcOrd="2" destOrd="0" presId="urn:microsoft.com/office/officeart/2008/layout/VerticalCurvedList"/>
    <dgm:cxn modelId="{A503DD45-97F5-4F4D-9855-D4A1EE50B340}" type="presParOf" srcId="{178A0EB8-2AF4-47BD-9EEB-072834D7846D}" destId="{048C16E1-9CBE-4A25-95B5-545750A2109E}" srcOrd="3" destOrd="0" presId="urn:microsoft.com/office/officeart/2008/layout/VerticalCurvedList"/>
    <dgm:cxn modelId="{E4E9DF36-B954-4000-93CC-97DFCED7EC7B}" type="presParOf" srcId="{E1292453-D8DA-42F1-84F4-F4B3429825EE}" destId="{B6A2ED26-076C-4C3D-8F60-74A60BAF8F64}" srcOrd="1" destOrd="0" presId="urn:microsoft.com/office/officeart/2008/layout/VerticalCurvedList"/>
    <dgm:cxn modelId="{56A6205E-7CA0-4903-A003-EE72809DF24C}" type="presParOf" srcId="{E1292453-D8DA-42F1-84F4-F4B3429825EE}" destId="{0A0B9808-239A-4BEF-B8A7-B1E61473449D}" srcOrd="2" destOrd="0" presId="urn:microsoft.com/office/officeart/2008/layout/VerticalCurvedList"/>
    <dgm:cxn modelId="{823548C7-C6AD-4505-9892-F2FA959CD0B2}" type="presParOf" srcId="{0A0B9808-239A-4BEF-B8A7-B1E61473449D}" destId="{2F437834-7233-4E27-8AE0-BB1F1136C6D3}" srcOrd="0" destOrd="0" presId="urn:microsoft.com/office/officeart/2008/layout/VerticalCurvedList"/>
    <dgm:cxn modelId="{DA9A1690-4284-440A-8F23-C882BAF0290D}" type="presParOf" srcId="{E1292453-D8DA-42F1-84F4-F4B3429825EE}" destId="{AB2145EA-3803-47D0-804F-26E86F01E0DF}" srcOrd="3" destOrd="0" presId="urn:microsoft.com/office/officeart/2008/layout/VerticalCurvedList"/>
    <dgm:cxn modelId="{A609D3E9-9696-4E9B-AE53-5A815DE93685}" type="presParOf" srcId="{E1292453-D8DA-42F1-84F4-F4B3429825EE}" destId="{37E33D08-37A2-42A9-99F4-DB00C5BBE40F}" srcOrd="4" destOrd="0" presId="urn:microsoft.com/office/officeart/2008/layout/VerticalCurvedList"/>
    <dgm:cxn modelId="{836A27B9-8DB2-4627-9054-538C587C3CEC}" type="presParOf" srcId="{37E33D08-37A2-42A9-99F4-DB00C5BBE40F}" destId="{F5FF3815-4F20-4E2E-BFFC-C1F6ADBA03DD}" srcOrd="0" destOrd="0" presId="urn:microsoft.com/office/officeart/2008/layout/VerticalCurvedList"/>
    <dgm:cxn modelId="{B89F68C0-E5F1-4423-A782-0EE167B5D12F}" type="presParOf" srcId="{E1292453-D8DA-42F1-84F4-F4B3429825EE}" destId="{4CB5641C-EADC-4C69-B88B-317001C20C1C}" srcOrd="5" destOrd="0" presId="urn:microsoft.com/office/officeart/2008/layout/VerticalCurvedList"/>
    <dgm:cxn modelId="{55A17581-D3B5-4B6C-8C7F-CA21F265F5A7}" type="presParOf" srcId="{E1292453-D8DA-42F1-84F4-F4B3429825EE}" destId="{D811BF11-842E-489D-A449-92EAF9517785}" srcOrd="6" destOrd="0" presId="urn:microsoft.com/office/officeart/2008/layout/VerticalCurvedList"/>
    <dgm:cxn modelId="{9CBC4772-9779-4B9C-BFAE-876B8A9F1534}" type="presParOf" srcId="{D811BF11-842E-489D-A449-92EAF9517785}" destId="{5F2A68C0-8A97-4B70-BE40-675EB73C7253}" srcOrd="0" destOrd="0" presId="urn:microsoft.com/office/officeart/2008/layout/VerticalCurvedList"/>
    <dgm:cxn modelId="{8939626D-04B9-4DF6-97E5-0C3250570ED9}" type="presParOf" srcId="{E1292453-D8DA-42F1-84F4-F4B3429825EE}" destId="{CDFFC24D-A4C8-4341-96BF-CB4E5E9DC621}" srcOrd="7" destOrd="0" presId="urn:microsoft.com/office/officeart/2008/layout/VerticalCurvedList"/>
    <dgm:cxn modelId="{1FF016FE-6332-4F90-9FC9-D76594822DE8}" type="presParOf" srcId="{E1292453-D8DA-42F1-84F4-F4B3429825EE}" destId="{E482B4DB-1808-492E-85DA-F78CF9C0B1F5}" srcOrd="8" destOrd="0" presId="urn:microsoft.com/office/officeart/2008/layout/VerticalCurvedList"/>
    <dgm:cxn modelId="{7FBA8F7C-3859-422D-B0D5-BE18E3430F6C}" type="presParOf" srcId="{E482B4DB-1808-492E-85DA-F78CF9C0B1F5}" destId="{495A8D80-C204-4AFF-A290-B8E1A86D37EF}" srcOrd="0" destOrd="0" presId="urn:microsoft.com/office/officeart/2008/layout/VerticalCurvedList"/>
    <dgm:cxn modelId="{E93C8B7E-4CB1-452B-BCE5-53F4D5155A08}" type="presParOf" srcId="{E1292453-D8DA-42F1-84F4-F4B3429825EE}" destId="{6B91EB34-C13B-46DD-AFCA-F656B5A7E7B9}" srcOrd="9" destOrd="0" presId="urn:microsoft.com/office/officeart/2008/layout/VerticalCurvedList"/>
    <dgm:cxn modelId="{756D68D4-8658-43F3-9C15-0248C46ACC8C}" type="presParOf" srcId="{E1292453-D8DA-42F1-84F4-F4B3429825EE}" destId="{0F26DF5D-038E-4E74-8ED3-F7F547614388}" srcOrd="10" destOrd="0" presId="urn:microsoft.com/office/officeart/2008/layout/VerticalCurvedList"/>
    <dgm:cxn modelId="{D9B312B9-E399-42C3-9347-09EB1DE5AA8F}" type="presParOf" srcId="{0F26DF5D-038E-4E74-8ED3-F7F547614388}" destId="{C4B01BBB-0545-48FF-B7B5-57BF15EC5EBE}" srcOrd="0" destOrd="0" presId="urn:microsoft.com/office/officeart/2008/layout/VerticalCurvedList"/>
    <dgm:cxn modelId="{F991A208-23E4-478F-8F1F-2489B43C30DF}" type="presParOf" srcId="{E1292453-D8DA-42F1-84F4-F4B3429825EE}" destId="{84DDB2AC-058D-405E-8B7E-151CFF5B2967}" srcOrd="11" destOrd="0" presId="urn:microsoft.com/office/officeart/2008/layout/VerticalCurvedList"/>
    <dgm:cxn modelId="{0619E0F1-61CD-4EDB-A5D8-4594231A1DB7}" type="presParOf" srcId="{E1292453-D8DA-42F1-84F4-F4B3429825EE}" destId="{14248A97-869E-40B4-B09F-898376E83287}" srcOrd="12" destOrd="0" presId="urn:microsoft.com/office/officeart/2008/layout/VerticalCurvedList"/>
    <dgm:cxn modelId="{540B18BC-3E7A-4132-B082-051DAEE24CF7}" type="presParOf" srcId="{14248A97-869E-40B4-B09F-898376E83287}" destId="{C1EB5437-D7B3-4D57-B48A-281DBCDCB05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3D27A7-536F-47FB-9725-5ECE67BEA275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</dgm:pt>
    <dgm:pt modelId="{11FD5C95-DCC4-4075-B350-E433E23D3775}">
      <dgm:prSet phldrT="[Szöveg]" custT="1"/>
      <dgm:spPr/>
      <dgm:t>
        <a:bodyPr/>
        <a:lstStyle/>
        <a:p>
          <a:r>
            <a:rPr lang="hu-HU" sz="1600" b="1" dirty="0" smtClean="0"/>
            <a:t>Az ASP szolgáltatásait keretbe foglaló felület</a:t>
          </a:r>
          <a:endParaRPr lang="hu-HU" sz="1600" b="1" dirty="0"/>
        </a:p>
      </dgm:t>
    </dgm:pt>
    <dgm:pt modelId="{90D64783-DC5D-46ED-9932-820628F1AC11}" type="parTrans" cxnId="{F9894B21-64DE-4434-BFA9-BBE71D90ACDD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39647059-958B-43BA-9408-828D0D8B9CE3}" type="sibTrans" cxnId="{F9894B21-64DE-4434-BFA9-BBE71D90ACDD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23337ABA-C2BB-4A95-97FD-4171CAC268FE}">
      <dgm:prSet custT="1"/>
      <dgm:spPr/>
      <dgm:t>
        <a:bodyPr/>
        <a:lstStyle/>
        <a:p>
          <a:r>
            <a:rPr lang="hu-HU" sz="1600" b="1" dirty="0" smtClean="0"/>
            <a:t>Az önkormányzatok külön izolációs egységet alkotnak (</a:t>
          </a:r>
          <a:r>
            <a:rPr lang="hu-HU" sz="1600" b="1" dirty="0" err="1" smtClean="0"/>
            <a:t>tenant</a:t>
          </a:r>
          <a:r>
            <a:rPr lang="hu-HU" sz="1600" b="1" dirty="0" smtClean="0"/>
            <a:t>)</a:t>
          </a:r>
          <a:endParaRPr lang="hu-HU" sz="1600" b="1" dirty="0"/>
        </a:p>
      </dgm:t>
    </dgm:pt>
    <dgm:pt modelId="{0FA94D3A-36E8-4FD8-BF7F-56EF852F57F0}" type="parTrans" cxnId="{690740BA-C553-4579-B58D-F84A2DD546DB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DDDC808F-3DDB-49ED-ACA3-EBCDF1193D94}" type="sibTrans" cxnId="{690740BA-C553-4579-B58D-F84A2DD546DB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9E5A17B7-465C-4656-A07D-46735828E498}">
      <dgm:prSet custT="1"/>
      <dgm:spPr/>
      <dgm:t>
        <a:bodyPr/>
        <a:lstStyle/>
        <a:p>
          <a:r>
            <a:rPr lang="hu-HU" sz="1600" b="1" dirty="0" smtClean="0"/>
            <a:t>A felhasználóknak csak egyszer szükséges belépnie a Keretrendszerbe, így a sikeres bejelentkezés után minden szakrendszert el lehet érni.</a:t>
          </a:r>
          <a:endParaRPr lang="hu-HU" sz="1600" b="1" dirty="0"/>
        </a:p>
      </dgm:t>
    </dgm:pt>
    <dgm:pt modelId="{0FA3D150-2039-4B16-8926-DC1CA90BF470}" type="parTrans" cxnId="{ABCC16CD-F6B9-4AD0-8EC9-D4E7232B0307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781C5105-D22F-4A0B-BABC-E914B9923BD4}" type="sibTrans" cxnId="{ABCC16CD-F6B9-4AD0-8EC9-D4E7232B0307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2755FCFA-D566-41C6-B177-8B3875F51AC5}">
      <dgm:prSet custT="1"/>
      <dgm:spPr/>
      <dgm:t>
        <a:bodyPr/>
        <a:lstStyle/>
        <a:p>
          <a:r>
            <a:rPr lang="hu-HU" sz="1600" b="1" dirty="0" smtClean="0"/>
            <a:t>A rendszer biztonságos kapcsolaton keresztül érhető el.</a:t>
          </a:r>
          <a:endParaRPr lang="hu-HU" sz="1600" b="1" dirty="0"/>
        </a:p>
      </dgm:t>
    </dgm:pt>
    <dgm:pt modelId="{1A33D7A1-C7B8-4C03-ABCC-7E92D04275C9}" type="parTrans" cxnId="{6B7A2DAE-C16E-42E6-A911-73D5D6E60B80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8EEA997C-87FB-4390-BFB7-F5677F308BC5}" type="sibTrans" cxnId="{6B7A2DAE-C16E-42E6-A911-73D5D6E60B80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4057A55B-6C05-45DE-95B2-D2253C7556BD}">
      <dgm:prSet custT="1"/>
      <dgm:spPr/>
      <dgm:t>
        <a:bodyPr/>
        <a:lstStyle/>
        <a:p>
          <a:r>
            <a:rPr lang="hu-HU" sz="1600" b="1" dirty="0" smtClean="0"/>
            <a:t>Elsődleges felhasználó karbantartó (</a:t>
          </a:r>
          <a:r>
            <a:rPr lang="hu-HU" sz="1600" b="1" dirty="0" err="1" smtClean="0"/>
            <a:t>Tenant</a:t>
          </a:r>
          <a:r>
            <a:rPr lang="hu-HU" sz="1600" b="1" dirty="0" smtClean="0"/>
            <a:t> adminisztrátor): </a:t>
          </a:r>
        </a:p>
        <a:p>
          <a:r>
            <a:rPr lang="hu-HU" sz="1600" b="1" dirty="0" smtClean="0"/>
            <a:t>felhasználó karbantartó szerepkörrel rendelkező felhasználó</a:t>
          </a:r>
          <a:endParaRPr lang="hu-HU" sz="1600" b="1" dirty="0"/>
        </a:p>
      </dgm:t>
    </dgm:pt>
    <dgm:pt modelId="{096F17C8-F7FA-4574-AE19-FDE6E295906F}" type="parTrans" cxnId="{59A252F4-711C-4B07-BC95-10728E527B7D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043CA487-1174-4E2A-997E-8EDCE2BE03FA}" type="sibTrans" cxnId="{59A252F4-711C-4B07-BC95-10728E527B7D}">
      <dgm:prSet/>
      <dgm:spPr/>
      <dgm:t>
        <a:bodyPr/>
        <a:lstStyle/>
        <a:p>
          <a:endParaRPr lang="hu-HU" sz="1600" b="1">
            <a:solidFill>
              <a:schemeClr val="bg1"/>
            </a:solidFill>
          </a:endParaRPr>
        </a:p>
      </dgm:t>
    </dgm:pt>
    <dgm:pt modelId="{BC85E37F-08D9-4EAF-B5D9-1FF98404EC6C}" type="pres">
      <dgm:prSet presAssocID="{193D27A7-536F-47FB-9725-5ECE67BEA275}" presName="linearFlow" presStyleCnt="0">
        <dgm:presLayoutVars>
          <dgm:dir/>
          <dgm:resizeHandles val="exact"/>
        </dgm:presLayoutVars>
      </dgm:prSet>
      <dgm:spPr/>
    </dgm:pt>
    <dgm:pt modelId="{8927036F-22BC-4CEC-A306-56E77410CF89}" type="pres">
      <dgm:prSet presAssocID="{11FD5C95-DCC4-4075-B350-E433E23D3775}" presName="composite" presStyleCnt="0"/>
      <dgm:spPr/>
    </dgm:pt>
    <dgm:pt modelId="{0DD4140F-2688-44F3-8832-F4EB6D02DDAB}" type="pres">
      <dgm:prSet presAssocID="{11FD5C95-DCC4-4075-B350-E433E23D3775}" presName="imgShp" presStyleLbl="fgImgPlace1" presStyleIdx="0" presStyleCnt="5" custScaleX="105087" custLinFactX="-11523" custLinFactNeighborX="-100000"/>
      <dgm:spPr/>
    </dgm:pt>
    <dgm:pt modelId="{91C9E3C9-1691-4551-9EC0-8519A8BA438D}" type="pres">
      <dgm:prSet presAssocID="{11FD5C95-DCC4-4075-B350-E433E23D3775}" presName="txShp" presStyleLbl="node1" presStyleIdx="0" presStyleCnt="5" custScaleX="1207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D017CC2-A1C6-4128-9A9C-C1B6C71CF1B3}" type="pres">
      <dgm:prSet presAssocID="{39647059-958B-43BA-9408-828D0D8B9CE3}" presName="spacing" presStyleCnt="0"/>
      <dgm:spPr/>
    </dgm:pt>
    <dgm:pt modelId="{F5563F3C-CB6B-412F-8069-6821669AB756}" type="pres">
      <dgm:prSet presAssocID="{23337ABA-C2BB-4A95-97FD-4171CAC268FE}" presName="composite" presStyleCnt="0"/>
      <dgm:spPr/>
    </dgm:pt>
    <dgm:pt modelId="{229B9B45-96E9-4CB6-AA25-DD1C23939319}" type="pres">
      <dgm:prSet presAssocID="{23337ABA-C2BB-4A95-97FD-4171CAC268FE}" presName="imgShp" presStyleLbl="fgImgPlace1" presStyleIdx="1" presStyleCnt="5" custLinFactX="-14066" custLinFactNeighborX="-100000"/>
      <dgm:spPr/>
    </dgm:pt>
    <dgm:pt modelId="{F9994E7D-A542-43FE-8C3B-70B184450EAD}" type="pres">
      <dgm:prSet presAssocID="{23337ABA-C2BB-4A95-97FD-4171CAC268FE}" presName="txShp" presStyleLbl="node1" presStyleIdx="1" presStyleCnt="5" custScaleX="1207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2F4340C-526C-49F9-AE76-9BB091B84177}" type="pres">
      <dgm:prSet presAssocID="{DDDC808F-3DDB-49ED-ACA3-EBCDF1193D94}" presName="spacing" presStyleCnt="0"/>
      <dgm:spPr/>
    </dgm:pt>
    <dgm:pt modelId="{F29E27E5-37D9-46CB-8261-68F1ECE9DA9E}" type="pres">
      <dgm:prSet presAssocID="{9E5A17B7-465C-4656-A07D-46735828E498}" presName="composite" presStyleCnt="0"/>
      <dgm:spPr/>
    </dgm:pt>
    <dgm:pt modelId="{9AB06037-78D2-4C74-929A-9FA90E9E8E16}" type="pres">
      <dgm:prSet presAssocID="{9E5A17B7-465C-4656-A07D-46735828E498}" presName="imgShp" presStyleLbl="fgImgPlace1" presStyleIdx="2" presStyleCnt="5" custLinFactX="-11523" custLinFactNeighborX="-100000"/>
      <dgm:spPr/>
    </dgm:pt>
    <dgm:pt modelId="{5818579E-C7B8-46EB-8588-3B5C5BCF5E86}" type="pres">
      <dgm:prSet presAssocID="{9E5A17B7-465C-4656-A07D-46735828E498}" presName="txShp" presStyleLbl="node1" presStyleIdx="2" presStyleCnt="5" custScaleX="1207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EFC0989-2381-43F1-AF86-5ADA55F29BF4}" type="pres">
      <dgm:prSet presAssocID="{781C5105-D22F-4A0B-BABC-E914B9923BD4}" presName="spacing" presStyleCnt="0"/>
      <dgm:spPr/>
    </dgm:pt>
    <dgm:pt modelId="{A8578362-4859-4E7D-BD51-65914F5A7FB8}" type="pres">
      <dgm:prSet presAssocID="{2755FCFA-D566-41C6-B177-8B3875F51AC5}" presName="composite" presStyleCnt="0"/>
      <dgm:spPr/>
    </dgm:pt>
    <dgm:pt modelId="{E992067B-864D-426D-8601-B11FF6B5ED88}" type="pres">
      <dgm:prSet presAssocID="{2755FCFA-D566-41C6-B177-8B3875F51AC5}" presName="imgShp" presStyleLbl="fgImgPlace1" presStyleIdx="3" presStyleCnt="5" custLinFactX="-11523" custLinFactNeighborX="-100000"/>
      <dgm:spPr/>
    </dgm:pt>
    <dgm:pt modelId="{0CFCDC6B-C73B-44F1-9842-F1D105828E2C}" type="pres">
      <dgm:prSet presAssocID="{2755FCFA-D566-41C6-B177-8B3875F51AC5}" presName="txShp" presStyleLbl="node1" presStyleIdx="3" presStyleCnt="5" custScaleX="1207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A53C136-5AE3-492C-B3C9-D67AA1BEA7F1}" type="pres">
      <dgm:prSet presAssocID="{8EEA997C-87FB-4390-BFB7-F5677F308BC5}" presName="spacing" presStyleCnt="0"/>
      <dgm:spPr/>
    </dgm:pt>
    <dgm:pt modelId="{B932EB17-0DE3-485A-AC3A-D7B048A325A4}" type="pres">
      <dgm:prSet presAssocID="{4057A55B-6C05-45DE-95B2-D2253C7556BD}" presName="composite" presStyleCnt="0"/>
      <dgm:spPr/>
    </dgm:pt>
    <dgm:pt modelId="{4D439BDE-1065-4881-A593-7F8F49B7F6E9}" type="pres">
      <dgm:prSet presAssocID="{4057A55B-6C05-45DE-95B2-D2253C7556BD}" presName="imgShp" presStyleLbl="fgImgPlace1" presStyleIdx="4" presStyleCnt="5" custLinFactX="-11523" custLinFactNeighborX="-100000"/>
      <dgm:spPr/>
    </dgm:pt>
    <dgm:pt modelId="{8EDB7C2D-72B5-4DC7-8444-4F42125C2468}" type="pres">
      <dgm:prSet presAssocID="{4057A55B-6C05-45DE-95B2-D2253C7556BD}" presName="txShp" presStyleLbl="node1" presStyleIdx="4" presStyleCnt="5" custScaleX="12077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3D812AD-D4B1-4F75-9A41-73D9A7C9DBF9}" type="presOf" srcId="{9E5A17B7-465C-4656-A07D-46735828E498}" destId="{5818579E-C7B8-46EB-8588-3B5C5BCF5E86}" srcOrd="0" destOrd="0" presId="urn:microsoft.com/office/officeart/2005/8/layout/vList3"/>
    <dgm:cxn modelId="{515BB107-68D2-4454-A3AD-D402707E9931}" type="presOf" srcId="{193D27A7-536F-47FB-9725-5ECE67BEA275}" destId="{BC85E37F-08D9-4EAF-B5D9-1FF98404EC6C}" srcOrd="0" destOrd="0" presId="urn:microsoft.com/office/officeart/2005/8/layout/vList3"/>
    <dgm:cxn modelId="{CBE52266-7D04-4F2F-8085-D4E4CE583B90}" type="presOf" srcId="{4057A55B-6C05-45DE-95B2-D2253C7556BD}" destId="{8EDB7C2D-72B5-4DC7-8444-4F42125C2468}" srcOrd="0" destOrd="0" presId="urn:microsoft.com/office/officeart/2005/8/layout/vList3"/>
    <dgm:cxn modelId="{40B968FD-E75B-4874-BE7D-877305E731E9}" type="presOf" srcId="{23337ABA-C2BB-4A95-97FD-4171CAC268FE}" destId="{F9994E7D-A542-43FE-8C3B-70B184450EAD}" srcOrd="0" destOrd="0" presId="urn:microsoft.com/office/officeart/2005/8/layout/vList3"/>
    <dgm:cxn modelId="{59A252F4-711C-4B07-BC95-10728E527B7D}" srcId="{193D27A7-536F-47FB-9725-5ECE67BEA275}" destId="{4057A55B-6C05-45DE-95B2-D2253C7556BD}" srcOrd="4" destOrd="0" parTransId="{096F17C8-F7FA-4574-AE19-FDE6E295906F}" sibTransId="{043CA487-1174-4E2A-997E-8EDCE2BE03FA}"/>
    <dgm:cxn modelId="{6B7A2DAE-C16E-42E6-A911-73D5D6E60B80}" srcId="{193D27A7-536F-47FB-9725-5ECE67BEA275}" destId="{2755FCFA-D566-41C6-B177-8B3875F51AC5}" srcOrd="3" destOrd="0" parTransId="{1A33D7A1-C7B8-4C03-ABCC-7E92D04275C9}" sibTransId="{8EEA997C-87FB-4390-BFB7-F5677F308BC5}"/>
    <dgm:cxn modelId="{690740BA-C553-4579-B58D-F84A2DD546DB}" srcId="{193D27A7-536F-47FB-9725-5ECE67BEA275}" destId="{23337ABA-C2BB-4A95-97FD-4171CAC268FE}" srcOrd="1" destOrd="0" parTransId="{0FA94D3A-36E8-4FD8-BF7F-56EF852F57F0}" sibTransId="{DDDC808F-3DDB-49ED-ACA3-EBCDF1193D94}"/>
    <dgm:cxn modelId="{E24499E4-BD23-4C28-A19C-BFE04D3835DF}" type="presOf" srcId="{11FD5C95-DCC4-4075-B350-E433E23D3775}" destId="{91C9E3C9-1691-4551-9EC0-8519A8BA438D}" srcOrd="0" destOrd="0" presId="urn:microsoft.com/office/officeart/2005/8/layout/vList3"/>
    <dgm:cxn modelId="{F9894B21-64DE-4434-BFA9-BBE71D90ACDD}" srcId="{193D27A7-536F-47FB-9725-5ECE67BEA275}" destId="{11FD5C95-DCC4-4075-B350-E433E23D3775}" srcOrd="0" destOrd="0" parTransId="{90D64783-DC5D-46ED-9932-820628F1AC11}" sibTransId="{39647059-958B-43BA-9408-828D0D8B9CE3}"/>
    <dgm:cxn modelId="{E6C164E6-0C59-4453-BC84-3EAEC8A21A51}" type="presOf" srcId="{2755FCFA-D566-41C6-B177-8B3875F51AC5}" destId="{0CFCDC6B-C73B-44F1-9842-F1D105828E2C}" srcOrd="0" destOrd="0" presId="urn:microsoft.com/office/officeart/2005/8/layout/vList3"/>
    <dgm:cxn modelId="{ABCC16CD-F6B9-4AD0-8EC9-D4E7232B0307}" srcId="{193D27A7-536F-47FB-9725-5ECE67BEA275}" destId="{9E5A17B7-465C-4656-A07D-46735828E498}" srcOrd="2" destOrd="0" parTransId="{0FA3D150-2039-4B16-8926-DC1CA90BF470}" sibTransId="{781C5105-D22F-4A0B-BABC-E914B9923BD4}"/>
    <dgm:cxn modelId="{326DBD8D-3BDB-44B7-8091-FB61F44D041C}" type="presParOf" srcId="{BC85E37F-08D9-4EAF-B5D9-1FF98404EC6C}" destId="{8927036F-22BC-4CEC-A306-56E77410CF89}" srcOrd="0" destOrd="0" presId="urn:microsoft.com/office/officeart/2005/8/layout/vList3"/>
    <dgm:cxn modelId="{CFF0B0E2-5940-4EAD-A85A-B359BCCED3E2}" type="presParOf" srcId="{8927036F-22BC-4CEC-A306-56E77410CF89}" destId="{0DD4140F-2688-44F3-8832-F4EB6D02DDAB}" srcOrd="0" destOrd="0" presId="urn:microsoft.com/office/officeart/2005/8/layout/vList3"/>
    <dgm:cxn modelId="{FF91FCE5-A5DA-43B2-A249-9864E9A46AB3}" type="presParOf" srcId="{8927036F-22BC-4CEC-A306-56E77410CF89}" destId="{91C9E3C9-1691-4551-9EC0-8519A8BA438D}" srcOrd="1" destOrd="0" presId="urn:microsoft.com/office/officeart/2005/8/layout/vList3"/>
    <dgm:cxn modelId="{A664D265-575E-4AA6-B801-01D4F391759D}" type="presParOf" srcId="{BC85E37F-08D9-4EAF-B5D9-1FF98404EC6C}" destId="{3D017CC2-A1C6-4128-9A9C-C1B6C71CF1B3}" srcOrd="1" destOrd="0" presId="urn:microsoft.com/office/officeart/2005/8/layout/vList3"/>
    <dgm:cxn modelId="{C0751AA6-1716-4C01-836F-DE95E936D48D}" type="presParOf" srcId="{BC85E37F-08D9-4EAF-B5D9-1FF98404EC6C}" destId="{F5563F3C-CB6B-412F-8069-6821669AB756}" srcOrd="2" destOrd="0" presId="urn:microsoft.com/office/officeart/2005/8/layout/vList3"/>
    <dgm:cxn modelId="{448D5EAC-508E-4A61-953D-7EA25F3C739C}" type="presParOf" srcId="{F5563F3C-CB6B-412F-8069-6821669AB756}" destId="{229B9B45-96E9-4CB6-AA25-DD1C23939319}" srcOrd="0" destOrd="0" presId="urn:microsoft.com/office/officeart/2005/8/layout/vList3"/>
    <dgm:cxn modelId="{E7AA2C7A-8F9C-4E31-BDD7-2A1032D5AD03}" type="presParOf" srcId="{F5563F3C-CB6B-412F-8069-6821669AB756}" destId="{F9994E7D-A542-43FE-8C3B-70B184450EAD}" srcOrd="1" destOrd="0" presId="urn:microsoft.com/office/officeart/2005/8/layout/vList3"/>
    <dgm:cxn modelId="{8B7A226C-47DF-4AC9-BA63-2A2D2D851DFA}" type="presParOf" srcId="{BC85E37F-08D9-4EAF-B5D9-1FF98404EC6C}" destId="{52F4340C-526C-49F9-AE76-9BB091B84177}" srcOrd="3" destOrd="0" presId="urn:microsoft.com/office/officeart/2005/8/layout/vList3"/>
    <dgm:cxn modelId="{2F031FB8-DC1C-4372-A927-B623A675FE93}" type="presParOf" srcId="{BC85E37F-08D9-4EAF-B5D9-1FF98404EC6C}" destId="{F29E27E5-37D9-46CB-8261-68F1ECE9DA9E}" srcOrd="4" destOrd="0" presId="urn:microsoft.com/office/officeart/2005/8/layout/vList3"/>
    <dgm:cxn modelId="{974A8191-2C4B-46C3-A213-1B234AD22B9B}" type="presParOf" srcId="{F29E27E5-37D9-46CB-8261-68F1ECE9DA9E}" destId="{9AB06037-78D2-4C74-929A-9FA90E9E8E16}" srcOrd="0" destOrd="0" presId="urn:microsoft.com/office/officeart/2005/8/layout/vList3"/>
    <dgm:cxn modelId="{C9060B8F-2697-4036-B826-3B094EFF0427}" type="presParOf" srcId="{F29E27E5-37D9-46CB-8261-68F1ECE9DA9E}" destId="{5818579E-C7B8-46EB-8588-3B5C5BCF5E86}" srcOrd="1" destOrd="0" presId="urn:microsoft.com/office/officeart/2005/8/layout/vList3"/>
    <dgm:cxn modelId="{537B54E0-4319-4623-8D5E-EE22FA2C6C6C}" type="presParOf" srcId="{BC85E37F-08D9-4EAF-B5D9-1FF98404EC6C}" destId="{0EFC0989-2381-43F1-AF86-5ADA55F29BF4}" srcOrd="5" destOrd="0" presId="urn:microsoft.com/office/officeart/2005/8/layout/vList3"/>
    <dgm:cxn modelId="{6C42C627-849C-44A7-A42D-A96C62E5F131}" type="presParOf" srcId="{BC85E37F-08D9-4EAF-B5D9-1FF98404EC6C}" destId="{A8578362-4859-4E7D-BD51-65914F5A7FB8}" srcOrd="6" destOrd="0" presId="urn:microsoft.com/office/officeart/2005/8/layout/vList3"/>
    <dgm:cxn modelId="{6DCCF4F0-A89D-42A5-AF84-5414BCC788D5}" type="presParOf" srcId="{A8578362-4859-4E7D-BD51-65914F5A7FB8}" destId="{E992067B-864D-426D-8601-B11FF6B5ED88}" srcOrd="0" destOrd="0" presId="urn:microsoft.com/office/officeart/2005/8/layout/vList3"/>
    <dgm:cxn modelId="{83D3F069-0CAF-48AE-8F7D-D98DCF5BA4EE}" type="presParOf" srcId="{A8578362-4859-4E7D-BD51-65914F5A7FB8}" destId="{0CFCDC6B-C73B-44F1-9842-F1D105828E2C}" srcOrd="1" destOrd="0" presId="urn:microsoft.com/office/officeart/2005/8/layout/vList3"/>
    <dgm:cxn modelId="{122C253E-E07D-42B5-995E-B44EB66D24C9}" type="presParOf" srcId="{BC85E37F-08D9-4EAF-B5D9-1FF98404EC6C}" destId="{9A53C136-5AE3-492C-B3C9-D67AA1BEA7F1}" srcOrd="7" destOrd="0" presId="urn:microsoft.com/office/officeart/2005/8/layout/vList3"/>
    <dgm:cxn modelId="{77980876-B0D9-4F98-9565-9538875C6F3B}" type="presParOf" srcId="{BC85E37F-08D9-4EAF-B5D9-1FF98404EC6C}" destId="{B932EB17-0DE3-485A-AC3A-D7B048A325A4}" srcOrd="8" destOrd="0" presId="urn:microsoft.com/office/officeart/2005/8/layout/vList3"/>
    <dgm:cxn modelId="{BB78E9BD-8892-42FA-88B7-130338039199}" type="presParOf" srcId="{B932EB17-0DE3-485A-AC3A-D7B048A325A4}" destId="{4D439BDE-1065-4881-A593-7F8F49B7F6E9}" srcOrd="0" destOrd="0" presId="urn:microsoft.com/office/officeart/2005/8/layout/vList3"/>
    <dgm:cxn modelId="{85DA7F0C-4290-46E7-B8BB-30E002E08F2D}" type="presParOf" srcId="{B932EB17-0DE3-485A-AC3A-D7B048A325A4}" destId="{8EDB7C2D-72B5-4DC7-8444-4F42125C246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037075-BC29-4B86-8D47-258F5334ACF1}" type="doc">
      <dgm:prSet loTypeId="urn:microsoft.com/office/officeart/2008/layout/VerticalCurvedList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FFBC9FB0-7A05-41A9-9B61-DD2752E4CFAA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Felhasználó-kezelés: felhasználók felvitele, módosítása, zárolása</a:t>
          </a:r>
          <a:endParaRPr lang="hu-HU" b="1" dirty="0">
            <a:solidFill>
              <a:schemeClr val="bg1"/>
            </a:solidFill>
          </a:endParaRPr>
        </a:p>
      </dgm:t>
    </dgm:pt>
    <dgm:pt modelId="{753C80C4-4BD0-45B9-83F1-122921BB714C}" type="parTrans" cxnId="{CBA8CB5F-BF68-456A-B2A1-C6A7B0AAE779}">
      <dgm:prSet/>
      <dgm:spPr/>
      <dgm:t>
        <a:bodyPr/>
        <a:lstStyle/>
        <a:p>
          <a:endParaRPr lang="hu-HU" b="1"/>
        </a:p>
      </dgm:t>
    </dgm:pt>
    <dgm:pt modelId="{3B369624-84A6-4ED9-B5D3-E122C2EC8BD6}" type="sibTrans" cxnId="{CBA8CB5F-BF68-456A-B2A1-C6A7B0AAE779}">
      <dgm:prSet/>
      <dgm:spPr/>
      <dgm:t>
        <a:bodyPr/>
        <a:lstStyle/>
        <a:p>
          <a:endParaRPr lang="hu-HU" b="1"/>
        </a:p>
      </dgm:t>
    </dgm:pt>
    <dgm:pt modelId="{7C58D085-96F2-495A-95ED-64E13620F74F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Jogosultság-kezelés: szerepkörök kiosztása, elvétele</a:t>
          </a:r>
          <a:endParaRPr lang="hu-HU" b="1" dirty="0">
            <a:solidFill>
              <a:schemeClr val="bg1"/>
            </a:solidFill>
          </a:endParaRPr>
        </a:p>
      </dgm:t>
    </dgm:pt>
    <dgm:pt modelId="{92E6B000-A608-4B5B-902C-3702A42239BF}" type="parTrans" cxnId="{28C15C09-BC7F-47A9-95FA-BA09E71AF23F}">
      <dgm:prSet/>
      <dgm:spPr/>
      <dgm:t>
        <a:bodyPr/>
        <a:lstStyle/>
        <a:p>
          <a:endParaRPr lang="hu-HU" b="1"/>
        </a:p>
      </dgm:t>
    </dgm:pt>
    <dgm:pt modelId="{3D2E0716-37DD-43AB-A791-C278AFEEC95A}" type="sibTrans" cxnId="{28C15C09-BC7F-47A9-95FA-BA09E71AF23F}">
      <dgm:prSet/>
      <dgm:spPr/>
      <dgm:t>
        <a:bodyPr/>
        <a:lstStyle/>
        <a:p>
          <a:endParaRPr lang="hu-HU" b="1"/>
        </a:p>
      </dgm:t>
    </dgm:pt>
    <dgm:pt modelId="{79521D21-9FC5-4CB8-9C7D-8538CEAF3617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Csoport-kezelés: azonos szerepkörrel rendelkező felhasználók csoportba foglalása</a:t>
          </a:r>
          <a:endParaRPr lang="hu-HU" b="1" dirty="0" smtClean="0">
            <a:solidFill>
              <a:schemeClr val="bg1"/>
            </a:solidFill>
          </a:endParaRPr>
        </a:p>
      </dgm:t>
    </dgm:pt>
    <dgm:pt modelId="{47E7DA45-289E-4DEC-9163-03B3657583C0}" type="parTrans" cxnId="{06B26756-7819-4B88-A3CC-87EBCEBBF3D7}">
      <dgm:prSet/>
      <dgm:spPr/>
      <dgm:t>
        <a:bodyPr/>
        <a:lstStyle/>
        <a:p>
          <a:endParaRPr lang="hu-HU" b="1"/>
        </a:p>
      </dgm:t>
    </dgm:pt>
    <dgm:pt modelId="{EFE4F1E9-06A4-4DF5-A76A-1070491D3BD8}" type="sibTrans" cxnId="{06B26756-7819-4B88-A3CC-87EBCEBBF3D7}">
      <dgm:prSet/>
      <dgm:spPr/>
      <dgm:t>
        <a:bodyPr/>
        <a:lstStyle/>
        <a:p>
          <a:endParaRPr lang="hu-HU" b="1"/>
        </a:p>
      </dgm:t>
    </dgm:pt>
    <dgm:pt modelId="{778626E6-60D2-4C9F-8D30-3F10F8B3A266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Helyettesítések kezelése: felhasználó által birtokolt szerepkörök közötti helyettesítés beállítása</a:t>
          </a:r>
          <a:endParaRPr lang="hu-HU" b="1" dirty="0">
            <a:solidFill>
              <a:schemeClr val="bg1"/>
            </a:solidFill>
          </a:endParaRPr>
        </a:p>
      </dgm:t>
    </dgm:pt>
    <dgm:pt modelId="{D448DEB3-AEAE-4FCA-BD40-DFD393007172}" type="parTrans" cxnId="{97DD0E82-40BB-4F50-8FFE-B876F960CBF1}">
      <dgm:prSet/>
      <dgm:spPr/>
      <dgm:t>
        <a:bodyPr/>
        <a:lstStyle/>
        <a:p>
          <a:endParaRPr lang="hu-HU" b="1"/>
        </a:p>
      </dgm:t>
    </dgm:pt>
    <dgm:pt modelId="{9BB25A8F-EEA1-4377-B369-3E291FD78101}" type="sibTrans" cxnId="{97DD0E82-40BB-4F50-8FFE-B876F960CBF1}">
      <dgm:prSet/>
      <dgm:spPr/>
      <dgm:t>
        <a:bodyPr/>
        <a:lstStyle/>
        <a:p>
          <a:endParaRPr lang="hu-HU" b="1"/>
        </a:p>
      </dgm:t>
    </dgm:pt>
    <dgm:pt modelId="{45361FD7-7544-4C1E-9BB2-F24E1DA51E0E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Üzleti napló: rendszerben történő változások ellenőrzése</a:t>
          </a:r>
          <a:endParaRPr lang="hu-HU" b="1" dirty="0">
            <a:solidFill>
              <a:schemeClr val="bg1"/>
            </a:solidFill>
          </a:endParaRPr>
        </a:p>
      </dgm:t>
    </dgm:pt>
    <dgm:pt modelId="{7F912E6F-19C6-4F96-A0D9-B1A8C53AB450}" type="parTrans" cxnId="{07A06805-07A6-4665-804A-CC12EF9B79FD}">
      <dgm:prSet/>
      <dgm:spPr/>
      <dgm:t>
        <a:bodyPr/>
        <a:lstStyle/>
        <a:p>
          <a:endParaRPr lang="hu-HU" b="1"/>
        </a:p>
      </dgm:t>
    </dgm:pt>
    <dgm:pt modelId="{22C7BBBF-C58D-4381-9D0E-7255BC38BFAF}" type="sibTrans" cxnId="{07A06805-07A6-4665-804A-CC12EF9B79FD}">
      <dgm:prSet/>
      <dgm:spPr/>
      <dgm:t>
        <a:bodyPr/>
        <a:lstStyle/>
        <a:p>
          <a:endParaRPr lang="hu-HU" b="1"/>
        </a:p>
      </dgm:t>
    </dgm:pt>
    <dgm:pt modelId="{FE9DF264-998C-410B-84F9-CC419DEC1EB7}">
      <dgm:prSet phldrT="[Szöveg]"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Statisztika: A rendszer használati statisztikák elkészítése az ügyintézők napi tevékenységével kapcsolatban</a:t>
          </a:r>
          <a:endParaRPr lang="hu-HU" b="1" dirty="0">
            <a:solidFill>
              <a:schemeClr val="bg1"/>
            </a:solidFill>
          </a:endParaRPr>
        </a:p>
      </dgm:t>
    </dgm:pt>
    <dgm:pt modelId="{6009ACED-361E-401A-BEFA-1B2B0CDB1B24}" type="parTrans" cxnId="{B3D3C054-7D2A-4401-BA35-CB3B031DD4AF}">
      <dgm:prSet/>
      <dgm:spPr/>
      <dgm:t>
        <a:bodyPr/>
        <a:lstStyle/>
        <a:p>
          <a:endParaRPr lang="hu-HU" b="1"/>
        </a:p>
      </dgm:t>
    </dgm:pt>
    <dgm:pt modelId="{C4DFC22E-97BB-413A-9927-F96E6F675E38}" type="sibTrans" cxnId="{B3D3C054-7D2A-4401-BA35-CB3B031DD4AF}">
      <dgm:prSet/>
      <dgm:spPr/>
      <dgm:t>
        <a:bodyPr/>
        <a:lstStyle/>
        <a:p>
          <a:endParaRPr lang="hu-HU" b="1"/>
        </a:p>
      </dgm:t>
    </dgm:pt>
    <dgm:pt modelId="{4545FAE1-6BDF-4002-9D7A-FEF86AFF2C75}">
      <dgm:prSet/>
      <dgm:spPr/>
      <dgm:t>
        <a:bodyPr/>
        <a:lstStyle/>
        <a:p>
          <a:r>
            <a:rPr lang="hu-HU" b="1" dirty="0" smtClean="0">
              <a:solidFill>
                <a:schemeClr val="bg1"/>
              </a:solidFill>
            </a:rPr>
            <a:t>Rendszer adminisztráció: kényelmi paraméterek beállítása</a:t>
          </a:r>
          <a:endParaRPr lang="hu-HU" b="1" dirty="0">
            <a:solidFill>
              <a:schemeClr val="bg1"/>
            </a:solidFill>
          </a:endParaRPr>
        </a:p>
      </dgm:t>
    </dgm:pt>
    <dgm:pt modelId="{C52CAC5D-31D3-4F35-B5F8-880F3D146380}" type="parTrans" cxnId="{AAC7588D-94AA-44E6-B34F-AF35C4557D47}">
      <dgm:prSet/>
      <dgm:spPr/>
      <dgm:t>
        <a:bodyPr/>
        <a:lstStyle/>
        <a:p>
          <a:endParaRPr lang="hu-HU"/>
        </a:p>
      </dgm:t>
    </dgm:pt>
    <dgm:pt modelId="{A2805182-CAB5-4BDB-9D18-B3653CE330DF}" type="sibTrans" cxnId="{AAC7588D-94AA-44E6-B34F-AF35C4557D47}">
      <dgm:prSet/>
      <dgm:spPr/>
      <dgm:t>
        <a:bodyPr/>
        <a:lstStyle/>
        <a:p>
          <a:endParaRPr lang="hu-HU"/>
        </a:p>
      </dgm:t>
    </dgm:pt>
    <dgm:pt modelId="{C5FE82D2-EC14-4233-B66D-6D971DF8A79B}">
      <dgm:prSet/>
      <dgm:spPr/>
    </dgm:pt>
    <dgm:pt modelId="{DD8B28C1-7BED-4A8A-BA1D-3DD90CDC983C}" type="parTrans" cxnId="{109B2348-16F5-4251-AB5D-9E2065A43DDC}">
      <dgm:prSet/>
      <dgm:spPr/>
      <dgm:t>
        <a:bodyPr/>
        <a:lstStyle/>
        <a:p>
          <a:endParaRPr lang="hu-HU"/>
        </a:p>
      </dgm:t>
    </dgm:pt>
    <dgm:pt modelId="{E69D2E6F-3007-408B-B0B7-7BF575FA1F6E}" type="sibTrans" cxnId="{109B2348-16F5-4251-AB5D-9E2065A43DDC}">
      <dgm:prSet/>
      <dgm:spPr/>
      <dgm:t>
        <a:bodyPr/>
        <a:lstStyle/>
        <a:p>
          <a:endParaRPr lang="hu-HU"/>
        </a:p>
      </dgm:t>
    </dgm:pt>
    <dgm:pt modelId="{450300B3-C410-4A07-9D31-9CF15D8BEA8D}" type="pres">
      <dgm:prSet presAssocID="{B4037075-BC29-4B86-8D47-258F5334ACF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E1292453-D8DA-42F1-84F4-F4B3429825EE}" type="pres">
      <dgm:prSet presAssocID="{B4037075-BC29-4B86-8D47-258F5334ACF1}" presName="Name1" presStyleCnt="0"/>
      <dgm:spPr/>
    </dgm:pt>
    <dgm:pt modelId="{178A0EB8-2AF4-47BD-9EEB-072834D7846D}" type="pres">
      <dgm:prSet presAssocID="{B4037075-BC29-4B86-8D47-258F5334ACF1}" presName="cycle" presStyleCnt="0"/>
      <dgm:spPr/>
    </dgm:pt>
    <dgm:pt modelId="{0CD329BE-815B-484E-9904-B3358E8587C6}" type="pres">
      <dgm:prSet presAssocID="{B4037075-BC29-4B86-8D47-258F5334ACF1}" presName="srcNode" presStyleLbl="node1" presStyleIdx="0" presStyleCnt="7"/>
      <dgm:spPr/>
    </dgm:pt>
    <dgm:pt modelId="{30FFE6F9-D5C6-4D0F-A727-A6CCF0682796}" type="pres">
      <dgm:prSet presAssocID="{B4037075-BC29-4B86-8D47-258F5334ACF1}" presName="conn" presStyleLbl="parChTrans1D2" presStyleIdx="0" presStyleCnt="1"/>
      <dgm:spPr/>
      <dgm:t>
        <a:bodyPr/>
        <a:lstStyle/>
        <a:p>
          <a:endParaRPr lang="hu-HU"/>
        </a:p>
      </dgm:t>
    </dgm:pt>
    <dgm:pt modelId="{B880FFE1-B9CB-4FE6-8F88-B6EAB93E9FCB}" type="pres">
      <dgm:prSet presAssocID="{B4037075-BC29-4B86-8D47-258F5334ACF1}" presName="extraNode" presStyleLbl="node1" presStyleIdx="0" presStyleCnt="7"/>
      <dgm:spPr/>
    </dgm:pt>
    <dgm:pt modelId="{048C16E1-9CBE-4A25-95B5-545750A2109E}" type="pres">
      <dgm:prSet presAssocID="{B4037075-BC29-4B86-8D47-258F5334ACF1}" presName="dstNode" presStyleLbl="node1" presStyleIdx="0" presStyleCnt="7"/>
      <dgm:spPr/>
    </dgm:pt>
    <dgm:pt modelId="{B6A2ED26-076C-4C3D-8F60-74A60BAF8F64}" type="pres">
      <dgm:prSet presAssocID="{FFBC9FB0-7A05-41A9-9B61-DD2752E4CFAA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A0B9808-239A-4BEF-B8A7-B1E61473449D}" type="pres">
      <dgm:prSet presAssocID="{FFBC9FB0-7A05-41A9-9B61-DD2752E4CFAA}" presName="accent_1" presStyleCnt="0"/>
      <dgm:spPr/>
    </dgm:pt>
    <dgm:pt modelId="{2F437834-7233-4E27-8AE0-BB1F1136C6D3}" type="pres">
      <dgm:prSet presAssocID="{FFBC9FB0-7A05-41A9-9B61-DD2752E4CFAA}" presName="accentRepeatNode" presStyleLbl="solidFgAcc1" presStyleIdx="0" presStyleCnt="7"/>
      <dgm:spPr/>
    </dgm:pt>
    <dgm:pt modelId="{AB2145EA-3803-47D0-804F-26E86F01E0DF}" type="pres">
      <dgm:prSet presAssocID="{7C58D085-96F2-495A-95ED-64E13620F74F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7E33D08-37A2-42A9-99F4-DB00C5BBE40F}" type="pres">
      <dgm:prSet presAssocID="{7C58D085-96F2-495A-95ED-64E13620F74F}" presName="accent_2" presStyleCnt="0"/>
      <dgm:spPr/>
    </dgm:pt>
    <dgm:pt modelId="{F5FF3815-4F20-4E2E-BFFC-C1F6ADBA03DD}" type="pres">
      <dgm:prSet presAssocID="{7C58D085-96F2-495A-95ED-64E13620F74F}" presName="accentRepeatNode" presStyleLbl="solidFgAcc1" presStyleIdx="1" presStyleCnt="7"/>
      <dgm:spPr/>
    </dgm:pt>
    <dgm:pt modelId="{4CB5641C-EADC-4C69-B88B-317001C20C1C}" type="pres">
      <dgm:prSet presAssocID="{79521D21-9FC5-4CB8-9C7D-8538CEAF361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811BF11-842E-489D-A449-92EAF9517785}" type="pres">
      <dgm:prSet presAssocID="{79521D21-9FC5-4CB8-9C7D-8538CEAF3617}" presName="accent_3" presStyleCnt="0"/>
      <dgm:spPr/>
    </dgm:pt>
    <dgm:pt modelId="{5F2A68C0-8A97-4B70-BE40-675EB73C7253}" type="pres">
      <dgm:prSet presAssocID="{79521D21-9FC5-4CB8-9C7D-8538CEAF3617}" presName="accentRepeatNode" presStyleLbl="solidFgAcc1" presStyleIdx="2" presStyleCnt="7"/>
      <dgm:spPr/>
    </dgm:pt>
    <dgm:pt modelId="{CDFFC24D-A4C8-4341-96BF-CB4E5E9DC621}" type="pres">
      <dgm:prSet presAssocID="{778626E6-60D2-4C9F-8D30-3F10F8B3A266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482B4DB-1808-492E-85DA-F78CF9C0B1F5}" type="pres">
      <dgm:prSet presAssocID="{778626E6-60D2-4C9F-8D30-3F10F8B3A266}" presName="accent_4" presStyleCnt="0"/>
      <dgm:spPr/>
    </dgm:pt>
    <dgm:pt modelId="{495A8D80-C204-4AFF-A290-B8E1A86D37EF}" type="pres">
      <dgm:prSet presAssocID="{778626E6-60D2-4C9F-8D30-3F10F8B3A266}" presName="accentRepeatNode" presStyleLbl="solidFgAcc1" presStyleIdx="3" presStyleCnt="7"/>
      <dgm:spPr/>
    </dgm:pt>
    <dgm:pt modelId="{6B91EB34-C13B-46DD-AFCA-F656B5A7E7B9}" type="pres">
      <dgm:prSet presAssocID="{45361FD7-7544-4C1E-9BB2-F24E1DA51E0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26DF5D-038E-4E74-8ED3-F7F547614388}" type="pres">
      <dgm:prSet presAssocID="{45361FD7-7544-4C1E-9BB2-F24E1DA51E0E}" presName="accent_5" presStyleCnt="0"/>
      <dgm:spPr/>
    </dgm:pt>
    <dgm:pt modelId="{C4B01BBB-0545-48FF-B7B5-57BF15EC5EBE}" type="pres">
      <dgm:prSet presAssocID="{45361FD7-7544-4C1E-9BB2-F24E1DA51E0E}" presName="accentRepeatNode" presStyleLbl="solidFgAcc1" presStyleIdx="4" presStyleCnt="7"/>
      <dgm:spPr/>
    </dgm:pt>
    <dgm:pt modelId="{84DDB2AC-058D-405E-8B7E-151CFF5B2967}" type="pres">
      <dgm:prSet presAssocID="{FE9DF264-998C-410B-84F9-CC419DEC1EB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4248A97-869E-40B4-B09F-898376E83287}" type="pres">
      <dgm:prSet presAssocID="{FE9DF264-998C-410B-84F9-CC419DEC1EB7}" presName="accent_6" presStyleCnt="0"/>
      <dgm:spPr/>
    </dgm:pt>
    <dgm:pt modelId="{C1EB5437-D7B3-4D57-B48A-281DBCDCB056}" type="pres">
      <dgm:prSet presAssocID="{FE9DF264-998C-410B-84F9-CC419DEC1EB7}" presName="accentRepeatNode" presStyleLbl="solidFgAcc1" presStyleIdx="5" presStyleCnt="7"/>
      <dgm:spPr/>
    </dgm:pt>
    <dgm:pt modelId="{50B0B92A-DCCD-4583-B713-723E0B667670}" type="pres">
      <dgm:prSet presAssocID="{4545FAE1-6BDF-4002-9D7A-FEF86AFF2C75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0DF68A7-C30C-4A23-9B56-DC21E2E60F1E}" type="pres">
      <dgm:prSet presAssocID="{4545FAE1-6BDF-4002-9D7A-FEF86AFF2C75}" presName="accent_7" presStyleCnt="0"/>
      <dgm:spPr/>
    </dgm:pt>
    <dgm:pt modelId="{0DF8C846-AD49-4F63-A62A-28C7B1F99326}" type="pres">
      <dgm:prSet presAssocID="{4545FAE1-6BDF-4002-9D7A-FEF86AFF2C75}" presName="accentRepeatNode" presStyleLbl="solidFgAcc1" presStyleIdx="6" presStyleCnt="7"/>
      <dgm:spPr/>
    </dgm:pt>
  </dgm:ptLst>
  <dgm:cxnLst>
    <dgm:cxn modelId="{F9664584-14E2-4E75-A9C4-E27919036B20}" type="presOf" srcId="{45361FD7-7544-4C1E-9BB2-F24E1DA51E0E}" destId="{6B91EB34-C13B-46DD-AFCA-F656B5A7E7B9}" srcOrd="0" destOrd="0" presId="urn:microsoft.com/office/officeart/2008/layout/VerticalCurvedList"/>
    <dgm:cxn modelId="{2751A33A-6A14-49FB-A3C9-A07B09A7ECC0}" type="presOf" srcId="{7C58D085-96F2-495A-95ED-64E13620F74F}" destId="{AB2145EA-3803-47D0-804F-26E86F01E0DF}" srcOrd="0" destOrd="0" presId="urn:microsoft.com/office/officeart/2008/layout/VerticalCurvedList"/>
    <dgm:cxn modelId="{AAC7588D-94AA-44E6-B34F-AF35C4557D47}" srcId="{B4037075-BC29-4B86-8D47-258F5334ACF1}" destId="{4545FAE1-6BDF-4002-9D7A-FEF86AFF2C75}" srcOrd="6" destOrd="0" parTransId="{C52CAC5D-31D3-4F35-B5F8-880F3D146380}" sibTransId="{A2805182-CAB5-4BDB-9D18-B3653CE330DF}"/>
    <dgm:cxn modelId="{00C6944C-2A89-4E94-91CE-06CE2EBEA7DA}" type="presOf" srcId="{778626E6-60D2-4C9F-8D30-3F10F8B3A266}" destId="{CDFFC24D-A4C8-4341-96BF-CB4E5E9DC621}" srcOrd="0" destOrd="0" presId="urn:microsoft.com/office/officeart/2008/layout/VerticalCurvedList"/>
    <dgm:cxn modelId="{B3D3C054-7D2A-4401-BA35-CB3B031DD4AF}" srcId="{B4037075-BC29-4B86-8D47-258F5334ACF1}" destId="{FE9DF264-998C-410B-84F9-CC419DEC1EB7}" srcOrd="5" destOrd="0" parTransId="{6009ACED-361E-401A-BEFA-1B2B0CDB1B24}" sibTransId="{C4DFC22E-97BB-413A-9927-F96E6F675E38}"/>
    <dgm:cxn modelId="{0E876C94-C58D-44E6-A8A6-672A6737E646}" type="presOf" srcId="{4545FAE1-6BDF-4002-9D7A-FEF86AFF2C75}" destId="{50B0B92A-DCCD-4583-B713-723E0B667670}" srcOrd="0" destOrd="0" presId="urn:microsoft.com/office/officeart/2008/layout/VerticalCurvedList"/>
    <dgm:cxn modelId="{28C15C09-BC7F-47A9-95FA-BA09E71AF23F}" srcId="{B4037075-BC29-4B86-8D47-258F5334ACF1}" destId="{7C58D085-96F2-495A-95ED-64E13620F74F}" srcOrd="1" destOrd="0" parTransId="{92E6B000-A608-4B5B-902C-3702A42239BF}" sibTransId="{3D2E0716-37DD-43AB-A791-C278AFEEC95A}"/>
    <dgm:cxn modelId="{109B2348-16F5-4251-AB5D-9E2065A43DDC}" srcId="{B4037075-BC29-4B86-8D47-258F5334ACF1}" destId="{C5FE82D2-EC14-4233-B66D-6D971DF8A79B}" srcOrd="7" destOrd="0" parTransId="{DD8B28C1-7BED-4A8A-BA1D-3DD90CDC983C}" sibTransId="{E69D2E6F-3007-408B-B0B7-7BF575FA1F6E}"/>
    <dgm:cxn modelId="{4CDA1DF5-63A3-4116-A1FD-9BD930E137A8}" type="presOf" srcId="{FE9DF264-998C-410B-84F9-CC419DEC1EB7}" destId="{84DDB2AC-058D-405E-8B7E-151CFF5B2967}" srcOrd="0" destOrd="0" presId="urn:microsoft.com/office/officeart/2008/layout/VerticalCurvedList"/>
    <dgm:cxn modelId="{CBA8CB5F-BF68-456A-B2A1-C6A7B0AAE779}" srcId="{B4037075-BC29-4B86-8D47-258F5334ACF1}" destId="{FFBC9FB0-7A05-41A9-9B61-DD2752E4CFAA}" srcOrd="0" destOrd="0" parTransId="{753C80C4-4BD0-45B9-83F1-122921BB714C}" sibTransId="{3B369624-84A6-4ED9-B5D3-E122C2EC8BD6}"/>
    <dgm:cxn modelId="{06B26756-7819-4B88-A3CC-87EBCEBBF3D7}" srcId="{B4037075-BC29-4B86-8D47-258F5334ACF1}" destId="{79521D21-9FC5-4CB8-9C7D-8538CEAF3617}" srcOrd="2" destOrd="0" parTransId="{47E7DA45-289E-4DEC-9163-03B3657583C0}" sibTransId="{EFE4F1E9-06A4-4DF5-A76A-1070491D3BD8}"/>
    <dgm:cxn modelId="{EE65DCD3-FBE3-4DBD-A110-36D9395E521F}" type="presOf" srcId="{79521D21-9FC5-4CB8-9C7D-8538CEAF3617}" destId="{4CB5641C-EADC-4C69-B88B-317001C20C1C}" srcOrd="0" destOrd="0" presId="urn:microsoft.com/office/officeart/2008/layout/VerticalCurvedList"/>
    <dgm:cxn modelId="{C85F41B4-F2D8-4C6F-812C-E8680161B236}" type="presOf" srcId="{3B369624-84A6-4ED9-B5D3-E122C2EC8BD6}" destId="{30FFE6F9-D5C6-4D0F-A727-A6CCF0682796}" srcOrd="0" destOrd="0" presId="urn:microsoft.com/office/officeart/2008/layout/VerticalCurvedList"/>
    <dgm:cxn modelId="{97DD0E82-40BB-4F50-8FFE-B876F960CBF1}" srcId="{B4037075-BC29-4B86-8D47-258F5334ACF1}" destId="{778626E6-60D2-4C9F-8D30-3F10F8B3A266}" srcOrd="3" destOrd="0" parTransId="{D448DEB3-AEAE-4FCA-BD40-DFD393007172}" sibTransId="{9BB25A8F-EEA1-4377-B369-3E291FD78101}"/>
    <dgm:cxn modelId="{07A06805-07A6-4665-804A-CC12EF9B79FD}" srcId="{B4037075-BC29-4B86-8D47-258F5334ACF1}" destId="{45361FD7-7544-4C1E-9BB2-F24E1DA51E0E}" srcOrd="4" destOrd="0" parTransId="{7F912E6F-19C6-4F96-A0D9-B1A8C53AB450}" sibTransId="{22C7BBBF-C58D-4381-9D0E-7255BC38BFAF}"/>
    <dgm:cxn modelId="{99125E57-8B14-46EC-9842-2E1E36098952}" type="presOf" srcId="{FFBC9FB0-7A05-41A9-9B61-DD2752E4CFAA}" destId="{B6A2ED26-076C-4C3D-8F60-74A60BAF8F64}" srcOrd="0" destOrd="0" presId="urn:microsoft.com/office/officeart/2008/layout/VerticalCurvedList"/>
    <dgm:cxn modelId="{C4A67D23-91DB-46F1-9014-139B0568F594}" type="presOf" srcId="{B4037075-BC29-4B86-8D47-258F5334ACF1}" destId="{450300B3-C410-4A07-9D31-9CF15D8BEA8D}" srcOrd="0" destOrd="0" presId="urn:microsoft.com/office/officeart/2008/layout/VerticalCurvedList"/>
    <dgm:cxn modelId="{E3252796-BF9A-4708-AF43-21DBFD47BD4C}" type="presParOf" srcId="{450300B3-C410-4A07-9D31-9CF15D8BEA8D}" destId="{E1292453-D8DA-42F1-84F4-F4B3429825EE}" srcOrd="0" destOrd="0" presId="urn:microsoft.com/office/officeart/2008/layout/VerticalCurvedList"/>
    <dgm:cxn modelId="{187F0A33-9D39-4BD2-B12A-8B526057238E}" type="presParOf" srcId="{E1292453-D8DA-42F1-84F4-F4B3429825EE}" destId="{178A0EB8-2AF4-47BD-9EEB-072834D7846D}" srcOrd="0" destOrd="0" presId="urn:microsoft.com/office/officeart/2008/layout/VerticalCurvedList"/>
    <dgm:cxn modelId="{8F860B4C-85DE-4C39-846A-DE5402F68E7D}" type="presParOf" srcId="{178A0EB8-2AF4-47BD-9EEB-072834D7846D}" destId="{0CD329BE-815B-484E-9904-B3358E8587C6}" srcOrd="0" destOrd="0" presId="urn:microsoft.com/office/officeart/2008/layout/VerticalCurvedList"/>
    <dgm:cxn modelId="{DC4C09CD-EE12-42D9-B588-99F34AC60AB6}" type="presParOf" srcId="{178A0EB8-2AF4-47BD-9EEB-072834D7846D}" destId="{30FFE6F9-D5C6-4D0F-A727-A6CCF0682796}" srcOrd="1" destOrd="0" presId="urn:microsoft.com/office/officeart/2008/layout/VerticalCurvedList"/>
    <dgm:cxn modelId="{128CE4CB-CC2D-46C3-BE3F-4E4FFA8FFE23}" type="presParOf" srcId="{178A0EB8-2AF4-47BD-9EEB-072834D7846D}" destId="{B880FFE1-B9CB-4FE6-8F88-B6EAB93E9FCB}" srcOrd="2" destOrd="0" presId="urn:microsoft.com/office/officeart/2008/layout/VerticalCurvedList"/>
    <dgm:cxn modelId="{A1453DB0-BEE5-4EA3-B49C-1498BA09DC64}" type="presParOf" srcId="{178A0EB8-2AF4-47BD-9EEB-072834D7846D}" destId="{048C16E1-9CBE-4A25-95B5-545750A2109E}" srcOrd="3" destOrd="0" presId="urn:microsoft.com/office/officeart/2008/layout/VerticalCurvedList"/>
    <dgm:cxn modelId="{A8F8349E-83EA-428E-BE58-CDC1EFD5C55A}" type="presParOf" srcId="{E1292453-D8DA-42F1-84F4-F4B3429825EE}" destId="{B6A2ED26-076C-4C3D-8F60-74A60BAF8F64}" srcOrd="1" destOrd="0" presId="urn:microsoft.com/office/officeart/2008/layout/VerticalCurvedList"/>
    <dgm:cxn modelId="{C06C3D64-A20B-45A3-956F-425BA162EF14}" type="presParOf" srcId="{E1292453-D8DA-42F1-84F4-F4B3429825EE}" destId="{0A0B9808-239A-4BEF-B8A7-B1E61473449D}" srcOrd="2" destOrd="0" presId="urn:microsoft.com/office/officeart/2008/layout/VerticalCurvedList"/>
    <dgm:cxn modelId="{6ED9751B-74E1-4B99-89D8-D6507883096D}" type="presParOf" srcId="{0A0B9808-239A-4BEF-B8A7-B1E61473449D}" destId="{2F437834-7233-4E27-8AE0-BB1F1136C6D3}" srcOrd="0" destOrd="0" presId="urn:microsoft.com/office/officeart/2008/layout/VerticalCurvedList"/>
    <dgm:cxn modelId="{F49EBD15-0F83-47FD-B50F-A4E752AD132C}" type="presParOf" srcId="{E1292453-D8DA-42F1-84F4-F4B3429825EE}" destId="{AB2145EA-3803-47D0-804F-26E86F01E0DF}" srcOrd="3" destOrd="0" presId="urn:microsoft.com/office/officeart/2008/layout/VerticalCurvedList"/>
    <dgm:cxn modelId="{E4F9E9C2-BE68-4287-BF7F-4931875DDBAB}" type="presParOf" srcId="{E1292453-D8DA-42F1-84F4-F4B3429825EE}" destId="{37E33D08-37A2-42A9-99F4-DB00C5BBE40F}" srcOrd="4" destOrd="0" presId="urn:microsoft.com/office/officeart/2008/layout/VerticalCurvedList"/>
    <dgm:cxn modelId="{3F5B5929-EDD1-4D0B-8694-3AE8F4EE773B}" type="presParOf" srcId="{37E33D08-37A2-42A9-99F4-DB00C5BBE40F}" destId="{F5FF3815-4F20-4E2E-BFFC-C1F6ADBA03DD}" srcOrd="0" destOrd="0" presId="urn:microsoft.com/office/officeart/2008/layout/VerticalCurvedList"/>
    <dgm:cxn modelId="{6D3BB663-F954-47E7-B2B4-EE7727D6D165}" type="presParOf" srcId="{E1292453-D8DA-42F1-84F4-F4B3429825EE}" destId="{4CB5641C-EADC-4C69-B88B-317001C20C1C}" srcOrd="5" destOrd="0" presId="urn:microsoft.com/office/officeart/2008/layout/VerticalCurvedList"/>
    <dgm:cxn modelId="{8C3BC286-9D69-489E-BB83-65F8CE376F0E}" type="presParOf" srcId="{E1292453-D8DA-42F1-84F4-F4B3429825EE}" destId="{D811BF11-842E-489D-A449-92EAF9517785}" srcOrd="6" destOrd="0" presId="urn:microsoft.com/office/officeart/2008/layout/VerticalCurvedList"/>
    <dgm:cxn modelId="{D6C6D340-A64D-4464-A759-D46FADEDCE98}" type="presParOf" srcId="{D811BF11-842E-489D-A449-92EAF9517785}" destId="{5F2A68C0-8A97-4B70-BE40-675EB73C7253}" srcOrd="0" destOrd="0" presId="urn:microsoft.com/office/officeart/2008/layout/VerticalCurvedList"/>
    <dgm:cxn modelId="{DB70F702-FBF4-46CC-AE49-B8D883BA1F40}" type="presParOf" srcId="{E1292453-D8DA-42F1-84F4-F4B3429825EE}" destId="{CDFFC24D-A4C8-4341-96BF-CB4E5E9DC621}" srcOrd="7" destOrd="0" presId="urn:microsoft.com/office/officeart/2008/layout/VerticalCurvedList"/>
    <dgm:cxn modelId="{22688262-6FE1-4272-8F2A-715D6AEF5213}" type="presParOf" srcId="{E1292453-D8DA-42F1-84F4-F4B3429825EE}" destId="{E482B4DB-1808-492E-85DA-F78CF9C0B1F5}" srcOrd="8" destOrd="0" presId="urn:microsoft.com/office/officeart/2008/layout/VerticalCurvedList"/>
    <dgm:cxn modelId="{1CA09D1D-CB19-40A3-A36D-251063E30D64}" type="presParOf" srcId="{E482B4DB-1808-492E-85DA-F78CF9C0B1F5}" destId="{495A8D80-C204-4AFF-A290-B8E1A86D37EF}" srcOrd="0" destOrd="0" presId="urn:microsoft.com/office/officeart/2008/layout/VerticalCurvedList"/>
    <dgm:cxn modelId="{5464B320-C6A5-4FC3-8DC5-0559AA9A1127}" type="presParOf" srcId="{E1292453-D8DA-42F1-84F4-F4B3429825EE}" destId="{6B91EB34-C13B-46DD-AFCA-F656B5A7E7B9}" srcOrd="9" destOrd="0" presId="urn:microsoft.com/office/officeart/2008/layout/VerticalCurvedList"/>
    <dgm:cxn modelId="{AE5EB28A-8DA1-47BF-AFE2-F68A541AD6BA}" type="presParOf" srcId="{E1292453-D8DA-42F1-84F4-F4B3429825EE}" destId="{0F26DF5D-038E-4E74-8ED3-F7F547614388}" srcOrd="10" destOrd="0" presId="urn:microsoft.com/office/officeart/2008/layout/VerticalCurvedList"/>
    <dgm:cxn modelId="{0C98E37B-5F44-442B-8CEE-24B098C776F5}" type="presParOf" srcId="{0F26DF5D-038E-4E74-8ED3-F7F547614388}" destId="{C4B01BBB-0545-48FF-B7B5-57BF15EC5EBE}" srcOrd="0" destOrd="0" presId="urn:microsoft.com/office/officeart/2008/layout/VerticalCurvedList"/>
    <dgm:cxn modelId="{978259DC-584E-47BE-ADDD-CE6BE6EA9F0B}" type="presParOf" srcId="{E1292453-D8DA-42F1-84F4-F4B3429825EE}" destId="{84DDB2AC-058D-405E-8B7E-151CFF5B2967}" srcOrd="11" destOrd="0" presId="urn:microsoft.com/office/officeart/2008/layout/VerticalCurvedList"/>
    <dgm:cxn modelId="{12F4F972-CB67-433E-80E6-30F925B37059}" type="presParOf" srcId="{E1292453-D8DA-42F1-84F4-F4B3429825EE}" destId="{14248A97-869E-40B4-B09F-898376E83287}" srcOrd="12" destOrd="0" presId="urn:microsoft.com/office/officeart/2008/layout/VerticalCurvedList"/>
    <dgm:cxn modelId="{0554A6B8-1C9E-4385-A6D7-4C2B49F5C3D2}" type="presParOf" srcId="{14248A97-869E-40B4-B09F-898376E83287}" destId="{C1EB5437-D7B3-4D57-B48A-281DBCDCB056}" srcOrd="0" destOrd="0" presId="urn:microsoft.com/office/officeart/2008/layout/VerticalCurvedList"/>
    <dgm:cxn modelId="{0C9AECFD-80BF-40EE-82D2-ED6E5967E5A0}" type="presParOf" srcId="{E1292453-D8DA-42F1-84F4-F4B3429825EE}" destId="{50B0B92A-DCCD-4583-B713-723E0B667670}" srcOrd="13" destOrd="0" presId="urn:microsoft.com/office/officeart/2008/layout/VerticalCurvedList"/>
    <dgm:cxn modelId="{BEF31782-56CD-4981-A0B8-77CA862CA943}" type="presParOf" srcId="{E1292453-D8DA-42F1-84F4-F4B3429825EE}" destId="{E0DF68A7-C30C-4A23-9B56-DC21E2E60F1E}" srcOrd="14" destOrd="0" presId="urn:microsoft.com/office/officeart/2008/layout/VerticalCurvedList"/>
    <dgm:cxn modelId="{ECFFE158-5D53-4E6B-A4F0-1B3CE300D977}" type="presParOf" srcId="{E0DF68A7-C30C-4A23-9B56-DC21E2E60F1E}" destId="{0DF8C846-AD49-4F63-A62A-28C7B1F9932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D0B652-ED39-4A94-9138-D05643C970D4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612072E1-2495-442E-A8CB-C7AB1D01E3EA}">
      <dgm:prSet phldrT="[Szöveg]"/>
      <dgm:spPr/>
      <dgm:t>
        <a:bodyPr/>
        <a:lstStyle/>
        <a:p>
          <a:r>
            <a:rPr lang="hu-HU" dirty="0" smtClean="0"/>
            <a:t>1.</a:t>
          </a:r>
          <a:endParaRPr lang="hu-HU" dirty="0"/>
        </a:p>
      </dgm:t>
    </dgm:pt>
    <dgm:pt modelId="{BF2E40B1-04F1-40C3-BE21-7CAA7A1A0D1D}" type="parTrans" cxnId="{F44BCE28-0C07-4699-A80C-377FB87E94AC}">
      <dgm:prSet/>
      <dgm:spPr/>
      <dgm:t>
        <a:bodyPr/>
        <a:lstStyle/>
        <a:p>
          <a:endParaRPr lang="hu-HU"/>
        </a:p>
      </dgm:t>
    </dgm:pt>
    <dgm:pt modelId="{3C28F3B2-A182-4C02-9924-4A0E9E029260}" type="sibTrans" cxnId="{F44BCE28-0C07-4699-A80C-377FB87E94AC}">
      <dgm:prSet/>
      <dgm:spPr/>
      <dgm:t>
        <a:bodyPr/>
        <a:lstStyle/>
        <a:p>
          <a:endParaRPr lang="hu-HU"/>
        </a:p>
      </dgm:t>
    </dgm:pt>
    <dgm:pt modelId="{E3525A6F-8E2C-4957-BDA8-8336D61C9E90}">
      <dgm:prSet phldrT="[Szöveg]"/>
      <dgm:spPr/>
      <dgm:t>
        <a:bodyPr/>
        <a:lstStyle/>
        <a:p>
          <a:pPr algn="just"/>
          <a:r>
            <a:rPr lang="hu-HU" b="1" dirty="0" smtClean="0"/>
            <a:t>Saját </a:t>
          </a:r>
          <a:r>
            <a:rPr lang="hu-HU" b="1" dirty="0" smtClean="0"/>
            <a:t>beruházás nélkül </a:t>
          </a:r>
          <a:r>
            <a:rPr lang="hu-HU" dirty="0" smtClean="0"/>
            <a:t>korszerű, a </a:t>
          </a:r>
          <a:r>
            <a:rPr lang="hu-HU" b="1" dirty="0" smtClean="0"/>
            <a:t>jogszabályoknak megfelelő </a:t>
          </a:r>
          <a:r>
            <a:rPr lang="hu-HU" dirty="0" smtClean="0"/>
            <a:t>programhoz jutnak az önkormányzatok</a:t>
          </a:r>
          <a:endParaRPr lang="hu-HU" dirty="0"/>
        </a:p>
      </dgm:t>
    </dgm:pt>
    <dgm:pt modelId="{E7277BD2-70C4-4BF6-84C8-9C936662B528}" type="parTrans" cxnId="{D94CB015-33EE-4AB9-901B-70F18388D16E}">
      <dgm:prSet/>
      <dgm:spPr/>
      <dgm:t>
        <a:bodyPr/>
        <a:lstStyle/>
        <a:p>
          <a:endParaRPr lang="hu-HU"/>
        </a:p>
      </dgm:t>
    </dgm:pt>
    <dgm:pt modelId="{71B34125-592C-4D20-A8A7-66DF875D47F9}" type="sibTrans" cxnId="{D94CB015-33EE-4AB9-901B-70F18388D16E}">
      <dgm:prSet/>
      <dgm:spPr/>
      <dgm:t>
        <a:bodyPr/>
        <a:lstStyle/>
        <a:p>
          <a:endParaRPr lang="hu-HU"/>
        </a:p>
      </dgm:t>
    </dgm:pt>
    <dgm:pt modelId="{3F6DD574-FF83-4224-9744-28CCBE77041C}">
      <dgm:prSet phldrT="[Szöveg]"/>
      <dgm:spPr/>
      <dgm:t>
        <a:bodyPr/>
        <a:lstStyle/>
        <a:p>
          <a:r>
            <a:rPr lang="hu-HU" dirty="0" smtClean="0"/>
            <a:t>2.</a:t>
          </a:r>
          <a:endParaRPr lang="hu-HU" dirty="0"/>
        </a:p>
      </dgm:t>
    </dgm:pt>
    <dgm:pt modelId="{B24632FE-6EE4-45C2-9D8F-7FE080C26001}" type="parTrans" cxnId="{B0E3D328-52FC-4F8B-AB73-440779E12315}">
      <dgm:prSet/>
      <dgm:spPr/>
      <dgm:t>
        <a:bodyPr/>
        <a:lstStyle/>
        <a:p>
          <a:endParaRPr lang="hu-HU"/>
        </a:p>
      </dgm:t>
    </dgm:pt>
    <dgm:pt modelId="{37DE2370-D02F-437C-982C-541D4530C7CB}" type="sibTrans" cxnId="{B0E3D328-52FC-4F8B-AB73-440779E12315}">
      <dgm:prSet/>
      <dgm:spPr/>
      <dgm:t>
        <a:bodyPr/>
        <a:lstStyle/>
        <a:p>
          <a:endParaRPr lang="hu-HU"/>
        </a:p>
      </dgm:t>
    </dgm:pt>
    <dgm:pt modelId="{DE44FC99-7E15-413B-B40D-26CAE003FE74}">
      <dgm:prSet phldrT="[Szöveg]"/>
      <dgm:spPr/>
      <dgm:t>
        <a:bodyPr/>
        <a:lstStyle/>
        <a:p>
          <a:pPr algn="just"/>
          <a:r>
            <a:rPr lang="hu-HU" dirty="0" smtClean="0"/>
            <a:t>A jogszabály-változásokból eredő </a:t>
          </a:r>
          <a:r>
            <a:rPr lang="hu-HU" b="1" dirty="0" smtClean="0"/>
            <a:t>programkövetés költségei nem terhelik</a:t>
          </a:r>
          <a:r>
            <a:rPr lang="hu-HU" dirty="0" smtClean="0"/>
            <a:t> az önkormányzatot, azok automatikusan beépülnek</a:t>
          </a:r>
          <a:endParaRPr lang="hu-HU" dirty="0"/>
        </a:p>
      </dgm:t>
    </dgm:pt>
    <dgm:pt modelId="{32452A2F-1DC3-4E00-8C4C-F11C3290B586}" type="parTrans" cxnId="{68690B52-340E-410A-BA6A-E58C848E091D}">
      <dgm:prSet/>
      <dgm:spPr/>
      <dgm:t>
        <a:bodyPr/>
        <a:lstStyle/>
        <a:p>
          <a:endParaRPr lang="hu-HU"/>
        </a:p>
      </dgm:t>
    </dgm:pt>
    <dgm:pt modelId="{2AFA75F5-952D-4E84-8280-D0B982BF216B}" type="sibTrans" cxnId="{68690B52-340E-410A-BA6A-E58C848E091D}">
      <dgm:prSet/>
      <dgm:spPr/>
      <dgm:t>
        <a:bodyPr/>
        <a:lstStyle/>
        <a:p>
          <a:endParaRPr lang="hu-HU"/>
        </a:p>
      </dgm:t>
    </dgm:pt>
    <dgm:pt modelId="{1C1A137E-BE68-4E4D-BE55-BE75065DFE12}">
      <dgm:prSet phldrT="[Szöveg]"/>
      <dgm:spPr/>
      <dgm:t>
        <a:bodyPr/>
        <a:lstStyle/>
        <a:p>
          <a:r>
            <a:rPr lang="hu-HU" dirty="0" smtClean="0"/>
            <a:t>3.</a:t>
          </a:r>
          <a:endParaRPr lang="hu-HU" dirty="0"/>
        </a:p>
      </dgm:t>
    </dgm:pt>
    <dgm:pt modelId="{8DB58CFA-BDF1-4C46-8082-6B201E6C34C6}" type="parTrans" cxnId="{D1531E36-5723-4E92-A93F-B0FBB252E32D}">
      <dgm:prSet/>
      <dgm:spPr/>
      <dgm:t>
        <a:bodyPr/>
        <a:lstStyle/>
        <a:p>
          <a:endParaRPr lang="hu-HU"/>
        </a:p>
      </dgm:t>
    </dgm:pt>
    <dgm:pt modelId="{01233755-1B5B-481A-A387-76AF4D29C054}" type="sibTrans" cxnId="{D1531E36-5723-4E92-A93F-B0FBB252E32D}">
      <dgm:prSet/>
      <dgm:spPr/>
      <dgm:t>
        <a:bodyPr/>
        <a:lstStyle/>
        <a:p>
          <a:endParaRPr lang="hu-HU"/>
        </a:p>
      </dgm:t>
    </dgm:pt>
    <dgm:pt modelId="{BD6E0FFC-C82E-40EA-A12A-AC07CCDD9EC3}">
      <dgm:prSet phldrT="[Szöveg]"/>
      <dgm:spPr/>
      <dgm:t>
        <a:bodyPr/>
        <a:lstStyle/>
        <a:p>
          <a:pPr algn="just"/>
          <a:r>
            <a:rPr lang="hu-HU" dirty="0" smtClean="0"/>
            <a:t>A rendelkezésre álló </a:t>
          </a:r>
          <a:r>
            <a:rPr lang="hu-HU" b="1" dirty="0" smtClean="0"/>
            <a:t>dokumentációk és segédletek </a:t>
          </a:r>
          <a:r>
            <a:rPr lang="hu-HU" dirty="0" smtClean="0"/>
            <a:t>részletesen bemutatják a gazdálkodási szakrendszer moduljait, funkcióit, és a jellemző gazdasági események kezelésének folyamatait.</a:t>
          </a:r>
          <a:endParaRPr lang="hu-HU" dirty="0"/>
        </a:p>
      </dgm:t>
    </dgm:pt>
    <dgm:pt modelId="{68EC5C3B-6560-4CD1-9913-65EED4AE4CAA}" type="parTrans" cxnId="{7694277E-540D-4194-A0E2-D86623221AEA}">
      <dgm:prSet/>
      <dgm:spPr/>
      <dgm:t>
        <a:bodyPr/>
        <a:lstStyle/>
        <a:p>
          <a:endParaRPr lang="hu-HU"/>
        </a:p>
      </dgm:t>
    </dgm:pt>
    <dgm:pt modelId="{3BD06D91-A43B-41BB-B49B-62AE9FB20CF2}" type="sibTrans" cxnId="{7694277E-540D-4194-A0E2-D86623221AEA}">
      <dgm:prSet/>
      <dgm:spPr/>
      <dgm:t>
        <a:bodyPr/>
        <a:lstStyle/>
        <a:p>
          <a:endParaRPr lang="hu-HU"/>
        </a:p>
      </dgm:t>
    </dgm:pt>
    <dgm:pt modelId="{4F0C4A1A-90C5-4254-926D-FEDB6DF63522}" type="pres">
      <dgm:prSet presAssocID="{30D0B652-ED39-4A94-9138-D05643C970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7810BCA-6A82-4095-8DCA-1D80D8D01094}" type="pres">
      <dgm:prSet presAssocID="{612072E1-2495-442E-A8CB-C7AB1D01E3EA}" presName="composite" presStyleCnt="0"/>
      <dgm:spPr/>
      <dgm:t>
        <a:bodyPr/>
        <a:lstStyle/>
        <a:p>
          <a:endParaRPr lang="hu-HU"/>
        </a:p>
      </dgm:t>
    </dgm:pt>
    <dgm:pt modelId="{347C2AF5-C811-44F9-9459-13FCE8487B53}" type="pres">
      <dgm:prSet presAssocID="{612072E1-2495-442E-A8CB-C7AB1D01E3E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B90455F-48D3-4894-9E36-AE6832B678E6}" type="pres">
      <dgm:prSet presAssocID="{612072E1-2495-442E-A8CB-C7AB1D01E3E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7930DD7-F5FB-42EC-A6C6-FE914FDF3725}" type="pres">
      <dgm:prSet presAssocID="{3C28F3B2-A182-4C02-9924-4A0E9E029260}" presName="sp" presStyleCnt="0"/>
      <dgm:spPr/>
      <dgm:t>
        <a:bodyPr/>
        <a:lstStyle/>
        <a:p>
          <a:endParaRPr lang="hu-HU"/>
        </a:p>
      </dgm:t>
    </dgm:pt>
    <dgm:pt modelId="{65EFBE49-86BD-45A6-88C6-92F737169753}" type="pres">
      <dgm:prSet presAssocID="{3F6DD574-FF83-4224-9744-28CCBE77041C}" presName="composite" presStyleCnt="0"/>
      <dgm:spPr/>
      <dgm:t>
        <a:bodyPr/>
        <a:lstStyle/>
        <a:p>
          <a:endParaRPr lang="hu-HU"/>
        </a:p>
      </dgm:t>
    </dgm:pt>
    <dgm:pt modelId="{83DF7E7B-FDD1-4981-9D2F-AF30C04A3CA6}" type="pres">
      <dgm:prSet presAssocID="{3F6DD574-FF83-4224-9744-28CCBE77041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6C3C41B-AB7F-445D-B500-7AD2C12F3449}" type="pres">
      <dgm:prSet presAssocID="{3F6DD574-FF83-4224-9744-28CCBE77041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0F8F62E-F0B2-4C35-9CF0-8214CDD9F8EE}" type="pres">
      <dgm:prSet presAssocID="{37DE2370-D02F-437C-982C-541D4530C7CB}" presName="sp" presStyleCnt="0"/>
      <dgm:spPr/>
      <dgm:t>
        <a:bodyPr/>
        <a:lstStyle/>
        <a:p>
          <a:endParaRPr lang="hu-HU"/>
        </a:p>
      </dgm:t>
    </dgm:pt>
    <dgm:pt modelId="{D35769E6-DEC9-4687-A2F6-8A0D4FE342AD}" type="pres">
      <dgm:prSet presAssocID="{1C1A137E-BE68-4E4D-BE55-BE75065DFE12}" presName="composite" presStyleCnt="0"/>
      <dgm:spPr/>
      <dgm:t>
        <a:bodyPr/>
        <a:lstStyle/>
        <a:p>
          <a:endParaRPr lang="hu-HU"/>
        </a:p>
      </dgm:t>
    </dgm:pt>
    <dgm:pt modelId="{745531B9-7912-42A3-AD3C-2D2B918AC77D}" type="pres">
      <dgm:prSet presAssocID="{1C1A137E-BE68-4E4D-BE55-BE75065DFE1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A23EA8A-445E-4A8D-B2C7-56C92631A23B}" type="pres">
      <dgm:prSet presAssocID="{1C1A137E-BE68-4E4D-BE55-BE75065DFE1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D94CB015-33EE-4AB9-901B-70F18388D16E}" srcId="{612072E1-2495-442E-A8CB-C7AB1D01E3EA}" destId="{E3525A6F-8E2C-4957-BDA8-8336D61C9E90}" srcOrd="0" destOrd="0" parTransId="{E7277BD2-70C4-4BF6-84C8-9C936662B528}" sibTransId="{71B34125-592C-4D20-A8A7-66DF875D47F9}"/>
    <dgm:cxn modelId="{4C675ED7-1BAA-4AE4-B3C7-9B522959D16F}" type="presOf" srcId="{1C1A137E-BE68-4E4D-BE55-BE75065DFE12}" destId="{745531B9-7912-42A3-AD3C-2D2B918AC77D}" srcOrd="0" destOrd="0" presId="urn:microsoft.com/office/officeart/2005/8/layout/chevron2"/>
    <dgm:cxn modelId="{74E83D29-188E-4D74-9864-DAA20E8ABEA7}" type="presOf" srcId="{30D0B652-ED39-4A94-9138-D05643C970D4}" destId="{4F0C4A1A-90C5-4254-926D-FEDB6DF63522}" srcOrd="0" destOrd="0" presId="urn:microsoft.com/office/officeart/2005/8/layout/chevron2"/>
    <dgm:cxn modelId="{A2C2010D-657E-4DFA-A69F-9F8F4691F7D6}" type="presOf" srcId="{612072E1-2495-442E-A8CB-C7AB1D01E3EA}" destId="{347C2AF5-C811-44F9-9459-13FCE8487B53}" srcOrd="0" destOrd="0" presId="urn:microsoft.com/office/officeart/2005/8/layout/chevron2"/>
    <dgm:cxn modelId="{CB883146-ED05-461A-8E25-7014F773FCB0}" type="presOf" srcId="{E3525A6F-8E2C-4957-BDA8-8336D61C9E90}" destId="{BB90455F-48D3-4894-9E36-AE6832B678E6}" srcOrd="0" destOrd="0" presId="urn:microsoft.com/office/officeart/2005/8/layout/chevron2"/>
    <dgm:cxn modelId="{B0E3D328-52FC-4F8B-AB73-440779E12315}" srcId="{30D0B652-ED39-4A94-9138-D05643C970D4}" destId="{3F6DD574-FF83-4224-9744-28CCBE77041C}" srcOrd="1" destOrd="0" parTransId="{B24632FE-6EE4-45C2-9D8F-7FE080C26001}" sibTransId="{37DE2370-D02F-437C-982C-541D4530C7CB}"/>
    <dgm:cxn modelId="{D1531E36-5723-4E92-A93F-B0FBB252E32D}" srcId="{30D0B652-ED39-4A94-9138-D05643C970D4}" destId="{1C1A137E-BE68-4E4D-BE55-BE75065DFE12}" srcOrd="2" destOrd="0" parTransId="{8DB58CFA-BDF1-4C46-8082-6B201E6C34C6}" sibTransId="{01233755-1B5B-481A-A387-76AF4D29C054}"/>
    <dgm:cxn modelId="{B0E746B5-88BB-46F7-B62C-56FA8CFC9CC5}" type="presOf" srcId="{BD6E0FFC-C82E-40EA-A12A-AC07CCDD9EC3}" destId="{1A23EA8A-445E-4A8D-B2C7-56C92631A23B}" srcOrd="0" destOrd="0" presId="urn:microsoft.com/office/officeart/2005/8/layout/chevron2"/>
    <dgm:cxn modelId="{12A2F511-DE1A-431B-A09E-D9B3E3880EBC}" type="presOf" srcId="{3F6DD574-FF83-4224-9744-28CCBE77041C}" destId="{83DF7E7B-FDD1-4981-9D2F-AF30C04A3CA6}" srcOrd="0" destOrd="0" presId="urn:microsoft.com/office/officeart/2005/8/layout/chevron2"/>
    <dgm:cxn modelId="{68690B52-340E-410A-BA6A-E58C848E091D}" srcId="{3F6DD574-FF83-4224-9744-28CCBE77041C}" destId="{DE44FC99-7E15-413B-B40D-26CAE003FE74}" srcOrd="0" destOrd="0" parTransId="{32452A2F-1DC3-4E00-8C4C-F11C3290B586}" sibTransId="{2AFA75F5-952D-4E84-8280-D0B982BF216B}"/>
    <dgm:cxn modelId="{85664E23-DD58-4590-93C3-71390D63BD89}" type="presOf" srcId="{DE44FC99-7E15-413B-B40D-26CAE003FE74}" destId="{26C3C41B-AB7F-445D-B500-7AD2C12F3449}" srcOrd="0" destOrd="0" presId="urn:microsoft.com/office/officeart/2005/8/layout/chevron2"/>
    <dgm:cxn modelId="{F44BCE28-0C07-4699-A80C-377FB87E94AC}" srcId="{30D0B652-ED39-4A94-9138-D05643C970D4}" destId="{612072E1-2495-442E-A8CB-C7AB1D01E3EA}" srcOrd="0" destOrd="0" parTransId="{BF2E40B1-04F1-40C3-BE21-7CAA7A1A0D1D}" sibTransId="{3C28F3B2-A182-4C02-9924-4A0E9E029260}"/>
    <dgm:cxn modelId="{7694277E-540D-4194-A0E2-D86623221AEA}" srcId="{1C1A137E-BE68-4E4D-BE55-BE75065DFE12}" destId="{BD6E0FFC-C82E-40EA-A12A-AC07CCDD9EC3}" srcOrd="0" destOrd="0" parTransId="{68EC5C3B-6560-4CD1-9913-65EED4AE4CAA}" sibTransId="{3BD06D91-A43B-41BB-B49B-62AE9FB20CF2}"/>
    <dgm:cxn modelId="{99CD0891-AB55-456C-9074-DA3B3D063D0D}" type="presParOf" srcId="{4F0C4A1A-90C5-4254-926D-FEDB6DF63522}" destId="{07810BCA-6A82-4095-8DCA-1D80D8D01094}" srcOrd="0" destOrd="0" presId="urn:microsoft.com/office/officeart/2005/8/layout/chevron2"/>
    <dgm:cxn modelId="{B2862D7A-5432-43D1-BD5B-F2245C3E88CA}" type="presParOf" srcId="{07810BCA-6A82-4095-8DCA-1D80D8D01094}" destId="{347C2AF5-C811-44F9-9459-13FCE8487B53}" srcOrd="0" destOrd="0" presId="urn:microsoft.com/office/officeart/2005/8/layout/chevron2"/>
    <dgm:cxn modelId="{86865A0C-A644-4364-ACDA-B4CB3D8C4C2B}" type="presParOf" srcId="{07810BCA-6A82-4095-8DCA-1D80D8D01094}" destId="{BB90455F-48D3-4894-9E36-AE6832B678E6}" srcOrd="1" destOrd="0" presId="urn:microsoft.com/office/officeart/2005/8/layout/chevron2"/>
    <dgm:cxn modelId="{8C8CCC48-F3C7-4048-8C6E-D1BDD4162B8D}" type="presParOf" srcId="{4F0C4A1A-90C5-4254-926D-FEDB6DF63522}" destId="{D7930DD7-F5FB-42EC-A6C6-FE914FDF3725}" srcOrd="1" destOrd="0" presId="urn:microsoft.com/office/officeart/2005/8/layout/chevron2"/>
    <dgm:cxn modelId="{567C1DF8-F63C-4CD3-92D3-1E561D6E482D}" type="presParOf" srcId="{4F0C4A1A-90C5-4254-926D-FEDB6DF63522}" destId="{65EFBE49-86BD-45A6-88C6-92F737169753}" srcOrd="2" destOrd="0" presId="urn:microsoft.com/office/officeart/2005/8/layout/chevron2"/>
    <dgm:cxn modelId="{6FF41138-0FDD-4F94-9A19-8673A0B48B4C}" type="presParOf" srcId="{65EFBE49-86BD-45A6-88C6-92F737169753}" destId="{83DF7E7B-FDD1-4981-9D2F-AF30C04A3CA6}" srcOrd="0" destOrd="0" presId="urn:microsoft.com/office/officeart/2005/8/layout/chevron2"/>
    <dgm:cxn modelId="{C598D911-4A10-4F43-B017-E01AFEB0FEAC}" type="presParOf" srcId="{65EFBE49-86BD-45A6-88C6-92F737169753}" destId="{26C3C41B-AB7F-445D-B500-7AD2C12F3449}" srcOrd="1" destOrd="0" presId="urn:microsoft.com/office/officeart/2005/8/layout/chevron2"/>
    <dgm:cxn modelId="{A547DC71-E8A3-40C6-A7DD-0C0F9894FDF3}" type="presParOf" srcId="{4F0C4A1A-90C5-4254-926D-FEDB6DF63522}" destId="{E0F8F62E-F0B2-4C35-9CF0-8214CDD9F8EE}" srcOrd="3" destOrd="0" presId="urn:microsoft.com/office/officeart/2005/8/layout/chevron2"/>
    <dgm:cxn modelId="{1FFB31B5-F94E-43AA-B23D-25002C7CE4BF}" type="presParOf" srcId="{4F0C4A1A-90C5-4254-926D-FEDB6DF63522}" destId="{D35769E6-DEC9-4687-A2F6-8A0D4FE342AD}" srcOrd="4" destOrd="0" presId="urn:microsoft.com/office/officeart/2005/8/layout/chevron2"/>
    <dgm:cxn modelId="{100FE725-4C65-41B3-A33D-416C48F32656}" type="presParOf" srcId="{D35769E6-DEC9-4687-A2F6-8A0D4FE342AD}" destId="{745531B9-7912-42A3-AD3C-2D2B918AC77D}" srcOrd="0" destOrd="0" presId="urn:microsoft.com/office/officeart/2005/8/layout/chevron2"/>
    <dgm:cxn modelId="{CE9C2306-1237-4AF3-888D-3A752DA27BA7}" type="presParOf" srcId="{D35769E6-DEC9-4687-A2F6-8A0D4FE342AD}" destId="{1A23EA8A-445E-4A8D-B2C7-56C92631A2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8466B60-15E6-4FA1-BE2B-EFB4A9F2DC74}" type="doc">
      <dgm:prSet loTypeId="urn:microsoft.com/office/officeart/2005/8/layout/radial5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hu-HU"/>
        </a:p>
      </dgm:t>
    </dgm:pt>
    <dgm:pt modelId="{6AF1549D-25B0-401D-9EDD-E18A2BB55B75}">
      <dgm:prSet phldrT="[Szöveg]"/>
      <dgm:spPr/>
      <dgm:t>
        <a:bodyPr/>
        <a:lstStyle/>
        <a:p>
          <a:r>
            <a:rPr lang="hu-HU" b="1" smtClean="0"/>
            <a:t>GAZD</a:t>
          </a:r>
          <a:endParaRPr lang="hu-HU" b="1" dirty="0"/>
        </a:p>
      </dgm:t>
    </dgm:pt>
    <dgm:pt modelId="{6B7A2C2C-B575-411D-98D2-2A24F5422777}" type="parTrans" cxnId="{1F6C8958-041C-49D3-9EDB-A72E366CFD16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74C43D56-C97C-4F64-A8C3-AB53893D663C}" type="sibTrans" cxnId="{1F6C8958-041C-49D3-9EDB-A72E366CFD16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6AAE396F-7BD3-45E9-BD37-0D25CD58C8B1}">
      <dgm:prSet phldrT="[Szöveg]"/>
      <dgm:spPr/>
      <dgm:t>
        <a:bodyPr/>
        <a:lstStyle/>
        <a:p>
          <a:r>
            <a:rPr lang="hu-HU" b="1" smtClean="0"/>
            <a:t>KERET</a:t>
          </a:r>
          <a:endParaRPr lang="hu-HU" b="1" dirty="0"/>
        </a:p>
      </dgm:t>
    </dgm:pt>
    <dgm:pt modelId="{45F2C052-D3E1-4427-9475-839832A4BDFA}" type="parTrans" cxnId="{2D50FF77-E0FD-411B-A3FC-167B56DE1F8C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602ED2E7-97B3-4BAB-ACF2-5F7AD55E9043}" type="sibTrans" cxnId="{2D50FF77-E0FD-411B-A3FC-167B56DE1F8C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1BB2784C-1848-42F6-8CF2-B06F34C650BA}">
      <dgm:prSet phldrT="[Szöveg]"/>
      <dgm:spPr/>
      <dgm:t>
        <a:bodyPr/>
        <a:lstStyle/>
        <a:p>
          <a:r>
            <a:rPr lang="hu-HU" b="1" smtClean="0"/>
            <a:t>ADÓ</a:t>
          </a:r>
          <a:endParaRPr lang="hu-HU" b="1" dirty="0"/>
        </a:p>
      </dgm:t>
    </dgm:pt>
    <dgm:pt modelId="{7AF40BB5-8D81-42B0-A49C-D91FB9BEEC7D}" type="parTrans" cxnId="{AA034BAB-2A49-4C4E-A0A7-B2252FA77900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635F3BB4-38D6-470D-827E-A3856B248302}" type="sibTrans" cxnId="{AA034BAB-2A49-4C4E-A0A7-B2252FA77900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7C8D6026-B682-4DE0-A5E9-C57746B703F8}">
      <dgm:prSet phldrT="[Szöveg]"/>
      <dgm:spPr/>
      <dgm:t>
        <a:bodyPr/>
        <a:lstStyle/>
        <a:p>
          <a:r>
            <a:rPr lang="hu-HU" b="1" smtClean="0"/>
            <a:t>IRAT</a:t>
          </a:r>
          <a:endParaRPr lang="hu-HU" b="1" dirty="0"/>
        </a:p>
      </dgm:t>
    </dgm:pt>
    <dgm:pt modelId="{45741BCC-C664-46E0-9D9B-6E6C48DA9FDD}" type="parTrans" cxnId="{0991C583-E3F9-4F8C-ACBE-D7F7D50B22A6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07043052-4B02-4502-88C0-2D881F59660C}" type="sibTrans" cxnId="{0991C583-E3F9-4F8C-ACBE-D7F7D50B22A6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F55D4F9C-EFD5-4F34-9761-9F8222C73C10}">
      <dgm:prSet phldrT="[Szöveg]"/>
      <dgm:spPr/>
      <dgm:t>
        <a:bodyPr/>
        <a:lstStyle/>
        <a:p>
          <a:r>
            <a:rPr lang="hu-HU" b="1" smtClean="0"/>
            <a:t>IVK</a:t>
          </a:r>
          <a:endParaRPr lang="hu-HU" b="1" dirty="0"/>
        </a:p>
      </dgm:t>
    </dgm:pt>
    <dgm:pt modelId="{6E66E7DB-C898-4900-A92A-6B152AEE6EDE}" type="parTrans" cxnId="{E1893959-DE49-4545-B400-E26D53B80BC9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A8E30430-067C-477E-BB23-F721778057E2}" type="sibTrans" cxnId="{E1893959-DE49-4545-B400-E26D53B80BC9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16A8519B-292F-497F-BC57-D672AB0279D2}">
      <dgm:prSet phldrT="[Szöveg]"/>
      <dgm:spPr/>
      <dgm:t>
        <a:bodyPr/>
        <a:lstStyle/>
        <a:p>
          <a:r>
            <a:rPr lang="hu-HU" b="1" smtClean="0"/>
            <a:t>KIRA</a:t>
          </a:r>
          <a:endParaRPr lang="hu-HU" b="1" dirty="0"/>
        </a:p>
      </dgm:t>
    </dgm:pt>
    <dgm:pt modelId="{7671A6A2-292F-4895-BB6A-E66F67CD2BC0}" type="parTrans" cxnId="{B63468C5-1ADC-476B-81CC-FDA25D7A5749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309C2C7D-D989-40DF-9C99-7172DEC954A3}" type="sibTrans" cxnId="{B63468C5-1ADC-476B-81CC-FDA25D7A5749}">
      <dgm:prSet/>
      <dgm:spPr/>
      <dgm:t>
        <a:bodyPr/>
        <a:lstStyle/>
        <a:p>
          <a:endParaRPr lang="hu-HU" b="1">
            <a:solidFill>
              <a:schemeClr val="tx1"/>
            </a:solidFill>
          </a:endParaRPr>
        </a:p>
      </dgm:t>
    </dgm:pt>
    <dgm:pt modelId="{C1ACE7BD-31A7-400A-B066-A65A966CD3A5}" type="pres">
      <dgm:prSet presAssocID="{E8466B60-15E6-4FA1-BE2B-EFB4A9F2DC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CE4DB09-F71C-41C0-B18E-1EA552215CA2}" type="pres">
      <dgm:prSet presAssocID="{6AF1549D-25B0-401D-9EDD-E18A2BB55B75}" presName="centerShape" presStyleLbl="node0" presStyleIdx="0" presStyleCnt="1"/>
      <dgm:spPr/>
      <dgm:t>
        <a:bodyPr/>
        <a:lstStyle/>
        <a:p>
          <a:endParaRPr lang="hu-HU"/>
        </a:p>
      </dgm:t>
    </dgm:pt>
    <dgm:pt modelId="{C3767394-091A-4C00-848E-AF3FBAF46880}" type="pres">
      <dgm:prSet presAssocID="{45F2C052-D3E1-4427-9475-839832A4BDFA}" presName="parTrans" presStyleLbl="sibTrans2D1" presStyleIdx="0" presStyleCnt="5"/>
      <dgm:spPr/>
      <dgm:t>
        <a:bodyPr/>
        <a:lstStyle/>
        <a:p>
          <a:endParaRPr lang="hu-HU"/>
        </a:p>
      </dgm:t>
    </dgm:pt>
    <dgm:pt modelId="{90B8E59E-4847-4D4E-AD05-2098A63A12FA}" type="pres">
      <dgm:prSet presAssocID="{45F2C052-D3E1-4427-9475-839832A4BDFA}" presName="connectorText" presStyleLbl="sibTrans2D1" presStyleIdx="0" presStyleCnt="5"/>
      <dgm:spPr/>
      <dgm:t>
        <a:bodyPr/>
        <a:lstStyle/>
        <a:p>
          <a:endParaRPr lang="hu-HU"/>
        </a:p>
      </dgm:t>
    </dgm:pt>
    <dgm:pt modelId="{618BFB8F-AC53-4DEB-B5D6-66DFBA7D8FDA}" type="pres">
      <dgm:prSet presAssocID="{6AAE396F-7BD3-45E9-BD37-0D25CD58C8B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9FB93A7-7E9E-4B80-89D1-6718DD3F3243}" type="pres">
      <dgm:prSet presAssocID="{7AF40BB5-8D81-42B0-A49C-D91FB9BEEC7D}" presName="parTrans" presStyleLbl="sibTrans2D1" presStyleIdx="1" presStyleCnt="5"/>
      <dgm:spPr/>
      <dgm:t>
        <a:bodyPr/>
        <a:lstStyle/>
        <a:p>
          <a:endParaRPr lang="hu-HU"/>
        </a:p>
      </dgm:t>
    </dgm:pt>
    <dgm:pt modelId="{26B2E3B7-075E-4716-8F4D-498A2D7C7160}" type="pres">
      <dgm:prSet presAssocID="{7AF40BB5-8D81-42B0-A49C-D91FB9BEEC7D}" presName="connectorText" presStyleLbl="sibTrans2D1" presStyleIdx="1" presStyleCnt="5"/>
      <dgm:spPr/>
      <dgm:t>
        <a:bodyPr/>
        <a:lstStyle/>
        <a:p>
          <a:endParaRPr lang="hu-HU"/>
        </a:p>
      </dgm:t>
    </dgm:pt>
    <dgm:pt modelId="{0233A3C6-144C-4B6A-94F1-BFCA4F6C470F}" type="pres">
      <dgm:prSet presAssocID="{1BB2784C-1848-42F6-8CF2-B06F34C650B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6D07EEB-593F-4737-99E6-29011F033DE5}" type="pres">
      <dgm:prSet presAssocID="{7671A6A2-292F-4895-BB6A-E66F67CD2BC0}" presName="parTrans" presStyleLbl="sibTrans2D1" presStyleIdx="2" presStyleCnt="5"/>
      <dgm:spPr/>
      <dgm:t>
        <a:bodyPr/>
        <a:lstStyle/>
        <a:p>
          <a:endParaRPr lang="hu-HU"/>
        </a:p>
      </dgm:t>
    </dgm:pt>
    <dgm:pt modelId="{AC7F986F-39D1-4D52-97D5-31E1CAF4168C}" type="pres">
      <dgm:prSet presAssocID="{7671A6A2-292F-4895-BB6A-E66F67CD2BC0}" presName="connectorText" presStyleLbl="sibTrans2D1" presStyleIdx="2" presStyleCnt="5"/>
      <dgm:spPr/>
      <dgm:t>
        <a:bodyPr/>
        <a:lstStyle/>
        <a:p>
          <a:endParaRPr lang="hu-HU"/>
        </a:p>
      </dgm:t>
    </dgm:pt>
    <dgm:pt modelId="{AC039A13-458B-41FE-AE12-521A48EEA432}" type="pres">
      <dgm:prSet presAssocID="{16A8519B-292F-497F-BC57-D672AB0279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805CF6B-102A-40BA-B042-24D52BEFA69F}" type="pres">
      <dgm:prSet presAssocID="{45741BCC-C664-46E0-9D9B-6E6C48DA9FDD}" presName="parTrans" presStyleLbl="sibTrans2D1" presStyleIdx="3" presStyleCnt="5"/>
      <dgm:spPr/>
      <dgm:t>
        <a:bodyPr/>
        <a:lstStyle/>
        <a:p>
          <a:endParaRPr lang="hu-HU"/>
        </a:p>
      </dgm:t>
    </dgm:pt>
    <dgm:pt modelId="{F38A97CB-0A2B-40F9-8EAC-910E8061C035}" type="pres">
      <dgm:prSet presAssocID="{45741BCC-C664-46E0-9D9B-6E6C48DA9FDD}" presName="connectorText" presStyleLbl="sibTrans2D1" presStyleIdx="3" presStyleCnt="5"/>
      <dgm:spPr/>
      <dgm:t>
        <a:bodyPr/>
        <a:lstStyle/>
        <a:p>
          <a:endParaRPr lang="hu-HU"/>
        </a:p>
      </dgm:t>
    </dgm:pt>
    <dgm:pt modelId="{DE2B6253-23F4-4AC0-869A-7AD8D266F697}" type="pres">
      <dgm:prSet presAssocID="{7C8D6026-B682-4DE0-A5E9-C57746B703F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96D694B-2395-4670-8E4F-CF32773C9A0F}" type="pres">
      <dgm:prSet presAssocID="{6E66E7DB-C898-4900-A92A-6B152AEE6EDE}" presName="parTrans" presStyleLbl="sibTrans2D1" presStyleIdx="4" presStyleCnt="5"/>
      <dgm:spPr/>
      <dgm:t>
        <a:bodyPr/>
        <a:lstStyle/>
        <a:p>
          <a:endParaRPr lang="hu-HU"/>
        </a:p>
      </dgm:t>
    </dgm:pt>
    <dgm:pt modelId="{60DD4782-D828-43B3-B5BA-6F0F3B4151CD}" type="pres">
      <dgm:prSet presAssocID="{6E66E7DB-C898-4900-A92A-6B152AEE6EDE}" presName="connectorText" presStyleLbl="sibTrans2D1" presStyleIdx="4" presStyleCnt="5"/>
      <dgm:spPr/>
      <dgm:t>
        <a:bodyPr/>
        <a:lstStyle/>
        <a:p>
          <a:endParaRPr lang="hu-HU"/>
        </a:p>
      </dgm:t>
    </dgm:pt>
    <dgm:pt modelId="{6ED44074-1B6A-4304-A2FD-427829363C23}" type="pres">
      <dgm:prSet presAssocID="{F55D4F9C-EFD5-4F34-9761-9F8222C73C1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80FCF4C-8B89-4D02-B06B-9E57D70A7DCE}" type="presOf" srcId="{6AF1549D-25B0-401D-9EDD-E18A2BB55B75}" destId="{5CE4DB09-F71C-41C0-B18E-1EA552215CA2}" srcOrd="0" destOrd="0" presId="urn:microsoft.com/office/officeart/2005/8/layout/radial5"/>
    <dgm:cxn modelId="{F64118D2-A2AA-4E06-B6ED-2CA92156DC15}" type="presOf" srcId="{7AF40BB5-8D81-42B0-A49C-D91FB9BEEC7D}" destId="{26B2E3B7-075E-4716-8F4D-498A2D7C7160}" srcOrd="1" destOrd="0" presId="urn:microsoft.com/office/officeart/2005/8/layout/radial5"/>
    <dgm:cxn modelId="{C4BA4642-14E4-42D1-9B78-C7E4FF3C3D22}" type="presOf" srcId="{45741BCC-C664-46E0-9D9B-6E6C48DA9FDD}" destId="{E805CF6B-102A-40BA-B042-24D52BEFA69F}" srcOrd="0" destOrd="0" presId="urn:microsoft.com/office/officeart/2005/8/layout/radial5"/>
    <dgm:cxn modelId="{AA034BAB-2A49-4C4E-A0A7-B2252FA77900}" srcId="{6AF1549D-25B0-401D-9EDD-E18A2BB55B75}" destId="{1BB2784C-1848-42F6-8CF2-B06F34C650BA}" srcOrd="1" destOrd="0" parTransId="{7AF40BB5-8D81-42B0-A49C-D91FB9BEEC7D}" sibTransId="{635F3BB4-38D6-470D-827E-A3856B248302}"/>
    <dgm:cxn modelId="{97DED2E8-10C9-43A5-9DD2-10450471E9CD}" type="presOf" srcId="{7671A6A2-292F-4895-BB6A-E66F67CD2BC0}" destId="{76D07EEB-593F-4737-99E6-29011F033DE5}" srcOrd="0" destOrd="0" presId="urn:microsoft.com/office/officeart/2005/8/layout/radial5"/>
    <dgm:cxn modelId="{48852AB6-25F6-4DE1-A812-41BB93BD2DB4}" type="presOf" srcId="{6E66E7DB-C898-4900-A92A-6B152AEE6EDE}" destId="{60DD4782-D828-43B3-B5BA-6F0F3B4151CD}" srcOrd="1" destOrd="0" presId="urn:microsoft.com/office/officeart/2005/8/layout/radial5"/>
    <dgm:cxn modelId="{E1893959-DE49-4545-B400-E26D53B80BC9}" srcId="{6AF1549D-25B0-401D-9EDD-E18A2BB55B75}" destId="{F55D4F9C-EFD5-4F34-9761-9F8222C73C10}" srcOrd="4" destOrd="0" parTransId="{6E66E7DB-C898-4900-A92A-6B152AEE6EDE}" sibTransId="{A8E30430-067C-477E-BB23-F721778057E2}"/>
    <dgm:cxn modelId="{E47106EC-EED4-4D52-A936-E179F851D45C}" type="presOf" srcId="{16A8519B-292F-497F-BC57-D672AB0279D2}" destId="{AC039A13-458B-41FE-AE12-521A48EEA432}" srcOrd="0" destOrd="0" presId="urn:microsoft.com/office/officeart/2005/8/layout/radial5"/>
    <dgm:cxn modelId="{3DB020A4-5029-4032-B8E4-2CAD6FD3A3D7}" type="presOf" srcId="{F55D4F9C-EFD5-4F34-9761-9F8222C73C10}" destId="{6ED44074-1B6A-4304-A2FD-427829363C23}" srcOrd="0" destOrd="0" presId="urn:microsoft.com/office/officeart/2005/8/layout/radial5"/>
    <dgm:cxn modelId="{4DACEAC8-B5F4-4EE1-8B3E-5F7D94698A83}" type="presOf" srcId="{1BB2784C-1848-42F6-8CF2-B06F34C650BA}" destId="{0233A3C6-144C-4B6A-94F1-BFCA4F6C470F}" srcOrd="0" destOrd="0" presId="urn:microsoft.com/office/officeart/2005/8/layout/radial5"/>
    <dgm:cxn modelId="{990F50B7-2389-4671-BBC4-6733118D35BB}" type="presOf" srcId="{7AF40BB5-8D81-42B0-A49C-D91FB9BEEC7D}" destId="{39FB93A7-7E9E-4B80-89D1-6718DD3F3243}" srcOrd="0" destOrd="0" presId="urn:microsoft.com/office/officeart/2005/8/layout/radial5"/>
    <dgm:cxn modelId="{51A0CE64-C2B0-4E8D-A372-2DA9CCB9D706}" type="presOf" srcId="{45F2C052-D3E1-4427-9475-839832A4BDFA}" destId="{90B8E59E-4847-4D4E-AD05-2098A63A12FA}" srcOrd="1" destOrd="0" presId="urn:microsoft.com/office/officeart/2005/8/layout/radial5"/>
    <dgm:cxn modelId="{E435D454-095C-4463-8AEB-F584A1AD7CD3}" type="presOf" srcId="{6AAE396F-7BD3-45E9-BD37-0D25CD58C8B1}" destId="{618BFB8F-AC53-4DEB-B5D6-66DFBA7D8FDA}" srcOrd="0" destOrd="0" presId="urn:microsoft.com/office/officeart/2005/8/layout/radial5"/>
    <dgm:cxn modelId="{40D32CAC-D5D5-450F-BEC7-9D3786E45F08}" type="presOf" srcId="{45F2C052-D3E1-4427-9475-839832A4BDFA}" destId="{C3767394-091A-4C00-848E-AF3FBAF46880}" srcOrd="0" destOrd="0" presId="urn:microsoft.com/office/officeart/2005/8/layout/radial5"/>
    <dgm:cxn modelId="{0991C583-E3F9-4F8C-ACBE-D7F7D50B22A6}" srcId="{6AF1549D-25B0-401D-9EDD-E18A2BB55B75}" destId="{7C8D6026-B682-4DE0-A5E9-C57746B703F8}" srcOrd="3" destOrd="0" parTransId="{45741BCC-C664-46E0-9D9B-6E6C48DA9FDD}" sibTransId="{07043052-4B02-4502-88C0-2D881F59660C}"/>
    <dgm:cxn modelId="{B63468C5-1ADC-476B-81CC-FDA25D7A5749}" srcId="{6AF1549D-25B0-401D-9EDD-E18A2BB55B75}" destId="{16A8519B-292F-497F-BC57-D672AB0279D2}" srcOrd="2" destOrd="0" parTransId="{7671A6A2-292F-4895-BB6A-E66F67CD2BC0}" sibTransId="{309C2C7D-D989-40DF-9C99-7172DEC954A3}"/>
    <dgm:cxn modelId="{14F4F6B7-4B15-4167-895D-E48C129EC421}" type="presOf" srcId="{7671A6A2-292F-4895-BB6A-E66F67CD2BC0}" destId="{AC7F986F-39D1-4D52-97D5-31E1CAF4168C}" srcOrd="1" destOrd="0" presId="urn:microsoft.com/office/officeart/2005/8/layout/radial5"/>
    <dgm:cxn modelId="{8DE9DAC3-7873-448A-9991-BF14E1F6C08A}" type="presOf" srcId="{45741BCC-C664-46E0-9D9B-6E6C48DA9FDD}" destId="{F38A97CB-0A2B-40F9-8EAC-910E8061C035}" srcOrd="1" destOrd="0" presId="urn:microsoft.com/office/officeart/2005/8/layout/radial5"/>
    <dgm:cxn modelId="{A429AE71-3E02-4192-9277-D92E7EFA4784}" type="presOf" srcId="{6E66E7DB-C898-4900-A92A-6B152AEE6EDE}" destId="{396D694B-2395-4670-8E4F-CF32773C9A0F}" srcOrd="0" destOrd="0" presId="urn:microsoft.com/office/officeart/2005/8/layout/radial5"/>
    <dgm:cxn modelId="{2FC4BBD9-A894-4103-B60C-A58F981F60DA}" type="presOf" srcId="{7C8D6026-B682-4DE0-A5E9-C57746B703F8}" destId="{DE2B6253-23F4-4AC0-869A-7AD8D266F697}" srcOrd="0" destOrd="0" presId="urn:microsoft.com/office/officeart/2005/8/layout/radial5"/>
    <dgm:cxn modelId="{1F6C8958-041C-49D3-9EDB-A72E366CFD16}" srcId="{E8466B60-15E6-4FA1-BE2B-EFB4A9F2DC74}" destId="{6AF1549D-25B0-401D-9EDD-E18A2BB55B75}" srcOrd="0" destOrd="0" parTransId="{6B7A2C2C-B575-411D-98D2-2A24F5422777}" sibTransId="{74C43D56-C97C-4F64-A8C3-AB53893D663C}"/>
    <dgm:cxn modelId="{39E820EB-B9F8-4ECF-BC77-70C7B92C9D5D}" type="presOf" srcId="{E8466B60-15E6-4FA1-BE2B-EFB4A9F2DC74}" destId="{C1ACE7BD-31A7-400A-B066-A65A966CD3A5}" srcOrd="0" destOrd="0" presId="urn:microsoft.com/office/officeart/2005/8/layout/radial5"/>
    <dgm:cxn modelId="{2D50FF77-E0FD-411B-A3FC-167B56DE1F8C}" srcId="{6AF1549D-25B0-401D-9EDD-E18A2BB55B75}" destId="{6AAE396F-7BD3-45E9-BD37-0D25CD58C8B1}" srcOrd="0" destOrd="0" parTransId="{45F2C052-D3E1-4427-9475-839832A4BDFA}" sibTransId="{602ED2E7-97B3-4BAB-ACF2-5F7AD55E9043}"/>
    <dgm:cxn modelId="{8B72847C-8142-4DD2-B79B-DDC7E1FFDD05}" type="presParOf" srcId="{C1ACE7BD-31A7-400A-B066-A65A966CD3A5}" destId="{5CE4DB09-F71C-41C0-B18E-1EA552215CA2}" srcOrd="0" destOrd="0" presId="urn:microsoft.com/office/officeart/2005/8/layout/radial5"/>
    <dgm:cxn modelId="{06F21B40-C236-4A1B-A507-40BC0BA9B68B}" type="presParOf" srcId="{C1ACE7BD-31A7-400A-B066-A65A966CD3A5}" destId="{C3767394-091A-4C00-848E-AF3FBAF46880}" srcOrd="1" destOrd="0" presId="urn:microsoft.com/office/officeart/2005/8/layout/radial5"/>
    <dgm:cxn modelId="{35BF2552-17A2-4199-8891-4261CC8EAA20}" type="presParOf" srcId="{C3767394-091A-4C00-848E-AF3FBAF46880}" destId="{90B8E59E-4847-4D4E-AD05-2098A63A12FA}" srcOrd="0" destOrd="0" presId="urn:microsoft.com/office/officeart/2005/8/layout/radial5"/>
    <dgm:cxn modelId="{02ADA3D7-0CE4-4760-A550-1629DB12CF49}" type="presParOf" srcId="{C1ACE7BD-31A7-400A-B066-A65A966CD3A5}" destId="{618BFB8F-AC53-4DEB-B5D6-66DFBA7D8FDA}" srcOrd="2" destOrd="0" presId="urn:microsoft.com/office/officeart/2005/8/layout/radial5"/>
    <dgm:cxn modelId="{FBC66FAE-DF66-4A3F-8DAF-9EB498CFC266}" type="presParOf" srcId="{C1ACE7BD-31A7-400A-B066-A65A966CD3A5}" destId="{39FB93A7-7E9E-4B80-89D1-6718DD3F3243}" srcOrd="3" destOrd="0" presId="urn:microsoft.com/office/officeart/2005/8/layout/radial5"/>
    <dgm:cxn modelId="{51328B12-911D-4738-A057-FB9C07EA83A3}" type="presParOf" srcId="{39FB93A7-7E9E-4B80-89D1-6718DD3F3243}" destId="{26B2E3B7-075E-4716-8F4D-498A2D7C7160}" srcOrd="0" destOrd="0" presId="urn:microsoft.com/office/officeart/2005/8/layout/radial5"/>
    <dgm:cxn modelId="{462DEB01-5EF6-421B-BBAA-EEC555E3F5D1}" type="presParOf" srcId="{C1ACE7BD-31A7-400A-B066-A65A966CD3A5}" destId="{0233A3C6-144C-4B6A-94F1-BFCA4F6C470F}" srcOrd="4" destOrd="0" presId="urn:microsoft.com/office/officeart/2005/8/layout/radial5"/>
    <dgm:cxn modelId="{6DB2CC98-1F70-4CD3-B2FF-9D3ABE491B8C}" type="presParOf" srcId="{C1ACE7BD-31A7-400A-B066-A65A966CD3A5}" destId="{76D07EEB-593F-4737-99E6-29011F033DE5}" srcOrd="5" destOrd="0" presId="urn:microsoft.com/office/officeart/2005/8/layout/radial5"/>
    <dgm:cxn modelId="{1561AFC4-C851-4B4E-85D5-14C03D1D0C01}" type="presParOf" srcId="{76D07EEB-593F-4737-99E6-29011F033DE5}" destId="{AC7F986F-39D1-4D52-97D5-31E1CAF4168C}" srcOrd="0" destOrd="0" presId="urn:microsoft.com/office/officeart/2005/8/layout/radial5"/>
    <dgm:cxn modelId="{456642CF-F04A-4CC0-B182-FDAEECEABB63}" type="presParOf" srcId="{C1ACE7BD-31A7-400A-B066-A65A966CD3A5}" destId="{AC039A13-458B-41FE-AE12-521A48EEA432}" srcOrd="6" destOrd="0" presId="urn:microsoft.com/office/officeart/2005/8/layout/radial5"/>
    <dgm:cxn modelId="{F7F6C31A-AD22-4936-9AA5-F8CBBA90C275}" type="presParOf" srcId="{C1ACE7BD-31A7-400A-B066-A65A966CD3A5}" destId="{E805CF6B-102A-40BA-B042-24D52BEFA69F}" srcOrd="7" destOrd="0" presId="urn:microsoft.com/office/officeart/2005/8/layout/radial5"/>
    <dgm:cxn modelId="{E3ED687F-D53C-4E96-A0CD-864908B1BBE8}" type="presParOf" srcId="{E805CF6B-102A-40BA-B042-24D52BEFA69F}" destId="{F38A97CB-0A2B-40F9-8EAC-910E8061C035}" srcOrd="0" destOrd="0" presId="urn:microsoft.com/office/officeart/2005/8/layout/radial5"/>
    <dgm:cxn modelId="{78B1ACE4-DE9C-4545-8540-C84905F46F27}" type="presParOf" srcId="{C1ACE7BD-31A7-400A-B066-A65A966CD3A5}" destId="{DE2B6253-23F4-4AC0-869A-7AD8D266F697}" srcOrd="8" destOrd="0" presId="urn:microsoft.com/office/officeart/2005/8/layout/radial5"/>
    <dgm:cxn modelId="{EBC653F6-618F-4B9A-84E3-328201B4B32E}" type="presParOf" srcId="{C1ACE7BD-31A7-400A-B066-A65A966CD3A5}" destId="{396D694B-2395-4670-8E4F-CF32773C9A0F}" srcOrd="9" destOrd="0" presId="urn:microsoft.com/office/officeart/2005/8/layout/radial5"/>
    <dgm:cxn modelId="{0FC38742-8D0C-4E1A-A999-B8C02FEAC0DC}" type="presParOf" srcId="{396D694B-2395-4670-8E4F-CF32773C9A0F}" destId="{60DD4782-D828-43B3-B5BA-6F0F3B4151CD}" srcOrd="0" destOrd="0" presId="urn:microsoft.com/office/officeart/2005/8/layout/radial5"/>
    <dgm:cxn modelId="{CC245259-FE60-4EA1-A22B-93156F9EE2F6}" type="presParOf" srcId="{C1ACE7BD-31A7-400A-B066-A65A966CD3A5}" destId="{6ED44074-1B6A-4304-A2FD-427829363C23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DA7F349-C93F-4FCC-9D28-2A6D2DB4FB02}" type="doc">
      <dgm:prSet loTypeId="urn:microsoft.com/office/officeart/2005/8/layout/matrix1" loCatId="matrix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1CDC55EC-B5C4-45AC-BE1F-0B88720C801A}">
      <dgm:prSet phldrT="[Szöveg]"/>
      <dgm:spPr/>
      <dgm:t>
        <a:bodyPr/>
        <a:lstStyle/>
        <a:p>
          <a:r>
            <a:rPr lang="hu-HU" b="1" dirty="0" smtClean="0"/>
            <a:t>GAZDÁLKODÁS</a:t>
          </a:r>
        </a:p>
        <a:p>
          <a:r>
            <a:rPr lang="hu-HU" b="1" dirty="0" smtClean="0"/>
            <a:t>MODULOK</a:t>
          </a:r>
          <a:endParaRPr lang="hu-HU" b="1" dirty="0"/>
        </a:p>
      </dgm:t>
    </dgm:pt>
    <dgm:pt modelId="{AEEA05D8-220E-4993-A9C5-B77D7A853EAF}" type="parTrans" cxnId="{6E4E8DE0-3029-47A5-BA9B-8DE24C248C37}">
      <dgm:prSet/>
      <dgm:spPr/>
      <dgm:t>
        <a:bodyPr/>
        <a:lstStyle/>
        <a:p>
          <a:endParaRPr lang="hu-HU"/>
        </a:p>
      </dgm:t>
    </dgm:pt>
    <dgm:pt modelId="{07889A00-CA5E-49C5-98EA-CC8445CBDF8B}" type="sibTrans" cxnId="{6E4E8DE0-3029-47A5-BA9B-8DE24C248C37}">
      <dgm:prSet/>
      <dgm:spPr/>
      <dgm:t>
        <a:bodyPr/>
        <a:lstStyle/>
        <a:p>
          <a:endParaRPr lang="hu-HU"/>
        </a:p>
      </dgm:t>
    </dgm:pt>
    <dgm:pt modelId="{F514E488-1E76-48AD-8DD4-4D41F81567CE}">
      <dgm:prSet phldrT="[Szöveg]"/>
      <dgm:spPr/>
      <dgm:t>
        <a:bodyPr/>
        <a:lstStyle/>
        <a:p>
          <a:r>
            <a:rPr lang="hu-HU" b="1" dirty="0" smtClean="0"/>
            <a:t>KASZPER </a:t>
          </a:r>
        </a:p>
        <a:p>
          <a:r>
            <a:rPr lang="hu-HU" b="1" dirty="0" smtClean="0"/>
            <a:t> Központi Analitikai Számviteli - Pénzügyi Rendszer</a:t>
          </a:r>
          <a:endParaRPr lang="hu-HU" dirty="0"/>
        </a:p>
      </dgm:t>
    </dgm:pt>
    <dgm:pt modelId="{BF198363-97F8-4AEA-8618-D456F489FA90}" type="parTrans" cxnId="{7119DA5B-97B3-4F22-8861-8DFCD605F169}">
      <dgm:prSet/>
      <dgm:spPr/>
      <dgm:t>
        <a:bodyPr/>
        <a:lstStyle/>
        <a:p>
          <a:endParaRPr lang="hu-HU"/>
        </a:p>
      </dgm:t>
    </dgm:pt>
    <dgm:pt modelId="{8002AF2C-A98B-4FBB-8D42-A71D700746DD}" type="sibTrans" cxnId="{7119DA5B-97B3-4F22-8861-8DFCD605F169}">
      <dgm:prSet/>
      <dgm:spPr/>
      <dgm:t>
        <a:bodyPr/>
        <a:lstStyle/>
        <a:p>
          <a:endParaRPr lang="hu-HU"/>
        </a:p>
      </dgm:t>
    </dgm:pt>
    <dgm:pt modelId="{8F814729-0012-4307-8BC9-6EF3B9B55D07}">
      <dgm:prSet phldrT="[Szöveg]"/>
      <dgm:spPr/>
      <dgm:t>
        <a:bodyPr/>
        <a:lstStyle/>
        <a:p>
          <a:r>
            <a:rPr lang="hu-HU" b="1" dirty="0" smtClean="0"/>
            <a:t>KATI </a:t>
          </a:r>
        </a:p>
        <a:p>
          <a:r>
            <a:rPr lang="hu-HU" b="1" dirty="0" smtClean="0"/>
            <a:t>Tárgyi eszköz és készletnyilvántartó modul</a:t>
          </a:r>
          <a:endParaRPr lang="hu-HU" dirty="0"/>
        </a:p>
      </dgm:t>
    </dgm:pt>
    <dgm:pt modelId="{67386152-0217-46F7-93BC-F7A1EAD71E48}" type="parTrans" cxnId="{8D54A42D-9183-4B5B-A35B-238E5BEE8A5B}">
      <dgm:prSet/>
      <dgm:spPr/>
      <dgm:t>
        <a:bodyPr/>
        <a:lstStyle/>
        <a:p>
          <a:endParaRPr lang="hu-HU"/>
        </a:p>
      </dgm:t>
    </dgm:pt>
    <dgm:pt modelId="{0E9D0856-5BC3-4E47-B874-E8D9B918B9C2}" type="sibTrans" cxnId="{8D54A42D-9183-4B5B-A35B-238E5BEE8A5B}">
      <dgm:prSet/>
      <dgm:spPr/>
      <dgm:t>
        <a:bodyPr/>
        <a:lstStyle/>
        <a:p>
          <a:endParaRPr lang="hu-HU"/>
        </a:p>
      </dgm:t>
    </dgm:pt>
    <dgm:pt modelId="{233C8BE1-DD59-4D31-8D46-6CCB08BB2790}">
      <dgm:prSet phldrT="[Szöveg]"/>
      <dgm:spPr/>
      <dgm:t>
        <a:bodyPr/>
        <a:lstStyle/>
        <a:p>
          <a:r>
            <a:rPr lang="hu-HU" b="1" dirty="0" smtClean="0"/>
            <a:t>ETRIUSZ </a:t>
          </a:r>
        </a:p>
        <a:p>
          <a:r>
            <a:rPr lang="hu-HU" b="1" dirty="0" smtClean="0"/>
            <a:t> Költségvetési, tervezési és beszámoló készítő modul</a:t>
          </a:r>
        </a:p>
      </dgm:t>
    </dgm:pt>
    <dgm:pt modelId="{5A6F4158-788E-4CAD-AFE6-9284595A623B}" type="parTrans" cxnId="{B88FB95D-A67B-4D4B-B936-E5C89EC77C2D}">
      <dgm:prSet/>
      <dgm:spPr/>
      <dgm:t>
        <a:bodyPr/>
        <a:lstStyle/>
        <a:p>
          <a:endParaRPr lang="hu-HU"/>
        </a:p>
      </dgm:t>
    </dgm:pt>
    <dgm:pt modelId="{E77E42FC-0CC3-4024-BFDB-229CCEB723EB}" type="sibTrans" cxnId="{B88FB95D-A67B-4D4B-B936-E5C89EC77C2D}">
      <dgm:prSet/>
      <dgm:spPr/>
      <dgm:t>
        <a:bodyPr/>
        <a:lstStyle/>
        <a:p>
          <a:endParaRPr lang="hu-HU"/>
        </a:p>
      </dgm:t>
    </dgm:pt>
    <dgm:pt modelId="{31B34D76-4B50-48ED-9665-180F2BF9989A}">
      <dgm:prSet phldrT="[Szöveg]"/>
      <dgm:spPr/>
      <dgm:t>
        <a:bodyPr/>
        <a:lstStyle/>
        <a:p>
          <a:r>
            <a:rPr lang="hu-HU" b="1" dirty="0" smtClean="0"/>
            <a:t>VIR </a:t>
          </a:r>
        </a:p>
        <a:p>
          <a:r>
            <a:rPr lang="hu-HU" b="1" dirty="0" smtClean="0"/>
            <a:t>Vezetői információs rendszer</a:t>
          </a:r>
          <a:endParaRPr lang="hu-HU" dirty="0"/>
        </a:p>
      </dgm:t>
    </dgm:pt>
    <dgm:pt modelId="{E95C546B-FEC3-4FE8-BFBB-AA8D4C7E019E}" type="parTrans" cxnId="{F7B4974A-2B97-4210-ABAF-68C4D174A067}">
      <dgm:prSet/>
      <dgm:spPr/>
      <dgm:t>
        <a:bodyPr/>
        <a:lstStyle/>
        <a:p>
          <a:endParaRPr lang="hu-HU"/>
        </a:p>
      </dgm:t>
    </dgm:pt>
    <dgm:pt modelId="{60234672-9476-4CB1-B0F0-FF770B5074BE}" type="sibTrans" cxnId="{F7B4974A-2B97-4210-ABAF-68C4D174A067}">
      <dgm:prSet/>
      <dgm:spPr/>
      <dgm:t>
        <a:bodyPr/>
        <a:lstStyle/>
        <a:p>
          <a:endParaRPr lang="hu-HU"/>
        </a:p>
      </dgm:t>
    </dgm:pt>
    <dgm:pt modelId="{64DEF414-5A7E-4B1A-B97C-6E6A185A87A6}" type="pres">
      <dgm:prSet presAssocID="{8DA7F349-C93F-4FCC-9D28-2A6D2DB4FB0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AFFCAA97-FA80-43B7-983B-572F8635A1BA}" type="pres">
      <dgm:prSet presAssocID="{8DA7F349-C93F-4FCC-9D28-2A6D2DB4FB02}" presName="matrix" presStyleCnt="0"/>
      <dgm:spPr/>
      <dgm:t>
        <a:bodyPr/>
        <a:lstStyle/>
        <a:p>
          <a:endParaRPr lang="hu-HU"/>
        </a:p>
      </dgm:t>
    </dgm:pt>
    <dgm:pt modelId="{1A70FC8A-ADD7-422D-81E5-83BAEC6C8C8B}" type="pres">
      <dgm:prSet presAssocID="{8DA7F349-C93F-4FCC-9D28-2A6D2DB4FB02}" presName="tile1" presStyleLbl="node1" presStyleIdx="0" presStyleCnt="4"/>
      <dgm:spPr/>
      <dgm:t>
        <a:bodyPr/>
        <a:lstStyle/>
        <a:p>
          <a:endParaRPr lang="hu-HU"/>
        </a:p>
      </dgm:t>
    </dgm:pt>
    <dgm:pt modelId="{B82E6106-3439-4537-9150-FA3FB47C6C18}" type="pres">
      <dgm:prSet presAssocID="{8DA7F349-C93F-4FCC-9D28-2A6D2DB4FB0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4570842-6BBA-4849-9282-D596715C066F}" type="pres">
      <dgm:prSet presAssocID="{8DA7F349-C93F-4FCC-9D28-2A6D2DB4FB02}" presName="tile2" presStyleLbl="node1" presStyleIdx="1" presStyleCnt="4"/>
      <dgm:spPr/>
      <dgm:t>
        <a:bodyPr/>
        <a:lstStyle/>
        <a:p>
          <a:endParaRPr lang="hu-HU"/>
        </a:p>
      </dgm:t>
    </dgm:pt>
    <dgm:pt modelId="{DF6CF939-852C-4BB8-BEB8-AC72A249E89B}" type="pres">
      <dgm:prSet presAssocID="{8DA7F349-C93F-4FCC-9D28-2A6D2DB4FB0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0D4E580-7194-4346-9069-5206E75ECF19}" type="pres">
      <dgm:prSet presAssocID="{8DA7F349-C93F-4FCC-9D28-2A6D2DB4FB02}" presName="tile3" presStyleLbl="node1" presStyleIdx="2" presStyleCnt="4"/>
      <dgm:spPr/>
      <dgm:t>
        <a:bodyPr/>
        <a:lstStyle/>
        <a:p>
          <a:endParaRPr lang="hu-HU"/>
        </a:p>
      </dgm:t>
    </dgm:pt>
    <dgm:pt modelId="{8BF6C203-C652-4F0B-B870-077323585548}" type="pres">
      <dgm:prSet presAssocID="{8DA7F349-C93F-4FCC-9D28-2A6D2DB4FB0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0F9957B-8CB1-4EA0-8E6A-DBDE3D632EC4}" type="pres">
      <dgm:prSet presAssocID="{8DA7F349-C93F-4FCC-9D28-2A6D2DB4FB02}" presName="tile4" presStyleLbl="node1" presStyleIdx="3" presStyleCnt="4"/>
      <dgm:spPr/>
      <dgm:t>
        <a:bodyPr/>
        <a:lstStyle/>
        <a:p>
          <a:endParaRPr lang="hu-HU"/>
        </a:p>
      </dgm:t>
    </dgm:pt>
    <dgm:pt modelId="{27213DF0-EFFB-4457-A9C0-8173DC720962}" type="pres">
      <dgm:prSet presAssocID="{8DA7F349-C93F-4FCC-9D28-2A6D2DB4FB0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6FC19A0-3A62-4925-AA96-CA88C7034E35}" type="pres">
      <dgm:prSet presAssocID="{8DA7F349-C93F-4FCC-9D28-2A6D2DB4FB0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u-HU"/>
        </a:p>
      </dgm:t>
    </dgm:pt>
  </dgm:ptLst>
  <dgm:cxnLst>
    <dgm:cxn modelId="{8D54A42D-9183-4B5B-A35B-238E5BEE8A5B}" srcId="{1CDC55EC-B5C4-45AC-BE1F-0B88720C801A}" destId="{8F814729-0012-4307-8BC9-6EF3B9B55D07}" srcOrd="1" destOrd="0" parTransId="{67386152-0217-46F7-93BC-F7A1EAD71E48}" sibTransId="{0E9D0856-5BC3-4E47-B874-E8D9B918B9C2}"/>
    <dgm:cxn modelId="{2F6A8587-DAFB-400A-8637-7F17B4B1F1F9}" type="presOf" srcId="{31B34D76-4B50-48ED-9665-180F2BF9989A}" destId="{27213DF0-EFFB-4457-A9C0-8173DC720962}" srcOrd="1" destOrd="0" presId="urn:microsoft.com/office/officeart/2005/8/layout/matrix1"/>
    <dgm:cxn modelId="{7119DA5B-97B3-4F22-8861-8DFCD605F169}" srcId="{1CDC55EC-B5C4-45AC-BE1F-0B88720C801A}" destId="{F514E488-1E76-48AD-8DD4-4D41F81567CE}" srcOrd="0" destOrd="0" parTransId="{BF198363-97F8-4AEA-8618-D456F489FA90}" sibTransId="{8002AF2C-A98B-4FBB-8D42-A71D700746DD}"/>
    <dgm:cxn modelId="{1E31C699-22D3-4AC2-ABBC-7A67C29AEDBA}" type="presOf" srcId="{233C8BE1-DD59-4D31-8D46-6CCB08BB2790}" destId="{20D4E580-7194-4346-9069-5206E75ECF19}" srcOrd="0" destOrd="0" presId="urn:microsoft.com/office/officeart/2005/8/layout/matrix1"/>
    <dgm:cxn modelId="{90F97FA9-24ED-48B0-AE3A-AEB0CDED86F6}" type="presOf" srcId="{31B34D76-4B50-48ED-9665-180F2BF9989A}" destId="{10F9957B-8CB1-4EA0-8E6A-DBDE3D632EC4}" srcOrd="0" destOrd="0" presId="urn:microsoft.com/office/officeart/2005/8/layout/matrix1"/>
    <dgm:cxn modelId="{165CB999-5587-48E8-88BC-4B5A678CCA48}" type="presOf" srcId="{1CDC55EC-B5C4-45AC-BE1F-0B88720C801A}" destId="{46FC19A0-3A62-4925-AA96-CA88C7034E35}" srcOrd="0" destOrd="0" presId="urn:microsoft.com/office/officeart/2005/8/layout/matrix1"/>
    <dgm:cxn modelId="{6E4E8DE0-3029-47A5-BA9B-8DE24C248C37}" srcId="{8DA7F349-C93F-4FCC-9D28-2A6D2DB4FB02}" destId="{1CDC55EC-B5C4-45AC-BE1F-0B88720C801A}" srcOrd="0" destOrd="0" parTransId="{AEEA05D8-220E-4993-A9C5-B77D7A853EAF}" sibTransId="{07889A00-CA5E-49C5-98EA-CC8445CBDF8B}"/>
    <dgm:cxn modelId="{B01FA683-867B-40B4-B1C1-1AE6FEE81551}" type="presOf" srcId="{8DA7F349-C93F-4FCC-9D28-2A6D2DB4FB02}" destId="{64DEF414-5A7E-4B1A-B97C-6E6A185A87A6}" srcOrd="0" destOrd="0" presId="urn:microsoft.com/office/officeart/2005/8/layout/matrix1"/>
    <dgm:cxn modelId="{F7B4974A-2B97-4210-ABAF-68C4D174A067}" srcId="{1CDC55EC-B5C4-45AC-BE1F-0B88720C801A}" destId="{31B34D76-4B50-48ED-9665-180F2BF9989A}" srcOrd="3" destOrd="0" parTransId="{E95C546B-FEC3-4FE8-BFBB-AA8D4C7E019E}" sibTransId="{60234672-9476-4CB1-B0F0-FF770B5074BE}"/>
    <dgm:cxn modelId="{C4EDFC46-FE66-4376-ACBC-FBBEB244A012}" type="presOf" srcId="{8F814729-0012-4307-8BC9-6EF3B9B55D07}" destId="{DF6CF939-852C-4BB8-BEB8-AC72A249E89B}" srcOrd="1" destOrd="0" presId="urn:microsoft.com/office/officeart/2005/8/layout/matrix1"/>
    <dgm:cxn modelId="{0D655B21-86B1-422D-8D36-6EFDB937215B}" type="presOf" srcId="{F514E488-1E76-48AD-8DD4-4D41F81567CE}" destId="{B82E6106-3439-4537-9150-FA3FB47C6C18}" srcOrd="1" destOrd="0" presId="urn:microsoft.com/office/officeart/2005/8/layout/matrix1"/>
    <dgm:cxn modelId="{89166C81-CA6F-4865-AB28-1BEA09A46AB6}" type="presOf" srcId="{233C8BE1-DD59-4D31-8D46-6CCB08BB2790}" destId="{8BF6C203-C652-4F0B-B870-077323585548}" srcOrd="1" destOrd="0" presId="urn:microsoft.com/office/officeart/2005/8/layout/matrix1"/>
    <dgm:cxn modelId="{B88FB95D-A67B-4D4B-B936-E5C89EC77C2D}" srcId="{1CDC55EC-B5C4-45AC-BE1F-0B88720C801A}" destId="{233C8BE1-DD59-4D31-8D46-6CCB08BB2790}" srcOrd="2" destOrd="0" parTransId="{5A6F4158-788E-4CAD-AFE6-9284595A623B}" sibTransId="{E77E42FC-0CC3-4024-BFDB-229CCEB723EB}"/>
    <dgm:cxn modelId="{27A937F9-24FE-43FB-BDD4-BF39E2584C54}" type="presOf" srcId="{8F814729-0012-4307-8BC9-6EF3B9B55D07}" destId="{04570842-6BBA-4849-9282-D596715C066F}" srcOrd="0" destOrd="0" presId="urn:microsoft.com/office/officeart/2005/8/layout/matrix1"/>
    <dgm:cxn modelId="{D99B0F3D-9704-4F67-8653-AAE428B9A1D5}" type="presOf" srcId="{F514E488-1E76-48AD-8DD4-4D41F81567CE}" destId="{1A70FC8A-ADD7-422D-81E5-83BAEC6C8C8B}" srcOrd="0" destOrd="0" presId="urn:microsoft.com/office/officeart/2005/8/layout/matrix1"/>
    <dgm:cxn modelId="{9BDFF36F-CF55-4911-9C33-C3FCE4CDB7D3}" type="presParOf" srcId="{64DEF414-5A7E-4B1A-B97C-6E6A185A87A6}" destId="{AFFCAA97-FA80-43B7-983B-572F8635A1BA}" srcOrd="0" destOrd="0" presId="urn:microsoft.com/office/officeart/2005/8/layout/matrix1"/>
    <dgm:cxn modelId="{51827876-43AC-41B8-A6C6-FA57C527882E}" type="presParOf" srcId="{AFFCAA97-FA80-43B7-983B-572F8635A1BA}" destId="{1A70FC8A-ADD7-422D-81E5-83BAEC6C8C8B}" srcOrd="0" destOrd="0" presId="urn:microsoft.com/office/officeart/2005/8/layout/matrix1"/>
    <dgm:cxn modelId="{6D30A102-14CA-442B-96CE-0A87AE0EE819}" type="presParOf" srcId="{AFFCAA97-FA80-43B7-983B-572F8635A1BA}" destId="{B82E6106-3439-4537-9150-FA3FB47C6C18}" srcOrd="1" destOrd="0" presId="urn:microsoft.com/office/officeart/2005/8/layout/matrix1"/>
    <dgm:cxn modelId="{E869C7F0-11B9-4BEE-AEEA-17D7AF360C43}" type="presParOf" srcId="{AFFCAA97-FA80-43B7-983B-572F8635A1BA}" destId="{04570842-6BBA-4849-9282-D596715C066F}" srcOrd="2" destOrd="0" presId="urn:microsoft.com/office/officeart/2005/8/layout/matrix1"/>
    <dgm:cxn modelId="{793DC037-EEB3-440F-980E-542B92DA8BFB}" type="presParOf" srcId="{AFFCAA97-FA80-43B7-983B-572F8635A1BA}" destId="{DF6CF939-852C-4BB8-BEB8-AC72A249E89B}" srcOrd="3" destOrd="0" presId="urn:microsoft.com/office/officeart/2005/8/layout/matrix1"/>
    <dgm:cxn modelId="{CDB92424-B3F6-4DF2-AD2F-407EAB538A70}" type="presParOf" srcId="{AFFCAA97-FA80-43B7-983B-572F8635A1BA}" destId="{20D4E580-7194-4346-9069-5206E75ECF19}" srcOrd="4" destOrd="0" presId="urn:microsoft.com/office/officeart/2005/8/layout/matrix1"/>
    <dgm:cxn modelId="{7500BBE8-181A-46E9-8D15-4C553F2C3653}" type="presParOf" srcId="{AFFCAA97-FA80-43B7-983B-572F8635A1BA}" destId="{8BF6C203-C652-4F0B-B870-077323585548}" srcOrd="5" destOrd="0" presId="urn:microsoft.com/office/officeart/2005/8/layout/matrix1"/>
    <dgm:cxn modelId="{C47D2E53-614C-487E-921E-FE18065F06F8}" type="presParOf" srcId="{AFFCAA97-FA80-43B7-983B-572F8635A1BA}" destId="{10F9957B-8CB1-4EA0-8E6A-DBDE3D632EC4}" srcOrd="6" destOrd="0" presId="urn:microsoft.com/office/officeart/2005/8/layout/matrix1"/>
    <dgm:cxn modelId="{8EC48792-70BF-4B0E-BD77-8BE83A148B04}" type="presParOf" srcId="{AFFCAA97-FA80-43B7-983B-572F8635A1BA}" destId="{27213DF0-EFFB-4457-A9C0-8173DC720962}" srcOrd="7" destOrd="0" presId="urn:microsoft.com/office/officeart/2005/8/layout/matrix1"/>
    <dgm:cxn modelId="{7288A505-A02D-4CFE-B2A1-1B86EF3CF7C7}" type="presParOf" srcId="{64DEF414-5A7E-4B1A-B97C-6E6A185A87A6}" destId="{46FC19A0-3A62-4925-AA96-CA88C7034E3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E04EE7-D8B4-44C9-82D9-36868682615E}" type="doc">
      <dgm:prSet loTypeId="urn:microsoft.com/office/officeart/2008/layout/VerticalCurvedList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hu-HU"/>
        </a:p>
      </dgm:t>
    </dgm:pt>
    <dgm:pt modelId="{C742E0E2-E1A4-4BA8-9320-1A3CE62865D9}">
      <dgm:prSet phldrT="[Szöveg]"/>
      <dgm:spPr/>
      <dgm:t>
        <a:bodyPr/>
        <a:lstStyle/>
        <a:p>
          <a:r>
            <a:rPr lang="hu-HU" altLang="hu-HU" dirty="0" smtClean="0"/>
            <a:t>Analitikus tervezés a költségvetés összeállításához</a:t>
          </a:r>
          <a:endParaRPr lang="hu-HU" dirty="0"/>
        </a:p>
      </dgm:t>
    </dgm:pt>
    <dgm:pt modelId="{508EA0DA-3CD0-4974-94F5-6D97BA0F26FB}" type="parTrans" cxnId="{45565150-EF31-4903-A53A-1888FE0098EF}">
      <dgm:prSet/>
      <dgm:spPr/>
      <dgm:t>
        <a:bodyPr/>
        <a:lstStyle/>
        <a:p>
          <a:endParaRPr lang="hu-HU"/>
        </a:p>
      </dgm:t>
    </dgm:pt>
    <dgm:pt modelId="{E8D3AB7D-9CE2-4FE6-8171-2DA9C9DCF437}" type="sibTrans" cxnId="{45565150-EF31-4903-A53A-1888FE0098EF}">
      <dgm:prSet/>
      <dgm:spPr/>
      <dgm:t>
        <a:bodyPr/>
        <a:lstStyle/>
        <a:p>
          <a:endParaRPr lang="hu-HU"/>
        </a:p>
      </dgm:t>
    </dgm:pt>
    <dgm:pt modelId="{1BB04340-E21E-47B8-BB4E-76E7E51A844F}">
      <dgm:prSet phldrT="[Szöveg]"/>
      <dgm:spPr/>
      <dgm:t>
        <a:bodyPr/>
        <a:lstStyle/>
        <a:p>
          <a:r>
            <a:rPr lang="hu-HU" altLang="hu-HU" smtClean="0"/>
            <a:t>Költségvetés összeállítása</a:t>
          </a:r>
          <a:endParaRPr lang="hu-HU" dirty="0"/>
        </a:p>
      </dgm:t>
    </dgm:pt>
    <dgm:pt modelId="{6C6F70DE-86CB-4A65-A678-447854B08784}" type="parTrans" cxnId="{A8713103-7340-4A10-99F6-29FB1256D9FC}">
      <dgm:prSet/>
      <dgm:spPr/>
      <dgm:t>
        <a:bodyPr/>
        <a:lstStyle/>
        <a:p>
          <a:endParaRPr lang="hu-HU"/>
        </a:p>
      </dgm:t>
    </dgm:pt>
    <dgm:pt modelId="{0E017286-ED63-431A-B697-0C2310DBF909}" type="sibTrans" cxnId="{A8713103-7340-4A10-99F6-29FB1256D9FC}">
      <dgm:prSet/>
      <dgm:spPr/>
      <dgm:t>
        <a:bodyPr/>
        <a:lstStyle/>
        <a:p>
          <a:endParaRPr lang="hu-HU"/>
        </a:p>
      </dgm:t>
    </dgm:pt>
    <dgm:pt modelId="{601817C5-F166-47C3-9EE4-8FE06586C8E1}">
      <dgm:prSet phldrT="[Szöveg]"/>
      <dgm:spPr/>
      <dgm:t>
        <a:bodyPr/>
        <a:lstStyle/>
        <a:p>
          <a:r>
            <a:rPr lang="hu-HU" altLang="hu-HU" smtClean="0"/>
            <a:t>Évközi adatszolgáltatások teljesítése</a:t>
          </a:r>
          <a:endParaRPr lang="hu-HU" dirty="0"/>
        </a:p>
      </dgm:t>
    </dgm:pt>
    <dgm:pt modelId="{AD285A56-E4F9-4FCE-9E19-B5D6CB077104}" type="parTrans" cxnId="{ABE955EF-B267-4652-B887-22886603582A}">
      <dgm:prSet/>
      <dgm:spPr/>
      <dgm:t>
        <a:bodyPr/>
        <a:lstStyle/>
        <a:p>
          <a:endParaRPr lang="hu-HU"/>
        </a:p>
      </dgm:t>
    </dgm:pt>
    <dgm:pt modelId="{5B2B850F-FD9C-422E-83EA-2B5CBE29904E}" type="sibTrans" cxnId="{ABE955EF-B267-4652-B887-22886603582A}">
      <dgm:prSet/>
      <dgm:spPr/>
      <dgm:t>
        <a:bodyPr/>
        <a:lstStyle/>
        <a:p>
          <a:endParaRPr lang="hu-HU"/>
        </a:p>
      </dgm:t>
    </dgm:pt>
    <dgm:pt modelId="{C8BFB00D-AA4C-4AF6-867F-1152C14C8259}">
      <dgm:prSet phldrT="[Szöveg]"/>
      <dgm:spPr/>
      <dgm:t>
        <a:bodyPr/>
        <a:lstStyle/>
        <a:p>
          <a:r>
            <a:rPr lang="hu-HU" altLang="hu-HU" smtClean="0"/>
            <a:t>Beszámoló összeállítása</a:t>
          </a:r>
          <a:endParaRPr lang="hu-HU" dirty="0"/>
        </a:p>
      </dgm:t>
    </dgm:pt>
    <dgm:pt modelId="{97CCD686-67EF-4B7B-9BB6-06E8B936ECA8}" type="parTrans" cxnId="{B81B8536-1511-476F-AD3F-540DC8AD5F96}">
      <dgm:prSet/>
      <dgm:spPr/>
      <dgm:t>
        <a:bodyPr/>
        <a:lstStyle/>
        <a:p>
          <a:endParaRPr lang="hu-HU"/>
        </a:p>
      </dgm:t>
    </dgm:pt>
    <dgm:pt modelId="{1AB271AF-13D1-49E8-8FA9-841018353B95}" type="sibTrans" cxnId="{B81B8536-1511-476F-AD3F-540DC8AD5F96}">
      <dgm:prSet/>
      <dgm:spPr/>
      <dgm:t>
        <a:bodyPr/>
        <a:lstStyle/>
        <a:p>
          <a:endParaRPr lang="hu-HU"/>
        </a:p>
      </dgm:t>
    </dgm:pt>
    <dgm:pt modelId="{55347183-B0F0-411E-B5EC-E5F9F0EB53A5}">
      <dgm:prSet phldrT="[Szöveg]"/>
      <dgm:spPr/>
      <dgm:t>
        <a:bodyPr/>
        <a:lstStyle/>
        <a:p>
          <a:r>
            <a:rPr lang="hu-HU" altLang="hu-HU" smtClean="0"/>
            <a:t>Belső szabályozásnak megfelelő kimutatások készítése</a:t>
          </a:r>
          <a:endParaRPr lang="hu-HU" dirty="0"/>
        </a:p>
      </dgm:t>
    </dgm:pt>
    <dgm:pt modelId="{2E41B862-EA9C-4C84-8ABE-F94D10417809}" type="parTrans" cxnId="{531934F8-C780-4B81-A9DD-E01470BB3BE9}">
      <dgm:prSet/>
      <dgm:spPr/>
      <dgm:t>
        <a:bodyPr/>
        <a:lstStyle/>
        <a:p>
          <a:endParaRPr lang="hu-HU"/>
        </a:p>
      </dgm:t>
    </dgm:pt>
    <dgm:pt modelId="{F0312487-B399-41F8-A58E-5D5B73A1C5CA}" type="sibTrans" cxnId="{531934F8-C780-4B81-A9DD-E01470BB3BE9}">
      <dgm:prSet/>
      <dgm:spPr/>
      <dgm:t>
        <a:bodyPr/>
        <a:lstStyle/>
        <a:p>
          <a:endParaRPr lang="hu-HU"/>
        </a:p>
      </dgm:t>
    </dgm:pt>
    <dgm:pt modelId="{1FA1C1A3-8CB8-4EA2-B422-A8D22CB45303}" type="pres">
      <dgm:prSet presAssocID="{DFE04EE7-D8B4-44C9-82D9-36868682615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1875F63F-67D3-4DD7-BE29-CE3EA77FF272}" type="pres">
      <dgm:prSet presAssocID="{DFE04EE7-D8B4-44C9-82D9-36868682615E}" presName="Name1" presStyleCnt="0"/>
      <dgm:spPr/>
      <dgm:t>
        <a:bodyPr/>
        <a:lstStyle/>
        <a:p>
          <a:endParaRPr lang="hu-HU"/>
        </a:p>
      </dgm:t>
    </dgm:pt>
    <dgm:pt modelId="{47A1D97E-E6DD-4A34-99EC-620C2D877F46}" type="pres">
      <dgm:prSet presAssocID="{DFE04EE7-D8B4-44C9-82D9-36868682615E}" presName="cycle" presStyleCnt="0"/>
      <dgm:spPr/>
      <dgm:t>
        <a:bodyPr/>
        <a:lstStyle/>
        <a:p>
          <a:endParaRPr lang="hu-HU"/>
        </a:p>
      </dgm:t>
    </dgm:pt>
    <dgm:pt modelId="{7A49101A-5D00-41D0-AC70-46B941BD2DF9}" type="pres">
      <dgm:prSet presAssocID="{DFE04EE7-D8B4-44C9-82D9-36868682615E}" presName="srcNode" presStyleLbl="node1" presStyleIdx="0" presStyleCnt="5"/>
      <dgm:spPr/>
      <dgm:t>
        <a:bodyPr/>
        <a:lstStyle/>
        <a:p>
          <a:endParaRPr lang="hu-HU"/>
        </a:p>
      </dgm:t>
    </dgm:pt>
    <dgm:pt modelId="{12DC901A-B468-4469-9DEE-93AB3DCD84BA}" type="pres">
      <dgm:prSet presAssocID="{DFE04EE7-D8B4-44C9-82D9-36868682615E}" presName="conn" presStyleLbl="parChTrans1D2" presStyleIdx="0" presStyleCnt="1"/>
      <dgm:spPr/>
      <dgm:t>
        <a:bodyPr/>
        <a:lstStyle/>
        <a:p>
          <a:endParaRPr lang="hu-HU"/>
        </a:p>
      </dgm:t>
    </dgm:pt>
    <dgm:pt modelId="{659EE7F2-BC3F-4CEC-BD65-256B9273D66A}" type="pres">
      <dgm:prSet presAssocID="{DFE04EE7-D8B4-44C9-82D9-36868682615E}" presName="extraNode" presStyleLbl="node1" presStyleIdx="0" presStyleCnt="5"/>
      <dgm:spPr/>
      <dgm:t>
        <a:bodyPr/>
        <a:lstStyle/>
        <a:p>
          <a:endParaRPr lang="hu-HU"/>
        </a:p>
      </dgm:t>
    </dgm:pt>
    <dgm:pt modelId="{CF18F7CB-5360-438D-B5A4-2B9D852206B9}" type="pres">
      <dgm:prSet presAssocID="{DFE04EE7-D8B4-44C9-82D9-36868682615E}" presName="dstNode" presStyleLbl="node1" presStyleIdx="0" presStyleCnt="5"/>
      <dgm:spPr/>
      <dgm:t>
        <a:bodyPr/>
        <a:lstStyle/>
        <a:p>
          <a:endParaRPr lang="hu-HU"/>
        </a:p>
      </dgm:t>
    </dgm:pt>
    <dgm:pt modelId="{4B96CD61-F148-4256-9F2C-BDC408D1E626}" type="pres">
      <dgm:prSet presAssocID="{C742E0E2-E1A4-4BA8-9320-1A3CE62865D9}" presName="text_1" presStyleLbl="node1" presStyleIdx="0" presStyleCnt="5" custLinFactNeighborX="750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456D477-F992-452C-84C3-45B94CF6A12A}" type="pres">
      <dgm:prSet presAssocID="{C742E0E2-E1A4-4BA8-9320-1A3CE62865D9}" presName="accent_1" presStyleCnt="0"/>
      <dgm:spPr/>
      <dgm:t>
        <a:bodyPr/>
        <a:lstStyle/>
        <a:p>
          <a:endParaRPr lang="hu-HU"/>
        </a:p>
      </dgm:t>
    </dgm:pt>
    <dgm:pt modelId="{6644933D-FBEF-41F8-A84D-619D10076D89}" type="pres">
      <dgm:prSet presAssocID="{C742E0E2-E1A4-4BA8-9320-1A3CE62865D9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F37BEA43-7154-48E1-AC82-7860187DFEFD}" type="pres">
      <dgm:prSet presAssocID="{1BB04340-E21E-47B8-BB4E-76E7E51A844F}" presName="text_2" presStyleLbl="node1" presStyleIdx="1" presStyleCnt="5" custLinFactNeighborX="789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6BB3208-2067-41B7-8D93-B5DC7772E0A5}" type="pres">
      <dgm:prSet presAssocID="{1BB04340-E21E-47B8-BB4E-76E7E51A844F}" presName="accent_2" presStyleCnt="0"/>
      <dgm:spPr/>
      <dgm:t>
        <a:bodyPr/>
        <a:lstStyle/>
        <a:p>
          <a:endParaRPr lang="hu-HU"/>
        </a:p>
      </dgm:t>
    </dgm:pt>
    <dgm:pt modelId="{84B13B6B-F0F4-4AD2-A858-9F3DEBC5509C}" type="pres">
      <dgm:prSet presAssocID="{1BB04340-E21E-47B8-BB4E-76E7E51A844F}" presName="accentRepeatNode" presStyleLbl="solidFgAcc1" presStyleIdx="1" presStyleCnt="5"/>
      <dgm:spPr/>
      <dgm:t>
        <a:bodyPr/>
        <a:lstStyle/>
        <a:p>
          <a:endParaRPr lang="hu-HU"/>
        </a:p>
      </dgm:t>
    </dgm:pt>
    <dgm:pt modelId="{C9849684-818C-4DE6-AF74-B282E0C19E05}" type="pres">
      <dgm:prSet presAssocID="{601817C5-F166-47C3-9EE4-8FE06586C8E1}" presName="text_3" presStyleLbl="node1" presStyleIdx="2" presStyleCnt="5" custLinFactNeighborX="802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CA3C0F2-3DA4-4A70-B465-ACF6CC6CF1D8}" type="pres">
      <dgm:prSet presAssocID="{601817C5-F166-47C3-9EE4-8FE06586C8E1}" presName="accent_3" presStyleCnt="0"/>
      <dgm:spPr/>
      <dgm:t>
        <a:bodyPr/>
        <a:lstStyle/>
        <a:p>
          <a:endParaRPr lang="hu-HU"/>
        </a:p>
      </dgm:t>
    </dgm:pt>
    <dgm:pt modelId="{AC5DB61A-636B-4BEA-8175-61C79089FD99}" type="pres">
      <dgm:prSet presAssocID="{601817C5-F166-47C3-9EE4-8FE06586C8E1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4123C7DE-22A5-47AC-A356-898146FF34DE}" type="pres">
      <dgm:prSet presAssocID="{C8BFB00D-AA4C-4AF6-867F-1152C14C8259}" presName="text_4" presStyleLbl="node1" presStyleIdx="3" presStyleCnt="5" custLinFactNeighborX="789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4188FBC-4F99-4352-9D00-2DEA0F55211D}" type="pres">
      <dgm:prSet presAssocID="{C8BFB00D-AA4C-4AF6-867F-1152C14C8259}" presName="accent_4" presStyleCnt="0"/>
      <dgm:spPr/>
      <dgm:t>
        <a:bodyPr/>
        <a:lstStyle/>
        <a:p>
          <a:endParaRPr lang="hu-HU"/>
        </a:p>
      </dgm:t>
    </dgm:pt>
    <dgm:pt modelId="{8700B2D7-F881-4B44-B706-057090B78EB5}" type="pres">
      <dgm:prSet presAssocID="{C8BFB00D-AA4C-4AF6-867F-1152C14C8259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64FCC54F-F157-4349-9380-59805A1E8E1D}" type="pres">
      <dgm:prSet presAssocID="{55347183-B0F0-411E-B5EC-E5F9F0EB53A5}" presName="text_5" presStyleLbl="node1" presStyleIdx="4" presStyleCnt="5" custLinFactNeighborX="750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4429A12-0368-4316-9054-0CBFF02801F9}" type="pres">
      <dgm:prSet presAssocID="{55347183-B0F0-411E-B5EC-E5F9F0EB53A5}" presName="accent_5" presStyleCnt="0"/>
      <dgm:spPr/>
      <dgm:t>
        <a:bodyPr/>
        <a:lstStyle/>
        <a:p>
          <a:endParaRPr lang="hu-HU"/>
        </a:p>
      </dgm:t>
    </dgm:pt>
    <dgm:pt modelId="{4BBA33F1-99E1-43CE-BDD5-DFE665B10061}" type="pres">
      <dgm:prSet presAssocID="{55347183-B0F0-411E-B5EC-E5F9F0EB53A5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A8713103-7340-4A10-99F6-29FB1256D9FC}" srcId="{DFE04EE7-D8B4-44C9-82D9-36868682615E}" destId="{1BB04340-E21E-47B8-BB4E-76E7E51A844F}" srcOrd="1" destOrd="0" parTransId="{6C6F70DE-86CB-4A65-A678-447854B08784}" sibTransId="{0E017286-ED63-431A-B697-0C2310DBF909}"/>
    <dgm:cxn modelId="{2764155B-F261-4F2D-80EF-7C5FB88CAED4}" type="presOf" srcId="{C8BFB00D-AA4C-4AF6-867F-1152C14C8259}" destId="{4123C7DE-22A5-47AC-A356-898146FF34DE}" srcOrd="0" destOrd="0" presId="urn:microsoft.com/office/officeart/2008/layout/VerticalCurvedList"/>
    <dgm:cxn modelId="{5714F0F5-4944-4200-9769-988517A87F85}" type="presOf" srcId="{1BB04340-E21E-47B8-BB4E-76E7E51A844F}" destId="{F37BEA43-7154-48E1-AC82-7860187DFEFD}" srcOrd="0" destOrd="0" presId="urn:microsoft.com/office/officeart/2008/layout/VerticalCurvedList"/>
    <dgm:cxn modelId="{531934F8-C780-4B81-A9DD-E01470BB3BE9}" srcId="{DFE04EE7-D8B4-44C9-82D9-36868682615E}" destId="{55347183-B0F0-411E-B5EC-E5F9F0EB53A5}" srcOrd="4" destOrd="0" parTransId="{2E41B862-EA9C-4C84-8ABE-F94D10417809}" sibTransId="{F0312487-B399-41F8-A58E-5D5B73A1C5CA}"/>
    <dgm:cxn modelId="{45565150-EF31-4903-A53A-1888FE0098EF}" srcId="{DFE04EE7-D8B4-44C9-82D9-36868682615E}" destId="{C742E0E2-E1A4-4BA8-9320-1A3CE62865D9}" srcOrd="0" destOrd="0" parTransId="{508EA0DA-3CD0-4974-94F5-6D97BA0F26FB}" sibTransId="{E8D3AB7D-9CE2-4FE6-8171-2DA9C9DCF437}"/>
    <dgm:cxn modelId="{B81B8536-1511-476F-AD3F-540DC8AD5F96}" srcId="{DFE04EE7-D8B4-44C9-82D9-36868682615E}" destId="{C8BFB00D-AA4C-4AF6-867F-1152C14C8259}" srcOrd="3" destOrd="0" parTransId="{97CCD686-67EF-4B7B-9BB6-06E8B936ECA8}" sibTransId="{1AB271AF-13D1-49E8-8FA9-841018353B95}"/>
    <dgm:cxn modelId="{ABE955EF-B267-4652-B887-22886603582A}" srcId="{DFE04EE7-D8B4-44C9-82D9-36868682615E}" destId="{601817C5-F166-47C3-9EE4-8FE06586C8E1}" srcOrd="2" destOrd="0" parTransId="{AD285A56-E4F9-4FCE-9E19-B5D6CB077104}" sibTransId="{5B2B850F-FD9C-422E-83EA-2B5CBE29904E}"/>
    <dgm:cxn modelId="{EC2426FA-30FB-4CF1-80B2-CC83552848C6}" type="presOf" srcId="{E8D3AB7D-9CE2-4FE6-8171-2DA9C9DCF437}" destId="{12DC901A-B468-4469-9DEE-93AB3DCD84BA}" srcOrd="0" destOrd="0" presId="urn:microsoft.com/office/officeart/2008/layout/VerticalCurvedList"/>
    <dgm:cxn modelId="{250ADDD1-0B2C-4EEC-9336-D40F89627D09}" type="presOf" srcId="{55347183-B0F0-411E-B5EC-E5F9F0EB53A5}" destId="{64FCC54F-F157-4349-9380-59805A1E8E1D}" srcOrd="0" destOrd="0" presId="urn:microsoft.com/office/officeart/2008/layout/VerticalCurvedList"/>
    <dgm:cxn modelId="{0C464067-ED75-4E39-B3BC-C34AA48120C9}" type="presOf" srcId="{C742E0E2-E1A4-4BA8-9320-1A3CE62865D9}" destId="{4B96CD61-F148-4256-9F2C-BDC408D1E626}" srcOrd="0" destOrd="0" presId="urn:microsoft.com/office/officeart/2008/layout/VerticalCurvedList"/>
    <dgm:cxn modelId="{E984F8C0-5F20-472D-BA80-8FE60212E482}" type="presOf" srcId="{601817C5-F166-47C3-9EE4-8FE06586C8E1}" destId="{C9849684-818C-4DE6-AF74-B282E0C19E05}" srcOrd="0" destOrd="0" presId="urn:microsoft.com/office/officeart/2008/layout/VerticalCurvedList"/>
    <dgm:cxn modelId="{E2C8E75B-8D44-4AF1-9875-9F801C3F28BE}" type="presOf" srcId="{DFE04EE7-D8B4-44C9-82D9-36868682615E}" destId="{1FA1C1A3-8CB8-4EA2-B422-A8D22CB45303}" srcOrd="0" destOrd="0" presId="urn:microsoft.com/office/officeart/2008/layout/VerticalCurvedList"/>
    <dgm:cxn modelId="{951383FB-B10C-43B8-9AA6-20EBB60A87A6}" type="presParOf" srcId="{1FA1C1A3-8CB8-4EA2-B422-A8D22CB45303}" destId="{1875F63F-67D3-4DD7-BE29-CE3EA77FF272}" srcOrd="0" destOrd="0" presId="urn:microsoft.com/office/officeart/2008/layout/VerticalCurvedList"/>
    <dgm:cxn modelId="{8E5F8CD7-405A-4918-BCE4-C7F23D9D2439}" type="presParOf" srcId="{1875F63F-67D3-4DD7-BE29-CE3EA77FF272}" destId="{47A1D97E-E6DD-4A34-99EC-620C2D877F46}" srcOrd="0" destOrd="0" presId="urn:microsoft.com/office/officeart/2008/layout/VerticalCurvedList"/>
    <dgm:cxn modelId="{36AFCEE9-E670-4F7B-947C-91AB6DBC5179}" type="presParOf" srcId="{47A1D97E-E6DD-4A34-99EC-620C2D877F46}" destId="{7A49101A-5D00-41D0-AC70-46B941BD2DF9}" srcOrd="0" destOrd="0" presId="urn:microsoft.com/office/officeart/2008/layout/VerticalCurvedList"/>
    <dgm:cxn modelId="{EB4E6DFE-111B-4EA9-8E68-070A9CD9A5E8}" type="presParOf" srcId="{47A1D97E-E6DD-4A34-99EC-620C2D877F46}" destId="{12DC901A-B468-4469-9DEE-93AB3DCD84BA}" srcOrd="1" destOrd="0" presId="urn:microsoft.com/office/officeart/2008/layout/VerticalCurvedList"/>
    <dgm:cxn modelId="{2B71436D-32A3-4611-A9B3-E96DFDD29C49}" type="presParOf" srcId="{47A1D97E-E6DD-4A34-99EC-620C2D877F46}" destId="{659EE7F2-BC3F-4CEC-BD65-256B9273D66A}" srcOrd="2" destOrd="0" presId="urn:microsoft.com/office/officeart/2008/layout/VerticalCurvedList"/>
    <dgm:cxn modelId="{493335BE-9342-4A47-BC78-5516FB9A608F}" type="presParOf" srcId="{47A1D97E-E6DD-4A34-99EC-620C2D877F46}" destId="{CF18F7CB-5360-438D-B5A4-2B9D852206B9}" srcOrd="3" destOrd="0" presId="urn:microsoft.com/office/officeart/2008/layout/VerticalCurvedList"/>
    <dgm:cxn modelId="{A5CC13F4-18BC-478D-8D87-FA31F5913EBA}" type="presParOf" srcId="{1875F63F-67D3-4DD7-BE29-CE3EA77FF272}" destId="{4B96CD61-F148-4256-9F2C-BDC408D1E626}" srcOrd="1" destOrd="0" presId="urn:microsoft.com/office/officeart/2008/layout/VerticalCurvedList"/>
    <dgm:cxn modelId="{700EC35D-80D1-40AB-B9F2-9A1A9FF86464}" type="presParOf" srcId="{1875F63F-67D3-4DD7-BE29-CE3EA77FF272}" destId="{F456D477-F992-452C-84C3-45B94CF6A12A}" srcOrd="2" destOrd="0" presId="urn:microsoft.com/office/officeart/2008/layout/VerticalCurvedList"/>
    <dgm:cxn modelId="{AA1389DC-A68B-4950-B1DF-E1C17F7C6446}" type="presParOf" srcId="{F456D477-F992-452C-84C3-45B94CF6A12A}" destId="{6644933D-FBEF-41F8-A84D-619D10076D89}" srcOrd="0" destOrd="0" presId="urn:microsoft.com/office/officeart/2008/layout/VerticalCurvedList"/>
    <dgm:cxn modelId="{90B383A4-3C9A-4446-9EA6-61B5B0172269}" type="presParOf" srcId="{1875F63F-67D3-4DD7-BE29-CE3EA77FF272}" destId="{F37BEA43-7154-48E1-AC82-7860187DFEFD}" srcOrd="3" destOrd="0" presId="urn:microsoft.com/office/officeart/2008/layout/VerticalCurvedList"/>
    <dgm:cxn modelId="{FCE75E97-B17B-4669-80A9-7923B94D70A2}" type="presParOf" srcId="{1875F63F-67D3-4DD7-BE29-CE3EA77FF272}" destId="{B6BB3208-2067-41B7-8D93-B5DC7772E0A5}" srcOrd="4" destOrd="0" presId="urn:microsoft.com/office/officeart/2008/layout/VerticalCurvedList"/>
    <dgm:cxn modelId="{16DDA943-BA3A-40C6-900F-7B59790472AB}" type="presParOf" srcId="{B6BB3208-2067-41B7-8D93-B5DC7772E0A5}" destId="{84B13B6B-F0F4-4AD2-A858-9F3DEBC5509C}" srcOrd="0" destOrd="0" presId="urn:microsoft.com/office/officeart/2008/layout/VerticalCurvedList"/>
    <dgm:cxn modelId="{238C4A6A-0352-4DE9-9081-078327A2A3A7}" type="presParOf" srcId="{1875F63F-67D3-4DD7-BE29-CE3EA77FF272}" destId="{C9849684-818C-4DE6-AF74-B282E0C19E05}" srcOrd="5" destOrd="0" presId="urn:microsoft.com/office/officeart/2008/layout/VerticalCurvedList"/>
    <dgm:cxn modelId="{92CA0AF1-F6E6-464D-A71C-BC1E4FC77812}" type="presParOf" srcId="{1875F63F-67D3-4DD7-BE29-CE3EA77FF272}" destId="{4CA3C0F2-3DA4-4A70-B465-ACF6CC6CF1D8}" srcOrd="6" destOrd="0" presId="urn:microsoft.com/office/officeart/2008/layout/VerticalCurvedList"/>
    <dgm:cxn modelId="{E154B2DC-4EDF-441C-B003-2993752EDB76}" type="presParOf" srcId="{4CA3C0F2-3DA4-4A70-B465-ACF6CC6CF1D8}" destId="{AC5DB61A-636B-4BEA-8175-61C79089FD99}" srcOrd="0" destOrd="0" presId="urn:microsoft.com/office/officeart/2008/layout/VerticalCurvedList"/>
    <dgm:cxn modelId="{FB45EFEF-07D3-4F75-9F93-B322E75D1A6A}" type="presParOf" srcId="{1875F63F-67D3-4DD7-BE29-CE3EA77FF272}" destId="{4123C7DE-22A5-47AC-A356-898146FF34DE}" srcOrd="7" destOrd="0" presId="urn:microsoft.com/office/officeart/2008/layout/VerticalCurvedList"/>
    <dgm:cxn modelId="{A2F29F24-34B0-45B2-861D-5821144C08F4}" type="presParOf" srcId="{1875F63F-67D3-4DD7-BE29-CE3EA77FF272}" destId="{94188FBC-4F99-4352-9D00-2DEA0F55211D}" srcOrd="8" destOrd="0" presId="urn:microsoft.com/office/officeart/2008/layout/VerticalCurvedList"/>
    <dgm:cxn modelId="{777CC01A-3415-47F7-824A-6B5716DB98D1}" type="presParOf" srcId="{94188FBC-4F99-4352-9D00-2DEA0F55211D}" destId="{8700B2D7-F881-4B44-B706-057090B78EB5}" srcOrd="0" destOrd="0" presId="urn:microsoft.com/office/officeart/2008/layout/VerticalCurvedList"/>
    <dgm:cxn modelId="{C1D0DB3E-2296-4E2A-914F-2EA83A684998}" type="presParOf" srcId="{1875F63F-67D3-4DD7-BE29-CE3EA77FF272}" destId="{64FCC54F-F157-4349-9380-59805A1E8E1D}" srcOrd="9" destOrd="0" presId="urn:microsoft.com/office/officeart/2008/layout/VerticalCurvedList"/>
    <dgm:cxn modelId="{2C3B11B7-4CB0-43FA-966D-93C0178FD41C}" type="presParOf" srcId="{1875F63F-67D3-4DD7-BE29-CE3EA77FF272}" destId="{84429A12-0368-4316-9054-0CBFF02801F9}" srcOrd="10" destOrd="0" presId="urn:microsoft.com/office/officeart/2008/layout/VerticalCurvedList"/>
    <dgm:cxn modelId="{E6A81BC7-7FF8-4548-9E0D-CCDA122CEEA0}" type="presParOf" srcId="{84429A12-0368-4316-9054-0CBFF02801F9}" destId="{4BBA33F1-99E1-43CE-BDD5-DFE665B1006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091F2-6595-40F2-A14B-28EC73C7720C}">
      <dsp:nvSpPr>
        <dsp:cNvPr id="0" name=""/>
        <dsp:cNvSpPr/>
      </dsp:nvSpPr>
      <dsp:spPr>
        <a:xfrm>
          <a:off x="3366371" y="0"/>
          <a:ext cx="5565999" cy="101723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A szakrendszerek számára egységes felületet és hozzáférést, az egységes felhasználó-, és jogosultságkezelést, valamint a rendszerszintű menedzsment (üzleti) funkciók elérését biztosítja.</a:t>
          </a:r>
          <a:endParaRPr lang="hu-HU" sz="1400" b="1" kern="1200" dirty="0"/>
        </a:p>
      </dsp:txBody>
      <dsp:txXfrm>
        <a:off x="3366371" y="127155"/>
        <a:ext cx="5184536" cy="762927"/>
      </dsp:txXfrm>
    </dsp:sp>
    <dsp:sp modelId="{8EC84C6F-EB11-4F31-86CD-2F5146415CB2}">
      <dsp:nvSpPr>
        <dsp:cNvPr id="0" name=""/>
        <dsp:cNvSpPr/>
      </dsp:nvSpPr>
      <dsp:spPr>
        <a:xfrm>
          <a:off x="212644" y="58477"/>
          <a:ext cx="3153726" cy="90052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Keretrendszer</a:t>
          </a:r>
        </a:p>
      </dsp:txBody>
      <dsp:txXfrm>
        <a:off x="256604" y="102437"/>
        <a:ext cx="3065806" cy="812608"/>
      </dsp:txXfrm>
    </dsp:sp>
    <dsp:sp modelId="{606DB484-6E5E-4384-A00F-617E444D651C}">
      <dsp:nvSpPr>
        <dsp:cNvPr id="0" name=""/>
        <dsp:cNvSpPr/>
      </dsp:nvSpPr>
      <dsp:spPr>
        <a:xfrm>
          <a:off x="3365192" y="1107178"/>
          <a:ext cx="5571440" cy="101723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1315235"/>
            <a:satOff val="7386"/>
            <a:lumOff val="46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315235"/>
              <a:satOff val="7386"/>
              <a:lumOff val="46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A e-közigazgatáshoz kapcsolódóan az ASP rendszerben olyan integrált szakrendszerek kerültek bevezetésre, amelyek hatékonyan segítik az önkormányzatok illetve a felettes szervek napi munkáját.</a:t>
          </a:r>
          <a:endParaRPr lang="hu-HU" sz="1400" b="1" kern="1200" dirty="0"/>
        </a:p>
      </dsp:txBody>
      <dsp:txXfrm>
        <a:off x="3365192" y="1234333"/>
        <a:ext cx="5189977" cy="762927"/>
      </dsp:txXfrm>
    </dsp:sp>
    <dsp:sp modelId="{04F63469-BCB9-426C-B72E-D853834C6D3C}">
      <dsp:nvSpPr>
        <dsp:cNvPr id="0" name=""/>
        <dsp:cNvSpPr/>
      </dsp:nvSpPr>
      <dsp:spPr>
        <a:xfrm>
          <a:off x="208382" y="1165767"/>
          <a:ext cx="3156809" cy="900528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Szakrendszerek</a:t>
          </a:r>
          <a:endParaRPr lang="hu-HU" sz="2600" kern="1200" dirty="0" smtClean="0"/>
        </a:p>
      </dsp:txBody>
      <dsp:txXfrm>
        <a:off x="252342" y="1209727"/>
        <a:ext cx="3068889" cy="812608"/>
      </dsp:txXfrm>
    </dsp:sp>
    <dsp:sp modelId="{49F3F428-5ECB-4DE9-8C06-13306E35BC24}">
      <dsp:nvSpPr>
        <dsp:cNvPr id="0" name=""/>
        <dsp:cNvSpPr/>
      </dsp:nvSpPr>
      <dsp:spPr>
        <a:xfrm>
          <a:off x="3365192" y="2214702"/>
          <a:ext cx="5571440" cy="20004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2630471"/>
            <a:satOff val="14771"/>
            <a:lumOff val="93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2630471"/>
              <a:satOff val="14771"/>
              <a:lumOff val="93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Az önkormányzati gazdálkodás felső kormányzati szintű ellenőrzési és monitoring tevékenységének támogatása</a:t>
          </a:r>
          <a:endParaRPr lang="hu-H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Önkormányzatok adatszolgáltatási és beszámolási kötelezettségeinek egyszerűsítése és egységes, központi alapra helyezése</a:t>
          </a:r>
          <a:endParaRPr lang="hu-HU" sz="1400" b="1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Vezetői információk és operatív döntéstámogatás az önkormányzatok számára </a:t>
          </a:r>
          <a:endParaRPr lang="hu-HU" sz="1400" b="1" kern="1200" dirty="0"/>
        </a:p>
      </dsp:txBody>
      <dsp:txXfrm>
        <a:off x="3365192" y="2464763"/>
        <a:ext cx="4821257" cy="1500365"/>
      </dsp:txXfrm>
    </dsp:sp>
    <dsp:sp modelId="{807B7479-6D7D-437B-8FEB-3F1A6C6DA03F}">
      <dsp:nvSpPr>
        <dsp:cNvPr id="0" name=""/>
        <dsp:cNvSpPr/>
      </dsp:nvSpPr>
      <dsp:spPr>
        <a:xfrm>
          <a:off x="208382" y="2764682"/>
          <a:ext cx="3156809" cy="900528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smtClean="0"/>
            <a:t>Adattárház</a:t>
          </a:r>
          <a:endParaRPr lang="hu-HU" sz="2600" kern="1200" dirty="0" smtClean="0"/>
        </a:p>
      </dsp:txBody>
      <dsp:txXfrm>
        <a:off x="252342" y="2808642"/>
        <a:ext cx="3068889" cy="812608"/>
      </dsp:txXfrm>
    </dsp:sp>
    <dsp:sp modelId="{53D34F21-E3BB-42C0-A302-518957E403FE}">
      <dsp:nvSpPr>
        <dsp:cNvPr id="0" name=""/>
        <dsp:cNvSpPr/>
      </dsp:nvSpPr>
      <dsp:spPr>
        <a:xfrm>
          <a:off x="3365192" y="4305366"/>
          <a:ext cx="5571440" cy="101723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400" b="1" kern="1200" dirty="0" smtClean="0"/>
            <a:t>Az önkormányzati ASP rendszer napi adminisztratív, ügyfélszolgálati és működtetési feladatait segítő alkalmazások.</a:t>
          </a:r>
          <a:endParaRPr lang="hu-HU" sz="1400" b="1" kern="1200" dirty="0"/>
        </a:p>
      </dsp:txBody>
      <dsp:txXfrm>
        <a:off x="3365192" y="4432521"/>
        <a:ext cx="5189977" cy="762927"/>
      </dsp:txXfrm>
    </dsp:sp>
    <dsp:sp modelId="{DDFDE59C-C2DB-4238-9A34-96E76692D320}">
      <dsp:nvSpPr>
        <dsp:cNvPr id="0" name=""/>
        <dsp:cNvSpPr/>
      </dsp:nvSpPr>
      <dsp:spPr>
        <a:xfrm>
          <a:off x="208382" y="4363597"/>
          <a:ext cx="3156809" cy="900528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Támogató rendszerek</a:t>
          </a:r>
          <a:endParaRPr lang="hu-HU" sz="2600" kern="1200" dirty="0"/>
        </a:p>
      </dsp:txBody>
      <dsp:txXfrm>
        <a:off x="252342" y="4407557"/>
        <a:ext cx="3068889" cy="8126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B885C-616A-4A9D-BE50-9D1EF2807092}">
      <dsp:nvSpPr>
        <dsp:cNvPr id="0" name=""/>
        <dsp:cNvSpPr/>
      </dsp:nvSpPr>
      <dsp:spPr>
        <a:xfrm>
          <a:off x="1608" y="0"/>
          <a:ext cx="3430494" cy="11087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smtClean="0"/>
            <a:t>Programrendszeren belüli modulkapcsolatok</a:t>
          </a:r>
          <a:endParaRPr lang="hu-HU" sz="2400" b="1" kern="1200" dirty="0"/>
        </a:p>
      </dsp:txBody>
      <dsp:txXfrm>
        <a:off x="34081" y="32473"/>
        <a:ext cx="3365548" cy="1043773"/>
      </dsp:txXfrm>
    </dsp:sp>
    <dsp:sp modelId="{6B470070-746C-456C-A78D-2B2C9880436E}">
      <dsp:nvSpPr>
        <dsp:cNvPr id="0" name=""/>
        <dsp:cNvSpPr/>
      </dsp:nvSpPr>
      <dsp:spPr>
        <a:xfrm>
          <a:off x="3775152" y="128978"/>
          <a:ext cx="727264" cy="850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900" kern="1200"/>
        </a:p>
      </dsp:txBody>
      <dsp:txXfrm>
        <a:off x="3775152" y="299130"/>
        <a:ext cx="509085" cy="510458"/>
      </dsp:txXfrm>
    </dsp:sp>
    <dsp:sp modelId="{9455D16F-DA93-4765-B009-AD92ECC87F0B}">
      <dsp:nvSpPr>
        <dsp:cNvPr id="0" name=""/>
        <dsp:cNvSpPr/>
      </dsp:nvSpPr>
      <dsp:spPr>
        <a:xfrm>
          <a:off x="4804300" y="0"/>
          <a:ext cx="3430494" cy="110871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smtClean="0"/>
            <a:t>KASZPER könyvelési modul</a:t>
          </a:r>
          <a:endParaRPr lang="hu-HU" sz="2400" b="1" kern="1200" dirty="0"/>
        </a:p>
      </dsp:txBody>
      <dsp:txXfrm>
        <a:off x="4836773" y="32473"/>
        <a:ext cx="3365548" cy="104377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B885C-616A-4A9D-BE50-9D1EF2807092}">
      <dsp:nvSpPr>
        <dsp:cNvPr id="0" name=""/>
        <dsp:cNvSpPr/>
      </dsp:nvSpPr>
      <dsp:spPr>
        <a:xfrm>
          <a:off x="1608" y="0"/>
          <a:ext cx="3430494" cy="11087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dirty="0" smtClean="0"/>
            <a:t>Programrendszeren kívüli eszközök felé adattovábbítás </a:t>
          </a:r>
          <a:endParaRPr lang="hu-HU" sz="2100" b="1" kern="1200" dirty="0"/>
        </a:p>
      </dsp:txBody>
      <dsp:txXfrm>
        <a:off x="34081" y="32473"/>
        <a:ext cx="3365548" cy="1043773"/>
      </dsp:txXfrm>
    </dsp:sp>
    <dsp:sp modelId="{6B470070-746C-456C-A78D-2B2C9880436E}">
      <dsp:nvSpPr>
        <dsp:cNvPr id="0" name=""/>
        <dsp:cNvSpPr/>
      </dsp:nvSpPr>
      <dsp:spPr>
        <a:xfrm>
          <a:off x="3775152" y="128978"/>
          <a:ext cx="727264" cy="850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/>
        </a:p>
      </dsp:txBody>
      <dsp:txXfrm>
        <a:off x="3775152" y="299130"/>
        <a:ext cx="509085" cy="510458"/>
      </dsp:txXfrm>
    </dsp:sp>
    <dsp:sp modelId="{9455D16F-DA93-4765-B009-AD92ECC87F0B}">
      <dsp:nvSpPr>
        <dsp:cNvPr id="0" name=""/>
        <dsp:cNvSpPr/>
      </dsp:nvSpPr>
      <dsp:spPr>
        <a:xfrm>
          <a:off x="4804300" y="0"/>
          <a:ext cx="3430494" cy="110871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b="1" kern="1200" smtClean="0"/>
            <a:t>KGR</a:t>
          </a:r>
          <a:endParaRPr lang="hu-HU" sz="2100" b="1" kern="1200" dirty="0"/>
        </a:p>
      </dsp:txBody>
      <dsp:txXfrm>
        <a:off x="4836773" y="32473"/>
        <a:ext cx="3365548" cy="104377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0A4CB-B8D8-4A5F-BCCC-597A8992815B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3C0B7-CD9F-4FF1-A743-D99A46DDFEB7}">
      <dsp:nvSpPr>
        <dsp:cNvPr id="0" name=""/>
        <dsp:cNvSpPr/>
      </dsp:nvSpPr>
      <dsp:spPr>
        <a:xfrm>
          <a:off x="460128" y="312440"/>
          <a:ext cx="7881294" cy="62520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1900" b="1" kern="1200" smtClean="0"/>
            <a:t>Idősoros kimutatások és grafikonok készítése</a:t>
          </a:r>
          <a:endParaRPr lang="hu-HU" sz="1900" b="1" kern="1200" dirty="0"/>
        </a:p>
      </dsp:txBody>
      <dsp:txXfrm>
        <a:off x="460128" y="312440"/>
        <a:ext cx="7881294" cy="625205"/>
      </dsp:txXfrm>
    </dsp:sp>
    <dsp:sp modelId="{B0E7AD8A-CB37-434C-8262-C5F47C6282B5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86269-E469-46E8-B9B5-C1D5283F1436}">
      <dsp:nvSpPr>
        <dsp:cNvPr id="0" name=""/>
        <dsp:cNvSpPr/>
      </dsp:nvSpPr>
      <dsp:spPr>
        <a:xfrm>
          <a:off x="818573" y="1250411"/>
          <a:ext cx="7522850" cy="625205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1900" b="1" kern="1200" smtClean="0"/>
            <a:t>Más modulok legfontosabb lekérdezéseinek közvetlen elérhetősége</a:t>
          </a:r>
          <a:endParaRPr lang="hu-HU" sz="1900" b="1" kern="1200" dirty="0"/>
        </a:p>
      </dsp:txBody>
      <dsp:txXfrm>
        <a:off x="818573" y="1250411"/>
        <a:ext cx="7522850" cy="625205"/>
      </dsp:txXfrm>
    </dsp:sp>
    <dsp:sp modelId="{CBB38F3E-66E8-4ABC-BB09-010105B82793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59CA8A-203B-4A12-86CE-183AFFA21D07}">
      <dsp:nvSpPr>
        <dsp:cNvPr id="0" name=""/>
        <dsp:cNvSpPr/>
      </dsp:nvSpPr>
      <dsp:spPr>
        <a:xfrm>
          <a:off x="873759" y="2227839"/>
          <a:ext cx="7522850" cy="625205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1900" b="1" kern="1200" smtClean="0"/>
            <a:t>Likviditás vizsgálat</a:t>
          </a:r>
          <a:endParaRPr lang="hu-HU" sz="1900" b="1" kern="1200" dirty="0"/>
        </a:p>
      </dsp:txBody>
      <dsp:txXfrm>
        <a:off x="873759" y="2227839"/>
        <a:ext cx="7522850" cy="625205"/>
      </dsp:txXfrm>
    </dsp:sp>
    <dsp:sp modelId="{52CEEFE3-663C-4376-8305-65437DABA0EA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2FC4BD-010F-4D16-9998-19272F3118C1}">
      <dsp:nvSpPr>
        <dsp:cNvPr id="0" name=""/>
        <dsp:cNvSpPr/>
      </dsp:nvSpPr>
      <dsp:spPr>
        <a:xfrm>
          <a:off x="515315" y="3165810"/>
          <a:ext cx="7881294" cy="62520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1900" b="1" kern="1200" smtClean="0"/>
            <a:t>Belső szabályozásnak megfelelő kimutatások készítése</a:t>
          </a:r>
          <a:endParaRPr lang="hu-HU" sz="1900" b="1" kern="1200" dirty="0"/>
        </a:p>
      </dsp:txBody>
      <dsp:txXfrm>
        <a:off x="515315" y="3165810"/>
        <a:ext cx="7881294" cy="625205"/>
      </dsp:txXfrm>
    </dsp:sp>
    <dsp:sp modelId="{60E63E15-61B8-4863-B870-4348937EA42F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85FAA-5CD4-4AA9-A69C-02DB85F253A0}">
      <dsp:nvSpPr>
        <dsp:cNvPr id="0" name=""/>
        <dsp:cNvSpPr/>
      </dsp:nvSpPr>
      <dsp:spPr>
        <a:xfrm>
          <a:off x="0" y="157121"/>
          <a:ext cx="8712968" cy="804713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700" kern="1200" dirty="0" smtClean="0"/>
            <a:t>A Kincstár működtetési feladatai:</a:t>
          </a:r>
          <a:endParaRPr lang="hu-HU" sz="3700" kern="1200" dirty="0"/>
        </a:p>
      </dsp:txBody>
      <dsp:txXfrm>
        <a:off x="0" y="157121"/>
        <a:ext cx="8712968" cy="804713"/>
      </dsp:txXfrm>
    </dsp:sp>
    <dsp:sp modelId="{91266D71-3E5B-4D8D-A053-3084912C8B51}">
      <dsp:nvSpPr>
        <dsp:cNvPr id="0" name=""/>
        <dsp:cNvSpPr/>
      </dsp:nvSpPr>
      <dsp:spPr>
        <a:xfrm>
          <a:off x="0" y="949659"/>
          <a:ext cx="2178241" cy="36625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a csatlakozás-, és szolgáltatás-menedzsment ellátása, </a:t>
          </a:r>
          <a:endParaRPr lang="hu-HU" sz="2000" b="1" kern="1200" dirty="0"/>
        </a:p>
      </dsp:txBody>
      <dsp:txXfrm>
        <a:off x="0" y="949659"/>
        <a:ext cx="2178241" cy="3662558"/>
      </dsp:txXfrm>
    </dsp:sp>
    <dsp:sp modelId="{03D794D0-B070-4D45-B604-4041B362C52C}">
      <dsp:nvSpPr>
        <dsp:cNvPr id="0" name=""/>
        <dsp:cNvSpPr/>
      </dsp:nvSpPr>
      <dsp:spPr>
        <a:xfrm>
          <a:off x="2178241" y="949659"/>
          <a:ext cx="2178241" cy="3662558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a szolgáltatási szerződések csatlakozó szervezetekkel való megkötése és módosítása,</a:t>
          </a:r>
          <a:endParaRPr lang="hu-HU" sz="2000" b="1" kern="1200" dirty="0"/>
        </a:p>
      </dsp:txBody>
      <dsp:txXfrm>
        <a:off x="2178241" y="949659"/>
        <a:ext cx="2178241" cy="3662558"/>
      </dsp:txXfrm>
    </dsp:sp>
    <dsp:sp modelId="{DED40DBB-F3B7-4C15-B626-B556B0C6F93A}">
      <dsp:nvSpPr>
        <dsp:cNvPr id="0" name=""/>
        <dsp:cNvSpPr/>
      </dsp:nvSpPr>
      <dsp:spPr>
        <a:xfrm>
          <a:off x="4356483" y="949659"/>
          <a:ext cx="2178241" cy="3662558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ügyfélszolgálat biztosításával a szolgáltatással kapcsolatos ügyfél-kapcsolattartási, tájékoztatási és adminisztratív feladatok ellátása, biztosítva a hibabejelentés lehetőségét,</a:t>
          </a:r>
          <a:endParaRPr lang="hu-HU" sz="2000" b="1" kern="1200" dirty="0"/>
        </a:p>
      </dsp:txBody>
      <dsp:txXfrm>
        <a:off x="4356483" y="949659"/>
        <a:ext cx="2178241" cy="3662558"/>
      </dsp:txXfrm>
    </dsp:sp>
    <dsp:sp modelId="{A252CFA6-A6DF-423F-A2BB-4A876193C1BE}">
      <dsp:nvSpPr>
        <dsp:cNvPr id="0" name=""/>
        <dsp:cNvSpPr/>
      </dsp:nvSpPr>
      <dsp:spPr>
        <a:xfrm>
          <a:off x="6534726" y="949659"/>
          <a:ext cx="2178241" cy="3662558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a szolgáltatásokkal kapcsolatos kommunikációs és képzési feladatok elvégzése.</a:t>
          </a:r>
          <a:endParaRPr lang="hu-HU" sz="2000" b="1" kern="1200" dirty="0"/>
        </a:p>
      </dsp:txBody>
      <dsp:txXfrm>
        <a:off x="6534726" y="949659"/>
        <a:ext cx="2178241" cy="3662558"/>
      </dsp:txXfrm>
    </dsp:sp>
    <dsp:sp modelId="{BC2A2845-AEE3-4A78-959A-F081A93CE3F0}">
      <dsp:nvSpPr>
        <dsp:cNvPr id="0" name=""/>
        <dsp:cNvSpPr/>
      </dsp:nvSpPr>
      <dsp:spPr>
        <a:xfrm>
          <a:off x="0" y="4285797"/>
          <a:ext cx="8712968" cy="334413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FE6F9-D5C6-4D0F-A727-A6CCF0682796}">
      <dsp:nvSpPr>
        <dsp:cNvPr id="0" name=""/>
        <dsp:cNvSpPr/>
      </dsp:nvSpPr>
      <dsp:spPr>
        <a:xfrm>
          <a:off x="-6057077" y="-926783"/>
          <a:ext cx="7210448" cy="7210448"/>
        </a:xfrm>
        <a:prstGeom prst="blockArc">
          <a:avLst>
            <a:gd name="adj1" fmla="val 18900000"/>
            <a:gd name="adj2" fmla="val 2700000"/>
            <a:gd name="adj3" fmla="val 30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2ED26-076C-4C3D-8F60-74A60BAF8F64}">
      <dsp:nvSpPr>
        <dsp:cNvPr id="0" name=""/>
        <dsp:cNvSpPr/>
      </dsp:nvSpPr>
      <dsp:spPr>
        <a:xfrm>
          <a:off x="429547" y="282093"/>
          <a:ext cx="8279823" cy="56397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Kapcsolatfelvétel, önkormányzati tájékoztatás – Tájékoztatási Portálon és a Kincstár által biztosított, szervezett egyéb csatornákon, fórumokon (pl. megyei tájékoztatók)</a:t>
          </a:r>
          <a:endParaRPr lang="hu-HU" sz="1500" b="1" kern="1200" dirty="0"/>
        </a:p>
      </dsp:txBody>
      <dsp:txXfrm>
        <a:off x="429547" y="282093"/>
        <a:ext cx="8279823" cy="563972"/>
      </dsp:txXfrm>
    </dsp:sp>
    <dsp:sp modelId="{2F437834-7233-4E27-8AE0-BB1F1136C6D3}">
      <dsp:nvSpPr>
        <dsp:cNvPr id="0" name=""/>
        <dsp:cNvSpPr/>
      </dsp:nvSpPr>
      <dsp:spPr>
        <a:xfrm>
          <a:off x="77064" y="211596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2145EA-3803-47D0-804F-26E86F01E0DF}">
      <dsp:nvSpPr>
        <dsp:cNvPr id="0" name=""/>
        <dsp:cNvSpPr/>
      </dsp:nvSpPr>
      <dsp:spPr>
        <a:xfrm>
          <a:off x="893453" y="1127944"/>
          <a:ext cx="7815917" cy="563972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Tájékoztató felületek és események menedzselése – információk folyamatos frissítése, visszajelzések, kérdések fogadási rendjének kialakítása, ügyfélszolgálati funkciók biztosítása</a:t>
          </a:r>
          <a:endParaRPr lang="hu-HU" sz="1500" b="1" kern="1200" dirty="0"/>
        </a:p>
      </dsp:txBody>
      <dsp:txXfrm>
        <a:off x="893453" y="1127944"/>
        <a:ext cx="7815917" cy="563972"/>
      </dsp:txXfrm>
    </dsp:sp>
    <dsp:sp modelId="{F5FF3815-4F20-4E2E-BFFC-C1F6ADBA03DD}">
      <dsp:nvSpPr>
        <dsp:cNvPr id="0" name=""/>
        <dsp:cNvSpPr/>
      </dsp:nvSpPr>
      <dsp:spPr>
        <a:xfrm>
          <a:off x="540970" y="1057448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B5641C-EADC-4C69-B88B-317001C20C1C}">
      <dsp:nvSpPr>
        <dsp:cNvPr id="0" name=""/>
        <dsp:cNvSpPr/>
      </dsp:nvSpPr>
      <dsp:spPr>
        <a:xfrm>
          <a:off x="1105586" y="1973796"/>
          <a:ext cx="7603784" cy="563972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Adatbekérés – igényfelmérés – pl. képzési tervek összeállításához létszám és egyéb adatok bekérése, település portál igénybe vételére vonatkozó szándék felmérése</a:t>
          </a:r>
        </a:p>
      </dsp:txBody>
      <dsp:txXfrm>
        <a:off x="1105586" y="1973796"/>
        <a:ext cx="7603784" cy="563972"/>
      </dsp:txXfrm>
    </dsp:sp>
    <dsp:sp modelId="{5F2A68C0-8A97-4B70-BE40-675EB73C7253}">
      <dsp:nvSpPr>
        <dsp:cNvPr id="0" name=""/>
        <dsp:cNvSpPr/>
      </dsp:nvSpPr>
      <dsp:spPr>
        <a:xfrm>
          <a:off x="753103" y="1903299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FFC24D-A4C8-4341-96BF-CB4E5E9DC621}">
      <dsp:nvSpPr>
        <dsp:cNvPr id="0" name=""/>
        <dsp:cNvSpPr/>
      </dsp:nvSpPr>
      <dsp:spPr>
        <a:xfrm>
          <a:off x="1105586" y="2819112"/>
          <a:ext cx="7603784" cy="563972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ASP Szolgáltatásigénylés – Csatlakozási és szolgáltatási szerződés egyéni előkészítése partnerenként</a:t>
          </a:r>
          <a:endParaRPr lang="hu-HU" sz="1500" b="1" kern="1200" dirty="0"/>
        </a:p>
      </dsp:txBody>
      <dsp:txXfrm>
        <a:off x="1105586" y="2819112"/>
        <a:ext cx="7603784" cy="563972"/>
      </dsp:txXfrm>
    </dsp:sp>
    <dsp:sp modelId="{495A8D80-C204-4AFF-A290-B8E1A86D37EF}">
      <dsp:nvSpPr>
        <dsp:cNvPr id="0" name=""/>
        <dsp:cNvSpPr/>
      </dsp:nvSpPr>
      <dsp:spPr>
        <a:xfrm>
          <a:off x="753103" y="2748615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91EB34-C13B-46DD-AFCA-F656B5A7E7B9}">
      <dsp:nvSpPr>
        <dsp:cNvPr id="0" name=""/>
        <dsp:cNvSpPr/>
      </dsp:nvSpPr>
      <dsp:spPr>
        <a:xfrm>
          <a:off x="893453" y="3664963"/>
          <a:ext cx="7815917" cy="563972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Csatlakozási feladatokat megtervezése – az önkormányzatok helyi tervezése, ütemezése a Kincstárral és a </a:t>
          </a:r>
          <a:r>
            <a:rPr lang="hu-HU" sz="1500" b="1" kern="1200" dirty="0" err="1" smtClean="0"/>
            <a:t>NISZ-szel</a:t>
          </a:r>
          <a:r>
            <a:rPr lang="hu-HU" sz="1500" b="1" kern="1200" dirty="0" smtClean="0"/>
            <a:t> egyeztetve</a:t>
          </a:r>
          <a:endParaRPr lang="hu-HU" sz="1500" b="1" kern="1200" dirty="0"/>
        </a:p>
      </dsp:txBody>
      <dsp:txXfrm>
        <a:off x="893453" y="3664963"/>
        <a:ext cx="7815917" cy="563972"/>
      </dsp:txXfrm>
    </dsp:sp>
    <dsp:sp modelId="{C4B01BBB-0545-48FF-B7B5-57BF15EC5EBE}">
      <dsp:nvSpPr>
        <dsp:cNvPr id="0" name=""/>
        <dsp:cNvSpPr/>
      </dsp:nvSpPr>
      <dsp:spPr>
        <a:xfrm>
          <a:off x="540970" y="3594467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DDB2AC-058D-405E-8B7E-151CFF5B2967}">
      <dsp:nvSpPr>
        <dsp:cNvPr id="0" name=""/>
        <dsp:cNvSpPr/>
      </dsp:nvSpPr>
      <dsp:spPr>
        <a:xfrm>
          <a:off x="429547" y="4510815"/>
          <a:ext cx="8279823" cy="563972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65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b="1" kern="1200" dirty="0" smtClean="0"/>
            <a:t>Csatlakozási és szolgáltatási szerződés szerződések megkötése</a:t>
          </a:r>
          <a:endParaRPr lang="hu-HU" sz="1500" b="1" kern="1200" dirty="0"/>
        </a:p>
      </dsp:txBody>
      <dsp:txXfrm>
        <a:off x="429547" y="4510815"/>
        <a:ext cx="8279823" cy="563972"/>
      </dsp:txXfrm>
    </dsp:sp>
    <dsp:sp modelId="{C1EB5437-D7B3-4D57-B48A-281DBCDCB056}">
      <dsp:nvSpPr>
        <dsp:cNvPr id="0" name=""/>
        <dsp:cNvSpPr/>
      </dsp:nvSpPr>
      <dsp:spPr>
        <a:xfrm>
          <a:off x="77064" y="4440318"/>
          <a:ext cx="704965" cy="70496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9E3C9-1691-4551-9EC0-8519A8BA438D}">
      <dsp:nvSpPr>
        <dsp:cNvPr id="0" name=""/>
        <dsp:cNvSpPr/>
      </dsp:nvSpPr>
      <dsp:spPr>
        <a:xfrm rot="10800000">
          <a:off x="882253" y="1200"/>
          <a:ext cx="7199981" cy="632000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69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Az ASP szolgáltatásait keretbe foglaló felület</a:t>
          </a:r>
          <a:endParaRPr lang="hu-HU" sz="1600" b="1" kern="1200" dirty="0"/>
        </a:p>
      </dsp:txBody>
      <dsp:txXfrm rot="10800000">
        <a:off x="1040253" y="1200"/>
        <a:ext cx="7041981" cy="632000"/>
      </dsp:txXfrm>
    </dsp:sp>
    <dsp:sp modelId="{0DD4140F-2688-44F3-8832-F4EB6D02DDAB}">
      <dsp:nvSpPr>
        <dsp:cNvPr id="0" name=""/>
        <dsp:cNvSpPr/>
      </dsp:nvSpPr>
      <dsp:spPr>
        <a:xfrm>
          <a:off x="464650" y="1200"/>
          <a:ext cx="664150" cy="632000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994E7D-A542-43FE-8C3B-70B184450EAD}">
      <dsp:nvSpPr>
        <dsp:cNvPr id="0" name=""/>
        <dsp:cNvSpPr/>
      </dsp:nvSpPr>
      <dsp:spPr>
        <a:xfrm rot="10800000">
          <a:off x="882253" y="821857"/>
          <a:ext cx="7199981" cy="632000"/>
        </a:xfrm>
        <a:prstGeom prst="homePlat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69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Az önkormányzatok külön izolációs egységet alkotnak (</a:t>
          </a:r>
          <a:r>
            <a:rPr lang="hu-HU" sz="1600" b="1" kern="1200" dirty="0" err="1" smtClean="0"/>
            <a:t>tenant</a:t>
          </a:r>
          <a:r>
            <a:rPr lang="hu-HU" sz="1600" b="1" kern="1200" dirty="0" smtClean="0"/>
            <a:t>)</a:t>
          </a:r>
          <a:endParaRPr lang="hu-HU" sz="1600" b="1" kern="1200" dirty="0"/>
        </a:p>
      </dsp:txBody>
      <dsp:txXfrm rot="10800000">
        <a:off x="1040253" y="821857"/>
        <a:ext cx="7041981" cy="632000"/>
      </dsp:txXfrm>
    </dsp:sp>
    <dsp:sp modelId="{229B9B45-96E9-4CB6-AA25-DD1C23939319}">
      <dsp:nvSpPr>
        <dsp:cNvPr id="0" name=""/>
        <dsp:cNvSpPr/>
      </dsp:nvSpPr>
      <dsp:spPr>
        <a:xfrm>
          <a:off x="464653" y="821857"/>
          <a:ext cx="632000" cy="632000"/>
        </a:xfrm>
        <a:prstGeom prst="ellipse">
          <a:avLst/>
        </a:prstGeom>
        <a:solidFill>
          <a:schemeClr val="accent4">
            <a:tint val="50000"/>
            <a:hueOff val="-995320"/>
            <a:satOff val="5652"/>
            <a:lumOff val="4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18579E-C7B8-46EB-8588-3B5C5BCF5E86}">
      <dsp:nvSpPr>
        <dsp:cNvPr id="0" name=""/>
        <dsp:cNvSpPr/>
      </dsp:nvSpPr>
      <dsp:spPr>
        <a:xfrm rot="10800000">
          <a:off x="882253" y="1642515"/>
          <a:ext cx="7199981" cy="632000"/>
        </a:xfrm>
        <a:prstGeom prst="homePlat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69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A felhasználóknak csak egyszer szükséges belépnie a Keretrendszerbe, így a sikeres bejelentkezés után minden szakrendszert el lehet érni.</a:t>
          </a:r>
          <a:endParaRPr lang="hu-HU" sz="1600" b="1" kern="1200" dirty="0"/>
        </a:p>
      </dsp:txBody>
      <dsp:txXfrm rot="10800000">
        <a:off x="1040253" y="1642515"/>
        <a:ext cx="7041981" cy="632000"/>
      </dsp:txXfrm>
    </dsp:sp>
    <dsp:sp modelId="{9AB06037-78D2-4C74-929A-9FA90E9E8E16}">
      <dsp:nvSpPr>
        <dsp:cNvPr id="0" name=""/>
        <dsp:cNvSpPr/>
      </dsp:nvSpPr>
      <dsp:spPr>
        <a:xfrm>
          <a:off x="480725" y="1642515"/>
          <a:ext cx="632000" cy="632000"/>
        </a:xfrm>
        <a:prstGeom prst="ellipse">
          <a:avLst/>
        </a:prstGeom>
        <a:solidFill>
          <a:schemeClr val="accent4">
            <a:tint val="50000"/>
            <a:hueOff val="-1990639"/>
            <a:satOff val="11305"/>
            <a:lumOff val="8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CDC6B-C73B-44F1-9842-F1D105828E2C}">
      <dsp:nvSpPr>
        <dsp:cNvPr id="0" name=""/>
        <dsp:cNvSpPr/>
      </dsp:nvSpPr>
      <dsp:spPr>
        <a:xfrm rot="10800000">
          <a:off x="882253" y="2463173"/>
          <a:ext cx="7199981" cy="632000"/>
        </a:xfrm>
        <a:prstGeom prst="homePlat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69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A rendszer biztonságos kapcsolaton keresztül érhető el.</a:t>
          </a:r>
          <a:endParaRPr lang="hu-HU" sz="1600" b="1" kern="1200" dirty="0"/>
        </a:p>
      </dsp:txBody>
      <dsp:txXfrm rot="10800000">
        <a:off x="1040253" y="2463173"/>
        <a:ext cx="7041981" cy="632000"/>
      </dsp:txXfrm>
    </dsp:sp>
    <dsp:sp modelId="{E992067B-864D-426D-8601-B11FF6B5ED88}">
      <dsp:nvSpPr>
        <dsp:cNvPr id="0" name=""/>
        <dsp:cNvSpPr/>
      </dsp:nvSpPr>
      <dsp:spPr>
        <a:xfrm>
          <a:off x="480725" y="2463173"/>
          <a:ext cx="632000" cy="632000"/>
        </a:xfrm>
        <a:prstGeom prst="ellipse">
          <a:avLst/>
        </a:prstGeom>
        <a:solidFill>
          <a:schemeClr val="accent4">
            <a:tint val="50000"/>
            <a:hueOff val="-2985959"/>
            <a:satOff val="16958"/>
            <a:lumOff val="13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B7C2D-72B5-4DC7-8444-4F42125C2468}">
      <dsp:nvSpPr>
        <dsp:cNvPr id="0" name=""/>
        <dsp:cNvSpPr/>
      </dsp:nvSpPr>
      <dsp:spPr>
        <a:xfrm rot="10800000">
          <a:off x="882253" y="3283831"/>
          <a:ext cx="7199981" cy="632000"/>
        </a:xfrm>
        <a:prstGeom prst="homePlat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69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Elsődleges felhasználó karbantartó (</a:t>
          </a:r>
          <a:r>
            <a:rPr lang="hu-HU" sz="1600" b="1" kern="1200" dirty="0" err="1" smtClean="0"/>
            <a:t>Tenant</a:t>
          </a:r>
          <a:r>
            <a:rPr lang="hu-HU" sz="1600" b="1" kern="1200" dirty="0" smtClean="0"/>
            <a:t> adminisztrátor):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/>
            <a:t>felhasználó karbantartó szerepkörrel rendelkező felhasználó</a:t>
          </a:r>
          <a:endParaRPr lang="hu-HU" sz="1600" b="1" kern="1200" dirty="0"/>
        </a:p>
      </dsp:txBody>
      <dsp:txXfrm rot="10800000">
        <a:off x="1040253" y="3283831"/>
        <a:ext cx="7041981" cy="632000"/>
      </dsp:txXfrm>
    </dsp:sp>
    <dsp:sp modelId="{4D439BDE-1065-4881-A593-7F8F49B7F6E9}">
      <dsp:nvSpPr>
        <dsp:cNvPr id="0" name=""/>
        <dsp:cNvSpPr/>
      </dsp:nvSpPr>
      <dsp:spPr>
        <a:xfrm>
          <a:off x="480725" y="3283831"/>
          <a:ext cx="632000" cy="632000"/>
        </a:xfrm>
        <a:prstGeom prst="ellipse">
          <a:avLst/>
        </a:prstGeom>
        <a:solidFill>
          <a:schemeClr val="accent4">
            <a:tint val="50000"/>
            <a:hueOff val="-3981279"/>
            <a:satOff val="22610"/>
            <a:lumOff val="17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FE6F9-D5C6-4D0F-A727-A6CCF0682796}">
      <dsp:nvSpPr>
        <dsp:cNvPr id="0" name=""/>
        <dsp:cNvSpPr/>
      </dsp:nvSpPr>
      <dsp:spPr>
        <a:xfrm>
          <a:off x="-4593839" y="-704474"/>
          <a:ext cx="5473334" cy="5473334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2ED26-076C-4C3D-8F60-74A60BAF8F64}">
      <dsp:nvSpPr>
        <dsp:cNvPr id="0" name=""/>
        <dsp:cNvSpPr/>
      </dsp:nvSpPr>
      <dsp:spPr>
        <a:xfrm>
          <a:off x="285116" y="184766"/>
          <a:ext cx="7862028" cy="36937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Felhasználó-kezelés: felhasználók felvitele, módosítása, zárolása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285116" y="184766"/>
        <a:ext cx="7862028" cy="369371"/>
      </dsp:txXfrm>
    </dsp:sp>
    <dsp:sp modelId="{2F437834-7233-4E27-8AE0-BB1F1136C6D3}">
      <dsp:nvSpPr>
        <dsp:cNvPr id="0" name=""/>
        <dsp:cNvSpPr/>
      </dsp:nvSpPr>
      <dsp:spPr>
        <a:xfrm>
          <a:off x="54259" y="138595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2145EA-3803-47D0-804F-26E86F01E0DF}">
      <dsp:nvSpPr>
        <dsp:cNvPr id="0" name=""/>
        <dsp:cNvSpPr/>
      </dsp:nvSpPr>
      <dsp:spPr>
        <a:xfrm>
          <a:off x="619615" y="739149"/>
          <a:ext cx="7527529" cy="369371"/>
        </a:xfrm>
        <a:prstGeom prst="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Jogosultság-kezelés: szerepkörök kiosztása, elvétele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619615" y="739149"/>
        <a:ext cx="7527529" cy="369371"/>
      </dsp:txXfrm>
    </dsp:sp>
    <dsp:sp modelId="{F5FF3815-4F20-4E2E-BFFC-C1F6ADBA03DD}">
      <dsp:nvSpPr>
        <dsp:cNvPr id="0" name=""/>
        <dsp:cNvSpPr/>
      </dsp:nvSpPr>
      <dsp:spPr>
        <a:xfrm>
          <a:off x="388758" y="692977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B5641C-EADC-4C69-B88B-317001C20C1C}">
      <dsp:nvSpPr>
        <dsp:cNvPr id="0" name=""/>
        <dsp:cNvSpPr/>
      </dsp:nvSpPr>
      <dsp:spPr>
        <a:xfrm>
          <a:off x="802919" y="1293125"/>
          <a:ext cx="7344225" cy="369371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Csoport-kezelés: azonos szerepkörrel rendelkező felhasználók csoportba foglalása</a:t>
          </a:r>
          <a:endParaRPr lang="hu-HU" sz="1200" b="1" kern="1200" dirty="0" smtClean="0">
            <a:solidFill>
              <a:schemeClr val="bg1"/>
            </a:solidFill>
          </a:endParaRPr>
        </a:p>
      </dsp:txBody>
      <dsp:txXfrm>
        <a:off x="802919" y="1293125"/>
        <a:ext cx="7344225" cy="369371"/>
      </dsp:txXfrm>
    </dsp:sp>
    <dsp:sp modelId="{5F2A68C0-8A97-4B70-BE40-675EB73C7253}">
      <dsp:nvSpPr>
        <dsp:cNvPr id="0" name=""/>
        <dsp:cNvSpPr/>
      </dsp:nvSpPr>
      <dsp:spPr>
        <a:xfrm>
          <a:off x="572062" y="1246953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FFC24D-A4C8-4341-96BF-CB4E5E9DC621}">
      <dsp:nvSpPr>
        <dsp:cNvPr id="0" name=""/>
        <dsp:cNvSpPr/>
      </dsp:nvSpPr>
      <dsp:spPr>
        <a:xfrm>
          <a:off x="861446" y="1847507"/>
          <a:ext cx="7285698" cy="369371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Helyettesítések kezelése: felhasználó által birtokolt szerepkörök közötti helyettesítés beállítása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861446" y="1847507"/>
        <a:ext cx="7285698" cy="369371"/>
      </dsp:txXfrm>
    </dsp:sp>
    <dsp:sp modelId="{495A8D80-C204-4AFF-A290-B8E1A86D37EF}">
      <dsp:nvSpPr>
        <dsp:cNvPr id="0" name=""/>
        <dsp:cNvSpPr/>
      </dsp:nvSpPr>
      <dsp:spPr>
        <a:xfrm>
          <a:off x="630589" y="1801335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91EB34-C13B-46DD-AFCA-F656B5A7E7B9}">
      <dsp:nvSpPr>
        <dsp:cNvPr id="0" name=""/>
        <dsp:cNvSpPr/>
      </dsp:nvSpPr>
      <dsp:spPr>
        <a:xfrm>
          <a:off x="802919" y="2401889"/>
          <a:ext cx="7344225" cy="369371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Üzleti napló: rendszerben történő változások ellenőrzése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802919" y="2401889"/>
        <a:ext cx="7344225" cy="369371"/>
      </dsp:txXfrm>
    </dsp:sp>
    <dsp:sp modelId="{C4B01BBB-0545-48FF-B7B5-57BF15EC5EBE}">
      <dsp:nvSpPr>
        <dsp:cNvPr id="0" name=""/>
        <dsp:cNvSpPr/>
      </dsp:nvSpPr>
      <dsp:spPr>
        <a:xfrm>
          <a:off x="572062" y="2355718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DDB2AC-058D-405E-8B7E-151CFF5B2967}">
      <dsp:nvSpPr>
        <dsp:cNvPr id="0" name=""/>
        <dsp:cNvSpPr/>
      </dsp:nvSpPr>
      <dsp:spPr>
        <a:xfrm>
          <a:off x="619615" y="2955865"/>
          <a:ext cx="7527529" cy="369371"/>
        </a:xfrm>
        <a:prstGeom prst="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Statisztika: A rendszer használati statisztikák elkészítése az ügyintézők napi tevékenységével kapcsolatban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619615" y="2955865"/>
        <a:ext cx="7527529" cy="369371"/>
      </dsp:txXfrm>
    </dsp:sp>
    <dsp:sp modelId="{C1EB5437-D7B3-4D57-B48A-281DBCDCB056}">
      <dsp:nvSpPr>
        <dsp:cNvPr id="0" name=""/>
        <dsp:cNvSpPr/>
      </dsp:nvSpPr>
      <dsp:spPr>
        <a:xfrm>
          <a:off x="388758" y="2909693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B0B92A-DCCD-4583-B713-723E0B667670}">
      <dsp:nvSpPr>
        <dsp:cNvPr id="0" name=""/>
        <dsp:cNvSpPr/>
      </dsp:nvSpPr>
      <dsp:spPr>
        <a:xfrm>
          <a:off x="285116" y="3510247"/>
          <a:ext cx="7862028" cy="369371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3189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1"/>
              </a:solidFill>
            </a:rPr>
            <a:t>Rendszer adminisztráció: kényelmi paraméterek beállítása</a:t>
          </a:r>
          <a:endParaRPr lang="hu-HU" sz="1200" b="1" kern="1200" dirty="0">
            <a:solidFill>
              <a:schemeClr val="bg1"/>
            </a:solidFill>
          </a:endParaRPr>
        </a:p>
      </dsp:txBody>
      <dsp:txXfrm>
        <a:off x="285116" y="3510247"/>
        <a:ext cx="7862028" cy="369371"/>
      </dsp:txXfrm>
    </dsp:sp>
    <dsp:sp modelId="{0DF8C846-AD49-4F63-A62A-28C7B1F99326}">
      <dsp:nvSpPr>
        <dsp:cNvPr id="0" name=""/>
        <dsp:cNvSpPr/>
      </dsp:nvSpPr>
      <dsp:spPr>
        <a:xfrm>
          <a:off x="54259" y="3464076"/>
          <a:ext cx="461714" cy="4617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C2AF5-C811-44F9-9459-13FCE8487B53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1.</a:t>
          </a:r>
          <a:endParaRPr lang="hu-HU" sz="3200" kern="1200" dirty="0"/>
        </a:p>
      </dsp:txBody>
      <dsp:txXfrm rot="-5400000">
        <a:off x="1" y="573596"/>
        <a:ext cx="1146297" cy="491270"/>
      </dsp:txXfrm>
    </dsp:sp>
    <dsp:sp modelId="{BB90455F-48D3-4894-9E36-AE6832B678E6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b="1" kern="1200" dirty="0" smtClean="0"/>
            <a:t>Saját </a:t>
          </a:r>
          <a:r>
            <a:rPr lang="hu-HU" sz="2000" b="1" kern="1200" dirty="0" smtClean="0"/>
            <a:t>beruházás nélkül </a:t>
          </a:r>
          <a:r>
            <a:rPr lang="hu-HU" sz="2000" kern="1200" dirty="0" smtClean="0"/>
            <a:t>korszerű, a </a:t>
          </a:r>
          <a:r>
            <a:rPr lang="hu-HU" sz="2000" b="1" kern="1200" dirty="0" smtClean="0"/>
            <a:t>jogszabályoknak megfelelő </a:t>
          </a:r>
          <a:r>
            <a:rPr lang="hu-HU" sz="2000" kern="1200" dirty="0" smtClean="0"/>
            <a:t>programhoz jutnak az önkormányzatok</a:t>
          </a:r>
          <a:endParaRPr lang="hu-HU" sz="2000" kern="1200" dirty="0"/>
        </a:p>
      </dsp:txBody>
      <dsp:txXfrm rot="-5400000">
        <a:off x="1146298" y="52408"/>
        <a:ext cx="7031341" cy="960496"/>
      </dsp:txXfrm>
    </dsp:sp>
    <dsp:sp modelId="{83DF7E7B-FDD1-4981-9D2F-AF30C04A3CA6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2.</a:t>
          </a:r>
          <a:endParaRPr lang="hu-HU" sz="3200" kern="1200" dirty="0"/>
        </a:p>
      </dsp:txBody>
      <dsp:txXfrm rot="-5400000">
        <a:off x="1" y="2017346"/>
        <a:ext cx="1146297" cy="491270"/>
      </dsp:txXfrm>
    </dsp:sp>
    <dsp:sp modelId="{26C3C41B-AB7F-445D-B500-7AD2C12F3449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A jogszabály-változásokból eredő </a:t>
          </a:r>
          <a:r>
            <a:rPr lang="hu-HU" sz="2000" b="1" kern="1200" dirty="0" smtClean="0"/>
            <a:t>programkövetés költségei nem terhelik</a:t>
          </a:r>
          <a:r>
            <a:rPr lang="hu-HU" sz="2000" kern="1200" dirty="0" smtClean="0"/>
            <a:t> az önkormányzatot, azok automatikusan beépülnek</a:t>
          </a:r>
          <a:endParaRPr lang="hu-HU" sz="2000" kern="1200" dirty="0"/>
        </a:p>
      </dsp:txBody>
      <dsp:txXfrm rot="-5400000">
        <a:off x="1146298" y="1496158"/>
        <a:ext cx="7031341" cy="960496"/>
      </dsp:txXfrm>
    </dsp:sp>
    <dsp:sp modelId="{745531B9-7912-42A3-AD3C-2D2B918AC77D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3.</a:t>
          </a:r>
          <a:endParaRPr lang="hu-HU" sz="3200" kern="1200" dirty="0"/>
        </a:p>
      </dsp:txBody>
      <dsp:txXfrm rot="-5400000">
        <a:off x="1" y="3461096"/>
        <a:ext cx="1146297" cy="491270"/>
      </dsp:txXfrm>
    </dsp:sp>
    <dsp:sp modelId="{1A23EA8A-445E-4A8D-B2C7-56C92631A23B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smtClean="0"/>
            <a:t>A rendelkezésre álló </a:t>
          </a:r>
          <a:r>
            <a:rPr lang="hu-HU" sz="2000" b="1" kern="1200" dirty="0" smtClean="0"/>
            <a:t>dokumentációk és segédletek </a:t>
          </a:r>
          <a:r>
            <a:rPr lang="hu-HU" sz="2000" kern="1200" dirty="0" smtClean="0"/>
            <a:t>részletesen bemutatják a gazdálkodási szakrendszer moduljait, funkcióit, és a jellemző gazdasági események kezelésének folyamatait.</a:t>
          </a:r>
          <a:endParaRPr lang="hu-HU" sz="200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4DB09-F71C-41C0-B18E-1EA552215CA2}">
      <dsp:nvSpPr>
        <dsp:cNvPr id="0" name=""/>
        <dsp:cNvSpPr/>
      </dsp:nvSpPr>
      <dsp:spPr>
        <a:xfrm>
          <a:off x="3898499" y="2140587"/>
          <a:ext cx="1527528" cy="152752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300" b="1" kern="1200" smtClean="0"/>
            <a:t>GAZD</a:t>
          </a:r>
          <a:endParaRPr lang="hu-HU" sz="3300" b="1" kern="1200" dirty="0"/>
        </a:p>
      </dsp:txBody>
      <dsp:txXfrm>
        <a:off x="4122200" y="2364288"/>
        <a:ext cx="1080126" cy="1080126"/>
      </dsp:txXfrm>
    </dsp:sp>
    <dsp:sp modelId="{C3767394-091A-4C00-848E-AF3FBAF46880}">
      <dsp:nvSpPr>
        <dsp:cNvPr id="0" name=""/>
        <dsp:cNvSpPr/>
      </dsp:nvSpPr>
      <dsp:spPr>
        <a:xfrm rot="16200000">
          <a:off x="4500792" y="1585383"/>
          <a:ext cx="322943" cy="519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b="1" kern="1200">
            <a:solidFill>
              <a:schemeClr val="tx1"/>
            </a:solidFill>
          </a:endParaRPr>
        </a:p>
      </dsp:txBody>
      <dsp:txXfrm>
        <a:off x="4549234" y="1737697"/>
        <a:ext cx="226060" cy="311615"/>
      </dsp:txXfrm>
    </dsp:sp>
    <dsp:sp modelId="{618BFB8F-AC53-4DEB-B5D6-66DFBA7D8FDA}">
      <dsp:nvSpPr>
        <dsp:cNvPr id="0" name=""/>
        <dsp:cNvSpPr/>
      </dsp:nvSpPr>
      <dsp:spPr>
        <a:xfrm>
          <a:off x="3898499" y="3731"/>
          <a:ext cx="1527528" cy="15275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b="1" kern="1200" smtClean="0"/>
            <a:t>KERET</a:t>
          </a:r>
          <a:endParaRPr lang="hu-HU" sz="3000" b="1" kern="1200" dirty="0"/>
        </a:p>
      </dsp:txBody>
      <dsp:txXfrm>
        <a:off x="4122200" y="227432"/>
        <a:ext cx="1080126" cy="1080126"/>
      </dsp:txXfrm>
    </dsp:sp>
    <dsp:sp modelId="{39FB93A7-7E9E-4B80-89D1-6718DD3F3243}">
      <dsp:nvSpPr>
        <dsp:cNvPr id="0" name=""/>
        <dsp:cNvSpPr/>
      </dsp:nvSpPr>
      <dsp:spPr>
        <a:xfrm rot="20520000">
          <a:off x="5508235" y="2317333"/>
          <a:ext cx="322943" cy="519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b="1" kern="1200">
            <a:solidFill>
              <a:schemeClr val="tx1"/>
            </a:solidFill>
          </a:endParaRPr>
        </a:p>
      </dsp:txBody>
      <dsp:txXfrm>
        <a:off x="5510606" y="2436174"/>
        <a:ext cx="226060" cy="311615"/>
      </dsp:txXfrm>
    </dsp:sp>
    <dsp:sp modelId="{0233A3C6-144C-4B6A-94F1-BFCA4F6C470F}">
      <dsp:nvSpPr>
        <dsp:cNvPr id="0" name=""/>
        <dsp:cNvSpPr/>
      </dsp:nvSpPr>
      <dsp:spPr>
        <a:xfrm>
          <a:off x="5930769" y="1480262"/>
          <a:ext cx="1527528" cy="1527528"/>
        </a:xfrm>
        <a:prstGeom prst="ellips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b="1" kern="1200" smtClean="0"/>
            <a:t>ADÓ</a:t>
          </a:r>
          <a:endParaRPr lang="hu-HU" sz="3000" b="1" kern="1200" dirty="0"/>
        </a:p>
      </dsp:txBody>
      <dsp:txXfrm>
        <a:off x="6154470" y="1703963"/>
        <a:ext cx="1080126" cy="1080126"/>
      </dsp:txXfrm>
    </dsp:sp>
    <dsp:sp modelId="{76D07EEB-593F-4737-99E6-29011F033DE5}">
      <dsp:nvSpPr>
        <dsp:cNvPr id="0" name=""/>
        <dsp:cNvSpPr/>
      </dsp:nvSpPr>
      <dsp:spPr>
        <a:xfrm rot="3240000">
          <a:off x="5123426" y="3501653"/>
          <a:ext cx="322943" cy="519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b="1" kern="1200">
            <a:solidFill>
              <a:schemeClr val="tx1"/>
            </a:solidFill>
          </a:endParaRPr>
        </a:p>
      </dsp:txBody>
      <dsp:txXfrm>
        <a:off x="5143394" y="3566335"/>
        <a:ext cx="226060" cy="311615"/>
      </dsp:txXfrm>
    </dsp:sp>
    <dsp:sp modelId="{AC039A13-458B-41FE-AE12-521A48EEA432}">
      <dsp:nvSpPr>
        <dsp:cNvPr id="0" name=""/>
        <dsp:cNvSpPr/>
      </dsp:nvSpPr>
      <dsp:spPr>
        <a:xfrm>
          <a:off x="5154511" y="3869339"/>
          <a:ext cx="1527528" cy="1527528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b="1" kern="1200" smtClean="0"/>
            <a:t>KIRA</a:t>
          </a:r>
          <a:endParaRPr lang="hu-HU" sz="3000" b="1" kern="1200" dirty="0"/>
        </a:p>
      </dsp:txBody>
      <dsp:txXfrm>
        <a:off x="5378212" y="4093040"/>
        <a:ext cx="1080126" cy="1080126"/>
      </dsp:txXfrm>
    </dsp:sp>
    <dsp:sp modelId="{E805CF6B-102A-40BA-B042-24D52BEFA69F}">
      <dsp:nvSpPr>
        <dsp:cNvPr id="0" name=""/>
        <dsp:cNvSpPr/>
      </dsp:nvSpPr>
      <dsp:spPr>
        <a:xfrm rot="7560000">
          <a:off x="3878158" y="3501653"/>
          <a:ext cx="322943" cy="519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b="1" kern="1200">
            <a:solidFill>
              <a:schemeClr val="tx1"/>
            </a:solidFill>
          </a:endParaRPr>
        </a:p>
      </dsp:txBody>
      <dsp:txXfrm rot="10800000">
        <a:off x="3955073" y="3566335"/>
        <a:ext cx="226060" cy="311615"/>
      </dsp:txXfrm>
    </dsp:sp>
    <dsp:sp modelId="{DE2B6253-23F4-4AC0-869A-7AD8D266F697}">
      <dsp:nvSpPr>
        <dsp:cNvPr id="0" name=""/>
        <dsp:cNvSpPr/>
      </dsp:nvSpPr>
      <dsp:spPr>
        <a:xfrm>
          <a:off x="2642487" y="3869339"/>
          <a:ext cx="1527528" cy="1527528"/>
        </a:xfrm>
        <a:prstGeom prst="ellips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b="1" kern="1200" smtClean="0"/>
            <a:t>IRAT</a:t>
          </a:r>
          <a:endParaRPr lang="hu-HU" sz="3000" b="1" kern="1200" dirty="0"/>
        </a:p>
      </dsp:txBody>
      <dsp:txXfrm>
        <a:off x="2866188" y="4093040"/>
        <a:ext cx="1080126" cy="1080126"/>
      </dsp:txXfrm>
    </dsp:sp>
    <dsp:sp modelId="{396D694B-2395-4670-8E4F-CF32773C9A0F}">
      <dsp:nvSpPr>
        <dsp:cNvPr id="0" name=""/>
        <dsp:cNvSpPr/>
      </dsp:nvSpPr>
      <dsp:spPr>
        <a:xfrm rot="11880000">
          <a:off x="3493349" y="2317333"/>
          <a:ext cx="322943" cy="519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200" b="1" kern="1200">
            <a:solidFill>
              <a:schemeClr val="tx1"/>
            </a:solidFill>
          </a:endParaRPr>
        </a:p>
      </dsp:txBody>
      <dsp:txXfrm rot="10800000">
        <a:off x="3587861" y="2436174"/>
        <a:ext cx="226060" cy="311615"/>
      </dsp:txXfrm>
    </dsp:sp>
    <dsp:sp modelId="{6ED44074-1B6A-4304-A2FD-427829363C23}">
      <dsp:nvSpPr>
        <dsp:cNvPr id="0" name=""/>
        <dsp:cNvSpPr/>
      </dsp:nvSpPr>
      <dsp:spPr>
        <a:xfrm>
          <a:off x="1866229" y="1480262"/>
          <a:ext cx="1527528" cy="1527528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b="1" kern="1200" smtClean="0"/>
            <a:t>IVK</a:t>
          </a:r>
          <a:endParaRPr lang="hu-HU" sz="3000" b="1" kern="1200" dirty="0"/>
        </a:p>
      </dsp:txBody>
      <dsp:txXfrm>
        <a:off x="2089930" y="1703963"/>
        <a:ext cx="1080126" cy="10801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0FC8A-ADD7-422D-81E5-83BAEC6C8C8B}">
      <dsp:nvSpPr>
        <dsp:cNvPr id="0" name=""/>
        <dsp:cNvSpPr/>
      </dsp:nvSpPr>
      <dsp:spPr>
        <a:xfrm rot="16200000">
          <a:off x="564268" y="-564268"/>
          <a:ext cx="3413774" cy="454231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KASZPER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 Központi Analitikai Számviteli - Pénzügyi Rendszer</a:t>
          </a:r>
          <a:endParaRPr lang="hu-HU" sz="2900" kern="1200" dirty="0"/>
        </a:p>
      </dsp:txBody>
      <dsp:txXfrm rot="5400000">
        <a:off x="0" y="0"/>
        <a:ext cx="4542311" cy="2560330"/>
      </dsp:txXfrm>
    </dsp:sp>
    <dsp:sp modelId="{04570842-6BBA-4849-9282-D596715C066F}">
      <dsp:nvSpPr>
        <dsp:cNvPr id="0" name=""/>
        <dsp:cNvSpPr/>
      </dsp:nvSpPr>
      <dsp:spPr>
        <a:xfrm>
          <a:off x="4542311" y="0"/>
          <a:ext cx="4542311" cy="3413774"/>
        </a:xfrm>
        <a:prstGeom prst="round1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KATI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Tárgyi eszköz és készletnyilvántartó modul</a:t>
          </a:r>
          <a:endParaRPr lang="hu-HU" sz="2900" kern="1200" dirty="0"/>
        </a:p>
      </dsp:txBody>
      <dsp:txXfrm>
        <a:off x="4542311" y="0"/>
        <a:ext cx="4542311" cy="2560330"/>
      </dsp:txXfrm>
    </dsp:sp>
    <dsp:sp modelId="{20D4E580-7194-4346-9069-5206E75ECF19}">
      <dsp:nvSpPr>
        <dsp:cNvPr id="0" name=""/>
        <dsp:cNvSpPr/>
      </dsp:nvSpPr>
      <dsp:spPr>
        <a:xfrm rot="10800000">
          <a:off x="0" y="3413774"/>
          <a:ext cx="4542311" cy="3413774"/>
        </a:xfrm>
        <a:prstGeom prst="round1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ETRIUSZ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 Költségvetési, tervezési és beszámoló készítő modul</a:t>
          </a:r>
        </a:p>
      </dsp:txBody>
      <dsp:txXfrm rot="10800000">
        <a:off x="0" y="4267217"/>
        <a:ext cx="4542311" cy="2560330"/>
      </dsp:txXfrm>
    </dsp:sp>
    <dsp:sp modelId="{10F9957B-8CB1-4EA0-8E6A-DBDE3D632EC4}">
      <dsp:nvSpPr>
        <dsp:cNvPr id="0" name=""/>
        <dsp:cNvSpPr/>
      </dsp:nvSpPr>
      <dsp:spPr>
        <a:xfrm rot="5400000">
          <a:off x="5106580" y="2849505"/>
          <a:ext cx="3413774" cy="4542311"/>
        </a:xfrm>
        <a:prstGeom prst="round1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VIR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Vezetői információs rendszer</a:t>
          </a:r>
          <a:endParaRPr lang="hu-HU" sz="2900" kern="1200" dirty="0"/>
        </a:p>
      </dsp:txBody>
      <dsp:txXfrm rot="-5400000">
        <a:off x="4542312" y="4267217"/>
        <a:ext cx="4542311" cy="2560330"/>
      </dsp:txXfrm>
    </dsp:sp>
    <dsp:sp modelId="{46FC19A0-3A62-4925-AA96-CA88C7034E35}">
      <dsp:nvSpPr>
        <dsp:cNvPr id="0" name=""/>
        <dsp:cNvSpPr/>
      </dsp:nvSpPr>
      <dsp:spPr>
        <a:xfrm>
          <a:off x="3179618" y="2560330"/>
          <a:ext cx="2725386" cy="1706887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GAZDÁLKODÁS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900" b="1" kern="1200" dirty="0" smtClean="0"/>
            <a:t>MODULOK</a:t>
          </a:r>
          <a:endParaRPr lang="hu-HU" sz="2900" b="1" kern="1200" dirty="0"/>
        </a:p>
      </dsp:txBody>
      <dsp:txXfrm>
        <a:off x="3262941" y="2643653"/>
        <a:ext cx="2558740" cy="154024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C901A-B468-4469-9DEE-93AB3DCD84BA}">
      <dsp:nvSpPr>
        <dsp:cNvPr id="0" name=""/>
        <dsp:cNvSpPr/>
      </dsp:nvSpPr>
      <dsp:spPr>
        <a:xfrm>
          <a:off x="-4977150" y="-762605"/>
          <a:ext cx="5927571" cy="5927571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6CD61-F148-4256-9F2C-BDC408D1E626}">
      <dsp:nvSpPr>
        <dsp:cNvPr id="0" name=""/>
        <dsp:cNvSpPr/>
      </dsp:nvSpPr>
      <dsp:spPr>
        <a:xfrm>
          <a:off x="476299" y="232662"/>
          <a:ext cx="8066002" cy="5504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93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dirty="0" smtClean="0"/>
            <a:t>Analitikus tervezés a költségvetés összeállításához</a:t>
          </a:r>
          <a:endParaRPr lang="hu-HU" sz="2700" kern="1200" dirty="0"/>
        </a:p>
      </dsp:txBody>
      <dsp:txXfrm>
        <a:off x="476299" y="232662"/>
        <a:ext cx="8066002" cy="550471"/>
      </dsp:txXfrm>
    </dsp:sp>
    <dsp:sp modelId="{6644933D-FBEF-41F8-A84D-619D10076D89}">
      <dsp:nvSpPr>
        <dsp:cNvPr id="0" name=""/>
        <dsp:cNvSpPr/>
      </dsp:nvSpPr>
      <dsp:spPr>
        <a:xfrm>
          <a:off x="71760" y="206250"/>
          <a:ext cx="688088" cy="6880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BEA43-7154-48E1-AC82-7860187DFEFD}">
      <dsp:nvSpPr>
        <dsp:cNvPr id="0" name=""/>
        <dsp:cNvSpPr/>
      </dsp:nvSpPr>
      <dsp:spPr>
        <a:xfrm>
          <a:off x="870784" y="1058104"/>
          <a:ext cx="7671551" cy="550471"/>
        </a:xfrm>
        <a:prstGeom prst="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93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smtClean="0"/>
            <a:t>Költségvetés összeállítása</a:t>
          </a:r>
          <a:endParaRPr lang="hu-HU" sz="2700" kern="1200" dirty="0"/>
        </a:p>
      </dsp:txBody>
      <dsp:txXfrm>
        <a:off x="870784" y="1058104"/>
        <a:ext cx="7671551" cy="550471"/>
      </dsp:txXfrm>
    </dsp:sp>
    <dsp:sp modelId="{84B13B6B-F0F4-4AD2-A858-9F3DEBC5509C}">
      <dsp:nvSpPr>
        <dsp:cNvPr id="0" name=""/>
        <dsp:cNvSpPr/>
      </dsp:nvSpPr>
      <dsp:spPr>
        <a:xfrm>
          <a:off x="466211" y="1031693"/>
          <a:ext cx="688088" cy="6880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49684-818C-4DE6-AF74-B282E0C19E05}">
      <dsp:nvSpPr>
        <dsp:cNvPr id="0" name=""/>
        <dsp:cNvSpPr/>
      </dsp:nvSpPr>
      <dsp:spPr>
        <a:xfrm>
          <a:off x="991851" y="1883547"/>
          <a:ext cx="7550486" cy="550471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93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smtClean="0"/>
            <a:t>Évközi adatszolgáltatások teljesítése</a:t>
          </a:r>
          <a:endParaRPr lang="hu-HU" sz="2700" kern="1200" dirty="0"/>
        </a:p>
      </dsp:txBody>
      <dsp:txXfrm>
        <a:off x="991851" y="1883547"/>
        <a:ext cx="7550486" cy="550471"/>
      </dsp:txXfrm>
    </dsp:sp>
    <dsp:sp modelId="{AC5DB61A-636B-4BEA-8175-61C79089FD99}">
      <dsp:nvSpPr>
        <dsp:cNvPr id="0" name=""/>
        <dsp:cNvSpPr/>
      </dsp:nvSpPr>
      <dsp:spPr>
        <a:xfrm>
          <a:off x="587276" y="1857135"/>
          <a:ext cx="688088" cy="6880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3C7DE-22A5-47AC-A356-898146FF34DE}">
      <dsp:nvSpPr>
        <dsp:cNvPr id="0" name=""/>
        <dsp:cNvSpPr/>
      </dsp:nvSpPr>
      <dsp:spPr>
        <a:xfrm>
          <a:off x="870784" y="2708989"/>
          <a:ext cx="7671551" cy="550471"/>
        </a:xfrm>
        <a:prstGeom prst="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93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smtClean="0"/>
            <a:t>Beszámoló összeállítása</a:t>
          </a:r>
          <a:endParaRPr lang="hu-HU" sz="2700" kern="1200" dirty="0"/>
        </a:p>
      </dsp:txBody>
      <dsp:txXfrm>
        <a:off x="870784" y="2708989"/>
        <a:ext cx="7671551" cy="550471"/>
      </dsp:txXfrm>
    </dsp:sp>
    <dsp:sp modelId="{8700B2D7-F881-4B44-B706-057090B78EB5}">
      <dsp:nvSpPr>
        <dsp:cNvPr id="0" name=""/>
        <dsp:cNvSpPr/>
      </dsp:nvSpPr>
      <dsp:spPr>
        <a:xfrm>
          <a:off x="466211" y="2682578"/>
          <a:ext cx="688088" cy="6880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CC54F-F157-4349-9380-59805A1E8E1D}">
      <dsp:nvSpPr>
        <dsp:cNvPr id="0" name=""/>
        <dsp:cNvSpPr/>
      </dsp:nvSpPr>
      <dsp:spPr>
        <a:xfrm>
          <a:off x="476299" y="3534432"/>
          <a:ext cx="8066002" cy="550471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936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smtClean="0"/>
            <a:t>Belső szabályozásnak megfelelő kimutatások készítése</a:t>
          </a:r>
          <a:endParaRPr lang="hu-HU" sz="2700" kern="1200" dirty="0"/>
        </a:p>
      </dsp:txBody>
      <dsp:txXfrm>
        <a:off x="476299" y="3534432"/>
        <a:ext cx="8066002" cy="550471"/>
      </dsp:txXfrm>
    </dsp:sp>
    <dsp:sp modelId="{4BBA33F1-99E1-43CE-BDD5-DFE665B10061}">
      <dsp:nvSpPr>
        <dsp:cNvPr id="0" name=""/>
        <dsp:cNvSpPr/>
      </dsp:nvSpPr>
      <dsp:spPr>
        <a:xfrm>
          <a:off x="71760" y="3508020"/>
          <a:ext cx="688088" cy="6880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2699D-E29E-46D3-9449-8E1A0D2391A9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E3A78-C37F-457D-BAA7-EF535DA1CF3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4851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kkh.gov.hu/eszemelyi/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01532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FDD3E2-E9C4-49AA-B3AF-C2072AB22023}" type="slidenum">
              <a:rPr lang="hu-HU" smtClean="0"/>
              <a:pPr>
                <a:defRPr/>
              </a:pPr>
              <a:t>33</a:t>
            </a:fld>
            <a:endParaRPr lang="hu-H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B4E24A-6AE1-4B35-A6A8-9EE5667009F8}" type="slidenum">
              <a:rPr lang="hu-HU" smtClean="0"/>
              <a:pPr>
                <a:defRPr/>
              </a:pPr>
              <a:t>34</a:t>
            </a:fld>
            <a:endParaRPr lang="hu-H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3A90EB-A084-4027-AABA-BBE4B21A7765}" type="slidenum">
              <a:rPr lang="hu-HU" smtClean="0"/>
              <a:pPr>
                <a:defRPr/>
              </a:pPr>
              <a:t>36</a:t>
            </a:fld>
            <a:endParaRPr lang="hu-H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D7A63B-A090-4360-A52A-AB6164A70753}" type="slidenum">
              <a:rPr lang="hu-HU" smtClean="0"/>
              <a:pPr>
                <a:defRPr/>
              </a:pPr>
              <a:t>37</a:t>
            </a:fld>
            <a:endParaRPr lang="hu-H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C26AE2-5AB9-4532-A5F1-6BE2EC4F6E53}" type="slidenum">
              <a:rPr lang="hu-HU" smtClean="0"/>
              <a:pPr>
                <a:defRPr/>
              </a:pPr>
              <a:t>38</a:t>
            </a:fld>
            <a:endParaRPr lang="hu-H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E0B203-C489-4463-A0D6-90845B320644}" type="slidenum">
              <a:rPr lang="hu-HU" smtClean="0"/>
              <a:pPr>
                <a:defRPr/>
              </a:pPr>
              <a:t>39</a:t>
            </a:fld>
            <a:endParaRPr lang="hu-H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7E548-56A2-4B05-86FB-C4DDECEC18B6}" type="slidenum">
              <a:rPr lang="hu-HU" smtClean="0"/>
              <a:pPr>
                <a:defRPr/>
              </a:pPr>
              <a:t>41</a:t>
            </a:fld>
            <a:endParaRPr lang="hu-H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4E4349-E5C0-4A7F-92DB-61F100C94B24}" type="slidenum">
              <a:rPr lang="hu-HU" smtClean="0"/>
              <a:pPr>
                <a:defRPr/>
              </a:pPr>
              <a:t>42</a:t>
            </a:fld>
            <a:endParaRPr lang="hu-H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2E06E0-1D7D-45E1-BB5D-8CC0ED48A424}" type="slidenum">
              <a:rPr lang="hu-HU" smtClean="0"/>
              <a:pPr>
                <a:defRPr/>
              </a:pPr>
              <a:t>43</a:t>
            </a:fld>
            <a:endParaRPr lang="hu-H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>
                <a:solidFill>
                  <a:prstClr val="black"/>
                </a:solidFill>
              </a:rPr>
              <a:pPr/>
              <a:t>44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5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12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25725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47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016252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51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32404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52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51015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53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51015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>
                <a:solidFill>
                  <a:prstClr val="black"/>
                </a:solidFill>
              </a:rPr>
              <a:pPr/>
              <a:t>54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5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>
                <a:solidFill>
                  <a:prstClr val="black"/>
                </a:solidFill>
              </a:rPr>
              <a:pPr/>
              <a:t>23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5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 smtClean="0"/>
              <a:t>1. bekezdés: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/>
              <a:t>Keretrendszer: Az ASP szolgáltatásokat keretbe foglalja, innen indítható el az összes szakrendszer és minden más szolgáltatás.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/>
              <a:t>Ahhoz,hogy</a:t>
            </a:r>
            <a:r>
              <a:rPr lang="hu-HU" baseline="0" dirty="0" smtClean="0"/>
              <a:t> megértsük az itt elhangzottakat, a következő alapfogalmak ismertetése szükséges.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hu-HU" sz="1200" b="1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sz="1200" b="1" dirty="0" smtClean="0"/>
              <a:t>2. bekezdés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sz="1200" b="0" dirty="0" smtClean="0"/>
              <a:t>Önkormányzati fiók (</a:t>
            </a:r>
            <a:r>
              <a:rPr lang="hu-HU" sz="1200" b="0" dirty="0" err="1" smtClean="0"/>
              <a:t>tenant</a:t>
            </a:r>
            <a:r>
              <a:rPr lang="hu-HU" sz="1200" b="0" dirty="0" smtClean="0"/>
              <a:t>): bérlői </a:t>
            </a:r>
            <a:r>
              <a:rPr lang="hu-HU" sz="1200" dirty="0" smtClean="0"/>
              <a:t>fiók, izolációs egység, egy </a:t>
            </a:r>
            <a:r>
              <a:rPr lang="hu-HU" sz="1200" dirty="0" err="1" smtClean="0"/>
              <a:t>tenant</a:t>
            </a:r>
            <a:r>
              <a:rPr lang="hu-HU" sz="1200" dirty="0" smtClean="0"/>
              <a:t> = </a:t>
            </a:r>
            <a:r>
              <a:rPr lang="hu-HU" sz="1200" dirty="0" err="1" smtClean="0"/>
              <a:t>egy</a:t>
            </a:r>
            <a:r>
              <a:rPr lang="hu-HU" sz="1200" dirty="0" smtClean="0"/>
              <a:t> önkormányzat, </a:t>
            </a:r>
            <a:r>
              <a:rPr lang="hu-HU" baseline="0" dirty="0" smtClean="0"/>
              <a:t>Közös hivatal esetén is el fog különülni egy-egy önkormányzat adata. </a:t>
            </a:r>
            <a:endParaRPr lang="hu-HU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baseline="0" dirty="0" smtClean="0"/>
              <a:t>Leegyszerűsítve egy </a:t>
            </a:r>
            <a:r>
              <a:rPr lang="hu-HU" baseline="0" dirty="0" err="1" smtClean="0"/>
              <a:t>tenant</a:t>
            </a:r>
            <a:r>
              <a:rPr lang="hu-HU" baseline="0" dirty="0" smtClean="0"/>
              <a:t> </a:t>
            </a:r>
            <a:r>
              <a:rPr lang="hu-HU" baseline="0" dirty="0" err="1" smtClean="0"/>
              <a:t>egy</a:t>
            </a:r>
            <a:r>
              <a:rPr lang="hu-HU" baseline="0" dirty="0" smtClean="0"/>
              <a:t> önkormányzatot jelent.</a:t>
            </a:r>
            <a:endParaRPr lang="hu-HU" sz="1200" dirty="0" smtClean="0"/>
          </a:p>
          <a:p>
            <a:pPr marL="0" indent="0">
              <a:buFontTx/>
              <a:buNone/>
            </a:pPr>
            <a:endParaRPr lang="hu-HU" dirty="0" smtClean="0"/>
          </a:p>
          <a:p>
            <a:pPr marL="0" indent="0">
              <a:buFontTx/>
              <a:buNone/>
            </a:pPr>
            <a:r>
              <a:rPr lang="hu-HU" b="1" dirty="0" smtClean="0"/>
              <a:t>3. bekezdés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 smtClean="0"/>
              <a:t>A felhasználóknak csak egyszer szükséges belépnie a Keretrendszerbe, így a sikeres bejelentkezés után minden szakrendszert el lehet érni.</a:t>
            </a:r>
          </a:p>
          <a:p>
            <a:pPr marL="0" indent="0">
              <a:buFontTx/>
              <a:buNone/>
            </a:pPr>
            <a:endParaRPr lang="hu-HU" dirty="0" smtClean="0"/>
          </a:p>
          <a:p>
            <a:pPr marL="0" indent="0">
              <a:buFontTx/>
              <a:buNone/>
            </a:pPr>
            <a:r>
              <a:rPr lang="hu-HU" b="1" dirty="0" smtClean="0"/>
              <a:t>4. bekezdés</a:t>
            </a:r>
          </a:p>
          <a:p>
            <a:pPr marL="0" indent="0">
              <a:buFontTx/>
              <a:buNone/>
            </a:pPr>
            <a:r>
              <a:rPr lang="hu-HU" b="0" dirty="0" smtClean="0"/>
              <a:t>Biztonságos</a:t>
            </a:r>
            <a:r>
              <a:rPr lang="hu-HU" b="0" baseline="0" dirty="0" smtClean="0"/>
              <a:t> kapcsolat:</a:t>
            </a:r>
          </a:p>
          <a:p>
            <a:pPr algn="just">
              <a:defRPr/>
            </a:pPr>
            <a:r>
              <a:rPr lang="hu-HU" sz="2800" dirty="0" smtClean="0"/>
              <a:t>A biztonságos kapcsolatot szoftveres és hardveres </a:t>
            </a:r>
            <a:r>
              <a:rPr lang="hu-HU" sz="2800" b="0" dirty="0" smtClean="0"/>
              <a:t>tanúsítványok garantálják. Szoftveres és hardveres tanúsítványok:</a:t>
            </a:r>
          </a:p>
          <a:p>
            <a:pPr algn="just">
              <a:defRPr/>
            </a:pPr>
            <a:r>
              <a:rPr lang="hu-HU" dirty="0" smtClean="0"/>
              <a:t>- Szoftveres: </a:t>
            </a:r>
            <a:r>
              <a:rPr lang="hu-HU" dirty="0" err="1" smtClean="0"/>
              <a:t>cert</a:t>
            </a:r>
            <a:r>
              <a:rPr lang="hu-HU" dirty="0" smtClean="0"/>
              <a:t> állomány, amelyet telepíteni kell a gépre és a böngészőbe is</a:t>
            </a:r>
          </a:p>
          <a:p>
            <a:pPr algn="just">
              <a:defRPr/>
            </a:pPr>
            <a:r>
              <a:rPr lang="hu-HU" dirty="0" smtClean="0"/>
              <a:t>- Hardveres: egy eszköz pl.: </a:t>
            </a:r>
            <a:r>
              <a:rPr lang="hu-HU" dirty="0" err="1" smtClean="0"/>
              <a:t>eSZIG</a:t>
            </a:r>
            <a:endParaRPr lang="hu-HU" dirty="0" smtClean="0"/>
          </a:p>
          <a:p>
            <a:r>
              <a:rPr lang="hu-HU" baseline="0" dirty="0" smtClean="0"/>
              <a:t>Az ASP rendszerben az elvárt azonosítási mód a </a:t>
            </a:r>
            <a:r>
              <a:rPr lang="hu-HU" u="sng" baseline="0" dirty="0" smtClean="0"/>
              <a:t>kéttényezős (kétfaktoros)</a:t>
            </a:r>
            <a:r>
              <a:rPr lang="hu-HU" baseline="0" dirty="0" smtClean="0"/>
              <a:t> azonosítás:</a:t>
            </a:r>
          </a:p>
          <a:p>
            <a:pPr marL="171450" indent="-171450">
              <a:buFontTx/>
              <a:buChar char="-"/>
            </a:pPr>
            <a:r>
              <a:rPr lang="hu-HU" baseline="0" dirty="0" smtClean="0"/>
              <a:t>Első tényező: Tudás, ismerjük a felhasználói fiókunkhoz tartozó felhasználónevet és jelszót.</a:t>
            </a:r>
          </a:p>
          <a:p>
            <a:pPr marL="171450" indent="-171450">
              <a:buFontTx/>
              <a:buChar char="-"/>
            </a:pPr>
            <a:r>
              <a:rPr lang="hu-HU" baseline="0" dirty="0" smtClean="0"/>
              <a:t>Második tényező: Birtoklás, rendelkezünk egy eszközzel és ismerjünk annak PIN kódját. Az azonosításhoz használt eszköz az </a:t>
            </a:r>
            <a:r>
              <a:rPr lang="hu-HU" baseline="0" dirty="0" err="1" smtClean="0"/>
              <a:t>eSZIG</a:t>
            </a:r>
            <a:r>
              <a:rPr lang="hu-HU" baseline="0" dirty="0" smtClean="0"/>
              <a:t> lesz.</a:t>
            </a:r>
          </a:p>
          <a:p>
            <a:pPr marL="0" indent="0">
              <a:buFontTx/>
              <a:buNone/>
            </a:pPr>
            <a:endParaRPr lang="hu-HU" baseline="0" dirty="0" smtClean="0"/>
          </a:p>
          <a:p>
            <a:pPr marL="0" indent="0">
              <a:buFontTx/>
              <a:buNone/>
            </a:pPr>
            <a:r>
              <a:rPr lang="hu-HU" baseline="0" dirty="0" err="1" smtClean="0"/>
              <a:t>eSZIG</a:t>
            </a:r>
            <a:r>
              <a:rPr lang="hu-HU" baseline="0" dirty="0" smtClean="0"/>
              <a:t> tulajdonságai: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ASP-</a:t>
            </a:r>
            <a:r>
              <a:rPr lang="hu-HU" sz="1200" dirty="0" err="1" smtClean="0"/>
              <a:t>től</a:t>
            </a:r>
            <a:r>
              <a:rPr lang="hu-HU" sz="1200" dirty="0" smtClean="0"/>
              <a:t> független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chipkártya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nem átruházható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csak a személyhez köthető, szervezethez nem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nincs korlátozva a lejárata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a kártya olvasásához külön eszköz (olvasó) szükséges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PIN kód védi a rajta szereplő adatokat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a Központi Azonosítási Ügynökön (KAÜ) keresztül végzi a rendszer az ellenőrzést (lejárat stb.)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hu-HU" sz="1200" dirty="0" smtClean="0"/>
              <a:t>további információ és letöltések: </a:t>
            </a:r>
            <a:r>
              <a:rPr lang="hu-HU" sz="1200" u="sng" dirty="0" smtClean="0">
                <a:hlinkClick r:id="rId3"/>
              </a:rPr>
              <a:t>http://www.kekkh.gov.hu/eszemelyi/</a:t>
            </a:r>
            <a:endParaRPr lang="hu-HU" sz="1200" dirty="0" smtClean="0"/>
          </a:p>
          <a:p>
            <a:pPr marL="0" indent="0">
              <a:buFontTx/>
              <a:buNone/>
            </a:pPr>
            <a:endParaRPr lang="hu-HU" baseline="0" dirty="0" smtClean="0"/>
          </a:p>
          <a:p>
            <a:pPr marL="0" indent="0">
              <a:buFontTx/>
              <a:buNone/>
            </a:pPr>
            <a:r>
              <a:rPr lang="hu-HU" b="1" baseline="0" dirty="0" smtClean="0"/>
              <a:t>5. bekezdés</a:t>
            </a:r>
          </a:p>
          <a:p>
            <a:pPr marL="0" indent="0">
              <a:buFontTx/>
              <a:buNone/>
            </a:pPr>
            <a:r>
              <a:rPr lang="hu-HU" baseline="0" dirty="0" smtClean="0"/>
              <a:t>Felhasználók: A felhasználók nagy része a Keretrendszert a következőképpen fogja használni napi szinten:</a:t>
            </a:r>
          </a:p>
          <a:p>
            <a:pPr lvl="1">
              <a:defRPr/>
            </a:pPr>
            <a:r>
              <a:rPr lang="hu-HU" dirty="0" smtClean="0"/>
              <a:t>1. belépnek a Keretrendszerbe</a:t>
            </a:r>
          </a:p>
          <a:p>
            <a:pPr lvl="1">
              <a:defRPr/>
            </a:pPr>
            <a:r>
              <a:rPr lang="hu-HU" dirty="0" smtClean="0"/>
              <a:t>2. megtekintik a rendszerüzeneteket</a:t>
            </a:r>
          </a:p>
          <a:p>
            <a:pPr lvl="1">
              <a:defRPr/>
            </a:pPr>
            <a:r>
              <a:rPr lang="hu-HU" dirty="0" smtClean="0"/>
              <a:t>3. elindítják a szakrendszert, amiben dolgozni szeretnének</a:t>
            </a:r>
          </a:p>
          <a:p>
            <a:pPr lvl="1">
              <a:defRPr/>
            </a:pPr>
            <a:r>
              <a:rPr lang="hu-HU" dirty="0" smtClean="0"/>
              <a:t>4. elvégzik a szakrendszer(</a:t>
            </a:r>
            <a:r>
              <a:rPr lang="hu-HU" dirty="0" err="1" smtClean="0"/>
              <a:t>ek</a:t>
            </a:r>
            <a:r>
              <a:rPr lang="hu-HU" dirty="0" smtClean="0"/>
              <a:t>)</a:t>
            </a:r>
            <a:r>
              <a:rPr lang="hu-HU" dirty="0" err="1" smtClean="0"/>
              <a:t>ben</a:t>
            </a:r>
            <a:r>
              <a:rPr lang="hu-HU" dirty="0" smtClean="0"/>
              <a:t> a napi feladatokat</a:t>
            </a:r>
          </a:p>
          <a:p>
            <a:pPr lvl="1">
              <a:defRPr/>
            </a:pPr>
            <a:r>
              <a:rPr lang="hu-HU" dirty="0" smtClean="0"/>
              <a:t>5. kilépnek a szakrendszerből</a:t>
            </a:r>
          </a:p>
          <a:p>
            <a:pPr lvl="1">
              <a:defRPr/>
            </a:pPr>
            <a:r>
              <a:rPr lang="hu-HU" dirty="0" smtClean="0"/>
              <a:t>6. kilépnek a keretrendszerből</a:t>
            </a:r>
          </a:p>
          <a:p>
            <a:pPr marL="0" indent="0">
              <a:buFontTx/>
              <a:buNone/>
            </a:pPr>
            <a:endParaRPr lang="hu-HU" baseline="0" dirty="0" smtClean="0"/>
          </a:p>
          <a:p>
            <a:pPr marL="0" indent="0">
              <a:buFontTx/>
              <a:buNone/>
            </a:pPr>
            <a:r>
              <a:rPr lang="hu-HU" baseline="0" dirty="0" smtClean="0"/>
              <a:t>A felhasználók között azonban van egy kiemelt jelentőségű felhasználó, a felhasználó karbantartó, vagy más néven </a:t>
            </a:r>
            <a:r>
              <a:rPr lang="hu-HU" baseline="0" dirty="0" err="1" smtClean="0"/>
              <a:t>tenant</a:t>
            </a:r>
            <a:r>
              <a:rPr lang="hu-HU" baseline="0" dirty="0" smtClean="0"/>
              <a:t> adminisztrátor, aki az önkormányzati fiókhoz tartozó többi felhasználót fel tudja venni és a </a:t>
            </a:r>
            <a:r>
              <a:rPr lang="hu-HU" baseline="0" dirty="0" err="1" smtClean="0"/>
              <a:t>tenantra</a:t>
            </a:r>
            <a:r>
              <a:rPr lang="hu-HU" baseline="0" dirty="0" smtClean="0"/>
              <a:t> vonatkozó globális beállításokat el tudja végezni. A felhasználó kijelölése önkormányzati hatáskör (az eddigi tapasztalatok szerint a legtöbb esetben jegyzőt vagy informatikust jelöltek erre a feladatra), javasolt azonban informatikai vénával rendelkező munkatársat kijelölni erre a feladatra.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25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16097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hu-HU" b="1" dirty="0" smtClean="0">
                <a:effectLst/>
              </a:rPr>
              <a:t>1-2. bekezdés</a:t>
            </a:r>
          </a:p>
          <a:p>
            <a:r>
              <a:rPr lang="hu-HU" dirty="0" smtClean="0">
                <a:effectLst/>
              </a:rPr>
              <a:t>Felhasználó-kezelés: A funkció segítségével felhasználó hozható létre, felhasználó szerkeszthető, illetve szükség esetén zárolható. A funkción keresztül lehet beállítani az egyes felhasználókhoz tartozó szerepköröket (jogosultságokat), amely biztosítja, hogy az adott ügyintéző csak azokat a szakrendszereket és azon belüli menüpontokat lássa, amelyben ténylegesen dolgozik.</a:t>
            </a:r>
          </a:p>
          <a:p>
            <a:endParaRPr lang="hu-HU" dirty="0" smtClean="0">
              <a:effectLst/>
            </a:endParaRPr>
          </a:p>
          <a:p>
            <a:r>
              <a:rPr lang="hu-HU" b="1" dirty="0" smtClean="0">
                <a:effectLst/>
              </a:rPr>
              <a:t>3. bekezdés</a:t>
            </a:r>
          </a:p>
          <a:p>
            <a:r>
              <a:rPr lang="hu-HU" dirty="0" smtClean="0">
                <a:effectLst/>
              </a:rPr>
              <a:t>Csoportkezelés: Egy munkakörben dolgozó felhasználók csoportos jogosítására</a:t>
            </a:r>
            <a:r>
              <a:rPr lang="hu-HU" baseline="0" dirty="0" smtClean="0">
                <a:effectLst/>
              </a:rPr>
              <a:t> létrehozott funkció (pl.: GAZD)</a:t>
            </a:r>
            <a:endParaRPr lang="hu-HU" dirty="0" smtClean="0">
              <a:effectLst/>
            </a:endParaRPr>
          </a:p>
          <a:p>
            <a:endParaRPr lang="hu-HU" dirty="0" smtClean="0">
              <a:effectLst/>
            </a:endParaRPr>
          </a:p>
          <a:p>
            <a:r>
              <a:rPr lang="hu-HU" b="1" dirty="0" smtClean="0">
                <a:effectLst/>
              </a:rPr>
              <a:t>4. bekezdés</a:t>
            </a:r>
          </a:p>
          <a:p>
            <a:r>
              <a:rPr lang="hu-HU" dirty="0" smtClean="0">
                <a:effectLst/>
              </a:rPr>
              <a:t>Helyettesítések kezelése: A rendszer támogatja a helyettesítések kezelését oly módon, hogy nem felhasználók közötti helyettesítés értelmezett, hanem a felhasználók által birtokolt szerepkörök közötti helyettesítés. Ebből következik, hogy egy helyettesítés esetén nemcsak a helyettesíthető felhasználót szükséges megadni, hanem azt a szerepkört, szerepköröket, amelyekben helyettesíthető a felhasználó.</a:t>
            </a:r>
          </a:p>
          <a:p>
            <a:endParaRPr lang="hu-HU" dirty="0" smtClean="0">
              <a:effectLst/>
            </a:endParaRPr>
          </a:p>
          <a:p>
            <a:r>
              <a:rPr lang="hu-HU" b="1" dirty="0" smtClean="0">
                <a:effectLst/>
              </a:rPr>
              <a:t>5. bekezdés</a:t>
            </a:r>
          </a:p>
          <a:p>
            <a:r>
              <a:rPr lang="hu-HU" dirty="0" smtClean="0">
                <a:effectLst/>
              </a:rPr>
              <a:t>Üzleti napló: A funkció a rendszerben történő változásokat lehet lekérdezni, követni. Továbbá a felhasználó megkeresheti, hogy az adott változás mikor és ki által következett be.</a:t>
            </a:r>
          </a:p>
          <a:p>
            <a:endParaRPr lang="hu-HU" b="1" dirty="0" smtClean="0"/>
          </a:p>
          <a:p>
            <a:r>
              <a:rPr lang="hu-HU" b="1" dirty="0" smtClean="0"/>
              <a:t>6. bekezdés</a:t>
            </a:r>
          </a:p>
          <a:p>
            <a:r>
              <a:rPr lang="hu-HU" dirty="0" smtClean="0"/>
              <a:t>Statisztika: Rendszerhasználati statisztika a csatlakozott önkormányzatok ügyintézőinek napi tevékenységével kapcsolatban. Pl.: utolsó belépés dátuma, gombhasználat, felhasználók száma stb.</a:t>
            </a:r>
          </a:p>
          <a:p>
            <a:endParaRPr lang="hu-HU" b="1" dirty="0" smtClean="0"/>
          </a:p>
          <a:p>
            <a:r>
              <a:rPr lang="hu-HU" b="1" dirty="0" smtClean="0"/>
              <a:t>7. bekezdés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>
                <a:effectLst/>
              </a:rPr>
              <a:t>Rendszer adminisztráció: A funkció segítségével állíthatóak be azok a kényelmi paraméterek, amelyek segítik a Keretrendszer használatát. Pl.: beállítható, hogy az oldalakon hány sor jelenjen meg.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26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53583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</a:t>
            </a:r>
            <a:r>
              <a:rPr lang="hu-HU" baseline="0" dirty="0" smtClean="0"/>
              <a:t> felület k</a:t>
            </a:r>
            <a:r>
              <a:rPr lang="hu-HU" dirty="0" smtClean="0"/>
              <a:t>ialakítása során az</a:t>
            </a:r>
            <a:r>
              <a:rPr lang="hu-HU" baseline="0" dirty="0" smtClean="0"/>
              <a:t> elsődleges szempont az egyszerű kezelhetőség volt. A képernyőképen látszik a Keretrendszer felülete, ahol blokkokba rendeztük a szakrendszereket és az egyéb szolgáltatásokat.</a:t>
            </a:r>
          </a:p>
          <a:p>
            <a:endParaRPr lang="hu-HU" baseline="0" dirty="0" smtClean="0"/>
          </a:p>
          <a:p>
            <a:pPr>
              <a:buFont typeface="Arial" charset="0"/>
              <a:buNone/>
              <a:defRPr/>
            </a:pPr>
            <a:r>
              <a:rPr lang="hu-HU" b="1" dirty="0" smtClean="0"/>
              <a:t>Rendszerüzenetek olvasása (bal</a:t>
            </a:r>
            <a:r>
              <a:rPr lang="hu-HU" b="1" baseline="0" dirty="0" smtClean="0"/>
              <a:t> oldali oldalsáv)</a:t>
            </a:r>
            <a:endParaRPr lang="hu-HU" b="1" dirty="0" smtClean="0"/>
          </a:p>
          <a:p>
            <a:pPr>
              <a:buFont typeface="Arial" charset="0"/>
              <a:buNone/>
              <a:defRPr/>
            </a:pPr>
            <a:r>
              <a:rPr lang="hu-HU" b="0" dirty="0" smtClean="0"/>
              <a:t>- Az</a:t>
            </a:r>
            <a:r>
              <a:rPr lang="hu-HU" b="0" baseline="0" dirty="0" smtClean="0"/>
              <a:t> ASP Központ ezen a csatornán tájékoztatja az önkormányzatokat pl. a rendkívüli karbantartásokról, egyéb szakrendszereket érintő változásokról</a:t>
            </a:r>
            <a:endParaRPr lang="hu-HU" b="0" dirty="0" smtClean="0"/>
          </a:p>
          <a:p>
            <a:pPr>
              <a:buFont typeface="Arial" charset="0"/>
              <a:buNone/>
              <a:defRPr/>
            </a:pPr>
            <a:endParaRPr lang="hu-HU" b="1" dirty="0" smtClean="0"/>
          </a:p>
          <a:p>
            <a:pPr>
              <a:buFont typeface="Arial" charset="0"/>
              <a:buNone/>
              <a:defRPr/>
            </a:pPr>
            <a:r>
              <a:rPr lang="hu-HU" b="1" dirty="0" smtClean="0"/>
              <a:t>Alkalmazás linkek használata (középső sáv)</a:t>
            </a:r>
          </a:p>
          <a:p>
            <a:pPr marL="171450" indent="-171450">
              <a:buFontTx/>
              <a:buChar char="-"/>
              <a:defRPr/>
            </a:pPr>
            <a:r>
              <a:rPr lang="hu-HU" b="0" dirty="0" smtClean="0"/>
              <a:t>Külön</a:t>
            </a:r>
            <a:r>
              <a:rPr lang="hu-HU" b="0" baseline="0" dirty="0" smtClean="0"/>
              <a:t> blokkokba rendeződnek a szakrendszerek, a keretrendszeri szolgáltatások és az egyéb hasznos linkek (pl. Nemzeti Jogszabálytár).</a:t>
            </a:r>
          </a:p>
          <a:p>
            <a:pPr marL="171450" indent="-171450">
              <a:buFontTx/>
              <a:buChar char="-"/>
              <a:defRPr/>
            </a:pPr>
            <a:r>
              <a:rPr lang="hu-HU" b="0" baseline="0" dirty="0" smtClean="0"/>
              <a:t>Az, hogy a felhasználó mely szakrendszereket éri el, tehát mely gombok láthatóak, </a:t>
            </a:r>
            <a:r>
              <a:rPr lang="hu-HU" dirty="0" smtClean="0"/>
              <a:t>a szerepkörök kiosztásától függ,</a:t>
            </a:r>
            <a:r>
              <a:rPr lang="hu-HU" baseline="0" dirty="0" smtClean="0"/>
              <a:t> amiről a későbbiekben esik szó.</a:t>
            </a:r>
          </a:p>
          <a:p>
            <a:pPr marL="0" lvl="0" indent="0">
              <a:buFont typeface="Arial" panose="020B0604020202020204" pitchFamily="34" charset="0"/>
              <a:buNone/>
              <a:defRPr/>
            </a:pPr>
            <a:endParaRPr lang="hu-HU" b="1" dirty="0" smtClean="0"/>
          </a:p>
          <a:p>
            <a:pPr marL="0" lvl="0" indent="0">
              <a:buFont typeface="Arial" panose="020B0604020202020204" pitchFamily="34" charset="0"/>
              <a:buNone/>
              <a:defRPr/>
            </a:pPr>
            <a:r>
              <a:rPr lang="hu-HU" b="1" dirty="0" smtClean="0"/>
              <a:t>Profil (jobb felső sarok)</a:t>
            </a:r>
          </a:p>
          <a:p>
            <a:pPr marL="0" lvl="0" indent="0">
              <a:buFont typeface="Arial" panose="020B0604020202020204" pitchFamily="34" charset="0"/>
              <a:buNone/>
              <a:defRPr/>
            </a:pPr>
            <a:r>
              <a:rPr lang="hu-HU" b="1" dirty="0" smtClean="0"/>
              <a:t>-</a:t>
            </a:r>
            <a:r>
              <a:rPr lang="hu-HU" b="1" baseline="0" dirty="0" smtClean="0"/>
              <a:t> </a:t>
            </a:r>
            <a:r>
              <a:rPr lang="hu-HU" b="0" baseline="0" dirty="0" smtClean="0"/>
              <a:t>j</a:t>
            </a:r>
            <a:r>
              <a:rPr lang="hu-HU" dirty="0" smtClean="0"/>
              <a:t>elszó módosítása</a:t>
            </a:r>
          </a:p>
          <a:p>
            <a:pPr marL="0" lvl="0" indent="0">
              <a:buFont typeface="Arial" panose="020B0604020202020204" pitchFamily="34" charset="0"/>
              <a:buNone/>
              <a:defRPr/>
            </a:pPr>
            <a:endParaRPr lang="hu-HU" b="1" dirty="0" smtClean="0"/>
          </a:p>
          <a:p>
            <a:pPr marL="0" lvl="0" indent="0">
              <a:buFont typeface="Arial" panose="020B0604020202020204" pitchFamily="34" charset="0"/>
              <a:buNone/>
              <a:defRPr/>
            </a:pPr>
            <a:r>
              <a:rPr lang="hu-HU" b="1" dirty="0" smtClean="0"/>
              <a:t>Verziószám</a:t>
            </a:r>
            <a:r>
              <a:rPr lang="hu-HU" b="1" baseline="0" dirty="0" smtClean="0"/>
              <a:t> (jobb alsó sarok)</a:t>
            </a:r>
            <a:endParaRPr lang="hu-HU" b="1" dirty="0" smtClean="0"/>
          </a:p>
          <a:p>
            <a:pPr marL="0" lvl="0" indent="0">
              <a:buFont typeface="Arial" panose="020B0604020202020204" pitchFamily="34" charset="0"/>
              <a:buNone/>
              <a:defRPr/>
            </a:pPr>
            <a:r>
              <a:rPr lang="hu-HU" b="0" dirty="0" smtClean="0"/>
              <a:t>-</a:t>
            </a:r>
            <a:r>
              <a:rPr lang="hu-HU" b="0" baseline="0" dirty="0" smtClean="0"/>
              <a:t> R</a:t>
            </a:r>
            <a:r>
              <a:rPr lang="hu-HU" b="0" dirty="0" smtClean="0"/>
              <a:t>endszerfrissítések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27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01532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>
                <a:solidFill>
                  <a:prstClr val="black"/>
                </a:solidFill>
              </a:rPr>
              <a:pPr/>
              <a:t>28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5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 sz="2400"/>
              <a:t>ASP.GAZD – KERET</a:t>
            </a:r>
          </a:p>
          <a:p>
            <a:pPr lvl="1"/>
            <a:r>
              <a:rPr lang="hu-HU" altLang="hu-HU" sz="2400"/>
              <a:t>felhasználók felvitele (leírtaknak megfelelő adatokkal)</a:t>
            </a:r>
          </a:p>
          <a:p>
            <a:pPr lvl="1"/>
            <a:r>
              <a:rPr lang="hu-HU" altLang="hu-HU" sz="2400"/>
              <a:t>Szerepkörök kialakítása (Gazdon belüli láthatóság)</a:t>
            </a:r>
          </a:p>
          <a:p>
            <a:pPr lvl="2"/>
            <a:r>
              <a:rPr lang="hu-HU" altLang="hu-HU" smtClean="0"/>
              <a:t>legfontosabb szerepkörök </a:t>
            </a:r>
          </a:p>
          <a:p>
            <a:pPr lvl="2"/>
            <a:r>
              <a:rPr lang="hu-HU" altLang="hu-HU" smtClean="0"/>
              <a:t>„Csak”listáz</a:t>
            </a:r>
          </a:p>
          <a:p>
            <a:endParaRPr lang="hu-HU" altLang="hu-HU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622E40-26E7-4296-A919-CDDA4EB112E1}" type="slidenum">
              <a:rPr lang="hu-HU" smtClean="0"/>
              <a:pPr>
                <a:defRPr/>
              </a:pPr>
              <a:t>31</a:t>
            </a:fld>
            <a:endParaRPr lang="hu-H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 dirty="0" smtClean="0"/>
              <a:t>Szükséges annak felmérése, hogy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altLang="hu-HU" dirty="0" smtClean="0"/>
              <a:t>Milyen intézményei vannak az önkormányzatnak?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altLang="hu-HU" dirty="0" smtClean="0"/>
              <a:t>Megállapodás</a:t>
            </a:r>
            <a:r>
              <a:rPr lang="hu-HU" altLang="hu-HU" baseline="0" dirty="0" smtClean="0"/>
              <a:t> alapján mely intézmények (társulás, helyi nemzetiségi önkormányzatok) részére látja el a gazdálkodási feladatokat?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u-HU" altLang="hu-HU" baseline="0" dirty="0" smtClean="0"/>
              <a:t>Az egyes intézmények munkatársai milyen programmal, milyen feladatokat látnak el? A meglévő párhuzamosságok feltárása, megszűntetése…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altLang="hu-HU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altLang="hu-HU" baseline="0" dirty="0" smtClean="0"/>
              <a:t>Alapadatok helyes megadása kiemelten fontos a program működése szempontjából,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altLang="hu-HU" baseline="0" dirty="0" smtClean="0"/>
              <a:t>Mert pl.: SZEKTORSZÁM és a hozzá használható </a:t>
            </a:r>
            <a:r>
              <a:rPr lang="hu-HU" altLang="hu-HU" baseline="0" dirty="0" err="1" smtClean="0"/>
              <a:t>cofog</a:t>
            </a:r>
            <a:r>
              <a:rPr lang="hu-HU" altLang="hu-HU" baseline="0" dirty="0" smtClean="0"/>
              <a:t> és szakfeladat egy beépített ellenőrzés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altLang="hu-HU" baseline="0" dirty="0" err="1" smtClean="0"/>
              <a:t>Szakfeladathoz-cofog</a:t>
            </a:r>
            <a:r>
              <a:rPr lang="hu-HU" altLang="hu-HU" baseline="0" dirty="0" smtClean="0"/>
              <a:t>, könyvviteli számlához – </a:t>
            </a:r>
            <a:r>
              <a:rPr lang="hu-HU" altLang="hu-HU" baseline="0" dirty="0" err="1" smtClean="0"/>
              <a:t>cofog</a:t>
            </a:r>
            <a:r>
              <a:rPr lang="hu-HU" altLang="hu-HU" baseline="0" dirty="0" smtClean="0"/>
              <a:t>, stb.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altLang="hu-HU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hu-HU" altLang="hu-HU" baseline="0" dirty="0" smtClean="0"/>
              <a:t>Partnertörzs ASP </a:t>
            </a:r>
            <a:r>
              <a:rPr lang="hu-HU" altLang="hu-HU" baseline="0" dirty="0" smtClean="0">
                <a:sym typeface="Wingdings" panose="05000000000000000000" pitchFamily="2" charset="2"/>
              </a:rPr>
              <a:t>többi program (egy törzs intézményenkénti törzs)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altLang="hu-HU" baseline="0" dirty="0" smtClean="0">
                <a:sym typeface="Wingdings" panose="05000000000000000000" pitchFamily="2" charset="2"/>
              </a:rPr>
              <a:t>Összesítés, tisztítás, ellenőrzés.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u-HU" alt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2E359B-9A5E-454C-B9EA-5D9D9A679A3D}" type="slidenum">
              <a:rPr lang="hu-HU" smtClean="0"/>
              <a:pPr>
                <a:defRPr/>
              </a:pPr>
              <a:t>32</a:t>
            </a:fld>
            <a:endParaRPr lang="hu-H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9648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5854473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7085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885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84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11/7/2016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6839-BA38-4CD1-A69A-B08D6B6A4DBE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2B917-D5A9-43A8-98BF-B6ACD4026A6E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61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6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4DCA-BD8B-4E93-A95C-E55F9AD9B1CF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B4FB4-6AF7-4C01-ACE8-74215F0F4A05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Kép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26" y="5629274"/>
            <a:ext cx="3105150" cy="1228725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6542804" y="5759302"/>
            <a:ext cx="2353626" cy="73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17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BA1C-0883-4F0C-BE1B-77DE20E4270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9B13F-546B-43E3-994F-3D64DABE7720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2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C2759-C263-4B9E-98E8-F65ACC0DB3B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7EEA7-BA44-4D40-A13B-4E5D1DDB5D19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84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FABEE-FE7E-4A0F-9C75-9C03E8F0C9BB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F9B21-E463-4856-AF67-DA698EBC59F3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9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KÖFOP-1.2.2. Az önkormányzati ASP rendszer </a:t>
            </a:r>
          </a:p>
          <a:p>
            <a:pPr algn="ctr" fontAlgn="base"/>
            <a:r>
              <a:rPr lang="hu-HU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továbbfejlesztése és országos kiterjesztése (ASP 2.0.)</a:t>
            </a:r>
            <a:endParaRPr lang="hu-HU" sz="10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27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FAC88-2287-4BBE-B20D-8C2A90A773D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EE84B-FF23-4E93-BB34-D66940A77356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28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A7792-937F-4B5A-88E6-3F743F5CB1E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E2D0-FDD3-4C24-9F02-6DC540640F8F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89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CE78-ACEA-4525-8067-91E1256C7E5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B1E9-7410-4C99-8150-F427FAB2408D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C8BB6-B788-466A-9982-96E1602B338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6868-032A-45F9-8A4D-8DE2798850A4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60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D3BB4-583B-4279-88C7-4766F337C08E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F0AFC-F813-4828-8E7C-9F780071D8E9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71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12E06-FC61-45E3-A84E-E97E704DF5DD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A961-0C02-4F7E-84CF-1260F9CC5634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247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8"/>
          <p:cNvSpPr>
            <a:spLocks noGrp="1"/>
          </p:cNvSpPr>
          <p:nvPr>
            <p:ph type="title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495800" y="3886200"/>
            <a:ext cx="4343400" cy="914400"/>
          </a:xfrm>
        </p:spPr>
        <p:txBody>
          <a:bodyPr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</p:txBody>
      </p:sp>
    </p:spTree>
    <p:extLst>
      <p:ext uri="{BB962C8B-B14F-4D97-AF65-F5344CB8AC3E}">
        <p14:creationId xmlns:p14="http://schemas.microsoft.com/office/powerpoint/2010/main" val="1378641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36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E504-C2AD-4288-B1B3-4E02DC61BEF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4F4E-0F22-4CEC-B177-D5585FF356B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69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7298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9651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05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36263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423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KÖFOP-1.2.2. Az önkormányzati ASP rendszer </a:t>
            </a:r>
          </a:p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továbbfejlesztése és országos kiterjesztése (ASP 2.0.)</a:t>
            </a:r>
            <a:endParaRPr lang="hu-HU" sz="1050" dirty="0">
              <a:solidFill>
                <a:prstClr val="black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08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678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65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04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814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356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344727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62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147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936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017677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757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90329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968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KÖFOP-1.2.2. Az önkormányzati ASP rendszer </a:t>
            </a:r>
          </a:p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továbbfejlesztése és országos kiterjesztése (ASP 2.0.)</a:t>
            </a:r>
            <a:endParaRPr lang="hu-HU" sz="1050" dirty="0">
              <a:solidFill>
                <a:prstClr val="black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77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024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82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225658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988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045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359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796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90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689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506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8975125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790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182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9855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189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KÖFOP-1.2.2. Az önkormányzati ASP rendszer </a:t>
            </a:r>
          </a:p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továbbfejlesztése és országos kiterjesztése (ASP 2.0.)</a:t>
            </a:r>
            <a:endParaRPr lang="hu-HU" sz="1050" dirty="0">
              <a:solidFill>
                <a:prstClr val="black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956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375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904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662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86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900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054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887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50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5817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5021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370459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436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59626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70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KÖFOP-1.2.2. Az önkormányzati ASP rendszer </a:t>
            </a:r>
          </a:p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továbbfejlesztése és országos kiterjesztése (ASP 2.0.)</a:t>
            </a:r>
            <a:endParaRPr lang="hu-HU" sz="1050" dirty="0">
              <a:solidFill>
                <a:prstClr val="black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823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8396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350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581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93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636464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2919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6172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4326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4096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365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9254710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656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smtClean="0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47231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101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KÖFOP-1.2.2. Az önkormányzati ASP rendszer </a:t>
            </a:r>
          </a:p>
          <a:p>
            <a:pPr algn="ctr" fontAlgn="base"/>
            <a:r>
              <a:rPr lang="hu-HU" sz="1050" dirty="0" smtClean="0">
                <a:solidFill>
                  <a:prstClr val="black"/>
                </a:solidFill>
              </a:rPr>
              <a:t>továbbfejlesztése és országos kiterjesztése (ASP 2.0.)</a:t>
            </a:r>
            <a:endParaRPr lang="hu-HU" sz="1050" dirty="0">
              <a:solidFill>
                <a:prstClr val="black"/>
              </a:solidFill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5629276"/>
            <a:ext cx="3184799" cy="122872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255" y="5845470"/>
            <a:ext cx="2650012" cy="76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3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8807699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965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770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3299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7641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2968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06741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4025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42803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78310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" y="1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74864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/>
              <a:pPr/>
              <a:t>2016.11.07.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7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56" r:id="rId13"/>
    <p:sldLayoutId id="214748365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868D33-4824-4618-A39D-E1E1285E5C2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26A2BA-962F-43F6-8DBF-1EA7EBFA5D72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8" descr="prezentacio_2020_beliv_bg_ME.jpg"/>
          <p:cNvPicPr>
            <a:picLocks noChangeAspect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866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71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4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5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7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2016.11.07.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9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mailto:alkalmazaskozpont@allamkincstar.gov.h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9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19220" y="1106433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2000" dirty="0" smtClean="0"/>
              <a:t>Tájékoztató</a:t>
            </a:r>
            <a:br>
              <a:rPr lang="hu-HU" sz="2000" dirty="0" smtClean="0"/>
            </a:br>
            <a:r>
              <a:rPr lang="hu-HU" sz="2000" dirty="0" smtClean="0"/>
              <a:t>az </a:t>
            </a:r>
            <a:r>
              <a:rPr lang="hu-HU" sz="2000" dirty="0"/>
              <a:t>önkormányzati ASP országos kiterjesztése kapcsán a csatlakozási konstrukciókról</a:t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</a:rPr>
              <a:t/>
            </a: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5489848"/>
            <a:ext cx="4343400" cy="1368152"/>
          </a:xfrm>
        </p:spPr>
        <p:txBody>
          <a:bodyPr>
            <a:noAutofit/>
          </a:bodyPr>
          <a:lstStyle/>
          <a:p>
            <a:pPr algn="ctr"/>
            <a:r>
              <a:rPr lang="hu-HU" sz="1600" b="1" dirty="0" smtClean="0"/>
              <a:t>Előadó: DR. Szepesi Gábor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5533008"/>
            <a:ext cx="8543085" cy="122872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200" dirty="0">
                <a:solidFill>
                  <a:schemeClr val="bg1"/>
                </a:solidFill>
              </a:rPr>
              <a:t>C</a:t>
            </a:r>
            <a:r>
              <a:rPr lang="hu-HU" sz="3200" dirty="0" smtClean="0">
                <a:solidFill>
                  <a:schemeClr val="bg1"/>
                </a:solidFill>
              </a:rPr>
              <a:t>satlakozás előkészítési szakaszban jelentkező feladatok:</a:t>
            </a:r>
            <a:endParaRPr lang="hu-HU" sz="3200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35895539"/>
              </p:ext>
            </p:extLst>
          </p:nvPr>
        </p:nvGraphicFramePr>
        <p:xfrm>
          <a:off x="179511" y="1312478"/>
          <a:ext cx="8784977" cy="5356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26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hu-HU" sz="3200" dirty="0" smtClean="0">
                <a:solidFill>
                  <a:schemeClr val="bg1"/>
                </a:solidFill>
              </a:rPr>
              <a:t>Az önkormányzatok részére rendelkezésre álló forrás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hu-HU" sz="2000" dirty="0" smtClean="0">
                <a:solidFill>
                  <a:prstClr val="black"/>
                </a:solidFill>
              </a:rPr>
              <a:t>A felhívás meghirdetésekor a </a:t>
            </a:r>
            <a:r>
              <a:rPr lang="hu-HU" sz="2000" b="1" dirty="0" smtClean="0">
                <a:solidFill>
                  <a:prstClr val="black"/>
                </a:solidFill>
              </a:rPr>
              <a:t>támogatásra rendelkezésre álló          </a:t>
            </a:r>
            <a:r>
              <a:rPr lang="hu-HU" sz="2000" dirty="0" smtClean="0">
                <a:solidFill>
                  <a:prstClr val="black"/>
                </a:solidFill>
              </a:rPr>
              <a:t>tervezett keretösszeg </a:t>
            </a:r>
            <a:r>
              <a:rPr lang="hu-HU" sz="2000" b="1" dirty="0" smtClean="0">
                <a:solidFill>
                  <a:prstClr val="black"/>
                </a:solidFill>
              </a:rPr>
              <a:t>8,50 milliárd Ft</a:t>
            </a:r>
            <a:r>
              <a:rPr lang="hu-HU" sz="2000" dirty="0" smtClean="0">
                <a:solidFill>
                  <a:prstClr val="black"/>
                </a:solidFill>
              </a:rPr>
              <a:t>, amely országos hatáskörű.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hu-HU" sz="2000" dirty="0" smtClean="0">
              <a:solidFill>
                <a:prstClr val="black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hu-HU" sz="2000" dirty="0" smtClean="0">
                <a:solidFill>
                  <a:prstClr val="black"/>
                </a:solidFill>
              </a:rPr>
              <a:t>A támogatásból részesülő települési önkormányzatok/közös önkormányzati hivatal székhelye szerinti önkormányzat elhelyezkedése alapján a támogatás a </a:t>
            </a:r>
            <a:r>
              <a:rPr lang="hu-HU" sz="2000" b="1" dirty="0" smtClean="0">
                <a:solidFill>
                  <a:prstClr val="black"/>
                </a:solidFill>
              </a:rPr>
              <a:t>Versenyképes Közép-Magyarország Operatív Program </a:t>
            </a:r>
            <a:r>
              <a:rPr lang="hu-HU" sz="2000" dirty="0" smtClean="0">
                <a:solidFill>
                  <a:prstClr val="black"/>
                </a:solidFill>
              </a:rPr>
              <a:t>(továbbiakban: VEKOP), vagy a </a:t>
            </a:r>
            <a:r>
              <a:rPr lang="hu-HU" sz="2000" b="1" dirty="0" smtClean="0">
                <a:solidFill>
                  <a:prstClr val="black"/>
                </a:solidFill>
              </a:rPr>
              <a:t>KÖFOP keretéből kerül finanszírozásra</a:t>
            </a:r>
            <a:r>
              <a:rPr lang="hu-HU" sz="2000" dirty="0" smtClean="0">
                <a:solidFill>
                  <a:prstClr val="black"/>
                </a:solidFill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hu-HU" sz="2000" dirty="0" smtClean="0">
              <a:solidFill>
                <a:prstClr val="black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hu-HU" sz="2000" dirty="0" smtClean="0">
                <a:solidFill>
                  <a:prstClr val="black"/>
                </a:solidFill>
              </a:rPr>
              <a:t>A Felhívás forrását az </a:t>
            </a:r>
            <a:r>
              <a:rPr lang="hu-HU" sz="2000" b="1" dirty="0" smtClean="0">
                <a:solidFill>
                  <a:prstClr val="black"/>
                </a:solidFill>
              </a:rPr>
              <a:t>Európai Szociális Alap és Magyarország </a:t>
            </a:r>
            <a:r>
              <a:rPr lang="hu-HU" sz="2000" dirty="0" smtClean="0">
                <a:solidFill>
                  <a:prstClr val="black"/>
                </a:solidFill>
              </a:rPr>
              <a:t>költségvetése társfinanszírozásban biztosítja. A támogatott támogatási kérelmek várható száma: 1200-1240 db.</a:t>
            </a:r>
          </a:p>
          <a:p>
            <a:pPr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598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>
                <a:solidFill>
                  <a:prstClr val="white"/>
                </a:solidFill>
              </a:rPr>
              <a:t/>
            </a:r>
            <a:br>
              <a:rPr lang="hu-HU" sz="32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5" name="Téglalap 4"/>
          <p:cNvSpPr/>
          <p:nvPr/>
        </p:nvSpPr>
        <p:spPr>
          <a:xfrm>
            <a:off x="3995936" y="2229299"/>
            <a:ext cx="4919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5400" b="1" dirty="0" smtClean="0">
                <a:solidFill>
                  <a:srgbClr val="FFFFFF"/>
                </a:solidFill>
              </a:rPr>
              <a:t>Köszönöm a figyelmet! </a:t>
            </a:r>
          </a:p>
          <a:p>
            <a:pPr algn="ctr"/>
            <a:endParaRPr lang="hu-HU" sz="5400" b="1" dirty="0" smtClean="0">
              <a:solidFill>
                <a:srgbClr val="FFFFFF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1" y="3356993"/>
            <a:ext cx="3191035" cy="129614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" y="3457301"/>
            <a:ext cx="3496020" cy="10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995936" y="1184363"/>
            <a:ext cx="5348654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2000" dirty="0" smtClean="0"/>
              <a:t>Tájékoztató</a:t>
            </a:r>
            <a:br>
              <a:rPr lang="hu-HU" sz="2000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az </a:t>
            </a:r>
            <a:r>
              <a:rPr lang="hu-HU" sz="2000" dirty="0"/>
              <a:t>önkormányzati ASP </a:t>
            </a:r>
            <a:r>
              <a:rPr lang="hu-HU" sz="2000" dirty="0" smtClean="0"/>
              <a:t>Projekt</a:t>
            </a: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</a:rPr>
              <a:t/>
            </a: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5489848"/>
            <a:ext cx="4343400" cy="1368152"/>
          </a:xfrm>
        </p:spPr>
        <p:txBody>
          <a:bodyPr>
            <a:noAutofit/>
          </a:bodyPr>
          <a:lstStyle/>
          <a:p>
            <a:pPr algn="ctr"/>
            <a:r>
              <a:rPr lang="hu-HU" sz="1600" b="1" dirty="0" smtClean="0"/>
              <a:t>Előadó: Krucsó Balázs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4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Projekt célok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09023"/>
            <a:ext cx="7524328" cy="425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altLang="hu-HU" dirty="0" smtClean="0">
                <a:solidFill>
                  <a:schemeClr val="bg1"/>
                </a:solidFill>
              </a:rPr>
              <a:t> </a:t>
            </a:r>
            <a:r>
              <a:rPr lang="hu-HU" altLang="hu-HU" dirty="0">
                <a:solidFill>
                  <a:schemeClr val="bg1"/>
                </a:solidFill>
              </a:rPr>
              <a:t>A projekt általános célja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8" name="Tartalom helye 2"/>
          <p:cNvSpPr txBox="1">
            <a:spLocks/>
          </p:cNvSpPr>
          <p:nvPr/>
        </p:nvSpPr>
        <p:spPr>
          <a:xfrm>
            <a:off x="494439" y="1660298"/>
            <a:ext cx="8229600" cy="4873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az önkormányzati informatikai rendszerek korszerűsítése,</a:t>
            </a:r>
          </a:p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az önkormányzatok belső működésének támogatása, </a:t>
            </a:r>
          </a:p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egységes elektronikus ügyintézési szolgáltatások nyújtása az állampolgárok és a vállalkozások részére. </a:t>
            </a:r>
          </a:p>
          <a:p>
            <a:pPr algn="just"/>
            <a:endParaRPr lang="hu-HU" altLang="hu-HU" sz="2400" dirty="0" smtClean="0">
              <a:ea typeface="Verdana" pitchFamily="34" charset="0"/>
              <a:cs typeface="Verdana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A központosítottan megvalósuló informatikai rendszer korszerű és fajlagosan jóval olcsóbb működést tesz lehetővé.</a:t>
            </a:r>
          </a:p>
          <a:p>
            <a:pPr algn="just"/>
            <a:endParaRPr lang="hu-HU" altLang="hu-H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89370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 </a:t>
            </a:r>
            <a:r>
              <a:rPr lang="hu-HU" dirty="0">
                <a:solidFill>
                  <a:schemeClr val="bg1"/>
                </a:solidFill>
              </a:rPr>
              <a:t>fejlesztés hosszú távú célja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483531" y="1196752"/>
            <a:ext cx="7992888" cy="4873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a közigazgatás teljesítményének növelése, a </a:t>
            </a: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gyorsabb ügyintézés </a:t>
            </a: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és </a:t>
            </a: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jobb ügyfélkiszolgálás</a:t>
            </a: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;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u-HU" altLang="hu-HU" sz="900" dirty="0" smtClean="0">
              <a:ea typeface="Verdana" pitchFamily="34" charset="0"/>
              <a:cs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az e-gazdaság fejlődése erősítve Magyarország versenyhelyzetét, a befektetők vonzását, az </a:t>
            </a: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új munkahelyek teremtését</a:t>
            </a: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,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u-HU" altLang="hu-HU" sz="900" dirty="0" smtClean="0">
              <a:ea typeface="Verdana" pitchFamily="34" charset="0"/>
              <a:cs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az információs társadalom </a:t>
            </a: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fejlődésének elősegítése</a:t>
            </a: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, a lakosság digitális írástudásának növelése illetve a kistérségek, a nők, a kisebbségek, valamint a hátrányos helyzetűek, mozgáskorlátozottak, fogyatékosok </a:t>
            </a:r>
            <a:r>
              <a:rPr lang="hu-HU" altLang="hu-HU" sz="2400" b="1" dirty="0" smtClean="0">
                <a:ea typeface="Verdana" pitchFamily="34" charset="0"/>
                <a:cs typeface="Verdana" pitchFamily="34" charset="0"/>
              </a:rPr>
              <a:t>esélyegyenlőség</a:t>
            </a:r>
            <a:r>
              <a:rPr lang="hu-HU" altLang="hu-HU" sz="2400" dirty="0" smtClean="0">
                <a:ea typeface="Verdana" pitchFamily="34" charset="0"/>
                <a:cs typeface="Verdana" pitchFamily="34" charset="0"/>
              </a:rPr>
              <a:t>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1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A modell lényege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2" name="Téglalap 1"/>
          <p:cNvSpPr/>
          <p:nvPr/>
        </p:nvSpPr>
        <p:spPr>
          <a:xfrm>
            <a:off x="457200" y="1484784"/>
            <a:ext cx="8222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hu-HU" altLang="hu-HU" sz="2400" dirty="0">
                <a:ea typeface="Verdana" pitchFamily="34" charset="0"/>
                <a:cs typeface="Verdana" pitchFamily="34" charset="0"/>
              </a:rPr>
              <a:t>A felhasználók az </a:t>
            </a:r>
            <a:r>
              <a:rPr lang="hu-HU" altLang="hu-HU" sz="2400" b="1" dirty="0">
                <a:ea typeface="Verdana" pitchFamily="34" charset="0"/>
                <a:cs typeface="Verdana" pitchFamily="34" charset="0"/>
              </a:rPr>
              <a:t>interneten keresztül </a:t>
            </a:r>
            <a:r>
              <a:rPr lang="hu-HU" altLang="hu-HU" sz="2400" dirty="0">
                <a:ea typeface="Verdana" pitchFamily="34" charset="0"/>
                <a:cs typeface="Verdana" pitchFamily="34" charset="0"/>
              </a:rPr>
              <a:t>érik el a távoli szervertermekben futó alkalmazásokat</a:t>
            </a:r>
          </a:p>
          <a:p>
            <a:pPr algn="just"/>
            <a:endParaRPr lang="hu-HU" altLang="hu-HU" sz="2400" dirty="0">
              <a:ea typeface="Verdana" pitchFamily="34" charset="0"/>
              <a:cs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hu-HU" altLang="hu-HU" sz="2400" dirty="0">
                <a:ea typeface="Verdana" pitchFamily="34" charset="0"/>
                <a:cs typeface="Verdana" pitchFamily="34" charset="0"/>
              </a:rPr>
              <a:t>A felhasználók </a:t>
            </a:r>
            <a:r>
              <a:rPr lang="hu-HU" altLang="hu-HU" sz="2400" b="1" dirty="0">
                <a:ea typeface="Verdana" pitchFamily="34" charset="0"/>
                <a:cs typeface="Verdana" pitchFamily="34" charset="0"/>
              </a:rPr>
              <a:t>egységes szolgáltatásként</a:t>
            </a:r>
            <a:r>
              <a:rPr lang="hu-HU" altLang="hu-HU" sz="2400" dirty="0">
                <a:ea typeface="Verdana" pitchFamily="34" charset="0"/>
                <a:cs typeface="Verdana" pitchFamily="34" charset="0"/>
              </a:rPr>
              <a:t> érik el az szoftvereket</a:t>
            </a:r>
          </a:p>
          <a:p>
            <a:pPr algn="just"/>
            <a:endParaRPr lang="hu-HU" altLang="hu-HU" sz="2400" dirty="0">
              <a:ea typeface="Verdana" pitchFamily="34" charset="0"/>
              <a:cs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hu-HU" altLang="hu-HU" sz="2400" dirty="0">
                <a:ea typeface="Verdana" pitchFamily="34" charset="0"/>
                <a:cs typeface="Verdana" pitchFamily="34" charset="0"/>
              </a:rPr>
              <a:t>helyi karbantartást nem igényelnek, így </a:t>
            </a:r>
            <a:r>
              <a:rPr lang="hu-HU" altLang="hu-HU" sz="2400" b="1" dirty="0">
                <a:ea typeface="Verdana" pitchFamily="34" charset="0"/>
                <a:cs typeface="Verdana" pitchFamily="34" charset="0"/>
              </a:rPr>
              <a:t>lokális költségek, havidíjak nem jelentkeznek</a:t>
            </a:r>
          </a:p>
          <a:p>
            <a:pPr algn="just"/>
            <a:endParaRPr lang="hu-HU" altLang="hu-HU" sz="2400" dirty="0">
              <a:ea typeface="Verdana" pitchFamily="34" charset="0"/>
              <a:cs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hu-HU" altLang="hu-HU" sz="2400" dirty="0">
                <a:ea typeface="Verdana" pitchFamily="34" charset="0"/>
                <a:cs typeface="Verdana" pitchFamily="34" charset="0"/>
              </a:rPr>
              <a:t>az ASP ún. keretrendszerre építve egy </a:t>
            </a:r>
            <a:r>
              <a:rPr lang="hu-HU" altLang="hu-HU" sz="2400" b="1" dirty="0">
                <a:ea typeface="Verdana" pitchFamily="34" charset="0"/>
                <a:cs typeface="Verdana" pitchFamily="34" charset="0"/>
              </a:rPr>
              <a:t>egységes</a:t>
            </a:r>
            <a:r>
              <a:rPr lang="hu-HU" altLang="hu-HU" sz="24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altLang="hu-HU" sz="2400" b="1" dirty="0">
                <a:ea typeface="Verdana" pitchFamily="34" charset="0"/>
                <a:cs typeface="Verdana" pitchFamily="34" charset="0"/>
              </a:rPr>
              <a:t>informatikai környezet</a:t>
            </a:r>
            <a:r>
              <a:rPr lang="hu-HU" altLang="hu-HU" sz="2400" dirty="0">
                <a:ea typeface="Verdana" pitchFamily="34" charset="0"/>
                <a:cs typeface="Verdana" pitchFamily="34" charset="0"/>
              </a:rPr>
              <a:t>et használó, modulárisan felépülő szolgáltatás halmaz</a:t>
            </a:r>
          </a:p>
        </p:txBody>
      </p:sp>
    </p:spTree>
    <p:extLst>
      <p:ext uri="{BB962C8B-B14F-4D97-AF65-F5344CB8AC3E}">
        <p14:creationId xmlns:p14="http://schemas.microsoft.com/office/powerpoint/2010/main" val="12107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/>
              <a:t>A </a:t>
            </a:r>
            <a:r>
              <a:rPr lang="hu-HU" sz="3200" dirty="0"/>
              <a:t>TERVEZETT BEVEZETÉS EREDMÉNYEI</a:t>
            </a:r>
            <a:r>
              <a:rPr lang="hu-HU" sz="2800" dirty="0"/>
              <a:t/>
            </a:r>
            <a:br>
              <a:rPr lang="hu-HU" sz="2800" dirty="0"/>
            </a:b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2" name="Téglalap 1"/>
          <p:cNvSpPr/>
          <p:nvPr/>
        </p:nvSpPr>
        <p:spPr>
          <a:xfrm>
            <a:off x="323528" y="3212976"/>
            <a:ext cx="3312368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48" y="3156541"/>
            <a:ext cx="2664296" cy="76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Önkormányzatok szempontjából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179512" y="1412776"/>
            <a:ext cx="8208912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b="1" dirty="0" smtClean="0">
                <a:cs typeface="Arial" panose="020B0604020202020204" pitchFamily="34" charset="0"/>
              </a:rPr>
              <a:t>új alkalmazások</a:t>
            </a:r>
            <a:r>
              <a:rPr lang="hu-HU" sz="2000" dirty="0" smtClean="0">
                <a:cs typeface="Arial" panose="020B0604020202020204" pitchFamily="34" charset="0"/>
              </a:rPr>
              <a:t> a feladatellátás és belső működés támogatására 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dirty="0" smtClean="0">
                <a:cs typeface="Arial" panose="020B0604020202020204" pitchFamily="34" charset="0"/>
              </a:rPr>
              <a:t>korábbi alkalmazások </a:t>
            </a:r>
            <a:r>
              <a:rPr lang="hu-HU" sz="2000" b="1" dirty="0" smtClean="0">
                <a:cs typeface="Arial" panose="020B0604020202020204" pitchFamily="34" charset="0"/>
              </a:rPr>
              <a:t>korszerűsítés</a:t>
            </a:r>
            <a:r>
              <a:rPr lang="hu-HU" sz="2000" dirty="0" smtClean="0">
                <a:cs typeface="Arial" panose="020B0604020202020204" pitchFamily="34" charset="0"/>
              </a:rPr>
              <a:t>e 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dirty="0" smtClean="0">
                <a:cs typeface="Arial" panose="020B0604020202020204" pitchFamily="34" charset="0"/>
              </a:rPr>
              <a:t>egyedi támogatásokból létrehozott </a:t>
            </a:r>
            <a:r>
              <a:rPr lang="hu-HU" sz="2000" b="1" dirty="0" smtClean="0">
                <a:cs typeface="Arial" panose="020B0604020202020204" pitchFamily="34" charset="0"/>
              </a:rPr>
              <a:t>szigetszerű informatikai megoldások csökkenése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dirty="0" smtClean="0">
                <a:cs typeface="Arial" panose="020B0604020202020204" pitchFamily="34" charset="0"/>
              </a:rPr>
              <a:t>korszerű és szabványos IT biztonsági, mentési, üzletmenet folytonossági és interoperabilitási szolgáltatások biztosítása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b="1" dirty="0" smtClean="0">
                <a:cs typeface="Arial" panose="020B0604020202020204" pitchFamily="34" charset="0"/>
              </a:rPr>
              <a:t>IT beruházási és fenntartási költségek radikális csökkenése</a:t>
            </a:r>
            <a:r>
              <a:rPr lang="hu-HU" sz="2000" dirty="0" smtClean="0">
                <a:cs typeface="Arial" panose="020B0604020202020204" pitchFamily="34" charset="0"/>
              </a:rPr>
              <a:t>, 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hu-HU" sz="2000" dirty="0" smtClean="0">
                <a:cs typeface="Arial" panose="020B0604020202020204" pitchFamily="34" charset="0"/>
              </a:rPr>
              <a:t>saját erőforrások kötelező feladatok ellátására történő koncentrálása</a:t>
            </a:r>
            <a:endParaRPr lang="hu-HU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1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8" name="Tartalom helye 2"/>
          <p:cNvSpPr txBox="1">
            <a:spLocks/>
          </p:cNvSpPr>
          <p:nvPr/>
        </p:nvSpPr>
        <p:spPr>
          <a:xfrm>
            <a:off x="395288" y="1772816"/>
            <a:ext cx="8229600" cy="33843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u-HU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hu-HU" dirty="0" smtClean="0"/>
              <a:t>Az ASP szolgáltatás </a:t>
            </a:r>
            <a:r>
              <a:rPr lang="hu-HU" b="1" dirty="0" smtClean="0"/>
              <a:t>technológiailag</a:t>
            </a:r>
            <a:r>
              <a:rPr lang="hu-HU" dirty="0" smtClean="0"/>
              <a:t> és </a:t>
            </a:r>
            <a:r>
              <a:rPr lang="hu-HU" b="1" dirty="0" smtClean="0"/>
              <a:t>gazdaságilag</a:t>
            </a:r>
            <a:r>
              <a:rPr lang="hu-HU" dirty="0" smtClean="0"/>
              <a:t> is </a:t>
            </a:r>
            <a:r>
              <a:rPr lang="hu-HU" b="1" dirty="0" smtClean="0"/>
              <a:t>kedvező megoldás</a:t>
            </a:r>
            <a:r>
              <a:rPr lang="hu-HU" dirty="0" smtClean="0"/>
              <a:t>t jelent mindazon településeknek, akik a feladataikat széles körben támogató alkalmazásokhoz a hagyományos módon nem juthatnak hozzá, azok magas beruházási, üzemeltetési költségei miatt.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048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Önkormányzatok szempontjából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23528" y="1484784"/>
            <a:ext cx="8136904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000" dirty="0" smtClean="0"/>
              <a:t>belső ügyintézési </a:t>
            </a:r>
            <a:r>
              <a:rPr lang="hu-HU" sz="2000" b="1" dirty="0" smtClean="0"/>
              <a:t>folyamatok</a:t>
            </a:r>
            <a:r>
              <a:rPr lang="hu-HU" sz="2000" dirty="0" smtClean="0"/>
              <a:t> </a:t>
            </a:r>
            <a:r>
              <a:rPr lang="hu-HU" sz="2000" b="1" dirty="0" smtClean="0"/>
              <a:t>egységesítése</a:t>
            </a:r>
            <a:r>
              <a:rPr lang="hu-HU" sz="2000" dirty="0" smtClean="0"/>
              <a:t> </a:t>
            </a:r>
          </a:p>
          <a:p>
            <a:r>
              <a:rPr lang="hu-HU" sz="2000" b="1" dirty="0" smtClean="0"/>
              <a:t>jogalkalmazás minőségének javulása</a:t>
            </a:r>
          </a:p>
          <a:p>
            <a:r>
              <a:rPr lang="hu-HU" sz="2000" b="1" dirty="0" smtClean="0"/>
              <a:t>adatszolgáltatási és beszámolási kötelezettségek </a:t>
            </a:r>
            <a:r>
              <a:rPr lang="hu-HU" sz="2000" dirty="0" smtClean="0"/>
              <a:t> racionalizálása, önkormányzatok tehermentesítése</a:t>
            </a:r>
          </a:p>
          <a:p>
            <a:r>
              <a:rPr lang="hu-HU" sz="2000" b="1" dirty="0" smtClean="0"/>
              <a:t>adattárház </a:t>
            </a:r>
            <a:r>
              <a:rPr lang="hu-HU" sz="2000" dirty="0" smtClean="0"/>
              <a:t>alapú információszolgáltatás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dirty="0" smtClean="0"/>
              <a:t>vezetői riportok (közepes és kis önkormányzatok)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2000" b="1" dirty="0" smtClean="0"/>
              <a:t>analitikai és döntéstámogató funkciók </a:t>
            </a:r>
            <a:r>
              <a:rPr lang="hu-HU" sz="2000" dirty="0" smtClean="0"/>
              <a:t>(nagy önkormányzatok)</a:t>
            </a:r>
            <a:endParaRPr lang="hu-HU" sz="2000" b="1" dirty="0" smtClean="0"/>
          </a:p>
          <a:p>
            <a:endParaRPr lang="hu-HU" sz="2000" dirty="0" smtClean="0"/>
          </a:p>
          <a:p>
            <a:r>
              <a:rPr lang="hu-HU" sz="2000" dirty="0" smtClean="0"/>
              <a:t>a tény alapú döntéshozatal az önkormányzati szervezeti kultúra szerves részévé válik </a:t>
            </a:r>
          </a:p>
          <a:p>
            <a:r>
              <a:rPr lang="hu-HU" sz="2000" dirty="0" smtClean="0"/>
              <a:t>lehetőség nyílik a különböző rendszerekben külön-külön nyilvántartott adatok összefuttatására (keresztellenőrzés)</a:t>
            </a:r>
            <a:endParaRPr lang="hu-HU" sz="2000" dirty="0"/>
          </a:p>
        </p:txBody>
      </p:sp>
      <p:sp>
        <p:nvSpPr>
          <p:cNvPr id="2" name="Lefelé nyíl 1"/>
          <p:cNvSpPr/>
          <p:nvPr/>
        </p:nvSpPr>
        <p:spPr>
          <a:xfrm>
            <a:off x="3995936" y="4005064"/>
            <a:ext cx="396044" cy="36004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0329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Kormányzat szempontjából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764754" y="1807653"/>
            <a:ext cx="8064896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</a:pPr>
            <a:r>
              <a:rPr lang="hu-HU" sz="2500" dirty="0" smtClean="0"/>
              <a:t>a jelenlegi – adatszolgáltatásokra épülő - adatoknál </a:t>
            </a:r>
            <a:r>
              <a:rPr lang="hu-HU" sz="2500" b="1" dirty="0" smtClean="0"/>
              <a:t>aktuálisabb, részletesebb és pontosabb információk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hu-HU" sz="2500" dirty="0" smtClean="0"/>
          </a:p>
          <a:p>
            <a:pPr marL="3429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</a:pPr>
            <a:r>
              <a:rPr lang="hu-HU" sz="2500" dirty="0" smtClean="0"/>
              <a:t>ezen információkra épülő </a:t>
            </a:r>
            <a:r>
              <a:rPr lang="hu-HU" sz="2500" b="1" dirty="0" smtClean="0"/>
              <a:t>korszerű BI megoldások </a:t>
            </a:r>
            <a:r>
              <a:rPr lang="hu-HU" sz="2500" dirty="0" smtClean="0"/>
              <a:t>a</a:t>
            </a:r>
            <a:r>
              <a:rPr lang="hu-HU" sz="2500" b="1" dirty="0" smtClean="0"/>
              <a:t> </a:t>
            </a:r>
            <a:r>
              <a:rPr lang="hu-HU" sz="2500" dirty="0" smtClean="0"/>
              <a:t>stratégiai, taktikai és operatív </a:t>
            </a:r>
            <a:r>
              <a:rPr lang="hu-HU" sz="2500" b="1" dirty="0" smtClean="0"/>
              <a:t>döntések támogatásához</a:t>
            </a:r>
          </a:p>
          <a:p>
            <a:pPr marL="3429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</a:pPr>
            <a:endParaRPr lang="hu-HU" sz="2500" dirty="0" smtClean="0"/>
          </a:p>
          <a:p>
            <a:pPr marL="342900" lvl="1" indent="-342900">
              <a:spcBef>
                <a:spcPts val="600"/>
              </a:spcBef>
              <a:buSzPct val="70000"/>
              <a:buFont typeface="Arial" panose="020B0604020202020204" pitchFamily="34" charset="0"/>
              <a:buChar char="•"/>
            </a:pPr>
            <a:r>
              <a:rPr lang="hu-HU" sz="2500" dirty="0" smtClean="0"/>
              <a:t>társszervek  munkájának támogatása (ÁSZ, NAV, NÉBIH, ÁNTSZ).</a:t>
            </a:r>
          </a:p>
          <a:p>
            <a:pPr marL="274320" lvl="1">
              <a:spcBef>
                <a:spcPts val="600"/>
              </a:spcBef>
              <a:buSzPct val="70000"/>
            </a:pPr>
            <a:endParaRPr lang="hu-HU" sz="1900" dirty="0" smtClean="0"/>
          </a:p>
          <a:p>
            <a:pPr marL="548640" lvl="2">
              <a:spcBef>
                <a:spcPts val="600"/>
              </a:spcBef>
              <a:buSzPct val="70000"/>
            </a:pPr>
            <a:endParaRPr lang="hu-HU" sz="1700" dirty="0" smtClean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61147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Általános szempontból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700808"/>
            <a:ext cx="7920880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hu-HU" sz="2000" b="1" dirty="0" smtClean="0"/>
              <a:t>hatékony forrásfelhasználás </a:t>
            </a:r>
            <a:r>
              <a:rPr lang="hu-HU" sz="2000" dirty="0" smtClean="0"/>
              <a:t>államháztartási szinten az IT fejlesztéseknél, fenntartható működtetés</a:t>
            </a:r>
          </a:p>
          <a:p>
            <a:pPr marL="3429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hu-HU" sz="2000" b="1" dirty="0" smtClean="0"/>
              <a:t>egységes </a:t>
            </a:r>
            <a:r>
              <a:rPr lang="hu-HU" sz="2000" dirty="0" smtClean="0"/>
              <a:t>elektronikus ügyintézési </a:t>
            </a:r>
            <a:r>
              <a:rPr lang="hu-HU" sz="2000" b="1" dirty="0" smtClean="0"/>
              <a:t>szolgáltatások</a:t>
            </a:r>
            <a:r>
              <a:rPr lang="hu-HU" sz="2000" dirty="0" smtClean="0"/>
              <a:t> nyújtása</a:t>
            </a:r>
          </a:p>
          <a:p>
            <a:pPr marL="3429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hu-HU" sz="2000" b="1" dirty="0" smtClean="0"/>
              <a:t>e-közigazgatási fejlettségi szint </a:t>
            </a:r>
            <a:r>
              <a:rPr lang="hu-HU" sz="2000" dirty="0" smtClean="0"/>
              <a:t>országos szintű növelése </a:t>
            </a:r>
          </a:p>
          <a:p>
            <a:pPr marL="3429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</a:pPr>
            <a:r>
              <a:rPr lang="hu-HU" sz="2000" dirty="0" smtClean="0"/>
              <a:t>a </a:t>
            </a:r>
            <a:r>
              <a:rPr lang="hu-HU" sz="2000" b="1" dirty="0" smtClean="0"/>
              <a:t>közigazgatás teljesítményének növelése</a:t>
            </a:r>
            <a:r>
              <a:rPr lang="hu-HU" sz="2000" dirty="0" smtClean="0"/>
              <a:t>, gyorsabb ügyintézés, jobb ügyfélkiszolgálás.</a:t>
            </a:r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19278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>
                <a:solidFill>
                  <a:prstClr val="white"/>
                </a:solidFill>
              </a:rPr>
              <a:t/>
            </a:r>
            <a:br>
              <a:rPr lang="hu-HU" sz="32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5" name="Téglalap 4"/>
          <p:cNvSpPr/>
          <p:nvPr/>
        </p:nvSpPr>
        <p:spPr>
          <a:xfrm>
            <a:off x="3995936" y="2229299"/>
            <a:ext cx="4919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5400" b="1" dirty="0" smtClean="0">
                <a:solidFill>
                  <a:srgbClr val="FFFFFF"/>
                </a:solidFill>
              </a:rPr>
              <a:t>Köszönöm a figyelmet! </a:t>
            </a:r>
          </a:p>
          <a:p>
            <a:pPr algn="ctr"/>
            <a:endParaRPr lang="hu-HU" sz="5400" b="1" dirty="0">
              <a:solidFill>
                <a:srgbClr val="FFFFFF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1" y="3356993"/>
            <a:ext cx="3191035" cy="129614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" y="3457301"/>
            <a:ext cx="3496020" cy="10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19220" y="1106433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2000" dirty="0" smtClean="0"/>
              <a:t>Tájékoztató</a:t>
            </a:r>
            <a:br>
              <a:rPr lang="hu-HU" sz="2000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Keretrendszer</a:t>
            </a: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</a:rPr>
              <a:t/>
            </a: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5489848"/>
            <a:ext cx="4343400" cy="1368152"/>
          </a:xfrm>
        </p:spPr>
        <p:txBody>
          <a:bodyPr>
            <a:noAutofit/>
          </a:bodyPr>
          <a:lstStyle/>
          <a:p>
            <a:pPr algn="ctr"/>
            <a:r>
              <a:rPr lang="hu-HU" sz="1600" b="1" dirty="0" smtClean="0"/>
              <a:t>Előadó: Boros Renáta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6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Keretrendszer</a:t>
            </a:r>
            <a:endParaRPr lang="hu-HU" dirty="0">
              <a:solidFill>
                <a:schemeClr val="bg1"/>
              </a:solidFill>
            </a:endParaRPr>
          </a:p>
        </p:txBody>
      </p:sp>
      <p:graphicFrame>
        <p:nvGraphicFramePr>
          <p:cNvPr id="2" name="Tartalom helye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125347"/>
              </p:ext>
            </p:extLst>
          </p:nvPr>
        </p:nvGraphicFramePr>
        <p:xfrm>
          <a:off x="146910" y="1772816"/>
          <a:ext cx="8964488" cy="39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églalap 4"/>
          <p:cNvSpPr/>
          <p:nvPr/>
        </p:nvSpPr>
        <p:spPr>
          <a:xfrm>
            <a:off x="457200" y="1338258"/>
            <a:ext cx="2568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/>
              <a:t>Keretrendszer</a:t>
            </a:r>
            <a:r>
              <a:rPr lang="hu-HU" b="1" dirty="0"/>
              <a:t> </a:t>
            </a:r>
            <a:r>
              <a:rPr lang="hu-HU" sz="2000" b="1" dirty="0"/>
              <a:t>funkciói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30759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Keretrendszer</a:t>
            </a:r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251520" y="1268760"/>
            <a:ext cx="4057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b="1" dirty="0" err="1"/>
              <a:t>Tenant</a:t>
            </a:r>
            <a:r>
              <a:rPr lang="hu-HU" sz="2000" b="1" dirty="0"/>
              <a:t> adminisztrátor főbb feladatai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35644533"/>
              </p:ext>
            </p:extLst>
          </p:nvPr>
        </p:nvGraphicFramePr>
        <p:xfrm>
          <a:off x="457200" y="1668871"/>
          <a:ext cx="8201405" cy="4064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072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9119" y="257876"/>
            <a:ext cx="8229600" cy="850106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Keretrendszer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6910" y="1196752"/>
            <a:ext cx="8964488" cy="4277072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hu-HU" sz="2000" b="1" dirty="0" smtClean="0"/>
              <a:t>Indítópult bemutatása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3"/>
          <a:srcRect l="18894" t="35300" r="17713" b="8700"/>
          <a:stretch/>
        </p:blipFill>
        <p:spPr>
          <a:xfrm>
            <a:off x="395536" y="1597093"/>
            <a:ext cx="8432223" cy="418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>
                <a:solidFill>
                  <a:prstClr val="white"/>
                </a:solidFill>
              </a:rPr>
              <a:t/>
            </a:r>
            <a:br>
              <a:rPr lang="hu-HU" sz="32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5" name="Téglalap 4"/>
          <p:cNvSpPr/>
          <p:nvPr/>
        </p:nvSpPr>
        <p:spPr>
          <a:xfrm>
            <a:off x="3995936" y="2229299"/>
            <a:ext cx="4919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5400" b="1" dirty="0" smtClean="0">
                <a:solidFill>
                  <a:srgbClr val="FFFFFF"/>
                </a:solidFill>
              </a:rPr>
              <a:t>Köszönöm a figyelmet! </a:t>
            </a:r>
          </a:p>
          <a:p>
            <a:pPr algn="ctr"/>
            <a:endParaRPr lang="hu-HU" sz="5400" b="1" dirty="0">
              <a:solidFill>
                <a:srgbClr val="FFFFFF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1" y="3356993"/>
            <a:ext cx="3191035" cy="129614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" y="3457301"/>
            <a:ext cx="3496020" cy="10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19220" y="1106433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2000" dirty="0" smtClean="0"/>
              <a:t>Tájékoztató</a:t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/>
              <a:t>Gazdálkodási szakrendszer</a:t>
            </a: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</a:rPr>
              <a:t/>
            </a: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5489848"/>
            <a:ext cx="4343400" cy="1368152"/>
          </a:xfrm>
        </p:spPr>
        <p:txBody>
          <a:bodyPr>
            <a:noAutofit/>
          </a:bodyPr>
          <a:lstStyle/>
          <a:p>
            <a:pPr algn="ctr"/>
            <a:r>
              <a:rPr lang="hu-HU" sz="1600" b="1" dirty="0" smtClean="0"/>
              <a:t>Előadó: Kaltenecker Balázs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490538" y="0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4000" dirty="0" smtClean="0">
                <a:solidFill>
                  <a:schemeClr val="bg1"/>
                </a:solidFill>
              </a:rPr>
              <a:t>Aktuális helyzet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1260" y="980728"/>
            <a:ext cx="8856663" cy="478631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dirty="0" smtClean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hu-HU" sz="2800" dirty="0" smtClean="0"/>
              <a:t>Az </a:t>
            </a:r>
            <a:r>
              <a:rPr lang="hu-HU" sz="2800" dirty="0"/>
              <a:t>Országgyűlés elfogadta </a:t>
            </a:r>
            <a:r>
              <a:rPr lang="hu-HU" sz="2800" dirty="0" smtClean="0"/>
              <a:t>Magyarország </a:t>
            </a:r>
            <a:r>
              <a:rPr lang="hu-HU" sz="2800" dirty="0"/>
              <a:t>helyi önkormányzatairól szóló </a:t>
            </a:r>
            <a:r>
              <a:rPr lang="hu-HU" sz="2800" b="1" dirty="0"/>
              <a:t>2011. évi CLXXXIX. törvény</a:t>
            </a:r>
            <a:r>
              <a:rPr lang="hu-HU" sz="2800" dirty="0"/>
              <a:t> </a:t>
            </a:r>
            <a:r>
              <a:rPr lang="hu-HU" sz="2800" dirty="0" smtClean="0"/>
              <a:t>módosítását </a:t>
            </a:r>
            <a:r>
              <a:rPr lang="hu-HU" sz="2800" dirty="0" smtClean="0">
                <a:sym typeface="Wingdings" panose="05000000000000000000" pitchFamily="2" charset="2"/>
              </a:rPr>
              <a:t> </a:t>
            </a:r>
            <a:r>
              <a:rPr lang="hu-HU" sz="2800" dirty="0" smtClean="0"/>
              <a:t>Kihirdetésre </a:t>
            </a:r>
            <a:r>
              <a:rPr lang="hu-HU" sz="2800" dirty="0"/>
              <a:t>került </a:t>
            </a:r>
            <a:r>
              <a:rPr lang="hu-HU" sz="2800" b="1" dirty="0" smtClean="0"/>
              <a:t>2016</a:t>
            </a:r>
            <a:r>
              <a:rPr lang="hu-HU" sz="2800" b="1" dirty="0"/>
              <a:t>. június 1</a:t>
            </a:r>
            <a:r>
              <a:rPr lang="hu-HU" sz="2800" dirty="0"/>
              <a:t>-én a </a:t>
            </a:r>
            <a:r>
              <a:rPr lang="hu-HU" sz="2800" b="1" dirty="0"/>
              <a:t>Magyar Közlöny  </a:t>
            </a:r>
            <a:r>
              <a:rPr lang="hu-HU" sz="2800" b="1" dirty="0" smtClean="0"/>
              <a:t>76. </a:t>
            </a:r>
            <a:r>
              <a:rPr lang="hu-HU" sz="2800" b="1" dirty="0"/>
              <a:t>szám</a:t>
            </a:r>
            <a:r>
              <a:rPr lang="hu-HU" sz="2800" dirty="0"/>
              <a:t>ában (a 2016. évi LIV. törvény </a:t>
            </a:r>
            <a:r>
              <a:rPr lang="hu-HU" sz="2800" dirty="0" smtClean="0"/>
              <a:t>).</a:t>
            </a:r>
          </a:p>
          <a:p>
            <a:pPr marL="285750" indent="-28575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2800" dirty="0"/>
          </a:p>
          <a:p>
            <a:pPr marL="0" indent="0" algn="just">
              <a:buNone/>
            </a:pPr>
            <a:r>
              <a:rPr lang="hu-HU" sz="2800" dirty="0"/>
              <a:t>A végrehajtással kapcsolatban a részletszabályozást tartalmazó kormányrendelet </a:t>
            </a:r>
            <a:r>
              <a:rPr lang="hu-HU" sz="2800" b="1" dirty="0"/>
              <a:t>2016. augusztus 31</a:t>
            </a:r>
            <a:r>
              <a:rPr lang="hu-HU" sz="2800" dirty="0"/>
              <a:t>-én  megjelent a </a:t>
            </a:r>
            <a:r>
              <a:rPr lang="hu-HU" sz="2800" b="1" dirty="0"/>
              <a:t>Magyar Közlöny 130. szám</a:t>
            </a:r>
            <a:r>
              <a:rPr lang="hu-HU" sz="2800" dirty="0"/>
              <a:t>ában (257/2016. (VIII. 31.) Korm. rendelet 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873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482600" y="111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altLang="hu-HU" sz="3600" smtClean="0">
                <a:solidFill>
                  <a:schemeClr val="bg1"/>
                </a:solidFill>
              </a:rPr>
              <a:t>Gazdálkodási szakrendszer bevezetésének előnyei</a:t>
            </a:r>
            <a:endParaRPr lang="hu-HU" altLang="hu-HU" sz="3600" smtClean="0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440418"/>
              </p:ext>
            </p:extLst>
          </p:nvPr>
        </p:nvGraphicFramePr>
        <p:xfrm>
          <a:off x="482463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210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5373688"/>
            <a:ext cx="84201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altLang="hu-HU" smtClean="0">
                <a:solidFill>
                  <a:schemeClr val="bg1"/>
                </a:solidFill>
              </a:rPr>
              <a:t>Integrált program az integrált programon belül!</a:t>
            </a:r>
            <a:endParaRPr lang="hu-HU" altLang="hu-HU" smtClean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-176213" y="1340768"/>
          <a:ext cx="93245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800482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Csatlakozás előkészítésének első lépései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177800" y="1052513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hu-HU" altLang="hu-HU" sz="2800" dirty="0" smtClean="0"/>
          </a:p>
          <a:p>
            <a:pPr algn="just">
              <a:defRPr/>
            </a:pPr>
            <a:r>
              <a:rPr lang="hu-HU" sz="2400" dirty="0" smtClean="0"/>
              <a:t>Intézményi </a:t>
            </a:r>
            <a:r>
              <a:rPr lang="hu-HU" sz="2400" dirty="0"/>
              <a:t>hierarchia, pénzügyi – számviteli folyamatok átgondolása, </a:t>
            </a:r>
            <a:r>
              <a:rPr lang="hu-HU" sz="2400" b="1" dirty="0"/>
              <a:t>felelősök kijelölése – jogosultságok meghatározása </a:t>
            </a:r>
            <a:r>
              <a:rPr lang="hu-HU" sz="2400" dirty="0"/>
              <a:t>önkormányzatnál és intézményeinél</a:t>
            </a:r>
            <a:r>
              <a:rPr lang="hu-HU" sz="2400" dirty="0" smtClean="0"/>
              <a:t>!</a:t>
            </a:r>
          </a:p>
          <a:p>
            <a:pPr marL="0" indent="0" algn="just">
              <a:buFont typeface="Arial" charset="0"/>
              <a:buNone/>
              <a:defRPr/>
            </a:pPr>
            <a:endParaRPr lang="hu-HU" sz="1000" dirty="0"/>
          </a:p>
          <a:p>
            <a:pPr algn="just">
              <a:defRPr/>
            </a:pPr>
            <a:r>
              <a:rPr lang="hu-HU" sz="2400" b="1" dirty="0"/>
              <a:t>Fontos: az alapadatok helyes megadása </a:t>
            </a:r>
            <a:r>
              <a:rPr lang="hu-HU" sz="2400" dirty="0"/>
              <a:t>(intézményi hierarchia, szakfeladat, </a:t>
            </a:r>
            <a:r>
              <a:rPr lang="hu-HU" sz="2400" dirty="0" err="1"/>
              <a:t>cofog</a:t>
            </a:r>
            <a:r>
              <a:rPr lang="hu-HU" sz="2400" dirty="0"/>
              <a:t>, adatláthatóság, részletező-kódok</a:t>
            </a:r>
            <a:r>
              <a:rPr lang="hu-HU" sz="2400" dirty="0" smtClean="0"/>
              <a:t>)</a:t>
            </a:r>
          </a:p>
          <a:p>
            <a:pPr marL="0" indent="0" algn="just">
              <a:buFont typeface="Arial" charset="0"/>
              <a:buNone/>
              <a:defRPr/>
            </a:pPr>
            <a:endParaRPr lang="hu-HU" sz="2000" dirty="0"/>
          </a:p>
          <a:p>
            <a:pPr algn="just">
              <a:defRPr/>
            </a:pPr>
            <a:r>
              <a:rPr lang="hu-HU" sz="2400" b="1" dirty="0"/>
              <a:t>Adattisztítás–Adatpótlás–Partnertörzs</a:t>
            </a:r>
          </a:p>
          <a:p>
            <a:pPr algn="just">
              <a:defRPr/>
            </a:pPr>
            <a:r>
              <a:rPr lang="hu-HU" sz="2400" b="1" dirty="0"/>
              <a:t>Adatbetöltési lehetőség </a:t>
            </a:r>
            <a:r>
              <a:rPr lang="hu-HU" sz="2400" dirty="0"/>
              <a:t>(fontosabbak): Partnertörzs, Tárgyi eszközök, kötelezettség és követelés állomány</a:t>
            </a:r>
          </a:p>
          <a:p>
            <a:pPr algn="just">
              <a:defRPr/>
            </a:pPr>
            <a:r>
              <a:rPr lang="hu-HU" sz="2400" b="1" dirty="0"/>
              <a:t>Intézményadatok ellenőrzése</a:t>
            </a:r>
          </a:p>
          <a:p>
            <a:pPr marL="0" indent="0" eaLnBrk="1" hangingPunct="1">
              <a:lnSpc>
                <a:spcPct val="80000"/>
              </a:lnSpc>
              <a:defRPr/>
            </a:pPr>
            <a:endParaRPr lang="hu-HU" altLang="hu-HU" sz="3000" dirty="0" smtClean="0"/>
          </a:p>
        </p:txBody>
      </p:sp>
    </p:spTree>
    <p:extLst>
      <p:ext uri="{BB962C8B-B14F-4D97-AF65-F5344CB8AC3E}">
        <p14:creationId xmlns:p14="http://schemas.microsoft.com/office/powerpoint/2010/main" val="11112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Gazdálkodási Szakrendszer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271463" y="1412875"/>
            <a:ext cx="8448675" cy="4632325"/>
          </a:xfrm>
        </p:spPr>
        <p:txBody>
          <a:bodyPr/>
          <a:lstStyle/>
          <a:p>
            <a:pPr marL="0" indent="0" algn="just">
              <a:buFont typeface="Arial" charset="0"/>
              <a:buNone/>
              <a:defRPr/>
            </a:pPr>
            <a:r>
              <a:rPr lang="hu-HU" sz="2000" dirty="0" smtClean="0"/>
              <a:t>A </a:t>
            </a:r>
            <a:r>
              <a:rPr lang="hu-HU" sz="2000" b="1" dirty="0"/>
              <a:t>4/2013. (I. 11.) Korm. rendelet</a:t>
            </a:r>
            <a:r>
              <a:rPr lang="hu-HU" sz="2000" dirty="0"/>
              <a:t> (továbbiakban: </a:t>
            </a:r>
            <a:r>
              <a:rPr lang="hu-HU" sz="2000" dirty="0" err="1"/>
              <a:t>Áhsz</a:t>
            </a:r>
            <a:r>
              <a:rPr lang="hu-HU" sz="2000" dirty="0"/>
              <a:t>.) szabályozásának megfelelően szükséges a könyvvezetés és a beszámolás kialakítása</a:t>
            </a:r>
            <a:r>
              <a:rPr lang="hu-HU" sz="2000" dirty="0" smtClean="0"/>
              <a:t>:</a:t>
            </a:r>
          </a:p>
          <a:p>
            <a:pPr marL="0" indent="0" algn="just">
              <a:buFont typeface="Arial" charset="0"/>
              <a:buNone/>
              <a:defRPr/>
            </a:pPr>
            <a:endParaRPr lang="hu-HU" sz="2000" dirty="0"/>
          </a:p>
          <a:p>
            <a:pPr algn="just">
              <a:defRPr/>
            </a:pPr>
            <a:r>
              <a:rPr lang="hu-HU" sz="2000" dirty="0"/>
              <a:t> a költségvetési és a pénzügyi számvitel megkülönböztetése,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u-HU" sz="2000" dirty="0" smtClean="0"/>
              <a:t>	 </a:t>
            </a:r>
            <a:r>
              <a:rPr lang="hu-HU" sz="2000" dirty="0"/>
              <a:t>egységes számlakeret,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hu-HU" sz="2000" dirty="0" smtClean="0"/>
              <a:t>	 </a:t>
            </a:r>
            <a:r>
              <a:rPr lang="hu-HU" sz="2000" dirty="0"/>
              <a:t>egységes rovatrend,</a:t>
            </a:r>
          </a:p>
          <a:p>
            <a:pPr algn="just">
              <a:defRPr/>
            </a:pPr>
            <a:r>
              <a:rPr lang="hu-HU" sz="2000" dirty="0"/>
              <a:t>követelések, kötelezettség-vállalások mérése költségvetési számvitellel,</a:t>
            </a:r>
          </a:p>
          <a:p>
            <a:pPr algn="just">
              <a:defRPr/>
            </a:pPr>
            <a:r>
              <a:rPr lang="hu-HU" sz="2000" dirty="0"/>
              <a:t> a vagyon és a tevékenységek eredményességének, önköltségének mérése pénzügyi számvitellel,</a:t>
            </a:r>
          </a:p>
          <a:p>
            <a:pPr algn="just">
              <a:defRPr/>
            </a:pPr>
            <a:r>
              <a:rPr lang="hu-HU" sz="2000" dirty="0"/>
              <a:t>A jogalkotó célja: az egységes gyakorlat kialakítása.</a:t>
            </a:r>
          </a:p>
        </p:txBody>
      </p:sp>
    </p:spTree>
    <p:extLst>
      <p:ext uri="{BB962C8B-B14F-4D97-AF65-F5344CB8AC3E}">
        <p14:creationId xmlns:p14="http://schemas.microsoft.com/office/powerpoint/2010/main" val="11070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Gazdálkodási Szakrendszer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271463" y="1412875"/>
            <a:ext cx="8693025" cy="4464397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Az államháztartás számvitele:</a:t>
            </a:r>
          </a:p>
          <a:p>
            <a:pPr algn="just">
              <a:spcBef>
                <a:spcPts val="600"/>
              </a:spcBef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a </a:t>
            </a:r>
            <a:r>
              <a:rPr lang="hu-HU" sz="2000" dirty="0">
                <a:solidFill>
                  <a:prstClr val="black"/>
                </a:solidFill>
              </a:rPr>
              <a:t>pénzforgalmi szemléletű költségvetési számvitelből,</a:t>
            </a:r>
          </a:p>
          <a:p>
            <a:pPr algn="just">
              <a:spcBef>
                <a:spcPts val="600"/>
              </a:spcBef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és a módosított eredményszemléletű pénzügyi számvitelből áll.</a:t>
            </a:r>
          </a:p>
          <a:p>
            <a:pPr algn="just">
              <a:spcBef>
                <a:spcPts val="600"/>
              </a:spcBef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Mindkét </a:t>
            </a:r>
            <a:r>
              <a:rPr lang="hu-HU" sz="2000" dirty="0">
                <a:solidFill>
                  <a:prstClr val="black"/>
                </a:solidFill>
              </a:rPr>
              <a:t>részt a kettős számvitel szabályai szerint, folyamatos, zárt rendszerű, áttekinthető formában kell vezetni és év végén le kell zárni. </a:t>
            </a:r>
          </a:p>
          <a:p>
            <a:pPr algn="just">
              <a:spcBef>
                <a:spcPts val="600"/>
              </a:spcBef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A két számviteli elszámolás között kötelező egyezőség előírása (17. melléklet).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A költségvetési és pénzügyi számvitel </a:t>
            </a:r>
            <a:r>
              <a:rPr lang="hu-HU" sz="2000" b="1" dirty="0">
                <a:solidFill>
                  <a:prstClr val="black"/>
                </a:solidFill>
              </a:rPr>
              <a:t>eltérő információkat mér</a:t>
            </a:r>
            <a:r>
              <a:rPr lang="hu-HU" sz="2000" dirty="0">
                <a:solidFill>
                  <a:prstClr val="black"/>
                </a:solidFill>
              </a:rPr>
              <a:t>, mégsem tekinthető két külön rendszernek. A </a:t>
            </a:r>
            <a:r>
              <a:rPr lang="hu-HU" sz="2000" b="1" dirty="0">
                <a:solidFill>
                  <a:prstClr val="black"/>
                </a:solidFill>
              </a:rPr>
              <a:t>kapcsolódási pontokon kötelező az egyezőség.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defRPr/>
            </a:pPr>
            <a:r>
              <a:rPr lang="hu-HU" sz="2000" b="1" dirty="0">
                <a:solidFill>
                  <a:prstClr val="black"/>
                </a:solidFill>
              </a:rPr>
              <a:t>Egységes beszámoló</a:t>
            </a:r>
            <a:r>
              <a:rPr lang="hu-HU" sz="2000" dirty="0">
                <a:solidFill>
                  <a:prstClr val="black"/>
                </a:solidFill>
              </a:rPr>
              <a:t> készül, nincs külön költségvetési és külön pénzügyi beszámoló.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defRPr/>
            </a:pPr>
            <a:r>
              <a:rPr lang="hu-HU" sz="2000" dirty="0">
                <a:solidFill>
                  <a:prstClr val="black"/>
                </a:solidFill>
              </a:rPr>
              <a:t>A költségvetési és a pénzügyi számvitel közötti </a:t>
            </a:r>
            <a:r>
              <a:rPr lang="hu-HU" sz="2000" b="1" dirty="0">
                <a:solidFill>
                  <a:prstClr val="black"/>
                </a:solidFill>
              </a:rPr>
              <a:t>kapcsolatot követelés, illetve a végleges kötelezettségvállalás</a:t>
            </a:r>
            <a:r>
              <a:rPr lang="hu-HU" sz="2000" dirty="0">
                <a:solidFill>
                  <a:prstClr val="black"/>
                </a:solidFill>
              </a:rPr>
              <a:t> biztosítja.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70000"/>
              <a:defRPr/>
            </a:pPr>
            <a:endParaRPr lang="hu-HU" sz="2000" dirty="0" smtClean="0">
              <a:solidFill>
                <a:prstClr val="black"/>
              </a:solidFill>
            </a:endParaRP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70000"/>
              <a:defRPr/>
            </a:pPr>
            <a:endParaRPr lang="hu-HU" sz="2000" dirty="0">
              <a:solidFill>
                <a:prstClr val="black"/>
              </a:solidFill>
            </a:endParaRPr>
          </a:p>
          <a:p>
            <a:pPr algn="just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70000"/>
              <a:defRPr/>
            </a:pPr>
            <a:endParaRPr lang="hu-HU" sz="1900" dirty="0">
              <a:solidFill>
                <a:srgbClr val="009DD9">
                  <a:lumMod val="75000"/>
                </a:srgbClr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5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00663"/>
            <a:ext cx="82296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354852"/>
              </p:ext>
            </p:extLst>
          </p:nvPr>
        </p:nvGraphicFramePr>
        <p:xfrm>
          <a:off x="59376" y="11176"/>
          <a:ext cx="9084623" cy="6827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03438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/>
          <a:lstStyle/>
          <a:p>
            <a:pPr eaLnBrk="1" hangingPunct="1"/>
            <a:endParaRPr lang="hu-HU" altLang="hu-HU" sz="4000" smtClean="0">
              <a:solidFill>
                <a:schemeClr val="bg1"/>
              </a:solidFill>
            </a:endParaRPr>
          </a:p>
        </p:txBody>
      </p:sp>
      <p:sp>
        <p:nvSpPr>
          <p:cNvPr id="34819" name="Tartalom helye 2"/>
          <p:cNvSpPr>
            <a:spLocks noGrp="1"/>
          </p:cNvSpPr>
          <p:nvPr>
            <p:ph idx="1"/>
          </p:nvPr>
        </p:nvSpPr>
        <p:spPr>
          <a:xfrm>
            <a:off x="177800" y="1258888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</a:pPr>
            <a:endParaRPr lang="hu-HU" altLang="hu-HU" sz="3000" smtClean="0"/>
          </a:p>
        </p:txBody>
      </p:sp>
      <p:pic>
        <p:nvPicPr>
          <p:cNvPr id="34820" name="Kép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87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/>
          <a:lstStyle/>
          <a:p>
            <a:pPr eaLnBrk="1" hangingPunct="1"/>
            <a:endParaRPr lang="hu-HU" altLang="hu-HU" sz="4000" smtClean="0">
              <a:solidFill>
                <a:schemeClr val="bg1"/>
              </a:solidFill>
            </a:endParaRPr>
          </a:p>
        </p:txBody>
      </p:sp>
      <p:sp>
        <p:nvSpPr>
          <p:cNvPr id="35843" name="Tartalom helye 2"/>
          <p:cNvSpPr>
            <a:spLocks noGrp="1"/>
          </p:cNvSpPr>
          <p:nvPr>
            <p:ph idx="1"/>
          </p:nvPr>
        </p:nvSpPr>
        <p:spPr>
          <a:xfrm>
            <a:off x="177800" y="1258888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</a:pPr>
            <a:endParaRPr lang="hu-HU" altLang="hu-HU" sz="3000" smtClean="0"/>
          </a:p>
        </p:txBody>
      </p:sp>
      <p:pic>
        <p:nvPicPr>
          <p:cNvPr id="35844" name="Kép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13"/>
            <a:ext cx="9144000" cy="682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5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KASZPER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424837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hu-HU" sz="2800" b="1" dirty="0" smtClean="0"/>
              <a:t>Felhasználó </a:t>
            </a:r>
            <a:r>
              <a:rPr lang="hu-HU" sz="2800" b="1" dirty="0"/>
              <a:t>munkájának elősegítése </a:t>
            </a:r>
            <a:endParaRPr lang="hu-HU" sz="4800" b="1" dirty="0"/>
          </a:p>
          <a:p>
            <a:pPr lvl="1">
              <a:defRPr/>
            </a:pPr>
            <a:r>
              <a:rPr lang="hu-HU" sz="2400" dirty="0" err="1"/>
              <a:t>Kontírsablonok</a:t>
            </a:r>
            <a:r>
              <a:rPr lang="hu-HU" sz="2400" dirty="0"/>
              <a:t> használata</a:t>
            </a:r>
            <a:endParaRPr lang="hu-HU" sz="4400" dirty="0"/>
          </a:p>
          <a:p>
            <a:pPr lvl="1">
              <a:defRPr/>
            </a:pPr>
            <a:r>
              <a:rPr lang="hu-HU" sz="2400" dirty="0"/>
              <a:t>Előtöltés </a:t>
            </a:r>
            <a:r>
              <a:rPr lang="hu-HU" sz="2400" dirty="0" smtClean="0"/>
              <a:t>lehetősége (kötelezettségvállalás; bank, pénztár-főkönyv kapcsolat)</a:t>
            </a:r>
          </a:p>
          <a:p>
            <a:pPr lvl="1">
              <a:defRPr/>
            </a:pPr>
            <a:r>
              <a:rPr lang="hu-HU" sz="2400" dirty="0" smtClean="0"/>
              <a:t>Bankszámlakivonat elektronikus kezelése</a:t>
            </a:r>
            <a:endParaRPr lang="hu-HU" sz="4400" dirty="0"/>
          </a:p>
          <a:p>
            <a:pPr lvl="1">
              <a:defRPr/>
            </a:pPr>
            <a:r>
              <a:rPr lang="hu-HU" sz="2400" dirty="0"/>
              <a:t>Listázási lehetőségek </a:t>
            </a:r>
            <a:r>
              <a:rPr lang="hu-HU" sz="2400" dirty="0" smtClean="0"/>
              <a:t>variálhatósága</a:t>
            </a:r>
          </a:p>
          <a:p>
            <a:pPr lvl="1">
              <a:defRPr/>
            </a:pPr>
            <a:endParaRPr lang="hu-HU" sz="1000" dirty="0"/>
          </a:p>
          <a:p>
            <a:pPr>
              <a:defRPr/>
            </a:pPr>
            <a:r>
              <a:rPr lang="hu-HU" sz="2800" dirty="0"/>
              <a:t>Jogosítás által a felhasználó lehetőségeinek pontos elhatárolása, </a:t>
            </a:r>
            <a:r>
              <a:rPr lang="hu-HU" sz="2800" b="1" dirty="0"/>
              <a:t>személyre </a:t>
            </a:r>
            <a:r>
              <a:rPr lang="hu-HU" sz="2800" b="1" dirty="0" smtClean="0"/>
              <a:t>szabhatósága</a:t>
            </a:r>
          </a:p>
          <a:p>
            <a:pPr marL="0" indent="0">
              <a:buFont typeface="Arial" charset="0"/>
              <a:buNone/>
              <a:defRPr/>
            </a:pPr>
            <a:endParaRPr lang="hu-HU" sz="1000" dirty="0"/>
          </a:p>
          <a:p>
            <a:pPr>
              <a:defRPr/>
            </a:pPr>
            <a:r>
              <a:rPr lang="hu-HU" sz="2800" dirty="0"/>
              <a:t>Felhasználó munkájának </a:t>
            </a:r>
            <a:r>
              <a:rPr lang="hu-HU" sz="2800" b="1" dirty="0"/>
              <a:t>követhetőség</a:t>
            </a:r>
            <a:r>
              <a:rPr lang="hu-HU" sz="2800" dirty="0"/>
              <a:t>e, </a:t>
            </a:r>
            <a:r>
              <a:rPr lang="hu-HU" sz="2800" b="1" dirty="0"/>
              <a:t>ellenőrizhetőség</a:t>
            </a:r>
            <a:r>
              <a:rPr lang="hu-HU" sz="2800" dirty="0"/>
              <a:t>e</a:t>
            </a:r>
            <a:endParaRPr lang="hu-HU" sz="4800" dirty="0"/>
          </a:p>
          <a:p>
            <a:pPr marL="0" indent="0" eaLnBrk="1" hangingPunct="1">
              <a:lnSpc>
                <a:spcPct val="80000"/>
              </a:lnSpc>
              <a:defRPr/>
            </a:pPr>
            <a:endParaRPr lang="hu-HU" altLang="hu-HU" sz="3000" dirty="0" smtClean="0"/>
          </a:p>
        </p:txBody>
      </p:sp>
    </p:spTree>
    <p:extLst>
      <p:ext uri="{BB962C8B-B14F-4D97-AF65-F5344CB8AC3E}">
        <p14:creationId xmlns:p14="http://schemas.microsoft.com/office/powerpoint/2010/main" val="194352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ím 1"/>
          <p:cNvSpPr>
            <a:spLocks noGrp="1"/>
          </p:cNvSpPr>
          <p:nvPr>
            <p:ph type="title"/>
          </p:nvPr>
        </p:nvSpPr>
        <p:spPr>
          <a:xfrm>
            <a:off x="490538" y="3333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ETRIUSZ modul által támogatott tevékenységek</a:t>
            </a:r>
            <a:r>
              <a:rPr lang="hu-HU" altLang="hu-HU" sz="4000" smtClean="0"/>
              <a:t/>
            </a:r>
            <a:br>
              <a:rPr lang="hu-HU" altLang="hu-HU" sz="4000" smtClean="0"/>
            </a:br>
            <a:endParaRPr lang="hu-HU" altLang="hu-HU" sz="4000" smtClean="0">
              <a:solidFill>
                <a:schemeClr val="bg1"/>
              </a:solidFill>
            </a:endParaRPr>
          </a:p>
        </p:txBody>
      </p:sp>
      <p:sp>
        <p:nvSpPr>
          <p:cNvPr id="37891" name="Tartalom helye 2"/>
          <p:cNvSpPr>
            <a:spLocks noGrp="1"/>
          </p:cNvSpPr>
          <p:nvPr>
            <p:ph idx="1"/>
          </p:nvPr>
        </p:nvSpPr>
        <p:spPr>
          <a:xfrm>
            <a:off x="177800" y="1258888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 eaLnBrk="1" hangingPunct="1">
              <a:lnSpc>
                <a:spcPct val="80000"/>
              </a:lnSpc>
            </a:pPr>
            <a:endParaRPr lang="hu-HU" altLang="hu-HU" sz="300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61252929"/>
              </p:ext>
            </p:extLst>
          </p:nvPr>
        </p:nvGraphicFramePr>
        <p:xfrm>
          <a:off x="177800" y="1258888"/>
          <a:ext cx="8542338" cy="440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06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373217"/>
            <a:ext cx="8171208" cy="1228725"/>
          </a:xfrm>
          <a:prstGeom prst="rect">
            <a:avLst/>
          </a:prstGeom>
        </p:spPr>
      </p:pic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046669"/>
              </p:ext>
            </p:extLst>
          </p:nvPr>
        </p:nvGraphicFramePr>
        <p:xfrm>
          <a:off x="-108520" y="1340768"/>
          <a:ext cx="9145015" cy="5322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églalap 5"/>
          <p:cNvSpPr/>
          <p:nvPr/>
        </p:nvSpPr>
        <p:spPr>
          <a:xfrm>
            <a:off x="275482" y="188641"/>
            <a:ext cx="8435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  Az önkormányzati ASP rendszer elemei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29699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ím 1"/>
          <p:cNvSpPr>
            <a:spLocks noGrp="1"/>
          </p:cNvSpPr>
          <p:nvPr>
            <p:ph type="title"/>
          </p:nvPr>
        </p:nvSpPr>
        <p:spPr>
          <a:xfrm>
            <a:off x="463550" y="365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altLang="hu-HU" sz="3600" smtClean="0">
                <a:solidFill>
                  <a:schemeClr val="bg1"/>
                </a:solidFill>
              </a:rPr>
              <a:t>ETRIUSZ modul </a:t>
            </a:r>
            <a:br>
              <a:rPr lang="hu-HU" altLang="hu-HU" sz="3600" smtClean="0">
                <a:solidFill>
                  <a:schemeClr val="bg1"/>
                </a:solidFill>
              </a:rPr>
            </a:br>
            <a:r>
              <a:rPr lang="hu-HU" altLang="hu-HU" sz="3600" smtClean="0">
                <a:solidFill>
                  <a:schemeClr val="bg1"/>
                </a:solidFill>
              </a:rPr>
              <a:t>adatforrásai / adatkapcsolatai</a:t>
            </a:r>
            <a:endParaRPr lang="hu-HU" altLang="hu-HU" sz="3600" smtClean="0"/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420331"/>
              </p:ext>
            </p:extLst>
          </p:nvPr>
        </p:nvGraphicFramePr>
        <p:xfrm>
          <a:off x="473612" y="2154560"/>
          <a:ext cx="8236404" cy="1108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artalom hely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5399236"/>
              </p:ext>
            </p:extLst>
          </p:nvPr>
        </p:nvGraphicFramePr>
        <p:xfrm>
          <a:off x="457200" y="3933056"/>
          <a:ext cx="8236404" cy="1108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008215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ím 1"/>
          <p:cNvSpPr>
            <a:spLocks noGrp="1"/>
          </p:cNvSpPr>
          <p:nvPr>
            <p:ph type="title"/>
          </p:nvPr>
        </p:nvSpPr>
        <p:spPr>
          <a:xfrm>
            <a:off x="490538" y="1158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4000" smtClean="0">
                <a:solidFill>
                  <a:schemeClr val="bg1"/>
                </a:solidFill>
              </a:rPr>
              <a:t>VIR - modul által támogatott tevékenységek</a:t>
            </a:r>
          </a:p>
        </p:txBody>
      </p:sp>
      <p:sp>
        <p:nvSpPr>
          <p:cNvPr id="39939" name="Tartalom helye 2"/>
          <p:cNvSpPr>
            <a:spLocks noGrp="1"/>
          </p:cNvSpPr>
          <p:nvPr>
            <p:ph idx="1"/>
          </p:nvPr>
        </p:nvSpPr>
        <p:spPr>
          <a:xfrm>
            <a:off x="490538" y="1557338"/>
            <a:ext cx="7991475" cy="428148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hu-HU" altLang="hu-HU" smtClean="0"/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98871174"/>
              </p:ext>
            </p:extLst>
          </p:nvPr>
        </p:nvGraphicFramePr>
        <p:xfrm>
          <a:off x="323528" y="1397000"/>
          <a:ext cx="83966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520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ím 1"/>
          <p:cNvSpPr>
            <a:spLocks noGrp="1"/>
          </p:cNvSpPr>
          <p:nvPr>
            <p:ph type="title"/>
          </p:nvPr>
        </p:nvSpPr>
        <p:spPr>
          <a:xfrm>
            <a:off x="490538" y="0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4000" dirty="0" smtClean="0">
                <a:solidFill>
                  <a:schemeClr val="bg1"/>
                </a:solidFill>
              </a:rPr>
              <a:t>Felhasználók oktatásának folyamata: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899592" y="1258888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hu-HU" altLang="hu-HU" sz="2800" dirty="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hu-HU" altLang="hu-HU" sz="2800" dirty="0" smtClean="0"/>
          </a:p>
          <a:p>
            <a:pPr>
              <a:defRPr/>
            </a:pPr>
            <a:r>
              <a:rPr lang="hu-HU" sz="2800" dirty="0" smtClean="0"/>
              <a:t>8 </a:t>
            </a:r>
            <a:r>
              <a:rPr lang="hu-HU" sz="2800" dirty="0"/>
              <a:t>alkalmas géptermi </a:t>
            </a:r>
            <a:r>
              <a:rPr lang="hu-HU" sz="2800" dirty="0" smtClean="0"/>
              <a:t>oktatás</a:t>
            </a:r>
            <a:endParaRPr lang="hu-HU" sz="2800" dirty="0"/>
          </a:p>
          <a:p>
            <a:pPr>
              <a:defRPr/>
            </a:pPr>
            <a:r>
              <a:rPr lang="hu-HU" sz="2800" dirty="0"/>
              <a:t>Egységes tematika alapján </a:t>
            </a:r>
          </a:p>
          <a:p>
            <a:pPr>
              <a:defRPr/>
            </a:pPr>
            <a:r>
              <a:rPr lang="hu-HU" sz="2800" dirty="0"/>
              <a:t>Megyei szinten valósul meg</a:t>
            </a:r>
          </a:p>
          <a:p>
            <a:pPr>
              <a:defRPr/>
            </a:pPr>
            <a:r>
              <a:rPr lang="hu-HU" sz="2800" dirty="0"/>
              <a:t>E- </a:t>
            </a:r>
            <a:r>
              <a:rPr lang="hu-HU" sz="2800" dirty="0" err="1"/>
              <a:t>learning</a:t>
            </a:r>
            <a:r>
              <a:rPr lang="hu-HU" sz="2800" dirty="0"/>
              <a:t> </a:t>
            </a:r>
            <a:r>
              <a:rPr lang="hu-HU" sz="2800" dirty="0" smtClean="0"/>
              <a:t>lehetőség</a:t>
            </a:r>
            <a:endParaRPr lang="hu-HU" sz="2800" dirty="0"/>
          </a:p>
          <a:p>
            <a:pPr>
              <a:defRPr/>
            </a:pPr>
            <a:r>
              <a:rPr lang="hu-HU" sz="2800" dirty="0"/>
              <a:t>Teszt sík gyakorlási lehetősége</a:t>
            </a:r>
          </a:p>
          <a:p>
            <a:pPr marL="0" indent="0" eaLnBrk="1" hangingPunct="1">
              <a:lnSpc>
                <a:spcPct val="80000"/>
              </a:lnSpc>
              <a:defRPr/>
            </a:pPr>
            <a:endParaRPr lang="hu-HU" altLang="hu-HU" sz="3000" dirty="0" smtClean="0"/>
          </a:p>
        </p:txBody>
      </p:sp>
    </p:spTree>
    <p:extLst>
      <p:ext uri="{BB962C8B-B14F-4D97-AF65-F5344CB8AC3E}">
        <p14:creationId xmlns:p14="http://schemas.microsoft.com/office/powerpoint/2010/main" val="16801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ím 1"/>
          <p:cNvSpPr>
            <a:spLocks noGrp="1"/>
          </p:cNvSpPr>
          <p:nvPr>
            <p:ph type="title"/>
          </p:nvPr>
        </p:nvSpPr>
        <p:spPr>
          <a:xfrm>
            <a:off x="177801" y="115888"/>
            <a:ext cx="8966200" cy="1512912"/>
          </a:xfrm>
        </p:spPr>
        <p:txBody>
          <a:bodyPr>
            <a:normAutofit/>
          </a:bodyPr>
          <a:lstStyle/>
          <a:p>
            <a:r>
              <a:rPr lang="hu-HU" altLang="hu-HU" sz="2400" dirty="0" smtClean="0">
                <a:solidFill>
                  <a:schemeClr val="bg1"/>
                </a:solidFill>
              </a:rPr>
              <a:t>Csatlakozáskor és a program későbbi használata során fontos a </a:t>
            </a:r>
            <a:r>
              <a:rPr lang="hu-HU" altLang="hu-HU" sz="2400" b="1" dirty="0" smtClean="0">
                <a:solidFill>
                  <a:schemeClr val="bg1"/>
                </a:solidFill>
              </a:rPr>
              <a:t>Kulcsfelhasználó</a:t>
            </a:r>
            <a:r>
              <a:rPr lang="hu-HU" altLang="hu-HU" sz="2400" dirty="0" smtClean="0">
                <a:solidFill>
                  <a:schemeClr val="bg1"/>
                </a:solidFill>
              </a:rPr>
              <a:t> kijelölése </a:t>
            </a:r>
            <a:br>
              <a:rPr lang="hu-HU" altLang="hu-HU" sz="2400" dirty="0" smtClean="0">
                <a:solidFill>
                  <a:schemeClr val="bg1"/>
                </a:solidFill>
              </a:rPr>
            </a:br>
            <a:endParaRPr lang="hu-HU" altLang="hu-HU" sz="2400" dirty="0" smtClean="0">
              <a:solidFill>
                <a:schemeClr val="bg1"/>
              </a:solidFill>
            </a:endParaRP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>
          <a:xfrm>
            <a:off x="177800" y="1341438"/>
            <a:ext cx="8856663" cy="47863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hu-HU" altLang="hu-HU" sz="40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hu-HU" altLang="hu-HU" sz="2800" dirty="0" smtClean="0"/>
          </a:p>
          <a:p>
            <a:pPr>
              <a:defRPr/>
            </a:pPr>
            <a:r>
              <a:rPr lang="hu-HU" sz="2800" dirty="0" smtClean="0"/>
              <a:t>A </a:t>
            </a:r>
            <a:r>
              <a:rPr lang="hu-HU" sz="2800" dirty="0"/>
              <a:t>gazdálkodással kapcsolatos jogszabályismeret</a:t>
            </a:r>
          </a:p>
          <a:p>
            <a:pPr>
              <a:defRPr/>
            </a:pPr>
            <a:r>
              <a:rPr lang="hu-HU" sz="2800" dirty="0" smtClean="0"/>
              <a:t>A </a:t>
            </a:r>
            <a:r>
              <a:rPr lang="hu-HU" sz="2800" dirty="0"/>
              <a:t>gazdálkodás folyamatait, feladatait komplex módon ismeri</a:t>
            </a:r>
          </a:p>
          <a:p>
            <a:pPr>
              <a:defRPr/>
            </a:pPr>
            <a:r>
              <a:rPr lang="hu-HU" sz="2800" dirty="0" smtClean="0"/>
              <a:t>Gyors</a:t>
            </a:r>
            <a:r>
              <a:rPr lang="hu-HU" sz="2800" dirty="0"/>
              <a:t>, hatékony kommunikáció</a:t>
            </a:r>
          </a:p>
          <a:p>
            <a:pPr>
              <a:defRPr/>
            </a:pPr>
            <a:r>
              <a:rPr lang="hu-HU" sz="2800" dirty="0" smtClean="0"/>
              <a:t>Rendszerszemlélet</a:t>
            </a:r>
            <a:endParaRPr lang="hu-HU" sz="2800" dirty="0"/>
          </a:p>
          <a:p>
            <a:pPr marL="0" indent="0" eaLnBrk="1" hangingPunct="1">
              <a:lnSpc>
                <a:spcPct val="80000"/>
              </a:lnSpc>
              <a:defRPr/>
            </a:pPr>
            <a:endParaRPr lang="hu-HU" altLang="hu-HU" sz="3000" dirty="0" smtClean="0"/>
          </a:p>
        </p:txBody>
      </p:sp>
    </p:spTree>
    <p:extLst>
      <p:ext uri="{BB962C8B-B14F-4D97-AF65-F5344CB8AC3E}">
        <p14:creationId xmlns:p14="http://schemas.microsoft.com/office/powerpoint/2010/main" val="41761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>
                <a:solidFill>
                  <a:prstClr val="white"/>
                </a:solidFill>
              </a:rPr>
              <a:t/>
            </a:r>
            <a:br>
              <a:rPr lang="hu-HU" sz="32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5" name="Téglalap 4"/>
          <p:cNvSpPr/>
          <p:nvPr/>
        </p:nvSpPr>
        <p:spPr>
          <a:xfrm>
            <a:off x="3995936" y="2229299"/>
            <a:ext cx="4919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5400" b="1" dirty="0" smtClean="0">
                <a:solidFill>
                  <a:srgbClr val="FFFFFF"/>
                </a:solidFill>
              </a:rPr>
              <a:t>Köszönöm a figyelmet! </a:t>
            </a:r>
          </a:p>
          <a:p>
            <a:pPr algn="ctr"/>
            <a:endParaRPr lang="hu-HU" sz="5400" b="1" dirty="0">
              <a:solidFill>
                <a:srgbClr val="FFFFFF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1" y="3356993"/>
            <a:ext cx="3191035" cy="129614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" y="3457301"/>
            <a:ext cx="3496020" cy="10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19220" y="1106433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2000" dirty="0" smtClean="0"/>
              <a:t>Tájékoztató</a:t>
            </a: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>Adó </a:t>
            </a:r>
            <a:r>
              <a:rPr lang="hu-HU" sz="2000" dirty="0" smtClean="0"/>
              <a:t>szakrendszer</a:t>
            </a:r>
            <a:br>
              <a:rPr lang="hu-HU" sz="2000" dirty="0" smtClean="0"/>
            </a:br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</a:rPr>
              <a:t/>
            </a: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5489848"/>
            <a:ext cx="4343400" cy="1368152"/>
          </a:xfrm>
        </p:spPr>
        <p:txBody>
          <a:bodyPr>
            <a:noAutofit/>
          </a:bodyPr>
          <a:lstStyle/>
          <a:p>
            <a:pPr algn="ctr"/>
            <a:r>
              <a:rPr lang="hu-HU" sz="1600" b="1" dirty="0" smtClean="0"/>
              <a:t>Előadó: Kovács Róbert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</a:rPr>
              <a:t>Bevezetés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700808"/>
            <a:ext cx="7920880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defRPr/>
            </a:pPr>
            <a:r>
              <a:rPr lang="hu-HU" sz="2200" dirty="0"/>
              <a:t>Adó szakrendszer alapvető feladata: önkormányzati adók nyilvántartásának és kezelésének biztosítása</a:t>
            </a:r>
          </a:p>
          <a:p>
            <a:pPr marL="285750" indent="-285750" algn="just">
              <a:defRPr/>
            </a:pPr>
            <a:r>
              <a:rPr lang="hu-HU" sz="2200" dirty="0"/>
              <a:t>Belső fejlesztésű rendszer (Kincstár – Kincsinfo)</a:t>
            </a:r>
          </a:p>
          <a:p>
            <a:pPr marL="285750" indent="-285750" algn="just">
              <a:defRPr/>
            </a:pPr>
            <a:r>
              <a:rPr lang="hu-HU" sz="2200" dirty="0"/>
              <a:t>Kiemelt szempontok a fejlesztés során:</a:t>
            </a:r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hu-HU" sz="2200" dirty="0"/>
              <a:t>Jogszabályoknak való megfelelés </a:t>
            </a:r>
            <a:endParaRPr lang="hu-HU" sz="2200" dirty="0" smtClean="0"/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hu-HU" sz="2200" dirty="0" smtClean="0"/>
              <a:t>Egységes </a:t>
            </a:r>
            <a:r>
              <a:rPr lang="hu-HU" sz="2200" dirty="0"/>
              <a:t>gyakorlat elősegítése</a:t>
            </a:r>
          </a:p>
          <a:p>
            <a:pPr lvl="1" algn="just">
              <a:buFont typeface="Courier New" panose="02070309020205020404" pitchFamily="49" charset="0"/>
              <a:buChar char="o"/>
              <a:defRPr/>
            </a:pPr>
            <a:r>
              <a:rPr lang="hu-HU" sz="2200" dirty="0"/>
              <a:t>Továbbfejleszthetőség</a:t>
            </a:r>
          </a:p>
          <a:p>
            <a:pPr algn="just">
              <a:defRPr/>
            </a:pPr>
            <a:r>
              <a:rPr lang="hu-HU" sz="2200" dirty="0"/>
              <a:t>2015.04.01-jével 11 pilot önkormányzat, majd 2015.07.01-jével további 43 Pest </a:t>
            </a:r>
            <a:r>
              <a:rPr lang="hu-HU" sz="2200" dirty="0" smtClean="0"/>
              <a:t>megyei kis és közepes </a:t>
            </a:r>
            <a:r>
              <a:rPr lang="hu-HU" sz="2200" dirty="0"/>
              <a:t>önkormányzat kezdte el használni az ASP Adó </a:t>
            </a:r>
            <a:r>
              <a:rPr lang="hu-HU" sz="2200" dirty="0" smtClean="0"/>
              <a:t>szakrendszert (ASP 1.0)</a:t>
            </a:r>
            <a:endParaRPr lang="hu-HU" sz="22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345802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sz="320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Fontosabb változások az ONKADO-hoz képest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340768"/>
            <a:ext cx="8496944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175" lvl="1" algn="just">
              <a:buFont typeface="Arial" pitchFamily="34" charset="0"/>
              <a:buChar char="•"/>
            </a:pPr>
            <a:r>
              <a:rPr lang="hu-HU" altLang="hu-HU" sz="1800" b="1" dirty="0">
                <a:ea typeface="Verdana" pitchFamily="34" charset="0"/>
                <a:cs typeface="Verdana" pitchFamily="34" charset="0"/>
              </a:rPr>
              <a:t>Technológiai eltérések: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Keretrendszerből indítható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Webes, grafikus felület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Központi adatbázis kezelés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Központi verzió kezelés</a:t>
            </a:r>
          </a:p>
          <a:p>
            <a:pPr marL="511175" lvl="1" algn="just">
              <a:buFont typeface="Arial" pitchFamily="34" charset="0"/>
              <a:buChar char="•"/>
            </a:pPr>
            <a:r>
              <a:rPr lang="hu-HU" altLang="hu-HU" sz="1800" b="1" dirty="0" smtClean="0">
                <a:ea typeface="Verdana" pitchFamily="34" charset="0"/>
                <a:cs typeface="Verdana" pitchFamily="34" charset="0"/>
              </a:rPr>
              <a:t>Funkcionális </a:t>
            </a:r>
            <a:r>
              <a:rPr lang="hu-HU" altLang="hu-HU" sz="1800" b="1" dirty="0">
                <a:ea typeface="Verdana" pitchFamily="34" charset="0"/>
                <a:cs typeface="Verdana" pitchFamily="34" charset="0"/>
              </a:rPr>
              <a:t>eltérések: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Adó-, kedvezmény és mentesség mértékek kezelése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Jogerősítés folyamata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A programban a bevallási űrlapok a 35/2008. (XII. 31.) PM rendelet mellékletei szerinti központi bevallási nyomtatványokat követik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Bejelentkezés, változás-bejelentés nyomtatvány feldolgozása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Belső </a:t>
            </a:r>
            <a:r>
              <a:rPr lang="hu-HU" altLang="hu-HU" sz="1700" dirty="0" smtClean="0">
                <a:ea typeface="Verdana" pitchFamily="34" charset="0"/>
                <a:cs typeface="Verdana" pitchFamily="34" charset="0"/>
              </a:rPr>
              <a:t>iratszerkesztő (dokumentumok PDF formátumban)</a:t>
            </a:r>
            <a:endParaRPr lang="hu-HU" altLang="hu-HU" sz="1700" dirty="0">
              <a:ea typeface="Verdana" pitchFamily="34" charset="0"/>
              <a:cs typeface="Verdana" pitchFamily="34" charset="0"/>
            </a:endParaRP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Központi iratsablon kezelés (közel 300 iratsablon központilag rendelkezésre áll) </a:t>
            </a:r>
          </a:p>
          <a:p>
            <a:pPr marL="1023938" lvl="2" indent="-285750" algn="just">
              <a:buFont typeface="Courier New" pitchFamily="49" charset="0"/>
              <a:buChar char="o"/>
            </a:pPr>
            <a:r>
              <a:rPr lang="hu-HU" altLang="hu-HU" sz="1700" dirty="0">
                <a:ea typeface="Verdana" pitchFamily="34" charset="0"/>
                <a:cs typeface="Verdana" pitchFamily="34" charset="0"/>
              </a:rPr>
              <a:t>Központi jegybanki alapkamat betöltés</a:t>
            </a:r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30167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Eddigi tapasztalatok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412776"/>
            <a:ext cx="7920880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defRPr/>
            </a:pPr>
            <a:r>
              <a:rPr lang="hu-HU" sz="2200" dirty="0" smtClean="0"/>
              <a:t>Migrált adatokból adódó nehézségek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Migrált adatok esetében többször eltérő programlogika fejlesztése volt szükséges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Migrációs rutin fejlesztése, finomhangolása folyamatos feladat</a:t>
            </a:r>
            <a:endParaRPr lang="hu-HU" sz="2000" dirty="0"/>
          </a:p>
          <a:p>
            <a:pPr marL="285750" indent="-285750" algn="just">
              <a:defRPr/>
            </a:pPr>
            <a:r>
              <a:rPr lang="hu-HU" sz="2200" dirty="0" smtClean="0"/>
              <a:t>Technológiailag alapvetően, belső logikáit tekintve az ONKADO-tól jelentősen eltérő rendszer -&gt; oktatások fontossága, szükség esetén konzultációk biztosítása</a:t>
            </a:r>
          </a:p>
          <a:p>
            <a:pPr marL="285750" indent="-285750" algn="just">
              <a:defRPr/>
            </a:pPr>
            <a:r>
              <a:rPr lang="hu-HU" sz="2200" dirty="0" smtClean="0"/>
              <a:t>Kezdetben a működés stabilizálása, hibák javítása volt a legfőbb feladat</a:t>
            </a:r>
          </a:p>
          <a:p>
            <a:pPr marL="285750" indent="-285750" algn="just">
              <a:defRPr/>
            </a:pPr>
            <a:r>
              <a:rPr lang="hu-HU" sz="2200" dirty="0" smtClean="0"/>
              <a:t>Későbbikben egyre több fejlesztés valósult meg, sokszor felhasználói igények alapján</a:t>
            </a:r>
            <a:endParaRPr lang="hu-HU" sz="22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13730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Eddigi tapasztalatok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435568"/>
            <a:ext cx="7920880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defRPr/>
            </a:pPr>
            <a:r>
              <a:rPr lang="hu-HU" sz="2200" dirty="0" smtClean="0"/>
              <a:t>2016 eleje: első évváltás az ASP Adó rendszerben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Az évváltás folyamata számos részfolyamatból áll össze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Külön segédletek, útmutatók készültek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Tesztkörnyezet biztosítása az önkormányzatok részére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Több, nyitó kivetést érintő rendeletváltozás (előzetes felmérés)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Tömeges határozatkészítések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Megfelelően kódolt mentességek, kedvezmények fontossága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Adatszolgáltatások </a:t>
            </a:r>
          </a:p>
          <a:p>
            <a:pPr marL="285750" indent="-285750" algn="just">
              <a:defRPr/>
            </a:pPr>
            <a:r>
              <a:rPr lang="hu-HU" sz="2200" dirty="0"/>
              <a:t>2016 </a:t>
            </a:r>
            <a:r>
              <a:rPr lang="hu-HU" sz="2200" dirty="0" smtClean="0"/>
              <a:t>május-június: helyi iparűzési adó bevallások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Elektronikus bevallások fogadása, feldolgozása</a:t>
            </a:r>
            <a:endParaRPr lang="hu-HU" sz="2000" dirty="0"/>
          </a:p>
          <a:p>
            <a:pPr marL="285750" algn="just">
              <a:buFont typeface="Courier New" pitchFamily="49" charset="0"/>
              <a:buChar char="o"/>
              <a:defRPr/>
            </a:pPr>
            <a:endParaRPr lang="hu-HU" sz="2400" dirty="0" smtClean="0"/>
          </a:p>
          <a:p>
            <a:pPr marL="685800" lvl="1" algn="just">
              <a:buFont typeface="Courier New" pitchFamily="49" charset="0"/>
              <a:buChar char="o"/>
              <a:defRPr/>
            </a:pPr>
            <a:endParaRPr lang="hu-HU" sz="20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18622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Az ASP 2.0 projekt célja, elvárt </a:t>
            </a:r>
            <a:r>
              <a:rPr lang="hu-HU" dirty="0" smtClean="0">
                <a:solidFill>
                  <a:schemeClr val="bg1"/>
                </a:solidFill>
              </a:rPr>
              <a:t>eredmények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0826" y="1557339"/>
            <a:ext cx="8569325" cy="4175918"/>
          </a:xfrm>
        </p:spPr>
        <p:txBody>
          <a:bodyPr rtlCol="0">
            <a:normAutofit/>
          </a:bodyPr>
          <a:lstStyle/>
          <a:p>
            <a:pPr marL="0" indent="0" algn="just" eaLnBrk="1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2800" dirty="0" smtClean="0"/>
          </a:p>
          <a:p>
            <a:pPr marL="0" indent="0" algn="just"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800" dirty="0" smtClean="0"/>
              <a:t>Az </a:t>
            </a:r>
            <a:r>
              <a:rPr lang="hu-HU" sz="2800" dirty="0"/>
              <a:t>ASP 2.0 projekt célja </a:t>
            </a:r>
            <a:r>
              <a:rPr lang="hu-HU" sz="2800" dirty="0" smtClean="0"/>
              <a:t>a mindenkori jogszabályok szerint működtetett önkormányzati </a:t>
            </a:r>
            <a:r>
              <a:rPr lang="hu-HU" sz="2800" dirty="0"/>
              <a:t>ASP </a:t>
            </a:r>
            <a:r>
              <a:rPr lang="hu-HU" sz="2800" b="1" dirty="0"/>
              <a:t>szolgáltatásrendszer országos kiterjesztése</a:t>
            </a:r>
            <a:r>
              <a:rPr lang="hu-HU" sz="2800" dirty="0"/>
              <a:t>, kiegészítve a </a:t>
            </a:r>
            <a:r>
              <a:rPr lang="hu-HU" sz="2800" b="1" dirty="0"/>
              <a:t>szolgáltatások továbbfejlesztésével </a:t>
            </a:r>
            <a:r>
              <a:rPr lang="hu-HU" sz="2800" dirty="0"/>
              <a:t>és egy </a:t>
            </a:r>
            <a:r>
              <a:rPr lang="hu-HU" sz="2800" b="1" dirty="0"/>
              <a:t>adattárház </a:t>
            </a:r>
            <a:r>
              <a:rPr lang="hu-HU" sz="2800" b="1" dirty="0" smtClean="0"/>
              <a:t>megvalósításával</a:t>
            </a:r>
            <a:r>
              <a:rPr lang="hu-HU" sz="2800" dirty="0"/>
              <a:t>,</a:t>
            </a:r>
            <a:r>
              <a:rPr lang="hu-HU" sz="2800" dirty="0" smtClean="0"/>
              <a:t> illetve </a:t>
            </a:r>
            <a:r>
              <a:rPr lang="hu-HU" sz="2800" dirty="0"/>
              <a:t>az üzemeltetési, támogatási feladatokat ellátó </a:t>
            </a:r>
            <a:r>
              <a:rPr lang="hu-HU" sz="2800" b="1" dirty="0"/>
              <a:t>ASP Központ bővítés</a:t>
            </a:r>
            <a:r>
              <a:rPr lang="hu-HU" sz="2800" dirty="0"/>
              <a:t>ével, továbbfejlesztésével.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08952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u-HU" dirty="0">
                <a:solidFill>
                  <a:schemeClr val="bg1"/>
                </a:solidFill>
              </a:rPr>
              <a:t>Eddigi tapasztalatok</a:t>
            </a: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484784"/>
            <a:ext cx="7920880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defRPr/>
            </a:pPr>
            <a:r>
              <a:rPr lang="hu-HU" sz="2200" dirty="0" smtClean="0"/>
              <a:t>Egyenlegértesítők készítése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Külön tematikus segédlet készült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Jelenleg iratsablon alapján történő, és ún. automatikus értesítőkészítésre van lehetőség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Csekknyomtatás: szintén külön segédlet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Szűrések, rendezések biztosítása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Két, ASP Adó szakrendszert használó önkormányzatnál botítékológéppel készülnek az értesítők</a:t>
            </a:r>
          </a:p>
          <a:p>
            <a:pPr marL="685800" lvl="1" algn="just">
              <a:buFont typeface="Courier New" pitchFamily="49" charset="0"/>
              <a:buChar char="o"/>
              <a:defRPr/>
            </a:pPr>
            <a:r>
              <a:rPr lang="hu-HU" sz="2000" dirty="0" smtClean="0"/>
              <a:t>PDF formátumban készülnek az értesítők és a hozzájuk tartozó csekk állományok is</a:t>
            </a:r>
            <a:endParaRPr lang="hu-HU" sz="2000" dirty="0"/>
          </a:p>
          <a:p>
            <a:pPr marL="285750" algn="just">
              <a:buFont typeface="Courier New" pitchFamily="49" charset="0"/>
              <a:buChar char="o"/>
              <a:defRPr/>
            </a:pPr>
            <a:endParaRPr lang="hu-HU" sz="2400" dirty="0" smtClean="0"/>
          </a:p>
          <a:p>
            <a:pPr marL="685800" lvl="1" algn="just">
              <a:buFont typeface="Courier New" pitchFamily="49" charset="0"/>
              <a:buChar char="o"/>
              <a:defRPr/>
            </a:pPr>
            <a:endParaRPr lang="hu-HU" sz="20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01509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Elvégzett, illetve folyamatban lévő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340768"/>
            <a:ext cx="8352928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defRPr/>
            </a:pPr>
            <a:r>
              <a:rPr lang="hu-HU" sz="2000" dirty="0" smtClean="0"/>
              <a:t>Program felhasználóbarátabbá tétele</a:t>
            </a:r>
          </a:p>
          <a:p>
            <a:pPr marL="285750" indent="-285750" algn="just">
              <a:defRPr/>
            </a:pPr>
            <a:r>
              <a:rPr lang="hu-HU" sz="2000" dirty="0" smtClean="0"/>
              <a:t>Excel exportálási lehetőségek bővítése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Helyi kivetéses adóknál adóztatáshoz szükséges adatok táblázatos megjelenítése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Számlakivonatok feldolgozásának gyorsítása, pénzforgalmi napló tartalmának bővítése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Téves feladás miatti törlés továbbfejlesztése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Art. 55/B. § szerinti lista készítése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Azonnali számfejtés archív adatokból</a:t>
            </a:r>
          </a:p>
          <a:p>
            <a:pPr marL="285750" indent="-285750" algn="just">
              <a:defRPr/>
            </a:pPr>
            <a:r>
              <a:rPr lang="hu-HU" sz="2000" dirty="0" smtClean="0"/>
              <a:t>Automatikus határozatkészítés gépjárműadónál</a:t>
            </a:r>
          </a:p>
          <a:p>
            <a:pPr marL="285750" indent="-285750" algn="just">
              <a:defRPr/>
            </a:pPr>
            <a:r>
              <a:rPr lang="hu-HU" sz="2000" dirty="0" smtClean="0"/>
              <a:t>Űrlapokon belüli és programrészek közötti validációk fejlesztése</a:t>
            </a:r>
          </a:p>
          <a:p>
            <a:pPr marL="285750" indent="-285750" algn="just">
              <a:defRPr/>
            </a:pPr>
            <a:r>
              <a:rPr lang="hu-HU" sz="2000" dirty="0" smtClean="0"/>
              <a:t>Gazdálkodás szakrendszer kapcsolat fejlesztése</a:t>
            </a:r>
          </a:p>
          <a:p>
            <a:pPr marL="285750" indent="-285750" algn="just">
              <a:defRPr/>
            </a:pPr>
            <a:endParaRPr lang="hu-HU" sz="2200" dirty="0" smtClean="0"/>
          </a:p>
          <a:p>
            <a:pPr marL="285750" indent="-285750" algn="just">
              <a:defRPr/>
            </a:pPr>
            <a:endParaRPr lang="hu-HU" sz="2200" dirty="0" smtClean="0"/>
          </a:p>
          <a:p>
            <a:pPr marL="285750" algn="just">
              <a:buFont typeface="Courier New" pitchFamily="49" charset="0"/>
              <a:buChar char="o"/>
              <a:defRPr/>
            </a:pPr>
            <a:endParaRPr lang="hu-HU" sz="2400" dirty="0" smtClean="0"/>
          </a:p>
          <a:p>
            <a:pPr marL="685800" lvl="1" algn="just">
              <a:buFont typeface="Courier New" pitchFamily="49" charset="0"/>
              <a:buChar char="o"/>
              <a:defRPr/>
            </a:pPr>
            <a:endParaRPr lang="hu-HU" sz="20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19655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hu-HU" sz="4000" dirty="0" smtClean="0">
                <a:solidFill>
                  <a:schemeClr val="bg1"/>
                </a:solidFill>
              </a:rPr>
              <a:t>Tervezett fejlesztések</a:t>
            </a:r>
            <a:endParaRPr lang="hu-HU" sz="4000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412776"/>
            <a:ext cx="8496944" cy="458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Adózói állapot és tevékenység kezelés továbbfejlesztése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Adózói képviselet kezelés továbbfejlesztése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Programon belüli ellenőrzések kiterjesztése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Végrehajtás támogatás bővítése (tömeges folyamatok)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Elektronikus számlakezelés (elektronikus kivonatok feldolgozása, elektronikus utalás, inkasszó állományok készítése)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Postai hibrid szolgáltatás – napi gyakoriság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Külső </a:t>
            </a:r>
            <a:r>
              <a:rPr lang="hu-HU" sz="2100" dirty="0" smtClean="0">
                <a:ea typeface="Verdana" panose="020B0604030504040204" pitchFamily="34" charset="0"/>
                <a:cs typeface="Verdana" panose="020B0604030504040204" pitchFamily="34" charset="0"/>
              </a:rPr>
              <a:t>kapcsolatok bővítése</a:t>
            </a:r>
            <a:endParaRPr lang="hu-HU" sz="21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Szakrendszerek közötti integráció bővítése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 smtClean="0">
                <a:ea typeface="Verdana" panose="020B0604030504040204" pitchFamily="34" charset="0"/>
                <a:cs typeface="Verdana" panose="020B0604030504040204" pitchFamily="34" charset="0"/>
              </a:rPr>
              <a:t>Elektronikus </a:t>
            </a: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bevallás – valós idejű adatlekérdezéssel</a:t>
            </a:r>
          </a:p>
          <a:p>
            <a:pPr marL="571500" lvl="1" indent="-360363" algn="just">
              <a:buFont typeface="Arial" pitchFamily="34" charset="0"/>
              <a:buChar char="•"/>
            </a:pPr>
            <a:r>
              <a:rPr lang="hu-HU" sz="2100" dirty="0">
                <a:ea typeface="Verdana" panose="020B0604030504040204" pitchFamily="34" charset="0"/>
                <a:cs typeface="Verdana" panose="020B0604030504040204" pitchFamily="34" charset="0"/>
              </a:rPr>
              <a:t>Adóigazolás </a:t>
            </a:r>
            <a:r>
              <a:rPr lang="hu-HU" sz="2100" dirty="0" smtClean="0">
                <a:ea typeface="Verdana" panose="020B0604030504040204" pitchFamily="34" charset="0"/>
                <a:cs typeface="Verdana" panose="020B0604030504040204" pitchFamily="34" charset="0"/>
              </a:rPr>
              <a:t>készítése</a:t>
            </a:r>
            <a:endParaRPr lang="hu-HU" sz="2100" dirty="0" smtClean="0"/>
          </a:p>
          <a:p>
            <a:pPr marL="285750" indent="-285750" algn="just">
              <a:defRPr/>
            </a:pPr>
            <a:endParaRPr lang="hu-HU" sz="2200" dirty="0" smtClean="0"/>
          </a:p>
          <a:p>
            <a:pPr marL="285750" algn="just">
              <a:buFont typeface="Courier New" pitchFamily="49" charset="0"/>
              <a:buChar char="o"/>
              <a:defRPr/>
            </a:pPr>
            <a:endParaRPr lang="hu-HU" sz="2400" dirty="0" smtClean="0"/>
          </a:p>
          <a:p>
            <a:pPr marL="685800" lvl="1" algn="just">
              <a:buFont typeface="Courier New" pitchFamily="49" charset="0"/>
              <a:buChar char="o"/>
              <a:defRPr/>
            </a:pPr>
            <a:endParaRPr lang="hu-HU" sz="20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15394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hu-HU" sz="4000" dirty="0" smtClean="0">
                <a:solidFill>
                  <a:schemeClr val="bg1"/>
                </a:solidFill>
              </a:rPr>
              <a:t>Oktatás</a:t>
            </a:r>
            <a:endParaRPr lang="hu-HU" sz="4000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1412776"/>
            <a:ext cx="8424936" cy="4407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Az országos bevezetés egyik kulcsa a megfelelő oktatás</a:t>
            </a:r>
          </a:p>
          <a:p>
            <a:pPr marL="285750" lvl="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Oktatók oktatása megtörtént, tematikák elkészültek</a:t>
            </a:r>
          </a:p>
          <a:p>
            <a:pPr marL="285750" lvl="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Egy nagytermi és 6 </a:t>
            </a:r>
            <a:r>
              <a:rPr lang="hu-HU" sz="2400" dirty="0">
                <a:solidFill>
                  <a:prstClr val="black"/>
                </a:solidFill>
                <a:cs typeface="Arial" charset="0"/>
              </a:rPr>
              <a:t>nap géptermi (gyakorlati) </a:t>
            </a: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oktatás</a:t>
            </a:r>
          </a:p>
          <a:p>
            <a:pPr marL="28575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Nagyobb tananyagfrissítésre került sor szeptember végén </a:t>
            </a:r>
          </a:p>
          <a:p>
            <a:pPr marL="28575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Általános tananyagok (dokumentumok):</a:t>
            </a:r>
          </a:p>
          <a:p>
            <a:pPr lvl="1" indent="-342900" algn="just" defTabSz="457200" fontAlgn="base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  <a:defRPr/>
            </a:pPr>
            <a:r>
              <a:rPr lang="hu-HU" sz="2200" dirty="0" smtClean="0">
                <a:solidFill>
                  <a:prstClr val="black"/>
                </a:solidFill>
                <a:cs typeface="Arial" charset="0"/>
              </a:rPr>
              <a:t>Felhasználói kézikönyv</a:t>
            </a:r>
          </a:p>
          <a:p>
            <a:pPr lvl="1" indent="-342900" algn="just" defTabSz="457200" fontAlgn="base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  <a:defRPr/>
            </a:pPr>
            <a:r>
              <a:rPr lang="hu-HU" sz="2200" dirty="0" smtClean="0">
                <a:solidFill>
                  <a:prstClr val="black"/>
                </a:solidFill>
                <a:cs typeface="Arial" charset="0"/>
              </a:rPr>
              <a:t>Példatár </a:t>
            </a:r>
          </a:p>
          <a:p>
            <a:pPr marL="28575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Tematikus </a:t>
            </a:r>
            <a:r>
              <a:rPr lang="hu-HU" sz="2400" dirty="0">
                <a:solidFill>
                  <a:prstClr val="black"/>
                </a:solidFill>
                <a:cs typeface="Arial" charset="0"/>
              </a:rPr>
              <a:t>tananyagok</a:t>
            </a:r>
          </a:p>
          <a:p>
            <a:pPr marL="285750" lvl="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A </a:t>
            </a:r>
            <a:r>
              <a:rPr lang="hu-HU" sz="2400" dirty="0">
                <a:solidFill>
                  <a:prstClr val="black"/>
                </a:solidFill>
                <a:cs typeface="Arial" charset="0"/>
              </a:rPr>
              <a:t>tananyagok a programból is elérhetőek (F1 – Súgó)</a:t>
            </a:r>
          </a:p>
          <a:p>
            <a:pPr marL="285750" lvl="0" indent="-285750" algn="just" defTabSz="457200" fontAlgn="base">
              <a:spcBef>
                <a:spcPts val="300"/>
              </a:spcBef>
              <a:spcAft>
                <a:spcPts val="300"/>
              </a:spcAft>
              <a:defRPr/>
            </a:pP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A </a:t>
            </a:r>
            <a:r>
              <a:rPr lang="hu-HU" sz="2400" dirty="0">
                <a:solidFill>
                  <a:prstClr val="black"/>
                </a:solidFill>
                <a:cs typeface="Arial" charset="0"/>
              </a:rPr>
              <a:t>dokumentumok mellett elérhetők E-learning </a:t>
            </a:r>
            <a:r>
              <a:rPr lang="hu-HU" sz="2400" dirty="0" smtClean="0">
                <a:solidFill>
                  <a:prstClr val="black"/>
                </a:solidFill>
                <a:cs typeface="Arial" charset="0"/>
              </a:rPr>
              <a:t>anyagok is</a:t>
            </a:r>
            <a:endParaRPr lang="hu-HU" sz="2400" dirty="0">
              <a:solidFill>
                <a:prstClr val="black"/>
              </a:solidFill>
              <a:cs typeface="Arial" charset="0"/>
            </a:endParaRPr>
          </a:p>
          <a:p>
            <a:pPr marL="285750" indent="-285750" algn="just">
              <a:defRPr/>
            </a:pPr>
            <a:endParaRPr lang="hu-HU" sz="2200" dirty="0" smtClean="0"/>
          </a:p>
          <a:p>
            <a:pPr marL="285750" algn="just">
              <a:buFont typeface="Courier New" pitchFamily="49" charset="0"/>
              <a:buChar char="o"/>
              <a:defRPr/>
            </a:pPr>
            <a:endParaRPr lang="hu-HU" sz="2400" dirty="0" smtClean="0"/>
          </a:p>
          <a:p>
            <a:pPr marL="685800" lvl="1" algn="just">
              <a:buFont typeface="Courier New" pitchFamily="49" charset="0"/>
              <a:buChar char="o"/>
              <a:defRPr/>
            </a:pPr>
            <a:endParaRPr lang="hu-HU" sz="2000" dirty="0"/>
          </a:p>
          <a:p>
            <a:pPr marL="365760" lvl="2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None/>
            </a:pPr>
            <a:endParaRPr lang="hu-HU" sz="1700" dirty="0" smtClean="0"/>
          </a:p>
          <a:p>
            <a:pPr marL="274320"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Wingdings"/>
              <a:buChar char=""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41766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495800" y="1484784"/>
            <a:ext cx="4419600" cy="2592288"/>
          </a:xfrm>
        </p:spPr>
        <p:txBody>
          <a:bodyPr/>
          <a:lstStyle/>
          <a:p>
            <a:pPr algn="ctr"/>
            <a:r>
              <a:rPr lang="hu-HU" sz="2500" dirty="0" smtClean="0">
                <a:solidFill>
                  <a:prstClr val="white"/>
                </a:solidFill>
              </a:rPr>
              <a:t/>
            </a:r>
            <a:br>
              <a:rPr lang="hu-HU" sz="2500" dirty="0" smtClean="0">
                <a:solidFill>
                  <a:prstClr val="white"/>
                </a:solidFill>
              </a:rPr>
            </a:br>
            <a:r>
              <a:rPr lang="hu-HU" sz="3200" dirty="0" smtClean="0">
                <a:solidFill>
                  <a:prstClr val="white"/>
                </a:solidFill>
              </a:rPr>
              <a:t/>
            </a:r>
            <a:br>
              <a:rPr lang="hu-HU" sz="3200" dirty="0" smtClean="0">
                <a:solidFill>
                  <a:prstClr val="white"/>
                </a:solidFill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hu-HU" sz="2800" dirty="0">
                <a:solidFill>
                  <a:srgbClr val="04617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hu-HU" sz="900" dirty="0"/>
              <a:t/>
            </a:r>
            <a:br>
              <a:rPr lang="hu-HU" sz="900" dirty="0"/>
            </a:br>
            <a:endParaRPr lang="en-US" sz="2500" dirty="0"/>
          </a:p>
        </p:txBody>
      </p:sp>
      <p:sp>
        <p:nvSpPr>
          <p:cNvPr id="5" name="Téglalap 4"/>
          <p:cNvSpPr/>
          <p:nvPr/>
        </p:nvSpPr>
        <p:spPr>
          <a:xfrm>
            <a:off x="3995936" y="2229299"/>
            <a:ext cx="4919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5400" b="1" dirty="0" smtClean="0">
                <a:solidFill>
                  <a:srgbClr val="FFFFFF"/>
                </a:solidFill>
              </a:rPr>
              <a:t>Köszönöm a figyelmet! </a:t>
            </a:r>
          </a:p>
          <a:p>
            <a:pPr algn="ctr"/>
            <a:endParaRPr lang="hu-HU" sz="5400" b="1" dirty="0">
              <a:solidFill>
                <a:srgbClr val="FFFFFF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61" y="3356993"/>
            <a:ext cx="3191035" cy="129614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" y="3457301"/>
            <a:ext cx="3496020" cy="10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5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295691" y="2060848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4000" dirty="0" smtClean="0"/>
              <a:t>Összegzés</a:t>
            </a:r>
            <a:endParaRPr lang="en-US" sz="4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295691" y="2060848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4000" dirty="0" err="1" smtClean="0"/>
              <a:t>DEMo</a:t>
            </a:r>
            <a:r>
              <a:rPr lang="hu-HU" sz="4000" dirty="0" smtClean="0"/>
              <a:t> verzió</a:t>
            </a:r>
            <a:endParaRPr lang="en-US" sz="4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ASP DEMO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23528" y="1772816"/>
            <a:ext cx="8356376" cy="3672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u-HU" sz="2400" dirty="0" smtClean="0"/>
              <a:t>Az </a:t>
            </a:r>
            <a:r>
              <a:rPr lang="hu-HU" sz="2400" b="1" dirty="0" smtClean="0"/>
              <a:t>önkormányzati szövetségekkel együttműködve</a:t>
            </a:r>
            <a:r>
              <a:rPr lang="hu-HU" sz="2400" dirty="0" smtClean="0"/>
              <a:t>, a Kincstár elkészítette az ASP DEMO verziót.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u-HU" sz="2400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hu-HU" sz="2400" dirty="0" smtClean="0"/>
              <a:t>Az ASP DEMO verzióval a Kincstár lehetőséget biztosít arra, hogy az ASP rendszert az </a:t>
            </a:r>
            <a:r>
              <a:rPr lang="hu-HU" sz="2400" b="1" dirty="0" smtClean="0"/>
              <a:t>érdeklődő önkormányzatok </a:t>
            </a:r>
            <a:r>
              <a:rPr lang="hu-HU" sz="2400" dirty="0" smtClean="0"/>
              <a:t>bizonyos feltételek mellett</a:t>
            </a:r>
          </a:p>
          <a:p>
            <a:pPr algn="just"/>
            <a:r>
              <a:rPr lang="hu-HU" sz="2400" b="1" dirty="0" smtClean="0"/>
              <a:t>megtekinthessék, </a:t>
            </a:r>
          </a:p>
          <a:p>
            <a:pPr algn="just"/>
            <a:r>
              <a:rPr lang="hu-HU" sz="2400" b="1" dirty="0" smtClean="0"/>
              <a:t>tesztelhessék</a:t>
            </a:r>
            <a:r>
              <a:rPr lang="hu-HU" sz="2400" dirty="0" smtClean="0"/>
              <a:t>. 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73414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bg1"/>
                </a:solidFill>
              </a:rPr>
              <a:t>ASP DEMO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868144" y="5661248"/>
            <a:ext cx="28803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129" y="5820480"/>
            <a:ext cx="2392775" cy="689647"/>
          </a:xfrm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251520" y="1340768"/>
            <a:ext cx="8568952" cy="4873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u-HU" sz="3000" dirty="0" smtClean="0"/>
              <a:t>A DEMO verzió megtekintésének feltétele egy </a:t>
            </a:r>
            <a:r>
              <a:rPr lang="hu-HU" sz="3000" b="1" dirty="0" smtClean="0"/>
              <a:t>titoktartási</a:t>
            </a:r>
            <a:r>
              <a:rPr lang="hu-HU" sz="3000" dirty="0" smtClean="0"/>
              <a:t> valamint egy </a:t>
            </a:r>
            <a:r>
              <a:rPr lang="hu-HU" sz="3000" b="1" dirty="0" smtClean="0"/>
              <a:t>felhasználói nyilatkozat </a:t>
            </a:r>
            <a:r>
              <a:rPr lang="hu-HU" sz="3000" dirty="0" smtClean="0"/>
              <a:t>aláírása.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u-HU" sz="3000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hu-HU" sz="3000" dirty="0" smtClean="0"/>
              <a:t>A DEMO verzióhoz való </a:t>
            </a:r>
            <a:r>
              <a:rPr lang="hu-HU" sz="3000" b="1" dirty="0" smtClean="0"/>
              <a:t>15 napos </a:t>
            </a:r>
            <a:r>
              <a:rPr lang="hu-HU" sz="3000" dirty="0" smtClean="0"/>
              <a:t>teljes körű hozzáférést a Kincstár biztosítja a felhasználói és titoktartási nyilatkozat beérkezését követően a nyilatkozattevő részére.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u-HU" sz="3000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hu-HU" sz="3000" dirty="0" smtClean="0"/>
              <a:t>A DEMO verzióval kapcsolatos kérdéseket feltehetik az </a:t>
            </a:r>
            <a:r>
              <a:rPr lang="hu-HU" sz="3000" u="sng" dirty="0" smtClean="0">
                <a:hlinkClick r:id="rId3"/>
              </a:rPr>
              <a:t>alkalmazaskozpont@allamkincstar.gov.hu</a:t>
            </a:r>
            <a:r>
              <a:rPr lang="hu-HU" sz="3000" dirty="0" smtClean="0"/>
              <a:t> e-mail címen.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84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02670"/>
            <a:ext cx="3456384" cy="1478459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339568" y="2153889"/>
            <a:ext cx="4809347" cy="25922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hu-HU" sz="4000" dirty="0" smtClean="0"/>
              <a:t>Kérdések</a:t>
            </a:r>
            <a:endParaRPr lang="en-US" sz="4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2" y="3284984"/>
            <a:ext cx="299803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597854"/>
            <a:ext cx="8147248" cy="122872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Az önkormányzati ASP rendszer működtetése és </a:t>
            </a:r>
            <a:r>
              <a:rPr lang="hu-HU" dirty="0" smtClean="0">
                <a:solidFill>
                  <a:schemeClr val="bg1"/>
                </a:solidFill>
              </a:rPr>
              <a:t>elemei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3317" name="Tartalom helye 2"/>
          <p:cNvSpPr>
            <a:spLocks noGrp="1"/>
          </p:cNvSpPr>
          <p:nvPr>
            <p:ph idx="1"/>
          </p:nvPr>
        </p:nvSpPr>
        <p:spPr>
          <a:xfrm>
            <a:off x="179388" y="1258888"/>
            <a:ext cx="9036051" cy="46418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hu-HU" altLang="hu-HU" sz="800" smtClean="0"/>
          </a:p>
          <a:p>
            <a:pPr marL="0" indent="0" eaLnBrk="1" hangingPunct="1">
              <a:buFont typeface="Arial" charset="0"/>
              <a:buNone/>
            </a:pPr>
            <a:r>
              <a:rPr lang="hu-HU" altLang="hu-HU" sz="2000" smtClean="0"/>
              <a:t>A Kormány az önkormányzati ASP rendszert a Magyar Államkincstár útján működteti.</a:t>
            </a:r>
          </a:p>
          <a:p>
            <a:pPr marL="0" indent="0" eaLnBrk="1" hangingPunct="1">
              <a:buFont typeface="Arial" charset="0"/>
              <a:buNone/>
            </a:pPr>
            <a:endParaRPr lang="hu-HU" altLang="hu-HU" smtClean="0"/>
          </a:p>
          <a:p>
            <a:pPr marL="0" indent="0" eaLnBrk="1" hangingPunct="1">
              <a:buFont typeface="Arial" charset="0"/>
              <a:buNone/>
            </a:pPr>
            <a:endParaRPr lang="hu-HU" altLang="hu-HU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83430784"/>
              </p:ext>
            </p:extLst>
          </p:nvPr>
        </p:nvGraphicFramePr>
        <p:xfrm>
          <a:off x="170937" y="1772817"/>
          <a:ext cx="8712968" cy="477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61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Az önkormányzati ASP rendszer szakrendszerei: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Tartalom helye 3"/>
          <p:cNvSpPr>
            <a:spLocks noGrp="1"/>
          </p:cNvSpPr>
          <p:nvPr>
            <p:ph idx="1"/>
          </p:nvPr>
        </p:nvSpPr>
        <p:spPr>
          <a:xfrm>
            <a:off x="440345" y="1566874"/>
            <a:ext cx="8229600" cy="4276725"/>
          </a:xfrm>
        </p:spPr>
        <p:txBody>
          <a:bodyPr rtlCol="0">
            <a:normAutofit lnSpcReduction="10000"/>
          </a:bodyPr>
          <a:lstStyle/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dirty="0" smtClean="0"/>
              <a:t>	iratkezelő </a:t>
            </a:r>
            <a:r>
              <a:rPr lang="hu-HU" dirty="0"/>
              <a:t>rendszer,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dirty="0" smtClean="0"/>
              <a:t>	önkormányzati </a:t>
            </a:r>
            <a:r>
              <a:rPr lang="hu-HU" dirty="0"/>
              <a:t>települési portál </a:t>
            </a:r>
            <a:r>
              <a:rPr lang="hu-HU" dirty="0" smtClean="0"/>
              <a:t>rendszer,az 	elektronikus </a:t>
            </a:r>
            <a:r>
              <a:rPr lang="hu-HU" dirty="0"/>
              <a:t>ügyintézési portál rendszer, ide értve </a:t>
            </a:r>
            <a:r>
              <a:rPr lang="hu-HU" dirty="0" smtClean="0"/>
              <a:t>	az </a:t>
            </a:r>
            <a:r>
              <a:rPr lang="hu-HU" dirty="0"/>
              <a:t>elektronikus űrlap-szolgáltatást,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b="1" dirty="0" smtClean="0"/>
              <a:t>	gazdálkodási </a:t>
            </a:r>
            <a:r>
              <a:rPr lang="hu-HU" b="1" dirty="0"/>
              <a:t>rendszer,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dirty="0" smtClean="0"/>
              <a:t>	ingatlanvagyon-kataszter rendszer,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b="1" dirty="0" smtClean="0"/>
              <a:t>	önkormányzati adó rendszer,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dirty="0" smtClean="0"/>
              <a:t>	ipar- </a:t>
            </a:r>
            <a:r>
              <a:rPr lang="hu-HU" dirty="0"/>
              <a:t>és kereskedelmi rendszer</a:t>
            </a:r>
          </a:p>
          <a:p>
            <a:pPr marL="400050" lvl="1" indent="0" eaLnBrk="1" fontAlgn="auto" hangingPunct="1">
              <a:spcAft>
                <a:spcPts val="0"/>
              </a:spcAft>
              <a:buNone/>
              <a:defRPr/>
            </a:pPr>
            <a:r>
              <a:rPr lang="hu-HU" dirty="0" smtClean="0"/>
              <a:t>	hagyatéki </a:t>
            </a:r>
            <a:r>
              <a:rPr lang="hu-HU" dirty="0"/>
              <a:t>leltár rendszer.</a:t>
            </a:r>
          </a:p>
        </p:txBody>
      </p:sp>
      <p:sp>
        <p:nvSpPr>
          <p:cNvPr id="20" name="Ellipszis 19"/>
          <p:cNvSpPr/>
          <p:nvPr/>
        </p:nvSpPr>
        <p:spPr>
          <a:xfrm>
            <a:off x="985629" y="1688257"/>
            <a:ext cx="216024" cy="2880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Ellipszis 20"/>
          <p:cNvSpPr/>
          <p:nvPr/>
        </p:nvSpPr>
        <p:spPr>
          <a:xfrm>
            <a:off x="993943" y="2128690"/>
            <a:ext cx="216024" cy="2880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Ellipszis 21"/>
          <p:cNvSpPr/>
          <p:nvPr/>
        </p:nvSpPr>
        <p:spPr>
          <a:xfrm>
            <a:off x="993943" y="3362661"/>
            <a:ext cx="216024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/>
          <p:cNvSpPr/>
          <p:nvPr/>
        </p:nvSpPr>
        <p:spPr>
          <a:xfrm>
            <a:off x="985629" y="3827150"/>
            <a:ext cx="216024" cy="2880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4" name="Ellipszis 23"/>
          <p:cNvSpPr/>
          <p:nvPr/>
        </p:nvSpPr>
        <p:spPr>
          <a:xfrm>
            <a:off x="993943" y="4339894"/>
            <a:ext cx="216024" cy="2880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Ellipszis 24"/>
          <p:cNvSpPr/>
          <p:nvPr/>
        </p:nvSpPr>
        <p:spPr>
          <a:xfrm>
            <a:off x="993943" y="4812469"/>
            <a:ext cx="216024" cy="2880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Ellipszis 25"/>
          <p:cNvSpPr/>
          <p:nvPr/>
        </p:nvSpPr>
        <p:spPr>
          <a:xfrm>
            <a:off x="994585" y="5288380"/>
            <a:ext cx="216024" cy="28803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644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3200" smtClean="0">
                <a:solidFill>
                  <a:schemeClr val="bg1"/>
                </a:solidFill>
              </a:rPr>
              <a:t>Az önkormányzati ASP rendszerhez való csatlakozás módja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557338"/>
            <a:ext cx="8291264" cy="45688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200" b="1" dirty="0" smtClean="0"/>
              <a:t>A </a:t>
            </a:r>
            <a:r>
              <a:rPr lang="hu-HU" sz="2200" b="1" dirty="0"/>
              <a:t>helyi önkormányzat az önkormányzati ASP rendszerhez </a:t>
            </a:r>
            <a:endParaRPr lang="hu-HU" sz="22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2200" b="1" dirty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hu-HU" sz="2200" dirty="0"/>
              <a:t>a keretrendszer és a szakrendszerek igénybevételével (a továbbiakban: rendszercsatlakozás), vagy </a:t>
            </a:r>
            <a:endParaRPr lang="hu-HU" sz="2200" dirty="0" smtClean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hu-HU" sz="2200" dirty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hu-HU" sz="2200" dirty="0" smtClean="0"/>
              <a:t>az </a:t>
            </a:r>
            <a:r>
              <a:rPr lang="hu-HU" sz="2200" dirty="0"/>
              <a:t>önkormányzati ASP rendszer által támogatott feladatok önálló informatikai támogatása mellett – az önkormányzati adattárház számára meghatározott adatok átadását lehetővé tevő interfész kiépítésével (a továbbiakban: interfészes csatlakozás) csatlakozhat.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465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42" y="5511800"/>
            <a:ext cx="8050657" cy="1228725"/>
          </a:xfrm>
          <a:prstGeom prst="rect">
            <a:avLst/>
          </a:prstGeom>
        </p:spPr>
      </p:pic>
      <p:sp>
        <p:nvSpPr>
          <p:cNvPr id="19460" name="Cím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hu-HU" altLang="hu-HU" sz="3600" smtClean="0">
                <a:solidFill>
                  <a:schemeClr val="bg1"/>
                </a:solidFill>
              </a:rPr>
              <a:t>Csatlakozási feladatrendszer bemutatása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5642" y="1484784"/>
            <a:ext cx="8229600" cy="452596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dirty="0"/>
              <a:t>A csatlakozó önkormányzatoknak számos </a:t>
            </a:r>
            <a:r>
              <a:rPr lang="hu-HU" sz="2000" b="1" dirty="0"/>
              <a:t>technikai, ügyviteli és szabályozási feltétel</a:t>
            </a:r>
            <a:r>
              <a:rPr lang="hu-HU" sz="2000" dirty="0"/>
              <a:t>eknek kell megfelelniük és számos feladatot kell végrehajtaniuk annak érdekében, hogy az Önkormányzati ASP rendszeréhez csatlakozni tudjanak</a:t>
            </a:r>
            <a:r>
              <a:rPr lang="hu-HU" sz="2000" dirty="0" smtClean="0"/>
              <a:t>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b="1" dirty="0" smtClean="0"/>
              <a:t>A </a:t>
            </a:r>
            <a:r>
              <a:rPr lang="hu-HU" sz="2000" b="1" dirty="0"/>
              <a:t>csatlakozási folyamat az alábbi szakaszokra bontható: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dirty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dirty="0"/>
          </a:p>
        </p:txBody>
      </p:sp>
      <p:pic>
        <p:nvPicPr>
          <p:cNvPr id="6" name="Kép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2" y="2921604"/>
            <a:ext cx="7364674" cy="944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0"/>
          <p:cNvSpPr/>
          <p:nvPr/>
        </p:nvSpPr>
        <p:spPr>
          <a:xfrm>
            <a:off x="693169" y="3985399"/>
            <a:ext cx="2266974" cy="2433322"/>
          </a:xfrm>
          <a:prstGeom prst="roundRect">
            <a:avLst>
              <a:gd name="adj" fmla="val 7778"/>
            </a:avLst>
          </a:prstGeom>
          <a:solidFill>
            <a:sysClr val="window" lastClr="FFFFFF"/>
          </a:solidFill>
          <a:ln w="25400" cap="flat" cmpd="sng" algn="ctr">
            <a:solidFill>
              <a:srgbClr val="0F6FC6"/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 szervezet felkészítése a csatlakozásra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hu-H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Tervezés, tájékozódás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  <a:latin typeface="+mj-lt"/>
              </a:rPr>
              <a:t>Ügyviteli és szabályozási felkészülés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  <a:latin typeface="+mj-lt"/>
              </a:rPr>
              <a:t>Kommunikációs csatornák kiépülnek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  <a:latin typeface="+mj-lt"/>
              </a:rPr>
              <a:t>Helyi feladatok megtervezése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hu-HU" sz="1200" kern="0" dirty="0" smtClean="0">
                <a:solidFill>
                  <a:prstClr val="black"/>
                </a:solidFill>
                <a:latin typeface="+mj-lt"/>
              </a:rPr>
              <a:t>Csatlakozási szerződés megkötése</a:t>
            </a:r>
            <a:endParaRPr kumimoji="0" lang="hu-HU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ounded Rectangle 61"/>
          <p:cNvSpPr/>
          <p:nvPr/>
        </p:nvSpPr>
        <p:spPr>
          <a:xfrm>
            <a:off x="3080221" y="4008761"/>
            <a:ext cx="2112169" cy="2696384"/>
          </a:xfrm>
          <a:prstGeom prst="roundRect">
            <a:avLst>
              <a:gd name="adj" fmla="val 7778"/>
            </a:avLst>
          </a:prstGeom>
          <a:solidFill>
            <a:sysClr val="window" lastClr="FFFFFF"/>
          </a:solidFill>
          <a:ln w="25400" cap="flat" cmpd="sng" algn="ctr">
            <a:solidFill>
              <a:srgbClr val="A5C249"/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</a:rPr>
              <a:t> </a:t>
            </a:r>
            <a:r>
              <a:rPr lang="hu-HU" sz="1200" b="1" kern="0" dirty="0">
                <a:solidFill>
                  <a:prstClr val="black"/>
                </a:solidFill>
                <a:latin typeface="+mj-lt"/>
              </a:rPr>
              <a:t>ASP rendszerhez </a:t>
            </a:r>
            <a:r>
              <a:rPr kumimoji="0" lang="hu-H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történő fizikai </a:t>
            </a:r>
            <a:r>
              <a:rPr kumimoji="0" lang="hu-H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és a </a:t>
            </a:r>
            <a:r>
              <a:rPr kumimoji="0" lang="hu-H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szolgáltatásokra vonatkozó </a:t>
            </a:r>
            <a:r>
              <a:rPr kumimoji="0" lang="hu-H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csatlakozás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hu-H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Helyi</a:t>
            </a:r>
            <a:r>
              <a:rPr kumimoji="0" lang="hu-HU" sz="12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működtetéshez szükséges </a:t>
            </a:r>
            <a:r>
              <a:rPr kumimoji="0" lang="hu-H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Infrastrukturális feltételek</a:t>
            </a:r>
            <a:r>
              <a:rPr kumimoji="0" lang="hu-HU" sz="12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kialakítása</a:t>
            </a:r>
            <a:endParaRPr kumimoji="0" lang="hu-H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hu-H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Oktatások </a:t>
            </a:r>
            <a:endParaRPr kumimoji="0" lang="hu-H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  <a:latin typeface="+mj-lt"/>
              </a:rPr>
              <a:t>Migráció</a:t>
            </a: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hu-H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Tesztelés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ounded Rectangle 97"/>
          <p:cNvSpPr/>
          <p:nvPr/>
        </p:nvSpPr>
        <p:spPr>
          <a:xfrm>
            <a:off x="5264399" y="3975878"/>
            <a:ext cx="2592288" cy="2762150"/>
          </a:xfrm>
          <a:prstGeom prst="roundRect">
            <a:avLst>
              <a:gd name="adj" fmla="val 7778"/>
            </a:avLst>
          </a:prstGeom>
          <a:solidFill>
            <a:sysClr val="window" lastClr="FFFFFF"/>
          </a:solidFill>
          <a:ln w="25400" cap="flat" cmpd="sng" algn="ctr">
            <a:solidFill>
              <a:srgbClr val="B97B3D"/>
            </a:solidFill>
            <a:prstDash val="solid"/>
          </a:ln>
          <a:effectLst/>
        </p:spPr>
        <p:txBody>
          <a:bodyPr/>
          <a:lstStyle/>
          <a:p>
            <a:pPr lvl="0" algn="ctr">
              <a:defRPr/>
            </a:pPr>
            <a:r>
              <a:rPr lang="hu-HU" sz="1200" b="1" kern="0" dirty="0" smtClean="0">
                <a:solidFill>
                  <a:prstClr val="black"/>
                </a:solidFill>
              </a:rPr>
              <a:t>ASP Központ szolgáltatásainak igénybe vétele</a:t>
            </a:r>
          </a:p>
          <a:p>
            <a:pPr lvl="0" algn="ctr">
              <a:defRPr/>
            </a:pPr>
            <a:endParaRPr lang="hu-HU" sz="1200" kern="0" dirty="0" smtClean="0">
              <a:solidFill>
                <a:prstClr val="black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</a:rPr>
              <a:t>Szolgáltatási szerződés megkötése, amelynek melléklete az SLA (</a:t>
            </a:r>
            <a:r>
              <a:rPr lang="hu-HU" sz="1200" dirty="0" smtClean="0"/>
              <a:t>szolgáltatási  szint megállapodás)</a:t>
            </a:r>
            <a:endParaRPr lang="hu-HU" sz="1200" kern="0" dirty="0" smtClean="0">
              <a:solidFill>
                <a:prstClr val="black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  <a:defRPr/>
            </a:pPr>
            <a:r>
              <a:rPr lang="hu-HU" sz="1200" kern="0" dirty="0" smtClean="0">
                <a:solidFill>
                  <a:prstClr val="black"/>
                </a:solidFill>
              </a:rPr>
              <a:t>Lakossági és vállalkozói ügyfelek tájékoztatása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hu-H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24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246050DD075F8448A165DE913B9A9804" ma:contentTypeVersion="0" ma:contentTypeDescription="Új dokumentum létrehozása." ma:contentTypeScope="" ma:versionID="a069a1916b37ad4cfb8217773fdfc30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272c3706e31d85aa278778a1025862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A4E53F-6578-4984-8211-4789772BB8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49D347-CF84-4EA8-A91D-5FA7BC249522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DAF2B6B-50D9-41CB-9387-A83043A9D3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2902</TotalTime>
  <Words>3084</Words>
  <Application>Microsoft Office PowerPoint</Application>
  <PresentationFormat>Diavetítés a képernyőre (4:3 oldalarány)</PresentationFormat>
  <Paragraphs>486</Paragraphs>
  <Slides>59</Slides>
  <Notes>24</Notes>
  <HiddenSlides>0</HiddenSlides>
  <MMClips>0</MMClips>
  <ScaleCrop>false</ScaleCrop>
  <HeadingPairs>
    <vt:vector size="4" baseType="variant">
      <vt:variant>
        <vt:lpstr>Téma</vt:lpstr>
      </vt:variant>
      <vt:variant>
        <vt:i4>7</vt:i4>
      </vt:variant>
      <vt:variant>
        <vt:lpstr>Diacímek</vt:lpstr>
      </vt:variant>
      <vt:variant>
        <vt:i4>59</vt:i4>
      </vt:variant>
    </vt:vector>
  </HeadingPairs>
  <TitlesOfParts>
    <vt:vector size="66" baseType="lpstr">
      <vt:lpstr>Office-téma</vt:lpstr>
      <vt:lpstr>1_Office-téma</vt:lpstr>
      <vt:lpstr>2_Office-téma</vt:lpstr>
      <vt:lpstr>3_Office-téma</vt:lpstr>
      <vt:lpstr>4_Office-téma</vt:lpstr>
      <vt:lpstr>5_Office-téma</vt:lpstr>
      <vt:lpstr>6_Office-téma</vt:lpstr>
      <vt:lpstr>Tájékoztató az önkormányzati ASP országos kiterjesztése kapcsán a csatlakozási konstrukciókról     </vt:lpstr>
      <vt:lpstr>PowerPoint bemutató</vt:lpstr>
      <vt:lpstr>Aktuális helyzet</vt:lpstr>
      <vt:lpstr>PowerPoint bemutató</vt:lpstr>
      <vt:lpstr>Az ASP 2.0 projekt célja, elvárt eredmények</vt:lpstr>
      <vt:lpstr>Az önkormányzati ASP rendszer működtetése és elemei</vt:lpstr>
      <vt:lpstr>Az önkormányzati ASP rendszer szakrendszerei:</vt:lpstr>
      <vt:lpstr>Az önkormányzati ASP rendszerhez való csatlakozás módja</vt:lpstr>
      <vt:lpstr>Csatlakozási feladatrendszer bemutatása</vt:lpstr>
      <vt:lpstr>Csatlakozás előkészítési szakaszban jelentkező feladatok:</vt:lpstr>
      <vt:lpstr>Az önkormányzatok részére rendelkezésre álló forrás</vt:lpstr>
      <vt:lpstr>     </vt:lpstr>
      <vt:lpstr>Tájékoztató   az önkormányzati ASP Projekt      </vt:lpstr>
      <vt:lpstr>Projekt célok</vt:lpstr>
      <vt:lpstr> A projekt általános célja</vt:lpstr>
      <vt:lpstr>A fejlesztés hosszú távú célja</vt:lpstr>
      <vt:lpstr>A modell lényege</vt:lpstr>
      <vt:lpstr>  A TERVEZETT BEVEZETÉS EREDMÉNYEI     </vt:lpstr>
      <vt:lpstr>Önkormányzatok szempontjából</vt:lpstr>
      <vt:lpstr>Önkormányzatok szempontjából</vt:lpstr>
      <vt:lpstr>Kormányzat szempontjából</vt:lpstr>
      <vt:lpstr>Általános szempontból</vt:lpstr>
      <vt:lpstr>     </vt:lpstr>
      <vt:lpstr>Tájékoztató   Keretrendszer   </vt:lpstr>
      <vt:lpstr>Keretrendszer</vt:lpstr>
      <vt:lpstr>Keretrendszer</vt:lpstr>
      <vt:lpstr>Keretrendszer</vt:lpstr>
      <vt:lpstr>     </vt:lpstr>
      <vt:lpstr>Tájékoztató    Gazdálkodási szakrendszer   </vt:lpstr>
      <vt:lpstr>Gazdálkodási szakrendszer bevezetésének előnyei</vt:lpstr>
      <vt:lpstr>Integrált program az integrált programon belül!</vt:lpstr>
      <vt:lpstr>Csatlakozás előkészítésének első lépései</vt:lpstr>
      <vt:lpstr>Gazdálkodási Szakrendszer</vt:lpstr>
      <vt:lpstr>Gazdálkodási Szakrendszer</vt:lpstr>
      <vt:lpstr>PowerPoint bemutató</vt:lpstr>
      <vt:lpstr>PowerPoint bemutató</vt:lpstr>
      <vt:lpstr>PowerPoint bemutató</vt:lpstr>
      <vt:lpstr>KASZPER</vt:lpstr>
      <vt:lpstr>ETRIUSZ modul által támogatott tevékenységek </vt:lpstr>
      <vt:lpstr>ETRIUSZ modul  adatforrásai / adatkapcsolatai</vt:lpstr>
      <vt:lpstr>VIR - modul által támogatott tevékenységek</vt:lpstr>
      <vt:lpstr>Felhasználók oktatásának folyamata:</vt:lpstr>
      <vt:lpstr>Csatlakozáskor és a program későbbi használata során fontos a Kulcsfelhasználó kijelölése  </vt:lpstr>
      <vt:lpstr>     </vt:lpstr>
      <vt:lpstr>Tájékoztató    Adó szakrendszer    </vt:lpstr>
      <vt:lpstr>Bevezetés</vt:lpstr>
      <vt:lpstr>Fontosabb változások az ONKADO-hoz képest</vt:lpstr>
      <vt:lpstr>Eddigi tapasztalatok</vt:lpstr>
      <vt:lpstr>Eddigi tapasztalatok</vt:lpstr>
      <vt:lpstr>Eddigi tapasztalatok</vt:lpstr>
      <vt:lpstr>Elvégzett, illetve folyamatban lévő fejlesztések</vt:lpstr>
      <vt:lpstr>Tervezett fejlesztések</vt:lpstr>
      <vt:lpstr>Oktatás</vt:lpstr>
      <vt:lpstr>     </vt:lpstr>
      <vt:lpstr>Összegzés</vt:lpstr>
      <vt:lpstr>DEMo verzió</vt:lpstr>
      <vt:lpstr>ASP DEMO</vt:lpstr>
      <vt:lpstr>ASP DEMO</vt:lpstr>
      <vt:lpstr>Kérdések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Barnácz Dzsenifer</dc:creator>
  <cp:lastModifiedBy>Deák Dávid</cp:lastModifiedBy>
  <cp:revision>320</cp:revision>
  <dcterms:created xsi:type="dcterms:W3CDTF">2014-03-03T11:13:53Z</dcterms:created>
  <dcterms:modified xsi:type="dcterms:W3CDTF">2016-11-07T09:33:31Z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0x010100246050DD075F8448A165DE913B9A9804</vt:lpwstr>
  </property>
</Properties>
</file>