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  <p:sldMasterId id="2147483671" r:id="rId2"/>
  </p:sldMasterIdLst>
  <p:notesMasterIdLst>
    <p:notesMasterId r:id="rId12"/>
  </p:notesMasterIdLst>
  <p:sldIdLst>
    <p:sldId id="256" r:id="rId3"/>
    <p:sldId id="276" r:id="rId4"/>
    <p:sldId id="261" r:id="rId5"/>
    <p:sldId id="266" r:id="rId6"/>
    <p:sldId id="271" r:id="rId7"/>
    <p:sldId id="272" r:id="rId8"/>
    <p:sldId id="273" r:id="rId9"/>
    <p:sldId id="274" r:id="rId10"/>
    <p:sldId id="258" r:id="rId11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971" autoAdjust="0"/>
  </p:normalViewPr>
  <p:slideViewPr>
    <p:cSldViewPr snapToObjects="1">
      <p:cViewPr>
        <p:scale>
          <a:sx n="72" d="100"/>
          <a:sy n="72" d="100"/>
        </p:scale>
        <p:origin x="-131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t>2016.11.09.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2016.11.09.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317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95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91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53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178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160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642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52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821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23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2016.11.09.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120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Click to edit Master text styles</a:t>
            </a:r>
          </a:p>
          <a:p>
            <a:pPr lvl="1"/>
            <a:r>
              <a:rPr lang="hu-HU" dirty="0" smtClean="0"/>
              <a:t>Second level</a:t>
            </a:r>
          </a:p>
          <a:p>
            <a:pPr lvl="2"/>
            <a:r>
              <a:rPr lang="hu-HU" dirty="0" smtClean="0"/>
              <a:t>Third level</a:t>
            </a:r>
          </a:p>
          <a:p>
            <a:pPr lvl="3"/>
            <a:r>
              <a:rPr lang="hu-HU" dirty="0" smtClean="0"/>
              <a:t>Fourth level</a:t>
            </a:r>
          </a:p>
          <a:p>
            <a:pPr lvl="4"/>
            <a:r>
              <a:rPr lang="hu-HU" dirty="0" smtClean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327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480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2400" b="1" cap="all" smtClean="0">
                <a:solidFill>
                  <a:srgbClr val="FFFFFF"/>
                </a:solidFill>
                <a:latin typeface="Arial"/>
                <a:cs typeface="Arial"/>
              </a:rPr>
              <a:t>Click to edit Master title style</a:t>
            </a:r>
            <a:endParaRPr lang="en-US" sz="2400" b="1" cap="all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348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2016.11.09.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2016.11.09.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2016.11.09.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2016.11.09.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2016.11.09.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t>2016.11.09.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2016.11.09.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15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595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t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2564904"/>
            <a:ext cx="7632848" cy="1440160"/>
          </a:xfrm>
        </p:spPr>
        <p:txBody>
          <a:bodyPr/>
          <a:lstStyle/>
          <a:p>
            <a:pPr algn="ctr"/>
            <a:r>
              <a:rPr lang="hu-HU" cap="none" dirty="0" smtClean="0"/>
              <a:t>Az Önkormányzati ASP szakmapolitikai kérdései</a:t>
            </a:r>
            <a:endParaRPr lang="hu-HU" cap="none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3" b="12874"/>
          <a:stretch/>
        </p:blipFill>
        <p:spPr>
          <a:xfrm>
            <a:off x="1" y="-27385"/>
            <a:ext cx="9144000" cy="1395101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633799" y="6156012"/>
            <a:ext cx="2646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</a:rPr>
              <a:t>Eger, 2016 november 9.</a:t>
            </a:r>
            <a:endParaRPr lang="hu-H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hu-HU" sz="2400" b="1" dirty="0" smtClean="0">
                <a:solidFill>
                  <a:schemeClr val="bg1"/>
                </a:solidFill>
              </a:rPr>
              <a:t>Folyamatos együttműködés </a:t>
            </a:r>
            <a:r>
              <a:rPr lang="hu-HU" sz="2400" b="1" dirty="0">
                <a:solidFill>
                  <a:schemeClr val="bg1"/>
                </a:solidFill>
              </a:rPr>
              <a:t>a</a:t>
            </a:r>
            <a:r>
              <a:rPr lang="hu-HU" sz="2400" b="1" dirty="0" smtClean="0">
                <a:solidFill>
                  <a:schemeClr val="bg1"/>
                </a:solidFill>
              </a:rPr>
              <a:t>z önkormányzati érdekszövetségekkel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2" name="Tartalom helye 1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6" t="14968" r="37086" b="11115"/>
          <a:stretch/>
        </p:blipFill>
        <p:spPr>
          <a:xfrm>
            <a:off x="3846778" y="5805264"/>
            <a:ext cx="1373294" cy="827389"/>
          </a:xfrm>
        </p:spPr>
      </p:pic>
      <p:sp>
        <p:nvSpPr>
          <p:cNvPr id="6" name="Tartalom helye 2"/>
          <p:cNvSpPr txBox="1">
            <a:spLocks/>
          </p:cNvSpPr>
          <p:nvPr/>
        </p:nvSpPr>
        <p:spPr>
          <a:xfrm>
            <a:off x="457200" y="141277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hu-HU" dirty="0" smtClean="0"/>
              <a:t>Miniszter úr 2014 nyarán tájékoztatta az érdekszövetségeket az országos kiterjesztésre és kötelező csatlakozásra vonatkozó kormányzati elképzelésekről,</a:t>
            </a:r>
          </a:p>
          <a:p>
            <a:pPr marL="0" indent="0">
              <a:buNone/>
            </a:pPr>
            <a:r>
              <a:rPr lang="hu-HU" dirty="0" smtClean="0"/>
              <a:t>Idén már egyeztettünk:</a:t>
            </a:r>
          </a:p>
          <a:p>
            <a:r>
              <a:rPr lang="hu-HU" dirty="0" smtClean="0"/>
              <a:t>a törvényjavaslat előkészítése,</a:t>
            </a:r>
          </a:p>
          <a:p>
            <a:r>
              <a:rPr lang="hu-HU" dirty="0" smtClean="0"/>
              <a:t>a Korm. Rendelet előkészítése, valamint a</a:t>
            </a:r>
          </a:p>
          <a:p>
            <a:r>
              <a:rPr lang="hu-HU" dirty="0" smtClean="0"/>
              <a:t>szolgáltatási szerződés előkészítése kapcsán.</a:t>
            </a:r>
          </a:p>
          <a:p>
            <a:pPr marL="0" indent="0">
              <a:buNone/>
            </a:pPr>
            <a:r>
              <a:rPr lang="hu-HU" dirty="0" smtClean="0"/>
              <a:t>Tervezünk egyeztetést idén még a bevezetésre felkészülés tapasztalatairól.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7397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hu-HU" sz="2400" b="1" dirty="0" smtClean="0">
                <a:solidFill>
                  <a:schemeClr val="bg1"/>
                </a:solidFill>
              </a:rPr>
              <a:t>Az önkormányzatok informatikai fejlesztéseinek tapasztalatai 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2" name="Tartalom helye 1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6" t="14968" r="37086" b="11115"/>
          <a:stretch/>
        </p:blipFill>
        <p:spPr>
          <a:xfrm>
            <a:off x="3846778" y="5805264"/>
            <a:ext cx="1373294" cy="827389"/>
          </a:xfrm>
        </p:spPr>
      </p:pic>
      <p:sp>
        <p:nvSpPr>
          <p:cNvPr id="4" name="Tartalom helye 2"/>
          <p:cNvSpPr txBox="1">
            <a:spLocks/>
          </p:cNvSpPr>
          <p:nvPr/>
        </p:nvSpPr>
        <p:spPr>
          <a:xfrm>
            <a:off x="457200" y="1484784"/>
            <a:ext cx="8229600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3000" dirty="0" smtClean="0"/>
              <a:t>A nagyobb lélekszámú, erőforrásokban gazdagabb önkormányzatok voltak sikeresek.</a:t>
            </a:r>
          </a:p>
          <a:p>
            <a:r>
              <a:rPr lang="hu-HU" sz="3000" dirty="0" smtClean="0"/>
              <a:t>Az e-közigazgatási megoldások jellemzően a saját honlap létrehozásában merültek ki. </a:t>
            </a:r>
          </a:p>
          <a:p>
            <a:r>
              <a:rPr lang="hu-HU" sz="3000" dirty="0" smtClean="0"/>
              <a:t>Szigetszerű megoldások jöttek létre.</a:t>
            </a:r>
          </a:p>
          <a:p>
            <a:r>
              <a:rPr lang="hu-HU" sz="3000" dirty="0" smtClean="0"/>
              <a:t>A szakrendszerek közötti integráltság szintje nagyon alacsony.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u-HU" sz="30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hu-HU" sz="3000" dirty="0" smtClean="0"/>
              <a:t>Mindebből következik, hogy az</a:t>
            </a:r>
          </a:p>
          <a:p>
            <a:r>
              <a:rPr lang="hu-HU" sz="3000" dirty="0" smtClean="0"/>
              <a:t>önkormányzati informatikai fejlesztéseket koncentráltabb formában célszerű folytatni.</a:t>
            </a:r>
          </a:p>
          <a:p>
            <a:r>
              <a:rPr lang="hu-HU" sz="3000" dirty="0" smtClean="0"/>
              <a:t>Az optimális beruházási, illetve a működtetési forrásfelhasználás követelménye vetette fel az önkormányzati ASP megvalósítását.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u-HU" dirty="0" smtClean="0"/>
              <a:t>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8243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hu-HU" sz="2400" b="1" dirty="0" smtClean="0">
                <a:solidFill>
                  <a:schemeClr val="bg1"/>
                </a:solidFill>
              </a:rPr>
              <a:t>Az ASP 2.0 projekt főbb céljai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2" name="Tartalom helye 1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6" t="14968" r="37086" b="11115"/>
          <a:stretch/>
        </p:blipFill>
        <p:spPr>
          <a:xfrm>
            <a:off x="3846778" y="5805264"/>
            <a:ext cx="1373294" cy="827389"/>
          </a:xfrm>
        </p:spPr>
      </p:pic>
      <p:sp>
        <p:nvSpPr>
          <p:cNvPr id="4" name="Tartalom helye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Az ASP1-ben a KM régióra kialakított szolgáltatásrendszer országos kiterjesztése, </a:t>
            </a:r>
          </a:p>
          <a:p>
            <a:r>
              <a:rPr lang="hu-HU" dirty="0" smtClean="0"/>
              <a:t>Az önkormányzati csatlakoztatások központi támogatása, </a:t>
            </a:r>
          </a:p>
          <a:p>
            <a:r>
              <a:rPr lang="hu-HU" dirty="0" smtClean="0"/>
              <a:t>az e-közigazgatási szolgáltatások fejlesztése, </a:t>
            </a:r>
          </a:p>
          <a:p>
            <a:r>
              <a:rPr lang="hu-HU" dirty="0" smtClean="0"/>
              <a:t>a szakrendszerek bővítése és továbbfejlesztése,</a:t>
            </a:r>
          </a:p>
          <a:p>
            <a:r>
              <a:rPr lang="hu-HU" dirty="0" smtClean="0"/>
              <a:t>adattárház megvalósítása, </a:t>
            </a:r>
          </a:p>
          <a:p>
            <a:r>
              <a:rPr lang="hu-HU" dirty="0" smtClean="0"/>
              <a:t>kapcsolódó hálózat és infrastruktúra bővítése (NTG)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43230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hu-HU" sz="2400" b="1" dirty="0" smtClean="0">
                <a:solidFill>
                  <a:schemeClr val="bg1"/>
                </a:solidFill>
              </a:rPr>
              <a:t>Az önkormányzatok kötelező csatlakozásának kérdései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2" name="Tartalom helye 1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6" t="14968" r="37086" b="11115"/>
          <a:stretch/>
        </p:blipFill>
        <p:spPr>
          <a:xfrm>
            <a:off x="3846778" y="5805264"/>
            <a:ext cx="1373294" cy="827389"/>
          </a:xfrm>
        </p:spPr>
      </p:pic>
      <p:sp>
        <p:nvSpPr>
          <p:cNvPr id="4" name="Tartalom helye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u-HU" dirty="0" smtClean="0"/>
              <a:t>Az önkormányzati ASP kötelező alkalmazásához a törvényi alapot az </a:t>
            </a:r>
            <a:r>
              <a:rPr lang="hu-HU" dirty="0" err="1" smtClean="0"/>
              <a:t>Mötv</a:t>
            </a:r>
            <a:r>
              <a:rPr lang="hu-HU" dirty="0" smtClean="0"/>
              <a:t>. módosításáról szóló 2016. évi LIV. törvény teremtette meg. A csatlakozás módjának, határidejének, meghatározását kormányrendeleti szintre utalja.</a:t>
            </a:r>
          </a:p>
          <a:p>
            <a:pPr algn="just"/>
            <a:r>
              <a:rPr lang="hu-HU" dirty="0" smtClean="0"/>
              <a:t>Az önkormányzati ASP rendszerről szóló 257/2016. (VIII.31) Korm. rendelet differenciált szabályozást tartalmaz.</a:t>
            </a:r>
          </a:p>
        </p:txBody>
      </p:sp>
    </p:spTree>
    <p:extLst>
      <p:ext uri="{BB962C8B-B14F-4D97-AF65-F5344CB8AC3E}">
        <p14:creationId xmlns:p14="http://schemas.microsoft.com/office/powerpoint/2010/main" val="2827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hu-HU" sz="2400" b="1" dirty="0" smtClean="0">
                <a:solidFill>
                  <a:schemeClr val="bg1"/>
                </a:solidFill>
              </a:rPr>
              <a:t>A csatlakozás módja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2" name="Tartalom helye 1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6" t="14968" r="37086" b="11115"/>
          <a:stretch/>
        </p:blipFill>
        <p:spPr>
          <a:xfrm>
            <a:off x="3846778" y="5805264"/>
            <a:ext cx="1373294" cy="827389"/>
          </a:xfrm>
        </p:spPr>
      </p:pic>
      <p:sp>
        <p:nvSpPr>
          <p:cNvPr id="4" name="Tartalom helye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dirty="0" smtClean="0"/>
              <a:t>Az önkormányzati ASP rendszerhez való csatlakozás két módon lehetséges. 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hu-HU" dirty="0" smtClean="0"/>
              <a:t>A rendszercsatlakozás: az önkormányzat a feladata ellátásának támogatásához az önkormányzati ASP rendszer megfelelő szakrendszerét használja. 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hu-HU" dirty="0" smtClean="0"/>
              <a:t>Interfészes csatlakozás: az önkormányzat a saját informatikai rendszeréből meghatározott adatokat számítógépes, automatizált adatátadás útján egy szabványosított csatolófelületen átad az önkormányzati adattárház számára.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7707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hu-HU" sz="2400" b="1" dirty="0" smtClean="0">
                <a:solidFill>
                  <a:schemeClr val="bg1"/>
                </a:solidFill>
              </a:rPr>
              <a:t>Csatlakozási határidők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2" name="Tartalom helye 1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6" t="14968" r="37086" b="11115"/>
          <a:stretch/>
        </p:blipFill>
        <p:spPr>
          <a:xfrm>
            <a:off x="3846778" y="5805264"/>
            <a:ext cx="1373294" cy="827389"/>
          </a:xfrm>
        </p:spPr>
      </p:pic>
      <p:sp>
        <p:nvSpPr>
          <p:cNvPr id="4" name="Tartalom helye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sz="3400" dirty="0" smtClean="0"/>
              <a:t>A csatlakozások három ütemben történnek meg:</a:t>
            </a:r>
          </a:p>
          <a:p>
            <a:endParaRPr lang="hu-HU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hu-HU" b="1" dirty="0" smtClean="0"/>
              <a:t>I. ütem </a:t>
            </a:r>
            <a:r>
              <a:rPr lang="hu-HU" dirty="0" smtClean="0"/>
              <a:t>– 2017. január 1.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u-HU" dirty="0" smtClean="0"/>
              <a:t>A kormányrendelet 4. számú mellékletében felsorolt önkormányzatok csatlakoznak a gazdálkodási és az önkormányzati adó rendszerhez.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u-HU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hu-HU" b="1" dirty="0" smtClean="0"/>
              <a:t>II. ütem </a:t>
            </a:r>
            <a:r>
              <a:rPr lang="hu-HU" dirty="0" smtClean="0"/>
              <a:t>– 2017. október 1.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u-HU" dirty="0" smtClean="0"/>
              <a:t>Az önkormányzati adó rendszerhez - kizárólag rendszercsatlakozással - csatlakozik valamennyi önkormányzat.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u-HU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hu-HU" b="1" dirty="0" smtClean="0"/>
              <a:t>III. ütem </a:t>
            </a:r>
            <a:r>
              <a:rPr lang="hu-HU" dirty="0" smtClean="0"/>
              <a:t>– 2018. január 1.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u-HU" dirty="0" smtClean="0"/>
              <a:t>2018. január elsejéig az önkormányzati ASP rendszer valamennyi szakrendszeréhez csatlakozik az összes önkormányzat.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0458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hu-HU" sz="2400" b="1" dirty="0" smtClean="0">
                <a:solidFill>
                  <a:schemeClr val="bg1"/>
                </a:solidFill>
              </a:rPr>
              <a:t>Az önkormányzatok támogatása a csatlakozásra felkészítés érdekében 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2" name="Tartalom helye 1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6" t="14968" r="37086" b="11115"/>
          <a:stretch/>
        </p:blipFill>
        <p:spPr>
          <a:xfrm>
            <a:off x="3846778" y="5805264"/>
            <a:ext cx="1373294" cy="827389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dirty="0" smtClean="0"/>
              <a:t>A KÖFOP-1.2.1-VEKOP-16 </a:t>
            </a:r>
            <a:r>
              <a:rPr lang="hu-HU" dirty="0"/>
              <a:t>Csatlakozási pályázati </a:t>
            </a:r>
            <a:r>
              <a:rPr lang="hu-HU" dirty="0" smtClean="0"/>
              <a:t>konstrukció keretében juthatnak forráshoz az önkormányzatok.</a:t>
            </a:r>
          </a:p>
          <a:p>
            <a:pPr marL="0" indent="0">
              <a:buNone/>
            </a:pPr>
            <a:r>
              <a:rPr lang="hu-HU" dirty="0" smtClean="0"/>
              <a:t>Az első ütemben a 2017. január 1-jétől csatlakozók pályázhattak.</a:t>
            </a:r>
          </a:p>
          <a:p>
            <a:pPr marL="0" indent="0">
              <a:buNone/>
            </a:pPr>
            <a:r>
              <a:rPr lang="hu-HU" dirty="0" smtClean="0"/>
              <a:t>A </a:t>
            </a:r>
            <a:r>
              <a:rPr lang="hu-HU" dirty="0"/>
              <a:t>második </a:t>
            </a:r>
            <a:r>
              <a:rPr lang="hu-HU" dirty="0" smtClean="0"/>
              <a:t>ütemben pályázat benyújtására 2017</a:t>
            </a:r>
            <a:r>
              <a:rPr lang="hu-HU" dirty="0"/>
              <a:t>. február 1-28. </a:t>
            </a:r>
            <a:r>
              <a:rPr lang="hu-HU" dirty="0" smtClean="0"/>
              <a:t>között lesz lehetőség.</a:t>
            </a:r>
          </a:p>
          <a:p>
            <a:pPr marL="0" indent="0">
              <a:buNone/>
            </a:pPr>
            <a:r>
              <a:rPr lang="hu-HU" dirty="0" smtClean="0"/>
              <a:t>Megoldjuk azon önkormányzatok támogatását is amelyek vagy a pályázati kiírás miatt vagy pályázatuk</a:t>
            </a:r>
          </a:p>
          <a:p>
            <a:pPr marL="0" indent="0">
              <a:buNone/>
            </a:pPr>
            <a:r>
              <a:rPr lang="hu-HU" dirty="0" smtClean="0"/>
              <a:t> érvénytelensége okán nem juthatnak forráshoz.</a:t>
            </a: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2032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1440160"/>
          </a:xfrm>
        </p:spPr>
        <p:txBody>
          <a:bodyPr/>
          <a:lstStyle/>
          <a:p>
            <a:r>
              <a:rPr lang="hu-HU" dirty="0" smtClean="0"/>
              <a:t>KÖSZÖNÖM </a:t>
            </a:r>
            <a:br>
              <a:rPr lang="hu-HU" dirty="0" smtClean="0"/>
            </a:br>
            <a:r>
              <a:rPr lang="hu-HU" dirty="0" smtClean="0"/>
              <a:t>A FIGYELMET!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432</Words>
  <Application>Microsoft Office PowerPoint</Application>
  <PresentationFormat>Diavetítés a képernyőre (4:3 oldalarány)</PresentationFormat>
  <Paragraphs>54</Paragraphs>
  <Slides>9</Slides>
  <Notes>2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9</vt:i4>
      </vt:variant>
    </vt:vector>
  </HeadingPairs>
  <TitlesOfParts>
    <vt:vector size="11" baseType="lpstr">
      <vt:lpstr>Office-téma</vt:lpstr>
      <vt:lpstr>1_Office-téma</vt:lpstr>
      <vt:lpstr>Az Önkormányzati ASP szakmapolitikai kérdései</vt:lpstr>
      <vt:lpstr>Folyamatos együttműködés az önkormányzati érdekszövetségekkel</vt:lpstr>
      <vt:lpstr>Az önkormányzatok informatikai fejlesztéseinek tapasztalatai </vt:lpstr>
      <vt:lpstr>Az ASP 2.0 projekt főbb céljai</vt:lpstr>
      <vt:lpstr>Az önkormányzatok kötelező csatlakozásának kérdései</vt:lpstr>
      <vt:lpstr>A csatlakozás módja</vt:lpstr>
      <vt:lpstr>Csatlakozási határidők</vt:lpstr>
      <vt:lpstr>Az önkormányzatok támogatása a csatlakozásra felkészítés érdekében </vt:lpstr>
      <vt:lpstr>KÖSZÖNÖM  A FIGYELMET!</vt:lpstr>
    </vt:vector>
  </TitlesOfParts>
  <Company>novak.adam@gmail.com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Kónya László Ferenc dr.</dc:creator>
  <cp:lastModifiedBy>Krucsó Balázs</cp:lastModifiedBy>
  <cp:revision>96</cp:revision>
  <cp:lastPrinted>2016-11-08T14:06:27Z</cp:lastPrinted>
  <dcterms:created xsi:type="dcterms:W3CDTF">2014-03-03T11:13:53Z</dcterms:created>
  <dcterms:modified xsi:type="dcterms:W3CDTF">2016-11-09T07:37:25Z</dcterms:modified>
</cp:coreProperties>
</file>