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3.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4.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5.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6.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4"/>
  </p:sldMasterIdLst>
  <p:notesMasterIdLst>
    <p:notesMasterId r:id="rId56"/>
  </p:notesMasterIdLst>
  <p:sldIdLst>
    <p:sldId id="256" r:id="rId5"/>
    <p:sldId id="360" r:id="rId6"/>
    <p:sldId id="377" r:id="rId7"/>
    <p:sldId id="381" r:id="rId8"/>
    <p:sldId id="383" r:id="rId9"/>
    <p:sldId id="350" r:id="rId10"/>
    <p:sldId id="352" r:id="rId11"/>
    <p:sldId id="378" r:id="rId12"/>
    <p:sldId id="382" r:id="rId13"/>
    <p:sldId id="384" r:id="rId14"/>
    <p:sldId id="385" r:id="rId15"/>
    <p:sldId id="387" r:id="rId16"/>
    <p:sldId id="388" r:id="rId17"/>
    <p:sldId id="386" r:id="rId18"/>
    <p:sldId id="389" r:id="rId19"/>
    <p:sldId id="390" r:id="rId20"/>
    <p:sldId id="391" r:id="rId21"/>
    <p:sldId id="345" r:id="rId22"/>
    <p:sldId id="392" r:id="rId23"/>
    <p:sldId id="399" r:id="rId24"/>
    <p:sldId id="402" r:id="rId25"/>
    <p:sldId id="400" r:id="rId26"/>
    <p:sldId id="401" r:id="rId27"/>
    <p:sldId id="397" r:id="rId28"/>
    <p:sldId id="393" r:id="rId29"/>
    <p:sldId id="398" r:id="rId30"/>
    <p:sldId id="405" r:id="rId31"/>
    <p:sldId id="406" r:id="rId32"/>
    <p:sldId id="407" r:id="rId33"/>
    <p:sldId id="408" r:id="rId34"/>
    <p:sldId id="409" r:id="rId35"/>
    <p:sldId id="410" r:id="rId36"/>
    <p:sldId id="411" r:id="rId37"/>
    <p:sldId id="412" r:id="rId38"/>
    <p:sldId id="413" r:id="rId39"/>
    <p:sldId id="416" r:id="rId40"/>
    <p:sldId id="394" r:id="rId41"/>
    <p:sldId id="395" r:id="rId42"/>
    <p:sldId id="396" r:id="rId43"/>
    <p:sldId id="417" r:id="rId44"/>
    <p:sldId id="418" r:id="rId45"/>
    <p:sldId id="419" r:id="rId46"/>
    <p:sldId id="420" r:id="rId47"/>
    <p:sldId id="421" r:id="rId48"/>
    <p:sldId id="422" r:id="rId49"/>
    <p:sldId id="423" r:id="rId50"/>
    <p:sldId id="424" r:id="rId51"/>
    <p:sldId id="425" r:id="rId52"/>
    <p:sldId id="426" r:id="rId53"/>
    <p:sldId id="427" r:id="rId54"/>
    <p:sldId id="415" r:id="rId55"/>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argáné Kovács Gabriella" initials="VKG"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D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88074" autoAdjust="0"/>
  </p:normalViewPr>
  <p:slideViewPr>
    <p:cSldViewPr snapToObjects="1">
      <p:cViewPr>
        <p:scale>
          <a:sx n="71" d="100"/>
          <a:sy n="71" d="100"/>
        </p:scale>
        <p:origin x="-1374" y="1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commentAuthors" Target="commentAuthors.xml"/><Relationship Id="rId61"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http://infodmz/asp2/ASP2KK/ASP.ADO/Adattiszt&#237;t&#225;s%20munkacsoport/ASP.2.0_CSAT_&#220;temterv.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vaszarb\AppData\Local\Microsoft\Windows\Temporary%20Internet%20Files\Content.Outlook\MXLWKGLD\Kimutat&#225;s%20diagram%20XII_1687.%20&#252;tem.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http://infodmz/asp2/ASP2KK/ASP.ADO/Adattiszt&#237;t&#225;s%20munkacsoport/Az%20orsz&#225;gos%20adattiszt&#237;t&#225;s%20feloszt&#225;sa.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vaszarb\AppData\Local\Microsoft\Windows\Temporary%20Internet%20Files\Content.Outlook\MXLWKGLD\Kimutat&#225;s%20diagram%20XII_1411.%20&#252;tem%20(2).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http://infodmz/asp2/ASP2KK/ASP.ADO/Adattiszt&#237;t&#225;s%20munkacsoport/MJV/El&#337;zetes_adattiszt&#237;t&#225;s_statisztika_MJV.xlsm"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vaszarb\AppData\Local\Microsoft\Windows\Temporary%20Internet%20Files\Content.Outlook\MXLWKGLD\Pr&#243;ba_migr&#225;ci&#243;_&#225;llapota_2016.11.0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hu-HU"/>
  <c:roundedCorners val="0"/>
  <mc:AlternateContent xmlns:mc="http://schemas.openxmlformats.org/markup-compatibility/2006">
    <mc:Choice xmlns:c14="http://schemas.microsoft.com/office/drawing/2007/8/2/chart" Requires="c14">
      <c14:style val="123"/>
    </mc:Choice>
    <mc:Fallback>
      <c:style val="23"/>
    </mc:Fallback>
  </mc:AlternateContent>
  <c:pivotSource>
    <c:name>[ASP.2.0_CSAT_Ütemterv.xls]Résztvétel kimutatás!Kimutatás1</c:name>
    <c:fmtId val="-1"/>
  </c:pivotSource>
  <c:chart>
    <c:title>
      <c:tx>
        <c:rich>
          <a:bodyPr/>
          <a:lstStyle/>
          <a:p>
            <a:pPr>
              <a:defRPr sz="1800" b="1" i="0" u="none" strike="noStrike" baseline="0">
                <a:solidFill>
                  <a:srgbClr val="000000"/>
                </a:solidFill>
                <a:latin typeface="Calibri"/>
                <a:ea typeface="Calibri"/>
                <a:cs typeface="Calibri"/>
              </a:defRPr>
            </a:pPr>
            <a:r>
              <a:rPr lang="hu-HU"/>
              <a:t>2017. január 1-jével csatlakozó önkormányzatok száma megyénként </a:t>
            </a:r>
          </a:p>
        </c:rich>
      </c:tx>
      <c:layout/>
      <c:overlay val="0"/>
    </c:title>
    <c:autoTitleDeleted val="0"/>
    <c:pivotFmts>
      <c:pivotFmt>
        <c:idx val="0"/>
        <c:marker>
          <c:symbol val="none"/>
        </c:marker>
        <c:dLbl>
          <c:idx val="0"/>
          <c:spPr/>
          <c:txPr>
            <a:bodyPr/>
            <a:lstStyle/>
            <a:p>
              <a:pPr>
                <a:defRPr sz="1000" b="0" i="0" u="none" strike="noStrike" baseline="0">
                  <a:solidFill>
                    <a:srgbClr val="000000"/>
                  </a:solidFill>
                  <a:latin typeface="Calibri"/>
                  <a:ea typeface="Calibri"/>
                  <a:cs typeface="Calibri"/>
                </a:defRPr>
              </a:pPr>
              <a:endParaRPr lang="hu-HU"/>
            </a:p>
          </c:txPr>
          <c:dLblPos val="outEnd"/>
          <c:showLegendKey val="0"/>
          <c:showVal val="1"/>
          <c:showCatName val="0"/>
          <c:showSerName val="0"/>
          <c:showPercent val="0"/>
          <c:showBubbleSize val="0"/>
        </c:dLbl>
      </c:pivotFmt>
      <c:pivotFmt>
        <c:idx val="1"/>
        <c:marker>
          <c:symbol val="none"/>
        </c:marker>
        <c:dLbl>
          <c:idx val="0"/>
          <c:spPr/>
          <c:txPr>
            <a:bodyPr/>
            <a:lstStyle/>
            <a:p>
              <a:pPr>
                <a:defRPr sz="1000" b="0" i="0" u="none" strike="noStrike" baseline="0">
                  <a:solidFill>
                    <a:srgbClr val="000000"/>
                  </a:solidFill>
                  <a:latin typeface="Calibri"/>
                  <a:ea typeface="Calibri"/>
                  <a:cs typeface="Calibri"/>
                </a:defRPr>
              </a:pPr>
              <a:endParaRPr lang="hu-HU"/>
            </a:p>
          </c:txPr>
          <c:dLblPos val="outEnd"/>
          <c:showLegendKey val="0"/>
          <c:showVal val="1"/>
          <c:showCatName val="0"/>
          <c:showSerName val="0"/>
          <c:showPercent val="0"/>
          <c:showBubbleSize val="0"/>
        </c:dLbl>
      </c:pivotFmt>
      <c:pivotFmt>
        <c:idx val="2"/>
        <c:marker>
          <c:symbol val="none"/>
        </c:marker>
        <c:dLbl>
          <c:idx val="0"/>
          <c:spPr/>
          <c:txPr>
            <a:bodyPr/>
            <a:lstStyle/>
            <a:p>
              <a:pPr>
                <a:defRPr sz="1000" b="0" i="0" u="none" strike="noStrike" baseline="0">
                  <a:solidFill>
                    <a:srgbClr val="000000"/>
                  </a:solidFill>
                  <a:latin typeface="Calibri"/>
                  <a:ea typeface="Calibri"/>
                  <a:cs typeface="Calibri"/>
                </a:defRPr>
              </a:pPr>
              <a:endParaRPr lang="hu-HU"/>
            </a:p>
          </c:txPr>
          <c:dLblPos val="outEnd"/>
          <c:showLegendKey val="0"/>
          <c:showVal val="1"/>
          <c:showCatName val="0"/>
          <c:showSerName val="0"/>
          <c:showPercent val="0"/>
          <c:showBubbleSize val="0"/>
        </c:dLbl>
      </c:pivotFmt>
    </c:pivotFmts>
    <c:plotArea>
      <c:layout/>
      <c:barChart>
        <c:barDir val="col"/>
        <c:grouping val="clustered"/>
        <c:varyColors val="0"/>
        <c:ser>
          <c:idx val="0"/>
          <c:order val="0"/>
          <c:tx>
            <c:strRef>
              <c:f>'Résztvétel kimutatás'!$B$4:$B$5</c:f>
              <c:strCache>
                <c:ptCount val="1"/>
                <c:pt idx="0">
                  <c:v>Összeg</c:v>
                </c:pt>
              </c:strCache>
            </c:strRef>
          </c:tx>
          <c:invertIfNegative val="0"/>
          <c:dLbls>
            <c:txPr>
              <a:bodyPr/>
              <a:lstStyle/>
              <a:p>
                <a:pPr>
                  <a:defRPr sz="1000" b="0" i="0" u="none" strike="noStrike" baseline="0">
                    <a:solidFill>
                      <a:srgbClr val="000000"/>
                    </a:solidFill>
                    <a:latin typeface="Calibri"/>
                    <a:ea typeface="Calibri"/>
                    <a:cs typeface="Calibri"/>
                  </a:defRPr>
                </a:pPr>
                <a:endParaRPr lang="hu-HU"/>
              </a:p>
            </c:txPr>
            <c:dLblPos val="outEnd"/>
            <c:showLegendKey val="0"/>
            <c:showVal val="1"/>
            <c:showCatName val="0"/>
            <c:showSerName val="0"/>
            <c:showPercent val="0"/>
            <c:showBubbleSize val="0"/>
            <c:showLeaderLines val="0"/>
          </c:dLbls>
          <c:cat>
            <c:strRef>
              <c:f>'Résztvétel kimutatás'!$A$6:$A$25</c:f>
              <c:strCache>
                <c:ptCount val="19"/>
                <c:pt idx="0">
                  <c:v>Bács-Kiskun megye</c:v>
                </c:pt>
                <c:pt idx="1">
                  <c:v>Baranya megye</c:v>
                </c:pt>
                <c:pt idx="2">
                  <c:v>Békés megye</c:v>
                </c:pt>
                <c:pt idx="3">
                  <c:v>Borsod-Abaúj-Zemplén megye</c:v>
                </c:pt>
                <c:pt idx="4">
                  <c:v>Csongrád megye</c:v>
                </c:pt>
                <c:pt idx="5">
                  <c:v>Fejér megye</c:v>
                </c:pt>
                <c:pt idx="6">
                  <c:v>Győr-Moson-Sopron megye</c:v>
                </c:pt>
                <c:pt idx="7">
                  <c:v>Hajdú-Bihar megye</c:v>
                </c:pt>
                <c:pt idx="8">
                  <c:v>Heves megye</c:v>
                </c:pt>
                <c:pt idx="9">
                  <c:v>Jász-Nagykun-Szolnok megye</c:v>
                </c:pt>
                <c:pt idx="10">
                  <c:v>Komárom-Esztergom megye</c:v>
                </c:pt>
                <c:pt idx="11">
                  <c:v>Nógrád megye</c:v>
                </c:pt>
                <c:pt idx="12">
                  <c:v>Pest megye</c:v>
                </c:pt>
                <c:pt idx="13">
                  <c:v>Somogy megye</c:v>
                </c:pt>
                <c:pt idx="14">
                  <c:v>Szabolcs-Szatmár-Bereg megye</c:v>
                </c:pt>
                <c:pt idx="15">
                  <c:v>Tolna megye</c:v>
                </c:pt>
                <c:pt idx="16">
                  <c:v>Vas megye</c:v>
                </c:pt>
                <c:pt idx="17">
                  <c:v>Veszprém megye</c:v>
                </c:pt>
                <c:pt idx="18">
                  <c:v>Zala megye</c:v>
                </c:pt>
              </c:strCache>
            </c:strRef>
          </c:cat>
          <c:val>
            <c:numRef>
              <c:f>'Résztvétel kimutatás'!$B$6:$B$25</c:f>
              <c:numCache>
                <c:formatCode>General</c:formatCode>
                <c:ptCount val="19"/>
                <c:pt idx="0">
                  <c:v>58</c:v>
                </c:pt>
                <c:pt idx="1">
                  <c:v>155</c:v>
                </c:pt>
                <c:pt idx="2">
                  <c:v>28</c:v>
                </c:pt>
                <c:pt idx="3">
                  <c:v>199</c:v>
                </c:pt>
                <c:pt idx="4">
                  <c:v>31</c:v>
                </c:pt>
                <c:pt idx="5">
                  <c:v>78</c:v>
                </c:pt>
                <c:pt idx="6">
                  <c:v>104</c:v>
                </c:pt>
                <c:pt idx="7">
                  <c:v>41</c:v>
                </c:pt>
                <c:pt idx="8">
                  <c:v>73</c:v>
                </c:pt>
                <c:pt idx="9">
                  <c:v>38</c:v>
                </c:pt>
                <c:pt idx="10">
                  <c:v>37</c:v>
                </c:pt>
                <c:pt idx="11">
                  <c:v>68</c:v>
                </c:pt>
                <c:pt idx="12">
                  <c:v>49</c:v>
                </c:pt>
                <c:pt idx="13">
                  <c:v>151</c:v>
                </c:pt>
                <c:pt idx="14">
                  <c:v>112</c:v>
                </c:pt>
                <c:pt idx="15">
                  <c:v>56</c:v>
                </c:pt>
                <c:pt idx="16">
                  <c:v>125</c:v>
                </c:pt>
                <c:pt idx="17">
                  <c:v>128</c:v>
                </c:pt>
                <c:pt idx="18">
                  <c:v>156</c:v>
                </c:pt>
              </c:numCache>
            </c:numRef>
          </c:val>
        </c:ser>
        <c:dLbls>
          <c:showLegendKey val="0"/>
          <c:showVal val="0"/>
          <c:showCatName val="0"/>
          <c:showSerName val="0"/>
          <c:showPercent val="0"/>
          <c:showBubbleSize val="0"/>
        </c:dLbls>
        <c:gapWidth val="75"/>
        <c:overlap val="-25"/>
        <c:axId val="62553472"/>
        <c:axId val="64140416"/>
      </c:barChart>
      <c:catAx>
        <c:axId val="62553472"/>
        <c:scaling>
          <c:orientation val="minMax"/>
        </c:scaling>
        <c:delete val="0"/>
        <c:axPos val="b"/>
        <c:numFmt formatCode="General" sourceLinked="1"/>
        <c:majorTickMark val="none"/>
        <c:minorTickMark val="none"/>
        <c:tickLblPos val="nextTo"/>
        <c:txPr>
          <a:bodyPr rot="-2700000" vert="horz"/>
          <a:lstStyle/>
          <a:p>
            <a:pPr>
              <a:defRPr sz="900" b="0" i="0" u="none" strike="noStrike" baseline="0">
                <a:solidFill>
                  <a:srgbClr val="000000"/>
                </a:solidFill>
                <a:latin typeface="Calibri"/>
                <a:ea typeface="Calibri"/>
                <a:cs typeface="Calibri"/>
              </a:defRPr>
            </a:pPr>
            <a:endParaRPr lang="hu-HU"/>
          </a:p>
        </c:txPr>
        <c:crossAx val="64140416"/>
        <c:crosses val="autoZero"/>
        <c:auto val="0"/>
        <c:lblAlgn val="ctr"/>
        <c:lblOffset val="100"/>
        <c:noMultiLvlLbl val="0"/>
      </c:catAx>
      <c:valAx>
        <c:axId val="64140416"/>
        <c:scaling>
          <c:orientation val="minMax"/>
        </c:scaling>
        <c:delete val="0"/>
        <c:axPos val="l"/>
        <c:majorGridlines/>
        <c:numFmt formatCode="General" sourceLinked="1"/>
        <c:majorTickMark val="none"/>
        <c:minorTickMark val="none"/>
        <c:tickLblPos val="nextTo"/>
        <c:spPr>
          <a:ln w="9525">
            <a:noFill/>
          </a:ln>
        </c:spPr>
        <c:txPr>
          <a:bodyPr rot="0" vert="horz"/>
          <a:lstStyle/>
          <a:p>
            <a:pPr>
              <a:defRPr sz="1000" b="0" i="0" u="none" strike="noStrike" baseline="0">
                <a:solidFill>
                  <a:srgbClr val="000000"/>
                </a:solidFill>
                <a:latin typeface="Calibri"/>
                <a:ea typeface="Calibri"/>
                <a:cs typeface="Calibri"/>
              </a:defRPr>
            </a:pPr>
            <a:endParaRPr lang="hu-HU"/>
          </a:p>
        </c:txPr>
        <c:crossAx val="62553472"/>
        <c:crosses val="autoZero"/>
        <c:crossBetween val="between"/>
      </c:valAx>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hu-HU"/>
    </a:p>
  </c:txPr>
  <c:externalData r:id="rId1">
    <c:autoUpdate val="0"/>
  </c:externalData>
  <c:extLst>
    <c:ext xmlns:c14="http://schemas.microsoft.com/office/drawing/2007/8/2/chart" uri="{781A3756-C4B2-4CAC-9D66-4F8BD8637D16}">
      <c14:pivotOptions>
        <c14:dropZoneFilter val="1"/>
        <c14:dropZoneCategories val="1"/>
        <c14:dropZoneData val="1"/>
        <c14:dropZonesVisible val="1"/>
      </c14:pivotOptions>
    </c:ext>
  </c:extLst>
</c:chartSpace>
</file>

<file path=ppt/charts/chart2.xml><?xml version="1.0" encoding="utf-8"?>
<c:chartSpace xmlns:c="http://schemas.openxmlformats.org/drawingml/2006/chart" xmlns:a="http://schemas.openxmlformats.org/drawingml/2006/main" xmlns:r="http://schemas.openxmlformats.org/officeDocument/2006/relationships">
  <c:date1904 val="0"/>
  <c:lang val="hu-H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spPr>
            <a:solidFill>
              <a:schemeClr val="accent2"/>
            </a:solidFill>
          </c:spPr>
          <c:invertIfNegative val="0"/>
          <c:dLbls>
            <c:txPr>
              <a:bodyPr/>
              <a:lstStyle/>
              <a:p>
                <a:pPr>
                  <a:defRPr sz="900"/>
                </a:pPr>
                <a:endParaRPr lang="hu-HU"/>
              </a:p>
            </c:txPr>
            <c:dLblPos val="outEnd"/>
            <c:showLegendKey val="0"/>
            <c:showVal val="1"/>
            <c:showCatName val="0"/>
            <c:showSerName val="0"/>
            <c:showPercent val="0"/>
            <c:showBubbleSize val="0"/>
            <c:showLeaderLines val="0"/>
          </c:dLbls>
          <c:cat>
            <c:strRef>
              <c:f>Összesítő!$A$3:$A$21</c:f>
              <c:strCache>
                <c:ptCount val="19"/>
                <c:pt idx="0">
                  <c:v>Bács- Kiskun megye</c:v>
                </c:pt>
                <c:pt idx="1">
                  <c:v>Baranya megye</c:v>
                </c:pt>
                <c:pt idx="2">
                  <c:v>Békés megye</c:v>
                </c:pt>
                <c:pt idx="3">
                  <c:v>Borsod- Abaúj- Zemplén megye</c:v>
                </c:pt>
                <c:pt idx="4">
                  <c:v>Csongrád megye</c:v>
                </c:pt>
                <c:pt idx="5">
                  <c:v>Fejér megye</c:v>
                </c:pt>
                <c:pt idx="6">
                  <c:v>Győr- Moson- Sopron megye</c:v>
                </c:pt>
                <c:pt idx="7">
                  <c:v>Hajdú- Bihar megye</c:v>
                </c:pt>
                <c:pt idx="8">
                  <c:v>Heves megye</c:v>
                </c:pt>
                <c:pt idx="9">
                  <c:v>Jász- Nagykun- Szolnok megye</c:v>
                </c:pt>
                <c:pt idx="10">
                  <c:v>Komárom- Esztergom megye</c:v>
                </c:pt>
                <c:pt idx="11">
                  <c:v>Nógrád megye</c:v>
                </c:pt>
                <c:pt idx="12">
                  <c:v>Pest megye</c:v>
                </c:pt>
                <c:pt idx="13">
                  <c:v>Somogy megye</c:v>
                </c:pt>
                <c:pt idx="14">
                  <c:v>Szabolcs- Szatmár- Bereg megye</c:v>
                </c:pt>
                <c:pt idx="15">
                  <c:v>Tolna megye</c:v>
                </c:pt>
                <c:pt idx="16">
                  <c:v>Vas megye</c:v>
                </c:pt>
                <c:pt idx="17">
                  <c:v>Veszprém megye</c:v>
                </c:pt>
                <c:pt idx="18">
                  <c:v>Zala megye</c:v>
                </c:pt>
              </c:strCache>
            </c:strRef>
          </c:cat>
          <c:val>
            <c:numRef>
              <c:f>Összesítő!$H$3:$H$21</c:f>
              <c:numCache>
                <c:formatCode>General</c:formatCode>
                <c:ptCount val="19"/>
                <c:pt idx="0">
                  <c:v>33653</c:v>
                </c:pt>
                <c:pt idx="1">
                  <c:v>26564</c:v>
                </c:pt>
                <c:pt idx="2">
                  <c:v>16482</c:v>
                </c:pt>
                <c:pt idx="3">
                  <c:v>27569</c:v>
                </c:pt>
                <c:pt idx="4">
                  <c:v>27021</c:v>
                </c:pt>
                <c:pt idx="5">
                  <c:v>35815</c:v>
                </c:pt>
                <c:pt idx="6">
                  <c:v>10436</c:v>
                </c:pt>
                <c:pt idx="7">
                  <c:v>19502</c:v>
                </c:pt>
                <c:pt idx="8">
                  <c:v>26661</c:v>
                </c:pt>
                <c:pt idx="9">
                  <c:v>12929</c:v>
                </c:pt>
                <c:pt idx="10">
                  <c:v>16622</c:v>
                </c:pt>
                <c:pt idx="11">
                  <c:v>10119</c:v>
                </c:pt>
                <c:pt idx="12">
                  <c:v>31596</c:v>
                </c:pt>
                <c:pt idx="13">
                  <c:v>48461</c:v>
                </c:pt>
                <c:pt idx="14">
                  <c:v>11883</c:v>
                </c:pt>
                <c:pt idx="15">
                  <c:v>16037</c:v>
                </c:pt>
                <c:pt idx="16">
                  <c:v>17842</c:v>
                </c:pt>
                <c:pt idx="17">
                  <c:v>22158</c:v>
                </c:pt>
                <c:pt idx="18">
                  <c:v>36858</c:v>
                </c:pt>
              </c:numCache>
            </c:numRef>
          </c:val>
        </c:ser>
        <c:ser>
          <c:idx val="1"/>
          <c:order val="1"/>
          <c:spPr>
            <a:solidFill>
              <a:srgbClr val="00B050"/>
            </a:solidFill>
          </c:spPr>
          <c:invertIfNegative val="0"/>
          <c:dLbls>
            <c:dLbl>
              <c:idx val="0"/>
              <c:layout>
                <c:manualLayout>
                  <c:x val="9.7084014110562639E-3"/>
                  <c:y val="0"/>
                </c:manualLayout>
              </c:layout>
              <c:dLblPos val="outEnd"/>
              <c:showLegendKey val="0"/>
              <c:showVal val="1"/>
              <c:showCatName val="0"/>
              <c:showSerName val="0"/>
              <c:showPercent val="0"/>
              <c:showBubbleSize val="0"/>
            </c:dLbl>
            <c:dLbl>
              <c:idx val="1"/>
              <c:layout>
                <c:manualLayout>
                  <c:x val="8.0903345092135526E-3"/>
                  <c:y val="0"/>
                </c:manualLayout>
              </c:layout>
              <c:dLblPos val="outEnd"/>
              <c:showLegendKey val="0"/>
              <c:showVal val="1"/>
              <c:showCatName val="0"/>
              <c:showSerName val="0"/>
              <c:showPercent val="0"/>
              <c:showBubbleSize val="0"/>
            </c:dLbl>
            <c:dLbl>
              <c:idx val="2"/>
              <c:layout>
                <c:manualLayout>
                  <c:x val="1.2944535214741685E-2"/>
                  <c:y val="3.1731516391701833E-3"/>
                </c:manualLayout>
              </c:layout>
              <c:dLblPos val="outEnd"/>
              <c:showLegendKey val="0"/>
              <c:showVal val="1"/>
              <c:showCatName val="0"/>
              <c:showSerName val="0"/>
              <c:showPercent val="0"/>
              <c:showBubbleSize val="0"/>
            </c:dLbl>
            <c:dLbl>
              <c:idx val="3"/>
              <c:layout>
                <c:manualLayout>
                  <c:x val="8.0903345092135526E-3"/>
                  <c:y val="1.2692606556680733E-2"/>
                </c:manualLayout>
              </c:layout>
              <c:dLblPos val="outEnd"/>
              <c:showLegendKey val="0"/>
              <c:showVal val="1"/>
              <c:showCatName val="0"/>
              <c:showSerName val="0"/>
              <c:showPercent val="0"/>
              <c:showBubbleSize val="0"/>
            </c:dLbl>
            <c:dLbl>
              <c:idx val="4"/>
              <c:layout>
                <c:manualLayout>
                  <c:x val="1.1326468312898975E-2"/>
                  <c:y val="1.2692606556680733E-2"/>
                </c:manualLayout>
              </c:layout>
              <c:dLblPos val="outEnd"/>
              <c:showLegendKey val="0"/>
              <c:showVal val="1"/>
              <c:showCatName val="0"/>
              <c:showSerName val="0"/>
              <c:showPercent val="0"/>
              <c:showBubbleSize val="0"/>
            </c:dLbl>
            <c:dLbl>
              <c:idx val="5"/>
              <c:layout>
                <c:manualLayout>
                  <c:x val="1.1326468312898975E-2"/>
                  <c:y val="1.2692606556680733E-2"/>
                </c:manualLayout>
              </c:layout>
              <c:dLblPos val="outEnd"/>
              <c:showLegendKey val="0"/>
              <c:showVal val="1"/>
              <c:showCatName val="0"/>
              <c:showSerName val="0"/>
              <c:showPercent val="0"/>
              <c:showBubbleSize val="0"/>
            </c:dLbl>
            <c:dLbl>
              <c:idx val="6"/>
              <c:layout>
                <c:manualLayout>
                  <c:x val="3.2361338036854211E-3"/>
                  <c:y val="-6.3463032783403666E-3"/>
                </c:manualLayout>
              </c:layout>
              <c:dLblPos val="outEnd"/>
              <c:showLegendKey val="0"/>
              <c:showVal val="1"/>
              <c:showCatName val="0"/>
              <c:showSerName val="0"/>
              <c:showPercent val="0"/>
              <c:showBubbleSize val="0"/>
            </c:dLbl>
            <c:dLbl>
              <c:idx val="7"/>
              <c:layout>
                <c:manualLayout>
                  <c:x val="4.854200705528073E-3"/>
                  <c:y val="-3.1731516391701833E-3"/>
                </c:manualLayout>
              </c:layout>
              <c:dLblPos val="outEnd"/>
              <c:showLegendKey val="0"/>
              <c:showVal val="1"/>
              <c:showCatName val="0"/>
              <c:showSerName val="0"/>
              <c:showPercent val="0"/>
              <c:showBubbleSize val="0"/>
            </c:dLbl>
            <c:dLbl>
              <c:idx val="8"/>
              <c:layout>
                <c:manualLayout>
                  <c:x val="8.0903345092134937E-3"/>
                  <c:y val="9.5194549175105503E-3"/>
                </c:manualLayout>
              </c:layout>
              <c:dLblPos val="outEnd"/>
              <c:showLegendKey val="0"/>
              <c:showVal val="1"/>
              <c:showCatName val="0"/>
              <c:showSerName val="0"/>
              <c:showPercent val="0"/>
              <c:showBubbleSize val="0"/>
            </c:dLbl>
            <c:dLbl>
              <c:idx val="9"/>
              <c:layout>
                <c:manualLayout>
                  <c:x val="1.1326468312898975E-2"/>
                  <c:y val="0"/>
                </c:manualLayout>
              </c:layout>
              <c:dLblPos val="outEnd"/>
              <c:showLegendKey val="0"/>
              <c:showVal val="1"/>
              <c:showCatName val="0"/>
              <c:showSerName val="0"/>
              <c:showPercent val="0"/>
              <c:showBubbleSize val="0"/>
            </c:dLbl>
            <c:dLbl>
              <c:idx val="10"/>
              <c:layout>
                <c:manualLayout>
                  <c:x val="1.4562602116584396E-2"/>
                  <c:y val="1.2692606556680733E-2"/>
                </c:manualLayout>
              </c:layout>
              <c:dLblPos val="outEnd"/>
              <c:showLegendKey val="0"/>
              <c:showVal val="1"/>
              <c:showCatName val="0"/>
              <c:showSerName val="0"/>
              <c:showPercent val="0"/>
              <c:showBubbleSize val="0"/>
            </c:dLbl>
            <c:dLbl>
              <c:idx val="11"/>
              <c:layout>
                <c:manualLayout>
                  <c:x val="9.7084014110562639E-3"/>
                  <c:y val="0"/>
                </c:manualLayout>
              </c:layout>
              <c:dLblPos val="outEnd"/>
              <c:showLegendKey val="0"/>
              <c:showVal val="1"/>
              <c:showCatName val="0"/>
              <c:showSerName val="0"/>
              <c:showPercent val="0"/>
              <c:showBubbleSize val="0"/>
            </c:dLbl>
            <c:dLbl>
              <c:idx val="12"/>
              <c:layout>
                <c:manualLayout>
                  <c:x val="1.2944535214741685E-2"/>
                  <c:y val="3.1729017847104061E-3"/>
                </c:manualLayout>
              </c:layout>
              <c:dLblPos val="outEnd"/>
              <c:showLegendKey val="0"/>
              <c:showVal val="1"/>
              <c:showCatName val="0"/>
              <c:showSerName val="0"/>
              <c:showPercent val="0"/>
              <c:showBubbleSize val="0"/>
            </c:dLbl>
            <c:dLbl>
              <c:idx val="13"/>
              <c:layout>
                <c:manualLayout>
                  <c:x val="8.0903345092135526E-3"/>
                  <c:y val="0"/>
                </c:manualLayout>
              </c:layout>
              <c:dLblPos val="outEnd"/>
              <c:showLegendKey val="0"/>
              <c:showVal val="1"/>
              <c:showCatName val="0"/>
              <c:showSerName val="0"/>
              <c:showPercent val="0"/>
              <c:showBubbleSize val="0"/>
            </c:dLbl>
            <c:dLbl>
              <c:idx val="14"/>
              <c:layout>
                <c:manualLayout>
                  <c:x val="6.4722676073708423E-3"/>
                  <c:y val="0"/>
                </c:manualLayout>
              </c:layout>
              <c:dLblPos val="outEnd"/>
              <c:showLegendKey val="0"/>
              <c:showVal val="1"/>
              <c:showCatName val="0"/>
              <c:showSerName val="0"/>
              <c:showPercent val="0"/>
              <c:showBubbleSize val="0"/>
            </c:dLbl>
            <c:dLbl>
              <c:idx val="15"/>
              <c:layout>
                <c:manualLayout>
                  <c:x val="6.4722676073708423E-3"/>
                  <c:y val="0"/>
                </c:manualLayout>
              </c:layout>
              <c:dLblPos val="outEnd"/>
              <c:showLegendKey val="0"/>
              <c:showVal val="1"/>
              <c:showCatName val="0"/>
              <c:showSerName val="0"/>
              <c:showPercent val="0"/>
              <c:showBubbleSize val="0"/>
            </c:dLbl>
            <c:dLbl>
              <c:idx val="16"/>
              <c:layout>
                <c:manualLayout>
                  <c:x val="8.0903345092136723E-3"/>
                  <c:y val="9.5194549175105503E-3"/>
                </c:manualLayout>
              </c:layout>
              <c:dLblPos val="outEnd"/>
              <c:showLegendKey val="0"/>
              <c:showVal val="1"/>
              <c:showCatName val="0"/>
              <c:showSerName val="0"/>
              <c:showPercent val="0"/>
              <c:showBubbleSize val="0"/>
            </c:dLbl>
            <c:dLbl>
              <c:idx val="17"/>
              <c:layout>
                <c:manualLayout>
                  <c:x val="9.6509679848748361E-3"/>
                  <c:y val="0"/>
                </c:manualLayout>
              </c:layout>
              <c:dLblPos val="outEnd"/>
              <c:showLegendKey val="0"/>
              <c:showVal val="1"/>
              <c:showCatName val="0"/>
              <c:showSerName val="0"/>
              <c:showPercent val="0"/>
              <c:showBubbleSize val="0"/>
            </c:dLbl>
            <c:dLbl>
              <c:idx val="18"/>
              <c:layout>
                <c:manualLayout>
                  <c:x val="1.2944535214741685E-2"/>
                  <c:y val="3.1731516391701833E-3"/>
                </c:manualLayout>
              </c:layout>
              <c:dLblPos val="outEnd"/>
              <c:showLegendKey val="0"/>
              <c:showVal val="1"/>
              <c:showCatName val="0"/>
              <c:showSerName val="0"/>
              <c:showPercent val="0"/>
              <c:showBubbleSize val="0"/>
            </c:dLbl>
            <c:txPr>
              <a:bodyPr/>
              <a:lstStyle/>
              <a:p>
                <a:pPr>
                  <a:defRPr sz="800"/>
                </a:pPr>
                <a:endParaRPr lang="hu-HU"/>
              </a:p>
            </c:txPr>
            <c:dLblPos val="outEnd"/>
            <c:showLegendKey val="0"/>
            <c:showVal val="1"/>
            <c:showCatName val="0"/>
            <c:showSerName val="0"/>
            <c:showPercent val="0"/>
            <c:showBubbleSize val="0"/>
            <c:showLeaderLines val="0"/>
          </c:dLbls>
          <c:cat>
            <c:strRef>
              <c:f>Összesítő!$A$3:$A$21</c:f>
              <c:strCache>
                <c:ptCount val="19"/>
                <c:pt idx="0">
                  <c:v>Bács- Kiskun megye</c:v>
                </c:pt>
                <c:pt idx="1">
                  <c:v>Baranya megye</c:v>
                </c:pt>
                <c:pt idx="2">
                  <c:v>Békés megye</c:v>
                </c:pt>
                <c:pt idx="3">
                  <c:v>Borsod- Abaúj- Zemplén megye</c:v>
                </c:pt>
                <c:pt idx="4">
                  <c:v>Csongrád megye</c:v>
                </c:pt>
                <c:pt idx="5">
                  <c:v>Fejér megye</c:v>
                </c:pt>
                <c:pt idx="6">
                  <c:v>Győr- Moson- Sopron megye</c:v>
                </c:pt>
                <c:pt idx="7">
                  <c:v>Hajdú- Bihar megye</c:v>
                </c:pt>
                <c:pt idx="8">
                  <c:v>Heves megye</c:v>
                </c:pt>
                <c:pt idx="9">
                  <c:v>Jász- Nagykun- Szolnok megye</c:v>
                </c:pt>
                <c:pt idx="10">
                  <c:v>Komárom- Esztergom megye</c:v>
                </c:pt>
                <c:pt idx="11">
                  <c:v>Nógrád megye</c:v>
                </c:pt>
                <c:pt idx="12">
                  <c:v>Pest megye</c:v>
                </c:pt>
                <c:pt idx="13">
                  <c:v>Somogy megye</c:v>
                </c:pt>
                <c:pt idx="14">
                  <c:v>Szabolcs- Szatmár- Bereg megye</c:v>
                </c:pt>
                <c:pt idx="15">
                  <c:v>Tolna megye</c:v>
                </c:pt>
                <c:pt idx="16">
                  <c:v>Vas megye</c:v>
                </c:pt>
                <c:pt idx="17">
                  <c:v>Veszprém megye</c:v>
                </c:pt>
                <c:pt idx="18">
                  <c:v>Zala megye</c:v>
                </c:pt>
              </c:strCache>
            </c:strRef>
          </c:cat>
          <c:val>
            <c:numRef>
              <c:f>Összesítő!$BL$3:$BL$21</c:f>
              <c:numCache>
                <c:formatCode>General</c:formatCode>
                <c:ptCount val="19"/>
                <c:pt idx="0">
                  <c:v>2959</c:v>
                </c:pt>
                <c:pt idx="1">
                  <c:v>2463</c:v>
                </c:pt>
                <c:pt idx="2">
                  <c:v>1289</c:v>
                </c:pt>
                <c:pt idx="3">
                  <c:v>2161</c:v>
                </c:pt>
                <c:pt idx="4">
                  <c:v>4038</c:v>
                </c:pt>
                <c:pt idx="5">
                  <c:v>2151</c:v>
                </c:pt>
                <c:pt idx="6">
                  <c:v>18</c:v>
                </c:pt>
                <c:pt idx="7">
                  <c:v>265</c:v>
                </c:pt>
                <c:pt idx="8">
                  <c:v>2035</c:v>
                </c:pt>
                <c:pt idx="9">
                  <c:v>474</c:v>
                </c:pt>
                <c:pt idx="10">
                  <c:v>4180</c:v>
                </c:pt>
                <c:pt idx="11">
                  <c:v>872</c:v>
                </c:pt>
                <c:pt idx="12">
                  <c:v>8712</c:v>
                </c:pt>
                <c:pt idx="13">
                  <c:v>713</c:v>
                </c:pt>
                <c:pt idx="14">
                  <c:v>957</c:v>
                </c:pt>
                <c:pt idx="15">
                  <c:v>773</c:v>
                </c:pt>
                <c:pt idx="16">
                  <c:v>3649</c:v>
                </c:pt>
                <c:pt idx="17">
                  <c:v>2529</c:v>
                </c:pt>
                <c:pt idx="18">
                  <c:v>1327</c:v>
                </c:pt>
              </c:numCache>
            </c:numRef>
          </c:val>
        </c:ser>
        <c:dLbls>
          <c:dLblPos val="outEnd"/>
          <c:showLegendKey val="0"/>
          <c:showVal val="1"/>
          <c:showCatName val="0"/>
          <c:showSerName val="0"/>
          <c:showPercent val="0"/>
          <c:showBubbleSize val="0"/>
        </c:dLbls>
        <c:gapWidth val="150"/>
        <c:axId val="64210048"/>
        <c:axId val="64211584"/>
      </c:barChart>
      <c:catAx>
        <c:axId val="64210048"/>
        <c:scaling>
          <c:orientation val="minMax"/>
        </c:scaling>
        <c:delete val="0"/>
        <c:axPos val="b"/>
        <c:majorTickMark val="out"/>
        <c:minorTickMark val="none"/>
        <c:tickLblPos val="nextTo"/>
        <c:txPr>
          <a:bodyPr/>
          <a:lstStyle/>
          <a:p>
            <a:pPr>
              <a:defRPr sz="1050" b="1"/>
            </a:pPr>
            <a:endParaRPr lang="hu-HU"/>
          </a:p>
        </c:txPr>
        <c:crossAx val="64211584"/>
        <c:crosses val="autoZero"/>
        <c:auto val="1"/>
        <c:lblAlgn val="ctr"/>
        <c:lblOffset val="100"/>
        <c:noMultiLvlLbl val="0"/>
      </c:catAx>
      <c:valAx>
        <c:axId val="64211584"/>
        <c:scaling>
          <c:orientation val="minMax"/>
        </c:scaling>
        <c:delete val="0"/>
        <c:axPos val="l"/>
        <c:majorGridlines/>
        <c:numFmt formatCode="General" sourceLinked="1"/>
        <c:majorTickMark val="out"/>
        <c:minorTickMark val="none"/>
        <c:tickLblPos val="nextTo"/>
        <c:crossAx val="64210048"/>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hu-HU"/>
  <c:roundedCorners val="0"/>
  <mc:AlternateContent xmlns:mc="http://schemas.openxmlformats.org/markup-compatibility/2006">
    <mc:Choice xmlns:c14="http://schemas.microsoft.com/office/drawing/2007/8/2/chart" Requires="c14">
      <c14:style val="107"/>
    </mc:Choice>
    <mc:Fallback>
      <c:style val="7"/>
    </mc:Fallback>
  </mc:AlternateContent>
  <c:pivotSource>
    <c:name>[Az országos adattisztítás felosztása.xlsx]Munka2!Kimutatás1</c:name>
    <c:fmtId val="-1"/>
  </c:pivotSource>
  <c:chart>
    <c:title>
      <c:tx>
        <c:rich>
          <a:bodyPr/>
          <a:lstStyle/>
          <a:p>
            <a:pPr>
              <a:defRPr sz="1600"/>
            </a:pPr>
            <a:r>
              <a:rPr lang="hu-HU" sz="1600"/>
              <a:t>2017.10.01-jével</a:t>
            </a:r>
            <a:r>
              <a:rPr lang="hu-HU" sz="1600" baseline="0"/>
              <a:t> csatlakozó önkormányzatok száma megyénként</a:t>
            </a:r>
            <a:endParaRPr lang="en-US" sz="1600"/>
          </a:p>
        </c:rich>
      </c:tx>
      <c:layout>
        <c:manualLayout>
          <c:xMode val="edge"/>
          <c:yMode val="edge"/>
          <c:x val="0.15245393702717772"/>
          <c:y val="1.9049244183089317E-3"/>
        </c:manualLayout>
      </c:layout>
      <c:overlay val="0"/>
    </c:title>
    <c:autoTitleDeleted val="0"/>
    <c:pivotFmts>
      <c:pivotFmt>
        <c:idx val="0"/>
        <c:marker>
          <c:symbol val="none"/>
        </c:marker>
        <c:dLbl>
          <c:idx val="0"/>
          <c:spPr/>
          <c:txPr>
            <a:bodyPr/>
            <a:lstStyle/>
            <a:p>
              <a:pPr>
                <a:defRPr/>
              </a:pPr>
              <a:endParaRPr lang="hu-HU"/>
            </a:p>
          </c:txPr>
          <c:dLblPos val="outEnd"/>
          <c:showLegendKey val="0"/>
          <c:showVal val="1"/>
          <c:showCatName val="0"/>
          <c:showSerName val="0"/>
          <c:showPercent val="0"/>
          <c:showBubbleSize val="0"/>
        </c:dLbl>
      </c:pivotFmt>
      <c:pivotFmt>
        <c:idx val="1"/>
        <c:marker>
          <c:symbol val="none"/>
        </c:marker>
        <c:dLbl>
          <c:idx val="0"/>
          <c:spPr/>
          <c:txPr>
            <a:bodyPr/>
            <a:lstStyle/>
            <a:p>
              <a:pPr>
                <a:defRPr/>
              </a:pPr>
              <a:endParaRPr lang="hu-HU"/>
            </a:p>
          </c:txPr>
          <c:dLblPos val="outEnd"/>
          <c:showLegendKey val="0"/>
          <c:showVal val="1"/>
          <c:showCatName val="0"/>
          <c:showSerName val="0"/>
          <c:showPercent val="0"/>
          <c:showBubbleSize val="0"/>
        </c:dLbl>
      </c:pivotFmt>
      <c:pivotFmt>
        <c:idx val="2"/>
        <c:marker>
          <c:symbol val="none"/>
        </c:marker>
        <c:dLbl>
          <c:idx val="0"/>
          <c:spPr/>
          <c:txPr>
            <a:bodyPr/>
            <a:lstStyle/>
            <a:p>
              <a:pPr>
                <a:defRPr/>
              </a:pPr>
              <a:endParaRPr lang="hu-HU"/>
            </a:p>
          </c:txPr>
          <c:dLblPos val="outEnd"/>
          <c:showLegendKey val="0"/>
          <c:showVal val="1"/>
          <c:showCatName val="0"/>
          <c:showSerName val="0"/>
          <c:showPercent val="0"/>
          <c:showBubbleSize val="0"/>
        </c:dLbl>
      </c:pivotFmt>
    </c:pivotFmts>
    <c:plotArea>
      <c:layout>
        <c:manualLayout>
          <c:layoutTarget val="inner"/>
          <c:xMode val="edge"/>
          <c:yMode val="edge"/>
          <c:x val="7.6186769426649856E-2"/>
          <c:y val="0.20437098936294143"/>
          <c:w val="0.91404516881229736"/>
          <c:h val="0.40248130714229868"/>
        </c:manualLayout>
      </c:layout>
      <c:barChart>
        <c:barDir val="col"/>
        <c:grouping val="clustered"/>
        <c:varyColors val="0"/>
        <c:ser>
          <c:idx val="0"/>
          <c:order val="0"/>
          <c:tx>
            <c:strRef>
              <c:f>Munka2!$B$3</c:f>
              <c:strCache>
                <c:ptCount val="1"/>
                <c:pt idx="0">
                  <c:v>Összeg</c:v>
                </c:pt>
              </c:strCache>
            </c:strRef>
          </c:tx>
          <c:spPr>
            <a:ln w="19050"/>
          </c:spPr>
          <c:invertIfNegative val="0"/>
          <c:cat>
            <c:strRef>
              <c:f>Munka2!$A$4:$A$24</c:f>
              <c:strCache>
                <c:ptCount val="20"/>
                <c:pt idx="0">
                  <c:v>Bács-Kiskun megye</c:v>
                </c:pt>
                <c:pt idx="1">
                  <c:v>Baranya megye</c:v>
                </c:pt>
                <c:pt idx="2">
                  <c:v>Békés megye</c:v>
                </c:pt>
                <c:pt idx="3">
                  <c:v>Borsod-Abaúj-Zemplén megye</c:v>
                </c:pt>
                <c:pt idx="4">
                  <c:v>Csongrád megye</c:v>
                </c:pt>
                <c:pt idx="5">
                  <c:v>Fejér megye</c:v>
                </c:pt>
                <c:pt idx="6">
                  <c:v>Főváros megye</c:v>
                </c:pt>
                <c:pt idx="7">
                  <c:v>Győr-Moson-Sopron megye</c:v>
                </c:pt>
                <c:pt idx="8">
                  <c:v>Hajdú-Bihar megye</c:v>
                </c:pt>
                <c:pt idx="9">
                  <c:v>Heves megye</c:v>
                </c:pt>
                <c:pt idx="10">
                  <c:v>Jász-Nagykun-Szolnok megye</c:v>
                </c:pt>
                <c:pt idx="11">
                  <c:v>Komárom-Esztergom megye</c:v>
                </c:pt>
                <c:pt idx="12">
                  <c:v>Nógrád megye</c:v>
                </c:pt>
                <c:pt idx="13">
                  <c:v>Pest megye</c:v>
                </c:pt>
                <c:pt idx="14">
                  <c:v>Somogy megye</c:v>
                </c:pt>
                <c:pt idx="15">
                  <c:v>Szabolcs-Szatmár-Bereg megye</c:v>
                </c:pt>
                <c:pt idx="16">
                  <c:v>Tolna megye</c:v>
                </c:pt>
                <c:pt idx="17">
                  <c:v>Vas megye</c:v>
                </c:pt>
                <c:pt idx="18">
                  <c:v>Veszprém megye</c:v>
                </c:pt>
                <c:pt idx="19">
                  <c:v>Zala megye</c:v>
                </c:pt>
              </c:strCache>
            </c:strRef>
          </c:cat>
          <c:val>
            <c:numRef>
              <c:f>Munka2!$B$4:$B$24</c:f>
              <c:numCache>
                <c:formatCode>General</c:formatCode>
                <c:ptCount val="20"/>
                <c:pt idx="0">
                  <c:v>60</c:v>
                </c:pt>
                <c:pt idx="1">
                  <c:v>145</c:v>
                </c:pt>
                <c:pt idx="2">
                  <c:v>46</c:v>
                </c:pt>
                <c:pt idx="3">
                  <c:v>158</c:v>
                </c:pt>
                <c:pt idx="4">
                  <c:v>27</c:v>
                </c:pt>
                <c:pt idx="5">
                  <c:v>28</c:v>
                </c:pt>
                <c:pt idx="6">
                  <c:v>21</c:v>
                </c:pt>
                <c:pt idx="7">
                  <c:v>77</c:v>
                </c:pt>
                <c:pt idx="8">
                  <c:v>40</c:v>
                </c:pt>
                <c:pt idx="9">
                  <c:v>47</c:v>
                </c:pt>
                <c:pt idx="10">
                  <c:v>39</c:v>
                </c:pt>
                <c:pt idx="11">
                  <c:v>38</c:v>
                </c:pt>
                <c:pt idx="12">
                  <c:v>62</c:v>
                </c:pt>
                <c:pt idx="13">
                  <c:v>83</c:v>
                </c:pt>
                <c:pt idx="14">
                  <c:v>94</c:v>
                </c:pt>
                <c:pt idx="15">
                  <c:v>116</c:v>
                </c:pt>
                <c:pt idx="16">
                  <c:v>52</c:v>
                </c:pt>
                <c:pt idx="17">
                  <c:v>90</c:v>
                </c:pt>
                <c:pt idx="18">
                  <c:v>88</c:v>
                </c:pt>
                <c:pt idx="19">
                  <c:v>100</c:v>
                </c:pt>
              </c:numCache>
            </c:numRef>
          </c:val>
        </c:ser>
        <c:dLbls>
          <c:dLblPos val="outEnd"/>
          <c:showLegendKey val="0"/>
          <c:showVal val="1"/>
          <c:showCatName val="0"/>
          <c:showSerName val="0"/>
          <c:showPercent val="0"/>
          <c:showBubbleSize val="0"/>
        </c:dLbls>
        <c:gapWidth val="66"/>
        <c:axId val="64076032"/>
        <c:axId val="64081920"/>
      </c:barChart>
      <c:catAx>
        <c:axId val="64076032"/>
        <c:scaling>
          <c:orientation val="minMax"/>
        </c:scaling>
        <c:delete val="0"/>
        <c:axPos val="b"/>
        <c:majorTickMark val="out"/>
        <c:minorTickMark val="none"/>
        <c:tickLblPos val="nextTo"/>
        <c:txPr>
          <a:bodyPr/>
          <a:lstStyle/>
          <a:p>
            <a:pPr>
              <a:defRPr sz="900"/>
            </a:pPr>
            <a:endParaRPr lang="hu-HU"/>
          </a:p>
        </c:txPr>
        <c:crossAx val="64081920"/>
        <c:crosses val="autoZero"/>
        <c:auto val="1"/>
        <c:lblAlgn val="ctr"/>
        <c:lblOffset val="100"/>
        <c:noMultiLvlLbl val="0"/>
      </c:catAx>
      <c:valAx>
        <c:axId val="64081920"/>
        <c:scaling>
          <c:orientation val="minMax"/>
        </c:scaling>
        <c:delete val="0"/>
        <c:axPos val="l"/>
        <c:majorGridlines/>
        <c:numFmt formatCode="General" sourceLinked="1"/>
        <c:majorTickMark val="out"/>
        <c:minorTickMark val="none"/>
        <c:tickLblPos val="nextTo"/>
        <c:crossAx val="64076032"/>
        <c:crosses val="autoZero"/>
        <c:crossBetween val="between"/>
        <c:majorUnit val="50"/>
      </c:valAx>
    </c:plotArea>
    <c:plotVisOnly val="1"/>
    <c:dispBlanksAs val="gap"/>
    <c:showDLblsOverMax val="0"/>
  </c:chart>
  <c:externalData r:id="rId1">
    <c:autoUpdate val="0"/>
  </c:externalData>
  <c:extLst>
    <c:ext xmlns:c14="http://schemas.microsoft.com/office/drawing/2007/8/2/chart" uri="{781A3756-C4B2-4CAC-9D66-4F8BD8637D16}">
      <c14:pivotOptions>
        <c14:dropZoneFilter val="1"/>
        <c14:dropZoneCategories val="1"/>
        <c14:dropZoneData val="1"/>
        <c14:dropZonesVisible val="1"/>
      </c14:pivotOptions>
    </c:ext>
  </c:extLst>
</c:chartSpace>
</file>

<file path=ppt/charts/chart4.xml><?xml version="1.0" encoding="utf-8"?>
<c:chartSpace xmlns:c="http://schemas.openxmlformats.org/drawingml/2006/chart" xmlns:a="http://schemas.openxmlformats.org/drawingml/2006/main" xmlns:r="http://schemas.openxmlformats.org/officeDocument/2006/relationships">
  <c:date1904 val="0"/>
  <c:lang val="hu-H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Összesítő!$H$2</c:f>
              <c:strCache>
                <c:ptCount val="1"/>
                <c:pt idx="0">
                  <c:v>Hibák száma összesen XI. ütem</c:v>
                </c:pt>
              </c:strCache>
            </c:strRef>
          </c:tx>
          <c:spPr>
            <a:solidFill>
              <a:schemeClr val="accent2"/>
            </a:solidFill>
          </c:spPr>
          <c:invertIfNegative val="0"/>
          <c:dLbls>
            <c:dLbl>
              <c:idx val="0"/>
              <c:layout>
                <c:manualLayout>
                  <c:x val="1.9396867390643288E-3"/>
                  <c:y val="-2.0003017778115185E-2"/>
                </c:manualLayout>
              </c:layout>
              <c:dLblPos val="outEnd"/>
              <c:showLegendKey val="0"/>
              <c:showVal val="1"/>
              <c:showCatName val="0"/>
              <c:showSerName val="0"/>
              <c:showPercent val="0"/>
              <c:showBubbleSize val="0"/>
            </c:dLbl>
            <c:dLbl>
              <c:idx val="1"/>
              <c:layout>
                <c:manualLayout>
                  <c:x val="-5.8190602171929858E-3"/>
                  <c:y val="-3.2004828444984298E-2"/>
                </c:manualLayout>
              </c:layout>
              <c:dLblPos val="outEnd"/>
              <c:showLegendKey val="0"/>
              <c:showVal val="1"/>
              <c:showCatName val="0"/>
              <c:showSerName val="0"/>
              <c:showPercent val="0"/>
              <c:showBubbleSize val="0"/>
            </c:dLbl>
            <c:dLbl>
              <c:idx val="2"/>
              <c:layout>
                <c:manualLayout>
                  <c:x val="1.9396867390643288E-3"/>
                  <c:y val="-2.4003621333738224E-2"/>
                </c:manualLayout>
              </c:layout>
              <c:dLblPos val="outEnd"/>
              <c:showLegendKey val="0"/>
              <c:showVal val="1"/>
              <c:showCatName val="0"/>
              <c:showSerName val="0"/>
              <c:showPercent val="0"/>
              <c:showBubbleSize val="0"/>
            </c:dLbl>
            <c:dLbl>
              <c:idx val="3"/>
              <c:layout>
                <c:manualLayout>
                  <c:x val="0"/>
                  <c:y val="-1.2001810666869112E-2"/>
                </c:manualLayout>
              </c:layout>
              <c:dLblPos val="outEnd"/>
              <c:showLegendKey val="0"/>
              <c:showVal val="1"/>
              <c:showCatName val="0"/>
              <c:showSerName val="0"/>
              <c:showPercent val="0"/>
              <c:showBubbleSize val="0"/>
            </c:dLbl>
            <c:dLbl>
              <c:idx val="4"/>
              <c:layout>
                <c:manualLayout>
                  <c:x val="3.8790680156500644E-3"/>
                  <c:y val="-2.8004224889361259E-2"/>
                </c:manualLayout>
              </c:layout>
              <c:dLblPos val="outEnd"/>
              <c:showLegendKey val="0"/>
              <c:showVal val="1"/>
              <c:showCatName val="0"/>
              <c:showSerName val="0"/>
              <c:showPercent val="0"/>
              <c:showBubbleSize val="0"/>
            </c:dLbl>
            <c:dLbl>
              <c:idx val="5"/>
              <c:layout>
                <c:manualLayout>
                  <c:x val="5.8190602171929858E-3"/>
                  <c:y val="-2.8004854905669233E-2"/>
                </c:manualLayout>
              </c:layout>
              <c:dLblPos val="outEnd"/>
              <c:showLegendKey val="0"/>
              <c:showVal val="1"/>
              <c:showCatName val="0"/>
              <c:showSerName val="0"/>
              <c:showPercent val="0"/>
              <c:showBubbleSize val="0"/>
            </c:dLbl>
            <c:dLbl>
              <c:idx val="6"/>
              <c:layout>
                <c:manualLayout>
                  <c:x val="-1.1638120434385972E-2"/>
                  <c:y val="0"/>
                </c:manualLayout>
              </c:layout>
              <c:dLblPos val="outEnd"/>
              <c:showLegendKey val="0"/>
              <c:showVal val="1"/>
              <c:showCatName val="0"/>
              <c:showSerName val="0"/>
              <c:showPercent val="0"/>
              <c:showBubbleSize val="0"/>
            </c:dLbl>
            <c:dLbl>
              <c:idx val="8"/>
              <c:layout>
                <c:manualLayout>
                  <c:x val="-3.8793734781286575E-3"/>
                  <c:y val="-3.2004828444984375E-2"/>
                </c:manualLayout>
              </c:layout>
              <c:dLblPos val="outEnd"/>
              <c:showLegendKey val="0"/>
              <c:showVal val="1"/>
              <c:showCatName val="0"/>
              <c:showSerName val="0"/>
              <c:showPercent val="0"/>
              <c:showBubbleSize val="0"/>
            </c:dLbl>
            <c:dLbl>
              <c:idx val="9"/>
              <c:layout>
                <c:manualLayout>
                  <c:x val="0"/>
                  <c:y val="-2.0003017778115185E-2"/>
                </c:manualLayout>
              </c:layout>
              <c:dLblPos val="outEnd"/>
              <c:showLegendKey val="0"/>
              <c:showVal val="1"/>
              <c:showCatName val="0"/>
              <c:showSerName val="0"/>
              <c:showPercent val="0"/>
              <c:showBubbleSize val="0"/>
            </c:dLbl>
            <c:dLbl>
              <c:idx val="10"/>
              <c:layout>
                <c:manualLayout>
                  <c:x val="3.8793734781287286E-3"/>
                  <c:y val="-3.2005458461292269E-2"/>
                </c:manualLayout>
              </c:layout>
              <c:dLblPos val="outEnd"/>
              <c:showLegendKey val="0"/>
              <c:showVal val="1"/>
              <c:showCatName val="0"/>
              <c:showSerName val="0"/>
              <c:showPercent val="0"/>
              <c:showBubbleSize val="0"/>
            </c:dLbl>
            <c:dLbl>
              <c:idx val="11"/>
              <c:layout>
                <c:manualLayout>
                  <c:x val="-7.758746956257315E-3"/>
                  <c:y val="-3.2004828444984298E-2"/>
                </c:manualLayout>
              </c:layout>
              <c:dLblPos val="outEnd"/>
              <c:showLegendKey val="0"/>
              <c:showVal val="1"/>
              <c:showCatName val="0"/>
              <c:showSerName val="0"/>
              <c:showPercent val="0"/>
              <c:showBubbleSize val="0"/>
            </c:dLbl>
            <c:dLbl>
              <c:idx val="14"/>
              <c:layout>
                <c:manualLayout>
                  <c:x val="0"/>
                  <c:y val="-2.4003621333738224E-2"/>
                </c:manualLayout>
              </c:layout>
              <c:dLblPos val="outEnd"/>
              <c:showLegendKey val="0"/>
              <c:showVal val="1"/>
              <c:showCatName val="0"/>
              <c:showSerName val="0"/>
              <c:showPercent val="0"/>
              <c:showBubbleSize val="0"/>
            </c:dLbl>
            <c:dLbl>
              <c:idx val="15"/>
              <c:layout>
                <c:manualLayout>
                  <c:x val="1.9396867390643288E-3"/>
                  <c:y val="-4.4006639111853409E-2"/>
                </c:manualLayout>
              </c:layout>
              <c:dLblPos val="outEnd"/>
              <c:showLegendKey val="0"/>
              <c:showVal val="1"/>
              <c:showCatName val="0"/>
              <c:showSerName val="0"/>
              <c:showPercent val="0"/>
              <c:showBubbleSize val="0"/>
            </c:dLbl>
            <c:dLbl>
              <c:idx val="16"/>
              <c:layout>
                <c:manualLayout>
                  <c:x val="5.8190602171929858E-3"/>
                  <c:y val="-4.000603555623037E-2"/>
                </c:manualLayout>
              </c:layout>
              <c:dLblPos val="outEnd"/>
              <c:showLegendKey val="0"/>
              <c:showVal val="1"/>
              <c:showCatName val="0"/>
              <c:showSerName val="0"/>
              <c:showPercent val="0"/>
              <c:showBubbleSize val="0"/>
            </c:dLbl>
            <c:dLbl>
              <c:idx val="17"/>
              <c:layout>
                <c:manualLayout>
                  <c:x val="-1.9396867390643288E-3"/>
                  <c:y val="-7.6011467556837631E-2"/>
                </c:manualLayout>
              </c:layout>
              <c:dLblPos val="outEnd"/>
              <c:showLegendKey val="0"/>
              <c:showVal val="1"/>
              <c:showCatName val="0"/>
              <c:showSerName val="0"/>
              <c:showPercent val="0"/>
              <c:showBubbleSize val="0"/>
            </c:dLbl>
            <c:dLbl>
              <c:idx val="18"/>
              <c:layout>
                <c:manualLayout>
                  <c:x val="0"/>
                  <c:y val="-2.8004224889361187E-2"/>
                </c:manualLayout>
              </c:layout>
              <c:dLblPos val="outEnd"/>
              <c:showLegendKey val="0"/>
              <c:showVal val="1"/>
              <c:showCatName val="0"/>
              <c:showSerName val="0"/>
              <c:showPercent val="0"/>
              <c:showBubbleSize val="0"/>
            </c:dLbl>
            <c:dLbl>
              <c:idx val="19"/>
              <c:layout>
                <c:manualLayout>
                  <c:x val="1.3577807173450302E-2"/>
                  <c:y val="-1.2001810666869112E-2"/>
                </c:manualLayout>
              </c:layout>
              <c:dLblPos val="outEnd"/>
              <c:showLegendKey val="0"/>
              <c:showVal val="1"/>
              <c:showCatName val="0"/>
              <c:showSerName val="0"/>
              <c:showPercent val="0"/>
              <c:showBubbleSize val="0"/>
            </c:dLbl>
            <c:txPr>
              <a:bodyPr/>
              <a:lstStyle/>
              <a:p>
                <a:pPr>
                  <a:defRPr sz="700"/>
                </a:pPr>
                <a:endParaRPr lang="hu-HU"/>
              </a:p>
            </c:txPr>
            <c:dLblPos val="outEnd"/>
            <c:showLegendKey val="0"/>
            <c:showVal val="1"/>
            <c:showCatName val="0"/>
            <c:showSerName val="0"/>
            <c:showPercent val="0"/>
            <c:showBubbleSize val="0"/>
            <c:showLeaderLines val="0"/>
          </c:dLbls>
          <c:cat>
            <c:strRef>
              <c:f>Összesítő!$A$3:$A$22</c:f>
              <c:strCache>
                <c:ptCount val="20"/>
                <c:pt idx="0">
                  <c:v>Bács- Kiskun megye</c:v>
                </c:pt>
                <c:pt idx="1">
                  <c:v>Baranya megye</c:v>
                </c:pt>
                <c:pt idx="2">
                  <c:v>Békés megye</c:v>
                </c:pt>
                <c:pt idx="3">
                  <c:v>Borsod- Abaúj- Zemplén megye</c:v>
                </c:pt>
                <c:pt idx="4">
                  <c:v>Csongrád megye</c:v>
                </c:pt>
                <c:pt idx="5">
                  <c:v>Fejér megye</c:v>
                </c:pt>
                <c:pt idx="6">
                  <c:v>Pest megye</c:v>
                </c:pt>
                <c:pt idx="7">
                  <c:v>Főváros kerületei</c:v>
                </c:pt>
                <c:pt idx="8">
                  <c:v>Győr- Moson- Sopron megye</c:v>
                </c:pt>
                <c:pt idx="9">
                  <c:v>Hajdú- Bihar megye</c:v>
                </c:pt>
                <c:pt idx="10">
                  <c:v>Heves megye</c:v>
                </c:pt>
                <c:pt idx="11">
                  <c:v>Jász- Nagykun- Szolnok megye</c:v>
                </c:pt>
                <c:pt idx="12">
                  <c:v>Komárom- Esztergom megye</c:v>
                </c:pt>
                <c:pt idx="13">
                  <c:v>Nógrád megye</c:v>
                </c:pt>
                <c:pt idx="14">
                  <c:v>Somogy megye</c:v>
                </c:pt>
                <c:pt idx="15">
                  <c:v>Szabolcs- Szatmár- Bereg megye</c:v>
                </c:pt>
                <c:pt idx="16">
                  <c:v>Tolna megye</c:v>
                </c:pt>
                <c:pt idx="17">
                  <c:v>Vas megye</c:v>
                </c:pt>
                <c:pt idx="18">
                  <c:v>Veszprém megye</c:v>
                </c:pt>
                <c:pt idx="19">
                  <c:v>Zala megye</c:v>
                </c:pt>
              </c:strCache>
            </c:strRef>
          </c:cat>
          <c:val>
            <c:numRef>
              <c:f>Összesítő!$H$3:$H$22</c:f>
              <c:numCache>
                <c:formatCode>General</c:formatCode>
                <c:ptCount val="20"/>
                <c:pt idx="0">
                  <c:v>88371</c:v>
                </c:pt>
                <c:pt idx="1">
                  <c:v>23885</c:v>
                </c:pt>
                <c:pt idx="2">
                  <c:v>37719</c:v>
                </c:pt>
                <c:pt idx="3">
                  <c:v>49665</c:v>
                </c:pt>
                <c:pt idx="4">
                  <c:v>29434</c:v>
                </c:pt>
                <c:pt idx="5">
                  <c:v>15253</c:v>
                </c:pt>
                <c:pt idx="6">
                  <c:v>262697</c:v>
                </c:pt>
                <c:pt idx="7">
                  <c:v>305358</c:v>
                </c:pt>
                <c:pt idx="8">
                  <c:v>6394</c:v>
                </c:pt>
                <c:pt idx="9">
                  <c:v>48182</c:v>
                </c:pt>
                <c:pt idx="10">
                  <c:v>9349</c:v>
                </c:pt>
                <c:pt idx="11">
                  <c:v>31737</c:v>
                </c:pt>
                <c:pt idx="12">
                  <c:v>40716</c:v>
                </c:pt>
                <c:pt idx="13">
                  <c:v>2663</c:v>
                </c:pt>
                <c:pt idx="14">
                  <c:v>33741</c:v>
                </c:pt>
                <c:pt idx="15">
                  <c:v>768</c:v>
                </c:pt>
                <c:pt idx="16">
                  <c:v>11140</c:v>
                </c:pt>
                <c:pt idx="17">
                  <c:v>5851</c:v>
                </c:pt>
                <c:pt idx="18">
                  <c:v>39960</c:v>
                </c:pt>
                <c:pt idx="19">
                  <c:v>14864</c:v>
                </c:pt>
              </c:numCache>
            </c:numRef>
          </c:val>
        </c:ser>
        <c:ser>
          <c:idx val="1"/>
          <c:order val="1"/>
          <c:tx>
            <c:strRef>
              <c:f>Összesítő!$O$2</c:f>
              <c:strCache>
                <c:ptCount val="1"/>
                <c:pt idx="0">
                  <c:v>Hibák száma összesen XII. ütem</c:v>
                </c:pt>
              </c:strCache>
            </c:strRef>
          </c:tx>
          <c:spPr>
            <a:solidFill>
              <a:srgbClr val="00B050"/>
            </a:solidFill>
          </c:spPr>
          <c:invertIfNegative val="0"/>
          <c:dLbls>
            <c:dLbl>
              <c:idx val="0"/>
              <c:layout>
                <c:manualLayout>
                  <c:x val="1.1638120434385972E-2"/>
                  <c:y val="-2.4003621333738224E-2"/>
                </c:manualLayout>
              </c:layout>
              <c:dLblPos val="outEnd"/>
              <c:showLegendKey val="0"/>
              <c:showVal val="1"/>
              <c:showCatName val="0"/>
              <c:showSerName val="0"/>
              <c:showPercent val="0"/>
              <c:showBubbleSize val="0"/>
              <c:separator>
</c:separator>
            </c:dLbl>
            <c:dLbl>
              <c:idx val="1"/>
              <c:layout>
                <c:manualLayout>
                  <c:x val="1.939686739064311E-3"/>
                  <c:y val="-2.0003017778115185E-2"/>
                </c:manualLayout>
              </c:layout>
              <c:dLblPos val="outEnd"/>
              <c:showLegendKey val="0"/>
              <c:showVal val="1"/>
              <c:showCatName val="0"/>
              <c:showSerName val="0"/>
              <c:showPercent val="0"/>
              <c:showBubbleSize val="0"/>
              <c:separator>
</c:separator>
            </c:dLbl>
            <c:dLbl>
              <c:idx val="2"/>
              <c:layout>
                <c:manualLayout>
                  <c:x val="1.9396867390643288E-3"/>
                  <c:y val="4.0006035556230373E-3"/>
                </c:manualLayout>
              </c:layout>
              <c:dLblPos val="outEnd"/>
              <c:showLegendKey val="0"/>
              <c:showVal val="1"/>
              <c:showCatName val="0"/>
              <c:showSerName val="0"/>
              <c:showPercent val="0"/>
              <c:showBubbleSize val="0"/>
              <c:separator>
</c:separator>
            </c:dLbl>
            <c:dLbl>
              <c:idx val="3"/>
              <c:layout>
                <c:manualLayout>
                  <c:x val="7.758746956257315E-3"/>
                  <c:y val="7.3343551248793007E-17"/>
                </c:manualLayout>
              </c:layout>
              <c:dLblPos val="outEnd"/>
              <c:showLegendKey val="0"/>
              <c:showVal val="1"/>
              <c:showCatName val="0"/>
              <c:showSerName val="0"/>
              <c:showPercent val="0"/>
              <c:showBubbleSize val="0"/>
              <c:separator>
</c:separator>
            </c:dLbl>
            <c:dLbl>
              <c:idx val="4"/>
              <c:layout>
                <c:manualLayout>
                  <c:x val="5.8190602171929858E-3"/>
                  <c:y val="4.000603555623111E-3"/>
                </c:manualLayout>
              </c:layout>
              <c:dLblPos val="outEnd"/>
              <c:showLegendKey val="0"/>
              <c:showVal val="1"/>
              <c:showCatName val="0"/>
              <c:showSerName val="0"/>
              <c:showPercent val="0"/>
              <c:showBubbleSize val="0"/>
              <c:separator>
</c:separator>
            </c:dLbl>
            <c:dLbl>
              <c:idx val="6"/>
              <c:layout>
                <c:manualLayout>
                  <c:x val="1.6042757701251586E-2"/>
                  <c:y val="-0.13202003728282904"/>
                </c:manualLayout>
              </c:layout>
              <c:dLblPos val="outEnd"/>
              <c:showLegendKey val="0"/>
              <c:showVal val="1"/>
              <c:showCatName val="0"/>
              <c:showSerName val="0"/>
              <c:showPercent val="0"/>
              <c:showBubbleSize val="0"/>
              <c:separator>
</c:separator>
            </c:dLbl>
            <c:dLbl>
              <c:idx val="7"/>
              <c:layout>
                <c:manualLayout>
                  <c:x val="2.7155614346900604E-2"/>
                  <c:y val="8.0012071112460746E-3"/>
                </c:manualLayout>
              </c:layout>
              <c:dLblPos val="outEnd"/>
              <c:showLegendKey val="0"/>
              <c:showVal val="1"/>
              <c:showCatName val="0"/>
              <c:showSerName val="0"/>
              <c:showPercent val="0"/>
              <c:showBubbleSize val="0"/>
              <c:separator>
</c:separator>
            </c:dLbl>
            <c:dLbl>
              <c:idx val="9"/>
              <c:layout>
                <c:manualLayout>
                  <c:x val="0"/>
                  <c:y val="-1.2001810666869185E-2"/>
                </c:manualLayout>
              </c:layout>
              <c:dLblPos val="outEnd"/>
              <c:showLegendKey val="0"/>
              <c:showVal val="1"/>
              <c:showCatName val="0"/>
              <c:showSerName val="0"/>
              <c:showPercent val="0"/>
              <c:showBubbleSize val="0"/>
              <c:separator>
</c:separator>
            </c:dLbl>
            <c:dLbl>
              <c:idx val="11"/>
              <c:layout>
                <c:manualLayout>
                  <c:x val="-5.8192129484322822E-3"/>
                  <c:y val="-1.2001810666869112E-2"/>
                </c:manualLayout>
              </c:layout>
              <c:dLblPos val="outEnd"/>
              <c:showLegendKey val="0"/>
              <c:showVal val="1"/>
              <c:showCatName val="0"/>
              <c:showSerName val="0"/>
              <c:showPercent val="0"/>
              <c:showBubbleSize val="0"/>
              <c:separator>
</c:separator>
            </c:dLbl>
            <c:dLbl>
              <c:idx val="15"/>
              <c:layout>
                <c:manualLayout>
                  <c:x val="5.8190602171929858E-3"/>
                  <c:y val="-1.6002414222492149E-2"/>
                </c:manualLayout>
              </c:layout>
              <c:dLblPos val="outEnd"/>
              <c:showLegendKey val="0"/>
              <c:showVal val="1"/>
              <c:showCatName val="0"/>
              <c:showSerName val="0"/>
              <c:showPercent val="0"/>
              <c:showBubbleSize val="0"/>
              <c:separator>
</c:separator>
            </c:dLbl>
            <c:dLbl>
              <c:idx val="16"/>
              <c:layout>
                <c:manualLayout>
                  <c:x val="0"/>
                  <c:y val="4.0006035556229636E-3"/>
                </c:manualLayout>
              </c:layout>
              <c:dLblPos val="outEnd"/>
              <c:showLegendKey val="0"/>
              <c:showVal val="1"/>
              <c:showCatName val="0"/>
              <c:showSerName val="0"/>
              <c:showPercent val="0"/>
              <c:showBubbleSize val="0"/>
              <c:separator>
</c:separator>
            </c:dLbl>
            <c:dLbl>
              <c:idx val="17"/>
              <c:layout>
                <c:manualLayout>
                  <c:x val="-3.8793734781286575E-3"/>
                  <c:y val="-4.4006639111853409E-2"/>
                </c:manualLayout>
              </c:layout>
              <c:dLblPos val="outEnd"/>
              <c:showLegendKey val="0"/>
              <c:showVal val="1"/>
              <c:showCatName val="0"/>
              <c:showSerName val="0"/>
              <c:showPercent val="0"/>
              <c:showBubbleSize val="0"/>
              <c:separator>
</c:separator>
            </c:dLbl>
            <c:dLbl>
              <c:idx val="18"/>
              <c:layout>
                <c:manualLayout>
                  <c:x val="5.8190602171929858E-3"/>
                  <c:y val="-7.3343551248793007E-17"/>
                </c:manualLayout>
              </c:layout>
              <c:dLblPos val="outEnd"/>
              <c:showLegendKey val="0"/>
              <c:showVal val="1"/>
              <c:showCatName val="0"/>
              <c:showSerName val="0"/>
              <c:showPercent val="0"/>
              <c:showBubbleSize val="0"/>
              <c:separator>
</c:separator>
            </c:dLbl>
            <c:dLbl>
              <c:idx val="19"/>
              <c:layout>
                <c:manualLayout>
                  <c:x val="1.745718065157896E-2"/>
                  <c:y val="-7.3343551248793007E-17"/>
                </c:manualLayout>
              </c:layout>
              <c:dLblPos val="outEnd"/>
              <c:showLegendKey val="0"/>
              <c:showVal val="1"/>
              <c:showCatName val="0"/>
              <c:showSerName val="0"/>
              <c:showPercent val="0"/>
              <c:showBubbleSize val="0"/>
              <c:separator>
</c:separator>
            </c:dLbl>
            <c:txPr>
              <a:bodyPr/>
              <a:lstStyle/>
              <a:p>
                <a:pPr>
                  <a:defRPr sz="700"/>
                </a:pPr>
                <a:endParaRPr lang="hu-HU"/>
              </a:p>
            </c:txPr>
            <c:dLblPos val="outEnd"/>
            <c:showLegendKey val="0"/>
            <c:showVal val="1"/>
            <c:showCatName val="0"/>
            <c:showSerName val="0"/>
            <c:showPercent val="0"/>
            <c:showBubbleSize val="0"/>
            <c:separator>
</c:separator>
            <c:showLeaderLines val="0"/>
          </c:dLbls>
          <c:cat>
            <c:strRef>
              <c:f>Összesítő!$A$3:$A$22</c:f>
              <c:strCache>
                <c:ptCount val="20"/>
                <c:pt idx="0">
                  <c:v>Bács- Kiskun megye</c:v>
                </c:pt>
                <c:pt idx="1">
                  <c:v>Baranya megye</c:v>
                </c:pt>
                <c:pt idx="2">
                  <c:v>Békés megye</c:v>
                </c:pt>
                <c:pt idx="3">
                  <c:v>Borsod- Abaúj- Zemplén megye</c:v>
                </c:pt>
                <c:pt idx="4">
                  <c:v>Csongrád megye</c:v>
                </c:pt>
                <c:pt idx="5">
                  <c:v>Fejér megye</c:v>
                </c:pt>
                <c:pt idx="6">
                  <c:v>Pest megye</c:v>
                </c:pt>
                <c:pt idx="7">
                  <c:v>Főváros kerületei</c:v>
                </c:pt>
                <c:pt idx="8">
                  <c:v>Győr- Moson- Sopron megye</c:v>
                </c:pt>
                <c:pt idx="9">
                  <c:v>Hajdú- Bihar megye</c:v>
                </c:pt>
                <c:pt idx="10">
                  <c:v>Heves megye</c:v>
                </c:pt>
                <c:pt idx="11">
                  <c:v>Jász- Nagykun- Szolnok megye</c:v>
                </c:pt>
                <c:pt idx="12">
                  <c:v>Komárom- Esztergom megye</c:v>
                </c:pt>
                <c:pt idx="13">
                  <c:v>Nógrád megye</c:v>
                </c:pt>
                <c:pt idx="14">
                  <c:v>Somogy megye</c:v>
                </c:pt>
                <c:pt idx="15">
                  <c:v>Szabolcs- Szatmár- Bereg megye</c:v>
                </c:pt>
                <c:pt idx="16">
                  <c:v>Tolna megye</c:v>
                </c:pt>
                <c:pt idx="17">
                  <c:v>Vas megye</c:v>
                </c:pt>
                <c:pt idx="18">
                  <c:v>Veszprém megye</c:v>
                </c:pt>
                <c:pt idx="19">
                  <c:v>Zala megye</c:v>
                </c:pt>
              </c:strCache>
            </c:strRef>
          </c:cat>
          <c:val>
            <c:numRef>
              <c:f>Összesítő!$O$3:$O$22</c:f>
              <c:numCache>
                <c:formatCode>General</c:formatCode>
                <c:ptCount val="20"/>
                <c:pt idx="0">
                  <c:v>56704</c:v>
                </c:pt>
                <c:pt idx="1">
                  <c:v>18751</c:v>
                </c:pt>
                <c:pt idx="2">
                  <c:v>32388</c:v>
                </c:pt>
                <c:pt idx="3">
                  <c:v>27229</c:v>
                </c:pt>
                <c:pt idx="4">
                  <c:v>25897</c:v>
                </c:pt>
                <c:pt idx="5">
                  <c:v>10317</c:v>
                </c:pt>
                <c:pt idx="6">
                  <c:v>149063</c:v>
                </c:pt>
                <c:pt idx="7">
                  <c:v>269618</c:v>
                </c:pt>
                <c:pt idx="8">
                  <c:v>5747</c:v>
                </c:pt>
                <c:pt idx="9">
                  <c:v>26871</c:v>
                </c:pt>
                <c:pt idx="10">
                  <c:v>7715</c:v>
                </c:pt>
                <c:pt idx="11">
                  <c:v>27211</c:v>
                </c:pt>
                <c:pt idx="12">
                  <c:v>21142</c:v>
                </c:pt>
                <c:pt idx="13">
                  <c:v>2583</c:v>
                </c:pt>
                <c:pt idx="14">
                  <c:v>32388</c:v>
                </c:pt>
                <c:pt idx="15">
                  <c:v>742</c:v>
                </c:pt>
                <c:pt idx="16">
                  <c:v>9151</c:v>
                </c:pt>
                <c:pt idx="17">
                  <c:v>5117</c:v>
                </c:pt>
                <c:pt idx="18">
                  <c:v>34118</c:v>
                </c:pt>
                <c:pt idx="19">
                  <c:v>7307</c:v>
                </c:pt>
              </c:numCache>
            </c:numRef>
          </c:val>
        </c:ser>
        <c:dLbls>
          <c:dLblPos val="outEnd"/>
          <c:showLegendKey val="0"/>
          <c:showVal val="1"/>
          <c:showCatName val="0"/>
          <c:showSerName val="0"/>
          <c:showPercent val="0"/>
          <c:showBubbleSize val="0"/>
        </c:dLbls>
        <c:gapWidth val="150"/>
        <c:axId val="64536576"/>
        <c:axId val="64538112"/>
      </c:barChart>
      <c:catAx>
        <c:axId val="64536576"/>
        <c:scaling>
          <c:orientation val="minMax"/>
        </c:scaling>
        <c:delete val="0"/>
        <c:axPos val="b"/>
        <c:majorTickMark val="none"/>
        <c:minorTickMark val="none"/>
        <c:tickLblPos val="nextTo"/>
        <c:txPr>
          <a:bodyPr/>
          <a:lstStyle/>
          <a:p>
            <a:pPr>
              <a:defRPr sz="800"/>
            </a:pPr>
            <a:endParaRPr lang="hu-HU"/>
          </a:p>
        </c:txPr>
        <c:crossAx val="64538112"/>
        <c:crosses val="autoZero"/>
        <c:auto val="1"/>
        <c:lblAlgn val="ctr"/>
        <c:lblOffset val="100"/>
        <c:noMultiLvlLbl val="0"/>
      </c:catAx>
      <c:valAx>
        <c:axId val="64538112"/>
        <c:scaling>
          <c:orientation val="minMax"/>
        </c:scaling>
        <c:delete val="0"/>
        <c:axPos val="l"/>
        <c:majorGridlines/>
        <c:numFmt formatCode="General" sourceLinked="1"/>
        <c:majorTickMark val="none"/>
        <c:minorTickMark val="none"/>
        <c:tickLblPos val="nextTo"/>
        <c:crossAx val="64536576"/>
        <c:crosses val="autoZero"/>
        <c:crossBetween val="between"/>
        <c:majorUnit val="50000"/>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hu-H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2"/>
            </a:solidFill>
          </c:spPr>
          <c:invertIfNegative val="0"/>
          <c:dLbls>
            <c:dLbl>
              <c:idx val="0"/>
              <c:layout>
                <c:manualLayout>
                  <c:x val="-5.7284911695534152E-3"/>
                  <c:y val="-2.3681864912675453E-2"/>
                </c:manualLayout>
              </c:layout>
              <c:dLblPos val="outEnd"/>
              <c:showLegendKey val="0"/>
              <c:showVal val="1"/>
              <c:showCatName val="0"/>
              <c:showSerName val="0"/>
              <c:showPercent val="0"/>
              <c:showBubbleSize val="0"/>
            </c:dLbl>
            <c:dLbl>
              <c:idx val="5"/>
              <c:layout>
                <c:manualLayout>
                  <c:x val="3.81899411303561E-3"/>
                  <c:y val="-1.1840932456337726E-2"/>
                </c:manualLayout>
              </c:layout>
              <c:dLblPos val="outEnd"/>
              <c:showLegendKey val="0"/>
              <c:showVal val="1"/>
              <c:showCatName val="0"/>
              <c:showSerName val="0"/>
              <c:showPercent val="0"/>
              <c:showBubbleSize val="0"/>
            </c:dLbl>
            <c:dLbl>
              <c:idx val="6"/>
              <c:layout>
                <c:manualLayout>
                  <c:x val="1.3366479395624636E-2"/>
                  <c:y val="0"/>
                </c:manualLayout>
              </c:layout>
              <c:dLblPos val="outEnd"/>
              <c:showLegendKey val="0"/>
              <c:showVal val="1"/>
              <c:showCatName val="0"/>
              <c:showSerName val="0"/>
              <c:showPercent val="0"/>
              <c:showBubbleSize val="0"/>
            </c:dLbl>
            <c:dLbl>
              <c:idx val="9"/>
              <c:layout>
                <c:manualLayout>
                  <c:x val="0"/>
                  <c:y val="-3.1575819883567273E-2"/>
                </c:manualLayout>
              </c:layout>
              <c:dLblPos val="outEnd"/>
              <c:showLegendKey val="0"/>
              <c:showVal val="1"/>
              <c:showCatName val="0"/>
              <c:showSerName val="0"/>
              <c:showPercent val="0"/>
              <c:showBubbleSize val="0"/>
            </c:dLbl>
            <c:dLbl>
              <c:idx val="10"/>
              <c:layout>
                <c:manualLayout>
                  <c:x val="3.81899411303561E-3"/>
                  <c:y val="7.8939549708918182E-3"/>
                </c:manualLayout>
              </c:layout>
              <c:dLblPos val="outEnd"/>
              <c:showLegendKey val="0"/>
              <c:showVal val="1"/>
              <c:showCatName val="0"/>
              <c:showSerName val="0"/>
              <c:showPercent val="0"/>
              <c:showBubbleSize val="0"/>
            </c:dLbl>
            <c:dLbl>
              <c:idx val="11"/>
              <c:layout>
                <c:manualLayout>
                  <c:x val="1.14569823391069E-2"/>
                  <c:y val="0"/>
                </c:manualLayout>
              </c:layout>
              <c:dLblPos val="outEnd"/>
              <c:showLegendKey val="0"/>
              <c:showVal val="1"/>
              <c:showCatName val="0"/>
              <c:showSerName val="0"/>
              <c:showPercent val="0"/>
              <c:showBubbleSize val="0"/>
            </c:dLbl>
            <c:dLbl>
              <c:idx val="13"/>
              <c:layout>
                <c:manualLayout>
                  <c:x val="-7.0014083263655118E-17"/>
                  <c:y val="-2.7628842398121363E-2"/>
                </c:manualLayout>
              </c:layout>
              <c:dLblPos val="outEnd"/>
              <c:showLegendKey val="0"/>
              <c:showVal val="1"/>
              <c:showCatName val="0"/>
              <c:showSerName val="0"/>
              <c:showPercent val="0"/>
              <c:showBubbleSize val="0"/>
            </c:dLbl>
            <c:dLbl>
              <c:idx val="14"/>
              <c:layout>
                <c:manualLayout>
                  <c:x val="-1.909497056517805E-3"/>
                  <c:y val="-1.5787909941783636E-2"/>
                </c:manualLayout>
              </c:layout>
              <c:dLblPos val="outEnd"/>
              <c:showLegendKey val="0"/>
              <c:showVal val="1"/>
              <c:showCatName val="0"/>
              <c:showSerName val="0"/>
              <c:showPercent val="0"/>
              <c:showBubbleSize val="0"/>
            </c:dLbl>
            <c:dLbl>
              <c:idx val="17"/>
              <c:layout>
                <c:manualLayout>
                  <c:x val="0"/>
                  <c:y val="-2.3681864912675453E-2"/>
                </c:manualLayout>
              </c:layout>
              <c:dLblPos val="outEnd"/>
              <c:showLegendKey val="0"/>
              <c:showVal val="1"/>
              <c:showCatName val="0"/>
              <c:showSerName val="0"/>
              <c:showPercent val="0"/>
              <c:showBubbleSize val="0"/>
            </c:dLbl>
            <c:dLbl>
              <c:idx val="18"/>
              <c:layout>
                <c:manualLayout>
                  <c:x val="-1.909497056517805E-3"/>
                  <c:y val="-2.3681864912675526E-2"/>
                </c:manualLayout>
              </c:layout>
              <c:dLblPos val="outEnd"/>
              <c:showLegendKey val="0"/>
              <c:showVal val="1"/>
              <c:showCatName val="0"/>
              <c:showSerName val="0"/>
              <c:showPercent val="0"/>
              <c:showBubbleSize val="0"/>
            </c:dLbl>
            <c:txPr>
              <a:bodyPr/>
              <a:lstStyle/>
              <a:p>
                <a:pPr>
                  <a:defRPr sz="700"/>
                </a:pPr>
                <a:endParaRPr lang="hu-HU"/>
              </a:p>
            </c:txPr>
            <c:dLblPos val="outEnd"/>
            <c:showLegendKey val="0"/>
            <c:showVal val="1"/>
            <c:showCatName val="0"/>
            <c:showSerName val="0"/>
            <c:showPercent val="0"/>
            <c:showBubbleSize val="0"/>
            <c:showLeaderLines val="0"/>
          </c:dLbls>
          <c:cat>
            <c:strRef>
              <c:f>'Kritikus hibák'!$B$3:$B$25</c:f>
              <c:strCache>
                <c:ptCount val="23"/>
                <c:pt idx="0">
                  <c:v>Békéscsaba</c:v>
                </c:pt>
                <c:pt idx="1">
                  <c:v>Debrecen</c:v>
                </c:pt>
                <c:pt idx="2">
                  <c:v>Dunaújváros</c:v>
                </c:pt>
                <c:pt idx="3">
                  <c:v>Eger</c:v>
                </c:pt>
                <c:pt idx="4">
                  <c:v>Érd</c:v>
                </c:pt>
                <c:pt idx="5">
                  <c:v>Győr</c:v>
                </c:pt>
                <c:pt idx="6">
                  <c:v>Hódmezővásárhely</c:v>
                </c:pt>
                <c:pt idx="7">
                  <c:v>Kaposvár</c:v>
                </c:pt>
                <c:pt idx="8">
                  <c:v>Kecskemét</c:v>
                </c:pt>
                <c:pt idx="9">
                  <c:v>Miskolc</c:v>
                </c:pt>
                <c:pt idx="10">
                  <c:v>Nagykanizsa</c:v>
                </c:pt>
                <c:pt idx="11">
                  <c:v>Nyíregyháza</c:v>
                </c:pt>
                <c:pt idx="12">
                  <c:v>Pécs</c:v>
                </c:pt>
                <c:pt idx="13">
                  <c:v>Salgótarján</c:v>
                </c:pt>
                <c:pt idx="14">
                  <c:v>Sopron</c:v>
                </c:pt>
                <c:pt idx="15">
                  <c:v>Szeged</c:v>
                </c:pt>
                <c:pt idx="16">
                  <c:v>Székesfehérvár</c:v>
                </c:pt>
                <c:pt idx="17">
                  <c:v>Szekszárd</c:v>
                </c:pt>
                <c:pt idx="18">
                  <c:v>Szolnok</c:v>
                </c:pt>
                <c:pt idx="19">
                  <c:v>Szombathely</c:v>
                </c:pt>
                <c:pt idx="20">
                  <c:v>Tatabánya</c:v>
                </c:pt>
                <c:pt idx="21">
                  <c:v>Veszprém</c:v>
                </c:pt>
                <c:pt idx="22">
                  <c:v>Zalaegerszeg</c:v>
                </c:pt>
              </c:strCache>
            </c:strRef>
          </c:cat>
          <c:val>
            <c:numRef>
              <c:f>'Kritikus hibák'!$J$3:$J$25</c:f>
              <c:numCache>
                <c:formatCode>_-* #,##0\ _F_t_-;\-* #,##0\ _F_t_-;_-* "-"??\ _F_t_-;_-@_-</c:formatCode>
                <c:ptCount val="23"/>
                <c:pt idx="0">
                  <c:v>15601</c:v>
                </c:pt>
                <c:pt idx="1">
                  <c:v>61561</c:v>
                </c:pt>
                <c:pt idx="2">
                  <c:v>5700</c:v>
                </c:pt>
                <c:pt idx="3">
                  <c:v>13914</c:v>
                </c:pt>
                <c:pt idx="4">
                  <c:v>27262</c:v>
                </c:pt>
                <c:pt idx="5">
                  <c:v>5072</c:v>
                </c:pt>
                <c:pt idx="6">
                  <c:v>9053</c:v>
                </c:pt>
                <c:pt idx="7">
                  <c:v>5424</c:v>
                </c:pt>
                <c:pt idx="8">
                  <c:v>28911</c:v>
                </c:pt>
                <c:pt idx="9">
                  <c:v>17517</c:v>
                </c:pt>
                <c:pt idx="10">
                  <c:v>15766</c:v>
                </c:pt>
                <c:pt idx="11">
                  <c:v>80</c:v>
                </c:pt>
                <c:pt idx="12">
                  <c:v>63568</c:v>
                </c:pt>
                <c:pt idx="13">
                  <c:v>9525</c:v>
                </c:pt>
                <c:pt idx="14">
                  <c:v>2358</c:v>
                </c:pt>
                <c:pt idx="15">
                  <c:v>95929</c:v>
                </c:pt>
                <c:pt idx="16">
                  <c:v>16765</c:v>
                </c:pt>
                <c:pt idx="17">
                  <c:v>3938</c:v>
                </c:pt>
                <c:pt idx="18">
                  <c:v>26845</c:v>
                </c:pt>
                <c:pt idx="19">
                  <c:v>165</c:v>
                </c:pt>
                <c:pt idx="20">
                  <c:v>26784</c:v>
                </c:pt>
                <c:pt idx="21">
                  <c:v>12673</c:v>
                </c:pt>
                <c:pt idx="22">
                  <c:v>17074</c:v>
                </c:pt>
              </c:numCache>
            </c:numRef>
          </c:val>
        </c:ser>
        <c:ser>
          <c:idx val="1"/>
          <c:order val="1"/>
          <c:spPr>
            <a:solidFill>
              <a:srgbClr val="00B050"/>
            </a:solidFill>
          </c:spPr>
          <c:invertIfNegative val="0"/>
          <c:dLbls>
            <c:dLbl>
              <c:idx val="0"/>
              <c:layout>
                <c:manualLayout>
                  <c:x val="7.339535339678494E-3"/>
                  <c:y val="2.4598682517562496E-3"/>
                </c:manualLayout>
              </c:layout>
              <c:dLblPos val="outEnd"/>
              <c:showLegendKey val="0"/>
              <c:showVal val="1"/>
              <c:showCatName val="0"/>
              <c:showSerName val="0"/>
              <c:showPercent val="0"/>
              <c:showBubbleSize val="0"/>
            </c:dLbl>
            <c:dLbl>
              <c:idx val="1"/>
              <c:layout>
                <c:manualLayout>
                  <c:x val="8.5690381086041233E-3"/>
                  <c:y val="0"/>
                </c:manualLayout>
              </c:layout>
              <c:dLblPos val="outEnd"/>
              <c:showLegendKey val="0"/>
              <c:showVal val="1"/>
              <c:showCatName val="0"/>
              <c:showSerName val="0"/>
              <c:showPercent val="0"/>
              <c:showBubbleSize val="0"/>
            </c:dLbl>
            <c:dLbl>
              <c:idx val="2"/>
              <c:layout>
                <c:manualLayout>
                  <c:x val="7.63798822607122E-3"/>
                  <c:y val="7.8939549708918182E-3"/>
                </c:manualLayout>
              </c:layout>
              <c:dLblPos val="outEnd"/>
              <c:showLegendKey val="0"/>
              <c:showVal val="1"/>
              <c:showCatName val="0"/>
              <c:showSerName val="0"/>
              <c:showPercent val="0"/>
              <c:showBubbleSize val="0"/>
            </c:dLbl>
            <c:dLbl>
              <c:idx val="3"/>
              <c:layout>
                <c:manualLayout>
                  <c:x val="8.5690381086041493E-3"/>
                  <c:y val="0"/>
                </c:manualLayout>
              </c:layout>
              <c:dLblPos val="outEnd"/>
              <c:showLegendKey val="0"/>
              <c:showVal val="1"/>
              <c:showCatName val="0"/>
              <c:showSerName val="0"/>
              <c:showPercent val="0"/>
              <c:showBubbleSize val="0"/>
            </c:dLbl>
            <c:dLbl>
              <c:idx val="4"/>
              <c:layout>
                <c:manualLayout>
                  <c:x val="9.9972111267048105E-3"/>
                  <c:y val="6.1515315981654876E-3"/>
                </c:manualLayout>
              </c:layout>
              <c:dLblPos val="outEnd"/>
              <c:showLegendKey val="0"/>
              <c:showVal val="1"/>
              <c:showCatName val="0"/>
              <c:showSerName val="0"/>
              <c:showPercent val="0"/>
              <c:showBubbleSize val="0"/>
            </c:dLbl>
            <c:dLbl>
              <c:idx val="5"/>
              <c:layout>
                <c:manualLayout>
                  <c:x val="9.5474852825890247E-3"/>
                  <c:y val="1.1840932456337726E-2"/>
                </c:manualLayout>
              </c:layout>
              <c:dLblPos val="outEnd"/>
              <c:showLegendKey val="0"/>
              <c:showVal val="1"/>
              <c:showCatName val="0"/>
              <c:showSerName val="0"/>
              <c:showPercent val="0"/>
              <c:showBubbleSize val="0"/>
            </c:dLbl>
            <c:dLbl>
              <c:idx val="6"/>
              <c:layout>
                <c:manualLayout>
                  <c:x val="-5.7284911695534152E-3"/>
                  <c:y val="-3.1575819883567273E-2"/>
                </c:manualLayout>
              </c:layout>
              <c:dLblPos val="outEnd"/>
              <c:showLegendKey val="0"/>
              <c:showVal val="1"/>
              <c:showCatName val="0"/>
              <c:showSerName val="0"/>
              <c:showPercent val="0"/>
              <c:showBubbleSize val="0"/>
            </c:dLbl>
            <c:dLbl>
              <c:idx val="7"/>
              <c:layout>
                <c:manualLayout>
                  <c:x val="5.7126920724027497E-3"/>
                  <c:y val="0"/>
                </c:manualLayout>
              </c:layout>
              <c:dLblPos val="outEnd"/>
              <c:showLegendKey val="0"/>
              <c:showVal val="1"/>
              <c:showCatName val="0"/>
              <c:showSerName val="0"/>
              <c:showPercent val="0"/>
              <c:showBubbleSize val="0"/>
            </c:dLbl>
            <c:dLbl>
              <c:idx val="8"/>
              <c:layout>
                <c:manualLayout>
                  <c:x val="7.1408650905034369E-3"/>
                  <c:y val="6.1515315981654876E-3"/>
                </c:manualLayout>
              </c:layout>
              <c:dLblPos val="outEnd"/>
              <c:showLegendKey val="0"/>
              <c:showVal val="1"/>
              <c:showCatName val="0"/>
              <c:showSerName val="0"/>
              <c:showPercent val="0"/>
              <c:showBubbleSize val="0"/>
            </c:dLbl>
            <c:dLbl>
              <c:idx val="10"/>
              <c:layout>
                <c:manualLayout>
                  <c:x val="9.9972111267048105E-3"/>
                  <c:y val="-6.1515315981654876E-3"/>
                </c:manualLayout>
              </c:layout>
              <c:dLblPos val="outEnd"/>
              <c:showLegendKey val="0"/>
              <c:showVal val="1"/>
              <c:showCatName val="0"/>
              <c:showSerName val="0"/>
              <c:showPercent val="0"/>
              <c:showBubbleSize val="0"/>
            </c:dLbl>
            <c:dLbl>
              <c:idx val="11"/>
              <c:layout>
                <c:manualLayout>
                  <c:x val="-7.63798822607122E-3"/>
                  <c:y val="-3.9469774854459093E-2"/>
                </c:manualLayout>
              </c:layout>
              <c:dLblPos val="outEnd"/>
              <c:showLegendKey val="0"/>
              <c:showVal val="1"/>
              <c:showCatName val="0"/>
              <c:showSerName val="0"/>
              <c:showPercent val="0"/>
              <c:showBubbleSize val="0"/>
            </c:dLbl>
            <c:dLbl>
              <c:idx val="12"/>
              <c:layout>
                <c:manualLayout>
                  <c:x val="1.9094970565178049E-2"/>
                  <c:y val="-7.8939549708918182E-3"/>
                </c:manualLayout>
              </c:layout>
              <c:dLblPos val="outEnd"/>
              <c:showLegendKey val="0"/>
              <c:showVal val="1"/>
              <c:showCatName val="0"/>
              <c:showSerName val="0"/>
              <c:showPercent val="0"/>
              <c:showBubbleSize val="0"/>
            </c:dLbl>
            <c:dLbl>
              <c:idx val="15"/>
              <c:layout>
                <c:manualLayout>
                  <c:x val="1.145698233910683E-2"/>
                  <c:y val="0"/>
                </c:manualLayout>
              </c:layout>
              <c:dLblPos val="outEnd"/>
              <c:showLegendKey val="0"/>
              <c:showVal val="1"/>
              <c:showCatName val="0"/>
              <c:showSerName val="0"/>
              <c:showPercent val="0"/>
              <c:showBubbleSize val="0"/>
            </c:dLbl>
            <c:dLbl>
              <c:idx val="20"/>
              <c:layout>
                <c:manualLayout>
                  <c:x val="8.5690381086041233E-3"/>
                  <c:y val="-3.0757657990827438E-3"/>
                </c:manualLayout>
              </c:layout>
              <c:dLblPos val="outEnd"/>
              <c:showLegendKey val="0"/>
              <c:showVal val="1"/>
              <c:showCatName val="0"/>
              <c:showSerName val="0"/>
              <c:showPercent val="0"/>
              <c:showBubbleSize val="0"/>
            </c:dLbl>
            <c:dLbl>
              <c:idx val="21"/>
              <c:layout>
                <c:manualLayout>
                  <c:x val="5.7284911695534152E-3"/>
                  <c:y val="-7.8939549708918182E-3"/>
                </c:manualLayout>
              </c:layout>
              <c:dLblPos val="outEnd"/>
              <c:showLegendKey val="0"/>
              <c:showVal val="1"/>
              <c:showCatName val="0"/>
              <c:showSerName val="0"/>
              <c:showPercent val="0"/>
              <c:showBubbleSize val="0"/>
            </c:dLbl>
            <c:dLbl>
              <c:idx val="22"/>
              <c:layout>
                <c:manualLayout>
                  <c:x val="1.3366479395624636E-2"/>
                  <c:y val="-3.1575819883567273E-2"/>
                </c:manualLayout>
              </c:layout>
              <c:dLblPos val="outEnd"/>
              <c:showLegendKey val="0"/>
              <c:showVal val="1"/>
              <c:showCatName val="0"/>
              <c:showSerName val="0"/>
              <c:showPercent val="0"/>
              <c:showBubbleSize val="0"/>
            </c:dLbl>
            <c:txPr>
              <a:bodyPr/>
              <a:lstStyle/>
              <a:p>
                <a:pPr>
                  <a:defRPr sz="700"/>
                </a:pPr>
                <a:endParaRPr lang="hu-HU"/>
              </a:p>
            </c:txPr>
            <c:dLblPos val="outEnd"/>
            <c:showLegendKey val="0"/>
            <c:showVal val="1"/>
            <c:showCatName val="0"/>
            <c:showSerName val="0"/>
            <c:showPercent val="0"/>
            <c:showBubbleSize val="0"/>
            <c:showLeaderLines val="0"/>
          </c:dLbls>
          <c:cat>
            <c:strRef>
              <c:f>'Kritikus hibák'!$B$3:$B$25</c:f>
              <c:strCache>
                <c:ptCount val="23"/>
                <c:pt idx="0">
                  <c:v>Békéscsaba</c:v>
                </c:pt>
                <c:pt idx="1">
                  <c:v>Debrecen</c:v>
                </c:pt>
                <c:pt idx="2">
                  <c:v>Dunaújváros</c:v>
                </c:pt>
                <c:pt idx="3">
                  <c:v>Eger</c:v>
                </c:pt>
                <c:pt idx="4">
                  <c:v>Érd</c:v>
                </c:pt>
                <c:pt idx="5">
                  <c:v>Győr</c:v>
                </c:pt>
                <c:pt idx="6">
                  <c:v>Hódmezővásárhely</c:v>
                </c:pt>
                <c:pt idx="7">
                  <c:v>Kaposvár</c:v>
                </c:pt>
                <c:pt idx="8">
                  <c:v>Kecskemét</c:v>
                </c:pt>
                <c:pt idx="9">
                  <c:v>Miskolc</c:v>
                </c:pt>
                <c:pt idx="10">
                  <c:v>Nagykanizsa</c:v>
                </c:pt>
                <c:pt idx="11">
                  <c:v>Nyíregyháza</c:v>
                </c:pt>
                <c:pt idx="12">
                  <c:v>Pécs</c:v>
                </c:pt>
                <c:pt idx="13">
                  <c:v>Salgótarján</c:v>
                </c:pt>
                <c:pt idx="14">
                  <c:v>Sopron</c:v>
                </c:pt>
                <c:pt idx="15">
                  <c:v>Szeged</c:v>
                </c:pt>
                <c:pt idx="16">
                  <c:v>Székesfehérvár</c:v>
                </c:pt>
                <c:pt idx="17">
                  <c:v>Szekszárd</c:v>
                </c:pt>
                <c:pt idx="18">
                  <c:v>Szolnok</c:v>
                </c:pt>
                <c:pt idx="19">
                  <c:v>Szombathely</c:v>
                </c:pt>
                <c:pt idx="20">
                  <c:v>Tatabánya</c:v>
                </c:pt>
                <c:pt idx="21">
                  <c:v>Veszprém</c:v>
                </c:pt>
                <c:pt idx="22">
                  <c:v>Zalaegerszeg</c:v>
                </c:pt>
              </c:strCache>
            </c:strRef>
          </c:cat>
          <c:val>
            <c:numRef>
              <c:f>'Kritikus hibák'!$Q$3:$Q$25</c:f>
              <c:numCache>
                <c:formatCode>General</c:formatCode>
                <c:ptCount val="23"/>
                <c:pt idx="0">
                  <c:v>14355</c:v>
                </c:pt>
                <c:pt idx="1">
                  <c:v>10021</c:v>
                </c:pt>
                <c:pt idx="2">
                  <c:v>3768</c:v>
                </c:pt>
                <c:pt idx="3">
                  <c:v>2421</c:v>
                </c:pt>
                <c:pt idx="4">
                  <c:v>5966</c:v>
                </c:pt>
                <c:pt idx="5">
                  <c:v>4128</c:v>
                </c:pt>
                <c:pt idx="6">
                  <c:v>9097</c:v>
                </c:pt>
                <c:pt idx="7">
                  <c:v>1773</c:v>
                </c:pt>
                <c:pt idx="8">
                  <c:v>3122</c:v>
                </c:pt>
                <c:pt idx="9">
                  <c:v>17517</c:v>
                </c:pt>
                <c:pt idx="10">
                  <c:v>3714</c:v>
                </c:pt>
                <c:pt idx="11">
                  <c:v>652</c:v>
                </c:pt>
                <c:pt idx="12">
                  <c:v>46127</c:v>
                </c:pt>
                <c:pt idx="13">
                  <c:v>9513</c:v>
                </c:pt>
                <c:pt idx="14">
                  <c:v>309</c:v>
                </c:pt>
                <c:pt idx="15">
                  <c:v>90397</c:v>
                </c:pt>
                <c:pt idx="16">
                  <c:v>6385</c:v>
                </c:pt>
                <c:pt idx="17">
                  <c:v>2370</c:v>
                </c:pt>
                <c:pt idx="18">
                  <c:v>24837</c:v>
                </c:pt>
                <c:pt idx="19">
                  <c:v>52</c:v>
                </c:pt>
                <c:pt idx="20">
                  <c:v>1436</c:v>
                </c:pt>
                <c:pt idx="21">
                  <c:v>6903</c:v>
                </c:pt>
                <c:pt idx="22">
                  <c:v>4019</c:v>
                </c:pt>
              </c:numCache>
            </c:numRef>
          </c:val>
        </c:ser>
        <c:dLbls>
          <c:dLblPos val="outEnd"/>
          <c:showLegendKey val="0"/>
          <c:showVal val="1"/>
          <c:showCatName val="0"/>
          <c:showSerName val="0"/>
          <c:showPercent val="0"/>
          <c:showBubbleSize val="0"/>
        </c:dLbls>
        <c:gapWidth val="150"/>
        <c:axId val="79819520"/>
        <c:axId val="79821056"/>
      </c:barChart>
      <c:catAx>
        <c:axId val="79819520"/>
        <c:scaling>
          <c:orientation val="minMax"/>
        </c:scaling>
        <c:delete val="0"/>
        <c:axPos val="b"/>
        <c:majorTickMark val="out"/>
        <c:minorTickMark val="none"/>
        <c:tickLblPos val="nextTo"/>
        <c:txPr>
          <a:bodyPr/>
          <a:lstStyle/>
          <a:p>
            <a:pPr>
              <a:defRPr sz="800"/>
            </a:pPr>
            <a:endParaRPr lang="hu-HU"/>
          </a:p>
        </c:txPr>
        <c:crossAx val="79821056"/>
        <c:crosses val="autoZero"/>
        <c:auto val="1"/>
        <c:lblAlgn val="ctr"/>
        <c:lblOffset val="100"/>
        <c:noMultiLvlLbl val="0"/>
      </c:catAx>
      <c:valAx>
        <c:axId val="79821056"/>
        <c:scaling>
          <c:orientation val="minMax"/>
        </c:scaling>
        <c:delete val="0"/>
        <c:axPos val="l"/>
        <c:majorGridlines/>
        <c:numFmt formatCode="_-* #,##0\ _F_t_-;\-* #,##0\ _F_t_-;_-* &quot;-&quot;??\ _F_t_-;_-@_-" sourceLinked="1"/>
        <c:majorTickMark val="out"/>
        <c:minorTickMark val="none"/>
        <c:tickLblPos val="nextTo"/>
        <c:crossAx val="79819520"/>
        <c:crosses val="autoZero"/>
        <c:crossBetween val="between"/>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hu-H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ln>
              <a:solidFill>
                <a:schemeClr val="tx1"/>
              </a:solidFill>
            </a:ln>
          </c:spPr>
          <c:dPt>
            <c:idx val="0"/>
            <c:bubble3D val="0"/>
            <c:spPr>
              <a:solidFill>
                <a:schemeClr val="tx2"/>
              </a:solidFill>
              <a:ln>
                <a:solidFill>
                  <a:schemeClr val="tx1"/>
                </a:solidFill>
              </a:ln>
            </c:spPr>
          </c:dPt>
          <c:dPt>
            <c:idx val="1"/>
            <c:bubble3D val="0"/>
            <c:spPr>
              <a:solidFill>
                <a:schemeClr val="accent4">
                  <a:lumMod val="60000"/>
                  <a:lumOff val="40000"/>
                </a:schemeClr>
              </a:solidFill>
              <a:ln>
                <a:solidFill>
                  <a:schemeClr val="tx1"/>
                </a:solidFill>
              </a:ln>
            </c:spPr>
          </c:dPt>
          <c:dLbls>
            <c:dLbl>
              <c:idx val="0"/>
              <c:layout>
                <c:manualLayout>
                  <c:x val="-0.16927217653739624"/>
                  <c:y val="3.3149233399853262E-2"/>
                </c:manualLayout>
              </c:layout>
              <c:showLegendKey val="0"/>
              <c:showVal val="0"/>
              <c:showCatName val="0"/>
              <c:showSerName val="0"/>
              <c:showPercent val="1"/>
              <c:showBubbleSize val="0"/>
            </c:dLbl>
            <c:dLbl>
              <c:idx val="1"/>
              <c:layout>
                <c:manualLayout>
                  <c:x val="0.13123076041400525"/>
                  <c:y val="-4.0421858539570407E-2"/>
                </c:manualLayout>
              </c:layout>
              <c:showLegendKey val="0"/>
              <c:showVal val="0"/>
              <c:showCatName val="0"/>
              <c:showSerName val="0"/>
              <c:showPercent val="1"/>
              <c:showBubbleSize val="0"/>
            </c:dLbl>
            <c:txPr>
              <a:bodyPr/>
              <a:lstStyle/>
              <a:p>
                <a:pPr>
                  <a:defRPr sz="1600">
                    <a:solidFill>
                      <a:schemeClr val="bg1"/>
                    </a:solidFill>
                  </a:defRPr>
                </a:pPr>
                <a:endParaRPr lang="hu-HU"/>
              </a:p>
            </c:txPr>
            <c:showLegendKey val="0"/>
            <c:showVal val="0"/>
            <c:showCatName val="0"/>
            <c:showSerName val="0"/>
            <c:showPercent val="1"/>
            <c:showBubbleSize val="0"/>
            <c:showLeaderLines val="1"/>
          </c:dLbls>
          <c:cat>
            <c:strRef>
              <c:f>(Összegzes!$C$1;Összegzes!$D$1)</c:f>
              <c:strCache>
                <c:ptCount val="2"/>
                <c:pt idx="0">
                  <c:v>Már migrált önkomrányzat</c:v>
                </c:pt>
                <c:pt idx="1">
                  <c:v>Még nem migrált önkormányzat</c:v>
                </c:pt>
              </c:strCache>
            </c:strRef>
          </c:cat>
          <c:val>
            <c:numRef>
              <c:f>(Összegzes!$C$22;Összegzes!$D$22)</c:f>
              <c:numCache>
                <c:formatCode>General</c:formatCode>
                <c:ptCount val="2"/>
                <c:pt idx="0">
                  <c:v>786</c:v>
                </c:pt>
                <c:pt idx="1">
                  <c:v>901</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57785559044999113"/>
          <c:y val="0.43957556921344998"/>
          <c:w val="0.39599275222851882"/>
          <c:h val="0.20431749397156804"/>
        </c:manualLayout>
      </c:layout>
      <c:overlay val="0"/>
      <c:txPr>
        <a:bodyPr/>
        <a:lstStyle/>
        <a:p>
          <a:pPr>
            <a:defRPr sz="1200"/>
          </a:pPr>
          <a:endParaRPr lang="hu-HU"/>
        </a:p>
      </c:txPr>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12638F-28C1-4B68-B944-C5F974E7811A}" type="doc">
      <dgm:prSet loTypeId="urn:microsoft.com/office/officeart/2008/layout/VerticalCurvedList" loCatId="list" qsTypeId="urn:microsoft.com/office/officeart/2005/8/quickstyle/3d4" qsCatId="3D" csTypeId="urn:microsoft.com/office/officeart/2005/8/colors/colorful4" csCatId="colorful" phldr="1"/>
      <dgm:spPr/>
      <dgm:t>
        <a:bodyPr/>
        <a:lstStyle/>
        <a:p>
          <a:endParaRPr lang="hu-HU"/>
        </a:p>
      </dgm:t>
    </dgm:pt>
    <dgm:pt modelId="{17332D6E-5D2D-4A8B-B284-7D95F240315C}">
      <dgm:prSet phldrT="[Szöveg]"/>
      <dgm:spPr/>
      <dgm:t>
        <a:bodyPr/>
        <a:lstStyle/>
        <a:p>
          <a:r>
            <a:rPr lang="hu-HU" b="1" dirty="0" smtClean="0"/>
            <a:t>Az előzetes (ONKADO oldali) adattisztítás és a próbamigráció bemutatása</a:t>
          </a:r>
          <a:endParaRPr lang="hu-HU" b="1" dirty="0"/>
        </a:p>
      </dgm:t>
    </dgm:pt>
    <dgm:pt modelId="{ACE2CA46-F891-4F1F-A9CC-C84571DBCE77}" type="parTrans" cxnId="{1C352F6B-1FF2-4255-B9B4-73B879FA992D}">
      <dgm:prSet/>
      <dgm:spPr/>
      <dgm:t>
        <a:bodyPr/>
        <a:lstStyle/>
        <a:p>
          <a:endParaRPr lang="hu-HU"/>
        </a:p>
      </dgm:t>
    </dgm:pt>
    <dgm:pt modelId="{3A9E090B-CDCE-4674-97E5-583A6F11B365}" type="sibTrans" cxnId="{1C352F6B-1FF2-4255-B9B4-73B879FA992D}">
      <dgm:prSet/>
      <dgm:spPr/>
      <dgm:t>
        <a:bodyPr/>
        <a:lstStyle/>
        <a:p>
          <a:endParaRPr lang="hu-HU"/>
        </a:p>
      </dgm:t>
    </dgm:pt>
    <dgm:pt modelId="{C459F3FB-BBF0-45C0-A6A4-BC62AB701C70}">
      <dgm:prSet phldrT="[Szöveg]"/>
      <dgm:spPr/>
      <dgm:t>
        <a:bodyPr/>
        <a:lstStyle/>
        <a:p>
          <a:r>
            <a:rPr lang="hu-HU" b="1" dirty="0" smtClean="0"/>
            <a:t>Tájékoztatás a megvalósítási folyamatról</a:t>
          </a:r>
          <a:endParaRPr lang="hu-HU" b="1" dirty="0"/>
        </a:p>
      </dgm:t>
    </dgm:pt>
    <dgm:pt modelId="{506910B9-5765-4C2E-BB44-D3B850ED4D2E}" type="parTrans" cxnId="{855F8165-84CB-437E-BB78-7AC8E751B6F7}">
      <dgm:prSet/>
      <dgm:spPr/>
      <dgm:t>
        <a:bodyPr/>
        <a:lstStyle/>
        <a:p>
          <a:endParaRPr lang="hu-HU"/>
        </a:p>
      </dgm:t>
    </dgm:pt>
    <dgm:pt modelId="{AFAE9C7A-4E52-4476-A162-CB2DB73D2245}" type="sibTrans" cxnId="{855F8165-84CB-437E-BB78-7AC8E751B6F7}">
      <dgm:prSet/>
      <dgm:spPr/>
      <dgm:t>
        <a:bodyPr/>
        <a:lstStyle/>
        <a:p>
          <a:endParaRPr lang="hu-HU"/>
        </a:p>
      </dgm:t>
    </dgm:pt>
    <dgm:pt modelId="{1A453658-B56F-4C20-866F-DC9B9ADDD533}">
      <dgm:prSet phldrT="[Szöveg]"/>
      <dgm:spPr/>
      <dgm:t>
        <a:bodyPr/>
        <a:lstStyle/>
        <a:p>
          <a:r>
            <a:rPr lang="hu-HU" b="1" dirty="0" smtClean="0"/>
            <a:t>Miért kell az adattisztítás?</a:t>
          </a:r>
          <a:endParaRPr lang="hu-HU" b="1" dirty="0"/>
        </a:p>
      </dgm:t>
    </dgm:pt>
    <dgm:pt modelId="{95FFDE5F-DB5E-4642-B7E9-30A02DC0A529}" type="parTrans" cxnId="{16CE1C03-DE62-4F4C-9FBD-DC646F36CDAA}">
      <dgm:prSet/>
      <dgm:spPr/>
      <dgm:t>
        <a:bodyPr/>
        <a:lstStyle/>
        <a:p>
          <a:endParaRPr lang="hu-HU"/>
        </a:p>
      </dgm:t>
    </dgm:pt>
    <dgm:pt modelId="{B02E0376-9B98-4A76-AC8D-9FDC0ED937EF}" type="sibTrans" cxnId="{16CE1C03-DE62-4F4C-9FBD-DC646F36CDAA}">
      <dgm:prSet/>
      <dgm:spPr/>
      <dgm:t>
        <a:bodyPr/>
        <a:lstStyle/>
        <a:p>
          <a:endParaRPr lang="hu-HU"/>
        </a:p>
      </dgm:t>
    </dgm:pt>
    <dgm:pt modelId="{9EF8288F-8E70-47D7-84F8-E7845C54E0A5}">
      <dgm:prSet/>
      <dgm:spPr/>
      <dgm:t>
        <a:bodyPr/>
        <a:lstStyle/>
        <a:p>
          <a:r>
            <a:rPr lang="hu-HU" b="1" dirty="0" smtClean="0"/>
            <a:t>Az előzetes adattisztítási és a próbamigrációs folyamat menetének bemutatása</a:t>
          </a:r>
          <a:endParaRPr lang="hu-HU" b="1" dirty="0"/>
        </a:p>
      </dgm:t>
    </dgm:pt>
    <dgm:pt modelId="{594EC2C2-2B48-4338-B6B2-672AD9D79284}" type="parTrans" cxnId="{4A71B453-ADF4-4AB8-8E5B-976180B374DC}">
      <dgm:prSet/>
      <dgm:spPr/>
      <dgm:t>
        <a:bodyPr/>
        <a:lstStyle/>
        <a:p>
          <a:endParaRPr lang="hu-HU"/>
        </a:p>
      </dgm:t>
    </dgm:pt>
    <dgm:pt modelId="{E5D35508-FE1B-4317-86B5-B48F419BBA68}" type="sibTrans" cxnId="{4A71B453-ADF4-4AB8-8E5B-976180B374DC}">
      <dgm:prSet/>
      <dgm:spPr/>
      <dgm:t>
        <a:bodyPr/>
        <a:lstStyle/>
        <a:p>
          <a:endParaRPr lang="hu-HU"/>
        </a:p>
      </dgm:t>
    </dgm:pt>
    <dgm:pt modelId="{4E7DBBC6-65AE-48E1-9F8C-1C73344E351F}">
      <dgm:prSet/>
      <dgm:spPr/>
      <dgm:t>
        <a:bodyPr/>
        <a:lstStyle/>
        <a:p>
          <a:r>
            <a:rPr lang="hu-HU" b="1" smtClean="0"/>
            <a:t>Valós élesbe állás menete</a:t>
          </a:r>
          <a:endParaRPr lang="hu-HU" b="1" dirty="0"/>
        </a:p>
      </dgm:t>
    </dgm:pt>
    <dgm:pt modelId="{2A6D26E5-4E6D-4359-9353-B6987BBC027A}" type="parTrans" cxnId="{97D851FD-A3C8-453B-8778-512F16AF314F}">
      <dgm:prSet/>
      <dgm:spPr/>
      <dgm:t>
        <a:bodyPr/>
        <a:lstStyle/>
        <a:p>
          <a:endParaRPr lang="hu-HU"/>
        </a:p>
      </dgm:t>
    </dgm:pt>
    <dgm:pt modelId="{AE801D9C-F604-4600-9D77-A4B80C9BEF47}" type="sibTrans" cxnId="{97D851FD-A3C8-453B-8778-512F16AF314F}">
      <dgm:prSet/>
      <dgm:spPr/>
      <dgm:t>
        <a:bodyPr/>
        <a:lstStyle/>
        <a:p>
          <a:endParaRPr lang="hu-HU"/>
        </a:p>
      </dgm:t>
    </dgm:pt>
    <dgm:pt modelId="{F76554AD-2F84-405B-B189-8272EFAE3676}">
      <dgm:prSet phldrT="[Szöveg]"/>
      <dgm:spPr/>
      <dgm:t>
        <a:bodyPr/>
        <a:lstStyle/>
        <a:p>
          <a:r>
            <a:rPr lang="hu-HU" b="1" dirty="0" smtClean="0"/>
            <a:t>Tervezett továbbfejlesztések</a:t>
          </a:r>
          <a:endParaRPr lang="hu-HU" b="1" dirty="0"/>
        </a:p>
      </dgm:t>
    </dgm:pt>
    <dgm:pt modelId="{15F9E443-81DB-44A7-904E-CDED7C7DD9CA}" type="parTrans" cxnId="{4153422B-A6FD-4B73-8B87-FADE744EAC8B}">
      <dgm:prSet/>
      <dgm:spPr/>
      <dgm:t>
        <a:bodyPr/>
        <a:lstStyle/>
        <a:p>
          <a:endParaRPr lang="hu-HU"/>
        </a:p>
      </dgm:t>
    </dgm:pt>
    <dgm:pt modelId="{F4653C9F-12F7-47C8-819E-40B7BBCCF96E}" type="sibTrans" cxnId="{4153422B-A6FD-4B73-8B87-FADE744EAC8B}">
      <dgm:prSet/>
      <dgm:spPr/>
      <dgm:t>
        <a:bodyPr/>
        <a:lstStyle/>
        <a:p>
          <a:endParaRPr lang="hu-HU"/>
        </a:p>
      </dgm:t>
    </dgm:pt>
    <dgm:pt modelId="{327C8D60-7830-44A6-9F26-63A5FBB89ACD}">
      <dgm:prSet phldrT="[Szöveg]"/>
      <dgm:spPr/>
      <dgm:t>
        <a:bodyPr/>
        <a:lstStyle/>
        <a:p>
          <a:r>
            <a:rPr lang="hu-HU" b="1" dirty="0" smtClean="0"/>
            <a:t>Beérkezett kérdések megválaszolása</a:t>
          </a:r>
          <a:endParaRPr lang="hu-HU" b="1" dirty="0"/>
        </a:p>
      </dgm:t>
    </dgm:pt>
    <dgm:pt modelId="{B65F0E2F-F9EE-4690-B376-67E0CB7C04C1}" type="parTrans" cxnId="{7A0AF105-267F-4314-8D92-B2A16A88AE72}">
      <dgm:prSet/>
      <dgm:spPr/>
      <dgm:t>
        <a:bodyPr/>
        <a:lstStyle/>
        <a:p>
          <a:endParaRPr lang="hu-HU"/>
        </a:p>
      </dgm:t>
    </dgm:pt>
    <dgm:pt modelId="{49906FBD-116E-4387-843F-4125220F514B}" type="sibTrans" cxnId="{7A0AF105-267F-4314-8D92-B2A16A88AE72}">
      <dgm:prSet/>
      <dgm:spPr/>
      <dgm:t>
        <a:bodyPr/>
        <a:lstStyle/>
        <a:p>
          <a:endParaRPr lang="hu-HU"/>
        </a:p>
      </dgm:t>
    </dgm:pt>
    <dgm:pt modelId="{1CDCBFC0-A7A5-4BA3-B3AE-EF68DE0D5ED7}" type="pres">
      <dgm:prSet presAssocID="{3312638F-28C1-4B68-B944-C5F974E7811A}" presName="Name0" presStyleCnt="0">
        <dgm:presLayoutVars>
          <dgm:chMax val="7"/>
          <dgm:chPref val="7"/>
          <dgm:dir/>
        </dgm:presLayoutVars>
      </dgm:prSet>
      <dgm:spPr/>
      <dgm:t>
        <a:bodyPr/>
        <a:lstStyle/>
        <a:p>
          <a:endParaRPr lang="hu-HU"/>
        </a:p>
      </dgm:t>
    </dgm:pt>
    <dgm:pt modelId="{B786C7E0-7465-4A16-92E7-4A8B6195EC94}" type="pres">
      <dgm:prSet presAssocID="{3312638F-28C1-4B68-B944-C5F974E7811A}" presName="Name1" presStyleCnt="0"/>
      <dgm:spPr/>
      <dgm:t>
        <a:bodyPr/>
        <a:lstStyle/>
        <a:p>
          <a:endParaRPr lang="hu-HU"/>
        </a:p>
      </dgm:t>
    </dgm:pt>
    <dgm:pt modelId="{6C00F66D-15A7-4571-9F9B-BD2944B76C28}" type="pres">
      <dgm:prSet presAssocID="{3312638F-28C1-4B68-B944-C5F974E7811A}" presName="cycle" presStyleCnt="0"/>
      <dgm:spPr/>
      <dgm:t>
        <a:bodyPr/>
        <a:lstStyle/>
        <a:p>
          <a:endParaRPr lang="hu-HU"/>
        </a:p>
      </dgm:t>
    </dgm:pt>
    <dgm:pt modelId="{0D7C9D34-2EDD-4155-9FBC-14FC9EFA56EF}" type="pres">
      <dgm:prSet presAssocID="{3312638F-28C1-4B68-B944-C5F974E7811A}" presName="srcNode" presStyleLbl="node1" presStyleIdx="0" presStyleCnt="7"/>
      <dgm:spPr/>
      <dgm:t>
        <a:bodyPr/>
        <a:lstStyle/>
        <a:p>
          <a:endParaRPr lang="hu-HU"/>
        </a:p>
      </dgm:t>
    </dgm:pt>
    <dgm:pt modelId="{22CCF23D-3365-4486-8902-0C680291BF8D}" type="pres">
      <dgm:prSet presAssocID="{3312638F-28C1-4B68-B944-C5F974E7811A}" presName="conn" presStyleLbl="parChTrans1D2" presStyleIdx="0" presStyleCnt="1"/>
      <dgm:spPr/>
      <dgm:t>
        <a:bodyPr/>
        <a:lstStyle/>
        <a:p>
          <a:endParaRPr lang="hu-HU"/>
        </a:p>
      </dgm:t>
    </dgm:pt>
    <dgm:pt modelId="{FFD39E77-7695-4900-9CDA-184C58A7B269}" type="pres">
      <dgm:prSet presAssocID="{3312638F-28C1-4B68-B944-C5F974E7811A}" presName="extraNode" presStyleLbl="node1" presStyleIdx="0" presStyleCnt="7"/>
      <dgm:spPr/>
      <dgm:t>
        <a:bodyPr/>
        <a:lstStyle/>
        <a:p>
          <a:endParaRPr lang="hu-HU"/>
        </a:p>
      </dgm:t>
    </dgm:pt>
    <dgm:pt modelId="{9F7F43F8-5499-4C54-A127-1FFED0F0606E}" type="pres">
      <dgm:prSet presAssocID="{3312638F-28C1-4B68-B944-C5F974E7811A}" presName="dstNode" presStyleLbl="node1" presStyleIdx="0" presStyleCnt="7"/>
      <dgm:spPr/>
      <dgm:t>
        <a:bodyPr/>
        <a:lstStyle/>
        <a:p>
          <a:endParaRPr lang="hu-HU"/>
        </a:p>
      </dgm:t>
    </dgm:pt>
    <dgm:pt modelId="{7A5B8D9B-E41C-4A7E-9963-991995D57514}" type="pres">
      <dgm:prSet presAssocID="{17332D6E-5D2D-4A8B-B284-7D95F240315C}" presName="text_1" presStyleLbl="node1" presStyleIdx="0" presStyleCnt="7">
        <dgm:presLayoutVars>
          <dgm:bulletEnabled val="1"/>
        </dgm:presLayoutVars>
      </dgm:prSet>
      <dgm:spPr/>
      <dgm:t>
        <a:bodyPr/>
        <a:lstStyle/>
        <a:p>
          <a:endParaRPr lang="hu-HU"/>
        </a:p>
      </dgm:t>
    </dgm:pt>
    <dgm:pt modelId="{8AA3BA1D-B04E-4BD0-99BA-1F71033B16E4}" type="pres">
      <dgm:prSet presAssocID="{17332D6E-5D2D-4A8B-B284-7D95F240315C}" presName="accent_1" presStyleCnt="0"/>
      <dgm:spPr/>
      <dgm:t>
        <a:bodyPr/>
        <a:lstStyle/>
        <a:p>
          <a:endParaRPr lang="hu-HU"/>
        </a:p>
      </dgm:t>
    </dgm:pt>
    <dgm:pt modelId="{92E20ABD-69CF-4FD1-A24E-CC163AF89621}" type="pres">
      <dgm:prSet presAssocID="{17332D6E-5D2D-4A8B-B284-7D95F240315C}" presName="accentRepeatNode" presStyleLbl="solidFgAcc1" presStyleIdx="0" presStyleCnt="7"/>
      <dgm:spPr/>
      <dgm:t>
        <a:bodyPr/>
        <a:lstStyle/>
        <a:p>
          <a:endParaRPr lang="hu-HU"/>
        </a:p>
      </dgm:t>
    </dgm:pt>
    <dgm:pt modelId="{0056B7CC-24C5-4EA2-80CC-7619BF1A1576}" type="pres">
      <dgm:prSet presAssocID="{4E7DBBC6-65AE-48E1-9F8C-1C73344E351F}" presName="text_2" presStyleLbl="node1" presStyleIdx="1" presStyleCnt="7">
        <dgm:presLayoutVars>
          <dgm:bulletEnabled val="1"/>
        </dgm:presLayoutVars>
      </dgm:prSet>
      <dgm:spPr/>
      <dgm:t>
        <a:bodyPr/>
        <a:lstStyle/>
        <a:p>
          <a:endParaRPr lang="hu-HU"/>
        </a:p>
      </dgm:t>
    </dgm:pt>
    <dgm:pt modelId="{43EA4E89-2BD3-4343-B5AF-6736E84F21CE}" type="pres">
      <dgm:prSet presAssocID="{4E7DBBC6-65AE-48E1-9F8C-1C73344E351F}" presName="accent_2" presStyleCnt="0"/>
      <dgm:spPr/>
      <dgm:t>
        <a:bodyPr/>
        <a:lstStyle/>
        <a:p>
          <a:endParaRPr lang="hu-HU"/>
        </a:p>
      </dgm:t>
    </dgm:pt>
    <dgm:pt modelId="{ABFEC994-1E27-43EF-8A46-D8B6F8769F2F}" type="pres">
      <dgm:prSet presAssocID="{4E7DBBC6-65AE-48E1-9F8C-1C73344E351F}" presName="accentRepeatNode" presStyleLbl="solidFgAcc1" presStyleIdx="1" presStyleCnt="7"/>
      <dgm:spPr/>
      <dgm:t>
        <a:bodyPr/>
        <a:lstStyle/>
        <a:p>
          <a:endParaRPr lang="hu-HU"/>
        </a:p>
      </dgm:t>
    </dgm:pt>
    <dgm:pt modelId="{033F0D21-FB09-40FD-A559-CF1A07BDBC0A}" type="pres">
      <dgm:prSet presAssocID="{9EF8288F-8E70-47D7-84F8-E7845C54E0A5}" presName="text_3" presStyleLbl="node1" presStyleIdx="2" presStyleCnt="7">
        <dgm:presLayoutVars>
          <dgm:bulletEnabled val="1"/>
        </dgm:presLayoutVars>
      </dgm:prSet>
      <dgm:spPr/>
      <dgm:t>
        <a:bodyPr/>
        <a:lstStyle/>
        <a:p>
          <a:endParaRPr lang="hu-HU"/>
        </a:p>
      </dgm:t>
    </dgm:pt>
    <dgm:pt modelId="{3E6C69FC-1613-491C-8FA3-3281D1DA85B4}" type="pres">
      <dgm:prSet presAssocID="{9EF8288F-8E70-47D7-84F8-E7845C54E0A5}" presName="accent_3" presStyleCnt="0"/>
      <dgm:spPr/>
      <dgm:t>
        <a:bodyPr/>
        <a:lstStyle/>
        <a:p>
          <a:endParaRPr lang="hu-HU"/>
        </a:p>
      </dgm:t>
    </dgm:pt>
    <dgm:pt modelId="{55692B35-BAEC-4BB3-96FF-972DDCEC4980}" type="pres">
      <dgm:prSet presAssocID="{9EF8288F-8E70-47D7-84F8-E7845C54E0A5}" presName="accentRepeatNode" presStyleLbl="solidFgAcc1" presStyleIdx="2" presStyleCnt="7"/>
      <dgm:spPr/>
      <dgm:t>
        <a:bodyPr/>
        <a:lstStyle/>
        <a:p>
          <a:endParaRPr lang="hu-HU"/>
        </a:p>
      </dgm:t>
    </dgm:pt>
    <dgm:pt modelId="{651EC90B-FD18-46F2-8331-362C33AD5FEF}" type="pres">
      <dgm:prSet presAssocID="{1A453658-B56F-4C20-866F-DC9B9ADDD533}" presName="text_4" presStyleLbl="node1" presStyleIdx="3" presStyleCnt="7">
        <dgm:presLayoutVars>
          <dgm:bulletEnabled val="1"/>
        </dgm:presLayoutVars>
      </dgm:prSet>
      <dgm:spPr/>
      <dgm:t>
        <a:bodyPr/>
        <a:lstStyle/>
        <a:p>
          <a:endParaRPr lang="hu-HU"/>
        </a:p>
      </dgm:t>
    </dgm:pt>
    <dgm:pt modelId="{A54939EE-3272-4E6B-802F-4B7808CC94B2}" type="pres">
      <dgm:prSet presAssocID="{1A453658-B56F-4C20-866F-DC9B9ADDD533}" presName="accent_4" presStyleCnt="0"/>
      <dgm:spPr/>
      <dgm:t>
        <a:bodyPr/>
        <a:lstStyle/>
        <a:p>
          <a:endParaRPr lang="hu-HU"/>
        </a:p>
      </dgm:t>
    </dgm:pt>
    <dgm:pt modelId="{5BCF6847-9672-451B-9524-62016A210817}" type="pres">
      <dgm:prSet presAssocID="{1A453658-B56F-4C20-866F-DC9B9ADDD533}" presName="accentRepeatNode" presStyleLbl="solidFgAcc1" presStyleIdx="3" presStyleCnt="7"/>
      <dgm:spPr/>
      <dgm:t>
        <a:bodyPr/>
        <a:lstStyle/>
        <a:p>
          <a:endParaRPr lang="hu-HU"/>
        </a:p>
      </dgm:t>
    </dgm:pt>
    <dgm:pt modelId="{67F6FF23-A967-4B43-95B8-3DB390F16DA9}" type="pres">
      <dgm:prSet presAssocID="{C459F3FB-BBF0-45C0-A6A4-BC62AB701C70}" presName="text_5" presStyleLbl="node1" presStyleIdx="4" presStyleCnt="7">
        <dgm:presLayoutVars>
          <dgm:bulletEnabled val="1"/>
        </dgm:presLayoutVars>
      </dgm:prSet>
      <dgm:spPr/>
      <dgm:t>
        <a:bodyPr/>
        <a:lstStyle/>
        <a:p>
          <a:endParaRPr lang="hu-HU"/>
        </a:p>
      </dgm:t>
    </dgm:pt>
    <dgm:pt modelId="{A53E17E1-5764-487E-AA5A-A7394807427B}" type="pres">
      <dgm:prSet presAssocID="{C459F3FB-BBF0-45C0-A6A4-BC62AB701C70}" presName="accent_5" presStyleCnt="0"/>
      <dgm:spPr/>
      <dgm:t>
        <a:bodyPr/>
        <a:lstStyle/>
        <a:p>
          <a:endParaRPr lang="hu-HU"/>
        </a:p>
      </dgm:t>
    </dgm:pt>
    <dgm:pt modelId="{9B0F0BB1-D67E-4970-9348-729FD94C1A01}" type="pres">
      <dgm:prSet presAssocID="{C459F3FB-BBF0-45C0-A6A4-BC62AB701C70}" presName="accentRepeatNode" presStyleLbl="solidFgAcc1" presStyleIdx="4" presStyleCnt="7"/>
      <dgm:spPr/>
      <dgm:t>
        <a:bodyPr/>
        <a:lstStyle/>
        <a:p>
          <a:endParaRPr lang="hu-HU"/>
        </a:p>
      </dgm:t>
    </dgm:pt>
    <dgm:pt modelId="{38B5C361-7D80-4CA9-9ED9-0CB58870E798}" type="pres">
      <dgm:prSet presAssocID="{F76554AD-2F84-405B-B189-8272EFAE3676}" presName="text_6" presStyleLbl="node1" presStyleIdx="5" presStyleCnt="7">
        <dgm:presLayoutVars>
          <dgm:bulletEnabled val="1"/>
        </dgm:presLayoutVars>
      </dgm:prSet>
      <dgm:spPr/>
      <dgm:t>
        <a:bodyPr/>
        <a:lstStyle/>
        <a:p>
          <a:endParaRPr lang="hu-HU"/>
        </a:p>
      </dgm:t>
    </dgm:pt>
    <dgm:pt modelId="{F5D6FD84-0679-44D9-9AED-BF32CE127B98}" type="pres">
      <dgm:prSet presAssocID="{F76554AD-2F84-405B-B189-8272EFAE3676}" presName="accent_6" presStyleCnt="0"/>
      <dgm:spPr/>
      <dgm:t>
        <a:bodyPr/>
        <a:lstStyle/>
        <a:p>
          <a:endParaRPr lang="hu-HU"/>
        </a:p>
      </dgm:t>
    </dgm:pt>
    <dgm:pt modelId="{F783FCAF-B63B-4231-8711-FEA414DFDD86}" type="pres">
      <dgm:prSet presAssocID="{F76554AD-2F84-405B-B189-8272EFAE3676}" presName="accentRepeatNode" presStyleLbl="solidFgAcc1" presStyleIdx="5" presStyleCnt="7"/>
      <dgm:spPr/>
      <dgm:t>
        <a:bodyPr/>
        <a:lstStyle/>
        <a:p>
          <a:endParaRPr lang="hu-HU"/>
        </a:p>
      </dgm:t>
    </dgm:pt>
    <dgm:pt modelId="{4EF54EEA-70CD-4248-872E-AD0DAEC69E43}" type="pres">
      <dgm:prSet presAssocID="{327C8D60-7830-44A6-9F26-63A5FBB89ACD}" presName="text_7" presStyleLbl="node1" presStyleIdx="6" presStyleCnt="7">
        <dgm:presLayoutVars>
          <dgm:bulletEnabled val="1"/>
        </dgm:presLayoutVars>
      </dgm:prSet>
      <dgm:spPr/>
      <dgm:t>
        <a:bodyPr/>
        <a:lstStyle/>
        <a:p>
          <a:endParaRPr lang="hu-HU"/>
        </a:p>
      </dgm:t>
    </dgm:pt>
    <dgm:pt modelId="{FC0605D9-D78D-4E61-87E5-00E3B581FD02}" type="pres">
      <dgm:prSet presAssocID="{327C8D60-7830-44A6-9F26-63A5FBB89ACD}" presName="accent_7" presStyleCnt="0"/>
      <dgm:spPr/>
      <dgm:t>
        <a:bodyPr/>
        <a:lstStyle/>
        <a:p>
          <a:endParaRPr lang="hu-HU"/>
        </a:p>
      </dgm:t>
    </dgm:pt>
    <dgm:pt modelId="{3BE2E82D-64B2-4A70-88F2-3D0D67FCF072}" type="pres">
      <dgm:prSet presAssocID="{327C8D60-7830-44A6-9F26-63A5FBB89ACD}" presName="accentRepeatNode" presStyleLbl="solidFgAcc1" presStyleIdx="6" presStyleCnt="7"/>
      <dgm:spPr/>
      <dgm:t>
        <a:bodyPr/>
        <a:lstStyle/>
        <a:p>
          <a:endParaRPr lang="hu-HU"/>
        </a:p>
      </dgm:t>
    </dgm:pt>
  </dgm:ptLst>
  <dgm:cxnLst>
    <dgm:cxn modelId="{DB49DA5B-4E6E-4FE1-93F8-5E87AF3969BE}" type="presOf" srcId="{F76554AD-2F84-405B-B189-8272EFAE3676}" destId="{38B5C361-7D80-4CA9-9ED9-0CB58870E798}" srcOrd="0" destOrd="0" presId="urn:microsoft.com/office/officeart/2008/layout/VerticalCurvedList"/>
    <dgm:cxn modelId="{1C352F6B-1FF2-4255-B9B4-73B879FA992D}" srcId="{3312638F-28C1-4B68-B944-C5F974E7811A}" destId="{17332D6E-5D2D-4A8B-B284-7D95F240315C}" srcOrd="0" destOrd="0" parTransId="{ACE2CA46-F891-4F1F-A9CC-C84571DBCE77}" sibTransId="{3A9E090B-CDCE-4674-97E5-583A6F11B365}"/>
    <dgm:cxn modelId="{97D851FD-A3C8-453B-8778-512F16AF314F}" srcId="{3312638F-28C1-4B68-B944-C5F974E7811A}" destId="{4E7DBBC6-65AE-48E1-9F8C-1C73344E351F}" srcOrd="1" destOrd="0" parTransId="{2A6D26E5-4E6D-4359-9353-B6987BBC027A}" sibTransId="{AE801D9C-F604-4600-9D77-A4B80C9BEF47}"/>
    <dgm:cxn modelId="{C4F9ECBD-B440-4484-AF7D-BC1BF66219F9}" type="presOf" srcId="{4E7DBBC6-65AE-48E1-9F8C-1C73344E351F}" destId="{0056B7CC-24C5-4EA2-80CC-7619BF1A1576}" srcOrd="0" destOrd="0" presId="urn:microsoft.com/office/officeart/2008/layout/VerticalCurvedList"/>
    <dgm:cxn modelId="{7A0AF105-267F-4314-8D92-B2A16A88AE72}" srcId="{3312638F-28C1-4B68-B944-C5F974E7811A}" destId="{327C8D60-7830-44A6-9F26-63A5FBB89ACD}" srcOrd="6" destOrd="0" parTransId="{B65F0E2F-F9EE-4690-B376-67E0CB7C04C1}" sibTransId="{49906FBD-116E-4387-843F-4125220F514B}"/>
    <dgm:cxn modelId="{4A71B453-ADF4-4AB8-8E5B-976180B374DC}" srcId="{3312638F-28C1-4B68-B944-C5F974E7811A}" destId="{9EF8288F-8E70-47D7-84F8-E7845C54E0A5}" srcOrd="2" destOrd="0" parTransId="{594EC2C2-2B48-4338-B6B2-672AD9D79284}" sibTransId="{E5D35508-FE1B-4317-86B5-B48F419BBA68}"/>
    <dgm:cxn modelId="{B3AB2F01-8AC6-43DF-8481-C527243B107C}" type="presOf" srcId="{9EF8288F-8E70-47D7-84F8-E7845C54E0A5}" destId="{033F0D21-FB09-40FD-A559-CF1A07BDBC0A}" srcOrd="0" destOrd="0" presId="urn:microsoft.com/office/officeart/2008/layout/VerticalCurvedList"/>
    <dgm:cxn modelId="{855F8165-84CB-437E-BB78-7AC8E751B6F7}" srcId="{3312638F-28C1-4B68-B944-C5F974E7811A}" destId="{C459F3FB-BBF0-45C0-A6A4-BC62AB701C70}" srcOrd="4" destOrd="0" parTransId="{506910B9-5765-4C2E-BB44-D3B850ED4D2E}" sibTransId="{AFAE9C7A-4E52-4476-A162-CB2DB73D2245}"/>
    <dgm:cxn modelId="{AE5E5E95-CA1E-4C43-8807-3268D1A9C6E9}" type="presOf" srcId="{3A9E090B-CDCE-4674-97E5-583A6F11B365}" destId="{22CCF23D-3365-4486-8902-0C680291BF8D}" srcOrd="0" destOrd="0" presId="urn:microsoft.com/office/officeart/2008/layout/VerticalCurvedList"/>
    <dgm:cxn modelId="{B1CC9B49-A215-4881-AEB0-0CFB170114EA}" type="presOf" srcId="{327C8D60-7830-44A6-9F26-63A5FBB89ACD}" destId="{4EF54EEA-70CD-4248-872E-AD0DAEC69E43}" srcOrd="0" destOrd="0" presId="urn:microsoft.com/office/officeart/2008/layout/VerticalCurvedList"/>
    <dgm:cxn modelId="{4153422B-A6FD-4B73-8B87-FADE744EAC8B}" srcId="{3312638F-28C1-4B68-B944-C5F974E7811A}" destId="{F76554AD-2F84-405B-B189-8272EFAE3676}" srcOrd="5" destOrd="0" parTransId="{15F9E443-81DB-44A7-904E-CDED7C7DD9CA}" sibTransId="{F4653C9F-12F7-47C8-819E-40B7BBCCF96E}"/>
    <dgm:cxn modelId="{ADD61451-C370-4C86-9CD4-88F9296373B7}" type="presOf" srcId="{C459F3FB-BBF0-45C0-A6A4-BC62AB701C70}" destId="{67F6FF23-A967-4B43-95B8-3DB390F16DA9}" srcOrd="0" destOrd="0" presId="urn:microsoft.com/office/officeart/2008/layout/VerticalCurvedList"/>
    <dgm:cxn modelId="{56B83CEA-2837-4827-AE65-9BE6CF9F9A66}" type="presOf" srcId="{17332D6E-5D2D-4A8B-B284-7D95F240315C}" destId="{7A5B8D9B-E41C-4A7E-9963-991995D57514}" srcOrd="0" destOrd="0" presId="urn:microsoft.com/office/officeart/2008/layout/VerticalCurvedList"/>
    <dgm:cxn modelId="{16CE1C03-DE62-4F4C-9FBD-DC646F36CDAA}" srcId="{3312638F-28C1-4B68-B944-C5F974E7811A}" destId="{1A453658-B56F-4C20-866F-DC9B9ADDD533}" srcOrd="3" destOrd="0" parTransId="{95FFDE5F-DB5E-4642-B7E9-30A02DC0A529}" sibTransId="{B02E0376-9B98-4A76-AC8D-9FDC0ED937EF}"/>
    <dgm:cxn modelId="{52879544-E865-4DF3-A844-F02B34ADF613}" type="presOf" srcId="{1A453658-B56F-4C20-866F-DC9B9ADDD533}" destId="{651EC90B-FD18-46F2-8331-362C33AD5FEF}" srcOrd="0" destOrd="0" presId="urn:microsoft.com/office/officeart/2008/layout/VerticalCurvedList"/>
    <dgm:cxn modelId="{4EA673E8-4DFB-4AD4-950F-7ECD29071FFE}" type="presOf" srcId="{3312638F-28C1-4B68-B944-C5F974E7811A}" destId="{1CDCBFC0-A7A5-4BA3-B3AE-EF68DE0D5ED7}" srcOrd="0" destOrd="0" presId="urn:microsoft.com/office/officeart/2008/layout/VerticalCurvedList"/>
    <dgm:cxn modelId="{9C5E7338-EF66-4741-936E-E987352604BA}" type="presParOf" srcId="{1CDCBFC0-A7A5-4BA3-B3AE-EF68DE0D5ED7}" destId="{B786C7E0-7465-4A16-92E7-4A8B6195EC94}" srcOrd="0" destOrd="0" presId="urn:microsoft.com/office/officeart/2008/layout/VerticalCurvedList"/>
    <dgm:cxn modelId="{F67830A8-F181-418D-95F1-522FBE2543C0}" type="presParOf" srcId="{B786C7E0-7465-4A16-92E7-4A8B6195EC94}" destId="{6C00F66D-15A7-4571-9F9B-BD2944B76C28}" srcOrd="0" destOrd="0" presId="urn:microsoft.com/office/officeart/2008/layout/VerticalCurvedList"/>
    <dgm:cxn modelId="{2D811E70-ABFC-4ACE-95BA-AD79F28BB4FA}" type="presParOf" srcId="{6C00F66D-15A7-4571-9F9B-BD2944B76C28}" destId="{0D7C9D34-2EDD-4155-9FBC-14FC9EFA56EF}" srcOrd="0" destOrd="0" presId="urn:microsoft.com/office/officeart/2008/layout/VerticalCurvedList"/>
    <dgm:cxn modelId="{86AFF6BA-9684-4300-958D-B891D6D1590A}" type="presParOf" srcId="{6C00F66D-15A7-4571-9F9B-BD2944B76C28}" destId="{22CCF23D-3365-4486-8902-0C680291BF8D}" srcOrd="1" destOrd="0" presId="urn:microsoft.com/office/officeart/2008/layout/VerticalCurvedList"/>
    <dgm:cxn modelId="{A06CD408-890C-4552-B7BD-86D813D3D89E}" type="presParOf" srcId="{6C00F66D-15A7-4571-9F9B-BD2944B76C28}" destId="{FFD39E77-7695-4900-9CDA-184C58A7B269}" srcOrd="2" destOrd="0" presId="urn:microsoft.com/office/officeart/2008/layout/VerticalCurvedList"/>
    <dgm:cxn modelId="{6C56DED4-EA4B-4A13-914A-E8E9B341D2D4}" type="presParOf" srcId="{6C00F66D-15A7-4571-9F9B-BD2944B76C28}" destId="{9F7F43F8-5499-4C54-A127-1FFED0F0606E}" srcOrd="3" destOrd="0" presId="urn:microsoft.com/office/officeart/2008/layout/VerticalCurvedList"/>
    <dgm:cxn modelId="{B093F8A2-3701-4192-8323-4635442BE0B2}" type="presParOf" srcId="{B786C7E0-7465-4A16-92E7-4A8B6195EC94}" destId="{7A5B8D9B-E41C-4A7E-9963-991995D57514}" srcOrd="1" destOrd="0" presId="urn:microsoft.com/office/officeart/2008/layout/VerticalCurvedList"/>
    <dgm:cxn modelId="{D726FC4F-7BC1-4C2C-9A25-F62981200685}" type="presParOf" srcId="{B786C7E0-7465-4A16-92E7-4A8B6195EC94}" destId="{8AA3BA1D-B04E-4BD0-99BA-1F71033B16E4}" srcOrd="2" destOrd="0" presId="urn:microsoft.com/office/officeart/2008/layout/VerticalCurvedList"/>
    <dgm:cxn modelId="{C59A520E-B76C-47BC-B242-2A28FE8CD300}" type="presParOf" srcId="{8AA3BA1D-B04E-4BD0-99BA-1F71033B16E4}" destId="{92E20ABD-69CF-4FD1-A24E-CC163AF89621}" srcOrd="0" destOrd="0" presId="urn:microsoft.com/office/officeart/2008/layout/VerticalCurvedList"/>
    <dgm:cxn modelId="{8A2A4B08-B299-4F70-8BBF-7D6FAD5EF928}" type="presParOf" srcId="{B786C7E0-7465-4A16-92E7-4A8B6195EC94}" destId="{0056B7CC-24C5-4EA2-80CC-7619BF1A1576}" srcOrd="3" destOrd="0" presId="urn:microsoft.com/office/officeart/2008/layout/VerticalCurvedList"/>
    <dgm:cxn modelId="{AB8F8097-0780-4469-BEBD-5FF7F1178EDE}" type="presParOf" srcId="{B786C7E0-7465-4A16-92E7-4A8B6195EC94}" destId="{43EA4E89-2BD3-4343-B5AF-6736E84F21CE}" srcOrd="4" destOrd="0" presId="urn:microsoft.com/office/officeart/2008/layout/VerticalCurvedList"/>
    <dgm:cxn modelId="{F218AE76-285C-4510-A4B2-B6E17A93EA03}" type="presParOf" srcId="{43EA4E89-2BD3-4343-B5AF-6736E84F21CE}" destId="{ABFEC994-1E27-43EF-8A46-D8B6F8769F2F}" srcOrd="0" destOrd="0" presId="urn:microsoft.com/office/officeart/2008/layout/VerticalCurvedList"/>
    <dgm:cxn modelId="{C1012CCE-47A1-4142-8D09-E6216AF5E23C}" type="presParOf" srcId="{B786C7E0-7465-4A16-92E7-4A8B6195EC94}" destId="{033F0D21-FB09-40FD-A559-CF1A07BDBC0A}" srcOrd="5" destOrd="0" presId="urn:microsoft.com/office/officeart/2008/layout/VerticalCurvedList"/>
    <dgm:cxn modelId="{856FF392-3690-4D8A-88A1-9975C26CE8D3}" type="presParOf" srcId="{B786C7E0-7465-4A16-92E7-4A8B6195EC94}" destId="{3E6C69FC-1613-491C-8FA3-3281D1DA85B4}" srcOrd="6" destOrd="0" presId="urn:microsoft.com/office/officeart/2008/layout/VerticalCurvedList"/>
    <dgm:cxn modelId="{45E799F9-F7E1-4DE4-AE73-293245BEB459}" type="presParOf" srcId="{3E6C69FC-1613-491C-8FA3-3281D1DA85B4}" destId="{55692B35-BAEC-4BB3-96FF-972DDCEC4980}" srcOrd="0" destOrd="0" presId="urn:microsoft.com/office/officeart/2008/layout/VerticalCurvedList"/>
    <dgm:cxn modelId="{B990B26A-66B1-4FBE-9A3E-C01EED1BE97A}" type="presParOf" srcId="{B786C7E0-7465-4A16-92E7-4A8B6195EC94}" destId="{651EC90B-FD18-46F2-8331-362C33AD5FEF}" srcOrd="7" destOrd="0" presId="urn:microsoft.com/office/officeart/2008/layout/VerticalCurvedList"/>
    <dgm:cxn modelId="{D9E271F6-4820-41BB-AB89-EC5F3CD70AC4}" type="presParOf" srcId="{B786C7E0-7465-4A16-92E7-4A8B6195EC94}" destId="{A54939EE-3272-4E6B-802F-4B7808CC94B2}" srcOrd="8" destOrd="0" presId="urn:microsoft.com/office/officeart/2008/layout/VerticalCurvedList"/>
    <dgm:cxn modelId="{FE0A77A6-9E41-480B-A4AD-7C31A7AC4C16}" type="presParOf" srcId="{A54939EE-3272-4E6B-802F-4B7808CC94B2}" destId="{5BCF6847-9672-451B-9524-62016A210817}" srcOrd="0" destOrd="0" presId="urn:microsoft.com/office/officeart/2008/layout/VerticalCurvedList"/>
    <dgm:cxn modelId="{935E7405-FBC8-4548-8A22-E9108980C800}" type="presParOf" srcId="{B786C7E0-7465-4A16-92E7-4A8B6195EC94}" destId="{67F6FF23-A967-4B43-95B8-3DB390F16DA9}" srcOrd="9" destOrd="0" presId="urn:microsoft.com/office/officeart/2008/layout/VerticalCurvedList"/>
    <dgm:cxn modelId="{BBD94A0D-B0E8-460B-A526-5AADFE8B9CE7}" type="presParOf" srcId="{B786C7E0-7465-4A16-92E7-4A8B6195EC94}" destId="{A53E17E1-5764-487E-AA5A-A7394807427B}" srcOrd="10" destOrd="0" presId="urn:microsoft.com/office/officeart/2008/layout/VerticalCurvedList"/>
    <dgm:cxn modelId="{BD6B5170-8832-4F1A-8759-CEDD00D4481D}" type="presParOf" srcId="{A53E17E1-5764-487E-AA5A-A7394807427B}" destId="{9B0F0BB1-D67E-4970-9348-729FD94C1A01}" srcOrd="0" destOrd="0" presId="urn:microsoft.com/office/officeart/2008/layout/VerticalCurvedList"/>
    <dgm:cxn modelId="{49289485-6AB8-4712-AED7-3FB394CDE1F0}" type="presParOf" srcId="{B786C7E0-7465-4A16-92E7-4A8B6195EC94}" destId="{38B5C361-7D80-4CA9-9ED9-0CB58870E798}" srcOrd="11" destOrd="0" presId="urn:microsoft.com/office/officeart/2008/layout/VerticalCurvedList"/>
    <dgm:cxn modelId="{C36DEDFB-5BFC-4BE2-95B9-F4485FB62A48}" type="presParOf" srcId="{B786C7E0-7465-4A16-92E7-4A8B6195EC94}" destId="{F5D6FD84-0679-44D9-9AED-BF32CE127B98}" srcOrd="12" destOrd="0" presId="urn:microsoft.com/office/officeart/2008/layout/VerticalCurvedList"/>
    <dgm:cxn modelId="{328891AF-B24F-4D17-BCB1-63FC5A295CC4}" type="presParOf" srcId="{F5D6FD84-0679-44D9-9AED-BF32CE127B98}" destId="{F783FCAF-B63B-4231-8711-FEA414DFDD86}" srcOrd="0" destOrd="0" presId="urn:microsoft.com/office/officeart/2008/layout/VerticalCurvedList"/>
    <dgm:cxn modelId="{D4AE613C-19D7-43A5-A4DD-A9A95CFD2F6D}" type="presParOf" srcId="{B786C7E0-7465-4A16-92E7-4A8B6195EC94}" destId="{4EF54EEA-70CD-4248-872E-AD0DAEC69E43}" srcOrd="13" destOrd="0" presId="urn:microsoft.com/office/officeart/2008/layout/VerticalCurvedList"/>
    <dgm:cxn modelId="{A8A52C52-ED1F-468F-AAA8-571E0D2D87B0}" type="presParOf" srcId="{B786C7E0-7465-4A16-92E7-4A8B6195EC94}" destId="{FC0605D9-D78D-4E61-87E5-00E3B581FD02}" srcOrd="14" destOrd="0" presId="urn:microsoft.com/office/officeart/2008/layout/VerticalCurvedList"/>
    <dgm:cxn modelId="{3761C962-DFAB-4F68-B7B3-A53C72EEEAB8}" type="presParOf" srcId="{FC0605D9-D78D-4E61-87E5-00E3B581FD02}" destId="{3BE2E82D-64B2-4A70-88F2-3D0D67FCF072}"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95A331-9519-4EC1-893C-AA10FD61A571}" type="doc">
      <dgm:prSet loTypeId="urn:microsoft.com/office/officeart/2005/8/layout/pyramid1" loCatId="pyramid" qsTypeId="urn:microsoft.com/office/officeart/2005/8/quickstyle/simple1" qsCatId="simple" csTypeId="urn:microsoft.com/office/officeart/2005/8/colors/colorful4" csCatId="colorful" phldr="1"/>
      <dgm:spPr/>
    </dgm:pt>
    <dgm:pt modelId="{3EC7C8AC-E207-49E4-9AE6-142702485776}">
      <dgm:prSet phldrT="[Szöveg]" custT="1"/>
      <dgm:spPr/>
      <dgm:t>
        <a:bodyPr/>
        <a:lstStyle/>
        <a:p>
          <a:endParaRPr lang="hu-HU" sz="1200" b="1" dirty="0" smtClean="0"/>
        </a:p>
        <a:p>
          <a:r>
            <a:rPr lang="hu-HU" sz="1200" b="1" dirty="0" smtClean="0">
              <a:solidFill>
                <a:schemeClr val="bg1"/>
              </a:solidFill>
            </a:rPr>
            <a:t>Valós</a:t>
          </a:r>
          <a:br>
            <a:rPr lang="hu-HU" sz="1200" b="1" dirty="0" smtClean="0">
              <a:solidFill>
                <a:schemeClr val="bg1"/>
              </a:solidFill>
            </a:rPr>
          </a:br>
          <a:r>
            <a:rPr lang="hu-HU" sz="1200" b="1" dirty="0" smtClean="0">
              <a:solidFill>
                <a:schemeClr val="bg1"/>
              </a:solidFill>
            </a:rPr>
            <a:t> élesbe állás</a:t>
          </a:r>
          <a:endParaRPr lang="hu-HU" sz="1200" b="1" dirty="0">
            <a:solidFill>
              <a:schemeClr val="bg1"/>
            </a:solidFill>
          </a:endParaRPr>
        </a:p>
      </dgm:t>
    </dgm:pt>
    <dgm:pt modelId="{1C7E6EB9-F8E7-4D33-ACDD-B4BC33188E21}" type="parTrans" cxnId="{FD69D9C9-4B12-4CC6-96C1-2D509F5C5863}">
      <dgm:prSet/>
      <dgm:spPr/>
      <dgm:t>
        <a:bodyPr/>
        <a:lstStyle/>
        <a:p>
          <a:endParaRPr lang="hu-HU" sz="1400"/>
        </a:p>
      </dgm:t>
    </dgm:pt>
    <dgm:pt modelId="{2A854DE5-BB0A-463F-B610-C0AB867406BF}" type="sibTrans" cxnId="{FD69D9C9-4B12-4CC6-96C1-2D509F5C5863}">
      <dgm:prSet/>
      <dgm:spPr/>
      <dgm:t>
        <a:bodyPr/>
        <a:lstStyle/>
        <a:p>
          <a:endParaRPr lang="hu-HU" sz="1400"/>
        </a:p>
      </dgm:t>
    </dgm:pt>
    <dgm:pt modelId="{762FA6BA-BC3A-4E70-940B-66B064F45808}">
      <dgm:prSet phldrT="[Szöveg]" custT="1"/>
      <dgm:spPr/>
      <dgm:t>
        <a:bodyPr/>
        <a:lstStyle/>
        <a:p>
          <a:pPr algn="ctr"/>
          <a:r>
            <a:rPr lang="hu-HU" sz="1050" b="1" dirty="0" smtClean="0">
              <a:solidFill>
                <a:schemeClr val="bg1"/>
              </a:solidFill>
            </a:rPr>
            <a:t>Migrációs</a:t>
          </a:r>
          <a:br>
            <a:rPr lang="hu-HU" sz="1050" b="1" dirty="0" smtClean="0">
              <a:solidFill>
                <a:schemeClr val="bg1"/>
              </a:solidFill>
            </a:rPr>
          </a:br>
          <a:r>
            <a:rPr lang="hu-HU" sz="1050" b="1" dirty="0" smtClean="0">
              <a:solidFill>
                <a:schemeClr val="bg1"/>
              </a:solidFill>
            </a:rPr>
            <a:t> jegyzőkönyvek dokumentálása</a:t>
          </a:r>
          <a:br>
            <a:rPr lang="hu-HU" sz="1050" b="1" dirty="0" smtClean="0">
              <a:solidFill>
                <a:schemeClr val="bg1"/>
              </a:solidFill>
            </a:rPr>
          </a:br>
          <a:r>
            <a:rPr lang="hu-HU" sz="1050" b="1" dirty="0" smtClean="0">
              <a:solidFill>
                <a:schemeClr val="bg1"/>
              </a:solidFill>
            </a:rPr>
            <a:t>és jegyzői elfogadó nyilatkozat kitöltése</a:t>
          </a:r>
          <a:endParaRPr lang="hu-HU" sz="1050" b="1" dirty="0">
            <a:solidFill>
              <a:schemeClr val="bg1"/>
            </a:solidFill>
          </a:endParaRPr>
        </a:p>
      </dgm:t>
    </dgm:pt>
    <dgm:pt modelId="{4171AE3B-BB81-42BE-AA35-ECA4D83D49F5}" type="parTrans" cxnId="{67A1E6E0-9357-4CA1-A817-618C0BDD2296}">
      <dgm:prSet/>
      <dgm:spPr/>
      <dgm:t>
        <a:bodyPr/>
        <a:lstStyle/>
        <a:p>
          <a:endParaRPr lang="hu-HU" sz="1400"/>
        </a:p>
      </dgm:t>
    </dgm:pt>
    <dgm:pt modelId="{EA4745EC-EFB1-4DAE-805B-53E6A9C62888}" type="sibTrans" cxnId="{67A1E6E0-9357-4CA1-A817-618C0BDD2296}">
      <dgm:prSet/>
      <dgm:spPr/>
      <dgm:t>
        <a:bodyPr/>
        <a:lstStyle/>
        <a:p>
          <a:endParaRPr lang="hu-HU" sz="1400"/>
        </a:p>
      </dgm:t>
    </dgm:pt>
    <dgm:pt modelId="{F71DE574-5371-4B5B-BAF6-D6A36498F7C0}">
      <dgm:prSet phldrT="[Szöveg]" custT="1"/>
      <dgm:spPr/>
      <dgm:t>
        <a:bodyPr/>
        <a:lstStyle/>
        <a:p>
          <a:r>
            <a:rPr lang="hu-HU" sz="1200" b="1" dirty="0" smtClean="0">
              <a:solidFill>
                <a:schemeClr val="bg1"/>
              </a:solidFill>
            </a:rPr>
            <a:t>Csatlakozás előtti próbamigrációk elvégzése</a:t>
          </a:r>
          <a:endParaRPr lang="hu-HU" sz="1200" b="1" dirty="0">
            <a:solidFill>
              <a:schemeClr val="bg1"/>
            </a:solidFill>
          </a:endParaRPr>
        </a:p>
      </dgm:t>
    </dgm:pt>
    <dgm:pt modelId="{E8884921-C103-4213-8FFE-72D81126CC9F}" type="parTrans" cxnId="{836F1D8F-936B-4D69-B60E-BD336208A54C}">
      <dgm:prSet/>
      <dgm:spPr/>
      <dgm:t>
        <a:bodyPr/>
        <a:lstStyle/>
        <a:p>
          <a:endParaRPr lang="hu-HU" sz="1400"/>
        </a:p>
      </dgm:t>
    </dgm:pt>
    <dgm:pt modelId="{F42823DD-5A2B-4D20-BAFA-020BE75541E0}" type="sibTrans" cxnId="{836F1D8F-936B-4D69-B60E-BD336208A54C}">
      <dgm:prSet/>
      <dgm:spPr/>
      <dgm:t>
        <a:bodyPr/>
        <a:lstStyle/>
        <a:p>
          <a:endParaRPr lang="hu-HU" sz="1400"/>
        </a:p>
      </dgm:t>
    </dgm:pt>
    <dgm:pt modelId="{17FC1D26-E66D-4B3B-A2F6-EC6D0A1E9CFE}">
      <dgm:prSet phldrT="[Szöveg]" custT="1"/>
      <dgm:spPr/>
      <dgm:t>
        <a:bodyPr/>
        <a:lstStyle/>
        <a:p>
          <a:r>
            <a:rPr lang="hu-HU" sz="1200" b="1" dirty="0" smtClean="0">
              <a:solidFill>
                <a:schemeClr val="bg1"/>
              </a:solidFill>
            </a:rPr>
            <a:t>ONKADO programon belüli évváltás/ évnyitás/ gépjármű évváltás/terhelés/ határozat (értesítő) kiküldése</a:t>
          </a:r>
          <a:endParaRPr lang="hu-HU" sz="1200" b="1" dirty="0">
            <a:solidFill>
              <a:schemeClr val="bg1"/>
            </a:solidFill>
          </a:endParaRPr>
        </a:p>
      </dgm:t>
    </dgm:pt>
    <dgm:pt modelId="{3857E40B-80DA-4CAD-88E9-D3BCB46D67BA}" type="parTrans" cxnId="{475D63B4-5485-4F77-8667-CEAF6E8CAB44}">
      <dgm:prSet/>
      <dgm:spPr/>
      <dgm:t>
        <a:bodyPr/>
        <a:lstStyle/>
        <a:p>
          <a:endParaRPr lang="hu-HU" sz="1400"/>
        </a:p>
      </dgm:t>
    </dgm:pt>
    <dgm:pt modelId="{1C281241-6031-4018-9F10-452632696C82}" type="sibTrans" cxnId="{475D63B4-5485-4F77-8667-CEAF6E8CAB44}">
      <dgm:prSet/>
      <dgm:spPr/>
      <dgm:t>
        <a:bodyPr/>
        <a:lstStyle/>
        <a:p>
          <a:endParaRPr lang="hu-HU" sz="1400"/>
        </a:p>
      </dgm:t>
    </dgm:pt>
    <dgm:pt modelId="{90FF1CDB-3C1C-4B7C-BD83-C2008DCD380B}">
      <dgm:prSet phldrT="[Szöveg]" custT="1"/>
      <dgm:spPr/>
      <dgm:t>
        <a:bodyPr/>
        <a:lstStyle/>
        <a:p>
          <a:r>
            <a:rPr lang="hu-HU" sz="1200" b="1" dirty="0" smtClean="0">
              <a:solidFill>
                <a:schemeClr val="bg1"/>
              </a:solidFill>
            </a:rPr>
            <a:t>Próbamigrációk és ASP oldali adattisztítás</a:t>
          </a:r>
          <a:endParaRPr lang="hu-HU" sz="1200" b="1" dirty="0">
            <a:solidFill>
              <a:schemeClr val="bg1"/>
            </a:solidFill>
          </a:endParaRPr>
        </a:p>
      </dgm:t>
    </dgm:pt>
    <dgm:pt modelId="{AAC641FB-4C4D-4718-866E-CCBD3ABF7B28}" type="parTrans" cxnId="{53FC21DF-5DF9-4E60-B9F5-B659C44F82E8}">
      <dgm:prSet/>
      <dgm:spPr/>
      <dgm:t>
        <a:bodyPr/>
        <a:lstStyle/>
        <a:p>
          <a:endParaRPr lang="hu-HU" sz="1400"/>
        </a:p>
      </dgm:t>
    </dgm:pt>
    <dgm:pt modelId="{3E64BC01-EEC7-4199-976F-C3EF44279492}" type="sibTrans" cxnId="{53FC21DF-5DF9-4E60-B9F5-B659C44F82E8}">
      <dgm:prSet/>
      <dgm:spPr/>
      <dgm:t>
        <a:bodyPr/>
        <a:lstStyle/>
        <a:p>
          <a:endParaRPr lang="hu-HU" sz="1400"/>
        </a:p>
      </dgm:t>
    </dgm:pt>
    <dgm:pt modelId="{F808A6E2-7F58-48A7-BB07-89334E15337B}">
      <dgm:prSet phldrT="[Szöveg]" custT="1"/>
      <dgm:spPr/>
      <dgm:t>
        <a:bodyPr/>
        <a:lstStyle/>
        <a:p>
          <a:r>
            <a:rPr lang="hu-HU" sz="1200" b="1" dirty="0" smtClean="0">
              <a:solidFill>
                <a:schemeClr val="bg1"/>
              </a:solidFill>
            </a:rPr>
            <a:t>Előzetes (ONKADO oldali) adattisztítás</a:t>
          </a:r>
          <a:endParaRPr lang="hu-HU" sz="1200" b="1" dirty="0">
            <a:solidFill>
              <a:schemeClr val="bg1"/>
            </a:solidFill>
          </a:endParaRPr>
        </a:p>
      </dgm:t>
    </dgm:pt>
    <dgm:pt modelId="{A202985E-D7D9-4671-B59E-91E09EE3A928}" type="parTrans" cxnId="{F5060697-C267-413F-A48D-1C699874608D}">
      <dgm:prSet/>
      <dgm:spPr/>
      <dgm:t>
        <a:bodyPr/>
        <a:lstStyle/>
        <a:p>
          <a:endParaRPr lang="hu-HU" sz="1400"/>
        </a:p>
      </dgm:t>
    </dgm:pt>
    <dgm:pt modelId="{A14E4221-F660-40BC-A4E1-2AEE6B11E58C}" type="sibTrans" cxnId="{F5060697-C267-413F-A48D-1C699874608D}">
      <dgm:prSet/>
      <dgm:spPr/>
      <dgm:t>
        <a:bodyPr/>
        <a:lstStyle/>
        <a:p>
          <a:endParaRPr lang="hu-HU" sz="1400"/>
        </a:p>
      </dgm:t>
    </dgm:pt>
    <dgm:pt modelId="{3A4D355F-6CA4-40AA-A641-FE38C73AE549}" type="pres">
      <dgm:prSet presAssocID="{D895A331-9519-4EC1-893C-AA10FD61A571}" presName="Name0" presStyleCnt="0">
        <dgm:presLayoutVars>
          <dgm:dir/>
          <dgm:animLvl val="lvl"/>
          <dgm:resizeHandles val="exact"/>
        </dgm:presLayoutVars>
      </dgm:prSet>
      <dgm:spPr/>
    </dgm:pt>
    <dgm:pt modelId="{9120B721-4499-4D73-8D04-10B028554949}" type="pres">
      <dgm:prSet presAssocID="{3EC7C8AC-E207-49E4-9AE6-142702485776}" presName="Name8" presStyleCnt="0"/>
      <dgm:spPr/>
    </dgm:pt>
    <dgm:pt modelId="{164DB636-4B42-436F-BED5-36BB6508D651}" type="pres">
      <dgm:prSet presAssocID="{3EC7C8AC-E207-49E4-9AE6-142702485776}" presName="level" presStyleLbl="node1" presStyleIdx="0" presStyleCnt="6">
        <dgm:presLayoutVars>
          <dgm:chMax val="1"/>
          <dgm:bulletEnabled val="1"/>
        </dgm:presLayoutVars>
      </dgm:prSet>
      <dgm:spPr/>
      <dgm:t>
        <a:bodyPr/>
        <a:lstStyle/>
        <a:p>
          <a:endParaRPr lang="hu-HU"/>
        </a:p>
      </dgm:t>
    </dgm:pt>
    <dgm:pt modelId="{5DB0FA86-593B-4F4F-8F97-D1AE82F79B06}" type="pres">
      <dgm:prSet presAssocID="{3EC7C8AC-E207-49E4-9AE6-142702485776}" presName="levelTx" presStyleLbl="revTx" presStyleIdx="0" presStyleCnt="0">
        <dgm:presLayoutVars>
          <dgm:chMax val="1"/>
          <dgm:bulletEnabled val="1"/>
        </dgm:presLayoutVars>
      </dgm:prSet>
      <dgm:spPr/>
      <dgm:t>
        <a:bodyPr/>
        <a:lstStyle/>
        <a:p>
          <a:endParaRPr lang="hu-HU"/>
        </a:p>
      </dgm:t>
    </dgm:pt>
    <dgm:pt modelId="{E38C6492-78AE-430C-8AEB-5622EB888C97}" type="pres">
      <dgm:prSet presAssocID="{762FA6BA-BC3A-4E70-940B-66B064F45808}" presName="Name8" presStyleCnt="0"/>
      <dgm:spPr/>
    </dgm:pt>
    <dgm:pt modelId="{28978D8E-B872-43CB-AF86-8E404BD0C1A9}" type="pres">
      <dgm:prSet presAssocID="{762FA6BA-BC3A-4E70-940B-66B064F45808}" presName="level" presStyleLbl="node1" presStyleIdx="1" presStyleCnt="6" custScaleY="117911">
        <dgm:presLayoutVars>
          <dgm:chMax val="1"/>
          <dgm:bulletEnabled val="1"/>
        </dgm:presLayoutVars>
      </dgm:prSet>
      <dgm:spPr/>
      <dgm:t>
        <a:bodyPr/>
        <a:lstStyle/>
        <a:p>
          <a:endParaRPr lang="hu-HU"/>
        </a:p>
      </dgm:t>
    </dgm:pt>
    <dgm:pt modelId="{B7656EAD-0D80-405C-8D6B-00B8B7D62BBE}" type="pres">
      <dgm:prSet presAssocID="{762FA6BA-BC3A-4E70-940B-66B064F45808}" presName="levelTx" presStyleLbl="revTx" presStyleIdx="0" presStyleCnt="0">
        <dgm:presLayoutVars>
          <dgm:chMax val="1"/>
          <dgm:bulletEnabled val="1"/>
        </dgm:presLayoutVars>
      </dgm:prSet>
      <dgm:spPr/>
      <dgm:t>
        <a:bodyPr/>
        <a:lstStyle/>
        <a:p>
          <a:endParaRPr lang="hu-HU"/>
        </a:p>
      </dgm:t>
    </dgm:pt>
    <dgm:pt modelId="{6287CB5D-EDAB-440A-85FB-E1AF1DF2C740}" type="pres">
      <dgm:prSet presAssocID="{F71DE574-5371-4B5B-BAF6-D6A36498F7C0}" presName="Name8" presStyleCnt="0"/>
      <dgm:spPr/>
    </dgm:pt>
    <dgm:pt modelId="{C1B3140E-9F93-478B-961D-6D82853181D4}" type="pres">
      <dgm:prSet presAssocID="{F71DE574-5371-4B5B-BAF6-D6A36498F7C0}" presName="level" presStyleLbl="node1" presStyleIdx="2" presStyleCnt="6">
        <dgm:presLayoutVars>
          <dgm:chMax val="1"/>
          <dgm:bulletEnabled val="1"/>
        </dgm:presLayoutVars>
      </dgm:prSet>
      <dgm:spPr/>
      <dgm:t>
        <a:bodyPr/>
        <a:lstStyle/>
        <a:p>
          <a:endParaRPr lang="hu-HU"/>
        </a:p>
      </dgm:t>
    </dgm:pt>
    <dgm:pt modelId="{095B4F44-3B29-4E2E-BBC2-AB7229897BC4}" type="pres">
      <dgm:prSet presAssocID="{F71DE574-5371-4B5B-BAF6-D6A36498F7C0}" presName="levelTx" presStyleLbl="revTx" presStyleIdx="0" presStyleCnt="0">
        <dgm:presLayoutVars>
          <dgm:chMax val="1"/>
          <dgm:bulletEnabled val="1"/>
        </dgm:presLayoutVars>
      </dgm:prSet>
      <dgm:spPr/>
      <dgm:t>
        <a:bodyPr/>
        <a:lstStyle/>
        <a:p>
          <a:endParaRPr lang="hu-HU"/>
        </a:p>
      </dgm:t>
    </dgm:pt>
    <dgm:pt modelId="{13E01FBF-7251-4ED5-BCA7-9DF1282BC6DE}" type="pres">
      <dgm:prSet presAssocID="{17FC1D26-E66D-4B3B-A2F6-EC6D0A1E9CFE}" presName="Name8" presStyleCnt="0"/>
      <dgm:spPr/>
    </dgm:pt>
    <dgm:pt modelId="{AE4E0936-B780-4CB6-8DC6-C0E68EB95F85}" type="pres">
      <dgm:prSet presAssocID="{17FC1D26-E66D-4B3B-A2F6-EC6D0A1E9CFE}" presName="level" presStyleLbl="node1" presStyleIdx="3" presStyleCnt="6">
        <dgm:presLayoutVars>
          <dgm:chMax val="1"/>
          <dgm:bulletEnabled val="1"/>
        </dgm:presLayoutVars>
      </dgm:prSet>
      <dgm:spPr/>
      <dgm:t>
        <a:bodyPr/>
        <a:lstStyle/>
        <a:p>
          <a:endParaRPr lang="hu-HU"/>
        </a:p>
      </dgm:t>
    </dgm:pt>
    <dgm:pt modelId="{F9AA97BF-ABAE-4DC8-BF1C-51D58AA53049}" type="pres">
      <dgm:prSet presAssocID="{17FC1D26-E66D-4B3B-A2F6-EC6D0A1E9CFE}" presName="levelTx" presStyleLbl="revTx" presStyleIdx="0" presStyleCnt="0">
        <dgm:presLayoutVars>
          <dgm:chMax val="1"/>
          <dgm:bulletEnabled val="1"/>
        </dgm:presLayoutVars>
      </dgm:prSet>
      <dgm:spPr/>
      <dgm:t>
        <a:bodyPr/>
        <a:lstStyle/>
        <a:p>
          <a:endParaRPr lang="hu-HU"/>
        </a:p>
      </dgm:t>
    </dgm:pt>
    <dgm:pt modelId="{F033E817-EA1C-4C17-8F4F-DC7C941CC4AC}" type="pres">
      <dgm:prSet presAssocID="{90FF1CDB-3C1C-4B7C-BD83-C2008DCD380B}" presName="Name8" presStyleCnt="0"/>
      <dgm:spPr/>
    </dgm:pt>
    <dgm:pt modelId="{5FA172C8-94D7-42D6-92F5-FF24B089528B}" type="pres">
      <dgm:prSet presAssocID="{90FF1CDB-3C1C-4B7C-BD83-C2008DCD380B}" presName="level" presStyleLbl="node1" presStyleIdx="4" presStyleCnt="6">
        <dgm:presLayoutVars>
          <dgm:chMax val="1"/>
          <dgm:bulletEnabled val="1"/>
        </dgm:presLayoutVars>
      </dgm:prSet>
      <dgm:spPr/>
      <dgm:t>
        <a:bodyPr/>
        <a:lstStyle/>
        <a:p>
          <a:endParaRPr lang="hu-HU"/>
        </a:p>
      </dgm:t>
    </dgm:pt>
    <dgm:pt modelId="{5ED75D01-474A-4646-9EF7-6F84BEB05526}" type="pres">
      <dgm:prSet presAssocID="{90FF1CDB-3C1C-4B7C-BD83-C2008DCD380B}" presName="levelTx" presStyleLbl="revTx" presStyleIdx="0" presStyleCnt="0">
        <dgm:presLayoutVars>
          <dgm:chMax val="1"/>
          <dgm:bulletEnabled val="1"/>
        </dgm:presLayoutVars>
      </dgm:prSet>
      <dgm:spPr/>
      <dgm:t>
        <a:bodyPr/>
        <a:lstStyle/>
        <a:p>
          <a:endParaRPr lang="hu-HU"/>
        </a:p>
      </dgm:t>
    </dgm:pt>
    <dgm:pt modelId="{0BF1ECF4-074D-4B49-914C-E12068F9AF3B}" type="pres">
      <dgm:prSet presAssocID="{F808A6E2-7F58-48A7-BB07-89334E15337B}" presName="Name8" presStyleCnt="0"/>
      <dgm:spPr/>
    </dgm:pt>
    <dgm:pt modelId="{44F828F7-444B-40CC-B77F-4B803E6E0BDE}" type="pres">
      <dgm:prSet presAssocID="{F808A6E2-7F58-48A7-BB07-89334E15337B}" presName="level" presStyleLbl="node1" presStyleIdx="5" presStyleCnt="6">
        <dgm:presLayoutVars>
          <dgm:chMax val="1"/>
          <dgm:bulletEnabled val="1"/>
        </dgm:presLayoutVars>
      </dgm:prSet>
      <dgm:spPr/>
      <dgm:t>
        <a:bodyPr/>
        <a:lstStyle/>
        <a:p>
          <a:endParaRPr lang="hu-HU"/>
        </a:p>
      </dgm:t>
    </dgm:pt>
    <dgm:pt modelId="{10B379FF-8974-4D8B-AA0E-D847E908FD87}" type="pres">
      <dgm:prSet presAssocID="{F808A6E2-7F58-48A7-BB07-89334E15337B}" presName="levelTx" presStyleLbl="revTx" presStyleIdx="0" presStyleCnt="0">
        <dgm:presLayoutVars>
          <dgm:chMax val="1"/>
          <dgm:bulletEnabled val="1"/>
        </dgm:presLayoutVars>
      </dgm:prSet>
      <dgm:spPr/>
      <dgm:t>
        <a:bodyPr/>
        <a:lstStyle/>
        <a:p>
          <a:endParaRPr lang="hu-HU"/>
        </a:p>
      </dgm:t>
    </dgm:pt>
  </dgm:ptLst>
  <dgm:cxnLst>
    <dgm:cxn modelId="{3140C768-3185-49D4-AE01-2C20FA9D2559}" type="presOf" srcId="{F808A6E2-7F58-48A7-BB07-89334E15337B}" destId="{44F828F7-444B-40CC-B77F-4B803E6E0BDE}" srcOrd="0" destOrd="0" presId="urn:microsoft.com/office/officeart/2005/8/layout/pyramid1"/>
    <dgm:cxn modelId="{8FC99901-B6A4-47BE-9C5F-53E4D2A8E36D}" type="presOf" srcId="{17FC1D26-E66D-4B3B-A2F6-EC6D0A1E9CFE}" destId="{AE4E0936-B780-4CB6-8DC6-C0E68EB95F85}" srcOrd="0" destOrd="0" presId="urn:microsoft.com/office/officeart/2005/8/layout/pyramid1"/>
    <dgm:cxn modelId="{475D63B4-5485-4F77-8667-CEAF6E8CAB44}" srcId="{D895A331-9519-4EC1-893C-AA10FD61A571}" destId="{17FC1D26-E66D-4B3B-A2F6-EC6D0A1E9CFE}" srcOrd="3" destOrd="0" parTransId="{3857E40B-80DA-4CAD-88E9-D3BCB46D67BA}" sibTransId="{1C281241-6031-4018-9F10-452632696C82}"/>
    <dgm:cxn modelId="{E6F23CE0-2004-4699-A4DB-EDC0995D64CF}" type="presOf" srcId="{F71DE574-5371-4B5B-BAF6-D6A36498F7C0}" destId="{C1B3140E-9F93-478B-961D-6D82853181D4}" srcOrd="0" destOrd="0" presId="urn:microsoft.com/office/officeart/2005/8/layout/pyramid1"/>
    <dgm:cxn modelId="{376B3323-6B24-4802-95CB-40D6FF8C85B3}" type="presOf" srcId="{F71DE574-5371-4B5B-BAF6-D6A36498F7C0}" destId="{095B4F44-3B29-4E2E-BBC2-AB7229897BC4}" srcOrd="1" destOrd="0" presId="urn:microsoft.com/office/officeart/2005/8/layout/pyramid1"/>
    <dgm:cxn modelId="{F5060697-C267-413F-A48D-1C699874608D}" srcId="{D895A331-9519-4EC1-893C-AA10FD61A571}" destId="{F808A6E2-7F58-48A7-BB07-89334E15337B}" srcOrd="5" destOrd="0" parTransId="{A202985E-D7D9-4671-B59E-91E09EE3A928}" sibTransId="{A14E4221-F660-40BC-A4E1-2AEE6B11E58C}"/>
    <dgm:cxn modelId="{FD69D9C9-4B12-4CC6-96C1-2D509F5C5863}" srcId="{D895A331-9519-4EC1-893C-AA10FD61A571}" destId="{3EC7C8AC-E207-49E4-9AE6-142702485776}" srcOrd="0" destOrd="0" parTransId="{1C7E6EB9-F8E7-4D33-ACDD-B4BC33188E21}" sibTransId="{2A854DE5-BB0A-463F-B610-C0AB867406BF}"/>
    <dgm:cxn modelId="{E469DDB5-DC85-44CE-BF58-F51ACF6A08CD}" type="presOf" srcId="{762FA6BA-BC3A-4E70-940B-66B064F45808}" destId="{B7656EAD-0D80-405C-8D6B-00B8B7D62BBE}" srcOrd="1" destOrd="0" presId="urn:microsoft.com/office/officeart/2005/8/layout/pyramid1"/>
    <dgm:cxn modelId="{521E6A9E-34CE-4F61-964B-40418B43D88A}" type="presOf" srcId="{3EC7C8AC-E207-49E4-9AE6-142702485776}" destId="{164DB636-4B42-436F-BED5-36BB6508D651}" srcOrd="0" destOrd="0" presId="urn:microsoft.com/office/officeart/2005/8/layout/pyramid1"/>
    <dgm:cxn modelId="{67A1E6E0-9357-4CA1-A817-618C0BDD2296}" srcId="{D895A331-9519-4EC1-893C-AA10FD61A571}" destId="{762FA6BA-BC3A-4E70-940B-66B064F45808}" srcOrd="1" destOrd="0" parTransId="{4171AE3B-BB81-42BE-AA35-ECA4D83D49F5}" sibTransId="{EA4745EC-EFB1-4DAE-805B-53E6A9C62888}"/>
    <dgm:cxn modelId="{4A6AA6B5-924A-45A6-87ED-7040D5B3B559}" type="presOf" srcId="{90FF1CDB-3C1C-4B7C-BD83-C2008DCD380B}" destId="{5ED75D01-474A-4646-9EF7-6F84BEB05526}" srcOrd="1" destOrd="0" presId="urn:microsoft.com/office/officeart/2005/8/layout/pyramid1"/>
    <dgm:cxn modelId="{72C0ADD8-B359-4797-AD9E-4CB99CE6CE23}" type="presOf" srcId="{3EC7C8AC-E207-49E4-9AE6-142702485776}" destId="{5DB0FA86-593B-4F4F-8F97-D1AE82F79B06}" srcOrd="1" destOrd="0" presId="urn:microsoft.com/office/officeart/2005/8/layout/pyramid1"/>
    <dgm:cxn modelId="{53FC21DF-5DF9-4E60-B9F5-B659C44F82E8}" srcId="{D895A331-9519-4EC1-893C-AA10FD61A571}" destId="{90FF1CDB-3C1C-4B7C-BD83-C2008DCD380B}" srcOrd="4" destOrd="0" parTransId="{AAC641FB-4C4D-4718-866E-CCBD3ABF7B28}" sibTransId="{3E64BC01-EEC7-4199-976F-C3EF44279492}"/>
    <dgm:cxn modelId="{7BFEF53A-44BF-4C3C-883E-7FCA88A0CB63}" type="presOf" srcId="{90FF1CDB-3C1C-4B7C-BD83-C2008DCD380B}" destId="{5FA172C8-94D7-42D6-92F5-FF24B089528B}" srcOrd="0" destOrd="0" presId="urn:microsoft.com/office/officeart/2005/8/layout/pyramid1"/>
    <dgm:cxn modelId="{2F2DDCC1-172C-4C46-B252-BF2E299AA033}" type="presOf" srcId="{F808A6E2-7F58-48A7-BB07-89334E15337B}" destId="{10B379FF-8974-4D8B-AA0E-D847E908FD87}" srcOrd="1" destOrd="0" presId="urn:microsoft.com/office/officeart/2005/8/layout/pyramid1"/>
    <dgm:cxn modelId="{DCF8508E-7C88-4D7B-ABEF-C410A137D1D9}" type="presOf" srcId="{17FC1D26-E66D-4B3B-A2F6-EC6D0A1E9CFE}" destId="{F9AA97BF-ABAE-4DC8-BF1C-51D58AA53049}" srcOrd="1" destOrd="0" presId="urn:microsoft.com/office/officeart/2005/8/layout/pyramid1"/>
    <dgm:cxn modelId="{9F092A95-5F07-4C26-BD5C-3454FDA36568}" type="presOf" srcId="{D895A331-9519-4EC1-893C-AA10FD61A571}" destId="{3A4D355F-6CA4-40AA-A641-FE38C73AE549}" srcOrd="0" destOrd="0" presId="urn:microsoft.com/office/officeart/2005/8/layout/pyramid1"/>
    <dgm:cxn modelId="{0AC49B76-22E9-446B-A4E3-B00D8CBFF72F}" type="presOf" srcId="{762FA6BA-BC3A-4E70-940B-66B064F45808}" destId="{28978D8E-B872-43CB-AF86-8E404BD0C1A9}" srcOrd="0" destOrd="0" presId="urn:microsoft.com/office/officeart/2005/8/layout/pyramid1"/>
    <dgm:cxn modelId="{836F1D8F-936B-4D69-B60E-BD336208A54C}" srcId="{D895A331-9519-4EC1-893C-AA10FD61A571}" destId="{F71DE574-5371-4B5B-BAF6-D6A36498F7C0}" srcOrd="2" destOrd="0" parTransId="{E8884921-C103-4213-8FFE-72D81126CC9F}" sibTransId="{F42823DD-5A2B-4D20-BAFA-020BE75541E0}"/>
    <dgm:cxn modelId="{095544F9-6224-464F-87CF-015FD4379A27}" type="presParOf" srcId="{3A4D355F-6CA4-40AA-A641-FE38C73AE549}" destId="{9120B721-4499-4D73-8D04-10B028554949}" srcOrd="0" destOrd="0" presId="urn:microsoft.com/office/officeart/2005/8/layout/pyramid1"/>
    <dgm:cxn modelId="{7914AB6B-E635-45FC-87AD-25922BFC4486}" type="presParOf" srcId="{9120B721-4499-4D73-8D04-10B028554949}" destId="{164DB636-4B42-436F-BED5-36BB6508D651}" srcOrd="0" destOrd="0" presId="urn:microsoft.com/office/officeart/2005/8/layout/pyramid1"/>
    <dgm:cxn modelId="{4AF3AB7D-22CC-493D-AB59-6207D18231FC}" type="presParOf" srcId="{9120B721-4499-4D73-8D04-10B028554949}" destId="{5DB0FA86-593B-4F4F-8F97-D1AE82F79B06}" srcOrd="1" destOrd="0" presId="urn:microsoft.com/office/officeart/2005/8/layout/pyramid1"/>
    <dgm:cxn modelId="{AD93343C-D960-4FFF-A6C5-C0487023A0D0}" type="presParOf" srcId="{3A4D355F-6CA4-40AA-A641-FE38C73AE549}" destId="{E38C6492-78AE-430C-8AEB-5622EB888C97}" srcOrd="1" destOrd="0" presId="urn:microsoft.com/office/officeart/2005/8/layout/pyramid1"/>
    <dgm:cxn modelId="{F87214EE-F7F9-493F-B044-AB52E72D8339}" type="presParOf" srcId="{E38C6492-78AE-430C-8AEB-5622EB888C97}" destId="{28978D8E-B872-43CB-AF86-8E404BD0C1A9}" srcOrd="0" destOrd="0" presId="urn:microsoft.com/office/officeart/2005/8/layout/pyramid1"/>
    <dgm:cxn modelId="{7350B006-54F6-4661-8681-74AEFC2B2C55}" type="presParOf" srcId="{E38C6492-78AE-430C-8AEB-5622EB888C97}" destId="{B7656EAD-0D80-405C-8D6B-00B8B7D62BBE}" srcOrd="1" destOrd="0" presId="urn:microsoft.com/office/officeart/2005/8/layout/pyramid1"/>
    <dgm:cxn modelId="{F71CE2B4-1090-492A-8FAC-B87F20D9118C}" type="presParOf" srcId="{3A4D355F-6CA4-40AA-A641-FE38C73AE549}" destId="{6287CB5D-EDAB-440A-85FB-E1AF1DF2C740}" srcOrd="2" destOrd="0" presId="urn:microsoft.com/office/officeart/2005/8/layout/pyramid1"/>
    <dgm:cxn modelId="{A4D92230-1654-4576-8FBD-40E00022EA51}" type="presParOf" srcId="{6287CB5D-EDAB-440A-85FB-E1AF1DF2C740}" destId="{C1B3140E-9F93-478B-961D-6D82853181D4}" srcOrd="0" destOrd="0" presId="urn:microsoft.com/office/officeart/2005/8/layout/pyramid1"/>
    <dgm:cxn modelId="{9B5F8347-9440-4D36-A348-C10F0B0F82D1}" type="presParOf" srcId="{6287CB5D-EDAB-440A-85FB-E1AF1DF2C740}" destId="{095B4F44-3B29-4E2E-BBC2-AB7229897BC4}" srcOrd="1" destOrd="0" presId="urn:microsoft.com/office/officeart/2005/8/layout/pyramid1"/>
    <dgm:cxn modelId="{2AA16DC5-A3AA-4DB9-8179-7DEDE84DCC6A}" type="presParOf" srcId="{3A4D355F-6CA4-40AA-A641-FE38C73AE549}" destId="{13E01FBF-7251-4ED5-BCA7-9DF1282BC6DE}" srcOrd="3" destOrd="0" presId="urn:microsoft.com/office/officeart/2005/8/layout/pyramid1"/>
    <dgm:cxn modelId="{35727C98-78E5-47B8-83CF-322E8E2EAF76}" type="presParOf" srcId="{13E01FBF-7251-4ED5-BCA7-9DF1282BC6DE}" destId="{AE4E0936-B780-4CB6-8DC6-C0E68EB95F85}" srcOrd="0" destOrd="0" presId="urn:microsoft.com/office/officeart/2005/8/layout/pyramid1"/>
    <dgm:cxn modelId="{62396066-A10A-4A85-AC37-A9CD3EB592D9}" type="presParOf" srcId="{13E01FBF-7251-4ED5-BCA7-9DF1282BC6DE}" destId="{F9AA97BF-ABAE-4DC8-BF1C-51D58AA53049}" srcOrd="1" destOrd="0" presId="urn:microsoft.com/office/officeart/2005/8/layout/pyramid1"/>
    <dgm:cxn modelId="{5EB60DCC-09EE-4B44-BBEC-884C67342940}" type="presParOf" srcId="{3A4D355F-6CA4-40AA-A641-FE38C73AE549}" destId="{F033E817-EA1C-4C17-8F4F-DC7C941CC4AC}" srcOrd="4" destOrd="0" presId="urn:microsoft.com/office/officeart/2005/8/layout/pyramid1"/>
    <dgm:cxn modelId="{DAA08EFC-6FB5-48F8-B73D-BDD1D3D674EB}" type="presParOf" srcId="{F033E817-EA1C-4C17-8F4F-DC7C941CC4AC}" destId="{5FA172C8-94D7-42D6-92F5-FF24B089528B}" srcOrd="0" destOrd="0" presId="urn:microsoft.com/office/officeart/2005/8/layout/pyramid1"/>
    <dgm:cxn modelId="{1FF031DE-97BB-4CC8-81E5-7931F5945483}" type="presParOf" srcId="{F033E817-EA1C-4C17-8F4F-DC7C941CC4AC}" destId="{5ED75D01-474A-4646-9EF7-6F84BEB05526}" srcOrd="1" destOrd="0" presId="urn:microsoft.com/office/officeart/2005/8/layout/pyramid1"/>
    <dgm:cxn modelId="{F9DED485-9564-48D6-AFE5-B08FF7CE0A36}" type="presParOf" srcId="{3A4D355F-6CA4-40AA-A641-FE38C73AE549}" destId="{0BF1ECF4-074D-4B49-914C-E12068F9AF3B}" srcOrd="5" destOrd="0" presId="urn:microsoft.com/office/officeart/2005/8/layout/pyramid1"/>
    <dgm:cxn modelId="{77BDD19B-3C1F-4E6B-BFCE-359E5C6D4BA3}" type="presParOf" srcId="{0BF1ECF4-074D-4B49-914C-E12068F9AF3B}" destId="{44F828F7-444B-40CC-B77F-4B803E6E0BDE}" srcOrd="0" destOrd="0" presId="urn:microsoft.com/office/officeart/2005/8/layout/pyramid1"/>
    <dgm:cxn modelId="{6F0D1537-1A62-4331-A233-83B74D0A4C27}" type="presParOf" srcId="{0BF1ECF4-074D-4B49-914C-E12068F9AF3B}" destId="{10B379FF-8974-4D8B-AA0E-D847E908FD87}"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3967CC-BCA9-46C9-8C9A-7911920DE758}" type="doc">
      <dgm:prSet loTypeId="urn:microsoft.com/office/officeart/2008/layout/AlternatingHexagons" loCatId="list" qsTypeId="urn:microsoft.com/office/officeart/2005/8/quickstyle/simple1" qsCatId="simple" csTypeId="urn:microsoft.com/office/officeart/2005/8/colors/colorful4" csCatId="colorful" phldr="1"/>
      <dgm:spPr/>
      <dgm:t>
        <a:bodyPr/>
        <a:lstStyle/>
        <a:p>
          <a:endParaRPr lang="hu-HU"/>
        </a:p>
      </dgm:t>
    </dgm:pt>
    <dgm:pt modelId="{DE5D2156-EF35-48BA-B1C0-927A2BF6C73B}">
      <dgm:prSet phldrT="[Szöveg]" custT="1"/>
      <dgm:spPr/>
      <dgm:t>
        <a:bodyPr/>
        <a:lstStyle/>
        <a:p>
          <a:r>
            <a:rPr lang="hu-HU" sz="1200" dirty="0" smtClean="0"/>
            <a:t>Adózó hiba </a:t>
          </a:r>
          <a:br>
            <a:rPr lang="hu-HU" sz="1200" dirty="0" smtClean="0"/>
          </a:br>
          <a:r>
            <a:rPr lang="hu-HU" sz="1200" dirty="0" smtClean="0"/>
            <a:t>TBEV</a:t>
          </a:r>
          <a:endParaRPr lang="hu-HU" sz="1200" dirty="0"/>
        </a:p>
      </dgm:t>
    </dgm:pt>
    <dgm:pt modelId="{00213CD5-57BF-44E9-BBAB-9E0A91FD1E16}" type="parTrans" cxnId="{3D5450B5-7162-431A-8FE8-B236DCEB6245}">
      <dgm:prSet/>
      <dgm:spPr/>
      <dgm:t>
        <a:bodyPr/>
        <a:lstStyle/>
        <a:p>
          <a:endParaRPr lang="hu-HU"/>
        </a:p>
      </dgm:t>
    </dgm:pt>
    <dgm:pt modelId="{5F6B75AA-9D1D-4F1D-96B0-5F6920EABA9E}" type="sibTrans" cxnId="{3D5450B5-7162-431A-8FE8-B236DCEB6245}">
      <dgm:prSet custT="1"/>
      <dgm:spPr/>
      <dgm:t>
        <a:bodyPr/>
        <a:lstStyle/>
        <a:p>
          <a:r>
            <a:rPr lang="hu-HU" sz="1200" dirty="0" smtClean="0"/>
            <a:t>Adózó hiba </a:t>
          </a:r>
          <a:br>
            <a:rPr lang="hu-HU" sz="1200" dirty="0" smtClean="0"/>
          </a:br>
          <a:r>
            <a:rPr lang="hu-HU" sz="1200" dirty="0" smtClean="0"/>
            <a:t>TSZEM</a:t>
          </a:r>
          <a:endParaRPr lang="hu-HU" sz="1200" dirty="0"/>
        </a:p>
      </dgm:t>
    </dgm:pt>
    <dgm:pt modelId="{BE23A59E-2E81-4F96-851E-8BDAE9A4F6B8}">
      <dgm:prSet phldrT="[Szöveg]"/>
      <dgm:spPr/>
      <dgm:t>
        <a:bodyPr/>
        <a:lstStyle/>
        <a:p>
          <a:r>
            <a:rPr lang="hu-HU" dirty="0" smtClean="0"/>
            <a:t>Kivetés üres változás dátum és tulajdoni hányad hiba</a:t>
          </a:r>
          <a:endParaRPr lang="hu-HU" dirty="0"/>
        </a:p>
      </dgm:t>
    </dgm:pt>
    <dgm:pt modelId="{F8FBF295-FF7E-414D-B475-70A300F05667}" type="parTrans" cxnId="{56CCBBC6-4307-44AA-BDF4-567C1483845B}">
      <dgm:prSet/>
      <dgm:spPr/>
      <dgm:t>
        <a:bodyPr/>
        <a:lstStyle/>
        <a:p>
          <a:endParaRPr lang="hu-HU"/>
        </a:p>
      </dgm:t>
    </dgm:pt>
    <dgm:pt modelId="{5577DFB7-D43E-4816-9BCF-0FF49759FE06}" type="sibTrans" cxnId="{56CCBBC6-4307-44AA-BDF4-567C1483845B}">
      <dgm:prSet custT="1"/>
      <dgm:spPr/>
      <dgm:t>
        <a:bodyPr/>
        <a:lstStyle/>
        <a:p>
          <a:r>
            <a:rPr lang="hu-HU" sz="1100" dirty="0" smtClean="0"/>
            <a:t>Kivetés adókedvezmény vagy adómentesség hiba</a:t>
          </a:r>
          <a:endParaRPr lang="hu-HU" sz="1100" dirty="0"/>
        </a:p>
      </dgm:t>
    </dgm:pt>
    <dgm:pt modelId="{0D88D69E-4B58-426E-B440-FBDC4802F15C}">
      <dgm:prSet phldrT="[Szöveg]"/>
      <dgm:spPr/>
      <dgm:t>
        <a:bodyPr/>
        <a:lstStyle/>
        <a:p>
          <a:r>
            <a:rPr lang="hu-HU" dirty="0" smtClean="0"/>
            <a:t>Hibás elsődleges egyedi, kulccsal rendelkező bevallás</a:t>
          </a:r>
          <a:endParaRPr lang="hu-HU" dirty="0"/>
        </a:p>
      </dgm:t>
    </dgm:pt>
    <dgm:pt modelId="{4DB8472D-D4E1-4F57-870F-19109F0CAB23}" type="parTrans" cxnId="{D21BC323-5DD9-4E5E-AF70-BF169E9B156B}">
      <dgm:prSet/>
      <dgm:spPr/>
      <dgm:t>
        <a:bodyPr/>
        <a:lstStyle/>
        <a:p>
          <a:endParaRPr lang="hu-HU"/>
        </a:p>
      </dgm:t>
    </dgm:pt>
    <dgm:pt modelId="{6A30376A-E6A6-4B84-8815-FF69791AEFD3}" type="sibTrans" cxnId="{D21BC323-5DD9-4E5E-AF70-BF169E9B156B}">
      <dgm:prSet custT="1"/>
      <dgm:spPr/>
      <dgm:t>
        <a:bodyPr/>
        <a:lstStyle/>
        <a:p>
          <a:r>
            <a:rPr lang="hu-HU" sz="1200" dirty="0" smtClean="0"/>
            <a:t>Adónemhez nem tartozó hibásan alkalmazott szorzó kódok</a:t>
          </a:r>
          <a:endParaRPr lang="hu-HU" sz="1200" dirty="0"/>
        </a:p>
      </dgm:t>
    </dgm:pt>
    <dgm:pt modelId="{19FF38B7-E7EC-4EA6-A6DB-ADABE2DBB23A}" type="pres">
      <dgm:prSet presAssocID="{803967CC-BCA9-46C9-8C9A-7911920DE758}" presName="Name0" presStyleCnt="0">
        <dgm:presLayoutVars>
          <dgm:chMax/>
          <dgm:chPref/>
          <dgm:dir/>
          <dgm:animLvl val="lvl"/>
        </dgm:presLayoutVars>
      </dgm:prSet>
      <dgm:spPr/>
      <dgm:t>
        <a:bodyPr/>
        <a:lstStyle/>
        <a:p>
          <a:endParaRPr lang="hu-HU"/>
        </a:p>
      </dgm:t>
    </dgm:pt>
    <dgm:pt modelId="{B546C920-8D93-4254-9D13-9174BBB8945D}" type="pres">
      <dgm:prSet presAssocID="{DE5D2156-EF35-48BA-B1C0-927A2BF6C73B}" presName="composite" presStyleCnt="0"/>
      <dgm:spPr/>
    </dgm:pt>
    <dgm:pt modelId="{F9249453-3602-4DC2-B289-FC5B3F980947}" type="pres">
      <dgm:prSet presAssocID="{DE5D2156-EF35-48BA-B1C0-927A2BF6C73B}" presName="Parent1" presStyleLbl="node1" presStyleIdx="0" presStyleCnt="6" custLinFactNeighborX="-95" custLinFactNeighborY="-10918">
        <dgm:presLayoutVars>
          <dgm:chMax val="1"/>
          <dgm:chPref val="1"/>
          <dgm:bulletEnabled val="1"/>
        </dgm:presLayoutVars>
      </dgm:prSet>
      <dgm:spPr/>
      <dgm:t>
        <a:bodyPr/>
        <a:lstStyle/>
        <a:p>
          <a:endParaRPr lang="hu-HU"/>
        </a:p>
      </dgm:t>
    </dgm:pt>
    <dgm:pt modelId="{317B8443-8EDE-4DA9-871C-0ED52C205009}" type="pres">
      <dgm:prSet presAssocID="{DE5D2156-EF35-48BA-B1C0-927A2BF6C73B}" presName="Childtext1" presStyleLbl="revTx" presStyleIdx="0" presStyleCnt="3">
        <dgm:presLayoutVars>
          <dgm:chMax val="0"/>
          <dgm:chPref val="0"/>
          <dgm:bulletEnabled val="1"/>
        </dgm:presLayoutVars>
      </dgm:prSet>
      <dgm:spPr/>
      <dgm:t>
        <a:bodyPr/>
        <a:lstStyle/>
        <a:p>
          <a:endParaRPr lang="hu-HU"/>
        </a:p>
      </dgm:t>
    </dgm:pt>
    <dgm:pt modelId="{17647B4F-FB8A-4F78-BFFD-593F789E8CE3}" type="pres">
      <dgm:prSet presAssocID="{DE5D2156-EF35-48BA-B1C0-927A2BF6C73B}" presName="BalanceSpacing" presStyleCnt="0"/>
      <dgm:spPr/>
    </dgm:pt>
    <dgm:pt modelId="{5DFAB697-1FC7-4022-88F4-841E4F9C975B}" type="pres">
      <dgm:prSet presAssocID="{DE5D2156-EF35-48BA-B1C0-927A2BF6C73B}" presName="BalanceSpacing1" presStyleCnt="0"/>
      <dgm:spPr/>
    </dgm:pt>
    <dgm:pt modelId="{A4C1F386-6C30-44E5-B2B6-2E62E5BC5DD2}" type="pres">
      <dgm:prSet presAssocID="{5F6B75AA-9D1D-4F1D-96B0-5F6920EABA9E}" presName="Accent1Text" presStyleLbl="node1" presStyleIdx="1" presStyleCnt="6" custLinFactNeighborX="-568" custLinFactNeighborY="-96"/>
      <dgm:spPr/>
      <dgm:t>
        <a:bodyPr/>
        <a:lstStyle/>
        <a:p>
          <a:endParaRPr lang="hu-HU"/>
        </a:p>
      </dgm:t>
    </dgm:pt>
    <dgm:pt modelId="{75F38C83-406A-4ACD-B125-FA22938F274F}" type="pres">
      <dgm:prSet presAssocID="{5F6B75AA-9D1D-4F1D-96B0-5F6920EABA9E}" presName="spaceBetweenRectangles" presStyleCnt="0"/>
      <dgm:spPr/>
    </dgm:pt>
    <dgm:pt modelId="{3A0B285D-0766-4BE2-86B1-AE390D8E90D4}" type="pres">
      <dgm:prSet presAssocID="{BE23A59E-2E81-4F96-851E-8BDAE9A4F6B8}" presName="composite" presStyleCnt="0"/>
      <dgm:spPr/>
    </dgm:pt>
    <dgm:pt modelId="{6B840161-99CD-45ED-B003-D1A8829DBA1D}" type="pres">
      <dgm:prSet presAssocID="{BE23A59E-2E81-4F96-851E-8BDAE9A4F6B8}" presName="Parent1" presStyleLbl="node1" presStyleIdx="2" presStyleCnt="6" custLinFactX="-4423" custLinFactNeighborX="-100000" custLinFactNeighborY="-2205">
        <dgm:presLayoutVars>
          <dgm:chMax val="1"/>
          <dgm:chPref val="1"/>
          <dgm:bulletEnabled val="1"/>
        </dgm:presLayoutVars>
      </dgm:prSet>
      <dgm:spPr/>
      <dgm:t>
        <a:bodyPr/>
        <a:lstStyle/>
        <a:p>
          <a:endParaRPr lang="hu-HU"/>
        </a:p>
      </dgm:t>
    </dgm:pt>
    <dgm:pt modelId="{86704F69-C6DF-46E6-B341-AFE1B74DC0FE}" type="pres">
      <dgm:prSet presAssocID="{BE23A59E-2E81-4F96-851E-8BDAE9A4F6B8}" presName="Childtext1" presStyleLbl="revTx" presStyleIdx="1" presStyleCnt="3">
        <dgm:presLayoutVars>
          <dgm:chMax val="0"/>
          <dgm:chPref val="0"/>
          <dgm:bulletEnabled val="1"/>
        </dgm:presLayoutVars>
      </dgm:prSet>
      <dgm:spPr/>
      <dgm:t>
        <a:bodyPr/>
        <a:lstStyle/>
        <a:p>
          <a:endParaRPr lang="hu-HU"/>
        </a:p>
      </dgm:t>
    </dgm:pt>
    <dgm:pt modelId="{F17EB503-9261-433A-AA48-2F9E77419260}" type="pres">
      <dgm:prSet presAssocID="{BE23A59E-2E81-4F96-851E-8BDAE9A4F6B8}" presName="BalanceSpacing" presStyleCnt="0"/>
      <dgm:spPr/>
    </dgm:pt>
    <dgm:pt modelId="{776DC748-8426-4AAE-84F5-ED028798E258}" type="pres">
      <dgm:prSet presAssocID="{BE23A59E-2E81-4F96-851E-8BDAE9A4F6B8}" presName="BalanceSpacing1" presStyleCnt="0"/>
      <dgm:spPr/>
    </dgm:pt>
    <dgm:pt modelId="{8927DE6A-318B-4933-93FD-CBF975371F28}" type="pres">
      <dgm:prSet presAssocID="{5577DFB7-D43E-4816-9BCF-0FF49759FE06}" presName="Accent1Text" presStyleLbl="node1" presStyleIdx="3" presStyleCnt="6"/>
      <dgm:spPr/>
      <dgm:t>
        <a:bodyPr/>
        <a:lstStyle/>
        <a:p>
          <a:endParaRPr lang="hu-HU"/>
        </a:p>
      </dgm:t>
    </dgm:pt>
    <dgm:pt modelId="{E19351C1-D41A-4642-986E-88C0939807DC}" type="pres">
      <dgm:prSet presAssocID="{5577DFB7-D43E-4816-9BCF-0FF49759FE06}" presName="spaceBetweenRectangles" presStyleCnt="0"/>
      <dgm:spPr/>
    </dgm:pt>
    <dgm:pt modelId="{F72B371D-FE18-4999-896C-F6D5D6B2AE2F}" type="pres">
      <dgm:prSet presAssocID="{0D88D69E-4B58-426E-B440-FBDC4802F15C}" presName="composite" presStyleCnt="0"/>
      <dgm:spPr/>
    </dgm:pt>
    <dgm:pt modelId="{826D39AD-E69C-46CF-8D64-181E406F0B24}" type="pres">
      <dgm:prSet presAssocID="{0D88D69E-4B58-426E-B440-FBDC4802F15C}" presName="Parent1" presStyleLbl="node1" presStyleIdx="4" presStyleCnt="6">
        <dgm:presLayoutVars>
          <dgm:chMax val="1"/>
          <dgm:chPref val="1"/>
          <dgm:bulletEnabled val="1"/>
        </dgm:presLayoutVars>
      </dgm:prSet>
      <dgm:spPr/>
      <dgm:t>
        <a:bodyPr/>
        <a:lstStyle/>
        <a:p>
          <a:endParaRPr lang="hu-HU"/>
        </a:p>
      </dgm:t>
    </dgm:pt>
    <dgm:pt modelId="{50E09E20-5DC5-4F2C-9BF6-49A33A7A5865}" type="pres">
      <dgm:prSet presAssocID="{0D88D69E-4B58-426E-B440-FBDC4802F15C}" presName="Childtext1" presStyleLbl="revTx" presStyleIdx="2" presStyleCnt="3">
        <dgm:presLayoutVars>
          <dgm:chMax val="0"/>
          <dgm:chPref val="0"/>
          <dgm:bulletEnabled val="1"/>
        </dgm:presLayoutVars>
      </dgm:prSet>
      <dgm:spPr/>
      <dgm:t>
        <a:bodyPr/>
        <a:lstStyle/>
        <a:p>
          <a:endParaRPr lang="hu-HU"/>
        </a:p>
      </dgm:t>
    </dgm:pt>
    <dgm:pt modelId="{33570D3F-31EC-47C0-B070-1CE8A085D2F8}" type="pres">
      <dgm:prSet presAssocID="{0D88D69E-4B58-426E-B440-FBDC4802F15C}" presName="BalanceSpacing" presStyleCnt="0"/>
      <dgm:spPr/>
    </dgm:pt>
    <dgm:pt modelId="{4766EE54-A066-4D43-BE89-DEC655807516}" type="pres">
      <dgm:prSet presAssocID="{0D88D69E-4B58-426E-B440-FBDC4802F15C}" presName="BalanceSpacing1" presStyleCnt="0"/>
      <dgm:spPr/>
    </dgm:pt>
    <dgm:pt modelId="{B2CB171A-53F6-4DA5-B6BD-D1A01155D5F8}" type="pres">
      <dgm:prSet presAssocID="{6A30376A-E6A6-4B84-8815-FF69791AEFD3}" presName="Accent1Text" presStyleLbl="node1" presStyleIdx="5" presStyleCnt="6"/>
      <dgm:spPr/>
      <dgm:t>
        <a:bodyPr/>
        <a:lstStyle/>
        <a:p>
          <a:endParaRPr lang="hu-HU"/>
        </a:p>
      </dgm:t>
    </dgm:pt>
  </dgm:ptLst>
  <dgm:cxnLst>
    <dgm:cxn modelId="{D21BC323-5DD9-4E5E-AF70-BF169E9B156B}" srcId="{803967CC-BCA9-46C9-8C9A-7911920DE758}" destId="{0D88D69E-4B58-426E-B440-FBDC4802F15C}" srcOrd="2" destOrd="0" parTransId="{4DB8472D-D4E1-4F57-870F-19109F0CAB23}" sibTransId="{6A30376A-E6A6-4B84-8815-FF69791AEFD3}"/>
    <dgm:cxn modelId="{5F67D407-9903-4806-A75E-E0ABB54B5C38}" type="presOf" srcId="{5F6B75AA-9D1D-4F1D-96B0-5F6920EABA9E}" destId="{A4C1F386-6C30-44E5-B2B6-2E62E5BC5DD2}" srcOrd="0" destOrd="0" presId="urn:microsoft.com/office/officeart/2008/layout/AlternatingHexagons"/>
    <dgm:cxn modelId="{9F62FBBC-37DE-4135-996E-44361342EB04}" type="presOf" srcId="{BE23A59E-2E81-4F96-851E-8BDAE9A4F6B8}" destId="{6B840161-99CD-45ED-B003-D1A8829DBA1D}" srcOrd="0" destOrd="0" presId="urn:microsoft.com/office/officeart/2008/layout/AlternatingHexagons"/>
    <dgm:cxn modelId="{57A7D5D1-9883-4B12-B57B-140034982819}" type="presOf" srcId="{0D88D69E-4B58-426E-B440-FBDC4802F15C}" destId="{826D39AD-E69C-46CF-8D64-181E406F0B24}" srcOrd="0" destOrd="0" presId="urn:microsoft.com/office/officeart/2008/layout/AlternatingHexagons"/>
    <dgm:cxn modelId="{B981B2BA-6DF9-465B-9949-E484889429A0}" type="presOf" srcId="{6A30376A-E6A6-4B84-8815-FF69791AEFD3}" destId="{B2CB171A-53F6-4DA5-B6BD-D1A01155D5F8}" srcOrd="0" destOrd="0" presId="urn:microsoft.com/office/officeart/2008/layout/AlternatingHexagons"/>
    <dgm:cxn modelId="{CB3E5820-5F03-43B8-B838-8994D143E9D4}" type="presOf" srcId="{DE5D2156-EF35-48BA-B1C0-927A2BF6C73B}" destId="{F9249453-3602-4DC2-B289-FC5B3F980947}" srcOrd="0" destOrd="0" presId="urn:microsoft.com/office/officeart/2008/layout/AlternatingHexagons"/>
    <dgm:cxn modelId="{A2ADDF08-26A6-4D85-9AF5-A28BD822317B}" type="presOf" srcId="{5577DFB7-D43E-4816-9BCF-0FF49759FE06}" destId="{8927DE6A-318B-4933-93FD-CBF975371F28}" srcOrd="0" destOrd="0" presId="urn:microsoft.com/office/officeart/2008/layout/AlternatingHexagons"/>
    <dgm:cxn modelId="{77E06BDA-105F-4122-9483-BBC333E67A3F}" type="presOf" srcId="{803967CC-BCA9-46C9-8C9A-7911920DE758}" destId="{19FF38B7-E7EC-4EA6-A6DB-ADABE2DBB23A}" srcOrd="0" destOrd="0" presId="urn:microsoft.com/office/officeart/2008/layout/AlternatingHexagons"/>
    <dgm:cxn modelId="{56CCBBC6-4307-44AA-BDF4-567C1483845B}" srcId="{803967CC-BCA9-46C9-8C9A-7911920DE758}" destId="{BE23A59E-2E81-4F96-851E-8BDAE9A4F6B8}" srcOrd="1" destOrd="0" parTransId="{F8FBF295-FF7E-414D-B475-70A300F05667}" sibTransId="{5577DFB7-D43E-4816-9BCF-0FF49759FE06}"/>
    <dgm:cxn modelId="{3D5450B5-7162-431A-8FE8-B236DCEB6245}" srcId="{803967CC-BCA9-46C9-8C9A-7911920DE758}" destId="{DE5D2156-EF35-48BA-B1C0-927A2BF6C73B}" srcOrd="0" destOrd="0" parTransId="{00213CD5-57BF-44E9-BBAB-9E0A91FD1E16}" sibTransId="{5F6B75AA-9D1D-4F1D-96B0-5F6920EABA9E}"/>
    <dgm:cxn modelId="{2797D1C6-E5E0-4B95-8354-0382CF815882}" type="presParOf" srcId="{19FF38B7-E7EC-4EA6-A6DB-ADABE2DBB23A}" destId="{B546C920-8D93-4254-9D13-9174BBB8945D}" srcOrd="0" destOrd="0" presId="urn:microsoft.com/office/officeart/2008/layout/AlternatingHexagons"/>
    <dgm:cxn modelId="{2F5FB93B-9479-494F-A66D-C70104968C3B}" type="presParOf" srcId="{B546C920-8D93-4254-9D13-9174BBB8945D}" destId="{F9249453-3602-4DC2-B289-FC5B3F980947}" srcOrd="0" destOrd="0" presId="urn:microsoft.com/office/officeart/2008/layout/AlternatingHexagons"/>
    <dgm:cxn modelId="{23740DFE-E973-47D2-BB3B-48D3E87DEEB8}" type="presParOf" srcId="{B546C920-8D93-4254-9D13-9174BBB8945D}" destId="{317B8443-8EDE-4DA9-871C-0ED52C205009}" srcOrd="1" destOrd="0" presId="urn:microsoft.com/office/officeart/2008/layout/AlternatingHexagons"/>
    <dgm:cxn modelId="{9FCEDF16-4021-47BD-843E-B32834D8236A}" type="presParOf" srcId="{B546C920-8D93-4254-9D13-9174BBB8945D}" destId="{17647B4F-FB8A-4F78-BFFD-593F789E8CE3}" srcOrd="2" destOrd="0" presId="urn:microsoft.com/office/officeart/2008/layout/AlternatingHexagons"/>
    <dgm:cxn modelId="{B3A57A42-A572-42F2-8039-7F050FE6DECB}" type="presParOf" srcId="{B546C920-8D93-4254-9D13-9174BBB8945D}" destId="{5DFAB697-1FC7-4022-88F4-841E4F9C975B}" srcOrd="3" destOrd="0" presId="urn:microsoft.com/office/officeart/2008/layout/AlternatingHexagons"/>
    <dgm:cxn modelId="{6296E95E-CECB-43A7-B9CC-A78550B4A3DB}" type="presParOf" srcId="{B546C920-8D93-4254-9D13-9174BBB8945D}" destId="{A4C1F386-6C30-44E5-B2B6-2E62E5BC5DD2}" srcOrd="4" destOrd="0" presId="urn:microsoft.com/office/officeart/2008/layout/AlternatingHexagons"/>
    <dgm:cxn modelId="{DC481EC2-426C-4132-B30D-9AE65F2ADBD6}" type="presParOf" srcId="{19FF38B7-E7EC-4EA6-A6DB-ADABE2DBB23A}" destId="{75F38C83-406A-4ACD-B125-FA22938F274F}" srcOrd="1" destOrd="0" presId="urn:microsoft.com/office/officeart/2008/layout/AlternatingHexagons"/>
    <dgm:cxn modelId="{DD3BE420-C026-4EF6-BA71-91353AE1F61D}" type="presParOf" srcId="{19FF38B7-E7EC-4EA6-A6DB-ADABE2DBB23A}" destId="{3A0B285D-0766-4BE2-86B1-AE390D8E90D4}" srcOrd="2" destOrd="0" presId="urn:microsoft.com/office/officeart/2008/layout/AlternatingHexagons"/>
    <dgm:cxn modelId="{A2831E37-F966-4726-9094-2DE20E90CB9A}" type="presParOf" srcId="{3A0B285D-0766-4BE2-86B1-AE390D8E90D4}" destId="{6B840161-99CD-45ED-B003-D1A8829DBA1D}" srcOrd="0" destOrd="0" presId="urn:microsoft.com/office/officeart/2008/layout/AlternatingHexagons"/>
    <dgm:cxn modelId="{30CEC2BE-6FC5-4138-AA38-65335F4A8E5E}" type="presParOf" srcId="{3A0B285D-0766-4BE2-86B1-AE390D8E90D4}" destId="{86704F69-C6DF-46E6-B341-AFE1B74DC0FE}" srcOrd="1" destOrd="0" presId="urn:microsoft.com/office/officeart/2008/layout/AlternatingHexagons"/>
    <dgm:cxn modelId="{46A2210D-9CB2-42A3-AB22-0B67F3CF0C07}" type="presParOf" srcId="{3A0B285D-0766-4BE2-86B1-AE390D8E90D4}" destId="{F17EB503-9261-433A-AA48-2F9E77419260}" srcOrd="2" destOrd="0" presId="urn:microsoft.com/office/officeart/2008/layout/AlternatingHexagons"/>
    <dgm:cxn modelId="{BC8CF853-42F4-496D-B130-108E3B079376}" type="presParOf" srcId="{3A0B285D-0766-4BE2-86B1-AE390D8E90D4}" destId="{776DC748-8426-4AAE-84F5-ED028798E258}" srcOrd="3" destOrd="0" presId="urn:microsoft.com/office/officeart/2008/layout/AlternatingHexagons"/>
    <dgm:cxn modelId="{791E83CC-37E6-41B1-A675-BC7C977E46C6}" type="presParOf" srcId="{3A0B285D-0766-4BE2-86B1-AE390D8E90D4}" destId="{8927DE6A-318B-4933-93FD-CBF975371F28}" srcOrd="4" destOrd="0" presId="urn:microsoft.com/office/officeart/2008/layout/AlternatingHexagons"/>
    <dgm:cxn modelId="{3FB12D23-9EA6-446F-B43C-BD53DB6E56EC}" type="presParOf" srcId="{19FF38B7-E7EC-4EA6-A6DB-ADABE2DBB23A}" destId="{E19351C1-D41A-4642-986E-88C0939807DC}" srcOrd="3" destOrd="0" presId="urn:microsoft.com/office/officeart/2008/layout/AlternatingHexagons"/>
    <dgm:cxn modelId="{FE7E0FEA-47D7-4B62-A546-C0F886F244D4}" type="presParOf" srcId="{19FF38B7-E7EC-4EA6-A6DB-ADABE2DBB23A}" destId="{F72B371D-FE18-4999-896C-F6D5D6B2AE2F}" srcOrd="4" destOrd="0" presId="urn:microsoft.com/office/officeart/2008/layout/AlternatingHexagons"/>
    <dgm:cxn modelId="{66D87654-E0B8-4F40-951D-06BCC5E9EFD8}" type="presParOf" srcId="{F72B371D-FE18-4999-896C-F6D5D6B2AE2F}" destId="{826D39AD-E69C-46CF-8D64-181E406F0B24}" srcOrd="0" destOrd="0" presId="urn:microsoft.com/office/officeart/2008/layout/AlternatingHexagons"/>
    <dgm:cxn modelId="{A8E711B5-D7C5-49BF-857E-0AE993298F58}" type="presParOf" srcId="{F72B371D-FE18-4999-896C-F6D5D6B2AE2F}" destId="{50E09E20-5DC5-4F2C-9BF6-49A33A7A5865}" srcOrd="1" destOrd="0" presId="urn:microsoft.com/office/officeart/2008/layout/AlternatingHexagons"/>
    <dgm:cxn modelId="{CE7ED929-1F8E-4114-A1D3-4BE97B622AA4}" type="presParOf" srcId="{F72B371D-FE18-4999-896C-F6D5D6B2AE2F}" destId="{33570D3F-31EC-47C0-B070-1CE8A085D2F8}" srcOrd="2" destOrd="0" presId="urn:microsoft.com/office/officeart/2008/layout/AlternatingHexagons"/>
    <dgm:cxn modelId="{318D01DC-DE3C-4082-A278-631400466EB3}" type="presParOf" srcId="{F72B371D-FE18-4999-896C-F6D5D6B2AE2F}" destId="{4766EE54-A066-4D43-BE89-DEC655807516}" srcOrd="3" destOrd="0" presId="urn:microsoft.com/office/officeart/2008/layout/AlternatingHexagons"/>
    <dgm:cxn modelId="{31CA9BEF-F943-415F-B7B5-3B4B972B8C15}" type="presParOf" srcId="{F72B371D-FE18-4999-896C-F6D5D6B2AE2F}" destId="{B2CB171A-53F6-4DA5-B6BD-D1A01155D5F8}"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9BD6A6A-2E44-4357-B912-481083C4733E}" type="doc">
      <dgm:prSet loTypeId="urn:microsoft.com/office/officeart/2005/8/layout/cycle5" loCatId="cycle" qsTypeId="urn:microsoft.com/office/officeart/2005/8/quickstyle/simple1" qsCatId="simple" csTypeId="urn:microsoft.com/office/officeart/2005/8/colors/colorful4" csCatId="colorful" phldr="1"/>
      <dgm:spPr/>
      <dgm:t>
        <a:bodyPr/>
        <a:lstStyle/>
        <a:p>
          <a:endParaRPr lang="hu-HU"/>
        </a:p>
      </dgm:t>
    </dgm:pt>
    <dgm:pt modelId="{E9DAB031-0C40-4564-A11E-FC87057E63E6}">
      <dgm:prSet phldrT="[Szöveg]"/>
      <dgm:spPr/>
      <dgm:t>
        <a:bodyPr/>
        <a:lstStyle/>
        <a:p>
          <a:r>
            <a:rPr lang="hu-HU" dirty="0" smtClean="0"/>
            <a:t>Napi mentésből XML állomány előállítása</a:t>
          </a:r>
          <a:endParaRPr lang="hu-HU" dirty="0"/>
        </a:p>
      </dgm:t>
    </dgm:pt>
    <dgm:pt modelId="{23FA384B-487D-4DEF-B140-2DD176E4EFC0}" type="parTrans" cxnId="{50DC0882-3C14-4818-8912-0C693121C130}">
      <dgm:prSet/>
      <dgm:spPr/>
      <dgm:t>
        <a:bodyPr/>
        <a:lstStyle/>
        <a:p>
          <a:endParaRPr lang="hu-HU"/>
        </a:p>
      </dgm:t>
    </dgm:pt>
    <dgm:pt modelId="{4EE7F48B-AC17-4285-A4B3-4F1DADEF5DE9}" type="sibTrans" cxnId="{50DC0882-3C14-4818-8912-0C693121C130}">
      <dgm:prSet/>
      <dgm:spPr/>
      <dgm:t>
        <a:bodyPr/>
        <a:lstStyle/>
        <a:p>
          <a:endParaRPr lang="hu-HU"/>
        </a:p>
      </dgm:t>
    </dgm:pt>
    <dgm:pt modelId="{81E53622-AE7B-4930-BE05-1BB8A01E5D3C}">
      <dgm:prSet phldrT="[Szöveg]"/>
      <dgm:spPr/>
      <dgm:t>
        <a:bodyPr/>
        <a:lstStyle/>
        <a:p>
          <a:r>
            <a:rPr lang="hu-HU" dirty="0" smtClean="0"/>
            <a:t>Migráció</a:t>
          </a:r>
          <a:endParaRPr lang="hu-HU" dirty="0"/>
        </a:p>
      </dgm:t>
    </dgm:pt>
    <dgm:pt modelId="{95D1EC1C-D855-482D-AE29-1330296A17B2}" type="parTrans" cxnId="{EB56C1BA-F419-45C7-B80D-88C670168932}">
      <dgm:prSet/>
      <dgm:spPr/>
      <dgm:t>
        <a:bodyPr/>
        <a:lstStyle/>
        <a:p>
          <a:endParaRPr lang="hu-HU"/>
        </a:p>
      </dgm:t>
    </dgm:pt>
    <dgm:pt modelId="{A2A1C25A-1A43-499C-8C54-D5262B2D95C6}" type="sibTrans" cxnId="{EB56C1BA-F419-45C7-B80D-88C670168932}">
      <dgm:prSet/>
      <dgm:spPr/>
      <dgm:t>
        <a:bodyPr/>
        <a:lstStyle/>
        <a:p>
          <a:endParaRPr lang="hu-HU"/>
        </a:p>
      </dgm:t>
    </dgm:pt>
    <dgm:pt modelId="{DE4D1C46-A36C-4FEA-8BC7-96E97E728BAC}">
      <dgm:prSet phldrT="[Szöveg]"/>
      <dgm:spPr/>
      <dgm:t>
        <a:bodyPr/>
        <a:lstStyle/>
        <a:p>
          <a:r>
            <a:rPr lang="hu-HU" dirty="0" smtClean="0"/>
            <a:t>A riportok kiértékelése és  hibajavítási lehetőségek keresése, a riportok eljuttatása az ASP Központhoz</a:t>
          </a:r>
          <a:endParaRPr lang="hu-HU" dirty="0"/>
        </a:p>
      </dgm:t>
    </dgm:pt>
    <dgm:pt modelId="{A05169EC-E41C-4FF4-AA24-16A566DD7DEB}" type="parTrans" cxnId="{027B06E3-141B-4038-9FEB-305B7BAE1284}">
      <dgm:prSet/>
      <dgm:spPr/>
      <dgm:t>
        <a:bodyPr/>
        <a:lstStyle/>
        <a:p>
          <a:endParaRPr lang="hu-HU"/>
        </a:p>
      </dgm:t>
    </dgm:pt>
    <dgm:pt modelId="{114AB45D-321A-4BC5-B3EB-BC123415EDA1}" type="sibTrans" cxnId="{027B06E3-141B-4038-9FEB-305B7BAE1284}">
      <dgm:prSet/>
      <dgm:spPr/>
      <dgm:t>
        <a:bodyPr/>
        <a:lstStyle/>
        <a:p>
          <a:endParaRPr lang="hu-HU"/>
        </a:p>
      </dgm:t>
    </dgm:pt>
    <dgm:pt modelId="{9AB970F1-523B-47BB-BFD6-7A0969853FE0}">
      <dgm:prSet phldrT="[Szöveg]"/>
      <dgm:spPr/>
      <dgm:t>
        <a:bodyPr/>
        <a:lstStyle/>
        <a:p>
          <a:r>
            <a:rPr lang="hu-HU" dirty="0" smtClean="0"/>
            <a:t>Visszacsatolás az önkormányzat részére</a:t>
          </a:r>
          <a:endParaRPr lang="hu-HU" dirty="0"/>
        </a:p>
      </dgm:t>
    </dgm:pt>
    <dgm:pt modelId="{60FEB44F-6727-466D-89C6-59807A894080}" type="parTrans" cxnId="{A65A77CF-9080-4046-B40F-4562A1ABD077}">
      <dgm:prSet/>
      <dgm:spPr/>
      <dgm:t>
        <a:bodyPr/>
        <a:lstStyle/>
        <a:p>
          <a:endParaRPr lang="hu-HU"/>
        </a:p>
      </dgm:t>
    </dgm:pt>
    <dgm:pt modelId="{BE9DE6B9-FB30-4236-AE33-D3582AEB9A72}" type="sibTrans" cxnId="{A65A77CF-9080-4046-B40F-4562A1ABD077}">
      <dgm:prSet/>
      <dgm:spPr/>
      <dgm:t>
        <a:bodyPr/>
        <a:lstStyle/>
        <a:p>
          <a:endParaRPr lang="hu-HU"/>
        </a:p>
      </dgm:t>
    </dgm:pt>
    <dgm:pt modelId="{31C31562-BF67-4ADA-93E8-DDD86E8F5324}">
      <dgm:prSet phldrT="[Szöveg]"/>
      <dgm:spPr/>
      <dgm:t>
        <a:bodyPr/>
        <a:lstStyle/>
        <a:p>
          <a:r>
            <a:rPr lang="hu-HU" dirty="0" smtClean="0"/>
            <a:t> Az önkormányzatok elvégzik a  javasolt hibajavításokat  és új napi mentést küldenek a </a:t>
          </a:r>
          <a:r>
            <a:rPr lang="hu-HU" dirty="0" err="1" smtClean="0"/>
            <a:t>MIG-ek</a:t>
          </a:r>
          <a:r>
            <a:rPr lang="hu-HU" dirty="0" smtClean="0"/>
            <a:t> részére</a:t>
          </a:r>
          <a:endParaRPr lang="hu-HU" dirty="0"/>
        </a:p>
      </dgm:t>
    </dgm:pt>
    <dgm:pt modelId="{CD6FA6F3-E519-4079-AA87-135DCA724ADF}" type="parTrans" cxnId="{8F487BE9-8464-487A-85DF-B35D5419CC11}">
      <dgm:prSet/>
      <dgm:spPr/>
      <dgm:t>
        <a:bodyPr/>
        <a:lstStyle/>
        <a:p>
          <a:endParaRPr lang="hu-HU"/>
        </a:p>
      </dgm:t>
    </dgm:pt>
    <dgm:pt modelId="{06951B58-C578-4883-BC8B-727B893407AD}" type="sibTrans" cxnId="{8F487BE9-8464-487A-85DF-B35D5419CC11}">
      <dgm:prSet/>
      <dgm:spPr/>
      <dgm:t>
        <a:bodyPr/>
        <a:lstStyle/>
        <a:p>
          <a:endParaRPr lang="hu-HU"/>
        </a:p>
      </dgm:t>
    </dgm:pt>
    <dgm:pt modelId="{35B06F3D-4248-4304-9BAD-080AC1260F86}" type="pres">
      <dgm:prSet presAssocID="{59BD6A6A-2E44-4357-B912-481083C4733E}" presName="cycle" presStyleCnt="0">
        <dgm:presLayoutVars>
          <dgm:dir/>
          <dgm:resizeHandles val="exact"/>
        </dgm:presLayoutVars>
      </dgm:prSet>
      <dgm:spPr/>
      <dgm:t>
        <a:bodyPr/>
        <a:lstStyle/>
        <a:p>
          <a:endParaRPr lang="hu-HU"/>
        </a:p>
      </dgm:t>
    </dgm:pt>
    <dgm:pt modelId="{49DDE3DB-5DE4-4A72-A8E7-B33F0A96A2DC}" type="pres">
      <dgm:prSet presAssocID="{E9DAB031-0C40-4564-A11E-FC87057E63E6}" presName="node" presStyleLbl="node1" presStyleIdx="0" presStyleCnt="5">
        <dgm:presLayoutVars>
          <dgm:bulletEnabled val="1"/>
        </dgm:presLayoutVars>
      </dgm:prSet>
      <dgm:spPr/>
      <dgm:t>
        <a:bodyPr/>
        <a:lstStyle/>
        <a:p>
          <a:endParaRPr lang="hu-HU"/>
        </a:p>
      </dgm:t>
    </dgm:pt>
    <dgm:pt modelId="{FFEFA5A8-EAF3-47AC-930A-F48D98F7914C}" type="pres">
      <dgm:prSet presAssocID="{E9DAB031-0C40-4564-A11E-FC87057E63E6}" presName="spNode" presStyleCnt="0"/>
      <dgm:spPr/>
    </dgm:pt>
    <dgm:pt modelId="{AB46BB10-8C7F-46E2-882E-DB935DE1432D}" type="pres">
      <dgm:prSet presAssocID="{4EE7F48B-AC17-4285-A4B3-4F1DADEF5DE9}" presName="sibTrans" presStyleLbl="sibTrans1D1" presStyleIdx="0" presStyleCnt="5"/>
      <dgm:spPr/>
      <dgm:t>
        <a:bodyPr/>
        <a:lstStyle/>
        <a:p>
          <a:endParaRPr lang="hu-HU"/>
        </a:p>
      </dgm:t>
    </dgm:pt>
    <dgm:pt modelId="{F6B49970-5DC4-4129-B126-FF9362F0D56B}" type="pres">
      <dgm:prSet presAssocID="{81E53622-AE7B-4930-BE05-1BB8A01E5D3C}" presName="node" presStyleLbl="node1" presStyleIdx="1" presStyleCnt="5">
        <dgm:presLayoutVars>
          <dgm:bulletEnabled val="1"/>
        </dgm:presLayoutVars>
      </dgm:prSet>
      <dgm:spPr/>
      <dgm:t>
        <a:bodyPr/>
        <a:lstStyle/>
        <a:p>
          <a:endParaRPr lang="hu-HU"/>
        </a:p>
      </dgm:t>
    </dgm:pt>
    <dgm:pt modelId="{9873BAC3-307B-449D-B6AF-43E8E8ED5FBD}" type="pres">
      <dgm:prSet presAssocID="{81E53622-AE7B-4930-BE05-1BB8A01E5D3C}" presName="spNode" presStyleCnt="0"/>
      <dgm:spPr/>
    </dgm:pt>
    <dgm:pt modelId="{01F4F86B-68CB-47AA-9A88-BC7DA5A0AA1C}" type="pres">
      <dgm:prSet presAssocID="{A2A1C25A-1A43-499C-8C54-D5262B2D95C6}" presName="sibTrans" presStyleLbl="sibTrans1D1" presStyleIdx="1" presStyleCnt="5"/>
      <dgm:spPr/>
      <dgm:t>
        <a:bodyPr/>
        <a:lstStyle/>
        <a:p>
          <a:endParaRPr lang="hu-HU"/>
        </a:p>
      </dgm:t>
    </dgm:pt>
    <dgm:pt modelId="{E2492D9D-DC14-4C2F-AC61-2499773C7F25}" type="pres">
      <dgm:prSet presAssocID="{DE4D1C46-A36C-4FEA-8BC7-96E97E728BAC}" presName="node" presStyleLbl="node1" presStyleIdx="2" presStyleCnt="5">
        <dgm:presLayoutVars>
          <dgm:bulletEnabled val="1"/>
        </dgm:presLayoutVars>
      </dgm:prSet>
      <dgm:spPr/>
      <dgm:t>
        <a:bodyPr/>
        <a:lstStyle/>
        <a:p>
          <a:endParaRPr lang="hu-HU"/>
        </a:p>
      </dgm:t>
    </dgm:pt>
    <dgm:pt modelId="{BB89A896-CD6B-489F-ACED-1A66728F7014}" type="pres">
      <dgm:prSet presAssocID="{DE4D1C46-A36C-4FEA-8BC7-96E97E728BAC}" presName="spNode" presStyleCnt="0"/>
      <dgm:spPr/>
    </dgm:pt>
    <dgm:pt modelId="{AD82E3CB-70F8-44FF-A9B3-5EDC2F31016C}" type="pres">
      <dgm:prSet presAssocID="{114AB45D-321A-4BC5-B3EB-BC123415EDA1}" presName="sibTrans" presStyleLbl="sibTrans1D1" presStyleIdx="2" presStyleCnt="5"/>
      <dgm:spPr/>
      <dgm:t>
        <a:bodyPr/>
        <a:lstStyle/>
        <a:p>
          <a:endParaRPr lang="hu-HU"/>
        </a:p>
      </dgm:t>
    </dgm:pt>
    <dgm:pt modelId="{6CC00625-EECE-4E7A-85CD-50AEAAD564CB}" type="pres">
      <dgm:prSet presAssocID="{9AB970F1-523B-47BB-BFD6-7A0969853FE0}" presName="node" presStyleLbl="node1" presStyleIdx="3" presStyleCnt="5">
        <dgm:presLayoutVars>
          <dgm:bulletEnabled val="1"/>
        </dgm:presLayoutVars>
      </dgm:prSet>
      <dgm:spPr/>
      <dgm:t>
        <a:bodyPr/>
        <a:lstStyle/>
        <a:p>
          <a:endParaRPr lang="hu-HU"/>
        </a:p>
      </dgm:t>
    </dgm:pt>
    <dgm:pt modelId="{54FC30C4-A4A7-4989-A9B9-C69A030AF020}" type="pres">
      <dgm:prSet presAssocID="{9AB970F1-523B-47BB-BFD6-7A0969853FE0}" presName="spNode" presStyleCnt="0"/>
      <dgm:spPr/>
    </dgm:pt>
    <dgm:pt modelId="{D1E7449A-72CB-4373-A99D-1F315994CC8E}" type="pres">
      <dgm:prSet presAssocID="{BE9DE6B9-FB30-4236-AE33-D3582AEB9A72}" presName="sibTrans" presStyleLbl="sibTrans1D1" presStyleIdx="3" presStyleCnt="5"/>
      <dgm:spPr/>
      <dgm:t>
        <a:bodyPr/>
        <a:lstStyle/>
        <a:p>
          <a:endParaRPr lang="hu-HU"/>
        </a:p>
      </dgm:t>
    </dgm:pt>
    <dgm:pt modelId="{0359C685-12ED-40CB-901F-FB9B6C596A36}" type="pres">
      <dgm:prSet presAssocID="{31C31562-BF67-4ADA-93E8-DDD86E8F5324}" presName="node" presStyleLbl="node1" presStyleIdx="4" presStyleCnt="5">
        <dgm:presLayoutVars>
          <dgm:bulletEnabled val="1"/>
        </dgm:presLayoutVars>
      </dgm:prSet>
      <dgm:spPr/>
      <dgm:t>
        <a:bodyPr/>
        <a:lstStyle/>
        <a:p>
          <a:endParaRPr lang="hu-HU"/>
        </a:p>
      </dgm:t>
    </dgm:pt>
    <dgm:pt modelId="{75655E90-5AAA-4742-9839-77A807502740}" type="pres">
      <dgm:prSet presAssocID="{31C31562-BF67-4ADA-93E8-DDD86E8F5324}" presName="spNode" presStyleCnt="0"/>
      <dgm:spPr/>
    </dgm:pt>
    <dgm:pt modelId="{BF02808F-C393-4D7C-839E-CFAFADC9F8AD}" type="pres">
      <dgm:prSet presAssocID="{06951B58-C578-4883-BC8B-727B893407AD}" presName="sibTrans" presStyleLbl="sibTrans1D1" presStyleIdx="4" presStyleCnt="5"/>
      <dgm:spPr/>
      <dgm:t>
        <a:bodyPr/>
        <a:lstStyle/>
        <a:p>
          <a:endParaRPr lang="hu-HU"/>
        </a:p>
      </dgm:t>
    </dgm:pt>
  </dgm:ptLst>
  <dgm:cxnLst>
    <dgm:cxn modelId="{1CD57C8E-7A69-4D84-B71E-C352EFA2D9C6}" type="presOf" srcId="{4EE7F48B-AC17-4285-A4B3-4F1DADEF5DE9}" destId="{AB46BB10-8C7F-46E2-882E-DB935DE1432D}" srcOrd="0" destOrd="0" presId="urn:microsoft.com/office/officeart/2005/8/layout/cycle5"/>
    <dgm:cxn modelId="{2C89DB37-55A4-4081-9DB3-3D7EC1DB78E5}" type="presOf" srcId="{81E53622-AE7B-4930-BE05-1BB8A01E5D3C}" destId="{F6B49970-5DC4-4129-B126-FF9362F0D56B}" srcOrd="0" destOrd="0" presId="urn:microsoft.com/office/officeart/2005/8/layout/cycle5"/>
    <dgm:cxn modelId="{AB0EE2DC-73B7-45DC-AC7D-A21027967AA0}" type="presOf" srcId="{114AB45D-321A-4BC5-B3EB-BC123415EDA1}" destId="{AD82E3CB-70F8-44FF-A9B3-5EDC2F31016C}" srcOrd="0" destOrd="0" presId="urn:microsoft.com/office/officeart/2005/8/layout/cycle5"/>
    <dgm:cxn modelId="{EBE1D7E3-BC5C-4EE3-9620-ED9542965185}" type="presOf" srcId="{A2A1C25A-1A43-499C-8C54-D5262B2D95C6}" destId="{01F4F86B-68CB-47AA-9A88-BC7DA5A0AA1C}" srcOrd="0" destOrd="0" presId="urn:microsoft.com/office/officeart/2005/8/layout/cycle5"/>
    <dgm:cxn modelId="{1177DB19-ACE9-438F-861A-4C818FADC499}" type="presOf" srcId="{06951B58-C578-4883-BC8B-727B893407AD}" destId="{BF02808F-C393-4D7C-839E-CFAFADC9F8AD}" srcOrd="0" destOrd="0" presId="urn:microsoft.com/office/officeart/2005/8/layout/cycle5"/>
    <dgm:cxn modelId="{0BCDDA88-8045-40BE-95A9-548ABDE8C1FD}" type="presOf" srcId="{E9DAB031-0C40-4564-A11E-FC87057E63E6}" destId="{49DDE3DB-5DE4-4A72-A8E7-B33F0A96A2DC}" srcOrd="0" destOrd="0" presId="urn:microsoft.com/office/officeart/2005/8/layout/cycle5"/>
    <dgm:cxn modelId="{90EFE8B3-0CD5-49E8-AA42-379D72484A95}" type="presOf" srcId="{BE9DE6B9-FB30-4236-AE33-D3582AEB9A72}" destId="{D1E7449A-72CB-4373-A99D-1F315994CC8E}" srcOrd="0" destOrd="0" presId="urn:microsoft.com/office/officeart/2005/8/layout/cycle5"/>
    <dgm:cxn modelId="{C16AFC37-0396-44A4-8A2B-7DB794C890BA}" type="presOf" srcId="{59BD6A6A-2E44-4357-B912-481083C4733E}" destId="{35B06F3D-4248-4304-9BAD-080AC1260F86}" srcOrd="0" destOrd="0" presId="urn:microsoft.com/office/officeart/2005/8/layout/cycle5"/>
    <dgm:cxn modelId="{8F487BE9-8464-487A-85DF-B35D5419CC11}" srcId="{59BD6A6A-2E44-4357-B912-481083C4733E}" destId="{31C31562-BF67-4ADA-93E8-DDD86E8F5324}" srcOrd="4" destOrd="0" parTransId="{CD6FA6F3-E519-4079-AA87-135DCA724ADF}" sibTransId="{06951B58-C578-4883-BC8B-727B893407AD}"/>
    <dgm:cxn modelId="{7C17A1EE-CF84-44C6-A71B-3A59882CABCA}" type="presOf" srcId="{9AB970F1-523B-47BB-BFD6-7A0969853FE0}" destId="{6CC00625-EECE-4E7A-85CD-50AEAAD564CB}" srcOrd="0" destOrd="0" presId="urn:microsoft.com/office/officeart/2005/8/layout/cycle5"/>
    <dgm:cxn modelId="{027B06E3-141B-4038-9FEB-305B7BAE1284}" srcId="{59BD6A6A-2E44-4357-B912-481083C4733E}" destId="{DE4D1C46-A36C-4FEA-8BC7-96E97E728BAC}" srcOrd="2" destOrd="0" parTransId="{A05169EC-E41C-4FF4-AA24-16A566DD7DEB}" sibTransId="{114AB45D-321A-4BC5-B3EB-BC123415EDA1}"/>
    <dgm:cxn modelId="{EB56C1BA-F419-45C7-B80D-88C670168932}" srcId="{59BD6A6A-2E44-4357-B912-481083C4733E}" destId="{81E53622-AE7B-4930-BE05-1BB8A01E5D3C}" srcOrd="1" destOrd="0" parTransId="{95D1EC1C-D855-482D-AE29-1330296A17B2}" sibTransId="{A2A1C25A-1A43-499C-8C54-D5262B2D95C6}"/>
    <dgm:cxn modelId="{50DC0882-3C14-4818-8912-0C693121C130}" srcId="{59BD6A6A-2E44-4357-B912-481083C4733E}" destId="{E9DAB031-0C40-4564-A11E-FC87057E63E6}" srcOrd="0" destOrd="0" parTransId="{23FA384B-487D-4DEF-B140-2DD176E4EFC0}" sibTransId="{4EE7F48B-AC17-4285-A4B3-4F1DADEF5DE9}"/>
    <dgm:cxn modelId="{A65A77CF-9080-4046-B40F-4562A1ABD077}" srcId="{59BD6A6A-2E44-4357-B912-481083C4733E}" destId="{9AB970F1-523B-47BB-BFD6-7A0969853FE0}" srcOrd="3" destOrd="0" parTransId="{60FEB44F-6727-466D-89C6-59807A894080}" sibTransId="{BE9DE6B9-FB30-4236-AE33-D3582AEB9A72}"/>
    <dgm:cxn modelId="{F9886890-EA29-4C5E-A3A3-748FFEB407AF}" type="presOf" srcId="{DE4D1C46-A36C-4FEA-8BC7-96E97E728BAC}" destId="{E2492D9D-DC14-4C2F-AC61-2499773C7F25}" srcOrd="0" destOrd="0" presId="urn:microsoft.com/office/officeart/2005/8/layout/cycle5"/>
    <dgm:cxn modelId="{547799B9-F6E1-4534-BCE0-21C9472B99B9}" type="presOf" srcId="{31C31562-BF67-4ADA-93E8-DDD86E8F5324}" destId="{0359C685-12ED-40CB-901F-FB9B6C596A36}" srcOrd="0" destOrd="0" presId="urn:microsoft.com/office/officeart/2005/8/layout/cycle5"/>
    <dgm:cxn modelId="{716DEC0A-498F-4F4C-A14E-393FD40F56A7}" type="presParOf" srcId="{35B06F3D-4248-4304-9BAD-080AC1260F86}" destId="{49DDE3DB-5DE4-4A72-A8E7-B33F0A96A2DC}" srcOrd="0" destOrd="0" presId="urn:microsoft.com/office/officeart/2005/8/layout/cycle5"/>
    <dgm:cxn modelId="{5026DC70-B213-4923-964A-9540B8153B0E}" type="presParOf" srcId="{35B06F3D-4248-4304-9BAD-080AC1260F86}" destId="{FFEFA5A8-EAF3-47AC-930A-F48D98F7914C}" srcOrd="1" destOrd="0" presId="urn:microsoft.com/office/officeart/2005/8/layout/cycle5"/>
    <dgm:cxn modelId="{9832D9EA-CB4C-4540-91A8-39DB29D658D6}" type="presParOf" srcId="{35B06F3D-4248-4304-9BAD-080AC1260F86}" destId="{AB46BB10-8C7F-46E2-882E-DB935DE1432D}" srcOrd="2" destOrd="0" presId="urn:microsoft.com/office/officeart/2005/8/layout/cycle5"/>
    <dgm:cxn modelId="{780891B8-81CD-4647-A1A5-AE2FA24CB0AE}" type="presParOf" srcId="{35B06F3D-4248-4304-9BAD-080AC1260F86}" destId="{F6B49970-5DC4-4129-B126-FF9362F0D56B}" srcOrd="3" destOrd="0" presId="urn:microsoft.com/office/officeart/2005/8/layout/cycle5"/>
    <dgm:cxn modelId="{64843923-76AA-44A6-B1ED-CBD3792CF03A}" type="presParOf" srcId="{35B06F3D-4248-4304-9BAD-080AC1260F86}" destId="{9873BAC3-307B-449D-B6AF-43E8E8ED5FBD}" srcOrd="4" destOrd="0" presId="urn:microsoft.com/office/officeart/2005/8/layout/cycle5"/>
    <dgm:cxn modelId="{0147E9C4-8B49-406A-9097-F8E450665D51}" type="presParOf" srcId="{35B06F3D-4248-4304-9BAD-080AC1260F86}" destId="{01F4F86B-68CB-47AA-9A88-BC7DA5A0AA1C}" srcOrd="5" destOrd="0" presId="urn:microsoft.com/office/officeart/2005/8/layout/cycle5"/>
    <dgm:cxn modelId="{12BE9D90-86C1-4435-B7C5-542DA685D094}" type="presParOf" srcId="{35B06F3D-4248-4304-9BAD-080AC1260F86}" destId="{E2492D9D-DC14-4C2F-AC61-2499773C7F25}" srcOrd="6" destOrd="0" presId="urn:microsoft.com/office/officeart/2005/8/layout/cycle5"/>
    <dgm:cxn modelId="{AC8A7B55-DB55-4CD8-8DB9-8B3255C3704D}" type="presParOf" srcId="{35B06F3D-4248-4304-9BAD-080AC1260F86}" destId="{BB89A896-CD6B-489F-ACED-1A66728F7014}" srcOrd="7" destOrd="0" presId="urn:microsoft.com/office/officeart/2005/8/layout/cycle5"/>
    <dgm:cxn modelId="{2E5DCD3F-D894-44CA-A2DB-722142995432}" type="presParOf" srcId="{35B06F3D-4248-4304-9BAD-080AC1260F86}" destId="{AD82E3CB-70F8-44FF-A9B3-5EDC2F31016C}" srcOrd="8" destOrd="0" presId="urn:microsoft.com/office/officeart/2005/8/layout/cycle5"/>
    <dgm:cxn modelId="{5B5E1A8C-300E-417A-AB8E-DEB3F43AAC62}" type="presParOf" srcId="{35B06F3D-4248-4304-9BAD-080AC1260F86}" destId="{6CC00625-EECE-4E7A-85CD-50AEAAD564CB}" srcOrd="9" destOrd="0" presId="urn:microsoft.com/office/officeart/2005/8/layout/cycle5"/>
    <dgm:cxn modelId="{58BB1252-2F35-4FEA-8C07-6F0C8D7AEDFC}" type="presParOf" srcId="{35B06F3D-4248-4304-9BAD-080AC1260F86}" destId="{54FC30C4-A4A7-4989-A9B9-C69A030AF020}" srcOrd="10" destOrd="0" presId="urn:microsoft.com/office/officeart/2005/8/layout/cycle5"/>
    <dgm:cxn modelId="{444F0953-2445-4C7B-9707-DBBE7764A04B}" type="presParOf" srcId="{35B06F3D-4248-4304-9BAD-080AC1260F86}" destId="{D1E7449A-72CB-4373-A99D-1F315994CC8E}" srcOrd="11" destOrd="0" presId="urn:microsoft.com/office/officeart/2005/8/layout/cycle5"/>
    <dgm:cxn modelId="{9B3121E9-E9E8-468C-8C88-ACC2E959122F}" type="presParOf" srcId="{35B06F3D-4248-4304-9BAD-080AC1260F86}" destId="{0359C685-12ED-40CB-901F-FB9B6C596A36}" srcOrd="12" destOrd="0" presId="urn:microsoft.com/office/officeart/2005/8/layout/cycle5"/>
    <dgm:cxn modelId="{BD352E0B-DE70-47BC-9E8D-ACC1327C55C0}" type="presParOf" srcId="{35B06F3D-4248-4304-9BAD-080AC1260F86}" destId="{75655E90-5AAA-4742-9839-77A807502740}" srcOrd="13" destOrd="0" presId="urn:microsoft.com/office/officeart/2005/8/layout/cycle5"/>
    <dgm:cxn modelId="{B05DA60E-D727-4077-8F0A-1AA39931FBD7}" type="presParOf" srcId="{35B06F3D-4248-4304-9BAD-080AC1260F86}" destId="{BF02808F-C393-4D7C-839E-CFAFADC9F8AD}"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9BD6A6A-2E44-4357-B912-481083C4733E}" type="doc">
      <dgm:prSet loTypeId="urn:microsoft.com/office/officeart/2005/8/layout/cycle5" loCatId="cycle" qsTypeId="urn:microsoft.com/office/officeart/2005/8/quickstyle/simple1" qsCatId="simple" csTypeId="urn:microsoft.com/office/officeart/2005/8/colors/colorful4" csCatId="colorful" phldr="1"/>
      <dgm:spPr/>
      <dgm:t>
        <a:bodyPr/>
        <a:lstStyle/>
        <a:p>
          <a:endParaRPr lang="hu-HU"/>
        </a:p>
      </dgm:t>
    </dgm:pt>
    <dgm:pt modelId="{E9DAB031-0C40-4564-A11E-FC87057E63E6}">
      <dgm:prSet phldrT="[Szöveg]"/>
      <dgm:spPr/>
      <dgm:t>
        <a:bodyPr/>
        <a:lstStyle/>
        <a:p>
          <a:r>
            <a:rPr lang="hu-HU" dirty="0" smtClean="0"/>
            <a:t>adatkinyerés</a:t>
          </a:r>
          <a:endParaRPr lang="hu-HU" dirty="0"/>
        </a:p>
      </dgm:t>
    </dgm:pt>
    <dgm:pt modelId="{23FA384B-487D-4DEF-B140-2DD176E4EFC0}" type="parTrans" cxnId="{50DC0882-3C14-4818-8912-0C693121C130}">
      <dgm:prSet/>
      <dgm:spPr/>
      <dgm:t>
        <a:bodyPr/>
        <a:lstStyle/>
        <a:p>
          <a:endParaRPr lang="hu-HU"/>
        </a:p>
      </dgm:t>
    </dgm:pt>
    <dgm:pt modelId="{4EE7F48B-AC17-4285-A4B3-4F1DADEF5DE9}" type="sibTrans" cxnId="{50DC0882-3C14-4818-8912-0C693121C130}">
      <dgm:prSet/>
      <dgm:spPr/>
      <dgm:t>
        <a:bodyPr/>
        <a:lstStyle/>
        <a:p>
          <a:endParaRPr lang="hu-HU"/>
        </a:p>
      </dgm:t>
    </dgm:pt>
    <dgm:pt modelId="{81E53622-AE7B-4930-BE05-1BB8A01E5D3C}">
      <dgm:prSet phldrT="[Szöveg]"/>
      <dgm:spPr/>
      <dgm:t>
        <a:bodyPr/>
        <a:lstStyle/>
        <a:p>
          <a:r>
            <a:rPr lang="hu-HU" dirty="0" smtClean="0"/>
            <a:t>adatbetöltés</a:t>
          </a:r>
          <a:endParaRPr lang="hu-HU" dirty="0"/>
        </a:p>
      </dgm:t>
    </dgm:pt>
    <dgm:pt modelId="{95D1EC1C-D855-482D-AE29-1330296A17B2}" type="parTrans" cxnId="{EB56C1BA-F419-45C7-B80D-88C670168932}">
      <dgm:prSet/>
      <dgm:spPr/>
      <dgm:t>
        <a:bodyPr/>
        <a:lstStyle/>
        <a:p>
          <a:endParaRPr lang="hu-HU"/>
        </a:p>
      </dgm:t>
    </dgm:pt>
    <dgm:pt modelId="{A2A1C25A-1A43-499C-8C54-D5262B2D95C6}" type="sibTrans" cxnId="{EB56C1BA-F419-45C7-B80D-88C670168932}">
      <dgm:prSet/>
      <dgm:spPr/>
      <dgm:t>
        <a:bodyPr/>
        <a:lstStyle/>
        <a:p>
          <a:endParaRPr lang="hu-HU"/>
        </a:p>
      </dgm:t>
    </dgm:pt>
    <dgm:pt modelId="{DE4D1C46-A36C-4FEA-8BC7-96E97E728BAC}">
      <dgm:prSet phldrT="[Szöveg]"/>
      <dgm:spPr/>
      <dgm:t>
        <a:bodyPr/>
        <a:lstStyle/>
        <a:p>
          <a:r>
            <a:rPr lang="hu-HU" dirty="0" smtClean="0"/>
            <a:t>visszajelzés </a:t>
          </a:r>
          <a:r>
            <a:rPr lang="hu-HU" dirty="0" err="1" smtClean="0"/>
            <a:t>státuszolás</a:t>
          </a:r>
          <a:endParaRPr lang="hu-HU" dirty="0"/>
        </a:p>
      </dgm:t>
    </dgm:pt>
    <dgm:pt modelId="{A05169EC-E41C-4FF4-AA24-16A566DD7DEB}" type="parTrans" cxnId="{027B06E3-141B-4038-9FEB-305B7BAE1284}">
      <dgm:prSet/>
      <dgm:spPr/>
      <dgm:t>
        <a:bodyPr/>
        <a:lstStyle/>
        <a:p>
          <a:endParaRPr lang="hu-HU"/>
        </a:p>
      </dgm:t>
    </dgm:pt>
    <dgm:pt modelId="{114AB45D-321A-4BC5-B3EB-BC123415EDA1}" type="sibTrans" cxnId="{027B06E3-141B-4038-9FEB-305B7BAE1284}">
      <dgm:prSet/>
      <dgm:spPr/>
      <dgm:t>
        <a:bodyPr/>
        <a:lstStyle/>
        <a:p>
          <a:endParaRPr lang="hu-HU"/>
        </a:p>
      </dgm:t>
    </dgm:pt>
    <dgm:pt modelId="{5EB29D95-DB28-4B2B-B98C-4DA142D9BB56}">
      <dgm:prSet phldrT="[Szöveg]"/>
      <dgm:spPr/>
      <dgm:t>
        <a:bodyPr/>
        <a:lstStyle/>
        <a:p>
          <a:r>
            <a:rPr lang="hu-HU" dirty="0" smtClean="0"/>
            <a:t> riportok előállítása, ellenőrzések</a:t>
          </a:r>
          <a:endParaRPr lang="hu-HU" dirty="0"/>
        </a:p>
      </dgm:t>
    </dgm:pt>
    <dgm:pt modelId="{FE1AA00A-25B1-4716-A108-8BCC04816C86}" type="parTrans" cxnId="{C156AD34-FAC3-4EA4-AC0F-650DBE934AF9}">
      <dgm:prSet/>
      <dgm:spPr/>
      <dgm:t>
        <a:bodyPr/>
        <a:lstStyle/>
        <a:p>
          <a:endParaRPr lang="hu-HU"/>
        </a:p>
      </dgm:t>
    </dgm:pt>
    <dgm:pt modelId="{FD915D93-15DE-48AB-96F9-0C6AA5EF0A42}" type="sibTrans" cxnId="{C156AD34-FAC3-4EA4-AC0F-650DBE934AF9}">
      <dgm:prSet/>
      <dgm:spPr/>
      <dgm:t>
        <a:bodyPr/>
        <a:lstStyle/>
        <a:p>
          <a:endParaRPr lang="hu-HU"/>
        </a:p>
      </dgm:t>
    </dgm:pt>
    <dgm:pt modelId="{B0C476BF-1062-4993-97C6-5EB19A828BB1}">
      <dgm:prSet phldrT="[Szöveg]"/>
      <dgm:spPr/>
      <dgm:t>
        <a:bodyPr/>
        <a:lstStyle/>
        <a:p>
          <a:r>
            <a:rPr lang="hu-HU" dirty="0" smtClean="0"/>
            <a:t>szükséges javítások elvégzése</a:t>
          </a:r>
          <a:endParaRPr lang="hu-HU" dirty="0"/>
        </a:p>
      </dgm:t>
    </dgm:pt>
    <dgm:pt modelId="{DB3E8BF1-7F27-4DDE-9421-031553703ACB}" type="parTrans" cxnId="{74486BEB-96C2-4320-992E-B01DC3E94644}">
      <dgm:prSet/>
      <dgm:spPr/>
      <dgm:t>
        <a:bodyPr/>
        <a:lstStyle/>
        <a:p>
          <a:endParaRPr lang="hu-HU"/>
        </a:p>
      </dgm:t>
    </dgm:pt>
    <dgm:pt modelId="{A14A0DE9-A785-42C0-9763-B2D8EBD7B2DB}" type="sibTrans" cxnId="{74486BEB-96C2-4320-992E-B01DC3E94644}">
      <dgm:prSet/>
      <dgm:spPr/>
      <dgm:t>
        <a:bodyPr/>
        <a:lstStyle/>
        <a:p>
          <a:endParaRPr lang="hu-HU"/>
        </a:p>
      </dgm:t>
    </dgm:pt>
    <dgm:pt modelId="{35B06F3D-4248-4304-9BAD-080AC1260F86}" type="pres">
      <dgm:prSet presAssocID="{59BD6A6A-2E44-4357-B912-481083C4733E}" presName="cycle" presStyleCnt="0">
        <dgm:presLayoutVars>
          <dgm:dir/>
          <dgm:resizeHandles val="exact"/>
        </dgm:presLayoutVars>
      </dgm:prSet>
      <dgm:spPr/>
      <dgm:t>
        <a:bodyPr/>
        <a:lstStyle/>
        <a:p>
          <a:endParaRPr lang="hu-HU"/>
        </a:p>
      </dgm:t>
    </dgm:pt>
    <dgm:pt modelId="{49DDE3DB-5DE4-4A72-A8E7-B33F0A96A2DC}" type="pres">
      <dgm:prSet presAssocID="{E9DAB031-0C40-4564-A11E-FC87057E63E6}" presName="node" presStyleLbl="node1" presStyleIdx="0" presStyleCnt="5" custRadScaleRad="99721" custRadScaleInc="15094">
        <dgm:presLayoutVars>
          <dgm:bulletEnabled val="1"/>
        </dgm:presLayoutVars>
      </dgm:prSet>
      <dgm:spPr/>
      <dgm:t>
        <a:bodyPr/>
        <a:lstStyle/>
        <a:p>
          <a:endParaRPr lang="hu-HU"/>
        </a:p>
      </dgm:t>
    </dgm:pt>
    <dgm:pt modelId="{FFEFA5A8-EAF3-47AC-930A-F48D98F7914C}" type="pres">
      <dgm:prSet presAssocID="{E9DAB031-0C40-4564-A11E-FC87057E63E6}" presName="spNode" presStyleCnt="0"/>
      <dgm:spPr/>
    </dgm:pt>
    <dgm:pt modelId="{AB46BB10-8C7F-46E2-882E-DB935DE1432D}" type="pres">
      <dgm:prSet presAssocID="{4EE7F48B-AC17-4285-A4B3-4F1DADEF5DE9}" presName="sibTrans" presStyleLbl="sibTrans1D1" presStyleIdx="0" presStyleCnt="5"/>
      <dgm:spPr/>
      <dgm:t>
        <a:bodyPr/>
        <a:lstStyle/>
        <a:p>
          <a:endParaRPr lang="hu-HU"/>
        </a:p>
      </dgm:t>
    </dgm:pt>
    <dgm:pt modelId="{F6B49970-5DC4-4129-B126-FF9362F0D56B}" type="pres">
      <dgm:prSet presAssocID="{81E53622-AE7B-4930-BE05-1BB8A01E5D3C}" presName="node" presStyleLbl="node1" presStyleIdx="1" presStyleCnt="5">
        <dgm:presLayoutVars>
          <dgm:bulletEnabled val="1"/>
        </dgm:presLayoutVars>
      </dgm:prSet>
      <dgm:spPr/>
      <dgm:t>
        <a:bodyPr/>
        <a:lstStyle/>
        <a:p>
          <a:endParaRPr lang="hu-HU"/>
        </a:p>
      </dgm:t>
    </dgm:pt>
    <dgm:pt modelId="{9873BAC3-307B-449D-B6AF-43E8E8ED5FBD}" type="pres">
      <dgm:prSet presAssocID="{81E53622-AE7B-4930-BE05-1BB8A01E5D3C}" presName="spNode" presStyleCnt="0"/>
      <dgm:spPr/>
    </dgm:pt>
    <dgm:pt modelId="{01F4F86B-68CB-47AA-9A88-BC7DA5A0AA1C}" type="pres">
      <dgm:prSet presAssocID="{A2A1C25A-1A43-499C-8C54-D5262B2D95C6}" presName="sibTrans" presStyleLbl="sibTrans1D1" presStyleIdx="1" presStyleCnt="5"/>
      <dgm:spPr/>
      <dgm:t>
        <a:bodyPr/>
        <a:lstStyle/>
        <a:p>
          <a:endParaRPr lang="hu-HU"/>
        </a:p>
      </dgm:t>
    </dgm:pt>
    <dgm:pt modelId="{E2492D9D-DC14-4C2F-AC61-2499773C7F25}" type="pres">
      <dgm:prSet presAssocID="{DE4D1C46-A36C-4FEA-8BC7-96E97E728BAC}" presName="node" presStyleLbl="node1" presStyleIdx="2" presStyleCnt="5">
        <dgm:presLayoutVars>
          <dgm:bulletEnabled val="1"/>
        </dgm:presLayoutVars>
      </dgm:prSet>
      <dgm:spPr/>
      <dgm:t>
        <a:bodyPr/>
        <a:lstStyle/>
        <a:p>
          <a:endParaRPr lang="hu-HU"/>
        </a:p>
      </dgm:t>
    </dgm:pt>
    <dgm:pt modelId="{BB89A896-CD6B-489F-ACED-1A66728F7014}" type="pres">
      <dgm:prSet presAssocID="{DE4D1C46-A36C-4FEA-8BC7-96E97E728BAC}" presName="spNode" presStyleCnt="0"/>
      <dgm:spPr/>
    </dgm:pt>
    <dgm:pt modelId="{AD82E3CB-70F8-44FF-A9B3-5EDC2F31016C}" type="pres">
      <dgm:prSet presAssocID="{114AB45D-321A-4BC5-B3EB-BC123415EDA1}" presName="sibTrans" presStyleLbl="sibTrans1D1" presStyleIdx="2" presStyleCnt="5"/>
      <dgm:spPr/>
      <dgm:t>
        <a:bodyPr/>
        <a:lstStyle/>
        <a:p>
          <a:endParaRPr lang="hu-HU"/>
        </a:p>
      </dgm:t>
    </dgm:pt>
    <dgm:pt modelId="{6CD88C35-04CF-4A8E-A642-BD067351430F}" type="pres">
      <dgm:prSet presAssocID="{5EB29D95-DB28-4B2B-B98C-4DA142D9BB56}" presName="node" presStyleLbl="node1" presStyleIdx="3" presStyleCnt="5">
        <dgm:presLayoutVars>
          <dgm:bulletEnabled val="1"/>
        </dgm:presLayoutVars>
      </dgm:prSet>
      <dgm:spPr/>
      <dgm:t>
        <a:bodyPr/>
        <a:lstStyle/>
        <a:p>
          <a:endParaRPr lang="hu-HU"/>
        </a:p>
      </dgm:t>
    </dgm:pt>
    <dgm:pt modelId="{6A2CF00B-BF96-426D-BA5F-9947D7DA0C7B}" type="pres">
      <dgm:prSet presAssocID="{5EB29D95-DB28-4B2B-B98C-4DA142D9BB56}" presName="spNode" presStyleCnt="0"/>
      <dgm:spPr/>
    </dgm:pt>
    <dgm:pt modelId="{D5D98B00-D75B-4D97-A687-5A23B8B996F3}" type="pres">
      <dgm:prSet presAssocID="{FD915D93-15DE-48AB-96F9-0C6AA5EF0A42}" presName="sibTrans" presStyleLbl="sibTrans1D1" presStyleIdx="3" presStyleCnt="5"/>
      <dgm:spPr/>
      <dgm:t>
        <a:bodyPr/>
        <a:lstStyle/>
        <a:p>
          <a:endParaRPr lang="hu-HU"/>
        </a:p>
      </dgm:t>
    </dgm:pt>
    <dgm:pt modelId="{A5D69E0E-672D-4FFC-BD06-6ED64FA7889A}" type="pres">
      <dgm:prSet presAssocID="{B0C476BF-1062-4993-97C6-5EB19A828BB1}" presName="node" presStyleLbl="node1" presStyleIdx="4" presStyleCnt="5">
        <dgm:presLayoutVars>
          <dgm:bulletEnabled val="1"/>
        </dgm:presLayoutVars>
      </dgm:prSet>
      <dgm:spPr/>
      <dgm:t>
        <a:bodyPr/>
        <a:lstStyle/>
        <a:p>
          <a:endParaRPr lang="hu-HU"/>
        </a:p>
      </dgm:t>
    </dgm:pt>
    <dgm:pt modelId="{3860E13D-F755-486E-9131-4023829D3A97}" type="pres">
      <dgm:prSet presAssocID="{B0C476BF-1062-4993-97C6-5EB19A828BB1}" presName="spNode" presStyleCnt="0"/>
      <dgm:spPr/>
    </dgm:pt>
    <dgm:pt modelId="{75727D21-E712-4D18-AE41-5AF96E073F38}" type="pres">
      <dgm:prSet presAssocID="{A14A0DE9-A785-42C0-9763-B2D8EBD7B2DB}" presName="sibTrans" presStyleLbl="sibTrans1D1" presStyleIdx="4" presStyleCnt="5"/>
      <dgm:spPr/>
      <dgm:t>
        <a:bodyPr/>
        <a:lstStyle/>
        <a:p>
          <a:endParaRPr lang="hu-HU"/>
        </a:p>
      </dgm:t>
    </dgm:pt>
  </dgm:ptLst>
  <dgm:cxnLst>
    <dgm:cxn modelId="{95B7DC29-2771-4556-800A-CBDDB2285AEB}" type="presOf" srcId="{DE4D1C46-A36C-4FEA-8BC7-96E97E728BAC}" destId="{E2492D9D-DC14-4C2F-AC61-2499773C7F25}" srcOrd="0" destOrd="0" presId="urn:microsoft.com/office/officeart/2005/8/layout/cycle5"/>
    <dgm:cxn modelId="{027B06E3-141B-4038-9FEB-305B7BAE1284}" srcId="{59BD6A6A-2E44-4357-B912-481083C4733E}" destId="{DE4D1C46-A36C-4FEA-8BC7-96E97E728BAC}" srcOrd="2" destOrd="0" parTransId="{A05169EC-E41C-4FF4-AA24-16A566DD7DEB}" sibTransId="{114AB45D-321A-4BC5-B3EB-BC123415EDA1}"/>
    <dgm:cxn modelId="{807C556A-7069-4001-A36E-D2F94AF358CB}" type="presOf" srcId="{B0C476BF-1062-4993-97C6-5EB19A828BB1}" destId="{A5D69E0E-672D-4FFC-BD06-6ED64FA7889A}" srcOrd="0" destOrd="0" presId="urn:microsoft.com/office/officeart/2005/8/layout/cycle5"/>
    <dgm:cxn modelId="{50DC0882-3C14-4818-8912-0C693121C130}" srcId="{59BD6A6A-2E44-4357-B912-481083C4733E}" destId="{E9DAB031-0C40-4564-A11E-FC87057E63E6}" srcOrd="0" destOrd="0" parTransId="{23FA384B-487D-4DEF-B140-2DD176E4EFC0}" sibTransId="{4EE7F48B-AC17-4285-A4B3-4F1DADEF5DE9}"/>
    <dgm:cxn modelId="{C156AD34-FAC3-4EA4-AC0F-650DBE934AF9}" srcId="{59BD6A6A-2E44-4357-B912-481083C4733E}" destId="{5EB29D95-DB28-4B2B-B98C-4DA142D9BB56}" srcOrd="3" destOrd="0" parTransId="{FE1AA00A-25B1-4716-A108-8BCC04816C86}" sibTransId="{FD915D93-15DE-48AB-96F9-0C6AA5EF0A42}"/>
    <dgm:cxn modelId="{21E3F67A-22A3-43B8-AA6E-23A7081105C2}" type="presOf" srcId="{FD915D93-15DE-48AB-96F9-0C6AA5EF0A42}" destId="{D5D98B00-D75B-4D97-A687-5A23B8B996F3}" srcOrd="0" destOrd="0" presId="urn:microsoft.com/office/officeart/2005/8/layout/cycle5"/>
    <dgm:cxn modelId="{053B7638-3DD4-4249-94D3-B307B5D8CF9C}" type="presOf" srcId="{A14A0DE9-A785-42C0-9763-B2D8EBD7B2DB}" destId="{75727D21-E712-4D18-AE41-5AF96E073F38}" srcOrd="0" destOrd="0" presId="urn:microsoft.com/office/officeart/2005/8/layout/cycle5"/>
    <dgm:cxn modelId="{05773F3A-CE37-4560-AF68-112AE29A9F49}" type="presOf" srcId="{E9DAB031-0C40-4564-A11E-FC87057E63E6}" destId="{49DDE3DB-5DE4-4A72-A8E7-B33F0A96A2DC}" srcOrd="0" destOrd="0" presId="urn:microsoft.com/office/officeart/2005/8/layout/cycle5"/>
    <dgm:cxn modelId="{74486BEB-96C2-4320-992E-B01DC3E94644}" srcId="{59BD6A6A-2E44-4357-B912-481083C4733E}" destId="{B0C476BF-1062-4993-97C6-5EB19A828BB1}" srcOrd="4" destOrd="0" parTransId="{DB3E8BF1-7F27-4DDE-9421-031553703ACB}" sibTransId="{A14A0DE9-A785-42C0-9763-B2D8EBD7B2DB}"/>
    <dgm:cxn modelId="{EB56C1BA-F419-45C7-B80D-88C670168932}" srcId="{59BD6A6A-2E44-4357-B912-481083C4733E}" destId="{81E53622-AE7B-4930-BE05-1BB8A01E5D3C}" srcOrd="1" destOrd="0" parTransId="{95D1EC1C-D855-482D-AE29-1330296A17B2}" sibTransId="{A2A1C25A-1A43-499C-8C54-D5262B2D95C6}"/>
    <dgm:cxn modelId="{2ECA55BB-BA06-4107-A63D-9E632C57B7C6}" type="presOf" srcId="{5EB29D95-DB28-4B2B-B98C-4DA142D9BB56}" destId="{6CD88C35-04CF-4A8E-A642-BD067351430F}" srcOrd="0" destOrd="0" presId="urn:microsoft.com/office/officeart/2005/8/layout/cycle5"/>
    <dgm:cxn modelId="{2666CE23-167F-423E-B338-2900D6D2C9D1}" type="presOf" srcId="{114AB45D-321A-4BC5-B3EB-BC123415EDA1}" destId="{AD82E3CB-70F8-44FF-A9B3-5EDC2F31016C}" srcOrd="0" destOrd="0" presId="urn:microsoft.com/office/officeart/2005/8/layout/cycle5"/>
    <dgm:cxn modelId="{52F66C5D-3F66-4DB6-B37F-BDB39671AF1E}" type="presOf" srcId="{4EE7F48B-AC17-4285-A4B3-4F1DADEF5DE9}" destId="{AB46BB10-8C7F-46E2-882E-DB935DE1432D}" srcOrd="0" destOrd="0" presId="urn:microsoft.com/office/officeart/2005/8/layout/cycle5"/>
    <dgm:cxn modelId="{ADE3626A-C1E3-420D-8044-C73F17A67273}" type="presOf" srcId="{A2A1C25A-1A43-499C-8C54-D5262B2D95C6}" destId="{01F4F86B-68CB-47AA-9A88-BC7DA5A0AA1C}" srcOrd="0" destOrd="0" presId="urn:microsoft.com/office/officeart/2005/8/layout/cycle5"/>
    <dgm:cxn modelId="{02D287D8-F0AF-4557-A97A-C5C8B25AE97E}" type="presOf" srcId="{81E53622-AE7B-4930-BE05-1BB8A01E5D3C}" destId="{F6B49970-5DC4-4129-B126-FF9362F0D56B}" srcOrd="0" destOrd="0" presId="urn:microsoft.com/office/officeart/2005/8/layout/cycle5"/>
    <dgm:cxn modelId="{616B61C5-5786-4316-991A-E09679F55AD7}" type="presOf" srcId="{59BD6A6A-2E44-4357-B912-481083C4733E}" destId="{35B06F3D-4248-4304-9BAD-080AC1260F86}" srcOrd="0" destOrd="0" presId="urn:microsoft.com/office/officeart/2005/8/layout/cycle5"/>
    <dgm:cxn modelId="{6A18CB0D-C75F-459B-B74E-2DA05E9B4CE7}" type="presParOf" srcId="{35B06F3D-4248-4304-9BAD-080AC1260F86}" destId="{49DDE3DB-5DE4-4A72-A8E7-B33F0A96A2DC}" srcOrd="0" destOrd="0" presId="urn:microsoft.com/office/officeart/2005/8/layout/cycle5"/>
    <dgm:cxn modelId="{8253BDB6-D9C2-4D15-B805-1BEA89566BC2}" type="presParOf" srcId="{35B06F3D-4248-4304-9BAD-080AC1260F86}" destId="{FFEFA5A8-EAF3-47AC-930A-F48D98F7914C}" srcOrd="1" destOrd="0" presId="urn:microsoft.com/office/officeart/2005/8/layout/cycle5"/>
    <dgm:cxn modelId="{C01D0A50-2047-489D-915A-E912E518B519}" type="presParOf" srcId="{35B06F3D-4248-4304-9BAD-080AC1260F86}" destId="{AB46BB10-8C7F-46E2-882E-DB935DE1432D}" srcOrd="2" destOrd="0" presId="urn:microsoft.com/office/officeart/2005/8/layout/cycle5"/>
    <dgm:cxn modelId="{2D6BFCE3-5CEF-4147-9722-0155A261E051}" type="presParOf" srcId="{35B06F3D-4248-4304-9BAD-080AC1260F86}" destId="{F6B49970-5DC4-4129-B126-FF9362F0D56B}" srcOrd="3" destOrd="0" presId="urn:microsoft.com/office/officeart/2005/8/layout/cycle5"/>
    <dgm:cxn modelId="{8BDD3F7E-986B-4682-9D55-066A423A627A}" type="presParOf" srcId="{35B06F3D-4248-4304-9BAD-080AC1260F86}" destId="{9873BAC3-307B-449D-B6AF-43E8E8ED5FBD}" srcOrd="4" destOrd="0" presId="urn:microsoft.com/office/officeart/2005/8/layout/cycle5"/>
    <dgm:cxn modelId="{61C89AE8-1B3F-495B-8E20-5617AB793427}" type="presParOf" srcId="{35B06F3D-4248-4304-9BAD-080AC1260F86}" destId="{01F4F86B-68CB-47AA-9A88-BC7DA5A0AA1C}" srcOrd="5" destOrd="0" presId="urn:microsoft.com/office/officeart/2005/8/layout/cycle5"/>
    <dgm:cxn modelId="{41CC0A0E-B9C0-4C33-A388-A0A604F9855D}" type="presParOf" srcId="{35B06F3D-4248-4304-9BAD-080AC1260F86}" destId="{E2492D9D-DC14-4C2F-AC61-2499773C7F25}" srcOrd="6" destOrd="0" presId="urn:microsoft.com/office/officeart/2005/8/layout/cycle5"/>
    <dgm:cxn modelId="{1C472CCA-92F4-461A-B49D-82F262B23095}" type="presParOf" srcId="{35B06F3D-4248-4304-9BAD-080AC1260F86}" destId="{BB89A896-CD6B-489F-ACED-1A66728F7014}" srcOrd="7" destOrd="0" presId="urn:microsoft.com/office/officeart/2005/8/layout/cycle5"/>
    <dgm:cxn modelId="{B647D8F2-34DC-4C00-A347-04E196172D1D}" type="presParOf" srcId="{35B06F3D-4248-4304-9BAD-080AC1260F86}" destId="{AD82E3CB-70F8-44FF-A9B3-5EDC2F31016C}" srcOrd="8" destOrd="0" presId="urn:microsoft.com/office/officeart/2005/8/layout/cycle5"/>
    <dgm:cxn modelId="{48F8E011-F689-4576-9E4B-E58350CBF2CE}" type="presParOf" srcId="{35B06F3D-4248-4304-9BAD-080AC1260F86}" destId="{6CD88C35-04CF-4A8E-A642-BD067351430F}" srcOrd="9" destOrd="0" presId="urn:microsoft.com/office/officeart/2005/8/layout/cycle5"/>
    <dgm:cxn modelId="{5DEDF8E0-6AC8-469D-8390-407D721A6138}" type="presParOf" srcId="{35B06F3D-4248-4304-9BAD-080AC1260F86}" destId="{6A2CF00B-BF96-426D-BA5F-9947D7DA0C7B}" srcOrd="10" destOrd="0" presId="urn:microsoft.com/office/officeart/2005/8/layout/cycle5"/>
    <dgm:cxn modelId="{6008A3EB-2366-40DE-AA7A-288DACFE8C84}" type="presParOf" srcId="{35B06F3D-4248-4304-9BAD-080AC1260F86}" destId="{D5D98B00-D75B-4D97-A687-5A23B8B996F3}" srcOrd="11" destOrd="0" presId="urn:microsoft.com/office/officeart/2005/8/layout/cycle5"/>
    <dgm:cxn modelId="{9D2CB45D-132B-4010-BE96-CCB29E8387D2}" type="presParOf" srcId="{35B06F3D-4248-4304-9BAD-080AC1260F86}" destId="{A5D69E0E-672D-4FFC-BD06-6ED64FA7889A}" srcOrd="12" destOrd="0" presId="urn:microsoft.com/office/officeart/2005/8/layout/cycle5"/>
    <dgm:cxn modelId="{34588BB5-38C3-4C36-A5B3-FD22B07C56BA}" type="presParOf" srcId="{35B06F3D-4248-4304-9BAD-080AC1260F86}" destId="{3860E13D-F755-486E-9131-4023829D3A97}" srcOrd="13" destOrd="0" presId="urn:microsoft.com/office/officeart/2005/8/layout/cycle5"/>
    <dgm:cxn modelId="{1D12BBF5-D7A0-40D3-B222-E3CD7F4F048B}" type="presParOf" srcId="{35B06F3D-4248-4304-9BAD-080AC1260F86}" destId="{75727D21-E712-4D18-AE41-5AF96E073F38}" srcOrd="14" destOrd="0" presId="urn:microsoft.com/office/officeart/2005/8/layout/cycle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CCF23D-3365-4486-8902-0C680291BF8D}">
      <dsp:nvSpPr>
        <dsp:cNvPr id="0" name=""/>
        <dsp:cNvSpPr/>
      </dsp:nvSpPr>
      <dsp:spPr>
        <a:xfrm>
          <a:off x="-5992098" y="-917507"/>
          <a:ext cx="7137962" cy="7137962"/>
        </a:xfrm>
        <a:prstGeom prst="blockArc">
          <a:avLst>
            <a:gd name="adj1" fmla="val 18900000"/>
            <a:gd name="adj2" fmla="val 2700000"/>
            <a:gd name="adj3" fmla="val 303"/>
          </a:avLst>
        </a:prstGeom>
        <a:noFill/>
        <a:ln w="25400" cap="flat" cmpd="sng" algn="ctr">
          <a:solidFill>
            <a:schemeClr val="accent5">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7A5B8D9B-E41C-4A7E-9963-991995D57514}">
      <dsp:nvSpPr>
        <dsp:cNvPr id="0" name=""/>
        <dsp:cNvSpPr/>
      </dsp:nvSpPr>
      <dsp:spPr>
        <a:xfrm>
          <a:off x="372001" y="241072"/>
          <a:ext cx="8198163" cy="481931"/>
        </a:xfrm>
        <a:prstGeom prst="rect">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82533" tIns="43180" rIns="43180" bIns="43180" numCol="1" spcCol="1270" anchor="ctr" anchorCtr="0">
          <a:noAutofit/>
        </a:bodyPr>
        <a:lstStyle/>
        <a:p>
          <a:pPr lvl="0" algn="l" defTabSz="755650">
            <a:lnSpc>
              <a:spcPct val="90000"/>
            </a:lnSpc>
            <a:spcBef>
              <a:spcPct val="0"/>
            </a:spcBef>
            <a:spcAft>
              <a:spcPct val="35000"/>
            </a:spcAft>
          </a:pPr>
          <a:r>
            <a:rPr lang="hu-HU" sz="1700" b="1" kern="1200" dirty="0" smtClean="0"/>
            <a:t>Az előzetes (ONKADO oldali) adattisztítás és a próbamigráció bemutatása</a:t>
          </a:r>
          <a:endParaRPr lang="hu-HU" sz="1700" b="1" kern="1200" dirty="0"/>
        </a:p>
      </dsp:txBody>
      <dsp:txXfrm>
        <a:off x="372001" y="241072"/>
        <a:ext cx="8198163" cy="481931"/>
      </dsp:txXfrm>
    </dsp:sp>
    <dsp:sp modelId="{92E20ABD-69CF-4FD1-A24E-CC163AF89621}">
      <dsp:nvSpPr>
        <dsp:cNvPr id="0" name=""/>
        <dsp:cNvSpPr/>
      </dsp:nvSpPr>
      <dsp:spPr>
        <a:xfrm>
          <a:off x="70794" y="180830"/>
          <a:ext cx="602414" cy="602414"/>
        </a:xfrm>
        <a:prstGeom prst="ellipse">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0056B7CC-24C5-4EA2-80CC-7619BF1A1576}">
      <dsp:nvSpPr>
        <dsp:cNvPr id="0" name=""/>
        <dsp:cNvSpPr/>
      </dsp:nvSpPr>
      <dsp:spPr>
        <a:xfrm>
          <a:off x="808434" y="964394"/>
          <a:ext cx="7761731" cy="481931"/>
        </a:xfrm>
        <a:prstGeom prst="rect">
          <a:avLst/>
        </a:prstGeom>
        <a:solidFill>
          <a:schemeClr val="accent4">
            <a:hueOff val="-744128"/>
            <a:satOff val="4483"/>
            <a:lumOff val="359"/>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82533" tIns="43180" rIns="43180" bIns="43180" numCol="1" spcCol="1270" anchor="ctr" anchorCtr="0">
          <a:noAutofit/>
        </a:bodyPr>
        <a:lstStyle/>
        <a:p>
          <a:pPr lvl="0" algn="l" defTabSz="755650">
            <a:lnSpc>
              <a:spcPct val="90000"/>
            </a:lnSpc>
            <a:spcBef>
              <a:spcPct val="0"/>
            </a:spcBef>
            <a:spcAft>
              <a:spcPct val="35000"/>
            </a:spcAft>
          </a:pPr>
          <a:r>
            <a:rPr lang="hu-HU" sz="1700" b="1" kern="1200" smtClean="0"/>
            <a:t>Valós élesbe állás menete</a:t>
          </a:r>
          <a:endParaRPr lang="hu-HU" sz="1700" b="1" kern="1200" dirty="0"/>
        </a:p>
      </dsp:txBody>
      <dsp:txXfrm>
        <a:off x="808434" y="964394"/>
        <a:ext cx="7761731" cy="481931"/>
      </dsp:txXfrm>
    </dsp:sp>
    <dsp:sp modelId="{ABFEC994-1E27-43EF-8A46-D8B6F8769F2F}">
      <dsp:nvSpPr>
        <dsp:cNvPr id="0" name=""/>
        <dsp:cNvSpPr/>
      </dsp:nvSpPr>
      <dsp:spPr>
        <a:xfrm>
          <a:off x="507226" y="904152"/>
          <a:ext cx="602414" cy="602414"/>
        </a:xfrm>
        <a:prstGeom prst="ellipse">
          <a:avLst/>
        </a:prstGeom>
        <a:solidFill>
          <a:schemeClr val="lt1">
            <a:hueOff val="0"/>
            <a:satOff val="0"/>
            <a:lumOff val="0"/>
            <a:alphaOff val="0"/>
          </a:schemeClr>
        </a:solidFill>
        <a:ln w="9525" cap="flat" cmpd="sng" algn="ctr">
          <a:solidFill>
            <a:schemeClr val="accent4">
              <a:hueOff val="-744128"/>
              <a:satOff val="4483"/>
              <a:lumOff val="359"/>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033F0D21-FB09-40FD-A559-CF1A07BDBC0A}">
      <dsp:nvSpPr>
        <dsp:cNvPr id="0" name=""/>
        <dsp:cNvSpPr/>
      </dsp:nvSpPr>
      <dsp:spPr>
        <a:xfrm>
          <a:off x="1047597" y="1687185"/>
          <a:ext cx="7522568" cy="481931"/>
        </a:xfrm>
        <a:prstGeom prst="rect">
          <a:avLst/>
        </a:prstGeom>
        <a:solidFill>
          <a:schemeClr val="accent4">
            <a:hueOff val="-1488257"/>
            <a:satOff val="8966"/>
            <a:lumOff val="719"/>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82533" tIns="43180" rIns="43180" bIns="43180" numCol="1" spcCol="1270" anchor="ctr" anchorCtr="0">
          <a:noAutofit/>
        </a:bodyPr>
        <a:lstStyle/>
        <a:p>
          <a:pPr lvl="0" algn="l" defTabSz="755650">
            <a:lnSpc>
              <a:spcPct val="90000"/>
            </a:lnSpc>
            <a:spcBef>
              <a:spcPct val="0"/>
            </a:spcBef>
            <a:spcAft>
              <a:spcPct val="35000"/>
            </a:spcAft>
          </a:pPr>
          <a:r>
            <a:rPr lang="hu-HU" sz="1700" b="1" kern="1200" dirty="0" smtClean="0"/>
            <a:t>Az előzetes adattisztítási és a próbamigrációs folyamat menetének bemutatása</a:t>
          </a:r>
          <a:endParaRPr lang="hu-HU" sz="1700" b="1" kern="1200" dirty="0"/>
        </a:p>
      </dsp:txBody>
      <dsp:txXfrm>
        <a:off x="1047597" y="1687185"/>
        <a:ext cx="7522568" cy="481931"/>
      </dsp:txXfrm>
    </dsp:sp>
    <dsp:sp modelId="{55692B35-BAEC-4BB3-96FF-972DDCEC4980}">
      <dsp:nvSpPr>
        <dsp:cNvPr id="0" name=""/>
        <dsp:cNvSpPr/>
      </dsp:nvSpPr>
      <dsp:spPr>
        <a:xfrm>
          <a:off x="746389" y="1626944"/>
          <a:ext cx="602414" cy="602414"/>
        </a:xfrm>
        <a:prstGeom prst="ellipse">
          <a:avLst/>
        </a:prstGeom>
        <a:solidFill>
          <a:schemeClr val="lt1">
            <a:hueOff val="0"/>
            <a:satOff val="0"/>
            <a:lumOff val="0"/>
            <a:alphaOff val="0"/>
          </a:schemeClr>
        </a:solidFill>
        <a:ln w="9525" cap="flat" cmpd="sng" algn="ctr">
          <a:solidFill>
            <a:schemeClr val="accent4">
              <a:hueOff val="-1488257"/>
              <a:satOff val="8966"/>
              <a:lumOff val="719"/>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651EC90B-FD18-46F2-8331-362C33AD5FEF}">
      <dsp:nvSpPr>
        <dsp:cNvPr id="0" name=""/>
        <dsp:cNvSpPr/>
      </dsp:nvSpPr>
      <dsp:spPr>
        <a:xfrm>
          <a:off x="1123959" y="2410508"/>
          <a:ext cx="7446205" cy="481931"/>
        </a:xfrm>
        <a:prstGeom prst="rect">
          <a:avLst/>
        </a:prstGeom>
        <a:solidFill>
          <a:schemeClr val="accent4">
            <a:hueOff val="-2232385"/>
            <a:satOff val="13449"/>
            <a:lumOff val="1078"/>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82533" tIns="43180" rIns="43180" bIns="43180" numCol="1" spcCol="1270" anchor="ctr" anchorCtr="0">
          <a:noAutofit/>
        </a:bodyPr>
        <a:lstStyle/>
        <a:p>
          <a:pPr lvl="0" algn="l" defTabSz="755650">
            <a:lnSpc>
              <a:spcPct val="90000"/>
            </a:lnSpc>
            <a:spcBef>
              <a:spcPct val="0"/>
            </a:spcBef>
            <a:spcAft>
              <a:spcPct val="35000"/>
            </a:spcAft>
          </a:pPr>
          <a:r>
            <a:rPr lang="hu-HU" sz="1700" b="1" kern="1200" dirty="0" smtClean="0"/>
            <a:t>Miért kell az adattisztítás?</a:t>
          </a:r>
          <a:endParaRPr lang="hu-HU" sz="1700" b="1" kern="1200" dirty="0"/>
        </a:p>
      </dsp:txBody>
      <dsp:txXfrm>
        <a:off x="1123959" y="2410508"/>
        <a:ext cx="7446205" cy="481931"/>
      </dsp:txXfrm>
    </dsp:sp>
    <dsp:sp modelId="{5BCF6847-9672-451B-9524-62016A210817}">
      <dsp:nvSpPr>
        <dsp:cNvPr id="0" name=""/>
        <dsp:cNvSpPr/>
      </dsp:nvSpPr>
      <dsp:spPr>
        <a:xfrm>
          <a:off x="822752" y="2350266"/>
          <a:ext cx="602414" cy="602414"/>
        </a:xfrm>
        <a:prstGeom prst="ellipse">
          <a:avLst/>
        </a:prstGeom>
        <a:solidFill>
          <a:schemeClr val="lt1">
            <a:hueOff val="0"/>
            <a:satOff val="0"/>
            <a:lumOff val="0"/>
            <a:alphaOff val="0"/>
          </a:schemeClr>
        </a:solidFill>
        <a:ln w="9525" cap="flat" cmpd="sng" algn="ctr">
          <a:solidFill>
            <a:schemeClr val="accent4">
              <a:hueOff val="-2232385"/>
              <a:satOff val="13449"/>
              <a:lumOff val="1078"/>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67F6FF23-A967-4B43-95B8-3DB390F16DA9}">
      <dsp:nvSpPr>
        <dsp:cNvPr id="0" name=""/>
        <dsp:cNvSpPr/>
      </dsp:nvSpPr>
      <dsp:spPr>
        <a:xfrm>
          <a:off x="1047597" y="3133830"/>
          <a:ext cx="7522568" cy="481931"/>
        </a:xfrm>
        <a:prstGeom prst="rect">
          <a:avLst/>
        </a:prstGeom>
        <a:solidFill>
          <a:schemeClr val="accent4">
            <a:hueOff val="-2976513"/>
            <a:satOff val="17933"/>
            <a:lumOff val="143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82533" tIns="43180" rIns="43180" bIns="43180" numCol="1" spcCol="1270" anchor="ctr" anchorCtr="0">
          <a:noAutofit/>
        </a:bodyPr>
        <a:lstStyle/>
        <a:p>
          <a:pPr lvl="0" algn="l" defTabSz="755650">
            <a:lnSpc>
              <a:spcPct val="90000"/>
            </a:lnSpc>
            <a:spcBef>
              <a:spcPct val="0"/>
            </a:spcBef>
            <a:spcAft>
              <a:spcPct val="35000"/>
            </a:spcAft>
          </a:pPr>
          <a:r>
            <a:rPr lang="hu-HU" sz="1700" b="1" kern="1200" dirty="0" smtClean="0"/>
            <a:t>Tájékoztatás a megvalósítási folyamatról</a:t>
          </a:r>
          <a:endParaRPr lang="hu-HU" sz="1700" b="1" kern="1200" dirty="0"/>
        </a:p>
      </dsp:txBody>
      <dsp:txXfrm>
        <a:off x="1047597" y="3133830"/>
        <a:ext cx="7522568" cy="481931"/>
      </dsp:txXfrm>
    </dsp:sp>
    <dsp:sp modelId="{9B0F0BB1-D67E-4970-9348-729FD94C1A01}">
      <dsp:nvSpPr>
        <dsp:cNvPr id="0" name=""/>
        <dsp:cNvSpPr/>
      </dsp:nvSpPr>
      <dsp:spPr>
        <a:xfrm>
          <a:off x="746389" y="3073588"/>
          <a:ext cx="602414" cy="602414"/>
        </a:xfrm>
        <a:prstGeom prst="ellipse">
          <a:avLst/>
        </a:prstGeom>
        <a:solidFill>
          <a:schemeClr val="lt1">
            <a:hueOff val="0"/>
            <a:satOff val="0"/>
            <a:lumOff val="0"/>
            <a:alphaOff val="0"/>
          </a:schemeClr>
        </a:solidFill>
        <a:ln w="9525" cap="flat" cmpd="sng" algn="ctr">
          <a:solidFill>
            <a:schemeClr val="accent4">
              <a:hueOff val="-2976513"/>
              <a:satOff val="17933"/>
              <a:lumOff val="1437"/>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38B5C361-7D80-4CA9-9ED9-0CB58870E798}">
      <dsp:nvSpPr>
        <dsp:cNvPr id="0" name=""/>
        <dsp:cNvSpPr/>
      </dsp:nvSpPr>
      <dsp:spPr>
        <a:xfrm>
          <a:off x="808434" y="3856621"/>
          <a:ext cx="7761731" cy="481931"/>
        </a:xfrm>
        <a:prstGeom prst="rect">
          <a:avLst/>
        </a:prstGeom>
        <a:solidFill>
          <a:schemeClr val="accent4">
            <a:hueOff val="-3720641"/>
            <a:satOff val="22416"/>
            <a:lumOff val="179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82533" tIns="43180" rIns="43180" bIns="43180" numCol="1" spcCol="1270" anchor="ctr" anchorCtr="0">
          <a:noAutofit/>
        </a:bodyPr>
        <a:lstStyle/>
        <a:p>
          <a:pPr lvl="0" algn="l" defTabSz="755650">
            <a:lnSpc>
              <a:spcPct val="90000"/>
            </a:lnSpc>
            <a:spcBef>
              <a:spcPct val="0"/>
            </a:spcBef>
            <a:spcAft>
              <a:spcPct val="35000"/>
            </a:spcAft>
          </a:pPr>
          <a:r>
            <a:rPr lang="hu-HU" sz="1700" b="1" kern="1200" dirty="0" smtClean="0"/>
            <a:t>Tervezett továbbfejlesztések</a:t>
          </a:r>
          <a:endParaRPr lang="hu-HU" sz="1700" b="1" kern="1200" dirty="0"/>
        </a:p>
      </dsp:txBody>
      <dsp:txXfrm>
        <a:off x="808434" y="3856621"/>
        <a:ext cx="7761731" cy="481931"/>
      </dsp:txXfrm>
    </dsp:sp>
    <dsp:sp modelId="{F783FCAF-B63B-4231-8711-FEA414DFDD86}">
      <dsp:nvSpPr>
        <dsp:cNvPr id="0" name=""/>
        <dsp:cNvSpPr/>
      </dsp:nvSpPr>
      <dsp:spPr>
        <a:xfrm>
          <a:off x="507226" y="3796380"/>
          <a:ext cx="602414" cy="602414"/>
        </a:xfrm>
        <a:prstGeom prst="ellipse">
          <a:avLst/>
        </a:prstGeom>
        <a:solidFill>
          <a:schemeClr val="lt1">
            <a:hueOff val="0"/>
            <a:satOff val="0"/>
            <a:lumOff val="0"/>
            <a:alphaOff val="0"/>
          </a:schemeClr>
        </a:solidFill>
        <a:ln w="9525" cap="flat" cmpd="sng" algn="ctr">
          <a:solidFill>
            <a:schemeClr val="accent4">
              <a:hueOff val="-3720641"/>
              <a:satOff val="22416"/>
              <a:lumOff val="1797"/>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4EF54EEA-70CD-4248-872E-AD0DAEC69E43}">
      <dsp:nvSpPr>
        <dsp:cNvPr id="0" name=""/>
        <dsp:cNvSpPr/>
      </dsp:nvSpPr>
      <dsp:spPr>
        <a:xfrm>
          <a:off x="372001" y="4579944"/>
          <a:ext cx="8198163" cy="481931"/>
        </a:xfrm>
        <a:prstGeom prst="rect">
          <a:avLst/>
        </a:prstGeom>
        <a:solidFill>
          <a:schemeClr val="accent4">
            <a:hueOff val="-4464770"/>
            <a:satOff val="26899"/>
            <a:lumOff val="215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82533" tIns="43180" rIns="43180" bIns="43180" numCol="1" spcCol="1270" anchor="ctr" anchorCtr="0">
          <a:noAutofit/>
        </a:bodyPr>
        <a:lstStyle/>
        <a:p>
          <a:pPr lvl="0" algn="l" defTabSz="755650">
            <a:lnSpc>
              <a:spcPct val="90000"/>
            </a:lnSpc>
            <a:spcBef>
              <a:spcPct val="0"/>
            </a:spcBef>
            <a:spcAft>
              <a:spcPct val="35000"/>
            </a:spcAft>
          </a:pPr>
          <a:r>
            <a:rPr lang="hu-HU" sz="1700" b="1" kern="1200" dirty="0" smtClean="0"/>
            <a:t>Beérkezett kérdések megválaszolása</a:t>
          </a:r>
          <a:endParaRPr lang="hu-HU" sz="1700" b="1" kern="1200" dirty="0"/>
        </a:p>
      </dsp:txBody>
      <dsp:txXfrm>
        <a:off x="372001" y="4579944"/>
        <a:ext cx="8198163" cy="481931"/>
      </dsp:txXfrm>
    </dsp:sp>
    <dsp:sp modelId="{3BE2E82D-64B2-4A70-88F2-3D0D67FCF072}">
      <dsp:nvSpPr>
        <dsp:cNvPr id="0" name=""/>
        <dsp:cNvSpPr/>
      </dsp:nvSpPr>
      <dsp:spPr>
        <a:xfrm>
          <a:off x="70794" y="4519702"/>
          <a:ext cx="602414" cy="602414"/>
        </a:xfrm>
        <a:prstGeom prst="ellipse">
          <a:avLst/>
        </a:prstGeom>
        <a:solidFill>
          <a:schemeClr val="lt1">
            <a:hueOff val="0"/>
            <a:satOff val="0"/>
            <a:lumOff val="0"/>
            <a:alphaOff val="0"/>
          </a:schemeClr>
        </a:solidFill>
        <a:ln w="9525" cap="flat" cmpd="sng" algn="ctr">
          <a:solidFill>
            <a:schemeClr val="accent4">
              <a:hueOff val="-4464770"/>
              <a:satOff val="26899"/>
              <a:lumOff val="2156"/>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4DB636-4B42-436F-BED5-36BB6508D651}">
      <dsp:nvSpPr>
        <dsp:cNvPr id="0" name=""/>
        <dsp:cNvSpPr/>
      </dsp:nvSpPr>
      <dsp:spPr>
        <a:xfrm>
          <a:off x="2725871" y="0"/>
          <a:ext cx="1052640" cy="699207"/>
        </a:xfrm>
        <a:prstGeom prst="trapezoid">
          <a:avLst>
            <a:gd name="adj" fmla="val 75274"/>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endParaRPr lang="hu-HU" sz="1200" b="1" kern="1200" dirty="0" smtClean="0"/>
        </a:p>
        <a:p>
          <a:pPr lvl="0" algn="ctr" defTabSz="533400">
            <a:lnSpc>
              <a:spcPct val="90000"/>
            </a:lnSpc>
            <a:spcBef>
              <a:spcPct val="0"/>
            </a:spcBef>
            <a:spcAft>
              <a:spcPct val="35000"/>
            </a:spcAft>
          </a:pPr>
          <a:r>
            <a:rPr lang="hu-HU" sz="1200" b="1" kern="1200" dirty="0" smtClean="0">
              <a:solidFill>
                <a:schemeClr val="bg1"/>
              </a:solidFill>
            </a:rPr>
            <a:t>Valós</a:t>
          </a:r>
          <a:br>
            <a:rPr lang="hu-HU" sz="1200" b="1" kern="1200" dirty="0" smtClean="0">
              <a:solidFill>
                <a:schemeClr val="bg1"/>
              </a:solidFill>
            </a:rPr>
          </a:br>
          <a:r>
            <a:rPr lang="hu-HU" sz="1200" b="1" kern="1200" dirty="0" smtClean="0">
              <a:solidFill>
                <a:schemeClr val="bg1"/>
              </a:solidFill>
            </a:rPr>
            <a:t> élesbe állás</a:t>
          </a:r>
          <a:endParaRPr lang="hu-HU" sz="1200" b="1" kern="1200" dirty="0">
            <a:solidFill>
              <a:schemeClr val="bg1"/>
            </a:solidFill>
          </a:endParaRPr>
        </a:p>
      </dsp:txBody>
      <dsp:txXfrm>
        <a:off x="2725871" y="0"/>
        <a:ext cx="1052640" cy="699207"/>
      </dsp:txXfrm>
    </dsp:sp>
    <dsp:sp modelId="{28978D8E-B872-43CB-AF86-8E404BD0C1A9}">
      <dsp:nvSpPr>
        <dsp:cNvPr id="0" name=""/>
        <dsp:cNvSpPr/>
      </dsp:nvSpPr>
      <dsp:spPr>
        <a:xfrm>
          <a:off x="2105281" y="699207"/>
          <a:ext cx="2293820" cy="824442"/>
        </a:xfrm>
        <a:prstGeom prst="trapezoid">
          <a:avLst>
            <a:gd name="adj" fmla="val 75274"/>
          </a:avLst>
        </a:prstGeom>
        <a:solidFill>
          <a:schemeClr val="accent4">
            <a:hueOff val="-892954"/>
            <a:satOff val="5380"/>
            <a:lumOff val="4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hu-HU" sz="1050" b="1" kern="1200" dirty="0" smtClean="0">
              <a:solidFill>
                <a:schemeClr val="bg1"/>
              </a:solidFill>
            </a:rPr>
            <a:t>Migrációs</a:t>
          </a:r>
          <a:br>
            <a:rPr lang="hu-HU" sz="1050" b="1" kern="1200" dirty="0" smtClean="0">
              <a:solidFill>
                <a:schemeClr val="bg1"/>
              </a:solidFill>
            </a:rPr>
          </a:br>
          <a:r>
            <a:rPr lang="hu-HU" sz="1050" b="1" kern="1200" dirty="0" smtClean="0">
              <a:solidFill>
                <a:schemeClr val="bg1"/>
              </a:solidFill>
            </a:rPr>
            <a:t> jegyzőkönyvek dokumentálása</a:t>
          </a:r>
          <a:br>
            <a:rPr lang="hu-HU" sz="1050" b="1" kern="1200" dirty="0" smtClean="0">
              <a:solidFill>
                <a:schemeClr val="bg1"/>
              </a:solidFill>
            </a:rPr>
          </a:br>
          <a:r>
            <a:rPr lang="hu-HU" sz="1050" b="1" kern="1200" dirty="0" smtClean="0">
              <a:solidFill>
                <a:schemeClr val="bg1"/>
              </a:solidFill>
            </a:rPr>
            <a:t>és jegyzői elfogadó nyilatkozat kitöltése</a:t>
          </a:r>
          <a:endParaRPr lang="hu-HU" sz="1050" b="1" kern="1200" dirty="0">
            <a:solidFill>
              <a:schemeClr val="bg1"/>
            </a:solidFill>
          </a:endParaRPr>
        </a:p>
      </dsp:txBody>
      <dsp:txXfrm>
        <a:off x="2506700" y="699207"/>
        <a:ext cx="1490983" cy="824442"/>
      </dsp:txXfrm>
    </dsp:sp>
    <dsp:sp modelId="{C1B3140E-9F93-478B-961D-6D82853181D4}">
      <dsp:nvSpPr>
        <dsp:cNvPr id="0" name=""/>
        <dsp:cNvSpPr/>
      </dsp:nvSpPr>
      <dsp:spPr>
        <a:xfrm>
          <a:off x="1578961" y="1523650"/>
          <a:ext cx="3346461" cy="699207"/>
        </a:xfrm>
        <a:prstGeom prst="trapezoid">
          <a:avLst>
            <a:gd name="adj" fmla="val 75274"/>
          </a:avLst>
        </a:prstGeom>
        <a:solidFill>
          <a:schemeClr val="accent4">
            <a:hueOff val="-1785908"/>
            <a:satOff val="10760"/>
            <a:lumOff val="8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hu-HU" sz="1200" b="1" kern="1200" dirty="0" smtClean="0">
              <a:solidFill>
                <a:schemeClr val="bg1"/>
              </a:solidFill>
            </a:rPr>
            <a:t>Csatlakozás előtti próbamigrációk elvégzése</a:t>
          </a:r>
          <a:endParaRPr lang="hu-HU" sz="1200" b="1" kern="1200" dirty="0">
            <a:solidFill>
              <a:schemeClr val="bg1"/>
            </a:solidFill>
          </a:endParaRPr>
        </a:p>
      </dsp:txBody>
      <dsp:txXfrm>
        <a:off x="2164592" y="1523650"/>
        <a:ext cx="2175199" cy="699207"/>
      </dsp:txXfrm>
    </dsp:sp>
    <dsp:sp modelId="{AE4E0936-B780-4CB6-8DC6-C0E68EB95F85}">
      <dsp:nvSpPr>
        <dsp:cNvPr id="0" name=""/>
        <dsp:cNvSpPr/>
      </dsp:nvSpPr>
      <dsp:spPr>
        <a:xfrm>
          <a:off x="1052640" y="2222857"/>
          <a:ext cx="4399102" cy="699207"/>
        </a:xfrm>
        <a:prstGeom prst="trapezoid">
          <a:avLst>
            <a:gd name="adj" fmla="val 75274"/>
          </a:avLst>
        </a:prstGeom>
        <a:solidFill>
          <a:schemeClr val="accent4">
            <a:hueOff val="-2678862"/>
            <a:satOff val="16139"/>
            <a:lumOff val="1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hu-HU" sz="1200" b="1" kern="1200" dirty="0" smtClean="0">
              <a:solidFill>
                <a:schemeClr val="bg1"/>
              </a:solidFill>
            </a:rPr>
            <a:t>ONKADO programon belüli évváltás/ évnyitás/ gépjármű évváltás/terhelés/ határozat (értesítő) kiküldése</a:t>
          </a:r>
          <a:endParaRPr lang="hu-HU" sz="1200" b="1" kern="1200" dirty="0">
            <a:solidFill>
              <a:schemeClr val="bg1"/>
            </a:solidFill>
          </a:endParaRPr>
        </a:p>
      </dsp:txBody>
      <dsp:txXfrm>
        <a:off x="1822483" y="2222857"/>
        <a:ext cx="2859416" cy="699207"/>
      </dsp:txXfrm>
    </dsp:sp>
    <dsp:sp modelId="{5FA172C8-94D7-42D6-92F5-FF24B089528B}">
      <dsp:nvSpPr>
        <dsp:cNvPr id="0" name=""/>
        <dsp:cNvSpPr/>
      </dsp:nvSpPr>
      <dsp:spPr>
        <a:xfrm>
          <a:off x="526320" y="2922065"/>
          <a:ext cx="5451743" cy="699207"/>
        </a:xfrm>
        <a:prstGeom prst="trapezoid">
          <a:avLst>
            <a:gd name="adj" fmla="val 75274"/>
          </a:avLst>
        </a:prstGeom>
        <a:solidFill>
          <a:schemeClr val="accent4">
            <a:hueOff val="-3571816"/>
            <a:satOff val="21519"/>
            <a:lumOff val="1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hu-HU" sz="1200" b="1" kern="1200" dirty="0" smtClean="0">
              <a:solidFill>
                <a:schemeClr val="bg1"/>
              </a:solidFill>
            </a:rPr>
            <a:t>Próbamigrációk és ASP oldali adattisztítás</a:t>
          </a:r>
          <a:endParaRPr lang="hu-HU" sz="1200" b="1" kern="1200" dirty="0">
            <a:solidFill>
              <a:schemeClr val="bg1"/>
            </a:solidFill>
          </a:endParaRPr>
        </a:p>
      </dsp:txBody>
      <dsp:txXfrm>
        <a:off x="1480375" y="2922065"/>
        <a:ext cx="3543633" cy="699207"/>
      </dsp:txXfrm>
    </dsp:sp>
    <dsp:sp modelId="{44F828F7-444B-40CC-B77F-4B803E6E0BDE}">
      <dsp:nvSpPr>
        <dsp:cNvPr id="0" name=""/>
        <dsp:cNvSpPr/>
      </dsp:nvSpPr>
      <dsp:spPr>
        <a:xfrm>
          <a:off x="0" y="3621272"/>
          <a:ext cx="6504383" cy="699207"/>
        </a:xfrm>
        <a:prstGeom prst="trapezoid">
          <a:avLst>
            <a:gd name="adj" fmla="val 75274"/>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hu-HU" sz="1200" b="1" kern="1200" dirty="0" smtClean="0">
              <a:solidFill>
                <a:schemeClr val="bg1"/>
              </a:solidFill>
            </a:rPr>
            <a:t>Előzetes (ONKADO oldali) adattisztítás</a:t>
          </a:r>
          <a:endParaRPr lang="hu-HU" sz="1200" b="1" kern="1200" dirty="0">
            <a:solidFill>
              <a:schemeClr val="bg1"/>
            </a:solidFill>
          </a:endParaRPr>
        </a:p>
      </dsp:txBody>
      <dsp:txXfrm>
        <a:off x="1138267" y="3621272"/>
        <a:ext cx="4227849" cy="69920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249453-3602-4DC2-B289-FC5B3F980947}">
      <dsp:nvSpPr>
        <dsp:cNvPr id="0" name=""/>
        <dsp:cNvSpPr/>
      </dsp:nvSpPr>
      <dsp:spPr>
        <a:xfrm rot="5400000">
          <a:off x="2989787" y="100596"/>
          <a:ext cx="1547632" cy="1346440"/>
        </a:xfrm>
        <a:prstGeom prst="hexagon">
          <a:avLst>
            <a:gd name="adj" fmla="val 25000"/>
            <a:gd name="vf" fmla="val 11547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hu-HU" sz="1200" kern="1200" dirty="0" smtClean="0"/>
            <a:t>Adózó hiba </a:t>
          </a:r>
          <a:br>
            <a:rPr lang="hu-HU" sz="1200" kern="1200" dirty="0" smtClean="0"/>
          </a:br>
          <a:r>
            <a:rPr lang="hu-HU" sz="1200" kern="1200" dirty="0" smtClean="0"/>
            <a:t>TBEV</a:t>
          </a:r>
          <a:endParaRPr lang="hu-HU" sz="1200" kern="1200" dirty="0"/>
        </a:p>
      </dsp:txBody>
      <dsp:txXfrm rot="-5400000">
        <a:off x="3300203" y="241173"/>
        <a:ext cx="926800" cy="1065286"/>
      </dsp:txXfrm>
    </dsp:sp>
    <dsp:sp modelId="{317B8443-8EDE-4DA9-871C-0ED52C205009}">
      <dsp:nvSpPr>
        <dsp:cNvPr id="0" name=""/>
        <dsp:cNvSpPr/>
      </dsp:nvSpPr>
      <dsp:spPr>
        <a:xfrm>
          <a:off x="4478960" y="310311"/>
          <a:ext cx="1727158" cy="928579"/>
        </a:xfrm>
        <a:prstGeom prst="rect">
          <a:avLst/>
        </a:prstGeom>
        <a:noFill/>
        <a:ln>
          <a:noFill/>
        </a:ln>
        <a:effectLst/>
      </dsp:spPr>
      <dsp:style>
        <a:lnRef idx="0">
          <a:scrgbClr r="0" g="0" b="0"/>
        </a:lnRef>
        <a:fillRef idx="0">
          <a:scrgbClr r="0" g="0" b="0"/>
        </a:fillRef>
        <a:effectRef idx="0">
          <a:scrgbClr r="0" g="0" b="0"/>
        </a:effectRef>
        <a:fontRef idx="minor"/>
      </dsp:style>
    </dsp:sp>
    <dsp:sp modelId="{A4C1F386-6C30-44E5-B2B6-2E62E5BC5DD2}">
      <dsp:nvSpPr>
        <dsp:cNvPr id="0" name=""/>
        <dsp:cNvSpPr/>
      </dsp:nvSpPr>
      <dsp:spPr>
        <a:xfrm rot="5400000">
          <a:off x="1529263" y="100596"/>
          <a:ext cx="1547632" cy="1346440"/>
        </a:xfrm>
        <a:prstGeom prst="hexagon">
          <a:avLst>
            <a:gd name="adj" fmla="val 25000"/>
            <a:gd name="vf" fmla="val 115470"/>
          </a:avLst>
        </a:prstGeom>
        <a:solidFill>
          <a:schemeClr val="accent4">
            <a:hueOff val="-892954"/>
            <a:satOff val="5380"/>
            <a:lumOff val="4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hu-HU" sz="1200" kern="1200" dirty="0" smtClean="0"/>
            <a:t>Adózó hiba </a:t>
          </a:r>
          <a:br>
            <a:rPr lang="hu-HU" sz="1200" kern="1200" dirty="0" smtClean="0"/>
          </a:br>
          <a:r>
            <a:rPr lang="hu-HU" sz="1200" kern="1200" dirty="0" smtClean="0"/>
            <a:t>TSZEM</a:t>
          </a:r>
          <a:endParaRPr lang="hu-HU" sz="1200" kern="1200" dirty="0"/>
        </a:p>
      </dsp:txBody>
      <dsp:txXfrm rot="-5400000">
        <a:off x="1839679" y="241173"/>
        <a:ext cx="926800" cy="1065286"/>
      </dsp:txXfrm>
    </dsp:sp>
    <dsp:sp modelId="{6B840161-99CD-45ED-B003-D1A8829DBA1D}">
      <dsp:nvSpPr>
        <dsp:cNvPr id="0" name=""/>
        <dsp:cNvSpPr/>
      </dsp:nvSpPr>
      <dsp:spPr>
        <a:xfrm rot="5400000">
          <a:off x="855209" y="1380886"/>
          <a:ext cx="1547632" cy="1346440"/>
        </a:xfrm>
        <a:prstGeom prst="hexagon">
          <a:avLst>
            <a:gd name="adj" fmla="val 25000"/>
            <a:gd name="vf" fmla="val 115470"/>
          </a:avLst>
        </a:prstGeom>
        <a:solidFill>
          <a:schemeClr val="accent4">
            <a:hueOff val="-1785908"/>
            <a:satOff val="10760"/>
            <a:lumOff val="8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hu-HU" sz="1100" kern="1200" dirty="0" smtClean="0"/>
            <a:t>Kivetés üres változás dátum és tulajdoni hányad hiba</a:t>
          </a:r>
          <a:endParaRPr lang="hu-HU" sz="1100" kern="1200" dirty="0"/>
        </a:p>
      </dsp:txBody>
      <dsp:txXfrm rot="-5400000">
        <a:off x="1165625" y="1521463"/>
        <a:ext cx="926800" cy="1065286"/>
      </dsp:txXfrm>
    </dsp:sp>
    <dsp:sp modelId="{86704F69-C6DF-46E6-B341-AFE1B74DC0FE}">
      <dsp:nvSpPr>
        <dsp:cNvPr id="0" name=""/>
        <dsp:cNvSpPr/>
      </dsp:nvSpPr>
      <dsp:spPr>
        <a:xfrm>
          <a:off x="634640" y="1623942"/>
          <a:ext cx="1671443" cy="928579"/>
        </a:xfrm>
        <a:prstGeom prst="rect">
          <a:avLst/>
        </a:prstGeom>
        <a:noFill/>
        <a:ln>
          <a:noFill/>
        </a:ln>
        <a:effectLst/>
      </dsp:spPr>
      <dsp:style>
        <a:lnRef idx="0">
          <a:scrgbClr r="0" g="0" b="0"/>
        </a:lnRef>
        <a:fillRef idx="0">
          <a:scrgbClr r="0" g="0" b="0"/>
        </a:fillRef>
        <a:effectRef idx="0">
          <a:scrgbClr r="0" g="0" b="0"/>
        </a:effectRef>
        <a:fontRef idx="minor"/>
      </dsp:style>
    </dsp:sp>
    <dsp:sp modelId="{8927DE6A-318B-4933-93FD-CBF975371F28}">
      <dsp:nvSpPr>
        <dsp:cNvPr id="0" name=""/>
        <dsp:cNvSpPr/>
      </dsp:nvSpPr>
      <dsp:spPr>
        <a:xfrm rot="5400000">
          <a:off x="3715358" y="1415011"/>
          <a:ext cx="1547632" cy="1346440"/>
        </a:xfrm>
        <a:prstGeom prst="hexagon">
          <a:avLst>
            <a:gd name="adj" fmla="val 25000"/>
            <a:gd name="vf" fmla="val 115470"/>
          </a:avLst>
        </a:prstGeom>
        <a:solidFill>
          <a:schemeClr val="accent4">
            <a:hueOff val="-2678862"/>
            <a:satOff val="16139"/>
            <a:lumOff val="1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r>
            <a:rPr lang="hu-HU" sz="1100" kern="1200" dirty="0" smtClean="0"/>
            <a:t>Kivetés adókedvezmény vagy adómentesség hiba</a:t>
          </a:r>
          <a:endParaRPr lang="hu-HU" sz="1100" kern="1200" dirty="0"/>
        </a:p>
      </dsp:txBody>
      <dsp:txXfrm rot="-5400000">
        <a:off x="4025774" y="1555588"/>
        <a:ext cx="926800" cy="1065286"/>
      </dsp:txXfrm>
    </dsp:sp>
    <dsp:sp modelId="{826D39AD-E69C-46CF-8D64-181E406F0B24}">
      <dsp:nvSpPr>
        <dsp:cNvPr id="0" name=""/>
        <dsp:cNvSpPr/>
      </dsp:nvSpPr>
      <dsp:spPr>
        <a:xfrm rot="5400000">
          <a:off x="2991066" y="2728642"/>
          <a:ext cx="1547632" cy="1346440"/>
        </a:xfrm>
        <a:prstGeom prst="hexagon">
          <a:avLst>
            <a:gd name="adj" fmla="val 25000"/>
            <a:gd name="vf" fmla="val 115470"/>
          </a:avLst>
        </a:prstGeom>
        <a:solidFill>
          <a:schemeClr val="accent4">
            <a:hueOff val="-3571816"/>
            <a:satOff val="21519"/>
            <a:lumOff val="1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hu-HU" sz="1100" kern="1200" dirty="0" smtClean="0"/>
            <a:t>Hibás elsődleges egyedi, kulccsal rendelkező bevallás</a:t>
          </a:r>
          <a:endParaRPr lang="hu-HU" sz="1100" kern="1200" dirty="0"/>
        </a:p>
      </dsp:txBody>
      <dsp:txXfrm rot="-5400000">
        <a:off x="3301482" y="2869219"/>
        <a:ext cx="926800" cy="1065286"/>
      </dsp:txXfrm>
    </dsp:sp>
    <dsp:sp modelId="{50E09E20-5DC5-4F2C-9BF6-49A33A7A5865}">
      <dsp:nvSpPr>
        <dsp:cNvPr id="0" name=""/>
        <dsp:cNvSpPr/>
      </dsp:nvSpPr>
      <dsp:spPr>
        <a:xfrm>
          <a:off x="4478960" y="2937572"/>
          <a:ext cx="1727158" cy="928579"/>
        </a:xfrm>
        <a:prstGeom prst="rect">
          <a:avLst/>
        </a:prstGeom>
        <a:noFill/>
        <a:ln>
          <a:noFill/>
        </a:ln>
        <a:effectLst/>
      </dsp:spPr>
      <dsp:style>
        <a:lnRef idx="0">
          <a:scrgbClr r="0" g="0" b="0"/>
        </a:lnRef>
        <a:fillRef idx="0">
          <a:scrgbClr r="0" g="0" b="0"/>
        </a:fillRef>
        <a:effectRef idx="0">
          <a:scrgbClr r="0" g="0" b="0"/>
        </a:effectRef>
        <a:fontRef idx="minor"/>
      </dsp:style>
    </dsp:sp>
    <dsp:sp modelId="{B2CB171A-53F6-4DA5-B6BD-D1A01155D5F8}">
      <dsp:nvSpPr>
        <dsp:cNvPr id="0" name=""/>
        <dsp:cNvSpPr/>
      </dsp:nvSpPr>
      <dsp:spPr>
        <a:xfrm rot="5400000">
          <a:off x="1536910" y="2728642"/>
          <a:ext cx="1547632" cy="1346440"/>
        </a:xfrm>
        <a:prstGeom prst="hexagon">
          <a:avLst>
            <a:gd name="adj" fmla="val 25000"/>
            <a:gd name="vf" fmla="val 11547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r>
            <a:rPr lang="hu-HU" sz="1200" kern="1200" dirty="0" smtClean="0"/>
            <a:t>Adónemhez nem tartozó hibásan alkalmazott szorzó kódok</a:t>
          </a:r>
          <a:endParaRPr lang="hu-HU" sz="1200" kern="1200" dirty="0"/>
        </a:p>
      </dsp:txBody>
      <dsp:txXfrm rot="-5400000">
        <a:off x="1847326" y="2869219"/>
        <a:ext cx="926800" cy="10652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DDE3DB-5DE4-4A72-A8E7-B33F0A96A2DC}">
      <dsp:nvSpPr>
        <dsp:cNvPr id="0" name=""/>
        <dsp:cNvSpPr/>
      </dsp:nvSpPr>
      <dsp:spPr>
        <a:xfrm>
          <a:off x="2530863" y="1728"/>
          <a:ext cx="1491001" cy="969151"/>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hu-HU" sz="1100" kern="1200" dirty="0" smtClean="0"/>
            <a:t>Napi mentésből XML állomány előállítása</a:t>
          </a:r>
          <a:endParaRPr lang="hu-HU" sz="1100" kern="1200" dirty="0"/>
        </a:p>
      </dsp:txBody>
      <dsp:txXfrm>
        <a:off x="2578173" y="49038"/>
        <a:ext cx="1396381" cy="874531"/>
      </dsp:txXfrm>
    </dsp:sp>
    <dsp:sp modelId="{AB46BB10-8C7F-46E2-882E-DB935DE1432D}">
      <dsp:nvSpPr>
        <dsp:cNvPr id="0" name=""/>
        <dsp:cNvSpPr/>
      </dsp:nvSpPr>
      <dsp:spPr>
        <a:xfrm>
          <a:off x="1341588" y="486303"/>
          <a:ext cx="3869551" cy="3869551"/>
        </a:xfrm>
        <a:custGeom>
          <a:avLst/>
          <a:gdLst/>
          <a:ahLst/>
          <a:cxnLst/>
          <a:rect l="0" t="0" r="0" b="0"/>
          <a:pathLst>
            <a:path>
              <a:moveTo>
                <a:pt x="2879657" y="246417"/>
              </a:moveTo>
              <a:arcTo wR="1934775" hR="1934775" stAng="17954001" swAng="1210640"/>
            </a:path>
          </a:pathLst>
        </a:custGeom>
        <a:noFill/>
        <a:ln w="9525"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6B49970-5DC4-4129-B126-FF9362F0D56B}">
      <dsp:nvSpPr>
        <dsp:cNvPr id="0" name=""/>
        <dsp:cNvSpPr/>
      </dsp:nvSpPr>
      <dsp:spPr>
        <a:xfrm>
          <a:off x="4370944" y="1338625"/>
          <a:ext cx="1491001" cy="969151"/>
        </a:xfrm>
        <a:prstGeom prst="roundRect">
          <a:avLst/>
        </a:prstGeom>
        <a:solidFill>
          <a:schemeClr val="accent4">
            <a:hueOff val="-1116192"/>
            <a:satOff val="6725"/>
            <a:lumOff val="5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hu-HU" sz="1100" kern="1200" dirty="0" smtClean="0"/>
            <a:t>Migráció</a:t>
          </a:r>
          <a:endParaRPr lang="hu-HU" sz="1100" kern="1200" dirty="0"/>
        </a:p>
      </dsp:txBody>
      <dsp:txXfrm>
        <a:off x="4418254" y="1385935"/>
        <a:ext cx="1396381" cy="874531"/>
      </dsp:txXfrm>
    </dsp:sp>
    <dsp:sp modelId="{01F4F86B-68CB-47AA-9A88-BC7DA5A0AA1C}">
      <dsp:nvSpPr>
        <dsp:cNvPr id="0" name=""/>
        <dsp:cNvSpPr/>
      </dsp:nvSpPr>
      <dsp:spPr>
        <a:xfrm>
          <a:off x="1341588" y="486303"/>
          <a:ext cx="3869551" cy="3869551"/>
        </a:xfrm>
        <a:custGeom>
          <a:avLst/>
          <a:gdLst/>
          <a:ahLst/>
          <a:cxnLst/>
          <a:rect l="0" t="0" r="0" b="0"/>
          <a:pathLst>
            <a:path>
              <a:moveTo>
                <a:pt x="3864898" y="2068873"/>
              </a:moveTo>
              <a:arcTo wR="1934775" hR="1934775" stAng="21838458" swAng="1359031"/>
            </a:path>
          </a:pathLst>
        </a:custGeom>
        <a:noFill/>
        <a:ln w="9525" cap="flat" cmpd="sng" algn="ctr">
          <a:solidFill>
            <a:schemeClr val="accent4">
              <a:hueOff val="-1116192"/>
              <a:satOff val="6725"/>
              <a:lumOff val="539"/>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2492D9D-DC14-4C2F-AC61-2499773C7F25}">
      <dsp:nvSpPr>
        <dsp:cNvPr id="0" name=""/>
        <dsp:cNvSpPr/>
      </dsp:nvSpPr>
      <dsp:spPr>
        <a:xfrm>
          <a:off x="3668095" y="3501770"/>
          <a:ext cx="1491001" cy="969151"/>
        </a:xfrm>
        <a:prstGeom prst="round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hu-HU" sz="1100" kern="1200" dirty="0" smtClean="0"/>
            <a:t>A riportok kiértékelése és  hibajavítási lehetőségek keresése, a riportok eljuttatása az ASP Központhoz</a:t>
          </a:r>
          <a:endParaRPr lang="hu-HU" sz="1100" kern="1200" dirty="0"/>
        </a:p>
      </dsp:txBody>
      <dsp:txXfrm>
        <a:off x="3715405" y="3549080"/>
        <a:ext cx="1396381" cy="874531"/>
      </dsp:txXfrm>
    </dsp:sp>
    <dsp:sp modelId="{AD82E3CB-70F8-44FF-A9B3-5EDC2F31016C}">
      <dsp:nvSpPr>
        <dsp:cNvPr id="0" name=""/>
        <dsp:cNvSpPr/>
      </dsp:nvSpPr>
      <dsp:spPr>
        <a:xfrm>
          <a:off x="1341588" y="486303"/>
          <a:ext cx="3869551" cy="3869551"/>
        </a:xfrm>
        <a:custGeom>
          <a:avLst/>
          <a:gdLst/>
          <a:ahLst/>
          <a:cxnLst/>
          <a:rect l="0" t="0" r="0" b="0"/>
          <a:pathLst>
            <a:path>
              <a:moveTo>
                <a:pt x="2171943" y="3854960"/>
              </a:moveTo>
              <a:arcTo wR="1934775" hR="1934775" stAng="4977533" swAng="844935"/>
            </a:path>
          </a:pathLst>
        </a:custGeom>
        <a:noFill/>
        <a:ln w="9525" cap="flat" cmpd="sng" algn="ctr">
          <a:solidFill>
            <a:schemeClr val="accent4">
              <a:hueOff val="-2232385"/>
              <a:satOff val="13449"/>
              <a:lumOff val="1078"/>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CC00625-EECE-4E7A-85CD-50AEAAD564CB}">
      <dsp:nvSpPr>
        <dsp:cNvPr id="0" name=""/>
        <dsp:cNvSpPr/>
      </dsp:nvSpPr>
      <dsp:spPr>
        <a:xfrm>
          <a:off x="1393630" y="3501770"/>
          <a:ext cx="1491001" cy="969151"/>
        </a:xfrm>
        <a:prstGeom prst="roundRect">
          <a:avLst/>
        </a:prstGeom>
        <a:solidFill>
          <a:schemeClr val="accent4">
            <a:hueOff val="-3348577"/>
            <a:satOff val="20174"/>
            <a:lumOff val="16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hu-HU" sz="1100" kern="1200" dirty="0" smtClean="0"/>
            <a:t>Visszacsatolás az önkormányzat részére</a:t>
          </a:r>
          <a:endParaRPr lang="hu-HU" sz="1100" kern="1200" dirty="0"/>
        </a:p>
      </dsp:txBody>
      <dsp:txXfrm>
        <a:off x="1440940" y="3549080"/>
        <a:ext cx="1396381" cy="874531"/>
      </dsp:txXfrm>
    </dsp:sp>
    <dsp:sp modelId="{D1E7449A-72CB-4373-A99D-1F315994CC8E}">
      <dsp:nvSpPr>
        <dsp:cNvPr id="0" name=""/>
        <dsp:cNvSpPr/>
      </dsp:nvSpPr>
      <dsp:spPr>
        <a:xfrm>
          <a:off x="1341588" y="486303"/>
          <a:ext cx="3869551" cy="3869551"/>
        </a:xfrm>
        <a:custGeom>
          <a:avLst/>
          <a:gdLst/>
          <a:ahLst/>
          <a:cxnLst/>
          <a:rect l="0" t="0" r="0" b="0"/>
          <a:pathLst>
            <a:path>
              <a:moveTo>
                <a:pt x="205163" y="2801838"/>
              </a:moveTo>
              <a:arcTo wR="1934775" hR="1934775" stAng="9202511" swAng="1359031"/>
            </a:path>
          </a:pathLst>
        </a:custGeom>
        <a:noFill/>
        <a:ln w="9525" cap="flat" cmpd="sng" algn="ctr">
          <a:solidFill>
            <a:schemeClr val="accent4">
              <a:hueOff val="-3348577"/>
              <a:satOff val="20174"/>
              <a:lumOff val="1617"/>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0359C685-12ED-40CB-901F-FB9B6C596A36}">
      <dsp:nvSpPr>
        <dsp:cNvPr id="0" name=""/>
        <dsp:cNvSpPr/>
      </dsp:nvSpPr>
      <dsp:spPr>
        <a:xfrm>
          <a:off x="690782" y="1338625"/>
          <a:ext cx="1491001" cy="969151"/>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hu-HU" sz="1100" kern="1200" dirty="0" smtClean="0"/>
            <a:t> Az önkormányzatok elvégzik a  javasolt hibajavításokat  és új napi mentést küldenek a </a:t>
          </a:r>
          <a:r>
            <a:rPr lang="hu-HU" sz="1100" kern="1200" dirty="0" err="1" smtClean="0"/>
            <a:t>MIG-ek</a:t>
          </a:r>
          <a:r>
            <a:rPr lang="hu-HU" sz="1100" kern="1200" dirty="0" smtClean="0"/>
            <a:t> részére</a:t>
          </a:r>
          <a:endParaRPr lang="hu-HU" sz="1100" kern="1200" dirty="0"/>
        </a:p>
      </dsp:txBody>
      <dsp:txXfrm>
        <a:off x="738092" y="1385935"/>
        <a:ext cx="1396381" cy="874531"/>
      </dsp:txXfrm>
    </dsp:sp>
    <dsp:sp modelId="{BF02808F-C393-4D7C-839E-CFAFADC9F8AD}">
      <dsp:nvSpPr>
        <dsp:cNvPr id="0" name=""/>
        <dsp:cNvSpPr/>
      </dsp:nvSpPr>
      <dsp:spPr>
        <a:xfrm>
          <a:off x="1341588" y="486303"/>
          <a:ext cx="3869551" cy="3869551"/>
        </a:xfrm>
        <a:custGeom>
          <a:avLst/>
          <a:gdLst/>
          <a:ahLst/>
          <a:cxnLst/>
          <a:rect l="0" t="0" r="0" b="0"/>
          <a:pathLst>
            <a:path>
              <a:moveTo>
                <a:pt x="465521" y="675947"/>
              </a:moveTo>
              <a:arcTo wR="1934775" hR="1934775" stAng="13235358" swAng="1210640"/>
            </a:path>
          </a:pathLst>
        </a:custGeom>
        <a:noFill/>
        <a:ln w="9525" cap="flat" cmpd="sng" algn="ctr">
          <a:solidFill>
            <a:schemeClr val="accent4">
              <a:hueOff val="-4464770"/>
              <a:satOff val="26899"/>
              <a:lumOff val="2156"/>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DDE3DB-5DE4-4A72-A8E7-B33F0A96A2DC}">
      <dsp:nvSpPr>
        <dsp:cNvPr id="0" name=""/>
        <dsp:cNvSpPr/>
      </dsp:nvSpPr>
      <dsp:spPr>
        <a:xfrm>
          <a:off x="2058348" y="8606"/>
          <a:ext cx="1190769" cy="7740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hu-HU" sz="1400" kern="1200" dirty="0" smtClean="0"/>
            <a:t>adatkinyerés</a:t>
          </a:r>
          <a:endParaRPr lang="hu-HU" sz="1400" kern="1200" dirty="0"/>
        </a:p>
      </dsp:txBody>
      <dsp:txXfrm>
        <a:off x="2096132" y="46390"/>
        <a:ext cx="1115201" cy="698432"/>
      </dsp:txXfrm>
    </dsp:sp>
    <dsp:sp modelId="{AB46BB10-8C7F-46E2-882E-DB935DE1432D}">
      <dsp:nvSpPr>
        <dsp:cNvPr id="0" name=""/>
        <dsp:cNvSpPr/>
      </dsp:nvSpPr>
      <dsp:spPr>
        <a:xfrm>
          <a:off x="1014611" y="395509"/>
          <a:ext cx="3093255" cy="3093255"/>
        </a:xfrm>
        <a:custGeom>
          <a:avLst/>
          <a:gdLst/>
          <a:ahLst/>
          <a:cxnLst/>
          <a:rect l="0" t="0" r="0" b="0"/>
          <a:pathLst>
            <a:path>
              <a:moveTo>
                <a:pt x="2370720" y="237838"/>
              </a:moveTo>
              <a:arcTo wR="1546627" hR="1546627" stAng="18131821" swAng="1061039"/>
            </a:path>
          </a:pathLst>
        </a:custGeom>
        <a:noFill/>
        <a:ln w="9525"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6B49970-5DC4-4129-B126-FF9362F0D56B}">
      <dsp:nvSpPr>
        <dsp:cNvPr id="0" name=""/>
        <dsp:cNvSpPr/>
      </dsp:nvSpPr>
      <dsp:spPr>
        <a:xfrm>
          <a:off x="3431830" y="1069903"/>
          <a:ext cx="1190769" cy="774000"/>
        </a:xfrm>
        <a:prstGeom prst="roundRect">
          <a:avLst/>
        </a:prstGeom>
        <a:solidFill>
          <a:schemeClr val="accent4">
            <a:hueOff val="-1116192"/>
            <a:satOff val="6725"/>
            <a:lumOff val="5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hu-HU" sz="1400" kern="1200" dirty="0" smtClean="0"/>
            <a:t>adatbetöltés</a:t>
          </a:r>
          <a:endParaRPr lang="hu-HU" sz="1400" kern="1200" dirty="0"/>
        </a:p>
      </dsp:txBody>
      <dsp:txXfrm>
        <a:off x="3469614" y="1107687"/>
        <a:ext cx="1115201" cy="698432"/>
      </dsp:txXfrm>
    </dsp:sp>
    <dsp:sp modelId="{01F4F86B-68CB-47AA-9A88-BC7DA5A0AA1C}">
      <dsp:nvSpPr>
        <dsp:cNvPr id="0" name=""/>
        <dsp:cNvSpPr/>
      </dsp:nvSpPr>
      <dsp:spPr>
        <a:xfrm>
          <a:off x="1009656" y="388209"/>
          <a:ext cx="3093255" cy="3093255"/>
        </a:xfrm>
        <a:custGeom>
          <a:avLst/>
          <a:gdLst/>
          <a:ahLst/>
          <a:cxnLst/>
          <a:rect l="0" t="0" r="0" b="0"/>
          <a:pathLst>
            <a:path>
              <a:moveTo>
                <a:pt x="3089550" y="1653612"/>
              </a:moveTo>
              <a:arcTo wR="1546627" hR="1546627" stAng="21837989" swAng="1360133"/>
            </a:path>
          </a:pathLst>
        </a:custGeom>
        <a:noFill/>
        <a:ln w="9525" cap="flat" cmpd="sng" algn="ctr">
          <a:solidFill>
            <a:schemeClr val="accent4">
              <a:hueOff val="-1116192"/>
              <a:satOff val="6725"/>
              <a:lumOff val="539"/>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2492D9D-DC14-4C2F-AC61-2499773C7F25}">
      <dsp:nvSpPr>
        <dsp:cNvPr id="0" name=""/>
        <dsp:cNvSpPr/>
      </dsp:nvSpPr>
      <dsp:spPr>
        <a:xfrm>
          <a:off x="2869984" y="2799085"/>
          <a:ext cx="1190769" cy="774000"/>
        </a:xfrm>
        <a:prstGeom prst="round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hu-HU" sz="1400" kern="1200" dirty="0" smtClean="0"/>
            <a:t>visszajelzés </a:t>
          </a:r>
          <a:r>
            <a:rPr lang="hu-HU" sz="1400" kern="1200" dirty="0" err="1" smtClean="0"/>
            <a:t>státuszolás</a:t>
          </a:r>
          <a:endParaRPr lang="hu-HU" sz="1400" kern="1200" dirty="0"/>
        </a:p>
      </dsp:txBody>
      <dsp:txXfrm>
        <a:off x="2907768" y="2836869"/>
        <a:ext cx="1115201" cy="698432"/>
      </dsp:txXfrm>
    </dsp:sp>
    <dsp:sp modelId="{AD82E3CB-70F8-44FF-A9B3-5EDC2F31016C}">
      <dsp:nvSpPr>
        <dsp:cNvPr id="0" name=""/>
        <dsp:cNvSpPr/>
      </dsp:nvSpPr>
      <dsp:spPr>
        <a:xfrm>
          <a:off x="1009656" y="388209"/>
          <a:ext cx="3093255" cy="3093255"/>
        </a:xfrm>
        <a:custGeom>
          <a:avLst/>
          <a:gdLst/>
          <a:ahLst/>
          <a:cxnLst/>
          <a:rect l="0" t="0" r="0" b="0"/>
          <a:pathLst>
            <a:path>
              <a:moveTo>
                <a:pt x="1736559" y="3081549"/>
              </a:moveTo>
              <a:arcTo wR="1546627" hR="1546627" stAng="4976764" swAng="846471"/>
            </a:path>
          </a:pathLst>
        </a:custGeom>
        <a:noFill/>
        <a:ln w="9525" cap="flat" cmpd="sng" algn="ctr">
          <a:solidFill>
            <a:schemeClr val="accent4">
              <a:hueOff val="-2232385"/>
              <a:satOff val="13449"/>
              <a:lumOff val="1078"/>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CD88C35-04CF-4A8E-A642-BD067351430F}">
      <dsp:nvSpPr>
        <dsp:cNvPr id="0" name=""/>
        <dsp:cNvSpPr/>
      </dsp:nvSpPr>
      <dsp:spPr>
        <a:xfrm>
          <a:off x="1051814" y="2799085"/>
          <a:ext cx="1190769" cy="774000"/>
        </a:xfrm>
        <a:prstGeom prst="roundRect">
          <a:avLst/>
        </a:prstGeom>
        <a:solidFill>
          <a:schemeClr val="accent4">
            <a:hueOff val="-3348577"/>
            <a:satOff val="20174"/>
            <a:lumOff val="16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hu-HU" sz="1400" kern="1200" dirty="0" smtClean="0"/>
            <a:t> riportok előállítása, ellenőrzések</a:t>
          </a:r>
          <a:endParaRPr lang="hu-HU" sz="1400" kern="1200" dirty="0"/>
        </a:p>
      </dsp:txBody>
      <dsp:txXfrm>
        <a:off x="1089598" y="2836869"/>
        <a:ext cx="1115201" cy="698432"/>
      </dsp:txXfrm>
    </dsp:sp>
    <dsp:sp modelId="{D5D98B00-D75B-4D97-A687-5A23B8B996F3}">
      <dsp:nvSpPr>
        <dsp:cNvPr id="0" name=""/>
        <dsp:cNvSpPr/>
      </dsp:nvSpPr>
      <dsp:spPr>
        <a:xfrm>
          <a:off x="1009656" y="388209"/>
          <a:ext cx="3093255" cy="3093255"/>
        </a:xfrm>
        <a:custGeom>
          <a:avLst/>
          <a:gdLst/>
          <a:ahLst/>
          <a:cxnLst/>
          <a:rect l="0" t="0" r="0" b="0"/>
          <a:pathLst>
            <a:path>
              <a:moveTo>
                <a:pt x="164131" y="2239998"/>
              </a:moveTo>
              <a:arcTo wR="1546627" hR="1546627" stAng="9201878" swAng="1360133"/>
            </a:path>
          </a:pathLst>
        </a:custGeom>
        <a:noFill/>
        <a:ln w="9525" cap="flat" cmpd="sng" algn="ctr">
          <a:solidFill>
            <a:schemeClr val="accent4">
              <a:hueOff val="-3348577"/>
              <a:satOff val="20174"/>
              <a:lumOff val="1617"/>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5D69E0E-672D-4FFC-BD06-6ED64FA7889A}">
      <dsp:nvSpPr>
        <dsp:cNvPr id="0" name=""/>
        <dsp:cNvSpPr/>
      </dsp:nvSpPr>
      <dsp:spPr>
        <a:xfrm>
          <a:off x="489969" y="1069903"/>
          <a:ext cx="1190769" cy="774000"/>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hu-HU" sz="1400" kern="1200" dirty="0" smtClean="0"/>
            <a:t>szükséges javítások elvégzése</a:t>
          </a:r>
          <a:endParaRPr lang="hu-HU" sz="1400" kern="1200" dirty="0"/>
        </a:p>
      </dsp:txBody>
      <dsp:txXfrm>
        <a:off x="527753" y="1107687"/>
        <a:ext cx="1115201" cy="698432"/>
      </dsp:txXfrm>
    </dsp:sp>
    <dsp:sp modelId="{75727D21-E712-4D18-AE41-5AF96E073F38}">
      <dsp:nvSpPr>
        <dsp:cNvPr id="0" name=""/>
        <dsp:cNvSpPr/>
      </dsp:nvSpPr>
      <dsp:spPr>
        <a:xfrm>
          <a:off x="1005645" y="394125"/>
          <a:ext cx="3093255" cy="3093255"/>
        </a:xfrm>
        <a:custGeom>
          <a:avLst/>
          <a:gdLst/>
          <a:ahLst/>
          <a:cxnLst/>
          <a:rect l="0" t="0" r="0" b="0"/>
          <a:pathLst>
            <a:path>
              <a:moveTo>
                <a:pt x="389355" y="520577"/>
              </a:moveTo>
              <a:arcTo wR="1546627" hR="1546627" stAng="13293633" swAng="1351374"/>
            </a:path>
          </a:pathLst>
        </a:custGeom>
        <a:noFill/>
        <a:ln w="9525" cap="flat" cmpd="sng" algn="ctr">
          <a:solidFill>
            <a:schemeClr val="accent4">
              <a:hueOff val="-4464770"/>
              <a:satOff val="26899"/>
              <a:lumOff val="2156"/>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hu-HU" dirty="0"/>
          </a:p>
        </p:txBody>
      </p:sp>
      <p:sp>
        <p:nvSpPr>
          <p:cNvPr id="3" name="Dátum helye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D42699D-E29E-46D3-9449-8E1A0D2391A9}" type="datetimeFigureOut">
              <a:rPr lang="hu-HU" smtClean="0"/>
              <a:pPr/>
              <a:t>2016.11.09.</a:t>
            </a:fld>
            <a:endParaRPr lang="hu-HU" dirty="0"/>
          </a:p>
        </p:txBody>
      </p:sp>
      <p:sp>
        <p:nvSpPr>
          <p:cNvPr id="4" name="Diakép helye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hu-HU" dirty="0"/>
          </a:p>
        </p:txBody>
      </p:sp>
      <p:sp>
        <p:nvSpPr>
          <p:cNvPr id="5" name="Jegyzetek helye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hu-HU" dirty="0"/>
          </a:p>
        </p:txBody>
      </p:sp>
      <p:sp>
        <p:nvSpPr>
          <p:cNvPr id="7" name="Dia számának hely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8A7E3A78-C37F-457D-BAA7-EF535DA1CF38}" type="slidenum">
              <a:rPr lang="hu-HU" smtClean="0"/>
              <a:pPr/>
              <a:t>‹#›</a:t>
            </a:fld>
            <a:endParaRPr lang="hu-HU" dirty="0"/>
          </a:p>
        </p:txBody>
      </p:sp>
    </p:spTree>
    <p:extLst>
      <p:ext uri="{BB962C8B-B14F-4D97-AF65-F5344CB8AC3E}">
        <p14:creationId xmlns:p14="http://schemas.microsoft.com/office/powerpoint/2010/main" val="4148515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2</a:t>
            </a:fld>
            <a:endParaRPr lang="hu-HU" dirty="0"/>
          </a:p>
        </p:txBody>
      </p:sp>
    </p:spTree>
    <p:extLst>
      <p:ext uri="{BB962C8B-B14F-4D97-AF65-F5344CB8AC3E}">
        <p14:creationId xmlns:p14="http://schemas.microsoft.com/office/powerpoint/2010/main" val="493118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sz="1200" kern="1200" dirty="0" smtClean="0">
                <a:solidFill>
                  <a:schemeClr val="tx1"/>
                </a:solidFill>
                <a:effectLst/>
                <a:latin typeface="+mn-lt"/>
                <a:ea typeface="+mn-ea"/>
                <a:cs typeface="+mn-cs"/>
              </a:rPr>
              <a:t>Az országos adattisztítás során elért előrelépést ezen</a:t>
            </a:r>
            <a:r>
              <a:rPr lang="hu-HU" sz="1200" kern="1200" baseline="0" dirty="0" smtClean="0">
                <a:solidFill>
                  <a:schemeClr val="tx1"/>
                </a:solidFill>
                <a:effectLst/>
                <a:latin typeface="+mn-lt"/>
                <a:ea typeface="+mn-ea"/>
                <a:cs typeface="+mn-cs"/>
              </a:rPr>
              <a:t> </a:t>
            </a:r>
            <a:r>
              <a:rPr lang="hu-HU" sz="1200" kern="1200" dirty="0" smtClean="0">
                <a:solidFill>
                  <a:schemeClr val="tx1"/>
                </a:solidFill>
                <a:effectLst/>
                <a:latin typeface="+mn-lt"/>
                <a:ea typeface="+mn-ea"/>
                <a:cs typeface="+mn-cs"/>
              </a:rPr>
              <a:t>grafikon szemlélteti</a:t>
            </a:r>
          </a:p>
        </p:txBody>
      </p:sp>
      <p:sp>
        <p:nvSpPr>
          <p:cNvPr id="4" name="Dia számának helye 3"/>
          <p:cNvSpPr>
            <a:spLocks noGrp="1"/>
          </p:cNvSpPr>
          <p:nvPr>
            <p:ph type="sldNum" sz="quarter" idx="10"/>
          </p:nvPr>
        </p:nvSpPr>
        <p:spPr/>
        <p:txBody>
          <a:bodyPr/>
          <a:lstStyle/>
          <a:p>
            <a:fld id="{8A7E3A78-C37F-457D-BAA7-EF535DA1CF38}" type="slidenum">
              <a:rPr lang="hu-HU" smtClean="0"/>
              <a:pPr/>
              <a:t>11</a:t>
            </a:fld>
            <a:endParaRPr lang="hu-HU" dirty="0"/>
          </a:p>
        </p:txBody>
      </p:sp>
    </p:spTree>
    <p:extLst>
      <p:ext uri="{BB962C8B-B14F-4D97-AF65-F5344CB8AC3E}">
        <p14:creationId xmlns:p14="http://schemas.microsoft.com/office/powerpoint/2010/main" val="13519147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sz="1200" kern="1200" dirty="0" smtClean="0">
                <a:solidFill>
                  <a:schemeClr val="tx1"/>
                </a:solidFill>
                <a:effectLst/>
                <a:latin typeface="+mn-lt"/>
                <a:ea typeface="+mn-ea"/>
                <a:cs typeface="+mn-cs"/>
              </a:rPr>
              <a:t>Annak érdekében, hogy a városokkal történő kommunikáció egyszerűbb és gördülékenyebb legyen, a folyamat végrehajtásában a Megyei Jogú Városok Szövetsége (továbbiakban: MJVSZ) vállalt szerepet.</a:t>
            </a:r>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12</a:t>
            </a:fld>
            <a:endParaRPr lang="hu-HU" dirty="0"/>
          </a:p>
        </p:txBody>
      </p:sp>
    </p:spTree>
    <p:extLst>
      <p:ext uri="{BB962C8B-B14F-4D97-AF65-F5344CB8AC3E}">
        <p14:creationId xmlns:p14="http://schemas.microsoft.com/office/powerpoint/2010/main" val="13504120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sz="1200" kern="1200" dirty="0" smtClean="0">
                <a:solidFill>
                  <a:schemeClr val="tx1"/>
                </a:solidFill>
                <a:effectLst/>
                <a:latin typeface="+mn-lt"/>
                <a:ea typeface="+mn-ea"/>
                <a:cs typeface="+mn-cs"/>
              </a:rPr>
              <a:t>A táblázat első oszlopai az ASP 1.5 projekt adattisztítási folyamatában résztvevő 1687 db önkormányzat hibaszámát, az eredmények blokk pedig az összegzéseket, az előző ütemhez mért számszerű változásokat, illetve a IV. ütemhez képest mért százalékos javulásokat foglalja össze.</a:t>
            </a:r>
          </a:p>
          <a:p>
            <a:endParaRPr lang="hu-HU" sz="1200" kern="1200" dirty="0" smtClean="0">
              <a:solidFill>
                <a:schemeClr val="tx1"/>
              </a:solidFill>
              <a:effectLst/>
              <a:latin typeface="+mn-lt"/>
              <a:ea typeface="+mn-ea"/>
              <a:cs typeface="+mn-cs"/>
            </a:endParaRPr>
          </a:p>
          <a:p>
            <a:r>
              <a:rPr lang="hu-HU" sz="1200" kern="1200" dirty="0" smtClean="0">
                <a:solidFill>
                  <a:schemeClr val="tx1"/>
                </a:solidFill>
                <a:effectLst/>
                <a:latin typeface="+mn-lt"/>
                <a:ea typeface="+mn-ea"/>
                <a:cs typeface="+mn-cs"/>
              </a:rPr>
              <a:t>A táblázatból leolvasható, hogy a </a:t>
            </a:r>
            <a:r>
              <a:rPr lang="hu-HU" sz="1200" b="1" kern="1200" dirty="0" smtClean="0">
                <a:solidFill>
                  <a:schemeClr val="tx1"/>
                </a:solidFill>
                <a:effectLst/>
                <a:latin typeface="+mn-lt"/>
                <a:ea typeface="+mn-ea"/>
                <a:cs typeface="+mn-cs"/>
              </a:rPr>
              <a:t>XII. ütemet</a:t>
            </a:r>
            <a:r>
              <a:rPr lang="hu-HU" sz="1200" kern="1200" dirty="0" smtClean="0">
                <a:solidFill>
                  <a:schemeClr val="tx1"/>
                </a:solidFill>
                <a:effectLst/>
                <a:latin typeface="+mn-lt"/>
                <a:ea typeface="+mn-ea"/>
                <a:cs typeface="+mn-cs"/>
              </a:rPr>
              <a:t> követően összességében </a:t>
            </a:r>
            <a:r>
              <a:rPr lang="hu-HU" sz="1200" b="1" kern="1200" dirty="0" smtClean="0">
                <a:solidFill>
                  <a:schemeClr val="tx1"/>
                </a:solidFill>
                <a:effectLst/>
                <a:latin typeface="+mn-lt"/>
                <a:ea typeface="+mn-ea"/>
                <a:cs typeface="+mn-cs"/>
              </a:rPr>
              <a:t>90,73 %-os</a:t>
            </a:r>
            <a:r>
              <a:rPr lang="hu-HU" sz="1200" kern="1200" dirty="0" smtClean="0">
                <a:solidFill>
                  <a:schemeClr val="tx1"/>
                </a:solidFill>
                <a:effectLst/>
                <a:latin typeface="+mn-lt"/>
                <a:ea typeface="+mn-ea"/>
                <a:cs typeface="+mn-cs"/>
              </a:rPr>
              <a:t> javulás tapasztalható a 2016.05.17-ei hibaszámokhoz képest.</a:t>
            </a:r>
          </a:p>
          <a:p>
            <a:pPr marL="0" marR="0" lvl="0" indent="0" algn="l" defTabSz="914400" rtl="0" eaLnBrk="1" fontAlgn="auto" latinLnBrk="0" hangingPunct="1">
              <a:lnSpc>
                <a:spcPct val="100000"/>
              </a:lnSpc>
              <a:spcBef>
                <a:spcPts val="0"/>
              </a:spcBef>
              <a:spcAft>
                <a:spcPts val="0"/>
              </a:spcAft>
              <a:buClrTx/>
              <a:buSzTx/>
              <a:buFontTx/>
              <a:buNone/>
              <a:tabLst/>
              <a:defRPr/>
            </a:pPr>
            <a:r>
              <a:rPr lang="hu-HU" b="1" dirty="0" smtClean="0"/>
              <a:t>A 2016-os évben elért eredmények az adattisztításra vonatkozóan</a:t>
            </a:r>
            <a:endParaRPr lang="hu-HU" dirty="0" smtClean="0"/>
          </a:p>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13</a:t>
            </a:fld>
            <a:endParaRPr lang="hu-HU" dirty="0"/>
          </a:p>
        </p:txBody>
      </p:sp>
    </p:spTree>
    <p:extLst>
      <p:ext uri="{BB962C8B-B14F-4D97-AF65-F5344CB8AC3E}">
        <p14:creationId xmlns:p14="http://schemas.microsoft.com/office/powerpoint/2010/main" val="5429384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14</a:t>
            </a:fld>
            <a:endParaRPr lang="hu-HU" dirty="0"/>
          </a:p>
        </p:txBody>
      </p:sp>
    </p:spTree>
    <p:extLst>
      <p:ext uri="{BB962C8B-B14F-4D97-AF65-F5344CB8AC3E}">
        <p14:creationId xmlns:p14="http://schemas.microsoft.com/office/powerpoint/2010/main" val="1350412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16</a:t>
            </a:fld>
            <a:endParaRPr lang="hu-HU" dirty="0"/>
          </a:p>
        </p:txBody>
      </p:sp>
    </p:spTree>
    <p:extLst>
      <p:ext uri="{BB962C8B-B14F-4D97-AF65-F5344CB8AC3E}">
        <p14:creationId xmlns:p14="http://schemas.microsoft.com/office/powerpoint/2010/main" val="5429384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17</a:t>
            </a:fld>
            <a:endParaRPr lang="hu-HU" dirty="0"/>
          </a:p>
        </p:txBody>
      </p:sp>
    </p:spTree>
    <p:extLst>
      <p:ext uri="{BB962C8B-B14F-4D97-AF65-F5344CB8AC3E}">
        <p14:creationId xmlns:p14="http://schemas.microsoft.com/office/powerpoint/2010/main" val="5429384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dirty="0" err="1" smtClean="0"/>
              <a:t>Tszem</a:t>
            </a:r>
            <a:r>
              <a:rPr lang="hu-HU" dirty="0" smtClean="0"/>
              <a:t>: </a:t>
            </a:r>
            <a:r>
              <a:rPr lang="hu-HU" sz="1200" dirty="0" smtClean="0"/>
              <a:t>(A magánszemély adózók esetben az utóbbi fennállása önmagában nem minősül kritikus hibának, de javasolt minél több esetben az adóazonosító jel beszerzése.)</a:t>
            </a:r>
          </a:p>
          <a:p>
            <a:endParaRPr lang="hu-HU" dirty="0" smtClean="0"/>
          </a:p>
          <a:p>
            <a:r>
              <a:rPr lang="hu-HU" dirty="0" smtClean="0"/>
              <a:t>Hibás</a:t>
            </a:r>
            <a:r>
              <a:rPr lang="hu-HU" baseline="0" dirty="0" smtClean="0"/>
              <a:t> elsődleges, egyedi </a:t>
            </a:r>
            <a:r>
              <a:rPr lang="hu-HU" baseline="0" dirty="0" err="1" smtClean="0"/>
              <a:t>kulcsal</a:t>
            </a:r>
            <a:r>
              <a:rPr lang="hu-HU" baseline="0" dirty="0" smtClean="0"/>
              <a:t> rendelkező tételek:</a:t>
            </a:r>
          </a:p>
          <a:p>
            <a:r>
              <a:rPr lang="hu-HU" dirty="0" err="1" smtClean="0"/>
              <a:t>TSZEM-ben</a:t>
            </a:r>
            <a:r>
              <a:rPr lang="hu-HU" dirty="0" smtClean="0"/>
              <a:t>   dupla, üres MUTATO db:</a:t>
            </a:r>
          </a:p>
          <a:p>
            <a:r>
              <a:rPr lang="hu-HU" dirty="0" smtClean="0"/>
              <a:t>ADAT_31-ben dupla, üres KIV_KULCS+SORSZ db:</a:t>
            </a:r>
          </a:p>
          <a:p>
            <a:r>
              <a:rPr lang="hu-HU" dirty="0" smtClean="0"/>
              <a:t>ADAT_32-ben dupla, üres KIV_KULCS+SORSZ db:</a:t>
            </a:r>
          </a:p>
          <a:p>
            <a:r>
              <a:rPr lang="hu-HU" dirty="0" smtClean="0"/>
              <a:t>ADAT_33-ben dupla, üres KIV_KULCS+SORSZ db:</a:t>
            </a:r>
          </a:p>
          <a:p>
            <a:r>
              <a:rPr lang="hu-HU" dirty="0" smtClean="0"/>
              <a:t>ADAT_70-ben dupla, üres KIV_KULCS+RENDSZAM db:</a:t>
            </a:r>
          </a:p>
          <a:p>
            <a:r>
              <a:rPr lang="hu-HU" dirty="0" smtClean="0"/>
              <a:t>ADAT_35-ben dupla, üres egyedi kulcs db:</a:t>
            </a:r>
          </a:p>
          <a:p>
            <a:r>
              <a:rPr lang="hu-HU" dirty="0" smtClean="0"/>
              <a:t>ADAT_41-ben dupla, üres egyedi kulcs db:</a:t>
            </a:r>
          </a:p>
          <a:p>
            <a:r>
              <a:rPr lang="hu-HU" dirty="0" smtClean="0"/>
              <a:t>ADAT_50-ben dupla, üres egyedi kulcs db:</a:t>
            </a:r>
          </a:p>
          <a:p>
            <a:r>
              <a:rPr lang="hu-HU" dirty="0" smtClean="0"/>
              <a:t>ADAT_57-ben dupla, üres egyedi kulcs db:</a:t>
            </a:r>
          </a:p>
          <a:p>
            <a:r>
              <a:rPr lang="hu-HU" dirty="0" smtClean="0"/>
              <a:t>ADAT_87-ben dupla, üres egyedi kulcs db:</a:t>
            </a:r>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19</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20</a:t>
            </a:fld>
            <a:endParaRPr lang="hu-HU" dirty="0"/>
          </a:p>
        </p:txBody>
      </p:sp>
    </p:spTree>
    <p:extLst>
      <p:ext uri="{BB962C8B-B14F-4D97-AF65-F5344CB8AC3E}">
        <p14:creationId xmlns:p14="http://schemas.microsoft.com/office/powerpoint/2010/main" val="13504120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sz="1200" dirty="0" smtClean="0"/>
              <a:t>(A magánszemély adózók esetben az utóbbi fennállása önmagában nem minősül kritikus hibának, de javasolt minél több esetben az adóazonosító jel beszerzése.)</a:t>
            </a:r>
          </a:p>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21</a:t>
            </a:fld>
            <a:endParaRPr lang="hu-HU" dirty="0"/>
          </a:p>
        </p:txBody>
      </p:sp>
    </p:spTree>
    <p:extLst>
      <p:ext uri="{BB962C8B-B14F-4D97-AF65-F5344CB8AC3E}">
        <p14:creationId xmlns:p14="http://schemas.microsoft.com/office/powerpoint/2010/main" val="13504120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22</a:t>
            </a:fld>
            <a:endParaRPr lang="hu-HU" dirty="0"/>
          </a:p>
        </p:txBody>
      </p:sp>
    </p:spTree>
    <p:extLst>
      <p:ext uri="{BB962C8B-B14F-4D97-AF65-F5344CB8AC3E}">
        <p14:creationId xmlns:p14="http://schemas.microsoft.com/office/powerpoint/2010/main" val="1350412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3</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dirty="0" smtClean="0"/>
              <a:t>A beküldött statisztikák alapján készül el az országos összesítő táblázat</a:t>
            </a:r>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23</a:t>
            </a:fld>
            <a:endParaRPr lang="hu-HU" dirty="0"/>
          </a:p>
        </p:txBody>
      </p:sp>
    </p:spTree>
    <p:extLst>
      <p:ext uri="{BB962C8B-B14F-4D97-AF65-F5344CB8AC3E}">
        <p14:creationId xmlns:p14="http://schemas.microsoft.com/office/powerpoint/2010/main" val="13504120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24</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dirty="0" smtClean="0"/>
              <a:t>Segédletek hangsúlyozása!!!</a:t>
            </a:r>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25</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dirty="0" smtClean="0"/>
              <a:t>Az Egyéb hibák alapján létrehozott hibajegyek, valamint dokumentált fejlesztési igények folyamatosan lehetőséget biztosítanak a migrációs rutin működésére vonatkozó finomhangolások és további  fejlesztések elvégzésére.</a:t>
            </a:r>
          </a:p>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26</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171450" lvl="0" indent="-171450">
              <a:buFont typeface="Arial" panose="020B0604020202020204" pitchFamily="34" charset="0"/>
              <a:buChar char="•"/>
            </a:pPr>
            <a:r>
              <a:rPr lang="hu-HU" sz="1200" i="1" kern="1200" dirty="0" smtClean="0">
                <a:solidFill>
                  <a:schemeClr val="tx1"/>
                </a:solidFill>
                <a:effectLst/>
                <a:latin typeface="+mn-lt"/>
                <a:ea typeface="+mn-ea"/>
                <a:cs typeface="+mn-cs"/>
              </a:rPr>
              <a:t>Biztosítani kell a csatlakozó önkormányzatok részére elévülési időn belül az adóztatáshoz kapcsolódó adataik teljes körű migrációját az új rendszerbe.</a:t>
            </a:r>
            <a:endParaRPr lang="hu-HU"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hu-HU" sz="1200" i="1" kern="1200" dirty="0" smtClean="0">
                <a:solidFill>
                  <a:schemeClr val="tx1"/>
                </a:solidFill>
                <a:effectLst/>
                <a:latin typeface="+mn-lt"/>
                <a:ea typeface="+mn-ea"/>
                <a:cs typeface="+mn-cs"/>
              </a:rPr>
              <a:t>Lehetővé kell tenni a </a:t>
            </a:r>
            <a:r>
              <a:rPr lang="hu-HU" sz="1200" i="1" kern="1200" dirty="0" err="1" smtClean="0">
                <a:solidFill>
                  <a:schemeClr val="tx1"/>
                </a:solidFill>
                <a:effectLst/>
                <a:latin typeface="+mn-lt"/>
                <a:ea typeface="+mn-ea"/>
                <a:cs typeface="+mn-cs"/>
              </a:rPr>
              <a:t>migrált</a:t>
            </a:r>
            <a:r>
              <a:rPr lang="hu-HU" sz="1200" i="1" kern="1200" dirty="0" smtClean="0">
                <a:solidFill>
                  <a:schemeClr val="tx1"/>
                </a:solidFill>
                <a:effectLst/>
                <a:latin typeface="+mn-lt"/>
                <a:ea typeface="+mn-ea"/>
                <a:cs typeface="+mn-cs"/>
              </a:rPr>
              <a:t> adatok, összefüggések ellenőrzését</a:t>
            </a:r>
            <a:endParaRPr lang="hu-HU"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hu-HU" sz="1200" i="1" kern="1200" dirty="0" smtClean="0">
                <a:solidFill>
                  <a:schemeClr val="tx1"/>
                </a:solidFill>
                <a:effectLst/>
                <a:latin typeface="+mn-lt"/>
                <a:ea typeface="+mn-ea"/>
                <a:cs typeface="+mn-cs"/>
              </a:rPr>
              <a:t>Biztosítani kell a megfelelő adatok egyeztetését a rendelkezésre álló nyilvántartásokkal.</a:t>
            </a:r>
            <a:endParaRPr lang="hu-HU"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27</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28</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29</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30</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31</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32</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4</a:t>
            </a:fld>
            <a:endParaRPr lang="hu-HU" dirty="0"/>
          </a:p>
        </p:txBody>
      </p:sp>
    </p:spTree>
    <p:extLst>
      <p:ext uri="{BB962C8B-B14F-4D97-AF65-F5344CB8AC3E}">
        <p14:creationId xmlns:p14="http://schemas.microsoft.com/office/powerpoint/2010/main" val="13504120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33</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34</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35</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36</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37</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38</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39</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40</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41</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42</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5</a:t>
            </a:fld>
            <a:endParaRPr lang="hu-HU" dirty="0"/>
          </a:p>
        </p:txBody>
      </p:sp>
    </p:spTree>
    <p:extLst>
      <p:ext uri="{BB962C8B-B14F-4D97-AF65-F5344CB8AC3E}">
        <p14:creationId xmlns:p14="http://schemas.microsoft.com/office/powerpoint/2010/main" val="13504120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43</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44</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45</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46</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47</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48</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49</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50</a:t>
            </a:fld>
            <a:endParaRPr lang="hu-HU" dirty="0"/>
          </a:p>
        </p:txBody>
      </p:sp>
    </p:spTree>
    <p:extLst>
      <p:ext uri="{BB962C8B-B14F-4D97-AF65-F5344CB8AC3E}">
        <p14:creationId xmlns:p14="http://schemas.microsoft.com/office/powerpoint/2010/main" val="256957235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solidFill>
                  <a:prstClr val="black"/>
                </a:solidFill>
              </a:rPr>
              <a:pPr/>
              <a:t>51</a:t>
            </a:fld>
            <a:endParaRPr lang="hu-HU" dirty="0">
              <a:solidFill>
                <a:prstClr val="black"/>
              </a:solidFill>
            </a:endParaRPr>
          </a:p>
        </p:txBody>
      </p:sp>
    </p:spTree>
    <p:extLst>
      <p:ext uri="{BB962C8B-B14F-4D97-AF65-F5344CB8AC3E}">
        <p14:creationId xmlns:p14="http://schemas.microsoft.com/office/powerpoint/2010/main" val="10257257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sz="1200" kern="1200" dirty="0" smtClean="0">
                <a:solidFill>
                  <a:schemeClr val="tx1"/>
                </a:solidFill>
                <a:effectLst/>
                <a:latin typeface="+mn-lt"/>
                <a:ea typeface="+mn-ea"/>
                <a:cs typeface="+mn-cs"/>
              </a:rPr>
              <a:t>A táblázat első oszlopai az ASP 1.5 projekt adattisztítási folyamatában résztvevő 1687 db önkormányzat hibaszámát, az eredmények blokk pedig az összegzéseket, az előző ütemhez mért számszerű változásokat, illetve a IV. ütemhez képest mért százalékos javulásokat foglalja össze.</a:t>
            </a:r>
          </a:p>
          <a:p>
            <a:endParaRPr lang="hu-HU" sz="1200" kern="1200" dirty="0" smtClean="0">
              <a:solidFill>
                <a:schemeClr val="tx1"/>
              </a:solidFill>
              <a:effectLst/>
              <a:latin typeface="+mn-lt"/>
              <a:ea typeface="+mn-ea"/>
              <a:cs typeface="+mn-cs"/>
            </a:endParaRPr>
          </a:p>
          <a:p>
            <a:r>
              <a:rPr lang="hu-HU" sz="1200" kern="1200" dirty="0" smtClean="0">
                <a:solidFill>
                  <a:schemeClr val="tx1"/>
                </a:solidFill>
                <a:effectLst/>
                <a:latin typeface="+mn-lt"/>
                <a:ea typeface="+mn-ea"/>
                <a:cs typeface="+mn-cs"/>
              </a:rPr>
              <a:t>A táblázatból leolvasható, hogy a </a:t>
            </a:r>
            <a:r>
              <a:rPr lang="hu-HU" sz="1200" b="1" kern="1200" dirty="0" smtClean="0">
                <a:solidFill>
                  <a:schemeClr val="tx1"/>
                </a:solidFill>
                <a:effectLst/>
                <a:latin typeface="+mn-lt"/>
                <a:ea typeface="+mn-ea"/>
                <a:cs typeface="+mn-cs"/>
              </a:rPr>
              <a:t>XII. ütemet</a:t>
            </a:r>
            <a:r>
              <a:rPr lang="hu-HU" sz="1200" kern="1200" dirty="0" smtClean="0">
                <a:solidFill>
                  <a:schemeClr val="tx1"/>
                </a:solidFill>
                <a:effectLst/>
                <a:latin typeface="+mn-lt"/>
                <a:ea typeface="+mn-ea"/>
                <a:cs typeface="+mn-cs"/>
              </a:rPr>
              <a:t> követően összességében </a:t>
            </a:r>
            <a:r>
              <a:rPr lang="hu-HU" sz="1200" b="1" kern="1200" dirty="0" smtClean="0">
                <a:solidFill>
                  <a:schemeClr val="tx1"/>
                </a:solidFill>
                <a:effectLst/>
                <a:latin typeface="+mn-lt"/>
                <a:ea typeface="+mn-ea"/>
                <a:cs typeface="+mn-cs"/>
              </a:rPr>
              <a:t>90,73 %-os</a:t>
            </a:r>
            <a:r>
              <a:rPr lang="hu-HU" sz="1200" kern="1200" dirty="0" smtClean="0">
                <a:solidFill>
                  <a:schemeClr val="tx1"/>
                </a:solidFill>
                <a:effectLst/>
                <a:latin typeface="+mn-lt"/>
                <a:ea typeface="+mn-ea"/>
                <a:cs typeface="+mn-cs"/>
              </a:rPr>
              <a:t> javulás tapasztalható a 2016.05.17-ei hibaszámokhoz képest.</a:t>
            </a:r>
          </a:p>
          <a:p>
            <a:pPr marL="0" marR="0" lvl="0" indent="0" algn="l" defTabSz="914400" rtl="0" eaLnBrk="1" fontAlgn="auto" latinLnBrk="0" hangingPunct="1">
              <a:lnSpc>
                <a:spcPct val="100000"/>
              </a:lnSpc>
              <a:spcBef>
                <a:spcPts val="0"/>
              </a:spcBef>
              <a:spcAft>
                <a:spcPts val="0"/>
              </a:spcAft>
              <a:buClrTx/>
              <a:buSzTx/>
              <a:buFontTx/>
              <a:buNone/>
              <a:tabLst/>
              <a:defRPr/>
            </a:pPr>
            <a:r>
              <a:rPr lang="hu-HU" b="1" dirty="0" smtClean="0"/>
              <a:t>A 2016-os évben elért eredmények az adattisztításra vonatkozóan</a:t>
            </a:r>
            <a:endParaRPr lang="hu-HU" dirty="0" smtClean="0"/>
          </a:p>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6</a:t>
            </a:fld>
            <a:endParaRPr lang="hu-HU" dirty="0"/>
          </a:p>
        </p:txBody>
      </p:sp>
    </p:spTree>
    <p:extLst>
      <p:ext uri="{BB962C8B-B14F-4D97-AF65-F5344CB8AC3E}">
        <p14:creationId xmlns:p14="http://schemas.microsoft.com/office/powerpoint/2010/main" val="5429384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sz="1200" kern="1200" dirty="0" smtClean="0">
                <a:solidFill>
                  <a:schemeClr val="tx1"/>
                </a:solidFill>
                <a:effectLst/>
                <a:latin typeface="+mn-lt"/>
                <a:ea typeface="+mn-ea"/>
                <a:cs typeface="+mn-cs"/>
              </a:rPr>
              <a:t>Az országos adattisztítás során elért előrelépést ezen</a:t>
            </a:r>
            <a:r>
              <a:rPr lang="hu-HU" sz="1200" kern="1200" baseline="0" dirty="0" smtClean="0">
                <a:solidFill>
                  <a:schemeClr val="tx1"/>
                </a:solidFill>
                <a:effectLst/>
                <a:latin typeface="+mn-lt"/>
                <a:ea typeface="+mn-ea"/>
                <a:cs typeface="+mn-cs"/>
              </a:rPr>
              <a:t> </a:t>
            </a:r>
            <a:r>
              <a:rPr lang="hu-HU" sz="1200" kern="1200" dirty="0" smtClean="0">
                <a:solidFill>
                  <a:schemeClr val="tx1"/>
                </a:solidFill>
                <a:effectLst/>
                <a:latin typeface="+mn-lt"/>
                <a:ea typeface="+mn-ea"/>
                <a:cs typeface="+mn-cs"/>
              </a:rPr>
              <a:t>grafikon szemlélteti</a:t>
            </a:r>
          </a:p>
        </p:txBody>
      </p:sp>
      <p:sp>
        <p:nvSpPr>
          <p:cNvPr id="4" name="Dia számának helye 3"/>
          <p:cNvSpPr>
            <a:spLocks noGrp="1"/>
          </p:cNvSpPr>
          <p:nvPr>
            <p:ph type="sldNum" sz="quarter" idx="10"/>
          </p:nvPr>
        </p:nvSpPr>
        <p:spPr/>
        <p:txBody>
          <a:bodyPr/>
          <a:lstStyle/>
          <a:p>
            <a:fld id="{8A7E3A78-C37F-457D-BAA7-EF535DA1CF38}" type="slidenum">
              <a:rPr lang="hu-HU" smtClean="0"/>
              <a:pPr/>
              <a:t>7</a:t>
            </a:fld>
            <a:endParaRPr lang="hu-HU" dirty="0"/>
          </a:p>
        </p:txBody>
      </p:sp>
    </p:spTree>
    <p:extLst>
      <p:ext uri="{BB962C8B-B14F-4D97-AF65-F5344CB8AC3E}">
        <p14:creationId xmlns:p14="http://schemas.microsoft.com/office/powerpoint/2010/main" val="13519147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8</a:t>
            </a:fld>
            <a:endParaRPr lang="hu-HU" dirty="0"/>
          </a:p>
        </p:txBody>
      </p:sp>
    </p:spTree>
    <p:extLst>
      <p:ext uri="{BB962C8B-B14F-4D97-AF65-F5344CB8AC3E}">
        <p14:creationId xmlns:p14="http://schemas.microsoft.com/office/powerpoint/2010/main" val="1350412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9</a:t>
            </a:fld>
            <a:endParaRPr lang="hu-HU" dirty="0"/>
          </a:p>
        </p:txBody>
      </p:sp>
    </p:spTree>
    <p:extLst>
      <p:ext uri="{BB962C8B-B14F-4D97-AF65-F5344CB8AC3E}">
        <p14:creationId xmlns:p14="http://schemas.microsoft.com/office/powerpoint/2010/main" val="13504120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sz="1200" kern="1200" dirty="0" smtClean="0">
                <a:solidFill>
                  <a:schemeClr val="tx1"/>
                </a:solidFill>
                <a:effectLst/>
                <a:latin typeface="+mn-lt"/>
                <a:ea typeface="+mn-ea"/>
                <a:cs typeface="+mn-cs"/>
              </a:rPr>
              <a:t>A táblázat első oszlopai az ASP 1.5 projekt adattisztítási folyamatában résztvevő 1687 db önkormányzat hibaszámát, az eredmények blokk pedig az összegzéseket, az előző ütemhez mért számszerű változásokat, illetve a IV. ütemhez képest mért százalékos javulásokat foglalja össze.</a:t>
            </a:r>
          </a:p>
          <a:p>
            <a:endParaRPr lang="hu-HU" sz="1200" kern="1200" dirty="0" smtClean="0">
              <a:solidFill>
                <a:schemeClr val="tx1"/>
              </a:solidFill>
              <a:effectLst/>
              <a:latin typeface="+mn-lt"/>
              <a:ea typeface="+mn-ea"/>
              <a:cs typeface="+mn-cs"/>
            </a:endParaRPr>
          </a:p>
          <a:p>
            <a:r>
              <a:rPr lang="hu-HU" sz="1200" kern="1200" dirty="0" smtClean="0">
                <a:solidFill>
                  <a:schemeClr val="tx1"/>
                </a:solidFill>
                <a:effectLst/>
                <a:latin typeface="+mn-lt"/>
                <a:ea typeface="+mn-ea"/>
                <a:cs typeface="+mn-cs"/>
              </a:rPr>
              <a:t>A táblázatból leolvasható, hogy a </a:t>
            </a:r>
            <a:r>
              <a:rPr lang="hu-HU" sz="1200" b="1" kern="1200" dirty="0" smtClean="0">
                <a:solidFill>
                  <a:schemeClr val="tx1"/>
                </a:solidFill>
                <a:effectLst/>
                <a:latin typeface="+mn-lt"/>
                <a:ea typeface="+mn-ea"/>
                <a:cs typeface="+mn-cs"/>
              </a:rPr>
              <a:t>XII. ütemet</a:t>
            </a:r>
            <a:r>
              <a:rPr lang="hu-HU" sz="1200" kern="1200" dirty="0" smtClean="0">
                <a:solidFill>
                  <a:schemeClr val="tx1"/>
                </a:solidFill>
                <a:effectLst/>
                <a:latin typeface="+mn-lt"/>
                <a:ea typeface="+mn-ea"/>
                <a:cs typeface="+mn-cs"/>
              </a:rPr>
              <a:t> követően összességében </a:t>
            </a:r>
            <a:r>
              <a:rPr lang="hu-HU" sz="1200" b="1" kern="1200" dirty="0" smtClean="0">
                <a:solidFill>
                  <a:schemeClr val="tx1"/>
                </a:solidFill>
                <a:effectLst/>
                <a:latin typeface="+mn-lt"/>
                <a:ea typeface="+mn-ea"/>
                <a:cs typeface="+mn-cs"/>
              </a:rPr>
              <a:t>90,73 %-os</a:t>
            </a:r>
            <a:r>
              <a:rPr lang="hu-HU" sz="1200" kern="1200" dirty="0" smtClean="0">
                <a:solidFill>
                  <a:schemeClr val="tx1"/>
                </a:solidFill>
                <a:effectLst/>
                <a:latin typeface="+mn-lt"/>
                <a:ea typeface="+mn-ea"/>
                <a:cs typeface="+mn-cs"/>
              </a:rPr>
              <a:t> javulás tapasztalható a 2016.05.17-ei hibaszámokhoz képest.</a:t>
            </a:r>
          </a:p>
          <a:p>
            <a:pPr marL="0" marR="0" lvl="0" indent="0" algn="l" defTabSz="914400" rtl="0" eaLnBrk="1" fontAlgn="auto" latinLnBrk="0" hangingPunct="1">
              <a:lnSpc>
                <a:spcPct val="100000"/>
              </a:lnSpc>
              <a:spcBef>
                <a:spcPts val="0"/>
              </a:spcBef>
              <a:spcAft>
                <a:spcPts val="0"/>
              </a:spcAft>
              <a:buClrTx/>
              <a:buSzTx/>
              <a:buFontTx/>
              <a:buNone/>
              <a:tabLst/>
              <a:defRPr/>
            </a:pPr>
            <a:r>
              <a:rPr lang="hu-HU" b="1" dirty="0" smtClean="0"/>
              <a:t>A 2016-os évben elért eredmények az adattisztításra vonatkozóan</a:t>
            </a:r>
            <a:endParaRPr lang="hu-HU" dirty="0" smtClean="0"/>
          </a:p>
          <a:p>
            <a:endParaRPr lang="hu-HU" dirty="0"/>
          </a:p>
        </p:txBody>
      </p:sp>
      <p:sp>
        <p:nvSpPr>
          <p:cNvPr id="4" name="Dia számának helye 3"/>
          <p:cNvSpPr>
            <a:spLocks noGrp="1"/>
          </p:cNvSpPr>
          <p:nvPr>
            <p:ph type="sldNum" sz="quarter" idx="10"/>
          </p:nvPr>
        </p:nvSpPr>
        <p:spPr/>
        <p:txBody>
          <a:bodyPr/>
          <a:lstStyle/>
          <a:p>
            <a:fld id="{8A7E3A78-C37F-457D-BAA7-EF535DA1CF38}" type="slidenum">
              <a:rPr lang="hu-HU" smtClean="0"/>
              <a:pPr/>
              <a:t>10</a:t>
            </a:fld>
            <a:endParaRPr lang="hu-HU" dirty="0"/>
          </a:p>
        </p:txBody>
      </p:sp>
    </p:spTree>
    <p:extLst>
      <p:ext uri="{BB962C8B-B14F-4D97-AF65-F5344CB8AC3E}">
        <p14:creationId xmlns:p14="http://schemas.microsoft.com/office/powerpoint/2010/main" val="542938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6"/>
            <a:ext cx="7772400" cy="1470025"/>
          </a:xfrm>
        </p:spPr>
        <p:txBody>
          <a:bodyPr/>
          <a:lstStyle/>
          <a:p>
            <a:r>
              <a:rPr lang="hu-HU" smtClean="0"/>
              <a:t>Mintacím szerkesztése</a:t>
            </a:r>
            <a:endParaRPr lang="hu-HU"/>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p>
            <a:fld id="{B1049448-F6D5-4A0E-BA3B-A979310BDC26}" type="datetimeFigureOut">
              <a:rPr lang="hu-HU" smtClean="0"/>
              <a:pPr/>
              <a:t>2016.11.09.</a:t>
            </a:fld>
            <a:endParaRPr lang="hu-HU" dirty="0"/>
          </a:p>
        </p:txBody>
      </p:sp>
      <p:sp>
        <p:nvSpPr>
          <p:cNvPr id="5" name="Élőláb helye 4"/>
          <p:cNvSpPr>
            <a:spLocks noGrp="1"/>
          </p:cNvSpPr>
          <p:nvPr>
            <p:ph type="ftr" sz="quarter" idx="11"/>
          </p:nvPr>
        </p:nvSpPr>
        <p:spPr/>
        <p:txBody>
          <a:bodyPr/>
          <a:lstStyle/>
          <a:p>
            <a:endParaRPr lang="hu-HU" dirty="0"/>
          </a:p>
        </p:txBody>
      </p:sp>
      <p:sp>
        <p:nvSpPr>
          <p:cNvPr id="6" name="Dia számának helye 5"/>
          <p:cNvSpPr>
            <a:spLocks noGrp="1"/>
          </p:cNvSpPr>
          <p:nvPr>
            <p:ph type="sldNum" sz="quarter" idx="12"/>
          </p:nvPr>
        </p:nvSpPr>
        <p:spPr/>
        <p:txBody>
          <a:bodyPr/>
          <a:lstStyle/>
          <a:p>
            <a:fld id="{300E392F-423A-4B2F-819A-04E49CF4C524}" type="slidenum">
              <a:rPr lang="hu-HU" smtClean="0"/>
              <a:pPr/>
              <a:t>‹#›</a:t>
            </a:fld>
            <a:endParaRPr lang="hu-HU" dirty="0"/>
          </a:p>
        </p:txBody>
      </p:sp>
    </p:spTree>
    <p:extLst>
      <p:ext uri="{BB962C8B-B14F-4D97-AF65-F5344CB8AC3E}">
        <p14:creationId xmlns:p14="http://schemas.microsoft.com/office/powerpoint/2010/main" val="3796481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B1049448-F6D5-4A0E-BA3B-A979310BDC26}" type="datetimeFigureOut">
              <a:rPr lang="hu-HU" smtClean="0"/>
              <a:pPr/>
              <a:t>2016.11.09.</a:t>
            </a:fld>
            <a:endParaRPr lang="hu-HU" dirty="0"/>
          </a:p>
        </p:txBody>
      </p:sp>
      <p:sp>
        <p:nvSpPr>
          <p:cNvPr id="5" name="Élőláb helye 4"/>
          <p:cNvSpPr>
            <a:spLocks noGrp="1"/>
          </p:cNvSpPr>
          <p:nvPr>
            <p:ph type="ftr" sz="quarter" idx="11"/>
          </p:nvPr>
        </p:nvSpPr>
        <p:spPr/>
        <p:txBody>
          <a:bodyPr/>
          <a:lstStyle/>
          <a:p>
            <a:endParaRPr lang="hu-HU" dirty="0"/>
          </a:p>
        </p:txBody>
      </p:sp>
      <p:sp>
        <p:nvSpPr>
          <p:cNvPr id="6" name="Dia számának helye 5"/>
          <p:cNvSpPr>
            <a:spLocks noGrp="1"/>
          </p:cNvSpPr>
          <p:nvPr>
            <p:ph type="sldNum" sz="quarter" idx="12"/>
          </p:nvPr>
        </p:nvSpPr>
        <p:spPr/>
        <p:txBody>
          <a:bodyPr/>
          <a:lstStyle/>
          <a:p>
            <a:fld id="{300E392F-423A-4B2F-819A-04E49CF4C524}" type="slidenum">
              <a:rPr lang="hu-HU" smtClean="0"/>
              <a:pPr/>
              <a:t>‹#›</a:t>
            </a:fld>
            <a:endParaRPr lang="hu-HU" dirty="0"/>
          </a:p>
        </p:txBody>
      </p:sp>
    </p:spTree>
    <p:extLst>
      <p:ext uri="{BB962C8B-B14F-4D97-AF65-F5344CB8AC3E}">
        <p14:creationId xmlns:p14="http://schemas.microsoft.com/office/powerpoint/2010/main" val="2958544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9"/>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9"/>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B1049448-F6D5-4A0E-BA3B-A979310BDC26}" type="datetimeFigureOut">
              <a:rPr lang="hu-HU" smtClean="0"/>
              <a:pPr/>
              <a:t>2016.11.09.</a:t>
            </a:fld>
            <a:endParaRPr lang="hu-HU" dirty="0"/>
          </a:p>
        </p:txBody>
      </p:sp>
      <p:sp>
        <p:nvSpPr>
          <p:cNvPr id="5" name="Élőláb helye 4"/>
          <p:cNvSpPr>
            <a:spLocks noGrp="1"/>
          </p:cNvSpPr>
          <p:nvPr>
            <p:ph type="ftr" sz="quarter" idx="11"/>
          </p:nvPr>
        </p:nvSpPr>
        <p:spPr/>
        <p:txBody>
          <a:bodyPr/>
          <a:lstStyle/>
          <a:p>
            <a:endParaRPr lang="hu-HU" dirty="0"/>
          </a:p>
        </p:txBody>
      </p:sp>
      <p:sp>
        <p:nvSpPr>
          <p:cNvPr id="6" name="Dia számának helye 5"/>
          <p:cNvSpPr>
            <a:spLocks noGrp="1"/>
          </p:cNvSpPr>
          <p:nvPr>
            <p:ph type="sldNum" sz="quarter" idx="12"/>
          </p:nvPr>
        </p:nvSpPr>
        <p:spPr/>
        <p:txBody>
          <a:bodyPr/>
          <a:lstStyle/>
          <a:p>
            <a:fld id="{300E392F-423A-4B2F-819A-04E49CF4C524}" type="slidenum">
              <a:rPr lang="hu-HU" smtClean="0"/>
              <a:pPr/>
              <a:t>‹#›</a:t>
            </a:fld>
            <a:endParaRPr lang="hu-HU" dirty="0"/>
          </a:p>
        </p:txBody>
      </p:sp>
    </p:spTree>
    <p:extLst>
      <p:ext uri="{BB962C8B-B14F-4D97-AF65-F5344CB8AC3E}">
        <p14:creationId xmlns:p14="http://schemas.microsoft.com/office/powerpoint/2010/main" val="3438497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8" name="Picture 7" descr="prezentacio_2020_borito_bg_ME.jpg"/>
          <p:cNvPicPr>
            <a:picLocks noChangeAspect="1"/>
          </p:cNvPicPr>
          <p:nvPr userDrawn="1"/>
        </p:nvPicPr>
        <p:blipFill>
          <a:blip r:embed="rId2"/>
          <a:stretch>
            <a:fillRect/>
          </a:stretch>
        </p:blipFill>
        <p:spPr>
          <a:xfrm>
            <a:off x="717" y="1"/>
            <a:ext cx="9142569" cy="6857999"/>
          </a:xfrm>
          <a:prstGeom prst="rect">
            <a:avLst/>
          </a:prstGeom>
        </p:spPr>
      </p:pic>
      <p:sp>
        <p:nvSpPr>
          <p:cNvPr id="14" name="Title 8"/>
          <p:cNvSpPr>
            <a:spLocks noGrp="1"/>
          </p:cNvSpPr>
          <p:nvPr>
            <p:ph type="title" hasCustomPrompt="1"/>
          </p:nvPr>
        </p:nvSpPr>
        <p:spPr>
          <a:xfrm>
            <a:off x="4495800" y="2286000"/>
            <a:ext cx="4419600" cy="1143000"/>
          </a:xfrm>
        </p:spPr>
        <p:txBody>
          <a:bodyPr anchor="t">
            <a:noAutofit/>
          </a:bodyPr>
          <a:lstStyle>
            <a:lvl1pPr algn="l">
              <a:defRPr sz="4400" b="1" cap="all" baseline="0">
                <a:solidFill>
                  <a:schemeClr val="bg1"/>
                </a:solidFill>
                <a:latin typeface="Arial"/>
                <a:cs typeface="Arial"/>
              </a:defRPr>
            </a:lvl1pPr>
          </a:lstStyle>
          <a:p>
            <a:r>
              <a:rPr lang="hu-HU" dirty="0" smtClean="0"/>
              <a:t>Prezentáció Címe</a:t>
            </a:r>
            <a:endParaRPr lang="en-US" dirty="0"/>
          </a:p>
        </p:txBody>
      </p:sp>
      <p:sp>
        <p:nvSpPr>
          <p:cNvPr id="17" name="Text Placeholder 15"/>
          <p:cNvSpPr>
            <a:spLocks noGrp="1"/>
          </p:cNvSpPr>
          <p:nvPr>
            <p:ph type="body" sz="quarter" idx="10" hasCustomPrompt="1"/>
          </p:nvPr>
        </p:nvSpPr>
        <p:spPr>
          <a:xfrm>
            <a:off x="4495800" y="3886200"/>
            <a:ext cx="4343400" cy="914400"/>
          </a:xfrm>
        </p:spPr>
        <p:txBody>
          <a:bodyPr wrap="square" anchor="t"/>
          <a:lstStyle>
            <a:lvl1pPr marL="514350" indent="-514350" algn="l">
              <a:spcAft>
                <a:spcPts val="600"/>
              </a:spcAft>
              <a:buFontTx/>
              <a:buNone/>
              <a:defRPr cap="all" baseline="0">
                <a:solidFill>
                  <a:srgbClr val="FFFFFF"/>
                </a:solidFill>
                <a:latin typeface="Arial"/>
                <a:cs typeface="Arial"/>
              </a:defRPr>
            </a:lvl1pPr>
            <a:lvl2pPr>
              <a:buNone/>
              <a:defRPr/>
            </a:lvl2pPr>
          </a:lstStyle>
          <a:p>
            <a:pPr lvl="0"/>
            <a:r>
              <a:rPr lang="hu-HU" dirty="0" smtClean="0"/>
              <a:t>Click to edit Alcím</a:t>
            </a:r>
          </a:p>
          <a:p>
            <a:pPr lvl="0"/>
            <a:endParaRPr lang="hu-HU" dirty="0" smtClean="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1"/>
          <p:cNvSpPr>
            <a:spLocks noGrp="1"/>
          </p:cNvSpPr>
          <p:nvPr>
            <p:ph type="title"/>
          </p:nvPr>
        </p:nvSpPr>
        <p:spPr>
          <a:xfrm>
            <a:off x="457200" y="381000"/>
            <a:ext cx="8229600" cy="609600"/>
          </a:xfrm>
        </p:spPr>
        <p:txBody>
          <a:bodyPr/>
          <a:lstStyle/>
          <a:p>
            <a:r>
              <a:rPr lang="hu-HU" smtClean="0"/>
              <a:t>Click to edit Master title style</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hu-HU" smtClean="0"/>
              <a:t>Click to edit Master title style</a:t>
            </a:r>
            <a:endParaRPr lang="en-US"/>
          </a:p>
        </p:txBody>
      </p:sp>
      <p:sp>
        <p:nvSpPr>
          <p:cNvPr id="3" name="Picture Placeholder 2"/>
          <p:cNvSpPr>
            <a:spLocks noGrp="1"/>
          </p:cNvSpPr>
          <p:nvPr>
            <p:ph type="pic" idx="1"/>
          </p:nvPr>
        </p:nvSpPr>
        <p:spPr>
          <a:xfrm>
            <a:off x="1792288" y="1524000"/>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5" name="Date Placeholder 4"/>
          <p:cNvSpPr>
            <a:spLocks noGrp="1"/>
          </p:cNvSpPr>
          <p:nvPr>
            <p:ph type="dt" sz="half" idx="10"/>
          </p:nvPr>
        </p:nvSpPr>
        <p:spPr>
          <a:xfrm>
            <a:off x="457200" y="6356351"/>
            <a:ext cx="2133600" cy="365125"/>
          </a:xfrm>
          <a:prstGeom prst="rect">
            <a:avLst/>
          </a:prstGeom>
        </p:spPr>
        <p:txBody>
          <a:bodyPr/>
          <a:lstStyle/>
          <a:p>
            <a:fld id="{64142871-7357-434F-A8F3-CECC6D136ADE}" type="datetimeFigureOut">
              <a:rPr lang="en-US" smtClean="0"/>
              <a:pPr/>
              <a:t>11/9/2016</a:t>
            </a:fld>
            <a:endParaRPr lang="en-US" dirty="0"/>
          </a:p>
        </p:txBody>
      </p:sp>
      <p:sp>
        <p:nvSpPr>
          <p:cNvPr id="6" name="Footer Placeholder 5"/>
          <p:cNvSpPr>
            <a:spLocks noGrp="1"/>
          </p:cNvSpPr>
          <p:nvPr>
            <p:ph type="ftr" sz="quarter" idx="11"/>
          </p:nvPr>
        </p:nvSpPr>
        <p:spPr>
          <a:xfrm>
            <a:off x="3124200" y="6356351"/>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1"/>
            <a:ext cx="2133600" cy="365125"/>
          </a:xfrm>
          <a:prstGeom prst="rect">
            <a:avLst/>
          </a:prstGeom>
        </p:spPr>
        <p:txBody>
          <a:bodyPr/>
          <a:lstStyle/>
          <a:p>
            <a:fld id="{702C4939-F161-2245-8138-B1FA9F0D34C7}" type="slidenum">
              <a:rPr lang="en-US" smtClean="0"/>
              <a:pPr/>
              <a:t>‹#›</a:t>
            </a:fld>
            <a:endParaRPr lang="en-US" dirty="0"/>
          </a:p>
        </p:txBody>
      </p:sp>
      <p:sp>
        <p:nvSpPr>
          <p:cNvPr id="8" name="Title 1"/>
          <p:cNvSpPr txBox="1">
            <a:spLocks/>
          </p:cNvSpPr>
          <p:nvPr userDrawn="1"/>
        </p:nvSpPr>
        <p:spPr>
          <a:xfrm>
            <a:off x="457200" y="381000"/>
            <a:ext cx="8229600" cy="609600"/>
          </a:xfrm>
          <a:prstGeom prst="rect">
            <a:avLst/>
          </a:prstGeom>
        </p:spPr>
        <p:txBody>
          <a:bodyPr vert="horz" lIns="91440" tIns="45720" rIns="91440" bIns="45720" rtlCol="0" anchor="t">
            <a:norm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hu-HU" sz="2400" b="1" i="0" u="none" strike="noStrike" kern="1200" cap="all" spc="0" normalizeH="0" baseline="0" noProof="0" dirty="0" smtClean="0">
                <a:ln>
                  <a:noFill/>
                </a:ln>
                <a:solidFill>
                  <a:srgbClr val="FFFFFF"/>
                </a:solidFill>
                <a:effectLst/>
                <a:uLnTx/>
                <a:uFillTx/>
                <a:latin typeface="Arial"/>
                <a:ea typeface="+mj-ea"/>
                <a:cs typeface="Arial"/>
              </a:rPr>
              <a:t>Click to edit Master title style</a:t>
            </a:r>
            <a:endParaRPr kumimoji="0" lang="en-US" sz="2400" b="1" i="0" u="none" strike="noStrike" kern="1200" cap="all" spc="0" normalizeH="0" baseline="0" noProof="0" dirty="0" smtClean="0">
              <a:ln>
                <a:noFill/>
              </a:ln>
              <a:solidFill>
                <a:srgbClr val="FFFFFF"/>
              </a:solidFill>
              <a:effectLst/>
              <a:uLnTx/>
              <a:uFillTx/>
              <a:latin typeface="Arial"/>
              <a:ea typeface="+mj-ea"/>
              <a:cs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1A087AB-1631-4BF0-8846-41DD5564B688}" type="datetimeFigureOut">
              <a:rPr lang="hu-HU" smtClean="0"/>
              <a:t>2016.11.09.</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300E392F-423A-4B2F-819A-04E49CF4C524}" type="slidenum">
              <a:rPr lang="hu-HU" smtClean="0"/>
              <a:pPr/>
              <a:t>‹#›</a:t>
            </a:fld>
            <a:endParaRPr lang="hu-HU" dirty="0"/>
          </a:p>
        </p:txBody>
      </p:sp>
      <p:sp>
        <p:nvSpPr>
          <p:cNvPr id="7" name="Téglalap 6"/>
          <p:cNvSpPr/>
          <p:nvPr userDrawn="1"/>
        </p:nvSpPr>
        <p:spPr>
          <a:xfrm>
            <a:off x="2123728" y="6011921"/>
            <a:ext cx="4572000" cy="415498"/>
          </a:xfrm>
          <a:prstGeom prst="rect">
            <a:avLst/>
          </a:prstGeom>
        </p:spPr>
        <p:txBody>
          <a:bodyPr>
            <a:spAutoFit/>
          </a:bodyPr>
          <a:lstStyle/>
          <a:p>
            <a:pPr algn="ctr" fontAlgn="base"/>
            <a:r>
              <a:rPr lang="hu-HU" sz="1050" kern="1200" dirty="0" smtClean="0">
                <a:solidFill>
                  <a:schemeClr val="tx1"/>
                </a:solidFill>
                <a:effectLst/>
                <a:latin typeface="+mn-lt"/>
                <a:ea typeface="+mn-ea"/>
                <a:cs typeface="+mn-cs"/>
              </a:rPr>
              <a:t>KÖFOP-1.2.2. Az önkormányzati ASP rendszer </a:t>
            </a:r>
          </a:p>
          <a:p>
            <a:pPr algn="ctr" fontAlgn="base"/>
            <a:r>
              <a:rPr lang="hu-HU" sz="1050" kern="1200" dirty="0" smtClean="0">
                <a:solidFill>
                  <a:schemeClr val="tx1"/>
                </a:solidFill>
                <a:effectLst/>
                <a:latin typeface="+mn-lt"/>
                <a:ea typeface="+mn-ea"/>
                <a:cs typeface="+mn-cs"/>
              </a:rPr>
              <a:t>továbbfejlesztése és országos kiterjesztése (ASP 2.0.)</a:t>
            </a:r>
            <a:endParaRPr lang="hu-HU" sz="1050" kern="1200" dirty="0">
              <a:solidFill>
                <a:schemeClr val="tx1"/>
              </a:solidFill>
              <a:effectLst/>
              <a:latin typeface="+mn-lt"/>
              <a:ea typeface="+mn-ea"/>
              <a:cs typeface="+mn-cs"/>
            </a:endParaRP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940153" y="5629276"/>
            <a:ext cx="3184799" cy="1228725"/>
          </a:xfrm>
          <a:prstGeom prst="rect">
            <a:avLst/>
          </a:prstGeom>
        </p:spPr>
      </p:pic>
      <p:pic>
        <p:nvPicPr>
          <p:cNvPr id="9" name="Kép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040255" y="5845470"/>
            <a:ext cx="2650012" cy="763788"/>
          </a:xfrm>
          <a:prstGeom prst="rect">
            <a:avLst/>
          </a:prstGeom>
        </p:spPr>
      </p:pic>
    </p:spTree>
    <p:extLst>
      <p:ext uri="{BB962C8B-B14F-4D97-AF65-F5344CB8AC3E}">
        <p14:creationId xmlns:p14="http://schemas.microsoft.com/office/powerpoint/2010/main" val="40891273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B1049448-F6D5-4A0E-BA3B-A979310BDC26}" type="datetimeFigureOut">
              <a:rPr lang="hu-HU" smtClean="0"/>
              <a:pPr/>
              <a:t>2016.11.09.</a:t>
            </a:fld>
            <a:endParaRPr lang="hu-HU" dirty="0"/>
          </a:p>
        </p:txBody>
      </p:sp>
      <p:sp>
        <p:nvSpPr>
          <p:cNvPr id="5" name="Élőláb helye 4"/>
          <p:cNvSpPr>
            <a:spLocks noGrp="1"/>
          </p:cNvSpPr>
          <p:nvPr>
            <p:ph type="ftr" sz="quarter" idx="11"/>
          </p:nvPr>
        </p:nvSpPr>
        <p:spPr/>
        <p:txBody>
          <a:bodyPr/>
          <a:lstStyle/>
          <a:p>
            <a:endParaRPr lang="hu-HU" dirty="0"/>
          </a:p>
        </p:txBody>
      </p:sp>
      <p:sp>
        <p:nvSpPr>
          <p:cNvPr id="6" name="Dia számának helye 5"/>
          <p:cNvSpPr>
            <a:spLocks noGrp="1"/>
          </p:cNvSpPr>
          <p:nvPr>
            <p:ph type="sldNum" sz="quarter" idx="12"/>
          </p:nvPr>
        </p:nvSpPr>
        <p:spPr/>
        <p:txBody>
          <a:bodyPr/>
          <a:lstStyle/>
          <a:p>
            <a:fld id="{300E392F-423A-4B2F-819A-04E49CF4C524}" type="slidenum">
              <a:rPr lang="hu-HU" smtClean="0"/>
              <a:pPr/>
              <a:t>‹#›</a:t>
            </a:fld>
            <a:endParaRPr lang="hu-HU" dirty="0"/>
          </a:p>
        </p:txBody>
      </p:sp>
    </p:spTree>
    <p:extLst>
      <p:ext uri="{BB962C8B-B14F-4D97-AF65-F5344CB8AC3E}">
        <p14:creationId xmlns:p14="http://schemas.microsoft.com/office/powerpoint/2010/main" val="1129651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B1049448-F6D5-4A0E-BA3B-A979310BDC26}" type="datetimeFigureOut">
              <a:rPr lang="hu-HU" smtClean="0"/>
              <a:pPr/>
              <a:t>2016.11.09.</a:t>
            </a:fld>
            <a:endParaRPr lang="hu-HU" dirty="0"/>
          </a:p>
        </p:txBody>
      </p:sp>
      <p:sp>
        <p:nvSpPr>
          <p:cNvPr id="6" name="Élőláb helye 5"/>
          <p:cNvSpPr>
            <a:spLocks noGrp="1"/>
          </p:cNvSpPr>
          <p:nvPr>
            <p:ph type="ftr" sz="quarter" idx="11"/>
          </p:nvPr>
        </p:nvSpPr>
        <p:spPr/>
        <p:txBody>
          <a:bodyPr/>
          <a:lstStyle/>
          <a:p>
            <a:endParaRPr lang="hu-HU" dirty="0"/>
          </a:p>
        </p:txBody>
      </p:sp>
      <p:sp>
        <p:nvSpPr>
          <p:cNvPr id="7" name="Dia számának helye 6"/>
          <p:cNvSpPr>
            <a:spLocks noGrp="1"/>
          </p:cNvSpPr>
          <p:nvPr>
            <p:ph type="sldNum" sz="quarter" idx="12"/>
          </p:nvPr>
        </p:nvSpPr>
        <p:spPr/>
        <p:txBody>
          <a:bodyPr/>
          <a:lstStyle/>
          <a:p>
            <a:fld id="{300E392F-423A-4B2F-819A-04E49CF4C524}" type="slidenum">
              <a:rPr lang="hu-HU" smtClean="0"/>
              <a:pPr/>
              <a:t>‹#›</a:t>
            </a:fld>
            <a:endParaRPr lang="hu-HU" dirty="0"/>
          </a:p>
        </p:txBody>
      </p:sp>
    </p:spTree>
    <p:extLst>
      <p:ext uri="{BB962C8B-B14F-4D97-AF65-F5344CB8AC3E}">
        <p14:creationId xmlns:p14="http://schemas.microsoft.com/office/powerpoint/2010/main" val="1334472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B1049448-F6D5-4A0E-BA3B-A979310BDC26}" type="datetimeFigureOut">
              <a:rPr lang="hu-HU" smtClean="0"/>
              <a:pPr/>
              <a:t>2016.11.09.</a:t>
            </a:fld>
            <a:endParaRPr lang="hu-HU" dirty="0"/>
          </a:p>
        </p:txBody>
      </p:sp>
      <p:sp>
        <p:nvSpPr>
          <p:cNvPr id="8" name="Élőláb helye 7"/>
          <p:cNvSpPr>
            <a:spLocks noGrp="1"/>
          </p:cNvSpPr>
          <p:nvPr>
            <p:ph type="ftr" sz="quarter" idx="11"/>
          </p:nvPr>
        </p:nvSpPr>
        <p:spPr/>
        <p:txBody>
          <a:bodyPr/>
          <a:lstStyle/>
          <a:p>
            <a:endParaRPr lang="hu-HU" dirty="0"/>
          </a:p>
        </p:txBody>
      </p:sp>
      <p:sp>
        <p:nvSpPr>
          <p:cNvPr id="9" name="Dia számának helye 8"/>
          <p:cNvSpPr>
            <a:spLocks noGrp="1"/>
          </p:cNvSpPr>
          <p:nvPr>
            <p:ph type="sldNum" sz="quarter" idx="12"/>
          </p:nvPr>
        </p:nvSpPr>
        <p:spPr/>
        <p:txBody>
          <a:bodyPr/>
          <a:lstStyle/>
          <a:p>
            <a:fld id="{300E392F-423A-4B2F-819A-04E49CF4C524}" type="slidenum">
              <a:rPr lang="hu-HU" smtClean="0"/>
              <a:pPr/>
              <a:t>‹#›</a:t>
            </a:fld>
            <a:endParaRPr lang="hu-HU" dirty="0"/>
          </a:p>
        </p:txBody>
      </p:sp>
    </p:spTree>
    <p:extLst>
      <p:ext uri="{BB962C8B-B14F-4D97-AF65-F5344CB8AC3E}">
        <p14:creationId xmlns:p14="http://schemas.microsoft.com/office/powerpoint/2010/main" val="21225658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B1049448-F6D5-4A0E-BA3B-A979310BDC26}" type="datetimeFigureOut">
              <a:rPr lang="hu-HU" smtClean="0"/>
              <a:pPr/>
              <a:t>2016.11.09.</a:t>
            </a:fld>
            <a:endParaRPr lang="hu-HU" dirty="0"/>
          </a:p>
        </p:txBody>
      </p:sp>
      <p:sp>
        <p:nvSpPr>
          <p:cNvPr id="4" name="Élőláb helye 3"/>
          <p:cNvSpPr>
            <a:spLocks noGrp="1"/>
          </p:cNvSpPr>
          <p:nvPr>
            <p:ph type="ftr" sz="quarter" idx="11"/>
          </p:nvPr>
        </p:nvSpPr>
        <p:spPr/>
        <p:txBody>
          <a:bodyPr/>
          <a:lstStyle/>
          <a:p>
            <a:endParaRPr lang="hu-HU" dirty="0"/>
          </a:p>
        </p:txBody>
      </p:sp>
      <p:sp>
        <p:nvSpPr>
          <p:cNvPr id="5" name="Dia számának helye 4"/>
          <p:cNvSpPr>
            <a:spLocks noGrp="1"/>
          </p:cNvSpPr>
          <p:nvPr>
            <p:ph type="sldNum" sz="quarter" idx="12"/>
          </p:nvPr>
        </p:nvSpPr>
        <p:spPr/>
        <p:txBody>
          <a:bodyPr/>
          <a:lstStyle/>
          <a:p>
            <a:fld id="{300E392F-423A-4B2F-819A-04E49CF4C524}" type="slidenum">
              <a:rPr lang="hu-HU" smtClean="0"/>
              <a:pPr/>
              <a:t>‹#›</a:t>
            </a:fld>
            <a:endParaRPr lang="hu-HU" dirty="0"/>
          </a:p>
        </p:txBody>
      </p:sp>
    </p:spTree>
    <p:extLst>
      <p:ext uri="{BB962C8B-B14F-4D97-AF65-F5344CB8AC3E}">
        <p14:creationId xmlns:p14="http://schemas.microsoft.com/office/powerpoint/2010/main" val="35769855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B1049448-F6D5-4A0E-BA3B-A979310BDC26}" type="datetimeFigureOut">
              <a:rPr lang="hu-HU" smtClean="0"/>
              <a:pPr/>
              <a:t>2016.11.09.</a:t>
            </a:fld>
            <a:endParaRPr lang="hu-HU" dirty="0"/>
          </a:p>
        </p:txBody>
      </p:sp>
      <p:sp>
        <p:nvSpPr>
          <p:cNvPr id="3" name="Élőláb helye 2"/>
          <p:cNvSpPr>
            <a:spLocks noGrp="1"/>
          </p:cNvSpPr>
          <p:nvPr>
            <p:ph type="ftr" sz="quarter" idx="11"/>
          </p:nvPr>
        </p:nvSpPr>
        <p:spPr/>
        <p:txBody>
          <a:bodyPr/>
          <a:lstStyle/>
          <a:p>
            <a:endParaRPr lang="hu-HU" dirty="0"/>
          </a:p>
        </p:txBody>
      </p:sp>
      <p:sp>
        <p:nvSpPr>
          <p:cNvPr id="4" name="Dia számának helye 3"/>
          <p:cNvSpPr>
            <a:spLocks noGrp="1"/>
          </p:cNvSpPr>
          <p:nvPr>
            <p:ph type="sldNum" sz="quarter" idx="12"/>
          </p:nvPr>
        </p:nvSpPr>
        <p:spPr/>
        <p:txBody>
          <a:bodyPr/>
          <a:lstStyle/>
          <a:p>
            <a:fld id="{300E392F-423A-4B2F-819A-04E49CF4C524}" type="slidenum">
              <a:rPr lang="hu-HU" smtClean="0"/>
              <a:pPr/>
              <a:t>‹#›</a:t>
            </a:fld>
            <a:endParaRPr lang="hu-HU" dirty="0"/>
          </a:p>
        </p:txBody>
      </p:sp>
    </p:spTree>
    <p:extLst>
      <p:ext uri="{BB962C8B-B14F-4D97-AF65-F5344CB8AC3E}">
        <p14:creationId xmlns:p14="http://schemas.microsoft.com/office/powerpoint/2010/main" val="1596581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1"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B1049448-F6D5-4A0E-BA3B-A979310BDC26}" type="datetimeFigureOut">
              <a:rPr lang="hu-HU" smtClean="0"/>
              <a:pPr/>
              <a:t>2016.11.09.</a:t>
            </a:fld>
            <a:endParaRPr lang="hu-HU" dirty="0"/>
          </a:p>
        </p:txBody>
      </p:sp>
      <p:sp>
        <p:nvSpPr>
          <p:cNvPr id="6" name="Élőláb helye 5"/>
          <p:cNvSpPr>
            <a:spLocks noGrp="1"/>
          </p:cNvSpPr>
          <p:nvPr>
            <p:ph type="ftr" sz="quarter" idx="11"/>
          </p:nvPr>
        </p:nvSpPr>
        <p:spPr/>
        <p:txBody>
          <a:bodyPr/>
          <a:lstStyle/>
          <a:p>
            <a:endParaRPr lang="hu-HU" dirty="0"/>
          </a:p>
        </p:txBody>
      </p:sp>
      <p:sp>
        <p:nvSpPr>
          <p:cNvPr id="7" name="Dia számának helye 6"/>
          <p:cNvSpPr>
            <a:spLocks noGrp="1"/>
          </p:cNvSpPr>
          <p:nvPr>
            <p:ph type="sldNum" sz="quarter" idx="12"/>
          </p:nvPr>
        </p:nvSpPr>
        <p:spPr/>
        <p:txBody>
          <a:bodyPr/>
          <a:lstStyle/>
          <a:p>
            <a:fld id="{300E392F-423A-4B2F-819A-04E49CF4C524}" type="slidenum">
              <a:rPr lang="hu-HU" smtClean="0"/>
              <a:pPr/>
              <a:t>‹#›</a:t>
            </a:fld>
            <a:endParaRPr lang="hu-HU" dirty="0"/>
          </a:p>
        </p:txBody>
      </p:sp>
    </p:spTree>
    <p:extLst>
      <p:ext uri="{BB962C8B-B14F-4D97-AF65-F5344CB8AC3E}">
        <p14:creationId xmlns:p14="http://schemas.microsoft.com/office/powerpoint/2010/main" val="3863646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1"/>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B1049448-F6D5-4A0E-BA3B-A979310BDC26}" type="datetimeFigureOut">
              <a:rPr lang="hu-HU" smtClean="0"/>
              <a:pPr/>
              <a:t>2016.11.09.</a:t>
            </a:fld>
            <a:endParaRPr lang="hu-HU" dirty="0"/>
          </a:p>
        </p:txBody>
      </p:sp>
      <p:sp>
        <p:nvSpPr>
          <p:cNvPr id="6" name="Élőláb helye 5"/>
          <p:cNvSpPr>
            <a:spLocks noGrp="1"/>
          </p:cNvSpPr>
          <p:nvPr>
            <p:ph type="ftr" sz="quarter" idx="11"/>
          </p:nvPr>
        </p:nvSpPr>
        <p:spPr/>
        <p:txBody>
          <a:bodyPr/>
          <a:lstStyle/>
          <a:p>
            <a:endParaRPr lang="hu-HU" dirty="0"/>
          </a:p>
        </p:txBody>
      </p:sp>
      <p:sp>
        <p:nvSpPr>
          <p:cNvPr id="7" name="Dia számának helye 6"/>
          <p:cNvSpPr>
            <a:spLocks noGrp="1"/>
          </p:cNvSpPr>
          <p:nvPr>
            <p:ph type="sldNum" sz="quarter" idx="12"/>
          </p:nvPr>
        </p:nvSpPr>
        <p:spPr/>
        <p:txBody>
          <a:bodyPr/>
          <a:lstStyle/>
          <a:p>
            <a:fld id="{300E392F-423A-4B2F-819A-04E49CF4C524}" type="slidenum">
              <a:rPr lang="hu-HU" smtClean="0"/>
              <a:pPr/>
              <a:t>‹#›</a:t>
            </a:fld>
            <a:endParaRPr lang="hu-HU" dirty="0"/>
          </a:p>
        </p:txBody>
      </p:sp>
    </p:spTree>
    <p:extLst>
      <p:ext uri="{BB962C8B-B14F-4D97-AF65-F5344CB8AC3E}">
        <p14:creationId xmlns:p14="http://schemas.microsoft.com/office/powerpoint/2010/main" val="37880769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049448-F6D5-4A0E-BA3B-A979310BDC26}" type="datetimeFigureOut">
              <a:rPr lang="hu-HU" smtClean="0"/>
              <a:pPr/>
              <a:t>2016.11.09.</a:t>
            </a:fld>
            <a:endParaRPr lang="hu-HU" dirty="0"/>
          </a:p>
        </p:txBody>
      </p:sp>
      <p:sp>
        <p:nvSpPr>
          <p:cNvPr id="5" name="Élőláb helye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dirty="0"/>
          </a:p>
        </p:txBody>
      </p:sp>
      <p:sp>
        <p:nvSpPr>
          <p:cNvPr id="6" name="Dia számának helye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0E392F-423A-4B2F-819A-04E49CF4C524}" type="slidenum">
              <a:rPr lang="hu-HU" smtClean="0"/>
              <a:pPr/>
              <a:t>‹#›</a:t>
            </a:fld>
            <a:endParaRPr lang="hu-HU" dirty="0"/>
          </a:p>
        </p:txBody>
      </p:sp>
      <p:pic>
        <p:nvPicPr>
          <p:cNvPr id="7" name="Picture 8" descr="prezentacio_2020_beliv_bg_ME.jpg"/>
          <p:cNvPicPr>
            <a:picLocks noChangeAspect="1"/>
          </p:cNvPicPr>
          <p:nvPr userDrawn="1"/>
        </p:nvPicPr>
        <p:blipFill>
          <a:blip r:embed="rId16"/>
          <a:stretch>
            <a:fillRect/>
          </a:stretch>
        </p:blipFill>
        <p:spPr>
          <a:xfrm>
            <a:off x="717" y="0"/>
            <a:ext cx="9142569" cy="6857998"/>
          </a:xfrm>
          <a:prstGeom prst="rect">
            <a:avLst/>
          </a:prstGeom>
        </p:spPr>
      </p:pic>
    </p:spTree>
    <p:extLst>
      <p:ext uri="{BB962C8B-B14F-4D97-AF65-F5344CB8AC3E}">
        <p14:creationId xmlns:p14="http://schemas.microsoft.com/office/powerpoint/2010/main" val="353887612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56" r:id="rId13"/>
    <p:sldLayoutId id="2147483657"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6.jpeg"/><Relationship Id="rId7" Type="http://schemas.openxmlformats.org/officeDocument/2006/relationships/diagramColors" Target="../diagrams/colors5.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3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3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alkalmazaskozpont.asp.lgov.hu/"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8.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Kép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3102670"/>
            <a:ext cx="3456384" cy="1478459"/>
          </a:xfrm>
          <a:prstGeom prst="rect">
            <a:avLst/>
          </a:prstGeom>
        </p:spPr>
      </p:pic>
      <p:sp>
        <p:nvSpPr>
          <p:cNvPr id="15" name="Title 14"/>
          <p:cNvSpPr>
            <a:spLocks noGrp="1"/>
          </p:cNvSpPr>
          <p:nvPr>
            <p:ph type="title"/>
          </p:nvPr>
        </p:nvSpPr>
        <p:spPr>
          <a:xfrm>
            <a:off x="4319220" y="1106433"/>
            <a:ext cx="4809347" cy="2592288"/>
          </a:xfrm>
        </p:spPr>
        <p:txBody>
          <a:bodyPr/>
          <a:lstStyle/>
          <a:p>
            <a:pPr algn="ctr">
              <a:lnSpc>
                <a:spcPct val="150000"/>
              </a:lnSpc>
            </a:pPr>
            <a:r>
              <a:rPr lang="hu-HU" sz="2000" dirty="0" smtClean="0"/>
              <a:t>az ASP ADÓ szakrendszerrel kapcsolatos adattisztítási, migrációs feladatok bemutatása</a:t>
            </a:r>
            <a:r>
              <a:rPr lang="hu-HU" sz="2500" dirty="0" smtClean="0">
                <a:solidFill>
                  <a:prstClr val="white"/>
                </a:solidFill>
              </a:rPr>
              <a:t/>
            </a:r>
            <a:br>
              <a:rPr lang="hu-HU" sz="2500" dirty="0" smtClean="0">
                <a:solidFill>
                  <a:prstClr val="white"/>
                </a:solidFill>
              </a:rPr>
            </a:br>
            <a:r>
              <a:rPr lang="hu-HU" sz="2500" dirty="0">
                <a:solidFill>
                  <a:prstClr val="white"/>
                </a:solidFill>
              </a:rPr>
              <a:t/>
            </a:r>
            <a:br>
              <a:rPr lang="hu-HU" sz="2500" dirty="0">
                <a:solidFill>
                  <a:prstClr val="white"/>
                </a:solidFill>
              </a:rPr>
            </a:br>
            <a:r>
              <a:rPr lang="hu-HU" sz="2000" dirty="0" smtClean="0">
                <a:solidFill>
                  <a:prstClr val="white"/>
                </a:solidFill>
              </a:rPr>
              <a:t>2017. november 09.</a:t>
            </a:r>
            <a:r>
              <a:rPr lang="hu-HU" sz="2800" dirty="0">
                <a:solidFill>
                  <a:srgbClr val="04617B"/>
                </a:solidFill>
                <a:effectLst>
                  <a:outerShdw blurRad="50800" dist="38100" dir="2700000" algn="tl" rotWithShape="0">
                    <a:prstClr val="black">
                      <a:alpha val="40000"/>
                    </a:prstClr>
                  </a:outerShdw>
                </a:effectLst>
              </a:rPr>
              <a:t/>
            </a:r>
            <a:br>
              <a:rPr lang="hu-HU" sz="2800" dirty="0">
                <a:solidFill>
                  <a:srgbClr val="04617B"/>
                </a:solidFill>
                <a:effectLst>
                  <a:outerShdw blurRad="50800" dist="38100" dir="2700000" algn="tl" rotWithShape="0">
                    <a:prstClr val="black">
                      <a:alpha val="40000"/>
                    </a:prstClr>
                  </a:outerShdw>
                </a:effectLst>
              </a:rPr>
            </a:br>
            <a:r>
              <a:rPr lang="hu-HU" sz="2800" dirty="0">
                <a:solidFill>
                  <a:srgbClr val="04617B"/>
                </a:solidFill>
                <a:effectLst>
                  <a:outerShdw blurRad="50800" dist="38100" dir="2700000" algn="tl" rotWithShape="0">
                    <a:prstClr val="black">
                      <a:alpha val="40000"/>
                    </a:prstClr>
                  </a:outerShdw>
                </a:effectLst>
              </a:rPr>
              <a:t/>
            </a:r>
            <a:br>
              <a:rPr lang="hu-HU" sz="2800" dirty="0">
                <a:solidFill>
                  <a:srgbClr val="04617B"/>
                </a:solidFill>
                <a:effectLst>
                  <a:outerShdw blurRad="50800" dist="38100" dir="2700000" algn="tl" rotWithShape="0">
                    <a:prstClr val="black">
                      <a:alpha val="40000"/>
                    </a:prstClr>
                  </a:outerShdw>
                </a:effectLst>
              </a:rPr>
            </a:br>
            <a:r>
              <a:rPr lang="hu-HU" sz="900" dirty="0"/>
              <a:t/>
            </a:r>
            <a:br>
              <a:rPr lang="hu-HU" sz="900" dirty="0"/>
            </a:br>
            <a:endParaRPr lang="en-US" sz="2500" dirty="0"/>
          </a:p>
        </p:txBody>
      </p:sp>
      <p:sp>
        <p:nvSpPr>
          <p:cNvPr id="17" name="Text Placeholder 16"/>
          <p:cNvSpPr>
            <a:spLocks noGrp="1"/>
          </p:cNvSpPr>
          <p:nvPr>
            <p:ph type="body" sz="quarter" idx="10"/>
          </p:nvPr>
        </p:nvSpPr>
        <p:spPr>
          <a:xfrm>
            <a:off x="3995936" y="5150643"/>
            <a:ext cx="5364659" cy="1484784"/>
          </a:xfrm>
        </p:spPr>
        <p:txBody>
          <a:bodyPr>
            <a:noAutofit/>
          </a:bodyPr>
          <a:lstStyle/>
          <a:p>
            <a:pPr algn="just">
              <a:tabLst>
                <a:tab pos="1343025" algn="l"/>
              </a:tabLst>
            </a:pPr>
            <a:r>
              <a:rPr lang="hu-HU" sz="1800" b="1" dirty="0" smtClean="0"/>
              <a:t>Előadók:	Krucsó Balázs </a:t>
            </a:r>
          </a:p>
          <a:p>
            <a:pPr algn="just">
              <a:tabLst>
                <a:tab pos="1343025" algn="l"/>
              </a:tabLst>
            </a:pPr>
            <a:r>
              <a:rPr lang="hu-HU" sz="1800" b="1" dirty="0"/>
              <a:t>	</a:t>
            </a:r>
            <a:r>
              <a:rPr lang="hu-HU" sz="1800" b="1" dirty="0" smtClean="0"/>
              <a:t>	Vaszari Balázs</a:t>
            </a:r>
          </a:p>
          <a:p>
            <a:pPr algn="just">
              <a:tabLst>
                <a:tab pos="1343025" algn="l"/>
              </a:tabLst>
            </a:pPr>
            <a:r>
              <a:rPr lang="hu-HU" sz="1800" b="1" dirty="0"/>
              <a:t>	</a:t>
            </a:r>
            <a:r>
              <a:rPr lang="hu-HU" sz="1800" b="1" dirty="0" smtClean="0"/>
              <a:t>	Vargáné kovács Gabriella</a:t>
            </a:r>
          </a:p>
        </p:txBody>
      </p:sp>
      <p:pic>
        <p:nvPicPr>
          <p:cNvPr id="4" name="Kép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702" y="3284984"/>
            <a:ext cx="2998039" cy="86409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4433353" y="4869160"/>
            <a:ext cx="8640960" cy="2841180"/>
          </a:xfrm>
        </p:spPr>
        <p:txBody>
          <a:bodyPr>
            <a:normAutofit/>
          </a:bodyPr>
          <a:lstStyle/>
          <a:p>
            <a:endParaRPr lang="hu-HU" dirty="0"/>
          </a:p>
          <a:p>
            <a:endParaRPr lang="hu-HU" dirty="0"/>
          </a:p>
        </p:txBody>
      </p:sp>
      <p:sp>
        <p:nvSpPr>
          <p:cNvPr id="5" name="Szövegdoboz 4"/>
          <p:cNvSpPr txBox="1"/>
          <p:nvPr/>
        </p:nvSpPr>
        <p:spPr>
          <a:xfrm>
            <a:off x="683568" y="1484784"/>
            <a:ext cx="1296144" cy="369332"/>
          </a:xfrm>
          <a:prstGeom prst="rect">
            <a:avLst/>
          </a:prstGeom>
          <a:noFill/>
        </p:spPr>
        <p:txBody>
          <a:bodyPr wrap="square" rtlCol="0">
            <a:spAutoFit/>
          </a:bodyPr>
          <a:lstStyle/>
          <a:p>
            <a:r>
              <a:rPr lang="hu-HU" b="1" dirty="0" smtClean="0"/>
              <a:t>Ütemek</a:t>
            </a:r>
          </a:p>
        </p:txBody>
      </p:sp>
      <p:cxnSp>
        <p:nvCxnSpPr>
          <p:cNvPr id="7" name="Egyenes összekötő nyíllal 6"/>
          <p:cNvCxnSpPr/>
          <p:nvPr/>
        </p:nvCxnSpPr>
        <p:spPr>
          <a:xfrm>
            <a:off x="971600" y="1854116"/>
            <a:ext cx="0"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Szövegdoboz 7"/>
          <p:cNvSpPr txBox="1"/>
          <p:nvPr/>
        </p:nvSpPr>
        <p:spPr>
          <a:xfrm>
            <a:off x="2771800" y="1511927"/>
            <a:ext cx="2520280" cy="369332"/>
          </a:xfrm>
          <a:prstGeom prst="rect">
            <a:avLst/>
          </a:prstGeom>
          <a:noFill/>
        </p:spPr>
        <p:txBody>
          <a:bodyPr wrap="square" rtlCol="0">
            <a:spAutoFit/>
          </a:bodyPr>
          <a:lstStyle/>
          <a:p>
            <a:r>
              <a:rPr lang="hu-HU" b="1" dirty="0" smtClean="0"/>
              <a:t>Hibaszámok</a:t>
            </a:r>
            <a:endParaRPr lang="hu-HU" b="1" dirty="0"/>
          </a:p>
        </p:txBody>
      </p:sp>
      <p:sp>
        <p:nvSpPr>
          <p:cNvPr id="9" name="Szövegdoboz 8"/>
          <p:cNvSpPr txBox="1"/>
          <p:nvPr/>
        </p:nvSpPr>
        <p:spPr>
          <a:xfrm>
            <a:off x="5832648" y="1484784"/>
            <a:ext cx="2483768" cy="369332"/>
          </a:xfrm>
          <a:prstGeom prst="rect">
            <a:avLst/>
          </a:prstGeom>
          <a:noFill/>
        </p:spPr>
        <p:txBody>
          <a:bodyPr wrap="square" rtlCol="0">
            <a:spAutoFit/>
          </a:bodyPr>
          <a:lstStyle/>
          <a:p>
            <a:r>
              <a:rPr lang="hu-HU" b="1" dirty="0" smtClean="0"/>
              <a:t>Számszerű változások</a:t>
            </a:r>
            <a:endParaRPr lang="hu-HU" b="1" dirty="0"/>
          </a:p>
        </p:txBody>
      </p:sp>
      <p:sp>
        <p:nvSpPr>
          <p:cNvPr id="10" name="Szövegdoboz 9"/>
          <p:cNvSpPr txBox="1"/>
          <p:nvPr/>
        </p:nvSpPr>
        <p:spPr>
          <a:xfrm>
            <a:off x="6984776" y="4509120"/>
            <a:ext cx="1547664" cy="369332"/>
          </a:xfrm>
          <a:prstGeom prst="rect">
            <a:avLst/>
          </a:prstGeom>
          <a:noFill/>
        </p:spPr>
        <p:txBody>
          <a:bodyPr wrap="square" rtlCol="0">
            <a:spAutoFit/>
          </a:bodyPr>
          <a:lstStyle/>
          <a:p>
            <a:r>
              <a:rPr lang="hu-HU" b="1" dirty="0" smtClean="0"/>
              <a:t>Javulás</a:t>
            </a:r>
            <a:endParaRPr lang="hu-HU" sz="2400" b="1" dirty="0"/>
          </a:p>
        </p:txBody>
      </p:sp>
      <p:cxnSp>
        <p:nvCxnSpPr>
          <p:cNvPr id="14" name="Egyenes összekötő nyíllal 13"/>
          <p:cNvCxnSpPr/>
          <p:nvPr/>
        </p:nvCxnSpPr>
        <p:spPr>
          <a:xfrm flipH="1">
            <a:off x="1907040" y="1854116"/>
            <a:ext cx="1512832"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Egyenes összekötő nyíllal 15"/>
          <p:cNvCxnSpPr/>
          <p:nvPr/>
        </p:nvCxnSpPr>
        <p:spPr>
          <a:xfrm flipH="1">
            <a:off x="2771800" y="1854116"/>
            <a:ext cx="648072"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Egyenes összekötő nyíllal 17"/>
          <p:cNvCxnSpPr/>
          <p:nvPr/>
        </p:nvCxnSpPr>
        <p:spPr>
          <a:xfrm>
            <a:off x="3419872" y="1884652"/>
            <a:ext cx="0" cy="36077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Egyenes összekötő nyíllal 19"/>
          <p:cNvCxnSpPr/>
          <p:nvPr/>
        </p:nvCxnSpPr>
        <p:spPr>
          <a:xfrm>
            <a:off x="3419872" y="1854116"/>
            <a:ext cx="787735"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Egyenes összekötő nyíllal 21"/>
          <p:cNvCxnSpPr/>
          <p:nvPr/>
        </p:nvCxnSpPr>
        <p:spPr>
          <a:xfrm>
            <a:off x="3419872" y="1854116"/>
            <a:ext cx="1872208"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Egyenes összekötő nyíllal 23"/>
          <p:cNvCxnSpPr/>
          <p:nvPr/>
        </p:nvCxnSpPr>
        <p:spPr>
          <a:xfrm>
            <a:off x="3419872" y="1854116"/>
            <a:ext cx="2399220"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Egyenes összekötő nyíllal 30"/>
          <p:cNvCxnSpPr/>
          <p:nvPr/>
        </p:nvCxnSpPr>
        <p:spPr>
          <a:xfrm flipH="1">
            <a:off x="6588224" y="1854116"/>
            <a:ext cx="89756" cy="39130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Egyenes összekötő nyíllal 32"/>
          <p:cNvCxnSpPr/>
          <p:nvPr/>
        </p:nvCxnSpPr>
        <p:spPr>
          <a:xfrm>
            <a:off x="6677980" y="1854116"/>
            <a:ext cx="486308"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Egyenes összekötő nyíllal 27"/>
          <p:cNvCxnSpPr/>
          <p:nvPr/>
        </p:nvCxnSpPr>
        <p:spPr>
          <a:xfrm flipV="1">
            <a:off x="7650888" y="4293096"/>
            <a:ext cx="377496" cy="2880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ASP 2.0 projekt adattisztítási folyamata során elért javulás a hibaszámok tekintetében I.</a:t>
            </a:r>
            <a:r>
              <a:rPr lang="hu-HU" sz="4000" dirty="0">
                <a:solidFill>
                  <a:schemeClr val="bg1"/>
                </a:solidFill>
              </a:rPr>
              <a:t/>
            </a:r>
            <a:br>
              <a:rPr lang="hu-HU" sz="4000" dirty="0">
                <a:solidFill>
                  <a:schemeClr val="bg1"/>
                </a:solidFill>
              </a:rPr>
            </a:br>
            <a:endParaRPr lang="hu-HU" sz="4000" dirty="0">
              <a:solidFill>
                <a:schemeClr val="bg1"/>
              </a:solidFill>
            </a:endParaRPr>
          </a:p>
        </p:txBody>
      </p:sp>
      <p:sp>
        <p:nvSpPr>
          <p:cNvPr id="4" name="Szövegdoboz 3"/>
          <p:cNvSpPr txBox="1"/>
          <p:nvPr/>
        </p:nvSpPr>
        <p:spPr>
          <a:xfrm>
            <a:off x="601510" y="5232778"/>
            <a:ext cx="5217582" cy="646331"/>
          </a:xfrm>
          <a:prstGeom prst="rect">
            <a:avLst/>
          </a:prstGeom>
          <a:noFill/>
        </p:spPr>
        <p:txBody>
          <a:bodyPr wrap="none" rtlCol="0">
            <a:spAutoFit/>
          </a:bodyPr>
          <a:lstStyle/>
          <a:p>
            <a:r>
              <a:rPr lang="hu-HU" dirty="0" smtClean="0"/>
              <a:t>A táblázat utolsó frissítésére 2016.10.24-én került sor,</a:t>
            </a:r>
            <a:br>
              <a:rPr lang="hu-HU" dirty="0" smtClean="0"/>
            </a:br>
            <a:r>
              <a:rPr lang="hu-HU" dirty="0" smtClean="0"/>
              <a:t>a II. ütem adataival. </a:t>
            </a:r>
            <a:endParaRPr lang="hu-HU" dirty="0"/>
          </a:p>
        </p:txBody>
      </p:sp>
      <p:pic>
        <p:nvPicPr>
          <p:cNvPr id="21" name="Kép 20"/>
          <p:cNvPicPr/>
          <p:nvPr/>
        </p:nvPicPr>
        <p:blipFill>
          <a:blip r:embed="rId3">
            <a:extLst>
              <a:ext uri="{28A0092B-C50C-407E-A947-70E740481C1C}">
                <a14:useLocalDpi xmlns:a14="http://schemas.microsoft.com/office/drawing/2010/main" val="0"/>
              </a:ext>
            </a:extLst>
          </a:blip>
          <a:srcRect/>
          <a:stretch>
            <a:fillRect/>
          </a:stretch>
        </p:blipFill>
        <p:spPr bwMode="auto">
          <a:xfrm>
            <a:off x="662300" y="2384328"/>
            <a:ext cx="7809106" cy="1764752"/>
          </a:xfrm>
          <a:prstGeom prst="rect">
            <a:avLst/>
          </a:prstGeom>
          <a:noFill/>
          <a:ln>
            <a:noFill/>
          </a:ln>
        </p:spPr>
      </p:pic>
      <p:sp>
        <p:nvSpPr>
          <p:cNvPr id="6" name="Téglalap 5"/>
          <p:cNvSpPr/>
          <p:nvPr/>
        </p:nvSpPr>
        <p:spPr>
          <a:xfrm>
            <a:off x="7776432" y="3969080"/>
            <a:ext cx="684000" cy="180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Tree>
    <p:extLst>
      <p:ext uri="{BB962C8B-B14F-4D97-AF65-F5344CB8AC3E}">
        <p14:creationId xmlns:p14="http://schemas.microsoft.com/office/powerpoint/2010/main" val="34128602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3"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5336629"/>
            <a:ext cx="6081713"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ASP 2.0 projekt adattisztítási folyamata során elért javulás a hibaszámok tekintetében II.</a:t>
            </a:r>
            <a:r>
              <a:rPr lang="hu-HU" sz="4000" dirty="0">
                <a:solidFill>
                  <a:schemeClr val="bg1"/>
                </a:solidFill>
              </a:rPr>
              <a:t/>
            </a:r>
            <a:br>
              <a:rPr lang="hu-HU" sz="4000" dirty="0">
                <a:solidFill>
                  <a:schemeClr val="bg1"/>
                </a:solidFill>
              </a:rPr>
            </a:br>
            <a:endParaRPr lang="hu-HU" sz="4000" dirty="0">
              <a:solidFill>
                <a:schemeClr val="bg1"/>
              </a:solidFill>
            </a:endParaRPr>
          </a:p>
        </p:txBody>
      </p:sp>
      <p:graphicFrame>
        <p:nvGraphicFramePr>
          <p:cNvPr id="5" name="Diagram 4"/>
          <p:cNvGraphicFramePr/>
          <p:nvPr>
            <p:extLst>
              <p:ext uri="{D42A27DB-BD31-4B8C-83A1-F6EECF244321}">
                <p14:modId xmlns:p14="http://schemas.microsoft.com/office/powerpoint/2010/main" val="305316737"/>
              </p:ext>
            </p:extLst>
          </p:nvPr>
        </p:nvGraphicFramePr>
        <p:xfrm>
          <a:off x="611560" y="1426518"/>
          <a:ext cx="8352928" cy="391011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3465273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obbra nyíl 4"/>
          <p:cNvSpPr/>
          <p:nvPr/>
        </p:nvSpPr>
        <p:spPr>
          <a:xfrm>
            <a:off x="323528" y="2492896"/>
            <a:ext cx="8496944" cy="720080"/>
          </a:xfrm>
          <a:prstGeom prst="rightArrow">
            <a:avLst/>
          </a:prstGeom>
          <a:solidFill>
            <a:schemeClr val="accent6">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smtClean="0"/>
              <a:t>Adattisztítási folyamat az összes ONKADO programot használó önkormányzat számára</a:t>
            </a:r>
            <a:endParaRPr lang="hu-HU" dirty="0"/>
          </a:p>
        </p:txBody>
      </p:sp>
      <p:sp>
        <p:nvSpPr>
          <p:cNvPr id="11" name="Szövegdoboz 10"/>
          <p:cNvSpPr txBox="1"/>
          <p:nvPr/>
        </p:nvSpPr>
        <p:spPr>
          <a:xfrm>
            <a:off x="7872268" y="1998132"/>
            <a:ext cx="1236236" cy="369332"/>
          </a:xfrm>
          <a:prstGeom prst="rect">
            <a:avLst/>
          </a:prstGeom>
          <a:noFill/>
        </p:spPr>
        <p:txBody>
          <a:bodyPr wrap="none" rtlCol="0">
            <a:spAutoFit/>
          </a:bodyPr>
          <a:lstStyle/>
          <a:p>
            <a:r>
              <a:rPr lang="hu-HU" dirty="0" smtClean="0"/>
              <a:t>2017.10.01</a:t>
            </a:r>
            <a:endParaRPr lang="hu-HU" dirty="0"/>
          </a:p>
        </p:txBody>
      </p:sp>
      <p:sp>
        <p:nvSpPr>
          <p:cNvPr id="12" name="Szövegdoboz 11"/>
          <p:cNvSpPr txBox="1"/>
          <p:nvPr/>
        </p:nvSpPr>
        <p:spPr>
          <a:xfrm>
            <a:off x="35496" y="1998132"/>
            <a:ext cx="1236236" cy="646331"/>
          </a:xfrm>
          <a:prstGeom prst="rect">
            <a:avLst/>
          </a:prstGeom>
          <a:noFill/>
        </p:spPr>
        <p:txBody>
          <a:bodyPr wrap="none" rtlCol="0">
            <a:spAutoFit/>
          </a:bodyPr>
          <a:lstStyle/>
          <a:p>
            <a:r>
              <a:rPr lang="hu-HU" dirty="0" smtClean="0"/>
              <a:t>2015.10.07</a:t>
            </a:r>
            <a:br>
              <a:rPr lang="hu-HU" dirty="0" smtClean="0"/>
            </a:br>
            <a:endParaRPr lang="hu-HU" dirty="0"/>
          </a:p>
        </p:txBody>
      </p:sp>
      <p:sp>
        <p:nvSpPr>
          <p:cNvPr id="17" name="Jobbra nyíl 16"/>
          <p:cNvSpPr/>
          <p:nvPr/>
        </p:nvSpPr>
        <p:spPr>
          <a:xfrm>
            <a:off x="4067944" y="3284984"/>
            <a:ext cx="4752000" cy="720080"/>
          </a:xfrm>
          <a:prstGeom prst="rightArrow">
            <a:avLst/>
          </a:prstGeom>
          <a:solidFill>
            <a:schemeClr val="accent3">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smtClean="0"/>
              <a:t>Megyei Jogú Városok adattisztítása </a:t>
            </a:r>
            <a:endParaRPr lang="hu-HU" dirty="0"/>
          </a:p>
        </p:txBody>
      </p:sp>
      <p:sp>
        <p:nvSpPr>
          <p:cNvPr id="19" name="Téglalap 18"/>
          <p:cNvSpPr/>
          <p:nvPr/>
        </p:nvSpPr>
        <p:spPr>
          <a:xfrm>
            <a:off x="317476" y="4149080"/>
            <a:ext cx="8352928" cy="1754326"/>
          </a:xfrm>
          <a:prstGeom prst="rect">
            <a:avLst/>
          </a:prstGeom>
        </p:spPr>
        <p:txBody>
          <a:bodyPr wrap="square">
            <a:spAutoFit/>
          </a:bodyPr>
          <a:lstStyle/>
          <a:p>
            <a:pPr algn="just"/>
            <a:r>
              <a:rPr lang="hu-HU" dirty="0"/>
              <a:t>ASP Adó szakrendszerhez való csatlakozás az összes önkormányzat számára kötelező, így 2016.09.09-én felhívás került kiküldésre a Megyei Jogú Városok </a:t>
            </a:r>
            <a:r>
              <a:rPr lang="hu-HU" dirty="0" smtClean="0"/>
              <a:t>részére is, </a:t>
            </a:r>
            <a:r>
              <a:rPr lang="hu-HU" dirty="0"/>
              <a:t>melyben az ASP központ felkérte őket adataik tisztításának megkezdésére.</a:t>
            </a:r>
          </a:p>
          <a:p>
            <a:pPr algn="just"/>
            <a:endParaRPr lang="hu-HU" dirty="0" smtClean="0"/>
          </a:p>
          <a:p>
            <a:pPr algn="just"/>
            <a:r>
              <a:rPr lang="hu-HU" dirty="0" smtClean="0"/>
              <a:t>A </a:t>
            </a:r>
            <a:r>
              <a:rPr lang="hu-HU" dirty="0" err="1" smtClean="0"/>
              <a:t>MJV-k</a:t>
            </a:r>
            <a:r>
              <a:rPr lang="hu-HU" dirty="0" smtClean="0"/>
              <a:t> csatlakozását </a:t>
            </a:r>
            <a:r>
              <a:rPr lang="hu-HU" dirty="0"/>
              <a:t>a 257/2016 (VIII. 31) Kormányrendelet </a:t>
            </a:r>
            <a:r>
              <a:rPr lang="hu-HU" dirty="0" smtClean="0"/>
              <a:t>2017.10.01-jével </a:t>
            </a:r>
            <a:r>
              <a:rPr lang="hu-HU" dirty="0"/>
              <a:t>írja elő.</a:t>
            </a:r>
          </a:p>
          <a:p>
            <a:pPr algn="just"/>
            <a:endParaRPr lang="hu-HU" dirty="0" smtClean="0"/>
          </a:p>
        </p:txBody>
      </p:sp>
      <p:cxnSp>
        <p:nvCxnSpPr>
          <p:cNvPr id="20" name="Egyenes összekötő 19"/>
          <p:cNvCxnSpPr/>
          <p:nvPr/>
        </p:nvCxnSpPr>
        <p:spPr>
          <a:xfrm>
            <a:off x="4067944" y="2349585"/>
            <a:ext cx="0" cy="165141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3" name="Téglalap 22"/>
          <p:cNvSpPr/>
          <p:nvPr/>
        </p:nvSpPr>
        <p:spPr>
          <a:xfrm>
            <a:off x="3263756" y="2100823"/>
            <a:ext cx="1236236" cy="369332"/>
          </a:xfrm>
          <a:prstGeom prst="rect">
            <a:avLst/>
          </a:prstGeom>
        </p:spPr>
        <p:txBody>
          <a:bodyPr wrap="none">
            <a:spAutoFit/>
          </a:bodyPr>
          <a:lstStyle/>
          <a:p>
            <a:r>
              <a:rPr lang="hu-HU" dirty="0" smtClean="0"/>
              <a:t>2016.09.09</a:t>
            </a:r>
            <a:endParaRPr lang="hu-HU" dirty="0"/>
          </a:p>
        </p:txBody>
      </p:sp>
      <p:sp>
        <p:nvSpPr>
          <p:cNvPr id="24" name="Szövegdoboz 23"/>
          <p:cNvSpPr txBox="1"/>
          <p:nvPr/>
        </p:nvSpPr>
        <p:spPr>
          <a:xfrm>
            <a:off x="157899" y="1340768"/>
            <a:ext cx="3537379" cy="369332"/>
          </a:xfrm>
          <a:prstGeom prst="rect">
            <a:avLst/>
          </a:prstGeom>
          <a:noFill/>
        </p:spPr>
        <p:txBody>
          <a:bodyPr wrap="none" rtlCol="0">
            <a:spAutoFit/>
          </a:bodyPr>
          <a:lstStyle/>
          <a:p>
            <a:r>
              <a:rPr lang="hu-HU" b="1" dirty="0" smtClean="0"/>
              <a:t>Az ASP 2.0 adattisztítási folyamata:</a:t>
            </a:r>
            <a:endParaRPr lang="hu-HU" b="1" dirty="0"/>
          </a:p>
        </p:txBody>
      </p:sp>
      <p:sp>
        <p:nvSpPr>
          <p:cNvPr id="13"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Megyei Jogú Városok adattisztítási </a:t>
            </a:r>
            <a:br>
              <a:rPr lang="hu-HU" sz="3300" dirty="0" smtClean="0">
                <a:solidFill>
                  <a:schemeClr val="bg1"/>
                </a:solidFill>
              </a:rPr>
            </a:br>
            <a:r>
              <a:rPr lang="hu-HU" sz="3300" dirty="0" smtClean="0">
                <a:solidFill>
                  <a:schemeClr val="bg1"/>
                </a:solidFill>
              </a:rPr>
              <a:t>folyamata I.</a:t>
            </a:r>
            <a:r>
              <a:rPr lang="hu-HU" sz="4000" dirty="0">
                <a:solidFill>
                  <a:schemeClr val="bg1"/>
                </a:solidFill>
              </a:rPr>
              <a:t/>
            </a:r>
            <a:br>
              <a:rPr lang="hu-HU" sz="4000" dirty="0">
                <a:solidFill>
                  <a:schemeClr val="bg1"/>
                </a:solidFill>
              </a:rPr>
            </a:br>
            <a:endParaRPr lang="hu-HU" sz="4000" dirty="0">
              <a:solidFill>
                <a:schemeClr val="bg1"/>
              </a:solidFill>
            </a:endParaRPr>
          </a:p>
        </p:txBody>
      </p:sp>
    </p:spTree>
    <p:extLst>
      <p:ext uri="{BB962C8B-B14F-4D97-AF65-F5344CB8AC3E}">
        <p14:creationId xmlns:p14="http://schemas.microsoft.com/office/powerpoint/2010/main" val="41437471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4433353" y="4869160"/>
            <a:ext cx="8640960" cy="2841180"/>
          </a:xfrm>
        </p:spPr>
        <p:txBody>
          <a:bodyPr>
            <a:normAutofit/>
          </a:bodyPr>
          <a:lstStyle/>
          <a:p>
            <a:endParaRPr lang="hu-HU" dirty="0"/>
          </a:p>
          <a:p>
            <a:endParaRPr lang="hu-HU" dirty="0"/>
          </a:p>
        </p:txBody>
      </p:sp>
      <p:sp>
        <p:nvSpPr>
          <p:cNvPr id="5" name="Szövegdoboz 4"/>
          <p:cNvSpPr txBox="1"/>
          <p:nvPr/>
        </p:nvSpPr>
        <p:spPr>
          <a:xfrm>
            <a:off x="611560" y="1484784"/>
            <a:ext cx="1296144" cy="369332"/>
          </a:xfrm>
          <a:prstGeom prst="rect">
            <a:avLst/>
          </a:prstGeom>
          <a:noFill/>
        </p:spPr>
        <p:txBody>
          <a:bodyPr wrap="square" rtlCol="0">
            <a:spAutoFit/>
          </a:bodyPr>
          <a:lstStyle/>
          <a:p>
            <a:r>
              <a:rPr lang="hu-HU" b="1" dirty="0" smtClean="0"/>
              <a:t>Ütemek</a:t>
            </a:r>
          </a:p>
        </p:txBody>
      </p:sp>
      <p:cxnSp>
        <p:nvCxnSpPr>
          <p:cNvPr id="7" name="Egyenes összekötő nyíllal 6"/>
          <p:cNvCxnSpPr/>
          <p:nvPr/>
        </p:nvCxnSpPr>
        <p:spPr>
          <a:xfrm>
            <a:off x="899592" y="1854116"/>
            <a:ext cx="0"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Szövegdoboz 7"/>
          <p:cNvSpPr txBox="1"/>
          <p:nvPr/>
        </p:nvSpPr>
        <p:spPr>
          <a:xfrm>
            <a:off x="2771800" y="1511927"/>
            <a:ext cx="2520280" cy="369332"/>
          </a:xfrm>
          <a:prstGeom prst="rect">
            <a:avLst/>
          </a:prstGeom>
          <a:noFill/>
        </p:spPr>
        <p:txBody>
          <a:bodyPr wrap="square" rtlCol="0">
            <a:spAutoFit/>
          </a:bodyPr>
          <a:lstStyle/>
          <a:p>
            <a:r>
              <a:rPr lang="hu-HU" b="1" dirty="0" smtClean="0"/>
              <a:t>Hibaszámok</a:t>
            </a:r>
            <a:endParaRPr lang="hu-HU" b="1" dirty="0"/>
          </a:p>
        </p:txBody>
      </p:sp>
      <p:sp>
        <p:nvSpPr>
          <p:cNvPr id="9" name="Szövegdoboz 8"/>
          <p:cNvSpPr txBox="1"/>
          <p:nvPr/>
        </p:nvSpPr>
        <p:spPr>
          <a:xfrm>
            <a:off x="6264696" y="1484784"/>
            <a:ext cx="2483768" cy="369332"/>
          </a:xfrm>
          <a:prstGeom prst="rect">
            <a:avLst/>
          </a:prstGeom>
          <a:noFill/>
        </p:spPr>
        <p:txBody>
          <a:bodyPr wrap="square" rtlCol="0">
            <a:spAutoFit/>
          </a:bodyPr>
          <a:lstStyle/>
          <a:p>
            <a:r>
              <a:rPr lang="hu-HU" b="1" dirty="0" smtClean="0"/>
              <a:t>Számszerű változások</a:t>
            </a:r>
            <a:endParaRPr lang="hu-HU" b="1" dirty="0"/>
          </a:p>
        </p:txBody>
      </p:sp>
      <p:sp>
        <p:nvSpPr>
          <p:cNvPr id="10" name="Szövegdoboz 9"/>
          <p:cNvSpPr txBox="1"/>
          <p:nvPr/>
        </p:nvSpPr>
        <p:spPr>
          <a:xfrm>
            <a:off x="7398060" y="4149080"/>
            <a:ext cx="1547664" cy="369332"/>
          </a:xfrm>
          <a:prstGeom prst="rect">
            <a:avLst/>
          </a:prstGeom>
          <a:noFill/>
        </p:spPr>
        <p:txBody>
          <a:bodyPr wrap="square" rtlCol="0">
            <a:spAutoFit/>
          </a:bodyPr>
          <a:lstStyle/>
          <a:p>
            <a:r>
              <a:rPr lang="hu-HU" b="1" dirty="0" smtClean="0"/>
              <a:t>Javulás</a:t>
            </a:r>
            <a:endParaRPr lang="hu-HU" sz="2400" b="1" dirty="0"/>
          </a:p>
        </p:txBody>
      </p:sp>
      <p:cxnSp>
        <p:nvCxnSpPr>
          <p:cNvPr id="14" name="Egyenes összekötő nyíllal 13"/>
          <p:cNvCxnSpPr/>
          <p:nvPr/>
        </p:nvCxnSpPr>
        <p:spPr>
          <a:xfrm flipH="1">
            <a:off x="1619672" y="1854116"/>
            <a:ext cx="1800200" cy="39130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Egyenes összekötő nyíllal 15"/>
          <p:cNvCxnSpPr/>
          <p:nvPr/>
        </p:nvCxnSpPr>
        <p:spPr>
          <a:xfrm flipH="1">
            <a:off x="2339752" y="1854116"/>
            <a:ext cx="1080120" cy="39130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Egyenes összekötő nyíllal 17"/>
          <p:cNvCxnSpPr/>
          <p:nvPr/>
        </p:nvCxnSpPr>
        <p:spPr>
          <a:xfrm flipH="1">
            <a:off x="3210301" y="1884652"/>
            <a:ext cx="209571" cy="36077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Egyenes összekötő nyíllal 19"/>
          <p:cNvCxnSpPr/>
          <p:nvPr/>
        </p:nvCxnSpPr>
        <p:spPr>
          <a:xfrm>
            <a:off x="3419872" y="1854116"/>
            <a:ext cx="612068" cy="39130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Egyenes összekötő nyíllal 21"/>
          <p:cNvCxnSpPr/>
          <p:nvPr/>
        </p:nvCxnSpPr>
        <p:spPr>
          <a:xfrm>
            <a:off x="3419872" y="1854116"/>
            <a:ext cx="1872208"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Egyenes összekötő nyíllal 23"/>
          <p:cNvCxnSpPr/>
          <p:nvPr/>
        </p:nvCxnSpPr>
        <p:spPr>
          <a:xfrm>
            <a:off x="3419872" y="1854116"/>
            <a:ext cx="2592288"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Egyenes összekötő nyíllal 30"/>
          <p:cNvCxnSpPr/>
          <p:nvPr/>
        </p:nvCxnSpPr>
        <p:spPr>
          <a:xfrm flipH="1">
            <a:off x="7308304" y="1854116"/>
            <a:ext cx="89756" cy="39130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Egyenes összekötő nyíllal 32"/>
          <p:cNvCxnSpPr/>
          <p:nvPr/>
        </p:nvCxnSpPr>
        <p:spPr>
          <a:xfrm>
            <a:off x="7398060" y="1854116"/>
            <a:ext cx="486308"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Egyenes összekötő nyíllal 27"/>
          <p:cNvCxnSpPr/>
          <p:nvPr/>
        </p:nvCxnSpPr>
        <p:spPr>
          <a:xfrm flipV="1">
            <a:off x="8154944" y="3861048"/>
            <a:ext cx="377496" cy="2880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 name="Szövegdoboz 3"/>
          <p:cNvSpPr txBox="1"/>
          <p:nvPr/>
        </p:nvSpPr>
        <p:spPr>
          <a:xfrm>
            <a:off x="601510" y="5232778"/>
            <a:ext cx="5217582" cy="646331"/>
          </a:xfrm>
          <a:prstGeom prst="rect">
            <a:avLst/>
          </a:prstGeom>
          <a:noFill/>
        </p:spPr>
        <p:txBody>
          <a:bodyPr wrap="none" rtlCol="0">
            <a:spAutoFit/>
          </a:bodyPr>
          <a:lstStyle/>
          <a:p>
            <a:r>
              <a:rPr lang="hu-HU" dirty="0" smtClean="0"/>
              <a:t>A táblázat utolsó frissítésére 2016.10.24-én került sor,</a:t>
            </a:r>
            <a:br>
              <a:rPr lang="hu-HU" dirty="0" smtClean="0"/>
            </a:br>
            <a:r>
              <a:rPr lang="hu-HU" dirty="0" smtClean="0"/>
              <a:t>a II. ütem adataival. </a:t>
            </a:r>
            <a:endParaRPr lang="hu-HU" dirty="0"/>
          </a:p>
        </p:txBody>
      </p:sp>
      <p:pic>
        <p:nvPicPr>
          <p:cNvPr id="204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2348880"/>
            <a:ext cx="8322386" cy="140367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Téglalap 5"/>
          <p:cNvSpPr/>
          <p:nvPr/>
        </p:nvSpPr>
        <p:spPr>
          <a:xfrm>
            <a:off x="8244408" y="3573016"/>
            <a:ext cx="684000" cy="180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26"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a:t>
            </a:r>
            <a:r>
              <a:rPr lang="hu-HU" sz="3300" dirty="0" err="1" smtClean="0">
                <a:solidFill>
                  <a:schemeClr val="bg1"/>
                </a:solidFill>
              </a:rPr>
              <a:t>MJV-k</a:t>
            </a:r>
            <a:r>
              <a:rPr lang="hu-HU" sz="3300" dirty="0" smtClean="0">
                <a:solidFill>
                  <a:schemeClr val="bg1"/>
                </a:solidFill>
              </a:rPr>
              <a:t> adattisztítási folyamata során elért javulás a hibaszámok tekintetében II.</a:t>
            </a:r>
            <a:r>
              <a:rPr lang="hu-HU" sz="4000" dirty="0">
                <a:solidFill>
                  <a:schemeClr val="bg1"/>
                </a:solidFill>
              </a:rPr>
              <a:t/>
            </a:r>
            <a:br>
              <a:rPr lang="hu-HU" sz="4000" dirty="0">
                <a:solidFill>
                  <a:schemeClr val="bg1"/>
                </a:solidFill>
              </a:rPr>
            </a:br>
            <a:endParaRPr lang="hu-HU" sz="4000" dirty="0">
              <a:solidFill>
                <a:schemeClr val="bg1"/>
              </a:solidFill>
            </a:endParaRPr>
          </a:p>
        </p:txBody>
      </p:sp>
    </p:spTree>
    <p:extLst>
      <p:ext uri="{BB962C8B-B14F-4D97-AF65-F5344CB8AC3E}">
        <p14:creationId xmlns:p14="http://schemas.microsoft.com/office/powerpoint/2010/main" val="14292470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2516257849"/>
              </p:ext>
            </p:extLst>
          </p:nvPr>
        </p:nvGraphicFramePr>
        <p:xfrm>
          <a:off x="0" y="1268760"/>
          <a:ext cx="8892480" cy="4129053"/>
        </p:xfrm>
        <a:graphic>
          <a:graphicData uri="http://schemas.openxmlformats.org/drawingml/2006/chart">
            <c:chart xmlns:c="http://schemas.openxmlformats.org/drawingml/2006/chart" xmlns:r="http://schemas.openxmlformats.org/officeDocument/2006/relationships" r:id="rId3"/>
          </a:graphicData>
        </a:graphic>
      </p:graphicFrame>
      <p:sp>
        <p:nvSpPr>
          <p:cNvPr id="8"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a:t>
            </a:r>
            <a:r>
              <a:rPr lang="hu-HU" sz="3300" dirty="0" err="1" smtClean="0">
                <a:solidFill>
                  <a:schemeClr val="bg1"/>
                </a:solidFill>
              </a:rPr>
              <a:t>MJV-k</a:t>
            </a:r>
            <a:r>
              <a:rPr lang="hu-HU" sz="3300" dirty="0" smtClean="0">
                <a:solidFill>
                  <a:schemeClr val="bg1"/>
                </a:solidFill>
              </a:rPr>
              <a:t> adattisztítási folyamata során elért javulás a hibaszámok tekintetében II.</a:t>
            </a:r>
            <a:r>
              <a:rPr lang="hu-HU" sz="4000" dirty="0">
                <a:solidFill>
                  <a:schemeClr val="bg1"/>
                </a:solidFill>
              </a:rPr>
              <a:t/>
            </a:r>
            <a:br>
              <a:rPr lang="hu-HU" sz="4000" dirty="0">
                <a:solidFill>
                  <a:schemeClr val="bg1"/>
                </a:solidFill>
              </a:rPr>
            </a:br>
            <a:endParaRPr lang="hu-HU" sz="4000" dirty="0">
              <a:solidFill>
                <a:schemeClr val="bg1"/>
              </a:solidFill>
            </a:endParaRPr>
          </a:p>
        </p:txBody>
      </p:sp>
      <p:pic>
        <p:nvPicPr>
          <p:cNvPr id="9"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5336629"/>
            <a:ext cx="6081713"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27970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457200" y="1268760"/>
            <a:ext cx="8229600" cy="4525963"/>
          </a:xfrm>
        </p:spPr>
        <p:txBody>
          <a:bodyPr>
            <a:normAutofit/>
          </a:bodyPr>
          <a:lstStyle/>
          <a:p>
            <a:pPr marL="0" indent="0" algn="ctr">
              <a:lnSpc>
                <a:spcPct val="150000"/>
              </a:lnSpc>
              <a:buNone/>
            </a:pPr>
            <a:r>
              <a:rPr lang="hu-HU" sz="3600" dirty="0" smtClean="0"/>
              <a:t>Az ASP Központ ezúton is köszöni a Megyei igazgatóságok kollégáinak és a Megyei Jogú Városok Szövetségének az előzetes adattisztításban való segítő közreműködését.</a:t>
            </a:r>
            <a:endParaRPr lang="hu-HU" sz="3600" dirty="0"/>
          </a:p>
        </p:txBody>
      </p:sp>
    </p:spTree>
    <p:extLst>
      <p:ext uri="{BB962C8B-B14F-4D97-AF65-F5344CB8AC3E}">
        <p14:creationId xmlns:p14="http://schemas.microsoft.com/office/powerpoint/2010/main" val="38189243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4433353" y="4869160"/>
            <a:ext cx="8640960" cy="2841180"/>
          </a:xfrm>
        </p:spPr>
        <p:txBody>
          <a:bodyPr>
            <a:normAutofit/>
          </a:bodyPr>
          <a:lstStyle/>
          <a:p>
            <a:endParaRPr lang="hu-HU" dirty="0"/>
          </a:p>
          <a:p>
            <a:endParaRPr lang="hu-HU" dirty="0"/>
          </a:p>
        </p:txBody>
      </p:sp>
      <p:sp>
        <p:nvSpPr>
          <p:cNvPr id="26"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Próbamigrációk</a:t>
            </a:r>
            <a:r>
              <a:rPr lang="hu-HU" sz="4000" dirty="0">
                <a:solidFill>
                  <a:schemeClr val="bg1"/>
                </a:solidFill>
              </a:rPr>
              <a:t/>
            </a:r>
            <a:br>
              <a:rPr lang="hu-HU" sz="4000" dirty="0">
                <a:solidFill>
                  <a:schemeClr val="bg1"/>
                </a:solidFill>
              </a:rPr>
            </a:br>
            <a:endParaRPr lang="hu-HU" sz="4000" dirty="0">
              <a:solidFill>
                <a:schemeClr val="bg1"/>
              </a:solidFill>
            </a:endParaRPr>
          </a:p>
        </p:txBody>
      </p:sp>
      <p:sp>
        <p:nvSpPr>
          <p:cNvPr id="2" name="Téglalap 1"/>
          <p:cNvSpPr/>
          <p:nvPr/>
        </p:nvSpPr>
        <p:spPr>
          <a:xfrm>
            <a:off x="395536" y="1412776"/>
            <a:ext cx="8496944" cy="3693319"/>
          </a:xfrm>
          <a:prstGeom prst="rect">
            <a:avLst/>
          </a:prstGeom>
        </p:spPr>
        <p:txBody>
          <a:bodyPr wrap="square">
            <a:spAutoFit/>
          </a:bodyPr>
          <a:lstStyle/>
          <a:p>
            <a:pPr algn="just"/>
            <a:r>
              <a:rPr lang="hu-HU" dirty="0"/>
              <a:t>Az ASP Központ által kiküldött felhívás a 2017.10.01-jei dátummal csatlakozó önkormányzatok adattisztításának megkezdésén kívül a megtisztított adatállományok </a:t>
            </a:r>
            <a:r>
              <a:rPr lang="hu-HU" dirty="0" err="1"/>
              <a:t>migrálásának</a:t>
            </a:r>
            <a:r>
              <a:rPr lang="hu-HU" dirty="0"/>
              <a:t> tesztelésére is felhívta a megyei kollégákat. </a:t>
            </a:r>
            <a:endParaRPr lang="hu-HU" dirty="0" smtClean="0"/>
          </a:p>
          <a:p>
            <a:pPr algn="just"/>
            <a:endParaRPr lang="hu-HU" dirty="0"/>
          </a:p>
          <a:p>
            <a:pPr marL="285750" indent="-285750" algn="just">
              <a:buFont typeface="Arial" panose="020B0604020202020204" pitchFamily="34" charset="0"/>
              <a:buChar char="•"/>
            </a:pPr>
            <a:r>
              <a:rPr lang="hu-HU" dirty="0"/>
              <a:t>A folyamatban azon önkormányzatok adatállományai kerülnek </a:t>
            </a:r>
            <a:r>
              <a:rPr lang="hu-HU" dirty="0" err="1"/>
              <a:t>migrálásra</a:t>
            </a:r>
            <a:r>
              <a:rPr lang="hu-HU" dirty="0"/>
              <a:t>, amelyek az elvégzett javításokat követően vagy már nem rendelkeznek kritikus hibával, vagy azok száma elenyésző. </a:t>
            </a:r>
            <a:endParaRPr lang="hu-HU" dirty="0" smtClean="0"/>
          </a:p>
          <a:p>
            <a:pPr marL="285750" indent="-285750" algn="just">
              <a:buFont typeface="Arial" panose="020B0604020202020204" pitchFamily="34" charset="0"/>
              <a:buChar char="•"/>
            </a:pPr>
            <a:endParaRPr lang="hu-HU" dirty="0"/>
          </a:p>
          <a:p>
            <a:pPr marL="285750" indent="-285750" algn="just">
              <a:buFont typeface="Arial" panose="020B0604020202020204" pitchFamily="34" charset="0"/>
              <a:buChar char="•"/>
            </a:pPr>
            <a:r>
              <a:rPr lang="hu-HU" dirty="0"/>
              <a:t>A tesztek a Produktív Tesztsíkon, a számukra létrehozott megyei fiókokban (</a:t>
            </a:r>
            <a:r>
              <a:rPr lang="hu-HU" dirty="0" err="1"/>
              <a:t>tenantokban</a:t>
            </a:r>
            <a:r>
              <a:rPr lang="hu-HU" dirty="0"/>
              <a:t>) kerülnek végrehajtásra</a:t>
            </a:r>
            <a:r>
              <a:rPr lang="hu-HU" dirty="0" smtClean="0"/>
              <a:t>.</a:t>
            </a:r>
          </a:p>
          <a:p>
            <a:pPr marL="285750" indent="-285750" algn="just">
              <a:buFont typeface="Arial" panose="020B0604020202020204" pitchFamily="34" charset="0"/>
              <a:buChar char="•"/>
            </a:pPr>
            <a:endParaRPr lang="hu-HU" dirty="0"/>
          </a:p>
          <a:p>
            <a:pPr marL="285750" indent="-285750" algn="just">
              <a:buFont typeface="Arial" panose="020B0604020202020204" pitchFamily="34" charset="0"/>
              <a:buChar char="•"/>
            </a:pPr>
            <a:r>
              <a:rPr lang="hu-HU" dirty="0"/>
              <a:t>A tesztek során az ASP Adó program migrációs rutinja további riportokat állít elő, melyek alapján folytatódhat a kritikus adathibák javítása.</a:t>
            </a:r>
          </a:p>
        </p:txBody>
      </p:sp>
    </p:spTree>
    <p:extLst>
      <p:ext uri="{BB962C8B-B14F-4D97-AF65-F5344CB8AC3E}">
        <p14:creationId xmlns:p14="http://schemas.microsoft.com/office/powerpoint/2010/main" val="19300901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4433353" y="4869160"/>
            <a:ext cx="8640960" cy="2841180"/>
          </a:xfrm>
        </p:spPr>
        <p:txBody>
          <a:bodyPr>
            <a:normAutofit/>
          </a:bodyPr>
          <a:lstStyle/>
          <a:p>
            <a:endParaRPr lang="hu-HU" dirty="0"/>
          </a:p>
          <a:p>
            <a:endParaRPr lang="hu-HU" dirty="0"/>
          </a:p>
        </p:txBody>
      </p:sp>
      <p:sp>
        <p:nvSpPr>
          <p:cNvPr id="26"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Próbamigrációk</a:t>
            </a:r>
            <a:r>
              <a:rPr lang="hu-HU" sz="4000" dirty="0">
                <a:solidFill>
                  <a:schemeClr val="bg1"/>
                </a:solidFill>
              </a:rPr>
              <a:t/>
            </a:r>
            <a:br>
              <a:rPr lang="hu-HU" sz="4000" dirty="0">
                <a:solidFill>
                  <a:schemeClr val="bg1"/>
                </a:solidFill>
              </a:rPr>
            </a:br>
            <a:endParaRPr lang="hu-HU" sz="4000" dirty="0">
              <a:solidFill>
                <a:schemeClr val="bg1"/>
              </a:solidFill>
            </a:endParaRPr>
          </a:p>
        </p:txBody>
      </p:sp>
      <p:graphicFrame>
        <p:nvGraphicFramePr>
          <p:cNvPr id="5" name="Diagram 4"/>
          <p:cNvGraphicFramePr>
            <a:graphicFrameLocks/>
          </p:cNvGraphicFramePr>
          <p:nvPr>
            <p:extLst>
              <p:ext uri="{D42A27DB-BD31-4B8C-83A1-F6EECF244321}">
                <p14:modId xmlns:p14="http://schemas.microsoft.com/office/powerpoint/2010/main" val="527359448"/>
              </p:ext>
            </p:extLst>
          </p:nvPr>
        </p:nvGraphicFramePr>
        <p:xfrm>
          <a:off x="1413013" y="2636912"/>
          <a:ext cx="6255331" cy="3312368"/>
        </p:xfrm>
        <a:graphic>
          <a:graphicData uri="http://schemas.openxmlformats.org/drawingml/2006/chart">
            <c:chart xmlns:c="http://schemas.openxmlformats.org/drawingml/2006/chart" xmlns:r="http://schemas.openxmlformats.org/officeDocument/2006/relationships" r:id="rId3"/>
          </a:graphicData>
        </a:graphic>
      </p:graphicFrame>
      <p:sp>
        <p:nvSpPr>
          <p:cNvPr id="4" name="Szövegdoboz 3"/>
          <p:cNvSpPr txBox="1"/>
          <p:nvPr/>
        </p:nvSpPr>
        <p:spPr>
          <a:xfrm>
            <a:off x="196652" y="1268760"/>
            <a:ext cx="8712968" cy="1754326"/>
          </a:xfrm>
          <a:prstGeom prst="rect">
            <a:avLst/>
          </a:prstGeom>
          <a:noFill/>
        </p:spPr>
        <p:txBody>
          <a:bodyPr wrap="square" rtlCol="0">
            <a:spAutoFit/>
          </a:bodyPr>
          <a:lstStyle/>
          <a:p>
            <a:pPr algn="just"/>
            <a:r>
              <a:rPr lang="hu-HU" dirty="0" smtClean="0"/>
              <a:t>A próbamigrációk futtatása minden 2017.01.01-jel csatlakozó </a:t>
            </a:r>
            <a:r>
              <a:rPr lang="hu-HU" b="1" dirty="0" smtClean="0"/>
              <a:t>1687</a:t>
            </a:r>
            <a:r>
              <a:rPr lang="hu-HU" dirty="0" smtClean="0"/>
              <a:t> önkormányzat esetében legalább egyszer kötelező, amelyek elvégzési  határidejének 2016.11.21-e került kitűzésre.</a:t>
            </a:r>
          </a:p>
          <a:p>
            <a:pPr algn="just"/>
            <a:endParaRPr lang="hu-HU" dirty="0" smtClean="0"/>
          </a:p>
          <a:p>
            <a:r>
              <a:rPr lang="hu-HU" dirty="0" smtClean="0"/>
              <a:t>A folyamat előrehaladását a megyei kollégák egy nyilvántartás vezetésével jelzik az ASP Központ számára. A nyilvántartásokból kiértékelt  </a:t>
            </a:r>
            <a:r>
              <a:rPr lang="hu-HU" dirty="0" err="1" smtClean="0"/>
              <a:t>migrált</a:t>
            </a:r>
            <a:r>
              <a:rPr lang="hu-HU" dirty="0" smtClean="0"/>
              <a:t>/ nem </a:t>
            </a:r>
            <a:r>
              <a:rPr lang="hu-HU" dirty="0" err="1" smtClean="0"/>
              <a:t>migrált</a:t>
            </a:r>
            <a:r>
              <a:rPr lang="hu-HU" dirty="0" smtClean="0"/>
              <a:t> arányt a következő diagram szemlélteti:</a:t>
            </a:r>
            <a:endParaRPr lang="hu-HU" dirty="0"/>
          </a:p>
        </p:txBody>
      </p:sp>
    </p:spTree>
    <p:extLst>
      <p:ext uri="{BB962C8B-B14F-4D97-AF65-F5344CB8AC3E}">
        <p14:creationId xmlns:p14="http://schemas.microsoft.com/office/powerpoint/2010/main" val="24345255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655099808"/>
              </p:ext>
            </p:extLst>
          </p:nvPr>
        </p:nvGraphicFramePr>
        <p:xfrm>
          <a:off x="1259632" y="1266106"/>
          <a:ext cx="6504384"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 valós élesbe állás menete</a:t>
            </a:r>
            <a:r>
              <a:rPr lang="hu-HU" sz="4000" dirty="0">
                <a:solidFill>
                  <a:schemeClr val="bg1"/>
                </a:solidFill>
              </a:rPr>
              <a:t/>
            </a:r>
            <a:br>
              <a:rPr lang="hu-HU" sz="4000" dirty="0">
                <a:solidFill>
                  <a:schemeClr val="bg1"/>
                </a:solidFill>
              </a:rPr>
            </a:br>
            <a:endParaRPr lang="hu-HU" sz="4000" dirty="0">
              <a:solidFill>
                <a:schemeClr val="bg1"/>
              </a:solidFill>
            </a:endParaRPr>
          </a:p>
        </p:txBody>
      </p:sp>
      <p:sp>
        <p:nvSpPr>
          <p:cNvPr id="13" name="Jobbra nyíl 12"/>
          <p:cNvSpPr/>
          <p:nvPr/>
        </p:nvSpPr>
        <p:spPr>
          <a:xfrm>
            <a:off x="467544" y="1266106"/>
            <a:ext cx="2969493" cy="720080"/>
          </a:xfrm>
          <a:prstGeom prst="rightArrow">
            <a:avLst/>
          </a:prstGeom>
          <a:solidFill>
            <a:schemeClr val="tx2">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2" name="Szövegdoboz 11"/>
          <p:cNvSpPr txBox="1"/>
          <p:nvPr/>
        </p:nvSpPr>
        <p:spPr>
          <a:xfrm>
            <a:off x="476126" y="1456869"/>
            <a:ext cx="2952328" cy="338554"/>
          </a:xfrm>
          <a:prstGeom prst="rect">
            <a:avLst/>
          </a:prstGeom>
          <a:noFill/>
        </p:spPr>
        <p:txBody>
          <a:bodyPr wrap="square" rtlCol="0">
            <a:spAutoFit/>
          </a:bodyPr>
          <a:lstStyle/>
          <a:p>
            <a:r>
              <a:rPr lang="hu-HU" sz="1600" dirty="0" smtClean="0">
                <a:solidFill>
                  <a:schemeClr val="bg1"/>
                </a:solidFill>
              </a:rPr>
              <a:t>Körülbelül </a:t>
            </a:r>
            <a:r>
              <a:rPr lang="hu-HU" sz="1600" dirty="0" smtClean="0">
                <a:solidFill>
                  <a:schemeClr val="bg1"/>
                </a:solidFill>
              </a:rPr>
              <a:t>2017 Február- Március</a:t>
            </a:r>
            <a:endParaRPr lang="hu-HU" sz="1600" dirty="0">
              <a:solidFill>
                <a:schemeClr val="bg1"/>
              </a:solidFill>
            </a:endParaRPr>
          </a:p>
        </p:txBody>
      </p:sp>
    </p:spTree>
    <p:extLst>
      <p:ext uri="{BB962C8B-B14F-4D97-AF65-F5344CB8AC3E}">
        <p14:creationId xmlns:p14="http://schemas.microsoft.com/office/powerpoint/2010/main" val="23378156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előzetes adattisztítási folyamat során történő ellenőrzések</a:t>
            </a:r>
            <a:r>
              <a:rPr lang="hu-HU" sz="4000" dirty="0">
                <a:solidFill>
                  <a:schemeClr val="bg1"/>
                </a:solidFill>
              </a:rPr>
              <a:t/>
            </a:r>
            <a:br>
              <a:rPr lang="hu-HU" sz="4000" dirty="0">
                <a:solidFill>
                  <a:schemeClr val="bg1"/>
                </a:solidFill>
              </a:rPr>
            </a:br>
            <a:endParaRPr lang="hu-HU" sz="4000" dirty="0">
              <a:solidFill>
                <a:schemeClr val="bg1"/>
              </a:solidFill>
            </a:endParaRPr>
          </a:p>
        </p:txBody>
      </p:sp>
      <p:sp>
        <p:nvSpPr>
          <p:cNvPr id="6" name="Szövegdoboz 5"/>
          <p:cNvSpPr txBox="1"/>
          <p:nvPr/>
        </p:nvSpPr>
        <p:spPr>
          <a:xfrm>
            <a:off x="823524" y="1196752"/>
            <a:ext cx="7632848" cy="646331"/>
          </a:xfrm>
          <a:prstGeom prst="rect">
            <a:avLst/>
          </a:prstGeom>
          <a:noFill/>
        </p:spPr>
        <p:txBody>
          <a:bodyPr wrap="square" rtlCol="0">
            <a:spAutoFit/>
          </a:bodyPr>
          <a:lstStyle/>
          <a:p>
            <a:r>
              <a:rPr lang="hu-HU" dirty="0" smtClean="0"/>
              <a:t>Az előzetes adattisztítás során 6 előre meghatározott kategória alapján történik az adathibák ki listázása és azok javítása, pótlása.</a:t>
            </a:r>
            <a:endParaRPr lang="hu-HU" dirty="0"/>
          </a:p>
        </p:txBody>
      </p:sp>
      <p:graphicFrame>
        <p:nvGraphicFramePr>
          <p:cNvPr id="8" name="Diagram 7"/>
          <p:cNvGraphicFramePr/>
          <p:nvPr>
            <p:extLst>
              <p:ext uri="{D42A27DB-BD31-4B8C-83A1-F6EECF244321}">
                <p14:modId xmlns:p14="http://schemas.microsoft.com/office/powerpoint/2010/main" val="2008789756"/>
              </p:ext>
            </p:extLst>
          </p:nvPr>
        </p:nvGraphicFramePr>
        <p:xfrm>
          <a:off x="1439652" y="1843083"/>
          <a:ext cx="6840760"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Ötszög 8"/>
          <p:cNvSpPr/>
          <p:nvPr/>
        </p:nvSpPr>
        <p:spPr>
          <a:xfrm flipH="1">
            <a:off x="6732240" y="3501008"/>
            <a:ext cx="2232248" cy="936104"/>
          </a:xfrm>
          <a:prstGeom prst="homePlat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hu-HU" sz="1200" dirty="0" smtClean="0"/>
              <a:t>Kódolatlan adókedvezmény vagy adómentesség, illetve 0 adókulcs</a:t>
            </a:r>
            <a:endParaRPr lang="hu-HU" sz="1200" dirty="0"/>
          </a:p>
        </p:txBody>
      </p:sp>
      <p:sp>
        <p:nvSpPr>
          <p:cNvPr id="10" name="Ötszög 9"/>
          <p:cNvSpPr/>
          <p:nvPr/>
        </p:nvSpPr>
        <p:spPr>
          <a:xfrm flipH="1">
            <a:off x="6012160" y="2060848"/>
            <a:ext cx="2232248" cy="93610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hu-HU" sz="1100" dirty="0" smtClean="0"/>
              <a:t>A vállalkozó adóalanyok esetében előforduló hibás, vagy hiányos bejelentés köteles adatok kiírása</a:t>
            </a:r>
            <a:endParaRPr lang="hu-HU" sz="1100" dirty="0"/>
          </a:p>
        </p:txBody>
      </p:sp>
      <p:sp>
        <p:nvSpPr>
          <p:cNvPr id="11" name="Ötszög 10"/>
          <p:cNvSpPr/>
          <p:nvPr/>
        </p:nvSpPr>
        <p:spPr>
          <a:xfrm flipH="1">
            <a:off x="6084168" y="4869160"/>
            <a:ext cx="2232248" cy="936104"/>
          </a:xfrm>
          <a:prstGeom prst="homePlat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hu-HU" sz="1200" dirty="0" smtClean="0"/>
              <a:t>Dupla, üres elsődleges, egyedi kulccsal rendelkező tételek </a:t>
            </a:r>
            <a:endParaRPr lang="hu-HU" sz="1200" dirty="0"/>
          </a:p>
        </p:txBody>
      </p:sp>
      <p:sp>
        <p:nvSpPr>
          <p:cNvPr id="12" name="Ötszög 11"/>
          <p:cNvSpPr/>
          <p:nvPr/>
        </p:nvSpPr>
        <p:spPr>
          <a:xfrm>
            <a:off x="441598" y="1978757"/>
            <a:ext cx="2474218" cy="936104"/>
          </a:xfrm>
          <a:prstGeom prst="homePlat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sz="1200" dirty="0"/>
              <a:t>Hibás (üres, </a:t>
            </a:r>
            <a:r>
              <a:rPr lang="hu-HU" sz="1200" dirty="0" smtClean="0"/>
              <a:t>dupla) Adóazonosító</a:t>
            </a:r>
            <a:r>
              <a:rPr lang="hu-HU" sz="1200" dirty="0"/>
              <a:t>, Adószámok, Irányítószámok, </a:t>
            </a:r>
            <a:endParaRPr lang="hu-HU" sz="1200" dirty="0" smtClean="0"/>
          </a:p>
          <a:p>
            <a:r>
              <a:rPr lang="hu-HU" sz="1200" dirty="0" smtClean="0"/>
              <a:t>Technikai </a:t>
            </a:r>
            <a:r>
              <a:rPr lang="hu-HU" sz="1200" dirty="0"/>
              <a:t>számok, kiírása. </a:t>
            </a:r>
            <a:endParaRPr lang="hu-HU" sz="3200" dirty="0"/>
          </a:p>
        </p:txBody>
      </p:sp>
      <p:sp>
        <p:nvSpPr>
          <p:cNvPr id="13" name="Ötszög 12"/>
          <p:cNvSpPr/>
          <p:nvPr/>
        </p:nvSpPr>
        <p:spPr>
          <a:xfrm>
            <a:off x="107504" y="3140968"/>
            <a:ext cx="2232248" cy="1440160"/>
          </a:xfrm>
          <a:prstGeom prst="homePlat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hu-HU" sz="1100" dirty="0" smtClean="0"/>
          </a:p>
          <a:p>
            <a:endParaRPr lang="hu-HU" sz="1100" dirty="0"/>
          </a:p>
          <a:p>
            <a:r>
              <a:rPr lang="hu-HU" sz="1100" dirty="0" smtClean="0"/>
              <a:t>Üres tulajdon jog </a:t>
            </a:r>
            <a:r>
              <a:rPr lang="hu-HU" sz="1100" dirty="0" err="1"/>
              <a:t>keletkezés-változás-megszünes</a:t>
            </a:r>
            <a:r>
              <a:rPr lang="hu-HU" sz="1100" dirty="0"/>
              <a:t> és adókötelezettség dátum, </a:t>
            </a:r>
          </a:p>
          <a:p>
            <a:r>
              <a:rPr lang="hu-HU" sz="1100" dirty="0"/>
              <a:t>nem megfelelő, egymásnak ellentmondó résztulajdon hányad értékek (TH1/TH2&lt;&gt;TULH) </a:t>
            </a:r>
            <a:endParaRPr lang="hu-HU" sz="1200" dirty="0"/>
          </a:p>
          <a:p>
            <a:pPr algn="ctr"/>
            <a:endParaRPr lang="hu-HU" sz="1200" dirty="0"/>
          </a:p>
        </p:txBody>
      </p:sp>
      <p:sp>
        <p:nvSpPr>
          <p:cNvPr id="14" name="Ötszög 13"/>
          <p:cNvSpPr/>
          <p:nvPr/>
        </p:nvSpPr>
        <p:spPr>
          <a:xfrm>
            <a:off x="611560" y="4941168"/>
            <a:ext cx="2232248" cy="93610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sz="1200" dirty="0" smtClean="0"/>
              <a:t>Adónemhez nem tartozó, hibásan alkalmazott szorzókódok</a:t>
            </a:r>
            <a:endParaRPr lang="hu-HU" sz="1200" dirty="0"/>
          </a:p>
        </p:txBody>
      </p:sp>
    </p:spTree>
    <p:extLst>
      <p:ext uri="{BB962C8B-B14F-4D97-AF65-F5344CB8AC3E}">
        <p14:creationId xmlns:p14="http://schemas.microsoft.com/office/powerpoint/2010/main" val="6642343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5629275"/>
            <a:ext cx="8363272" cy="1228725"/>
          </a:xfrm>
          <a:prstGeom prst="rect">
            <a:avLst/>
          </a:prstGeom>
        </p:spPr>
      </p:pic>
      <p:sp>
        <p:nvSpPr>
          <p:cNvPr id="2"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előadás menete</a:t>
            </a:r>
            <a:r>
              <a:rPr lang="hu-HU" sz="4000" dirty="0">
                <a:solidFill>
                  <a:schemeClr val="bg1"/>
                </a:solidFill>
              </a:rPr>
              <a:t/>
            </a:r>
            <a:br>
              <a:rPr lang="hu-HU" sz="4000" dirty="0">
                <a:solidFill>
                  <a:schemeClr val="bg1"/>
                </a:solidFill>
              </a:rPr>
            </a:br>
            <a:endParaRPr lang="hu-HU" sz="4000" dirty="0">
              <a:solidFill>
                <a:schemeClr val="bg1"/>
              </a:solidFill>
            </a:endParaRPr>
          </a:p>
        </p:txBody>
      </p:sp>
      <p:sp>
        <p:nvSpPr>
          <p:cNvPr id="3" name="Tartalom helye 2"/>
          <p:cNvSpPr>
            <a:spLocks noGrp="1"/>
          </p:cNvSpPr>
          <p:nvPr>
            <p:ph idx="1"/>
          </p:nvPr>
        </p:nvSpPr>
        <p:spPr/>
        <p:txBody>
          <a:bodyPr>
            <a:normAutofit/>
          </a:bodyPr>
          <a:lstStyle/>
          <a:p>
            <a:pPr marL="0" indent="0" algn="just">
              <a:buNone/>
              <a:defRPr/>
            </a:pPr>
            <a:endParaRPr lang="hu-HU" sz="2000" dirty="0" smtClean="0"/>
          </a:p>
          <a:p>
            <a:endParaRPr lang="hu-HU" dirty="0"/>
          </a:p>
        </p:txBody>
      </p:sp>
      <p:graphicFrame>
        <p:nvGraphicFramePr>
          <p:cNvPr id="4" name="Diagram 3"/>
          <p:cNvGraphicFramePr/>
          <p:nvPr>
            <p:extLst>
              <p:ext uri="{D42A27DB-BD31-4B8C-83A1-F6EECF244321}">
                <p14:modId xmlns:p14="http://schemas.microsoft.com/office/powerpoint/2010/main" val="4022549618"/>
              </p:ext>
            </p:extLst>
          </p:nvPr>
        </p:nvGraphicFramePr>
        <p:xfrm>
          <a:off x="179512" y="1278736"/>
          <a:ext cx="8640960" cy="530294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6565270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395536" y="1744216"/>
            <a:ext cx="8363272" cy="4133056"/>
          </a:xfrm>
        </p:spPr>
        <p:txBody>
          <a:bodyPr>
            <a:normAutofit/>
          </a:bodyPr>
          <a:lstStyle/>
          <a:p>
            <a:pPr marL="0" indent="0" algn="just">
              <a:spcBef>
                <a:spcPts val="1800"/>
              </a:spcBef>
              <a:buNone/>
            </a:pPr>
            <a:r>
              <a:rPr lang="hu-HU" sz="2000" dirty="0" smtClean="0"/>
              <a:t>Az </a:t>
            </a:r>
            <a:r>
              <a:rPr lang="hu-HU" sz="2000" dirty="0"/>
              <a:t>ütemek során </a:t>
            </a:r>
            <a:r>
              <a:rPr lang="hu-HU" sz="2000" dirty="0" smtClean="0"/>
              <a:t>az önkormányzatok megkapják azokat a . ALI segédprogramokat, amik képesek megjeleníteni </a:t>
            </a:r>
            <a:r>
              <a:rPr lang="hu-HU" sz="2000" dirty="0"/>
              <a:t>az adatmigrációs szabályok szerinti kritikus </a:t>
            </a:r>
            <a:r>
              <a:rPr lang="hu-HU" sz="2000" dirty="0" smtClean="0"/>
              <a:t>hibákat, és lehetőségük nyílik azok javítására, pótlására. </a:t>
            </a:r>
          </a:p>
          <a:p>
            <a:pPr algn="just">
              <a:spcBef>
                <a:spcPts val="1200"/>
              </a:spcBef>
            </a:pPr>
            <a:endParaRPr lang="hu-HU" sz="2000" dirty="0" smtClean="0"/>
          </a:p>
          <a:p>
            <a:pPr algn="just"/>
            <a:endParaRPr lang="hu-HU" sz="2000" dirty="0"/>
          </a:p>
        </p:txBody>
      </p:sp>
      <p:sp>
        <p:nvSpPr>
          <p:cNvPr id="4"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adattisztítás módszertana </a:t>
            </a:r>
            <a:r>
              <a:rPr lang="hu-HU" sz="3300" dirty="0">
                <a:solidFill>
                  <a:schemeClr val="bg1"/>
                </a:solidFill>
              </a:rPr>
              <a:t/>
            </a:r>
            <a:br>
              <a:rPr lang="hu-HU" sz="3300" dirty="0">
                <a:solidFill>
                  <a:schemeClr val="bg1"/>
                </a:solidFill>
              </a:rPr>
            </a:br>
            <a:endParaRPr lang="hu-HU" sz="3300" dirty="0">
              <a:solidFill>
                <a:schemeClr val="bg1"/>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2808" y="3068960"/>
            <a:ext cx="6428314" cy="1008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zövegdoboz 1"/>
          <p:cNvSpPr txBox="1"/>
          <p:nvPr/>
        </p:nvSpPr>
        <p:spPr>
          <a:xfrm>
            <a:off x="539552" y="1300698"/>
            <a:ext cx="4901214" cy="369332"/>
          </a:xfrm>
          <a:prstGeom prst="rect">
            <a:avLst/>
          </a:prstGeom>
          <a:noFill/>
        </p:spPr>
        <p:txBody>
          <a:bodyPr wrap="none" rtlCol="0">
            <a:spAutoFit/>
          </a:bodyPr>
          <a:lstStyle/>
          <a:p>
            <a:r>
              <a:rPr lang="hu-HU" b="1" dirty="0" smtClean="0"/>
              <a:t>ONKADO programon belüli hibák megjelenítése I.</a:t>
            </a:r>
            <a:endParaRPr lang="hu-HU" b="1" dirty="0"/>
          </a:p>
        </p:txBody>
      </p:sp>
      <p:pic>
        <p:nvPicPr>
          <p:cNvPr id="409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11893"/>
          <a:stretch/>
        </p:blipFill>
        <p:spPr bwMode="auto">
          <a:xfrm>
            <a:off x="395536" y="3068960"/>
            <a:ext cx="1819327" cy="2016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457035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395536" y="1744216"/>
            <a:ext cx="8363272" cy="4133056"/>
          </a:xfrm>
        </p:spPr>
        <p:txBody>
          <a:bodyPr>
            <a:normAutofit/>
          </a:bodyPr>
          <a:lstStyle/>
          <a:p>
            <a:pPr algn="just">
              <a:spcBef>
                <a:spcPts val="1200"/>
              </a:spcBef>
            </a:pPr>
            <a:endParaRPr lang="hu-HU" sz="2000" dirty="0" smtClean="0"/>
          </a:p>
          <a:p>
            <a:pPr algn="just"/>
            <a:endParaRPr lang="hu-HU" sz="2000" dirty="0"/>
          </a:p>
        </p:txBody>
      </p:sp>
      <p:sp>
        <p:nvSpPr>
          <p:cNvPr id="4"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adattisztítás módszertana </a:t>
            </a:r>
            <a:r>
              <a:rPr lang="hu-HU" sz="3300" dirty="0">
                <a:solidFill>
                  <a:schemeClr val="bg1"/>
                </a:solidFill>
              </a:rPr>
              <a:t/>
            </a:r>
            <a:br>
              <a:rPr lang="hu-HU" sz="3300" dirty="0">
                <a:solidFill>
                  <a:schemeClr val="bg1"/>
                </a:solidFill>
              </a:rPr>
            </a:br>
            <a:endParaRPr lang="hu-HU" sz="3300" dirty="0">
              <a:solidFill>
                <a:schemeClr val="bg1"/>
              </a:solidFill>
            </a:endParaRPr>
          </a:p>
        </p:txBody>
      </p:sp>
      <p:sp>
        <p:nvSpPr>
          <p:cNvPr id="2" name="Szövegdoboz 1"/>
          <p:cNvSpPr txBox="1"/>
          <p:nvPr/>
        </p:nvSpPr>
        <p:spPr>
          <a:xfrm>
            <a:off x="539552" y="1300698"/>
            <a:ext cx="4962128" cy="369332"/>
          </a:xfrm>
          <a:prstGeom prst="rect">
            <a:avLst/>
          </a:prstGeom>
          <a:noFill/>
        </p:spPr>
        <p:txBody>
          <a:bodyPr wrap="none" rtlCol="0">
            <a:spAutoFit/>
          </a:bodyPr>
          <a:lstStyle/>
          <a:p>
            <a:r>
              <a:rPr lang="hu-HU" b="1" dirty="0" smtClean="0"/>
              <a:t>ONKADO programon belüli hibák megjelenítése II.</a:t>
            </a:r>
            <a:endParaRPr lang="hu-HU" b="1" dirty="0"/>
          </a:p>
        </p:txBody>
      </p:sp>
      <p:sp>
        <p:nvSpPr>
          <p:cNvPr id="6" name="Szövegdoboz 5"/>
          <p:cNvSpPr txBox="1"/>
          <p:nvPr/>
        </p:nvSpPr>
        <p:spPr>
          <a:xfrm>
            <a:off x="361653" y="1775098"/>
            <a:ext cx="7723653" cy="646331"/>
          </a:xfrm>
          <a:prstGeom prst="rect">
            <a:avLst/>
          </a:prstGeom>
          <a:noFill/>
        </p:spPr>
        <p:txBody>
          <a:bodyPr wrap="none" rtlCol="0">
            <a:spAutoFit/>
          </a:bodyPr>
          <a:lstStyle/>
          <a:p>
            <a:r>
              <a:rPr lang="hu-HU" dirty="0" smtClean="0"/>
              <a:t>Az ONKADO programon belül további ellenőrzéséként lehetséges az Állományok </a:t>
            </a:r>
            <a:br>
              <a:rPr lang="hu-HU" dirty="0" smtClean="0"/>
            </a:br>
            <a:r>
              <a:rPr lang="hu-HU" dirty="0" smtClean="0"/>
              <a:t>helyességének ellenőrzése a 3.5.A menüpont segítségével.</a:t>
            </a:r>
            <a:endParaRPr lang="hu-HU" dirty="0"/>
          </a:p>
        </p:txBody>
      </p:sp>
      <p:pic>
        <p:nvPicPr>
          <p:cNvPr id="9" name="Kép 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9" y="2780928"/>
            <a:ext cx="4536503" cy="1944216"/>
          </a:xfrm>
          <a:prstGeom prst="rect">
            <a:avLst/>
          </a:prstGeom>
          <a:noFill/>
          <a:ln>
            <a:noFill/>
          </a:ln>
        </p:spPr>
      </p:pic>
      <p:sp>
        <p:nvSpPr>
          <p:cNvPr id="7" name="Szövegdoboz 6"/>
          <p:cNvSpPr txBox="1"/>
          <p:nvPr/>
        </p:nvSpPr>
        <p:spPr>
          <a:xfrm>
            <a:off x="4860032" y="2628528"/>
            <a:ext cx="4104456" cy="2954655"/>
          </a:xfrm>
          <a:prstGeom prst="rect">
            <a:avLst/>
          </a:prstGeom>
          <a:noFill/>
        </p:spPr>
        <p:txBody>
          <a:bodyPr wrap="square" rtlCol="0">
            <a:spAutoFit/>
          </a:bodyPr>
          <a:lstStyle/>
          <a:p>
            <a:pPr lvl="0"/>
            <a:r>
              <a:rPr lang="hu-HU" sz="1400" b="1" i="1" dirty="0"/>
              <a:t>Adózói törzs (</a:t>
            </a:r>
            <a:r>
              <a:rPr lang="hu-HU" sz="1400" b="1" i="1" dirty="0" err="1"/>
              <a:t>TSZEM-ben</a:t>
            </a:r>
            <a:r>
              <a:rPr lang="hu-HU" sz="1400" b="1" i="1" dirty="0"/>
              <a:t>)</a:t>
            </a:r>
            <a:endParaRPr lang="hu-HU" sz="1400" dirty="0"/>
          </a:p>
          <a:p>
            <a:r>
              <a:rPr lang="hu-HU" sz="1400" dirty="0"/>
              <a:t>Hibás (üres, dupla) Adóazonosító, Adószámok, Irányítószámok, Technikai számok, kiírása. </a:t>
            </a:r>
            <a:endParaRPr lang="hu-HU" sz="1400" dirty="0" smtClean="0"/>
          </a:p>
          <a:p>
            <a:endParaRPr lang="hu-HU" sz="1400" b="1" i="1" dirty="0"/>
          </a:p>
          <a:p>
            <a:r>
              <a:rPr lang="hu-HU" sz="1400" b="1" i="1" dirty="0" smtClean="0"/>
              <a:t>Kivetés/Bevallás </a:t>
            </a:r>
            <a:r>
              <a:rPr lang="hu-HU" sz="1400" b="1" i="1" dirty="0"/>
              <a:t>törzs (ADAT_</a:t>
            </a:r>
            <a:r>
              <a:rPr lang="hu-HU" sz="1400" b="1" i="1" dirty="0" err="1"/>
              <a:t>xx-ban</a:t>
            </a:r>
            <a:r>
              <a:rPr lang="hu-HU" sz="1400" b="1" i="1" dirty="0"/>
              <a:t> )</a:t>
            </a:r>
            <a:endParaRPr lang="hu-HU" sz="1400" dirty="0"/>
          </a:p>
          <a:p>
            <a:r>
              <a:rPr lang="hu-HU" sz="1400" dirty="0"/>
              <a:t>Hibás (üres, dupla) KIV_KULCS+SORSZ, továbbá folytatás nélküli kivetések, szorzókód ellenőrzés.</a:t>
            </a:r>
          </a:p>
          <a:p>
            <a:pPr lvl="0"/>
            <a:endParaRPr lang="hu-HU" sz="1400" b="1" i="1" dirty="0" smtClean="0"/>
          </a:p>
          <a:p>
            <a:pPr lvl="0"/>
            <a:r>
              <a:rPr lang="hu-HU" sz="1400" b="1" i="1" dirty="0" smtClean="0"/>
              <a:t>Pénzforgalmi </a:t>
            </a:r>
            <a:r>
              <a:rPr lang="hu-HU" sz="1400" b="1" i="1" dirty="0"/>
              <a:t>és könyvelési tételek (PENZF, </a:t>
            </a:r>
            <a:r>
              <a:rPr lang="hu-HU" sz="1400" b="1" i="1" dirty="0" err="1"/>
              <a:t>KONYV-ben</a:t>
            </a:r>
            <a:r>
              <a:rPr lang="hu-HU" sz="1400" dirty="0"/>
              <a:t>)</a:t>
            </a:r>
          </a:p>
          <a:p>
            <a:r>
              <a:rPr lang="hu-HU" sz="1400" dirty="0"/>
              <a:t>Hibás reláció, adónem, tételjelleg kód, utalási kód, rendezés, elszámolási eltérés vizsgálat.</a:t>
            </a:r>
          </a:p>
          <a:p>
            <a:endParaRPr lang="hu-HU" dirty="0"/>
          </a:p>
        </p:txBody>
      </p:sp>
    </p:spTree>
    <p:extLst>
      <p:ext uri="{BB962C8B-B14F-4D97-AF65-F5344CB8AC3E}">
        <p14:creationId xmlns:p14="http://schemas.microsoft.com/office/powerpoint/2010/main" val="34345536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395536" y="1744216"/>
            <a:ext cx="8363272" cy="4133056"/>
          </a:xfrm>
        </p:spPr>
        <p:txBody>
          <a:bodyPr>
            <a:normAutofit/>
          </a:bodyPr>
          <a:lstStyle/>
          <a:p>
            <a:pPr marL="0" indent="0" algn="just">
              <a:spcBef>
                <a:spcPts val="1800"/>
              </a:spcBef>
              <a:buNone/>
            </a:pPr>
            <a:r>
              <a:rPr lang="hu-HU" sz="2000" dirty="0" smtClean="0"/>
              <a:t>Az elvégzett </a:t>
            </a:r>
            <a:r>
              <a:rPr lang="hu-HU" sz="2000" dirty="0"/>
              <a:t>javítások számszerűsíthetőségének érdekében </a:t>
            </a:r>
            <a:r>
              <a:rPr lang="hu-HU" sz="2000" dirty="0" smtClean="0"/>
              <a:t>egy további segédprogram </a:t>
            </a:r>
            <a:r>
              <a:rPr lang="hu-HU" sz="2000" dirty="0"/>
              <a:t>használatával, olyan hibalistákat generálnak, amelyek </a:t>
            </a:r>
            <a:r>
              <a:rPr lang="hu-HU" sz="2000" dirty="0" smtClean="0"/>
              <a:t>a rendszerben továbbra is fennálló kritikus hibák számát </a:t>
            </a:r>
            <a:r>
              <a:rPr lang="hu-HU" sz="2000" dirty="0"/>
              <a:t>tartalmazzák kategóriánként</a:t>
            </a:r>
            <a:r>
              <a:rPr lang="hu-HU" sz="2000" dirty="0" smtClean="0"/>
              <a:t>. </a:t>
            </a:r>
          </a:p>
          <a:p>
            <a:pPr marL="0" indent="0" algn="just">
              <a:spcBef>
                <a:spcPts val="1200"/>
              </a:spcBef>
              <a:buNone/>
            </a:pPr>
            <a:endParaRPr lang="hu-HU" sz="2000" dirty="0" smtClean="0"/>
          </a:p>
          <a:p>
            <a:pPr algn="just"/>
            <a:endParaRPr lang="hu-HU" sz="2000" dirty="0"/>
          </a:p>
        </p:txBody>
      </p:sp>
      <p:sp>
        <p:nvSpPr>
          <p:cNvPr id="4"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adattisztítás módszertana </a:t>
            </a:r>
            <a:r>
              <a:rPr lang="hu-HU" sz="4000" dirty="0">
                <a:solidFill>
                  <a:schemeClr val="bg1"/>
                </a:solidFill>
              </a:rPr>
              <a:t/>
            </a:r>
            <a:br>
              <a:rPr lang="hu-HU" sz="4000" dirty="0">
                <a:solidFill>
                  <a:schemeClr val="bg1"/>
                </a:solidFill>
              </a:rPr>
            </a:br>
            <a:endParaRPr lang="hu-HU" sz="4000" dirty="0">
              <a:solidFill>
                <a:schemeClr val="bg1"/>
              </a:soli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3205868"/>
            <a:ext cx="5184576" cy="21692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zövegdoboz 4"/>
          <p:cNvSpPr txBox="1"/>
          <p:nvPr/>
        </p:nvSpPr>
        <p:spPr>
          <a:xfrm>
            <a:off x="539552" y="1300698"/>
            <a:ext cx="2517677" cy="369332"/>
          </a:xfrm>
          <a:prstGeom prst="rect">
            <a:avLst/>
          </a:prstGeom>
          <a:noFill/>
        </p:spPr>
        <p:txBody>
          <a:bodyPr wrap="none" rtlCol="0">
            <a:spAutoFit/>
          </a:bodyPr>
          <a:lstStyle/>
          <a:p>
            <a:r>
              <a:rPr lang="hu-HU" b="1" dirty="0" smtClean="0"/>
              <a:t>A kritikus hibák listázása</a:t>
            </a:r>
            <a:endParaRPr lang="hu-HU" b="1" dirty="0"/>
          </a:p>
        </p:txBody>
      </p:sp>
      <p:pic>
        <p:nvPicPr>
          <p:cNvPr id="6" name="Kép 5"/>
          <p:cNvPicPr/>
          <p:nvPr/>
        </p:nvPicPr>
        <p:blipFill>
          <a:blip r:embed="rId4">
            <a:extLst>
              <a:ext uri="{28A0092B-C50C-407E-A947-70E740481C1C}">
                <a14:useLocalDpi xmlns:a14="http://schemas.microsoft.com/office/drawing/2010/main" val="0"/>
              </a:ext>
            </a:extLst>
          </a:blip>
          <a:srcRect/>
          <a:stretch>
            <a:fillRect/>
          </a:stretch>
        </p:blipFill>
        <p:spPr bwMode="auto">
          <a:xfrm>
            <a:off x="395536" y="3645024"/>
            <a:ext cx="3240360" cy="720080"/>
          </a:xfrm>
          <a:prstGeom prst="rect">
            <a:avLst/>
          </a:prstGeom>
          <a:noFill/>
          <a:ln>
            <a:noFill/>
          </a:ln>
        </p:spPr>
      </p:pic>
    </p:spTree>
    <p:extLst>
      <p:ext uri="{BB962C8B-B14F-4D97-AF65-F5344CB8AC3E}">
        <p14:creationId xmlns:p14="http://schemas.microsoft.com/office/powerpoint/2010/main" val="16142121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346607" y="1844824"/>
            <a:ext cx="8363272" cy="4133056"/>
          </a:xfrm>
        </p:spPr>
        <p:txBody>
          <a:bodyPr>
            <a:normAutofit/>
          </a:bodyPr>
          <a:lstStyle/>
          <a:p>
            <a:pPr marL="0" indent="0" algn="just">
              <a:spcBef>
                <a:spcPts val="1800"/>
              </a:spcBef>
              <a:buNone/>
            </a:pPr>
            <a:r>
              <a:rPr lang="hu-HU" sz="2000" dirty="0" smtClean="0"/>
              <a:t>Az elkészült listákat </a:t>
            </a:r>
            <a:r>
              <a:rPr lang="hu-HU" sz="2000" dirty="0"/>
              <a:t>elküldik a </a:t>
            </a:r>
            <a:r>
              <a:rPr lang="hu-HU" sz="2000" dirty="0" err="1"/>
              <a:t>MIG-ek</a:t>
            </a:r>
            <a:r>
              <a:rPr lang="hu-HU" sz="2000" dirty="0"/>
              <a:t> részére, akik elkészítik a megyei összesítő táblázatokat és további feldolgozás érdekében, az ütemekben meghatározott időpontokra továbbítják azokat az ASP Központ kollégáinak.</a:t>
            </a:r>
          </a:p>
          <a:p>
            <a:pPr algn="just">
              <a:spcBef>
                <a:spcPts val="1200"/>
              </a:spcBef>
            </a:pPr>
            <a:endParaRPr lang="hu-HU" sz="2000" dirty="0" smtClean="0"/>
          </a:p>
          <a:p>
            <a:pPr algn="just"/>
            <a:endParaRPr lang="hu-HU" sz="2000" dirty="0"/>
          </a:p>
        </p:txBody>
      </p:sp>
      <p:sp>
        <p:nvSpPr>
          <p:cNvPr id="4"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adattisztítás módszertana </a:t>
            </a:r>
            <a:r>
              <a:rPr lang="hu-HU" sz="3300" dirty="0">
                <a:solidFill>
                  <a:schemeClr val="bg1"/>
                </a:solidFill>
              </a:rPr>
              <a:t/>
            </a:r>
            <a:br>
              <a:rPr lang="hu-HU" sz="3300" dirty="0">
                <a:solidFill>
                  <a:schemeClr val="bg1"/>
                </a:solidFill>
              </a:rPr>
            </a:br>
            <a:endParaRPr lang="hu-HU" sz="3300" dirty="0">
              <a:solidFill>
                <a:schemeClr val="bg1"/>
              </a:solidFill>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776" y="3212976"/>
            <a:ext cx="8645712" cy="12961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zövegdoboz 4"/>
          <p:cNvSpPr txBox="1"/>
          <p:nvPr/>
        </p:nvSpPr>
        <p:spPr>
          <a:xfrm>
            <a:off x="539552" y="1300698"/>
            <a:ext cx="3167149" cy="369332"/>
          </a:xfrm>
          <a:prstGeom prst="rect">
            <a:avLst/>
          </a:prstGeom>
          <a:noFill/>
        </p:spPr>
        <p:txBody>
          <a:bodyPr wrap="none" rtlCol="0">
            <a:spAutoFit/>
          </a:bodyPr>
          <a:lstStyle/>
          <a:p>
            <a:r>
              <a:rPr lang="hu-HU" b="1" dirty="0" smtClean="0"/>
              <a:t>A megyei összesítők elkészítése</a:t>
            </a:r>
            <a:endParaRPr lang="hu-HU" b="1" dirty="0"/>
          </a:p>
        </p:txBody>
      </p:sp>
    </p:spTree>
    <p:extLst>
      <p:ext uri="{BB962C8B-B14F-4D97-AF65-F5344CB8AC3E}">
        <p14:creationId xmlns:p14="http://schemas.microsoft.com/office/powerpoint/2010/main" val="38909387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adattisztítás módszertana</a:t>
            </a:r>
            <a:r>
              <a:rPr lang="hu-HU" sz="3300" dirty="0">
                <a:solidFill>
                  <a:schemeClr val="bg1"/>
                </a:solidFill>
              </a:rPr>
              <a:t/>
            </a:r>
            <a:br>
              <a:rPr lang="hu-HU" sz="3300" dirty="0">
                <a:solidFill>
                  <a:schemeClr val="bg1"/>
                </a:solidFill>
              </a:rPr>
            </a:br>
            <a:endParaRPr lang="hu-HU" sz="3300" dirty="0">
              <a:solidFill>
                <a:schemeClr val="bg1"/>
              </a:solidFill>
            </a:endParaRPr>
          </a:p>
        </p:txBody>
      </p:sp>
      <p:sp>
        <p:nvSpPr>
          <p:cNvPr id="10" name="Szövegdoboz 9"/>
          <p:cNvSpPr txBox="1"/>
          <p:nvPr/>
        </p:nvSpPr>
        <p:spPr>
          <a:xfrm>
            <a:off x="539552" y="1641574"/>
            <a:ext cx="7992888" cy="923330"/>
          </a:xfrm>
          <a:prstGeom prst="rect">
            <a:avLst/>
          </a:prstGeom>
          <a:noFill/>
        </p:spPr>
        <p:txBody>
          <a:bodyPr wrap="square" rtlCol="0">
            <a:spAutoFit/>
          </a:bodyPr>
          <a:lstStyle/>
          <a:p>
            <a:r>
              <a:rPr lang="hu-HU" dirty="0" smtClean="0"/>
              <a:t>A beérkezett megyei összesítő alapján elkészül az országos összesítő táblázat, amely alapján kimutatásra kerül, hogy mekkora előrelépés történt a 2016.05.17-i IV. ütem, illetve az egymást követő  ütemek eredményeihez képest.</a:t>
            </a:r>
            <a:endParaRPr lang="hu-HU" dirty="0"/>
          </a:p>
        </p:txBody>
      </p:sp>
      <p:sp>
        <p:nvSpPr>
          <p:cNvPr id="11" name="Szövegdoboz 10"/>
          <p:cNvSpPr txBox="1"/>
          <p:nvPr/>
        </p:nvSpPr>
        <p:spPr>
          <a:xfrm>
            <a:off x="539552" y="2512064"/>
            <a:ext cx="1296144" cy="276999"/>
          </a:xfrm>
          <a:prstGeom prst="rect">
            <a:avLst/>
          </a:prstGeom>
          <a:noFill/>
        </p:spPr>
        <p:txBody>
          <a:bodyPr wrap="square" rtlCol="0">
            <a:spAutoFit/>
          </a:bodyPr>
          <a:lstStyle/>
          <a:p>
            <a:r>
              <a:rPr lang="hu-HU" sz="1200" b="1" dirty="0" smtClean="0"/>
              <a:t>Ütemek</a:t>
            </a:r>
            <a:endParaRPr lang="hu-HU" b="1" dirty="0" smtClean="0"/>
          </a:p>
        </p:txBody>
      </p:sp>
      <p:cxnSp>
        <p:nvCxnSpPr>
          <p:cNvPr id="12" name="Egyenes összekötő nyíllal 11"/>
          <p:cNvCxnSpPr/>
          <p:nvPr/>
        </p:nvCxnSpPr>
        <p:spPr>
          <a:xfrm>
            <a:off x="971600" y="2785117"/>
            <a:ext cx="0" cy="35585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Szövegdoboz 12"/>
          <p:cNvSpPr txBox="1"/>
          <p:nvPr/>
        </p:nvSpPr>
        <p:spPr>
          <a:xfrm>
            <a:off x="2804115" y="2489974"/>
            <a:ext cx="2520280" cy="276999"/>
          </a:xfrm>
          <a:prstGeom prst="rect">
            <a:avLst/>
          </a:prstGeom>
          <a:noFill/>
        </p:spPr>
        <p:txBody>
          <a:bodyPr wrap="square" rtlCol="0">
            <a:spAutoFit/>
          </a:bodyPr>
          <a:lstStyle/>
          <a:p>
            <a:r>
              <a:rPr lang="hu-HU" sz="1200" b="1" dirty="0" smtClean="0"/>
              <a:t>Hibaszámok</a:t>
            </a:r>
            <a:endParaRPr lang="hu-HU" b="1" dirty="0"/>
          </a:p>
        </p:txBody>
      </p:sp>
      <p:sp>
        <p:nvSpPr>
          <p:cNvPr id="14" name="Szövegdoboz 13"/>
          <p:cNvSpPr txBox="1"/>
          <p:nvPr/>
        </p:nvSpPr>
        <p:spPr>
          <a:xfrm>
            <a:off x="5796136" y="2503929"/>
            <a:ext cx="2123728" cy="276999"/>
          </a:xfrm>
          <a:prstGeom prst="rect">
            <a:avLst/>
          </a:prstGeom>
          <a:noFill/>
        </p:spPr>
        <p:txBody>
          <a:bodyPr wrap="square" rtlCol="0">
            <a:spAutoFit/>
          </a:bodyPr>
          <a:lstStyle/>
          <a:p>
            <a:r>
              <a:rPr lang="hu-HU" sz="1200" b="1" dirty="0" smtClean="0"/>
              <a:t>Számszerű változások</a:t>
            </a:r>
            <a:endParaRPr lang="hu-HU" sz="1200" b="1" dirty="0"/>
          </a:p>
        </p:txBody>
      </p:sp>
      <p:sp>
        <p:nvSpPr>
          <p:cNvPr id="15" name="Szövegdoboz 14"/>
          <p:cNvSpPr txBox="1"/>
          <p:nvPr/>
        </p:nvSpPr>
        <p:spPr>
          <a:xfrm>
            <a:off x="6876256" y="5661248"/>
            <a:ext cx="1547664" cy="276999"/>
          </a:xfrm>
          <a:prstGeom prst="rect">
            <a:avLst/>
          </a:prstGeom>
          <a:noFill/>
        </p:spPr>
        <p:txBody>
          <a:bodyPr wrap="square" rtlCol="0">
            <a:spAutoFit/>
          </a:bodyPr>
          <a:lstStyle/>
          <a:p>
            <a:r>
              <a:rPr lang="hu-HU" sz="1200" b="1" dirty="0" smtClean="0"/>
              <a:t>Javulás</a:t>
            </a:r>
            <a:endParaRPr lang="hu-HU" sz="2400" b="1" dirty="0"/>
          </a:p>
        </p:txBody>
      </p:sp>
      <p:cxnSp>
        <p:nvCxnSpPr>
          <p:cNvPr id="16" name="Egyenes összekötő nyíllal 15"/>
          <p:cNvCxnSpPr/>
          <p:nvPr/>
        </p:nvCxnSpPr>
        <p:spPr>
          <a:xfrm flipH="1">
            <a:off x="1763688" y="2740065"/>
            <a:ext cx="1512832"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Egyenes összekötő nyíllal 16"/>
          <p:cNvCxnSpPr/>
          <p:nvPr/>
        </p:nvCxnSpPr>
        <p:spPr>
          <a:xfrm flipH="1">
            <a:off x="2628448" y="2740065"/>
            <a:ext cx="648072"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Egyenes összekötő nyíllal 17"/>
          <p:cNvCxnSpPr/>
          <p:nvPr/>
        </p:nvCxnSpPr>
        <p:spPr>
          <a:xfrm>
            <a:off x="3276520" y="2770601"/>
            <a:ext cx="0" cy="36077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Egyenes összekötő nyíllal 18"/>
          <p:cNvCxnSpPr/>
          <p:nvPr/>
        </p:nvCxnSpPr>
        <p:spPr>
          <a:xfrm>
            <a:off x="3276520" y="2740065"/>
            <a:ext cx="787735"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Egyenes összekötő nyíllal 19"/>
          <p:cNvCxnSpPr/>
          <p:nvPr/>
        </p:nvCxnSpPr>
        <p:spPr>
          <a:xfrm>
            <a:off x="3276520" y="2740065"/>
            <a:ext cx="1872208"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Egyenes összekötő nyíllal 20"/>
          <p:cNvCxnSpPr/>
          <p:nvPr/>
        </p:nvCxnSpPr>
        <p:spPr>
          <a:xfrm>
            <a:off x="3276520" y="2740065"/>
            <a:ext cx="2303592"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Egyenes összekötő nyíllal 21"/>
          <p:cNvCxnSpPr/>
          <p:nvPr/>
        </p:nvCxnSpPr>
        <p:spPr>
          <a:xfrm flipH="1">
            <a:off x="6372200" y="2738301"/>
            <a:ext cx="89756" cy="42208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Egyenes összekötő nyíllal 22"/>
          <p:cNvCxnSpPr/>
          <p:nvPr/>
        </p:nvCxnSpPr>
        <p:spPr>
          <a:xfrm>
            <a:off x="6461956" y="2756733"/>
            <a:ext cx="486308" cy="43168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4" name="Kép 23"/>
          <p:cNvPicPr/>
          <p:nvPr/>
        </p:nvPicPr>
        <p:blipFill>
          <a:blip r:embed="rId3">
            <a:extLst>
              <a:ext uri="{28A0092B-C50C-407E-A947-70E740481C1C}">
                <a14:useLocalDpi xmlns:a14="http://schemas.microsoft.com/office/drawing/2010/main" val="0"/>
              </a:ext>
            </a:extLst>
          </a:blip>
          <a:srcRect/>
          <a:stretch>
            <a:fillRect/>
          </a:stretch>
        </p:blipFill>
        <p:spPr bwMode="auto">
          <a:xfrm>
            <a:off x="683568" y="3212976"/>
            <a:ext cx="7200800" cy="2160240"/>
          </a:xfrm>
          <a:prstGeom prst="rect">
            <a:avLst/>
          </a:prstGeom>
          <a:noFill/>
          <a:ln>
            <a:noFill/>
          </a:ln>
        </p:spPr>
      </p:pic>
      <p:cxnSp>
        <p:nvCxnSpPr>
          <p:cNvPr id="25" name="Egyenes összekötő nyíllal 24"/>
          <p:cNvCxnSpPr/>
          <p:nvPr/>
        </p:nvCxnSpPr>
        <p:spPr>
          <a:xfrm flipV="1">
            <a:off x="7380312" y="5373216"/>
            <a:ext cx="89248" cy="3600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Szövegdoboz 36"/>
          <p:cNvSpPr txBox="1"/>
          <p:nvPr/>
        </p:nvSpPr>
        <p:spPr>
          <a:xfrm>
            <a:off x="539552" y="1300698"/>
            <a:ext cx="3273845" cy="369332"/>
          </a:xfrm>
          <a:prstGeom prst="rect">
            <a:avLst/>
          </a:prstGeom>
          <a:noFill/>
        </p:spPr>
        <p:txBody>
          <a:bodyPr wrap="none" rtlCol="0">
            <a:spAutoFit/>
          </a:bodyPr>
          <a:lstStyle/>
          <a:p>
            <a:r>
              <a:rPr lang="hu-HU" b="1" dirty="0" smtClean="0"/>
              <a:t>Az országos összesítő elkészítése</a:t>
            </a:r>
            <a:endParaRPr lang="hu-HU" b="1" dirty="0"/>
          </a:p>
        </p:txBody>
      </p:sp>
    </p:spTree>
    <p:extLst>
      <p:ext uri="{BB962C8B-B14F-4D97-AF65-F5344CB8AC3E}">
        <p14:creationId xmlns:p14="http://schemas.microsoft.com/office/powerpoint/2010/main" val="37033126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 próbamigrációs folyamat menetének bemutatása</a:t>
            </a:r>
            <a:r>
              <a:rPr lang="hu-HU" sz="4000" dirty="0">
                <a:solidFill>
                  <a:schemeClr val="bg1"/>
                </a:solidFill>
              </a:rPr>
              <a:t/>
            </a:r>
            <a:br>
              <a:rPr lang="hu-HU" sz="4000" dirty="0">
                <a:solidFill>
                  <a:schemeClr val="bg1"/>
                </a:solidFill>
              </a:rPr>
            </a:br>
            <a:endParaRPr lang="hu-HU" sz="4000" dirty="0">
              <a:solidFill>
                <a:schemeClr val="bg1"/>
              </a:solidFill>
            </a:endParaRPr>
          </a:p>
        </p:txBody>
      </p:sp>
      <p:graphicFrame>
        <p:nvGraphicFramePr>
          <p:cNvPr id="3" name="Diagram 2"/>
          <p:cNvGraphicFramePr/>
          <p:nvPr>
            <p:extLst>
              <p:ext uri="{D42A27DB-BD31-4B8C-83A1-F6EECF244321}">
                <p14:modId xmlns:p14="http://schemas.microsoft.com/office/powerpoint/2010/main" val="4112677644"/>
              </p:ext>
            </p:extLst>
          </p:nvPr>
        </p:nvGraphicFramePr>
        <p:xfrm>
          <a:off x="3275856" y="1412776"/>
          <a:ext cx="6552728" cy="4536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Szövegdoboz 9"/>
          <p:cNvSpPr txBox="1"/>
          <p:nvPr/>
        </p:nvSpPr>
        <p:spPr>
          <a:xfrm>
            <a:off x="107504" y="1412776"/>
            <a:ext cx="3888432" cy="1169551"/>
          </a:xfrm>
          <a:prstGeom prst="rect">
            <a:avLst/>
          </a:prstGeom>
          <a:noFill/>
        </p:spPr>
        <p:txBody>
          <a:bodyPr wrap="square" rtlCol="0">
            <a:spAutoFit/>
          </a:bodyPr>
          <a:lstStyle/>
          <a:p>
            <a:pPr marL="285750" indent="-285750">
              <a:buFont typeface="Arial" panose="020B0604020202020204" pitchFamily="34" charset="0"/>
              <a:buChar char="•"/>
            </a:pPr>
            <a:r>
              <a:rPr lang="hu-HU" sz="1400" dirty="0" smtClean="0"/>
              <a:t>A migrációs segédeszköz letöltése</a:t>
            </a:r>
          </a:p>
          <a:p>
            <a:pPr marL="285750" indent="-285750">
              <a:buFont typeface="Arial" panose="020B0604020202020204" pitchFamily="34" charset="0"/>
              <a:buChar char="•"/>
            </a:pPr>
            <a:r>
              <a:rPr lang="hu-HU" sz="1400" dirty="0" smtClean="0"/>
              <a:t>Az önkormányzat napi mentése alapján XML állomány készítése</a:t>
            </a:r>
          </a:p>
          <a:p>
            <a:pPr marL="285750" indent="-285750">
              <a:buFont typeface="Arial" panose="020B0604020202020204" pitchFamily="34" charset="0"/>
              <a:buChar char="•"/>
            </a:pPr>
            <a:r>
              <a:rPr lang="hu-HU" sz="1400" dirty="0" smtClean="0"/>
              <a:t>Az ASP Adó migráció menüpontjában a fájl feltöltése és migráció elindítása </a:t>
            </a:r>
            <a:endParaRPr lang="hu-HU" sz="1400" dirty="0"/>
          </a:p>
        </p:txBody>
      </p:sp>
    </p:spTree>
    <p:extLst>
      <p:ext uri="{BB962C8B-B14F-4D97-AF65-F5344CB8AC3E}">
        <p14:creationId xmlns:p14="http://schemas.microsoft.com/office/powerpoint/2010/main" val="25030131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doboz 1"/>
          <p:cNvSpPr txBox="1"/>
          <p:nvPr/>
        </p:nvSpPr>
        <p:spPr>
          <a:xfrm>
            <a:off x="599406" y="1484784"/>
            <a:ext cx="7992888" cy="3046988"/>
          </a:xfrm>
          <a:prstGeom prst="rect">
            <a:avLst/>
          </a:prstGeom>
          <a:noFill/>
        </p:spPr>
        <p:txBody>
          <a:bodyPr wrap="square" rtlCol="0">
            <a:spAutoFit/>
          </a:bodyPr>
          <a:lstStyle/>
          <a:p>
            <a:pPr algn="just"/>
            <a:r>
              <a:rPr lang="hu-HU" dirty="0" smtClean="0"/>
              <a:t>A próbamigrációk célja, hogy az ASP Központ számára megküldött riportokból kiszűrhetővé váljon a legtöbb olyan tényező, amely negatív értelemben befolyásolhatja az adatáttöltés folyamatát.</a:t>
            </a:r>
          </a:p>
          <a:p>
            <a:pPr algn="just"/>
            <a:endParaRPr lang="hu-HU" dirty="0"/>
          </a:p>
          <a:p>
            <a:pPr algn="just"/>
            <a:r>
              <a:rPr lang="hu-HU" dirty="0" smtClean="0"/>
              <a:t>Ezek a tényezők lehetnek :</a:t>
            </a:r>
          </a:p>
          <a:p>
            <a:pPr marL="285750" indent="-285750" algn="just">
              <a:spcBef>
                <a:spcPts val="1800"/>
              </a:spcBef>
              <a:buFont typeface="Arial" panose="020B0604020202020204" pitchFamily="34" charset="0"/>
              <a:buChar char="•"/>
            </a:pPr>
            <a:r>
              <a:rPr lang="hu-HU" dirty="0" smtClean="0"/>
              <a:t>Adathibák az ONKADO rendszerben (javításukkal megvalósul az ASP oldali adattisztítás)</a:t>
            </a:r>
          </a:p>
          <a:p>
            <a:pPr marL="285750" indent="-285750" algn="just">
              <a:spcBef>
                <a:spcPts val="1800"/>
              </a:spcBef>
              <a:buFont typeface="Arial" panose="020B0604020202020204" pitchFamily="34" charset="0"/>
              <a:buChar char="•"/>
            </a:pPr>
            <a:r>
              <a:rPr lang="hu-HU" dirty="0" smtClean="0"/>
              <a:t>Egyéb hibák (Pl.: Adatbázis struktúra eltérések, inkonzisztens adatnyilvántartás) </a:t>
            </a:r>
          </a:p>
          <a:p>
            <a:pPr algn="just"/>
            <a:endParaRPr lang="hu-HU" dirty="0"/>
          </a:p>
        </p:txBody>
      </p:sp>
      <p:sp>
        <p:nvSpPr>
          <p:cNvPr id="5"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 próbamigrációs folyamat célja</a:t>
            </a:r>
            <a:r>
              <a:rPr lang="hu-HU" sz="4000" dirty="0">
                <a:solidFill>
                  <a:schemeClr val="bg1"/>
                </a:solidFill>
              </a:rPr>
              <a:t/>
            </a:r>
            <a:br>
              <a:rPr lang="hu-HU" sz="4000" dirty="0">
                <a:solidFill>
                  <a:schemeClr val="bg1"/>
                </a:solidFill>
              </a:rPr>
            </a:br>
            <a:endParaRPr lang="hu-HU" sz="4000" dirty="0">
              <a:solidFill>
                <a:schemeClr val="bg1"/>
              </a:solidFill>
            </a:endParaRPr>
          </a:p>
        </p:txBody>
      </p:sp>
    </p:spTree>
    <p:extLst>
      <p:ext uri="{BB962C8B-B14F-4D97-AF65-F5344CB8AC3E}">
        <p14:creationId xmlns:p14="http://schemas.microsoft.com/office/powerpoint/2010/main" val="38741160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Migrációra vonatkozó követelmények</a:t>
            </a:r>
            <a:r>
              <a:rPr lang="hu-HU" sz="4000" dirty="0">
                <a:solidFill>
                  <a:schemeClr val="bg1"/>
                </a:solidFill>
              </a:rPr>
              <a:t/>
            </a:r>
            <a:br>
              <a:rPr lang="hu-HU" sz="4000" dirty="0">
                <a:solidFill>
                  <a:schemeClr val="bg1"/>
                </a:solidFill>
              </a:rPr>
            </a:br>
            <a:endParaRPr lang="hu-HU" sz="4000" dirty="0">
              <a:solidFill>
                <a:schemeClr val="bg1"/>
              </a:solidFill>
            </a:endParaRPr>
          </a:p>
        </p:txBody>
      </p:sp>
      <p:sp>
        <p:nvSpPr>
          <p:cNvPr id="6" name="Téglalap 5"/>
          <p:cNvSpPr/>
          <p:nvPr/>
        </p:nvSpPr>
        <p:spPr>
          <a:xfrm>
            <a:off x="821614" y="1268760"/>
            <a:ext cx="7494802" cy="2959272"/>
          </a:xfrm>
          <a:prstGeom prst="rect">
            <a:avLst/>
          </a:prstGeom>
        </p:spPr>
        <p:txBody>
          <a:bodyPr wrap="square">
            <a:spAutoFit/>
          </a:bodyPr>
          <a:lstStyle/>
          <a:p>
            <a:pPr lvl="0">
              <a:lnSpc>
                <a:spcPct val="115000"/>
              </a:lnSpc>
              <a:spcAft>
                <a:spcPts val="0"/>
              </a:spcAft>
            </a:pPr>
            <a:r>
              <a:rPr lang="hu-HU" b="1" dirty="0">
                <a:ea typeface="Calibri"/>
                <a:cs typeface="Times New Roman"/>
              </a:rPr>
              <a:t>Biztosítsa az adóztatás folytathatóságát</a:t>
            </a:r>
          </a:p>
          <a:p>
            <a:pPr marL="742950" lvl="1" indent="-285750">
              <a:lnSpc>
                <a:spcPct val="115000"/>
              </a:lnSpc>
              <a:spcAft>
                <a:spcPts val="0"/>
              </a:spcAft>
              <a:buFont typeface="Arial" pitchFamily="34" charset="0"/>
              <a:buChar char="•"/>
            </a:pPr>
            <a:r>
              <a:rPr lang="hu-HU" dirty="0">
                <a:ea typeface="Calibri"/>
                <a:cs typeface="Times New Roman"/>
              </a:rPr>
              <a:t>Környezeti paraméterek </a:t>
            </a:r>
          </a:p>
          <a:p>
            <a:pPr marL="742950" lvl="1" indent="-285750">
              <a:lnSpc>
                <a:spcPct val="115000"/>
              </a:lnSpc>
              <a:spcAft>
                <a:spcPts val="0"/>
              </a:spcAft>
              <a:buFont typeface="Arial" pitchFamily="34" charset="0"/>
              <a:buChar char="•"/>
            </a:pPr>
            <a:r>
              <a:rPr lang="hu-HU" dirty="0">
                <a:ea typeface="Calibri"/>
                <a:cs typeface="Times New Roman"/>
              </a:rPr>
              <a:t>Élő törzsadatok </a:t>
            </a:r>
          </a:p>
          <a:p>
            <a:pPr marL="742950" lvl="1" indent="-285750">
              <a:lnSpc>
                <a:spcPct val="115000"/>
              </a:lnSpc>
              <a:spcAft>
                <a:spcPts val="0"/>
              </a:spcAft>
              <a:buFont typeface="Arial" pitchFamily="34" charset="0"/>
              <a:buChar char="•"/>
            </a:pPr>
            <a:r>
              <a:rPr lang="hu-HU" dirty="0">
                <a:ea typeface="Calibri"/>
                <a:cs typeface="Times New Roman"/>
              </a:rPr>
              <a:t>Elévülési időn belüli adóztatáshoz szükséges adatok</a:t>
            </a:r>
          </a:p>
          <a:p>
            <a:pPr marL="742950" lvl="1" indent="-285750">
              <a:lnSpc>
                <a:spcPct val="115000"/>
              </a:lnSpc>
              <a:spcAft>
                <a:spcPts val="0"/>
              </a:spcAft>
              <a:buFont typeface="Arial" pitchFamily="34" charset="0"/>
              <a:buChar char="•"/>
            </a:pPr>
            <a:r>
              <a:rPr lang="hu-HU" dirty="0">
                <a:ea typeface="Calibri"/>
                <a:cs typeface="Times New Roman"/>
              </a:rPr>
              <a:t>Ügyfél tájékoztatáshoz szükséges adatok</a:t>
            </a:r>
          </a:p>
          <a:p>
            <a:pPr lvl="0">
              <a:lnSpc>
                <a:spcPct val="115000"/>
              </a:lnSpc>
              <a:spcAft>
                <a:spcPts val="0"/>
              </a:spcAft>
            </a:pPr>
            <a:r>
              <a:rPr lang="hu-HU" b="1" dirty="0" smtClean="0">
                <a:ea typeface="Calibri"/>
                <a:cs typeface="Times New Roman"/>
              </a:rPr>
              <a:t>Biztosítsa az ellenőrizhetőséget</a:t>
            </a:r>
            <a:endParaRPr lang="hu-HU" b="1" dirty="0">
              <a:ea typeface="Calibri"/>
              <a:cs typeface="Times New Roman"/>
            </a:endParaRPr>
          </a:p>
          <a:p>
            <a:pPr marL="742950" lvl="1" indent="-285750">
              <a:lnSpc>
                <a:spcPct val="115000"/>
              </a:lnSpc>
              <a:spcAft>
                <a:spcPts val="0"/>
              </a:spcAft>
              <a:buFont typeface="Arial" pitchFamily="34" charset="0"/>
              <a:buChar char="•"/>
            </a:pPr>
            <a:r>
              <a:rPr lang="hu-HU" dirty="0">
                <a:ea typeface="Calibri"/>
                <a:cs typeface="Times New Roman"/>
              </a:rPr>
              <a:t>migrációs hibalisták</a:t>
            </a:r>
          </a:p>
          <a:p>
            <a:pPr marL="742950" lvl="1" indent="-285750">
              <a:lnSpc>
                <a:spcPct val="115000"/>
              </a:lnSpc>
              <a:spcAft>
                <a:spcPts val="0"/>
              </a:spcAft>
              <a:buFont typeface="Arial" pitchFamily="34" charset="0"/>
              <a:buChar char="•"/>
            </a:pPr>
            <a:r>
              <a:rPr lang="hu-HU" dirty="0">
                <a:ea typeface="Calibri"/>
                <a:cs typeface="Times New Roman"/>
              </a:rPr>
              <a:t>összesítő táblázatok</a:t>
            </a:r>
          </a:p>
          <a:p>
            <a:pPr marL="742950" lvl="1" indent="-285750">
              <a:lnSpc>
                <a:spcPct val="115000"/>
              </a:lnSpc>
              <a:spcAft>
                <a:spcPts val="1000"/>
              </a:spcAft>
              <a:buFont typeface="Arial" pitchFamily="34" charset="0"/>
              <a:buChar char="•"/>
            </a:pPr>
            <a:r>
              <a:rPr lang="hu-HU" dirty="0" err="1">
                <a:ea typeface="Calibri"/>
                <a:cs typeface="Times New Roman"/>
              </a:rPr>
              <a:t>migrált</a:t>
            </a:r>
            <a:r>
              <a:rPr lang="hu-HU" dirty="0">
                <a:ea typeface="Calibri"/>
                <a:cs typeface="Times New Roman"/>
              </a:rPr>
              <a:t> adatokkal az ASP.ADÓ rendszer lekérdezései</a:t>
            </a:r>
          </a:p>
        </p:txBody>
      </p:sp>
      <p:sp>
        <p:nvSpPr>
          <p:cNvPr id="7" name="Téglalap 6"/>
          <p:cNvSpPr/>
          <p:nvPr/>
        </p:nvSpPr>
        <p:spPr>
          <a:xfrm>
            <a:off x="650146" y="4509120"/>
            <a:ext cx="7848872" cy="923330"/>
          </a:xfrm>
          <a:prstGeom prst="rect">
            <a:avLst/>
          </a:prstGeom>
        </p:spPr>
        <p:txBody>
          <a:bodyPr wrap="square">
            <a:spAutoFit/>
          </a:bodyPr>
          <a:lstStyle/>
          <a:p>
            <a:r>
              <a:rPr lang="hu-HU" b="1" dirty="0"/>
              <a:t>Nem feladata</a:t>
            </a:r>
            <a:endParaRPr lang="hu-HU" dirty="0"/>
          </a:p>
          <a:p>
            <a:pPr marL="285750" indent="-285750">
              <a:buFont typeface="Arial" pitchFamily="34" charset="0"/>
              <a:buChar char="•"/>
            </a:pPr>
            <a:r>
              <a:rPr lang="hu-HU" dirty="0"/>
              <a:t>az archív időszakok történetiségének biztosítása!</a:t>
            </a:r>
          </a:p>
          <a:p>
            <a:pPr marL="285750" indent="-285750">
              <a:buFont typeface="Arial" pitchFamily="34" charset="0"/>
              <a:buChar char="•"/>
            </a:pPr>
            <a:r>
              <a:rPr lang="hu-HU" dirty="0"/>
              <a:t>Egyedi, forrás rendszerhez fejlesztett plusz információk adatainak </a:t>
            </a:r>
            <a:r>
              <a:rPr lang="hu-HU" dirty="0" err="1"/>
              <a:t>migrálása</a:t>
            </a:r>
            <a:endParaRPr lang="hu-HU" dirty="0"/>
          </a:p>
        </p:txBody>
      </p:sp>
    </p:spTree>
    <p:extLst>
      <p:ext uri="{BB962C8B-B14F-4D97-AF65-F5344CB8AC3E}">
        <p14:creationId xmlns:p14="http://schemas.microsoft.com/office/powerpoint/2010/main" val="34373443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Migrációs folyamat alapelvei</a:t>
            </a:r>
            <a:r>
              <a:rPr lang="hu-HU" sz="4000" dirty="0">
                <a:solidFill>
                  <a:schemeClr val="bg1"/>
                </a:solidFill>
              </a:rPr>
              <a:t/>
            </a:r>
            <a:br>
              <a:rPr lang="hu-HU" sz="4000" dirty="0">
                <a:solidFill>
                  <a:schemeClr val="bg1"/>
                </a:solidFill>
              </a:rPr>
            </a:br>
            <a:endParaRPr lang="hu-HU" sz="4000" dirty="0">
              <a:solidFill>
                <a:schemeClr val="bg1"/>
              </a:solidFill>
            </a:endParaRPr>
          </a:p>
        </p:txBody>
      </p:sp>
      <p:sp>
        <p:nvSpPr>
          <p:cNvPr id="6" name="Téglalap 5"/>
          <p:cNvSpPr/>
          <p:nvPr/>
        </p:nvSpPr>
        <p:spPr>
          <a:xfrm>
            <a:off x="821614" y="1412776"/>
            <a:ext cx="7422794" cy="4393510"/>
          </a:xfrm>
          <a:prstGeom prst="rect">
            <a:avLst/>
          </a:prstGeom>
        </p:spPr>
        <p:txBody>
          <a:bodyPr wrap="square">
            <a:spAutoFit/>
          </a:bodyPr>
          <a:lstStyle/>
          <a:p>
            <a:pPr lvl="0">
              <a:lnSpc>
                <a:spcPct val="115000"/>
              </a:lnSpc>
              <a:spcBef>
                <a:spcPts val="1200"/>
              </a:spcBef>
              <a:spcAft>
                <a:spcPts val="0"/>
              </a:spcAft>
            </a:pPr>
            <a:r>
              <a:rPr lang="hu-HU" dirty="0">
                <a:ea typeface="Calibri"/>
                <a:cs typeface="Times New Roman"/>
              </a:rPr>
              <a:t>Előzetes adattisztítás a forrás </a:t>
            </a:r>
            <a:r>
              <a:rPr lang="hu-HU" dirty="0" smtClean="0">
                <a:ea typeface="Calibri"/>
                <a:cs typeface="Times New Roman"/>
              </a:rPr>
              <a:t>rendszerekben történik</a:t>
            </a:r>
            <a:endParaRPr lang="hu-HU" dirty="0">
              <a:ea typeface="Calibri"/>
              <a:cs typeface="Times New Roman"/>
            </a:endParaRPr>
          </a:p>
          <a:p>
            <a:pPr lvl="0">
              <a:lnSpc>
                <a:spcPct val="115000"/>
              </a:lnSpc>
              <a:spcBef>
                <a:spcPts val="1200"/>
              </a:spcBef>
              <a:spcAft>
                <a:spcPts val="0"/>
              </a:spcAft>
            </a:pPr>
            <a:r>
              <a:rPr lang="hu-HU" dirty="0">
                <a:ea typeface="Calibri"/>
                <a:cs typeface="Times New Roman"/>
              </a:rPr>
              <a:t>A </a:t>
            </a:r>
            <a:r>
              <a:rPr lang="hu-HU" dirty="0" err="1">
                <a:ea typeface="Calibri"/>
                <a:cs typeface="Times New Roman"/>
              </a:rPr>
              <a:t>migrált</a:t>
            </a:r>
            <a:r>
              <a:rPr lang="hu-HU" dirty="0">
                <a:ea typeface="Calibri"/>
                <a:cs typeface="Times New Roman"/>
              </a:rPr>
              <a:t> adatok </a:t>
            </a:r>
            <a:r>
              <a:rPr lang="hu-HU" dirty="0" smtClean="0">
                <a:ea typeface="Calibri"/>
                <a:cs typeface="Times New Roman"/>
              </a:rPr>
              <a:t>csak a </a:t>
            </a:r>
            <a:r>
              <a:rPr lang="hu-HU" dirty="0">
                <a:ea typeface="Calibri"/>
                <a:cs typeface="Times New Roman"/>
              </a:rPr>
              <a:t>forrás rendszerben tárolt szabványos adatok</a:t>
            </a:r>
          </a:p>
          <a:p>
            <a:pPr lvl="0">
              <a:lnSpc>
                <a:spcPct val="115000"/>
              </a:lnSpc>
              <a:spcBef>
                <a:spcPts val="1200"/>
              </a:spcBef>
              <a:spcAft>
                <a:spcPts val="0"/>
              </a:spcAft>
            </a:pPr>
            <a:r>
              <a:rPr lang="hu-HU" dirty="0" err="1">
                <a:ea typeface="Calibri"/>
                <a:cs typeface="Times New Roman"/>
              </a:rPr>
              <a:t>Migrálás</a:t>
            </a:r>
            <a:r>
              <a:rPr lang="hu-HU" dirty="0">
                <a:ea typeface="Calibri"/>
                <a:cs typeface="Times New Roman"/>
              </a:rPr>
              <a:t> során végrehajtott </a:t>
            </a:r>
            <a:r>
              <a:rPr lang="hu-HU" dirty="0" smtClean="0">
                <a:ea typeface="Calibri"/>
                <a:cs typeface="Times New Roman"/>
              </a:rPr>
              <a:t>adatmódosítás</a:t>
            </a:r>
            <a:endParaRPr lang="hu-HU" dirty="0">
              <a:ea typeface="Calibri"/>
              <a:cs typeface="Times New Roman"/>
            </a:endParaRPr>
          </a:p>
          <a:p>
            <a:pPr marL="742950" lvl="1" indent="-285750">
              <a:lnSpc>
                <a:spcPct val="115000"/>
              </a:lnSpc>
              <a:spcBef>
                <a:spcPts val="600"/>
              </a:spcBef>
              <a:spcAft>
                <a:spcPts val="0"/>
              </a:spcAft>
              <a:buFont typeface="Arial" pitchFamily="34" charset="0"/>
              <a:buChar char="•"/>
            </a:pPr>
            <a:r>
              <a:rPr lang="hu-HU" dirty="0">
                <a:ea typeface="Calibri"/>
                <a:cs typeface="Times New Roman"/>
              </a:rPr>
              <a:t>egységesen, minden </a:t>
            </a:r>
            <a:r>
              <a:rPr lang="hu-HU" dirty="0" err="1">
                <a:ea typeface="Calibri"/>
                <a:cs typeface="Times New Roman"/>
              </a:rPr>
              <a:t>tenantra</a:t>
            </a:r>
            <a:r>
              <a:rPr lang="hu-HU" dirty="0">
                <a:ea typeface="Calibri"/>
                <a:cs typeface="Times New Roman"/>
              </a:rPr>
              <a:t> </a:t>
            </a:r>
            <a:r>
              <a:rPr lang="hu-HU" dirty="0" smtClean="0">
                <a:ea typeface="Calibri"/>
                <a:cs typeface="Times New Roman"/>
              </a:rPr>
              <a:t>vonatkozóan történik meg</a:t>
            </a:r>
            <a:endParaRPr lang="hu-HU" dirty="0">
              <a:ea typeface="Calibri"/>
              <a:cs typeface="Times New Roman"/>
            </a:endParaRPr>
          </a:p>
          <a:p>
            <a:pPr marL="742950" lvl="1" indent="-285750">
              <a:lnSpc>
                <a:spcPct val="115000"/>
              </a:lnSpc>
              <a:spcBef>
                <a:spcPts val="600"/>
              </a:spcBef>
              <a:spcAft>
                <a:spcPts val="0"/>
              </a:spcAft>
              <a:buFont typeface="Arial" pitchFamily="34" charset="0"/>
              <a:buChar char="•"/>
            </a:pPr>
            <a:r>
              <a:rPr lang="hu-HU" dirty="0" smtClean="0">
                <a:ea typeface="Calibri"/>
                <a:cs typeface="Times New Roman"/>
              </a:rPr>
              <a:t>Főbb területei:</a:t>
            </a:r>
          </a:p>
          <a:p>
            <a:pPr marL="1200150" lvl="2" indent="-285750">
              <a:spcBef>
                <a:spcPts val="600"/>
              </a:spcBef>
              <a:buFont typeface="Wingdings" pitchFamily="2" charset="2"/>
              <a:buChar char="ü"/>
            </a:pPr>
            <a:r>
              <a:rPr lang="hu-HU" dirty="0" smtClean="0">
                <a:ea typeface="Calibri"/>
                <a:cs typeface="Times New Roman"/>
              </a:rPr>
              <a:t>cím </a:t>
            </a:r>
            <a:r>
              <a:rPr lang="hu-HU" dirty="0">
                <a:ea typeface="Calibri"/>
                <a:cs typeface="Times New Roman"/>
              </a:rPr>
              <a:t>tisztítások</a:t>
            </a:r>
          </a:p>
          <a:p>
            <a:pPr marL="1200150" lvl="2" indent="-285750">
              <a:spcBef>
                <a:spcPts val="600"/>
              </a:spcBef>
              <a:buFont typeface="Wingdings" pitchFamily="2" charset="2"/>
              <a:buChar char="ü"/>
            </a:pPr>
            <a:r>
              <a:rPr lang="hu-HU" dirty="0">
                <a:ea typeface="Calibri"/>
                <a:cs typeface="Times New Roman"/>
              </a:rPr>
              <a:t>alapadatból kinyerhető további adatok, beállítások (pl. GFO kód, őstermelő jelzők, stb.)</a:t>
            </a:r>
          </a:p>
          <a:p>
            <a:pPr marL="1200150" lvl="2" indent="-285750">
              <a:spcBef>
                <a:spcPts val="600"/>
              </a:spcBef>
              <a:buFont typeface="Wingdings" pitchFamily="2" charset="2"/>
              <a:buChar char="ü"/>
            </a:pPr>
            <a:r>
              <a:rPr lang="hu-HU" dirty="0">
                <a:ea typeface="Calibri"/>
                <a:cs typeface="Times New Roman"/>
              </a:rPr>
              <a:t>központi és lokális kódok </a:t>
            </a:r>
            <a:r>
              <a:rPr lang="hu-HU" dirty="0" smtClean="0">
                <a:ea typeface="Calibri"/>
                <a:cs typeface="Times New Roman"/>
              </a:rPr>
              <a:t>szétválasztása, egyértelmű megfeleltetése</a:t>
            </a:r>
            <a:endParaRPr lang="hu-HU" dirty="0">
              <a:ea typeface="Calibri"/>
              <a:cs typeface="Times New Roman"/>
            </a:endParaRPr>
          </a:p>
          <a:p>
            <a:pPr marL="1200150" lvl="2" indent="-285750">
              <a:spcBef>
                <a:spcPts val="600"/>
              </a:spcBef>
              <a:spcAft>
                <a:spcPts val="1000"/>
              </a:spcAft>
              <a:buFont typeface="Wingdings" pitchFamily="2" charset="2"/>
              <a:buChar char="ü"/>
            </a:pPr>
            <a:r>
              <a:rPr lang="hu-HU" dirty="0">
                <a:ea typeface="Calibri"/>
                <a:cs typeface="Times New Roman"/>
              </a:rPr>
              <a:t>ASP.ADÓ működési logikához szükséges </a:t>
            </a:r>
            <a:r>
              <a:rPr lang="hu-HU" dirty="0" smtClean="0">
                <a:ea typeface="Calibri"/>
                <a:cs typeface="Times New Roman"/>
              </a:rPr>
              <a:t>adatkapcsolat kialakítások</a:t>
            </a:r>
            <a:endParaRPr lang="hu-HU" dirty="0">
              <a:ea typeface="Calibri"/>
              <a:cs typeface="Times New Roman"/>
            </a:endParaRPr>
          </a:p>
        </p:txBody>
      </p:sp>
    </p:spTree>
    <p:extLst>
      <p:ext uri="{BB962C8B-B14F-4D97-AF65-F5344CB8AC3E}">
        <p14:creationId xmlns:p14="http://schemas.microsoft.com/office/powerpoint/2010/main" val="34373443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Migrációs folyamat módszere I.</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sp>
        <p:nvSpPr>
          <p:cNvPr id="6" name="Téglalap 5"/>
          <p:cNvSpPr/>
          <p:nvPr/>
        </p:nvSpPr>
        <p:spPr>
          <a:xfrm>
            <a:off x="395536" y="1268760"/>
            <a:ext cx="5400600" cy="3102388"/>
          </a:xfrm>
          <a:prstGeom prst="rect">
            <a:avLst/>
          </a:prstGeom>
        </p:spPr>
        <p:txBody>
          <a:bodyPr wrap="square">
            <a:spAutoFit/>
          </a:bodyPr>
          <a:lstStyle/>
          <a:p>
            <a:pPr lvl="0">
              <a:lnSpc>
                <a:spcPct val="115000"/>
              </a:lnSpc>
              <a:spcAft>
                <a:spcPts val="0"/>
              </a:spcAft>
            </a:pPr>
            <a:r>
              <a:rPr lang="hu-HU" b="1" dirty="0">
                <a:ea typeface="Calibri"/>
                <a:cs typeface="Times New Roman"/>
              </a:rPr>
              <a:t>Adatkinyerés  </a:t>
            </a:r>
            <a:r>
              <a:rPr lang="hu-HU" b="1" dirty="0" smtClean="0">
                <a:ea typeface="Calibri"/>
                <a:cs typeface="Times New Roman"/>
              </a:rPr>
              <a:t>jellemzői</a:t>
            </a:r>
            <a:endParaRPr lang="hu-HU" b="1" dirty="0">
              <a:ea typeface="Calibri"/>
              <a:cs typeface="Times New Roman"/>
            </a:endParaRPr>
          </a:p>
          <a:p>
            <a:pPr marL="466725" lvl="0" indent="-285750">
              <a:lnSpc>
                <a:spcPct val="115000"/>
              </a:lnSpc>
              <a:spcBef>
                <a:spcPts val="600"/>
              </a:spcBef>
              <a:spcAft>
                <a:spcPts val="0"/>
              </a:spcAft>
              <a:buFont typeface="Arial" pitchFamily="34" charset="0"/>
              <a:buChar char="•"/>
            </a:pPr>
            <a:r>
              <a:rPr lang="hu-HU" dirty="0" smtClean="0">
                <a:ea typeface="Calibri"/>
                <a:cs typeface="Times New Roman"/>
              </a:rPr>
              <a:t>Feladata a </a:t>
            </a:r>
            <a:r>
              <a:rPr lang="hu-HU" dirty="0" err="1" smtClean="0">
                <a:ea typeface="Calibri"/>
                <a:cs typeface="Times New Roman"/>
              </a:rPr>
              <a:t>migrálandó</a:t>
            </a:r>
            <a:r>
              <a:rPr lang="hu-HU" dirty="0" smtClean="0">
                <a:ea typeface="Calibri"/>
                <a:cs typeface="Times New Roman"/>
              </a:rPr>
              <a:t> </a:t>
            </a:r>
            <a:r>
              <a:rPr lang="hu-HU" dirty="0">
                <a:ea typeface="Calibri"/>
                <a:cs typeface="Times New Roman"/>
              </a:rPr>
              <a:t>adatok meghatározása</a:t>
            </a:r>
            <a:r>
              <a:rPr lang="hu-HU" dirty="0" smtClean="0">
                <a:ea typeface="Calibri"/>
                <a:cs typeface="Times New Roman"/>
              </a:rPr>
              <a:t>,</a:t>
            </a:r>
            <a:br>
              <a:rPr lang="hu-HU" dirty="0" smtClean="0">
                <a:ea typeface="Calibri"/>
                <a:cs typeface="Times New Roman"/>
              </a:rPr>
            </a:br>
            <a:r>
              <a:rPr lang="hu-HU" dirty="0" smtClean="0">
                <a:ea typeface="Calibri"/>
                <a:cs typeface="Times New Roman"/>
              </a:rPr>
              <a:t>leválogatása </a:t>
            </a:r>
            <a:r>
              <a:rPr lang="hu-HU" dirty="0">
                <a:ea typeface="Calibri"/>
                <a:cs typeface="Times New Roman"/>
              </a:rPr>
              <a:t>(csak </a:t>
            </a:r>
            <a:r>
              <a:rPr lang="hu-HU" dirty="0" smtClean="0">
                <a:ea typeface="Calibri"/>
                <a:cs typeface="Times New Roman"/>
              </a:rPr>
              <a:t>Onkado szakrendszer esetében!)</a:t>
            </a:r>
            <a:endParaRPr lang="hu-HU" dirty="0">
              <a:ea typeface="Calibri"/>
              <a:cs typeface="Times New Roman"/>
            </a:endParaRPr>
          </a:p>
          <a:p>
            <a:pPr marL="466725" lvl="0" indent="-285750">
              <a:lnSpc>
                <a:spcPct val="115000"/>
              </a:lnSpc>
              <a:spcBef>
                <a:spcPts val="600"/>
              </a:spcBef>
              <a:spcAft>
                <a:spcPts val="0"/>
              </a:spcAft>
              <a:buFont typeface="Arial" pitchFamily="34" charset="0"/>
              <a:buChar char="•"/>
            </a:pPr>
            <a:r>
              <a:rPr lang="hu-HU" dirty="0" smtClean="0">
                <a:ea typeface="Calibri"/>
                <a:cs typeface="Times New Roman"/>
              </a:rPr>
              <a:t>Külön segédprogrammal</a:t>
            </a:r>
            <a:endParaRPr lang="hu-HU" dirty="0">
              <a:ea typeface="Calibri"/>
              <a:cs typeface="Times New Roman"/>
            </a:endParaRPr>
          </a:p>
          <a:p>
            <a:pPr marL="466725" lvl="0" indent="-285750">
              <a:lnSpc>
                <a:spcPct val="115000"/>
              </a:lnSpc>
              <a:spcBef>
                <a:spcPts val="600"/>
              </a:spcBef>
              <a:spcAft>
                <a:spcPts val="0"/>
              </a:spcAft>
              <a:buFont typeface="Arial" pitchFamily="34" charset="0"/>
              <a:buChar char="•"/>
            </a:pPr>
            <a:r>
              <a:rPr lang="hu-HU" dirty="0">
                <a:ea typeface="Calibri"/>
                <a:cs typeface="Times New Roman"/>
              </a:rPr>
              <a:t>ASP felületről letölthető alkalmazás</a:t>
            </a:r>
          </a:p>
          <a:p>
            <a:pPr marL="466725" lvl="0" indent="-285750">
              <a:lnSpc>
                <a:spcPct val="115000"/>
              </a:lnSpc>
              <a:spcBef>
                <a:spcPts val="600"/>
              </a:spcBef>
              <a:spcAft>
                <a:spcPts val="0"/>
              </a:spcAft>
              <a:buFont typeface="Arial" pitchFamily="34" charset="0"/>
              <a:buChar char="•"/>
            </a:pPr>
            <a:r>
              <a:rPr lang="hu-HU" dirty="0">
                <a:ea typeface="Calibri"/>
                <a:cs typeface="Times New Roman"/>
              </a:rPr>
              <a:t>XML formátumot állít elő</a:t>
            </a:r>
          </a:p>
          <a:p>
            <a:pPr marL="466725" lvl="0" indent="-285750">
              <a:lnSpc>
                <a:spcPct val="115000"/>
              </a:lnSpc>
              <a:spcBef>
                <a:spcPts val="600"/>
              </a:spcBef>
              <a:spcAft>
                <a:spcPts val="0"/>
              </a:spcAft>
              <a:buFont typeface="Arial" pitchFamily="34" charset="0"/>
              <a:buChar char="•"/>
            </a:pPr>
            <a:r>
              <a:rPr lang="hu-HU" dirty="0">
                <a:ea typeface="Calibri"/>
                <a:cs typeface="Times New Roman"/>
              </a:rPr>
              <a:t>Az adatok beküldése titkosítva történik</a:t>
            </a:r>
          </a:p>
          <a:p>
            <a:pPr marL="466725" lvl="0" indent="-285750">
              <a:lnSpc>
                <a:spcPct val="115000"/>
              </a:lnSpc>
              <a:spcBef>
                <a:spcPts val="600"/>
              </a:spcBef>
              <a:spcAft>
                <a:spcPts val="1000"/>
              </a:spcAft>
              <a:buFont typeface="Arial" pitchFamily="34" charset="0"/>
              <a:buChar char="•"/>
            </a:pPr>
            <a:r>
              <a:rPr lang="hu-HU" dirty="0">
                <a:ea typeface="Calibri"/>
                <a:cs typeface="Times New Roman"/>
              </a:rPr>
              <a:t>Az adatok feltöltésekor sérülékenység vizsgálat</a:t>
            </a:r>
          </a:p>
        </p:txBody>
      </p:sp>
      <p:pic>
        <p:nvPicPr>
          <p:cNvPr id="5122" name="Picture 2" descr="C:\Users\vaszarb\Desktop\gabi prez\Migracio_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1484784"/>
            <a:ext cx="3041572" cy="3675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73443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Általánosságban az adattisztításról</a:t>
            </a:r>
            <a:r>
              <a:rPr lang="hu-HU" sz="4000" dirty="0">
                <a:solidFill>
                  <a:schemeClr val="bg1"/>
                </a:solidFill>
              </a:rPr>
              <a:t/>
            </a:r>
            <a:br>
              <a:rPr lang="hu-HU" sz="4000" dirty="0">
                <a:solidFill>
                  <a:schemeClr val="bg1"/>
                </a:solidFill>
              </a:rPr>
            </a:br>
            <a:endParaRPr lang="hu-HU" sz="4000" dirty="0">
              <a:solidFill>
                <a:schemeClr val="bg1"/>
              </a:solidFill>
            </a:endParaRPr>
          </a:p>
        </p:txBody>
      </p:sp>
      <p:sp>
        <p:nvSpPr>
          <p:cNvPr id="2" name="Tartalom helye 1"/>
          <p:cNvSpPr>
            <a:spLocks noGrp="1"/>
          </p:cNvSpPr>
          <p:nvPr>
            <p:ph idx="1"/>
          </p:nvPr>
        </p:nvSpPr>
        <p:spPr>
          <a:xfrm>
            <a:off x="478532" y="1308795"/>
            <a:ext cx="8229600" cy="4525963"/>
          </a:xfrm>
        </p:spPr>
        <p:txBody>
          <a:bodyPr>
            <a:normAutofit fontScale="85000" lnSpcReduction="20000"/>
          </a:bodyPr>
          <a:lstStyle/>
          <a:p>
            <a:pPr marL="0" indent="0" algn="just">
              <a:buNone/>
            </a:pPr>
            <a:r>
              <a:rPr lang="hu-HU" sz="2000" dirty="0" smtClean="0"/>
              <a:t>Az </a:t>
            </a:r>
            <a:r>
              <a:rPr lang="hu-HU" sz="2000" dirty="0"/>
              <a:t>ASP Adó szakrendszer bevezetése során az egyik legnagyobb kockázattal járó feladatot az önkormányzati adóhatóságok adatbázisainak forrásrendszerből (ONKADO) történő áttöltése (</a:t>
            </a:r>
            <a:r>
              <a:rPr lang="hu-HU" sz="2000" dirty="0" err="1"/>
              <a:t>migrálása</a:t>
            </a:r>
            <a:r>
              <a:rPr lang="hu-HU" sz="2000" dirty="0"/>
              <a:t>) </a:t>
            </a:r>
            <a:r>
              <a:rPr lang="hu-HU" sz="2000" dirty="0" smtClean="0"/>
              <a:t>jelenti, amiért az átvett </a:t>
            </a:r>
            <a:r>
              <a:rPr lang="hu-HU" sz="2000" dirty="0"/>
              <a:t>adatok </a:t>
            </a:r>
            <a:r>
              <a:rPr lang="hu-HU" sz="2000" dirty="0" smtClean="0"/>
              <a:t>minősége kihatással lesz:</a:t>
            </a:r>
          </a:p>
          <a:p>
            <a:r>
              <a:rPr lang="hu-HU" sz="2000" dirty="0" smtClean="0"/>
              <a:t>nyilvántartásaik hitelességére</a:t>
            </a:r>
          </a:p>
          <a:p>
            <a:r>
              <a:rPr lang="hu-HU" sz="2000" dirty="0"/>
              <a:t>jövőbeni </a:t>
            </a:r>
            <a:r>
              <a:rPr lang="hu-HU" sz="2000" dirty="0" smtClean="0"/>
              <a:t> jogszerű </a:t>
            </a:r>
            <a:r>
              <a:rPr lang="hu-HU" sz="2000" dirty="0"/>
              <a:t>és szakszerű </a:t>
            </a:r>
            <a:r>
              <a:rPr lang="hu-HU" sz="2000" dirty="0" smtClean="0"/>
              <a:t>munkavégzésükre</a:t>
            </a:r>
          </a:p>
          <a:p>
            <a:pPr marL="0" indent="0">
              <a:buNone/>
            </a:pPr>
            <a:endParaRPr lang="hu-HU" sz="2000" dirty="0" smtClean="0"/>
          </a:p>
          <a:p>
            <a:pPr marL="0" indent="0">
              <a:buNone/>
            </a:pPr>
            <a:r>
              <a:rPr lang="hu-HU" sz="2000" b="1" dirty="0" smtClean="0"/>
              <a:t>A </a:t>
            </a:r>
            <a:r>
              <a:rPr lang="hu-HU" sz="2000" b="1" dirty="0"/>
              <a:t>kockázat minimalizálásának érdekében </a:t>
            </a:r>
            <a:r>
              <a:rPr lang="hu-HU" sz="2000" b="1" dirty="0" smtClean="0"/>
              <a:t>elvégzett intézkedések:</a:t>
            </a:r>
          </a:p>
          <a:p>
            <a:pPr algn="just"/>
            <a:r>
              <a:rPr lang="hu-HU" sz="2000" dirty="0"/>
              <a:t>S</a:t>
            </a:r>
            <a:r>
              <a:rPr lang="hu-HU" sz="2000" dirty="0" smtClean="0"/>
              <a:t>zigorú </a:t>
            </a:r>
            <a:r>
              <a:rPr lang="hu-HU" sz="2000" dirty="0"/>
              <a:t>szabályok kerültek lefektetésre az adatátvételre </a:t>
            </a:r>
            <a:r>
              <a:rPr lang="hu-HU" sz="2000" dirty="0" smtClean="0"/>
              <a:t>vonatkozóan.</a:t>
            </a:r>
          </a:p>
          <a:p>
            <a:pPr algn="just"/>
            <a:r>
              <a:rPr lang="hu-HU" sz="2000" dirty="0"/>
              <a:t>K</a:t>
            </a:r>
            <a:r>
              <a:rPr lang="hu-HU" sz="2000" dirty="0" smtClean="0"/>
              <a:t>ezdetét </a:t>
            </a:r>
            <a:r>
              <a:rPr lang="hu-HU" sz="2000" dirty="0"/>
              <a:t>vette egy adattisztítási folyamat, amely során ellenőrzött keretek közt végeznek nagyszabású adatbázis karbantartást az önkormányzatok</a:t>
            </a:r>
            <a:r>
              <a:rPr lang="hu-HU" sz="2000" dirty="0" smtClean="0"/>
              <a:t>.</a:t>
            </a:r>
          </a:p>
          <a:p>
            <a:pPr marL="0" indent="0" algn="just">
              <a:buNone/>
            </a:pPr>
            <a:endParaRPr lang="hu-HU" sz="2000" dirty="0" smtClean="0"/>
          </a:p>
          <a:p>
            <a:pPr marL="0" indent="0" algn="just">
              <a:buNone/>
            </a:pPr>
            <a:r>
              <a:rPr lang="hu-HU" sz="2000" dirty="0" smtClean="0"/>
              <a:t>Utóbbira </a:t>
            </a:r>
            <a:r>
              <a:rPr lang="hu-HU" sz="2000" dirty="0"/>
              <a:t>egy konkrét módszertan és több segédprogram került kidolgozásra, melyek együttese lehetővé teszi a hibák megjelenítését és azok ONKADO programon belüli javítását</a:t>
            </a:r>
            <a:r>
              <a:rPr lang="hu-HU" sz="2000" dirty="0" smtClean="0"/>
              <a:t>.</a:t>
            </a:r>
          </a:p>
          <a:p>
            <a:pPr marL="0" indent="0" algn="just">
              <a:buNone/>
            </a:pPr>
            <a:endParaRPr lang="hu-HU" sz="2000" dirty="0" smtClean="0"/>
          </a:p>
          <a:p>
            <a:pPr marL="0" indent="0" algn="just">
              <a:buNone/>
            </a:pPr>
            <a:r>
              <a:rPr lang="hu-HU" sz="2000" dirty="0" smtClean="0"/>
              <a:t>Az </a:t>
            </a:r>
            <a:r>
              <a:rPr lang="hu-HU" sz="2000" dirty="0"/>
              <a:t>adattisztítás ütemekre bontva történik az ASP Központ koordinálásával és a Megyei Igazgatóságok (továbbiakban: MIG) munkatársainak közreműködésével.</a:t>
            </a:r>
          </a:p>
          <a:p>
            <a:pPr marL="0" indent="0" algn="just">
              <a:buNone/>
            </a:pPr>
            <a:endParaRPr lang="hu-HU" sz="2000" dirty="0" smtClean="0"/>
          </a:p>
          <a:p>
            <a:pPr marL="0" indent="0">
              <a:buNone/>
            </a:pPr>
            <a:endParaRPr lang="hu-HU" sz="1800" dirty="0" smtClean="0"/>
          </a:p>
        </p:txBody>
      </p:sp>
    </p:spTree>
    <p:extLst>
      <p:ext uri="{BB962C8B-B14F-4D97-AF65-F5344CB8AC3E}">
        <p14:creationId xmlns:p14="http://schemas.microsoft.com/office/powerpoint/2010/main" val="3320730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églalap 2"/>
          <p:cNvSpPr/>
          <p:nvPr/>
        </p:nvSpPr>
        <p:spPr>
          <a:xfrm>
            <a:off x="251520" y="1228520"/>
            <a:ext cx="6712643" cy="4473532"/>
          </a:xfrm>
          <a:prstGeom prst="rect">
            <a:avLst/>
          </a:prstGeom>
        </p:spPr>
        <p:txBody>
          <a:bodyPr wrap="square">
            <a:spAutoFit/>
          </a:bodyPr>
          <a:lstStyle/>
          <a:p>
            <a:pPr lvl="0">
              <a:lnSpc>
                <a:spcPct val="115000"/>
              </a:lnSpc>
              <a:spcAft>
                <a:spcPts val="0"/>
              </a:spcAft>
            </a:pPr>
            <a:r>
              <a:rPr lang="hu-HU" b="1" dirty="0">
                <a:ea typeface="Calibri"/>
                <a:cs typeface="Times New Roman"/>
              </a:rPr>
              <a:t>Adatbetöltés jellemzői</a:t>
            </a:r>
          </a:p>
          <a:p>
            <a:pPr marL="466725" lvl="1" indent="-285750">
              <a:lnSpc>
                <a:spcPct val="115000"/>
              </a:lnSpc>
              <a:spcBef>
                <a:spcPts val="300"/>
              </a:spcBef>
              <a:spcAft>
                <a:spcPts val="0"/>
              </a:spcAft>
              <a:buFont typeface="Arial" pitchFamily="34" charset="0"/>
              <a:buChar char="•"/>
            </a:pPr>
            <a:r>
              <a:rPr lang="hu-HU" sz="1400" dirty="0">
                <a:ea typeface="Calibri"/>
                <a:cs typeface="Times New Roman"/>
              </a:rPr>
              <a:t>Keretrendszeren keresztül, </a:t>
            </a:r>
            <a:r>
              <a:rPr lang="hu-HU" sz="1400" dirty="0" err="1" smtClean="0">
                <a:ea typeface="Calibri"/>
                <a:cs typeface="Times New Roman"/>
              </a:rPr>
              <a:t>tenant</a:t>
            </a:r>
            <a:r>
              <a:rPr lang="hu-HU" sz="1400" dirty="0" smtClean="0">
                <a:ea typeface="Calibri"/>
                <a:cs typeface="Times New Roman"/>
              </a:rPr>
              <a:t/>
            </a:r>
            <a:br>
              <a:rPr lang="hu-HU" sz="1400" dirty="0" smtClean="0">
                <a:ea typeface="Calibri"/>
                <a:cs typeface="Times New Roman"/>
              </a:rPr>
            </a:br>
            <a:r>
              <a:rPr lang="hu-HU" sz="1400" dirty="0" err="1" smtClean="0">
                <a:ea typeface="Calibri"/>
                <a:cs typeface="Times New Roman"/>
              </a:rPr>
              <a:t>admin</a:t>
            </a:r>
            <a:r>
              <a:rPr lang="hu-HU" sz="1400" dirty="0" smtClean="0">
                <a:ea typeface="Calibri"/>
                <a:cs typeface="Times New Roman"/>
              </a:rPr>
              <a:t> jogosultsággal</a:t>
            </a:r>
            <a:endParaRPr lang="hu-HU" sz="1400" dirty="0">
              <a:ea typeface="Calibri"/>
              <a:cs typeface="Times New Roman"/>
            </a:endParaRPr>
          </a:p>
          <a:p>
            <a:pPr marL="466725" lvl="1" indent="-285750">
              <a:lnSpc>
                <a:spcPct val="115000"/>
              </a:lnSpc>
              <a:spcBef>
                <a:spcPts val="300"/>
              </a:spcBef>
              <a:spcAft>
                <a:spcPts val="0"/>
              </a:spcAft>
              <a:buFont typeface="Arial" pitchFamily="34" charset="0"/>
              <a:buChar char="•"/>
            </a:pPr>
            <a:r>
              <a:rPr lang="hu-HU" sz="1400" dirty="0">
                <a:ea typeface="Calibri"/>
                <a:cs typeface="Times New Roman"/>
              </a:rPr>
              <a:t>Keret rendszer által </a:t>
            </a:r>
            <a:r>
              <a:rPr lang="hu-HU" sz="1400" dirty="0" smtClean="0">
                <a:ea typeface="Calibri"/>
                <a:cs typeface="Times New Roman"/>
              </a:rPr>
              <a:t>irányított</a:t>
            </a:r>
            <a:br>
              <a:rPr lang="hu-HU" sz="1400" dirty="0" smtClean="0">
                <a:ea typeface="Calibri"/>
                <a:cs typeface="Times New Roman"/>
              </a:rPr>
            </a:br>
            <a:r>
              <a:rPr lang="hu-HU" sz="1400" dirty="0" smtClean="0">
                <a:ea typeface="Calibri"/>
                <a:cs typeface="Times New Roman"/>
              </a:rPr>
              <a:t>migrációs </a:t>
            </a:r>
            <a:r>
              <a:rPr lang="hu-HU" sz="1400" dirty="0" err="1">
                <a:ea typeface="Calibri"/>
                <a:cs typeface="Times New Roman"/>
              </a:rPr>
              <a:t>site-on</a:t>
            </a:r>
            <a:endParaRPr lang="hu-HU" sz="1400" dirty="0">
              <a:ea typeface="Calibri"/>
              <a:cs typeface="Times New Roman"/>
            </a:endParaRPr>
          </a:p>
          <a:p>
            <a:pPr marL="466725" lvl="1" indent="-285750">
              <a:lnSpc>
                <a:spcPct val="115000"/>
              </a:lnSpc>
              <a:spcBef>
                <a:spcPts val="300"/>
              </a:spcBef>
              <a:spcAft>
                <a:spcPts val="0"/>
              </a:spcAft>
              <a:buFont typeface="Arial" pitchFamily="34" charset="0"/>
              <a:buChar char="•"/>
            </a:pPr>
            <a:r>
              <a:rPr lang="hu-HU" sz="1400" dirty="0">
                <a:ea typeface="Calibri"/>
                <a:cs typeface="Times New Roman"/>
              </a:rPr>
              <a:t>integrált web-es környezetben</a:t>
            </a:r>
          </a:p>
          <a:p>
            <a:pPr marL="466725" lvl="1" indent="-285750">
              <a:lnSpc>
                <a:spcPct val="115000"/>
              </a:lnSpc>
              <a:spcBef>
                <a:spcPts val="300"/>
              </a:spcBef>
              <a:spcAft>
                <a:spcPts val="0"/>
              </a:spcAft>
              <a:buFont typeface="Arial" pitchFamily="34" charset="0"/>
              <a:buChar char="•"/>
            </a:pPr>
            <a:r>
              <a:rPr lang="hu-HU" sz="1400" dirty="0">
                <a:ea typeface="Calibri"/>
                <a:cs typeface="Times New Roman"/>
              </a:rPr>
              <a:t>külön segítség nélkül, helyi feladatként</a:t>
            </a:r>
          </a:p>
          <a:p>
            <a:pPr marL="466725" lvl="1" indent="-285750">
              <a:lnSpc>
                <a:spcPct val="115000"/>
              </a:lnSpc>
              <a:spcBef>
                <a:spcPts val="300"/>
              </a:spcBef>
              <a:spcAft>
                <a:spcPts val="0"/>
              </a:spcAft>
              <a:buFont typeface="Arial" pitchFamily="34" charset="0"/>
              <a:buChar char="•"/>
            </a:pPr>
            <a:r>
              <a:rPr lang="hu-HU" sz="1400" dirty="0">
                <a:ea typeface="Calibri"/>
                <a:cs typeface="Times New Roman"/>
              </a:rPr>
              <a:t>elkülönített migrációs adatbázisba</a:t>
            </a:r>
          </a:p>
          <a:p>
            <a:pPr marL="466725" lvl="1" indent="-285750">
              <a:lnSpc>
                <a:spcPct val="115000"/>
              </a:lnSpc>
              <a:spcBef>
                <a:spcPts val="300"/>
              </a:spcBef>
              <a:spcAft>
                <a:spcPts val="0"/>
              </a:spcAft>
              <a:buFont typeface="Arial" pitchFamily="34" charset="0"/>
              <a:buChar char="•"/>
            </a:pPr>
            <a:r>
              <a:rPr lang="hu-HU" sz="1400" dirty="0">
                <a:ea typeface="Calibri"/>
                <a:cs typeface="Times New Roman"/>
              </a:rPr>
              <a:t>több szálon futó háttér folyamatként</a:t>
            </a:r>
          </a:p>
          <a:p>
            <a:pPr marL="466725" lvl="1" indent="-285750">
              <a:lnSpc>
                <a:spcPct val="115000"/>
              </a:lnSpc>
              <a:spcBef>
                <a:spcPts val="300"/>
              </a:spcBef>
              <a:spcAft>
                <a:spcPts val="0"/>
              </a:spcAft>
              <a:buFont typeface="Arial" pitchFamily="34" charset="0"/>
              <a:buChar char="•"/>
            </a:pPr>
            <a:r>
              <a:rPr lang="hu-HU" sz="1400" dirty="0">
                <a:ea typeface="Calibri"/>
                <a:cs typeface="Times New Roman"/>
              </a:rPr>
              <a:t>folyamat státuszképernyő és e-mail </a:t>
            </a:r>
            <a:r>
              <a:rPr lang="hu-HU" sz="1400" dirty="0" smtClean="0">
                <a:ea typeface="Calibri"/>
                <a:cs typeface="Times New Roman"/>
              </a:rPr>
              <a:t/>
            </a:r>
            <a:br>
              <a:rPr lang="hu-HU" sz="1400" dirty="0" smtClean="0">
                <a:ea typeface="Calibri"/>
                <a:cs typeface="Times New Roman"/>
              </a:rPr>
            </a:br>
            <a:r>
              <a:rPr lang="hu-HU" sz="1400" dirty="0" smtClean="0">
                <a:ea typeface="Calibri"/>
                <a:cs typeface="Times New Roman"/>
              </a:rPr>
              <a:t>kommunikációval</a:t>
            </a:r>
            <a:endParaRPr lang="hu-HU" sz="1400" dirty="0">
              <a:ea typeface="Calibri"/>
              <a:cs typeface="Times New Roman"/>
            </a:endParaRPr>
          </a:p>
          <a:p>
            <a:pPr marL="466725" lvl="1" indent="-285750">
              <a:lnSpc>
                <a:spcPct val="115000"/>
              </a:lnSpc>
              <a:spcBef>
                <a:spcPts val="300"/>
              </a:spcBef>
              <a:spcAft>
                <a:spcPts val="0"/>
              </a:spcAft>
              <a:buFont typeface="Arial" pitchFamily="34" charset="0"/>
              <a:buChar char="•"/>
            </a:pPr>
            <a:r>
              <a:rPr lang="hu-HU" sz="1400" dirty="0">
                <a:ea typeface="Calibri"/>
                <a:cs typeface="Times New Roman"/>
              </a:rPr>
              <a:t>XLS formában </a:t>
            </a:r>
            <a:r>
              <a:rPr lang="hu-HU" sz="1400" dirty="0" err="1" smtClean="0">
                <a:ea typeface="Calibri"/>
                <a:cs typeface="Times New Roman"/>
              </a:rPr>
              <a:t>riportolható</a:t>
            </a:r>
            <a:r>
              <a:rPr lang="hu-HU" sz="1400" dirty="0" smtClean="0">
                <a:ea typeface="Calibri"/>
                <a:cs typeface="Times New Roman"/>
              </a:rPr>
              <a:t>,</a:t>
            </a:r>
            <a:br>
              <a:rPr lang="hu-HU" sz="1400" dirty="0" smtClean="0">
                <a:ea typeface="Calibri"/>
                <a:cs typeface="Times New Roman"/>
              </a:rPr>
            </a:br>
            <a:r>
              <a:rPr lang="hu-HU" sz="1400" dirty="0" smtClean="0">
                <a:ea typeface="Calibri"/>
                <a:cs typeface="Times New Roman"/>
              </a:rPr>
              <a:t>ASP </a:t>
            </a:r>
            <a:r>
              <a:rPr lang="hu-HU" sz="1400" dirty="0">
                <a:ea typeface="Calibri"/>
                <a:cs typeface="Times New Roman"/>
              </a:rPr>
              <a:t>szakrendszerben ellenőrizhető </a:t>
            </a:r>
            <a:r>
              <a:rPr lang="hu-HU" sz="1400" dirty="0" smtClean="0">
                <a:ea typeface="Calibri"/>
                <a:cs typeface="Times New Roman"/>
              </a:rPr>
              <a:t/>
            </a:r>
            <a:br>
              <a:rPr lang="hu-HU" sz="1400" dirty="0" smtClean="0">
                <a:ea typeface="Calibri"/>
                <a:cs typeface="Times New Roman"/>
              </a:rPr>
            </a:br>
            <a:r>
              <a:rPr lang="hu-HU" sz="1400" dirty="0" smtClean="0">
                <a:ea typeface="Calibri"/>
                <a:cs typeface="Times New Roman"/>
              </a:rPr>
              <a:t>eredménnyel</a:t>
            </a:r>
            <a:endParaRPr lang="hu-HU" sz="1400" dirty="0">
              <a:ea typeface="Calibri"/>
              <a:cs typeface="Times New Roman"/>
            </a:endParaRPr>
          </a:p>
          <a:p>
            <a:pPr marL="466725" lvl="1" indent="-285750">
              <a:lnSpc>
                <a:spcPct val="115000"/>
              </a:lnSpc>
              <a:spcBef>
                <a:spcPts val="300"/>
              </a:spcBef>
              <a:spcAft>
                <a:spcPts val="1000"/>
              </a:spcAft>
              <a:buFont typeface="Arial" pitchFamily="34" charset="0"/>
              <a:buChar char="•"/>
            </a:pPr>
            <a:r>
              <a:rPr lang="hu-HU" sz="1400" dirty="0">
                <a:ea typeface="Calibri"/>
                <a:cs typeface="Times New Roman"/>
              </a:rPr>
              <a:t>osztályozott </a:t>
            </a:r>
            <a:r>
              <a:rPr lang="hu-HU" sz="1400" dirty="0" smtClean="0">
                <a:ea typeface="Calibri"/>
                <a:cs typeface="Times New Roman"/>
              </a:rPr>
              <a:t>hibajelzésekkel</a:t>
            </a:r>
            <a:br>
              <a:rPr lang="hu-HU" sz="1400" dirty="0" smtClean="0">
                <a:ea typeface="Calibri"/>
                <a:cs typeface="Times New Roman"/>
              </a:rPr>
            </a:br>
            <a:r>
              <a:rPr lang="hu-HU" sz="1400" dirty="0" smtClean="0">
                <a:ea typeface="Calibri"/>
                <a:cs typeface="Times New Roman"/>
              </a:rPr>
              <a:t>( </a:t>
            </a:r>
            <a:r>
              <a:rPr lang="hu-HU" sz="1400" dirty="0">
                <a:ea typeface="Calibri"/>
                <a:cs typeface="Times New Roman"/>
              </a:rPr>
              <a:t>Kritikus, </a:t>
            </a:r>
            <a:r>
              <a:rPr lang="hu-HU" sz="1400" dirty="0" smtClean="0">
                <a:ea typeface="Calibri"/>
                <a:cs typeface="Times New Roman"/>
              </a:rPr>
              <a:t>Figyelmeztető)</a:t>
            </a:r>
            <a:endParaRPr lang="hu-HU" sz="1400" dirty="0">
              <a:ea typeface="Calibri"/>
              <a:cs typeface="Times New Roman"/>
            </a:endParaRPr>
          </a:p>
        </p:txBody>
      </p:sp>
      <p:pic>
        <p:nvPicPr>
          <p:cNvPr id="6146" name="Picture 2" descr="C:\Users\vaszarb\Desktop\gabi prez\migráció_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3445" y="1680688"/>
            <a:ext cx="5293051" cy="3836544"/>
          </a:xfrm>
          <a:prstGeom prst="rect">
            <a:avLst/>
          </a:prstGeom>
          <a:noFill/>
          <a:extLst>
            <a:ext uri="{909E8E84-426E-40DD-AFC4-6F175D3DCCD1}">
              <a14:hiddenFill xmlns:a14="http://schemas.microsoft.com/office/drawing/2010/main">
                <a:solidFill>
                  <a:srgbClr val="FFFFFF"/>
                </a:solidFill>
              </a14:hiddenFill>
            </a:ext>
          </a:extLst>
        </p:spPr>
      </p:pic>
      <p:sp>
        <p:nvSpPr>
          <p:cNvPr id="7"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Migrációs folyamat módszere II.</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spTree>
    <p:extLst>
      <p:ext uri="{BB962C8B-B14F-4D97-AF65-F5344CB8AC3E}">
        <p14:creationId xmlns:p14="http://schemas.microsoft.com/office/powerpoint/2010/main" val="34373443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églalap 2"/>
          <p:cNvSpPr/>
          <p:nvPr/>
        </p:nvSpPr>
        <p:spPr>
          <a:xfrm>
            <a:off x="369425" y="1412776"/>
            <a:ext cx="8051870" cy="3811300"/>
          </a:xfrm>
          <a:prstGeom prst="rect">
            <a:avLst/>
          </a:prstGeom>
        </p:spPr>
        <p:txBody>
          <a:bodyPr wrap="square">
            <a:spAutoFit/>
          </a:bodyPr>
          <a:lstStyle/>
          <a:p>
            <a:pPr lvl="0">
              <a:lnSpc>
                <a:spcPct val="115000"/>
              </a:lnSpc>
              <a:spcAft>
                <a:spcPts val="0"/>
              </a:spcAft>
            </a:pPr>
            <a:r>
              <a:rPr lang="hu-HU" b="1" dirty="0">
                <a:ea typeface="Calibri"/>
                <a:cs typeface="Times New Roman"/>
              </a:rPr>
              <a:t>Átállás, véglegezés jellemzői</a:t>
            </a:r>
          </a:p>
          <a:p>
            <a:pPr marL="742950" lvl="1" indent="-285750">
              <a:lnSpc>
                <a:spcPct val="115000"/>
              </a:lnSpc>
              <a:spcAft>
                <a:spcPts val="0"/>
              </a:spcAft>
              <a:buFont typeface="Arial" pitchFamily="34" charset="0"/>
              <a:buChar char="•"/>
            </a:pPr>
            <a:r>
              <a:rPr lang="hu-HU" dirty="0">
                <a:ea typeface="Calibri"/>
                <a:cs typeface="Times New Roman"/>
              </a:rPr>
              <a:t>A migrációs folyamat többször megismételhető</a:t>
            </a:r>
          </a:p>
          <a:p>
            <a:pPr marL="742950" lvl="1" indent="-285750">
              <a:lnSpc>
                <a:spcPct val="115000"/>
              </a:lnSpc>
              <a:spcAft>
                <a:spcPts val="0"/>
              </a:spcAft>
              <a:buFont typeface="Arial" pitchFamily="34" charset="0"/>
              <a:buChar char="•"/>
            </a:pPr>
            <a:r>
              <a:rPr lang="hu-HU" dirty="0">
                <a:ea typeface="Calibri"/>
                <a:cs typeface="Times New Roman"/>
              </a:rPr>
              <a:t>Előző </a:t>
            </a:r>
            <a:r>
              <a:rPr lang="hu-HU" dirty="0" err="1">
                <a:ea typeface="Calibri"/>
                <a:cs typeface="Times New Roman"/>
              </a:rPr>
              <a:t>migrálás</a:t>
            </a:r>
            <a:r>
              <a:rPr lang="hu-HU" dirty="0">
                <a:ea typeface="Calibri"/>
                <a:cs typeface="Times New Roman"/>
              </a:rPr>
              <a:t> eredmények mindig törlésre kerülnek</a:t>
            </a:r>
          </a:p>
          <a:p>
            <a:pPr marL="800100" lvl="1" indent="-342900">
              <a:lnSpc>
                <a:spcPct val="115000"/>
              </a:lnSpc>
              <a:spcAft>
                <a:spcPts val="0"/>
              </a:spcAft>
              <a:buFont typeface="Arial" pitchFamily="34" charset="0"/>
              <a:buChar char="•"/>
            </a:pPr>
            <a:r>
              <a:rPr lang="hu-HU" dirty="0">
                <a:ea typeface="Calibri"/>
                <a:cs typeface="Times New Roman"/>
              </a:rPr>
              <a:t>Jegyzői jóváhagyás hivatalos jegyzőkönyvön dokumentáltan történik</a:t>
            </a:r>
          </a:p>
          <a:p>
            <a:pPr marL="800100" lvl="1" indent="-342900">
              <a:lnSpc>
                <a:spcPct val="115000"/>
              </a:lnSpc>
              <a:spcAft>
                <a:spcPts val="0"/>
              </a:spcAft>
              <a:buFont typeface="Arial" pitchFamily="34" charset="0"/>
              <a:buChar char="•"/>
            </a:pPr>
            <a:r>
              <a:rPr lang="hu-HU" dirty="0">
                <a:ea typeface="Calibri"/>
                <a:cs typeface="Times New Roman"/>
              </a:rPr>
              <a:t>Véglegezés egy „</a:t>
            </a:r>
            <a:r>
              <a:rPr lang="hu-HU" dirty="0" err="1">
                <a:ea typeface="Calibri"/>
                <a:cs typeface="Times New Roman"/>
              </a:rPr>
              <a:t>nyomógomra</a:t>
            </a:r>
            <a:r>
              <a:rPr lang="hu-HU" dirty="0">
                <a:ea typeface="Calibri"/>
                <a:cs typeface="Times New Roman"/>
              </a:rPr>
              <a:t>” indítható</a:t>
            </a:r>
          </a:p>
          <a:p>
            <a:pPr marL="800100" lvl="1" indent="-342900">
              <a:lnSpc>
                <a:spcPct val="115000"/>
              </a:lnSpc>
              <a:spcAft>
                <a:spcPts val="0"/>
              </a:spcAft>
              <a:buFont typeface="Arial" pitchFamily="34" charset="0"/>
              <a:buChar char="•"/>
            </a:pPr>
            <a:r>
              <a:rPr lang="hu-HU" dirty="0">
                <a:ea typeface="Calibri"/>
                <a:cs typeface="Times New Roman"/>
              </a:rPr>
              <a:t>Az adatok </a:t>
            </a:r>
            <a:r>
              <a:rPr lang="hu-HU" dirty="0" err="1">
                <a:ea typeface="Calibri"/>
                <a:cs typeface="Times New Roman"/>
              </a:rPr>
              <a:t>migrálása</a:t>
            </a:r>
            <a:r>
              <a:rPr lang="hu-HU" dirty="0">
                <a:ea typeface="Calibri"/>
                <a:cs typeface="Times New Roman"/>
              </a:rPr>
              <a:t> automatikusan „ismételten” megtörténik</a:t>
            </a:r>
          </a:p>
          <a:p>
            <a:pPr marL="800100" lvl="1" indent="-342900">
              <a:lnSpc>
                <a:spcPct val="115000"/>
              </a:lnSpc>
              <a:spcAft>
                <a:spcPts val="0"/>
              </a:spcAft>
              <a:buFont typeface="Arial" pitchFamily="34" charset="0"/>
              <a:buChar char="•"/>
            </a:pPr>
            <a:r>
              <a:rPr lang="hu-HU" dirty="0">
                <a:ea typeface="Calibri"/>
                <a:cs typeface="Times New Roman"/>
              </a:rPr>
              <a:t>Az adatok átmásolásra kerülnek az „éles” adatbázisba</a:t>
            </a:r>
          </a:p>
          <a:p>
            <a:pPr marL="800100" lvl="1" indent="-342900">
              <a:lnSpc>
                <a:spcPct val="115000"/>
              </a:lnSpc>
              <a:spcAft>
                <a:spcPts val="1000"/>
              </a:spcAft>
              <a:buFont typeface="Arial" pitchFamily="34" charset="0"/>
              <a:buChar char="•"/>
            </a:pPr>
            <a:r>
              <a:rPr lang="hu-HU" dirty="0" err="1">
                <a:ea typeface="Calibri"/>
                <a:cs typeface="Times New Roman"/>
              </a:rPr>
              <a:t>Migrált</a:t>
            </a:r>
            <a:r>
              <a:rPr lang="hu-HU" dirty="0">
                <a:ea typeface="Calibri"/>
                <a:cs typeface="Times New Roman"/>
              </a:rPr>
              <a:t> adatbázis adatai törlésre </a:t>
            </a:r>
            <a:r>
              <a:rPr lang="hu-HU" dirty="0" smtClean="0">
                <a:ea typeface="Calibri"/>
                <a:cs typeface="Times New Roman"/>
              </a:rPr>
              <a:t>kerülnek</a:t>
            </a:r>
            <a:endParaRPr lang="hu-HU" b="1" dirty="0" smtClean="0">
              <a:ea typeface="Calibri"/>
              <a:cs typeface="Times New Roman"/>
            </a:endParaRPr>
          </a:p>
          <a:p>
            <a:pPr marL="228600" algn="ctr">
              <a:lnSpc>
                <a:spcPct val="115000"/>
              </a:lnSpc>
              <a:spcAft>
                <a:spcPts val="1000"/>
              </a:spcAft>
            </a:pPr>
            <a:r>
              <a:rPr lang="hu-HU" b="1" dirty="0" smtClean="0">
                <a:ea typeface="Calibri"/>
                <a:cs typeface="Times New Roman"/>
              </a:rPr>
              <a:t>Keret </a:t>
            </a:r>
            <a:r>
              <a:rPr lang="hu-HU" b="1" dirty="0">
                <a:ea typeface="Calibri"/>
                <a:cs typeface="Times New Roman"/>
              </a:rPr>
              <a:t>rendszer által irányított „éles” </a:t>
            </a:r>
            <a:r>
              <a:rPr lang="hu-HU" b="1" dirty="0" err="1">
                <a:ea typeface="Calibri"/>
                <a:cs typeface="Times New Roman"/>
              </a:rPr>
              <a:t>site-on</a:t>
            </a:r>
            <a:r>
              <a:rPr lang="hu-HU" b="1" dirty="0">
                <a:ea typeface="Calibri"/>
                <a:cs typeface="Times New Roman"/>
              </a:rPr>
              <a:t> a napi munka az ASP rendszerben megkezdhető!</a:t>
            </a:r>
            <a:endParaRPr lang="hu-HU" dirty="0">
              <a:ea typeface="Calibri"/>
              <a:cs typeface="Times New Roman"/>
            </a:endParaRPr>
          </a:p>
          <a:p>
            <a:pPr algn="ctr"/>
            <a:r>
              <a:rPr lang="hu-HU" b="1" dirty="0">
                <a:ea typeface="Calibri"/>
                <a:cs typeface="Times New Roman"/>
              </a:rPr>
              <a:t>Az éles átállás csak egyszer indítható folyamat!</a:t>
            </a:r>
            <a:endParaRPr lang="hu-HU" dirty="0"/>
          </a:p>
        </p:txBody>
      </p:sp>
      <p:sp>
        <p:nvSpPr>
          <p:cNvPr id="6"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Migrációs folyamat módszere III.</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spTree>
    <p:extLst>
      <p:ext uri="{BB962C8B-B14F-4D97-AF65-F5344CB8AC3E}">
        <p14:creationId xmlns:p14="http://schemas.microsoft.com/office/powerpoint/2010/main" val="34373443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a:t>
            </a:r>
            <a:r>
              <a:rPr lang="hu-HU" dirty="0" smtClean="0">
                <a:solidFill>
                  <a:schemeClr val="bg1"/>
                </a:solidFill>
              </a:rPr>
              <a:t> </a:t>
            </a:r>
            <a:r>
              <a:rPr lang="hu-HU" sz="3300" dirty="0" smtClean="0">
                <a:solidFill>
                  <a:schemeClr val="bg1"/>
                </a:solidFill>
              </a:rPr>
              <a:t>Migráció technikai megvalósítása I.</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sp>
        <p:nvSpPr>
          <p:cNvPr id="3" name="Szövegdoboz 2"/>
          <p:cNvSpPr txBox="1"/>
          <p:nvPr/>
        </p:nvSpPr>
        <p:spPr>
          <a:xfrm>
            <a:off x="395536" y="1312322"/>
            <a:ext cx="6511334" cy="1557862"/>
          </a:xfrm>
          <a:prstGeom prst="rect">
            <a:avLst/>
          </a:prstGeom>
          <a:noFill/>
        </p:spPr>
        <p:txBody>
          <a:bodyPr wrap="none" rtlCol="0">
            <a:spAutoFit/>
          </a:bodyPr>
          <a:lstStyle/>
          <a:p>
            <a:pPr marL="285750" lvl="0" indent="-285750">
              <a:lnSpc>
                <a:spcPct val="115000"/>
              </a:lnSpc>
              <a:spcAft>
                <a:spcPts val="1000"/>
              </a:spcAft>
              <a:buFont typeface="Arial" pitchFamily="34" charset="0"/>
              <a:buChar char="•"/>
            </a:pPr>
            <a:r>
              <a:rPr lang="hu-HU" dirty="0">
                <a:ea typeface="Calibri"/>
                <a:cs typeface="Times New Roman"/>
              </a:rPr>
              <a:t>megvalósítás külön technológiával - Microsoft SSIS</a:t>
            </a:r>
          </a:p>
          <a:p>
            <a:pPr marL="285750" lvl="0" indent="-285750" algn="just" fontAlgn="base">
              <a:lnSpc>
                <a:spcPts val="1400"/>
              </a:lnSpc>
              <a:spcBef>
                <a:spcPts val="300"/>
              </a:spcBef>
              <a:spcAft>
                <a:spcPts val="600"/>
              </a:spcAft>
              <a:buFont typeface="Arial" pitchFamily="34" charset="0"/>
              <a:buChar char="•"/>
            </a:pPr>
            <a:r>
              <a:rPr lang="hu-HU" dirty="0" err="1">
                <a:ea typeface="Calibri"/>
                <a:cs typeface="Times New Roman"/>
              </a:rPr>
              <a:t>Migrálás</a:t>
            </a:r>
            <a:r>
              <a:rPr lang="hu-HU" dirty="0">
                <a:ea typeface="Calibri"/>
                <a:cs typeface="Times New Roman"/>
              </a:rPr>
              <a:t> csomagokban, 2 elkülönített rétegben történik</a:t>
            </a:r>
          </a:p>
          <a:p>
            <a:pPr marL="285750" lvl="0" indent="-285750">
              <a:lnSpc>
                <a:spcPct val="115000"/>
              </a:lnSpc>
              <a:spcAft>
                <a:spcPts val="1000"/>
              </a:spcAft>
              <a:buFont typeface="Arial" pitchFamily="34" charset="0"/>
              <a:buChar char="•"/>
            </a:pPr>
            <a:r>
              <a:rPr lang="hu-HU" dirty="0">
                <a:ea typeface="Calibri"/>
                <a:cs typeface="Times New Roman"/>
              </a:rPr>
              <a:t>3 lépcsőben kerül megvalósításra (</a:t>
            </a:r>
            <a:r>
              <a:rPr lang="hu-HU" dirty="0" err="1">
                <a:ea typeface="Calibri"/>
                <a:cs typeface="Times New Roman"/>
              </a:rPr>
              <a:t>E-Extract</a:t>
            </a:r>
            <a:r>
              <a:rPr lang="hu-HU" dirty="0">
                <a:ea typeface="Calibri"/>
                <a:cs typeface="Times New Roman"/>
              </a:rPr>
              <a:t>, </a:t>
            </a:r>
            <a:r>
              <a:rPr lang="hu-HU" dirty="0" err="1">
                <a:ea typeface="Calibri"/>
                <a:cs typeface="Times New Roman"/>
              </a:rPr>
              <a:t>T-Transform</a:t>
            </a:r>
            <a:r>
              <a:rPr lang="hu-HU" dirty="0">
                <a:ea typeface="Calibri"/>
                <a:cs typeface="Times New Roman"/>
              </a:rPr>
              <a:t> </a:t>
            </a:r>
            <a:r>
              <a:rPr lang="hu-HU" dirty="0" err="1">
                <a:ea typeface="Calibri"/>
                <a:cs typeface="Times New Roman"/>
              </a:rPr>
              <a:t>L-Load</a:t>
            </a:r>
            <a:r>
              <a:rPr lang="hu-HU" dirty="0">
                <a:ea typeface="Calibri"/>
                <a:cs typeface="Times New Roman"/>
              </a:rPr>
              <a:t>)</a:t>
            </a:r>
          </a:p>
          <a:p>
            <a:endParaRPr lang="hu-HU" dirty="0"/>
          </a:p>
        </p:txBody>
      </p:sp>
      <p:pic>
        <p:nvPicPr>
          <p:cNvPr id="6" name="Kép 5"/>
          <p:cNvPicPr/>
          <p:nvPr/>
        </p:nvPicPr>
        <p:blipFill>
          <a:blip r:embed="rId3">
            <a:extLst>
              <a:ext uri="{28A0092B-C50C-407E-A947-70E740481C1C}">
                <a14:useLocalDpi xmlns:a14="http://schemas.microsoft.com/office/drawing/2010/main" val="0"/>
              </a:ext>
            </a:extLst>
          </a:blip>
          <a:srcRect/>
          <a:stretch>
            <a:fillRect/>
          </a:stretch>
        </p:blipFill>
        <p:spPr bwMode="auto">
          <a:xfrm>
            <a:off x="1638" y="2348880"/>
            <a:ext cx="5400600" cy="3353520"/>
          </a:xfrm>
          <a:prstGeom prst="rect">
            <a:avLst/>
          </a:prstGeom>
          <a:noFill/>
          <a:ln>
            <a:noFill/>
          </a:ln>
        </p:spPr>
      </p:pic>
      <p:sp>
        <p:nvSpPr>
          <p:cNvPr id="7" name="Téglalap 6"/>
          <p:cNvSpPr/>
          <p:nvPr/>
        </p:nvSpPr>
        <p:spPr>
          <a:xfrm>
            <a:off x="4572000" y="2870184"/>
            <a:ext cx="4572000" cy="2400657"/>
          </a:xfrm>
          <a:prstGeom prst="rect">
            <a:avLst/>
          </a:prstGeom>
        </p:spPr>
        <p:txBody>
          <a:bodyPr>
            <a:spAutoFit/>
          </a:bodyPr>
          <a:lstStyle/>
          <a:p>
            <a:pPr lvl="1" fontAlgn="base"/>
            <a:r>
              <a:rPr lang="hu-HU" b="1" dirty="0" smtClean="0"/>
              <a:t>Mit takar ez a 3 betű?</a:t>
            </a:r>
          </a:p>
          <a:p>
            <a:pPr lvl="1" fontAlgn="base"/>
            <a:endParaRPr lang="hu-HU" b="1" dirty="0" smtClean="0"/>
          </a:p>
          <a:p>
            <a:pPr lvl="1" fontAlgn="base"/>
            <a:r>
              <a:rPr lang="hu-HU" b="1" dirty="0" err="1" smtClean="0"/>
              <a:t>Extract</a:t>
            </a:r>
            <a:r>
              <a:rPr lang="hu-HU" b="1" dirty="0" smtClean="0"/>
              <a:t> </a:t>
            </a:r>
            <a:r>
              <a:rPr lang="hu-HU" b="1" dirty="0"/>
              <a:t>- </a:t>
            </a:r>
            <a:r>
              <a:rPr lang="hu-HU" dirty="0"/>
              <a:t>nyers XML állományok </a:t>
            </a:r>
            <a:r>
              <a:rPr lang="hu-HU" dirty="0" smtClean="0"/>
              <a:t>betöltése </a:t>
            </a:r>
            <a:endParaRPr lang="hu-HU" dirty="0"/>
          </a:p>
          <a:p>
            <a:pPr marL="1200150" lvl="2" indent="-285750" fontAlgn="base">
              <a:buFont typeface="Arial" panose="020B0604020202020204" pitchFamily="34" charset="0"/>
              <a:buChar char="•"/>
            </a:pPr>
            <a:r>
              <a:rPr lang="hu-HU" sz="1600" i="1" dirty="0"/>
              <a:t>Migrációs cél adatbázis törlése</a:t>
            </a:r>
          </a:p>
          <a:p>
            <a:pPr marL="1200150" lvl="2" indent="-285750" fontAlgn="base">
              <a:buFont typeface="Arial" panose="020B0604020202020204" pitchFamily="34" charset="0"/>
              <a:buChar char="•"/>
            </a:pPr>
            <a:r>
              <a:rPr lang="hu-HU" sz="1600" i="1" dirty="0" smtClean="0"/>
              <a:t>Adattípus transzformáció </a:t>
            </a:r>
            <a:br>
              <a:rPr lang="hu-HU" sz="1600" i="1" dirty="0" smtClean="0"/>
            </a:br>
            <a:r>
              <a:rPr lang="hu-HU" sz="1600" i="1" dirty="0" smtClean="0"/>
              <a:t>pl</a:t>
            </a:r>
            <a:r>
              <a:rPr lang="hu-HU" sz="1600" i="1" dirty="0"/>
              <a:t>.: int-&gt;</a:t>
            </a:r>
            <a:r>
              <a:rPr lang="hu-HU" sz="1600" i="1" dirty="0" err="1"/>
              <a:t>bigint</a:t>
            </a:r>
            <a:r>
              <a:rPr lang="hu-HU" sz="1600" i="1" dirty="0"/>
              <a:t>), </a:t>
            </a:r>
          </a:p>
          <a:p>
            <a:pPr marL="1200150" lvl="2" indent="-285750" fontAlgn="base">
              <a:buFont typeface="Arial" panose="020B0604020202020204" pitchFamily="34" charset="0"/>
              <a:buChar char="•"/>
            </a:pPr>
            <a:r>
              <a:rPr lang="hu-HU" sz="1600" i="1" dirty="0" smtClean="0"/>
              <a:t>Integrációs </a:t>
            </a:r>
            <a:r>
              <a:rPr lang="hu-HU" sz="1600" i="1" dirty="0"/>
              <a:t>jellegű összefüggések - Környezet és adatbázison belüli kötelezőségek </a:t>
            </a:r>
            <a:r>
              <a:rPr lang="hu-HU" sz="1600" i="1" dirty="0" smtClean="0"/>
              <a:t>vizsgálata</a:t>
            </a:r>
            <a:endParaRPr lang="hu-HU" sz="1600" i="1" dirty="0"/>
          </a:p>
        </p:txBody>
      </p:sp>
    </p:spTree>
    <p:extLst>
      <p:ext uri="{BB962C8B-B14F-4D97-AF65-F5344CB8AC3E}">
        <p14:creationId xmlns:p14="http://schemas.microsoft.com/office/powerpoint/2010/main" val="34373443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églalap 1"/>
          <p:cNvSpPr/>
          <p:nvPr/>
        </p:nvSpPr>
        <p:spPr>
          <a:xfrm>
            <a:off x="-540568" y="1268760"/>
            <a:ext cx="8784976" cy="338554"/>
          </a:xfrm>
          <a:prstGeom prst="rect">
            <a:avLst/>
          </a:prstGeom>
        </p:spPr>
        <p:txBody>
          <a:bodyPr wrap="square">
            <a:spAutoFit/>
          </a:bodyPr>
          <a:lstStyle/>
          <a:p>
            <a:pPr lvl="2" fontAlgn="base"/>
            <a:r>
              <a:rPr lang="hu-HU" sz="1600" dirty="0" smtClean="0"/>
              <a:t>.</a:t>
            </a:r>
            <a:endParaRPr lang="hu-HU" sz="1600" dirty="0"/>
          </a:p>
        </p:txBody>
      </p:sp>
      <p:pic>
        <p:nvPicPr>
          <p:cNvPr id="5" name="Kép 4"/>
          <p:cNvPicPr/>
          <p:nvPr/>
        </p:nvPicPr>
        <p:blipFill>
          <a:blip r:embed="rId3">
            <a:extLst>
              <a:ext uri="{28A0092B-C50C-407E-A947-70E740481C1C}">
                <a14:useLocalDpi xmlns:a14="http://schemas.microsoft.com/office/drawing/2010/main" val="0"/>
              </a:ext>
            </a:extLst>
          </a:blip>
          <a:stretch>
            <a:fillRect/>
          </a:stretch>
        </p:blipFill>
        <p:spPr>
          <a:xfrm>
            <a:off x="107504" y="1268761"/>
            <a:ext cx="5760640" cy="4309574"/>
          </a:xfrm>
          <a:prstGeom prst="rect">
            <a:avLst/>
          </a:prstGeom>
        </p:spPr>
      </p:pic>
      <p:sp>
        <p:nvSpPr>
          <p:cNvPr id="7" name="Téglalap 6"/>
          <p:cNvSpPr/>
          <p:nvPr/>
        </p:nvSpPr>
        <p:spPr>
          <a:xfrm>
            <a:off x="5400600" y="1517223"/>
            <a:ext cx="3779912" cy="4061112"/>
          </a:xfrm>
          <a:prstGeom prst="rect">
            <a:avLst/>
          </a:prstGeom>
        </p:spPr>
        <p:txBody>
          <a:bodyPr wrap="square">
            <a:spAutoFit/>
          </a:bodyPr>
          <a:lstStyle/>
          <a:p>
            <a:pPr marL="742950" lvl="1" indent="-285750" algn="just" fontAlgn="base">
              <a:lnSpc>
                <a:spcPct val="115000"/>
              </a:lnSpc>
              <a:spcBef>
                <a:spcPts val="300"/>
              </a:spcBef>
              <a:spcAft>
                <a:spcPts val="1000"/>
              </a:spcAft>
              <a:buFont typeface="Arial" pitchFamily="34" charset="0"/>
              <a:buChar char="•"/>
            </a:pPr>
            <a:r>
              <a:rPr lang="hu-HU" sz="1600" b="1" dirty="0" err="1"/>
              <a:t>Transform</a:t>
            </a:r>
            <a:r>
              <a:rPr lang="hu-HU" sz="1600" dirty="0"/>
              <a:t> – ASP.ADÓ táblákba a csomagok betöltése, konzisztencia ellenőrzések </a:t>
            </a:r>
            <a:r>
              <a:rPr lang="hu-HU" sz="1600" dirty="0" smtClean="0"/>
              <a:t>elvégzése </a:t>
            </a:r>
          </a:p>
          <a:p>
            <a:pPr lvl="1" algn="just" fontAlgn="base">
              <a:lnSpc>
                <a:spcPct val="115000"/>
              </a:lnSpc>
              <a:spcBef>
                <a:spcPts val="300"/>
              </a:spcBef>
              <a:spcAft>
                <a:spcPts val="1000"/>
              </a:spcAft>
            </a:pPr>
            <a:r>
              <a:rPr lang="hu-HU" sz="1400" i="1" dirty="0" smtClean="0"/>
              <a:t>Pl. a képen a Környezeti </a:t>
            </a:r>
            <a:r>
              <a:rPr lang="hu-HU" sz="1400" i="1" dirty="0"/>
              <a:t>és Törzs adatok, ezt követően, párhuzamosan a pénzügyi és hatósági csomagok transzformálása történik meg</a:t>
            </a:r>
          </a:p>
          <a:p>
            <a:pPr marL="742950" lvl="1" indent="-285750" algn="just" fontAlgn="base">
              <a:lnSpc>
                <a:spcPct val="115000"/>
              </a:lnSpc>
              <a:spcBef>
                <a:spcPts val="300"/>
              </a:spcBef>
              <a:spcAft>
                <a:spcPts val="1000"/>
              </a:spcAft>
              <a:buFont typeface="Arial" pitchFamily="34" charset="0"/>
              <a:buChar char="•"/>
            </a:pPr>
            <a:endParaRPr lang="hu-HU" sz="1600" dirty="0" smtClean="0">
              <a:ea typeface="Droid Sans"/>
              <a:cs typeface="Times New Roman"/>
            </a:endParaRPr>
          </a:p>
          <a:p>
            <a:pPr marL="742950" lvl="1" indent="-285750" fontAlgn="base">
              <a:lnSpc>
                <a:spcPct val="115000"/>
              </a:lnSpc>
              <a:spcBef>
                <a:spcPts val="300"/>
              </a:spcBef>
              <a:spcAft>
                <a:spcPts val="1000"/>
              </a:spcAft>
              <a:buFont typeface="Arial" pitchFamily="34" charset="0"/>
              <a:buChar char="•"/>
            </a:pPr>
            <a:r>
              <a:rPr lang="hu-HU" sz="1600" b="1" dirty="0" err="1" smtClean="0">
                <a:ea typeface="Droid Sans"/>
                <a:cs typeface="Times New Roman"/>
              </a:rPr>
              <a:t>Load</a:t>
            </a:r>
            <a:r>
              <a:rPr lang="hu-HU" sz="1600" b="1" dirty="0" smtClean="0">
                <a:ea typeface="Droid Sans"/>
                <a:cs typeface="Times New Roman"/>
              </a:rPr>
              <a:t> </a:t>
            </a:r>
            <a:r>
              <a:rPr lang="hu-HU" sz="1600" dirty="0">
                <a:ea typeface="Droid Sans"/>
                <a:cs typeface="Times New Roman"/>
              </a:rPr>
              <a:t>- </a:t>
            </a:r>
            <a:r>
              <a:rPr lang="hu-HU" sz="1600" dirty="0">
                <a:ea typeface="Calibri"/>
                <a:cs typeface="Times New Roman"/>
              </a:rPr>
              <a:t>a migrációs adatbázisból az éles környezetbe történő </a:t>
            </a:r>
            <a:r>
              <a:rPr lang="hu-HU" sz="1600" dirty="0" smtClean="0">
                <a:ea typeface="Calibri"/>
                <a:cs typeface="Times New Roman"/>
              </a:rPr>
              <a:t>adatáttöltés</a:t>
            </a:r>
            <a:br>
              <a:rPr lang="hu-HU" sz="1600" dirty="0" smtClean="0">
                <a:ea typeface="Calibri"/>
                <a:cs typeface="Times New Roman"/>
              </a:rPr>
            </a:br>
            <a:r>
              <a:rPr lang="hu-HU" sz="1400" i="1" dirty="0" smtClean="0">
                <a:ea typeface="Calibri"/>
                <a:cs typeface="Times New Roman"/>
              </a:rPr>
              <a:t>SQL </a:t>
            </a:r>
            <a:r>
              <a:rPr lang="hu-HU" sz="1400" i="1" dirty="0">
                <a:ea typeface="Calibri"/>
                <a:cs typeface="Times New Roman"/>
              </a:rPr>
              <a:t>szerver oldalon, tárolt eljárásba csomagolva</a:t>
            </a:r>
          </a:p>
        </p:txBody>
      </p:sp>
      <p:sp>
        <p:nvSpPr>
          <p:cNvPr id="9"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a:t>
            </a:r>
            <a:r>
              <a:rPr lang="hu-HU" dirty="0" smtClean="0">
                <a:solidFill>
                  <a:schemeClr val="bg1"/>
                </a:solidFill>
              </a:rPr>
              <a:t> </a:t>
            </a:r>
            <a:r>
              <a:rPr lang="hu-HU" sz="3300" dirty="0" smtClean="0">
                <a:solidFill>
                  <a:schemeClr val="bg1"/>
                </a:solidFill>
              </a:rPr>
              <a:t>Migráció technikai megvalósítása II.</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spTree>
    <p:extLst>
      <p:ext uri="{BB962C8B-B14F-4D97-AF65-F5344CB8AC3E}">
        <p14:creationId xmlns:p14="http://schemas.microsoft.com/office/powerpoint/2010/main" val="34373443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a:solidFill>
                  <a:schemeClr val="bg1"/>
                </a:solidFill>
              </a:rPr>
              <a:t>Próbamigrációs </a:t>
            </a:r>
            <a:r>
              <a:rPr lang="hu-HU" dirty="0" smtClean="0">
                <a:solidFill>
                  <a:schemeClr val="bg1"/>
                </a:solidFill>
              </a:rPr>
              <a:t> </a:t>
            </a:r>
            <a:r>
              <a:rPr lang="hu-HU" sz="3300" dirty="0" smtClean="0">
                <a:solidFill>
                  <a:schemeClr val="bg1"/>
                </a:solidFill>
              </a:rPr>
              <a:t>folyamat összefoglalása képekben I.</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sp>
        <p:nvSpPr>
          <p:cNvPr id="2" name="Téglalap 1"/>
          <p:cNvSpPr/>
          <p:nvPr/>
        </p:nvSpPr>
        <p:spPr>
          <a:xfrm>
            <a:off x="1763688" y="5037650"/>
            <a:ext cx="2070375" cy="307777"/>
          </a:xfrm>
          <a:prstGeom prst="rect">
            <a:avLst/>
          </a:prstGeom>
        </p:spPr>
        <p:txBody>
          <a:bodyPr wrap="none">
            <a:spAutoFit/>
          </a:bodyPr>
          <a:lstStyle/>
          <a:p>
            <a:pPr lvl="0"/>
            <a:r>
              <a:rPr lang="hu-HU" sz="1400" dirty="0" smtClean="0"/>
              <a:t>Migrációs folyamat </a:t>
            </a:r>
            <a:r>
              <a:rPr lang="hu-HU" sz="1400" dirty="0"/>
              <a:t>ábrája</a:t>
            </a:r>
          </a:p>
        </p:txBody>
      </p:sp>
      <p:pic>
        <p:nvPicPr>
          <p:cNvPr id="7172" name="Picture 4" descr="C:\Users\vaszarb\Desktop\gabi prez\Migracio_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1059" y="1415573"/>
            <a:ext cx="2977405" cy="3597603"/>
          </a:xfrm>
          <a:prstGeom prst="rect">
            <a:avLst/>
          </a:prstGeom>
          <a:noFill/>
          <a:extLst>
            <a:ext uri="{909E8E84-426E-40DD-AFC4-6F175D3DCCD1}">
              <a14:hiddenFill xmlns:a14="http://schemas.microsoft.com/office/drawing/2010/main">
                <a:solidFill>
                  <a:srgbClr val="FFFFFF"/>
                </a:solidFill>
              </a14:hiddenFill>
            </a:ext>
          </a:extLst>
        </p:spPr>
      </p:pic>
      <p:sp>
        <p:nvSpPr>
          <p:cNvPr id="9" name="Téglalap 8"/>
          <p:cNvSpPr/>
          <p:nvPr/>
        </p:nvSpPr>
        <p:spPr>
          <a:xfrm>
            <a:off x="6642219" y="5013176"/>
            <a:ext cx="1339534" cy="307777"/>
          </a:xfrm>
          <a:prstGeom prst="rect">
            <a:avLst/>
          </a:prstGeom>
        </p:spPr>
        <p:txBody>
          <a:bodyPr wrap="none">
            <a:spAutoFit/>
          </a:bodyPr>
          <a:lstStyle/>
          <a:p>
            <a:pPr lvl="0"/>
            <a:r>
              <a:rPr lang="hu-HU" sz="1400" b="1" dirty="0"/>
              <a:t>1</a:t>
            </a:r>
            <a:r>
              <a:rPr lang="hu-HU" sz="1400" b="1" dirty="0" smtClean="0"/>
              <a:t>. Adatkinyerés</a:t>
            </a:r>
            <a:endParaRPr lang="hu-HU" sz="1400" b="1" dirty="0"/>
          </a:p>
        </p:txBody>
      </p:sp>
      <p:graphicFrame>
        <p:nvGraphicFramePr>
          <p:cNvPr id="7" name="Diagram 6"/>
          <p:cNvGraphicFramePr/>
          <p:nvPr>
            <p:extLst>
              <p:ext uri="{D42A27DB-BD31-4B8C-83A1-F6EECF244321}">
                <p14:modId xmlns:p14="http://schemas.microsoft.com/office/powerpoint/2010/main" val="3098074353"/>
              </p:ext>
            </p:extLst>
          </p:nvPr>
        </p:nvGraphicFramePr>
        <p:xfrm>
          <a:off x="395536" y="1261774"/>
          <a:ext cx="5112569" cy="36255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4373443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a:t>
            </a:r>
            <a:r>
              <a:rPr lang="hu-HU" dirty="0" smtClean="0">
                <a:solidFill>
                  <a:schemeClr val="bg1"/>
                </a:solidFill>
              </a:rPr>
              <a:t> </a:t>
            </a:r>
            <a:r>
              <a:rPr lang="hu-HU" sz="3300" dirty="0" smtClean="0">
                <a:solidFill>
                  <a:schemeClr val="bg1"/>
                </a:solidFill>
              </a:rPr>
              <a:t>folyamat összefoglalása képekben II.</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pic>
        <p:nvPicPr>
          <p:cNvPr id="6" name="Picture 3" descr="C:\Users\vaszarb\Desktop\gabi prez\migráció_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1340768"/>
            <a:ext cx="6630706" cy="4361667"/>
          </a:xfrm>
          <a:prstGeom prst="rect">
            <a:avLst/>
          </a:prstGeom>
          <a:noFill/>
          <a:extLst>
            <a:ext uri="{909E8E84-426E-40DD-AFC4-6F175D3DCCD1}">
              <a14:hiddenFill xmlns:a14="http://schemas.microsoft.com/office/drawing/2010/main">
                <a:solidFill>
                  <a:srgbClr val="FFFFFF"/>
                </a:solidFill>
              </a14:hiddenFill>
            </a:ext>
          </a:extLst>
        </p:spPr>
      </p:pic>
      <p:sp>
        <p:nvSpPr>
          <p:cNvPr id="7" name="Téglalap 6"/>
          <p:cNvSpPr/>
          <p:nvPr/>
        </p:nvSpPr>
        <p:spPr>
          <a:xfrm>
            <a:off x="3908871" y="5733256"/>
            <a:ext cx="1327223" cy="307777"/>
          </a:xfrm>
          <a:prstGeom prst="rect">
            <a:avLst/>
          </a:prstGeom>
        </p:spPr>
        <p:txBody>
          <a:bodyPr wrap="none">
            <a:spAutoFit/>
          </a:bodyPr>
          <a:lstStyle/>
          <a:p>
            <a:pPr lvl="0"/>
            <a:r>
              <a:rPr lang="hu-HU" sz="1400" b="1" dirty="0"/>
              <a:t>2</a:t>
            </a:r>
            <a:r>
              <a:rPr lang="hu-HU" sz="1400" b="1" dirty="0" smtClean="0"/>
              <a:t>. Adatbetöltés</a:t>
            </a:r>
            <a:endParaRPr lang="hu-HU" sz="1400" b="1" dirty="0"/>
          </a:p>
        </p:txBody>
      </p:sp>
    </p:spTree>
    <p:extLst>
      <p:ext uri="{BB962C8B-B14F-4D97-AF65-F5344CB8AC3E}">
        <p14:creationId xmlns:p14="http://schemas.microsoft.com/office/powerpoint/2010/main" val="34373443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a:t>
            </a:r>
            <a:r>
              <a:rPr lang="hu-HU" dirty="0" smtClean="0">
                <a:solidFill>
                  <a:schemeClr val="bg1"/>
                </a:solidFill>
              </a:rPr>
              <a:t> </a:t>
            </a:r>
            <a:r>
              <a:rPr lang="hu-HU" sz="3300" dirty="0" smtClean="0">
                <a:solidFill>
                  <a:schemeClr val="bg1"/>
                </a:solidFill>
              </a:rPr>
              <a:t>folyamat összefoglalása képekben II.</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pic>
        <p:nvPicPr>
          <p:cNvPr id="8194" name="Picture 2" descr="C:\Users\vaszarb\Desktop\gabi prez\Migráció_4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412776"/>
            <a:ext cx="5492482" cy="216024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Users\vaszarb\Desktop\gabi prez\Migráció_4_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672" y="2673584"/>
            <a:ext cx="5616624" cy="2698293"/>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C:\Users\vaszarb\Desktop\gabi prez\Migráció_4_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22163" y="4941168"/>
            <a:ext cx="5742325" cy="872276"/>
          </a:xfrm>
          <a:prstGeom prst="rect">
            <a:avLst/>
          </a:prstGeom>
          <a:noFill/>
          <a:extLst>
            <a:ext uri="{909E8E84-426E-40DD-AFC4-6F175D3DCCD1}">
              <a14:hiddenFill xmlns:a14="http://schemas.microsoft.com/office/drawing/2010/main">
                <a:solidFill>
                  <a:srgbClr val="FFFFFF"/>
                </a:solidFill>
              </a14:hiddenFill>
            </a:ext>
          </a:extLst>
        </p:spPr>
      </p:pic>
      <p:sp>
        <p:nvSpPr>
          <p:cNvPr id="10" name="Téglalap 9"/>
          <p:cNvSpPr/>
          <p:nvPr/>
        </p:nvSpPr>
        <p:spPr>
          <a:xfrm>
            <a:off x="6306101" y="1628800"/>
            <a:ext cx="2131546" cy="307777"/>
          </a:xfrm>
          <a:prstGeom prst="rect">
            <a:avLst/>
          </a:prstGeom>
        </p:spPr>
        <p:txBody>
          <a:bodyPr wrap="none">
            <a:spAutoFit/>
          </a:bodyPr>
          <a:lstStyle/>
          <a:p>
            <a:pPr lvl="0"/>
            <a:r>
              <a:rPr lang="hu-HU" sz="1400" b="1" dirty="0"/>
              <a:t>3</a:t>
            </a:r>
            <a:r>
              <a:rPr lang="hu-HU" sz="1400" b="1" dirty="0" smtClean="0"/>
              <a:t>. Visszajelzés, </a:t>
            </a:r>
            <a:r>
              <a:rPr lang="hu-HU" sz="1400" b="1" dirty="0" err="1" smtClean="0"/>
              <a:t>státuszolás</a:t>
            </a:r>
            <a:endParaRPr lang="hu-HU" sz="1400" b="1" dirty="0" smtClean="0"/>
          </a:p>
        </p:txBody>
      </p:sp>
      <p:sp>
        <p:nvSpPr>
          <p:cNvPr id="9" name="Téglalap 8"/>
          <p:cNvSpPr/>
          <p:nvPr/>
        </p:nvSpPr>
        <p:spPr>
          <a:xfrm>
            <a:off x="813484" y="5445224"/>
            <a:ext cx="1938864" cy="307777"/>
          </a:xfrm>
          <a:prstGeom prst="rect">
            <a:avLst/>
          </a:prstGeom>
        </p:spPr>
        <p:txBody>
          <a:bodyPr wrap="none">
            <a:spAutoFit/>
          </a:bodyPr>
          <a:lstStyle/>
          <a:p>
            <a:pPr lvl="0"/>
            <a:r>
              <a:rPr lang="hu-HU" sz="1400" dirty="0" smtClean="0"/>
              <a:t>E-mail képek, log részlet</a:t>
            </a:r>
            <a:endParaRPr lang="hu-HU" sz="1400" dirty="0"/>
          </a:p>
        </p:txBody>
      </p:sp>
    </p:spTree>
    <p:extLst>
      <p:ext uri="{BB962C8B-B14F-4D97-AF65-F5344CB8AC3E}">
        <p14:creationId xmlns:p14="http://schemas.microsoft.com/office/powerpoint/2010/main" val="38713274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a:t>
            </a:r>
            <a:r>
              <a:rPr lang="hu-HU" dirty="0" smtClean="0">
                <a:solidFill>
                  <a:schemeClr val="bg1"/>
                </a:solidFill>
              </a:rPr>
              <a:t> </a:t>
            </a:r>
            <a:r>
              <a:rPr lang="hu-HU" sz="3300" dirty="0" smtClean="0">
                <a:solidFill>
                  <a:schemeClr val="bg1"/>
                </a:solidFill>
              </a:rPr>
              <a:t>folyamat összefoglalása képekben III.</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pic>
        <p:nvPicPr>
          <p:cNvPr id="9218" name="Picture 2" descr="C:\Users\vaszarb\Desktop\gabi prez\Migracio_5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162" y="1351816"/>
            <a:ext cx="4127882" cy="3096343"/>
          </a:xfrm>
          <a:prstGeom prst="rect">
            <a:avLst/>
          </a:prstGeom>
          <a:noFill/>
          <a:extLst>
            <a:ext uri="{909E8E84-426E-40DD-AFC4-6F175D3DCCD1}">
              <a14:hiddenFill xmlns:a14="http://schemas.microsoft.com/office/drawing/2010/main">
                <a:solidFill>
                  <a:srgbClr val="FFFFFF"/>
                </a:solidFill>
              </a14:hiddenFill>
            </a:ext>
          </a:extLst>
        </p:spPr>
      </p:pic>
      <p:sp>
        <p:nvSpPr>
          <p:cNvPr id="6" name="Téglalap 5"/>
          <p:cNvSpPr/>
          <p:nvPr/>
        </p:nvSpPr>
        <p:spPr>
          <a:xfrm>
            <a:off x="683568" y="4506530"/>
            <a:ext cx="2239396" cy="307777"/>
          </a:xfrm>
          <a:prstGeom prst="rect">
            <a:avLst/>
          </a:prstGeom>
        </p:spPr>
        <p:txBody>
          <a:bodyPr wrap="none">
            <a:spAutoFit/>
          </a:bodyPr>
          <a:lstStyle/>
          <a:p>
            <a:pPr lvl="0"/>
            <a:r>
              <a:rPr lang="hu-HU" sz="1400" dirty="0" err="1" smtClean="0"/>
              <a:t>Migrácis</a:t>
            </a:r>
            <a:r>
              <a:rPr lang="hu-HU" sz="1400" dirty="0" smtClean="0"/>
              <a:t> adathibák letöltése</a:t>
            </a:r>
          </a:p>
        </p:txBody>
      </p:sp>
      <p:pic>
        <p:nvPicPr>
          <p:cNvPr id="9219" name="Picture 3" descr="C:\Users\vaszarb\Desktop\gabi prez\Migracio_ 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7920" y="2935240"/>
            <a:ext cx="5992924" cy="2754278"/>
          </a:xfrm>
          <a:prstGeom prst="rect">
            <a:avLst/>
          </a:prstGeom>
          <a:noFill/>
          <a:extLst>
            <a:ext uri="{909E8E84-426E-40DD-AFC4-6F175D3DCCD1}">
              <a14:hiddenFill xmlns:a14="http://schemas.microsoft.com/office/drawing/2010/main">
                <a:solidFill>
                  <a:srgbClr val="FFFFFF"/>
                </a:solidFill>
              </a14:hiddenFill>
            </a:ext>
          </a:extLst>
        </p:spPr>
      </p:pic>
      <p:sp>
        <p:nvSpPr>
          <p:cNvPr id="8" name="Téglalap 7"/>
          <p:cNvSpPr/>
          <p:nvPr/>
        </p:nvSpPr>
        <p:spPr>
          <a:xfrm>
            <a:off x="4716016" y="5662461"/>
            <a:ext cx="2787238" cy="307777"/>
          </a:xfrm>
          <a:prstGeom prst="rect">
            <a:avLst/>
          </a:prstGeom>
        </p:spPr>
        <p:txBody>
          <a:bodyPr wrap="none">
            <a:spAutoFit/>
          </a:bodyPr>
          <a:lstStyle/>
          <a:p>
            <a:pPr lvl="0"/>
            <a:r>
              <a:rPr lang="hu-HU" sz="1400" dirty="0" smtClean="0"/>
              <a:t>Ellenőrző riportok összehasonlítása</a:t>
            </a:r>
            <a:endParaRPr lang="hu-HU" sz="1400" dirty="0"/>
          </a:p>
        </p:txBody>
      </p:sp>
      <p:sp>
        <p:nvSpPr>
          <p:cNvPr id="7" name="Téglalap 6"/>
          <p:cNvSpPr/>
          <p:nvPr/>
        </p:nvSpPr>
        <p:spPr>
          <a:xfrm>
            <a:off x="4932040" y="1484783"/>
            <a:ext cx="3510128" cy="307777"/>
          </a:xfrm>
          <a:prstGeom prst="rect">
            <a:avLst/>
          </a:prstGeom>
        </p:spPr>
        <p:txBody>
          <a:bodyPr wrap="none">
            <a:spAutoFit/>
          </a:bodyPr>
          <a:lstStyle/>
          <a:p>
            <a:pPr lvl="0"/>
            <a:r>
              <a:rPr lang="hu-HU" sz="1400" b="1" dirty="0"/>
              <a:t>4</a:t>
            </a:r>
            <a:r>
              <a:rPr lang="hu-HU" sz="1400" b="1" dirty="0" smtClean="0"/>
              <a:t>. Riportok  letöltése, ellenőrzések elvégzése</a:t>
            </a:r>
          </a:p>
        </p:txBody>
      </p:sp>
    </p:spTree>
    <p:extLst>
      <p:ext uri="{BB962C8B-B14F-4D97-AF65-F5344CB8AC3E}">
        <p14:creationId xmlns:p14="http://schemas.microsoft.com/office/powerpoint/2010/main" val="245217188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a:t>
            </a:r>
            <a:r>
              <a:rPr lang="hu-HU" dirty="0" smtClean="0">
                <a:solidFill>
                  <a:schemeClr val="bg1"/>
                </a:solidFill>
              </a:rPr>
              <a:t> </a:t>
            </a:r>
            <a:r>
              <a:rPr lang="hu-HU" sz="3300" dirty="0" smtClean="0">
                <a:solidFill>
                  <a:schemeClr val="bg1"/>
                </a:solidFill>
              </a:rPr>
              <a:t>migrációs folyamat kérdései</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sp>
        <p:nvSpPr>
          <p:cNvPr id="12" name="Téglalap 11"/>
          <p:cNvSpPr/>
          <p:nvPr/>
        </p:nvSpPr>
        <p:spPr>
          <a:xfrm>
            <a:off x="971600" y="1772816"/>
            <a:ext cx="7599681" cy="3465244"/>
          </a:xfrm>
          <a:prstGeom prst="rect">
            <a:avLst/>
          </a:prstGeom>
        </p:spPr>
        <p:txBody>
          <a:bodyPr wrap="square">
            <a:spAutoFit/>
          </a:bodyPr>
          <a:lstStyle/>
          <a:p>
            <a:pPr marL="342900" lvl="0" indent="-342900">
              <a:lnSpc>
                <a:spcPct val="115000"/>
              </a:lnSpc>
              <a:spcAft>
                <a:spcPts val="0"/>
              </a:spcAft>
              <a:buFont typeface="Arial" pitchFamily="34" charset="0"/>
              <a:buChar char="•"/>
            </a:pPr>
            <a:r>
              <a:rPr lang="hu-HU" sz="2400" dirty="0">
                <a:ea typeface="Calibri"/>
                <a:cs typeface="Times New Roman"/>
              </a:rPr>
              <a:t>Mit jelent és miért kell az előzetes </a:t>
            </a:r>
            <a:r>
              <a:rPr lang="hu-HU" sz="2400" dirty="0" smtClean="0">
                <a:ea typeface="Calibri"/>
                <a:cs typeface="Times New Roman"/>
              </a:rPr>
              <a:t>adattisztítás?</a:t>
            </a:r>
            <a:endParaRPr lang="hu-HU" sz="2400" dirty="0">
              <a:ea typeface="Calibri"/>
              <a:cs typeface="Times New Roman"/>
            </a:endParaRPr>
          </a:p>
          <a:p>
            <a:pPr marL="342900" lvl="0" indent="-342900">
              <a:lnSpc>
                <a:spcPct val="115000"/>
              </a:lnSpc>
              <a:spcAft>
                <a:spcPts val="0"/>
              </a:spcAft>
              <a:buFont typeface="Arial" pitchFamily="34" charset="0"/>
              <a:buChar char="•"/>
            </a:pPr>
            <a:r>
              <a:rPr lang="hu-HU" sz="2400" dirty="0">
                <a:ea typeface="Calibri"/>
                <a:cs typeface="Times New Roman"/>
              </a:rPr>
              <a:t>Van-e különbség az </a:t>
            </a:r>
            <a:r>
              <a:rPr lang="hu-HU" sz="2400" dirty="0" err="1">
                <a:ea typeface="Calibri"/>
                <a:cs typeface="Times New Roman"/>
              </a:rPr>
              <a:t>Onkado</a:t>
            </a:r>
            <a:r>
              <a:rPr lang="hu-HU" sz="2400" dirty="0">
                <a:ea typeface="Calibri"/>
                <a:cs typeface="Times New Roman"/>
              </a:rPr>
              <a:t> oldali és a </a:t>
            </a:r>
            <a:r>
              <a:rPr lang="hu-HU" sz="2400" dirty="0" err="1">
                <a:ea typeface="Calibri"/>
                <a:cs typeface="Times New Roman"/>
              </a:rPr>
              <a:t>migráláskori</a:t>
            </a:r>
            <a:r>
              <a:rPr lang="hu-HU" sz="2400" dirty="0">
                <a:ea typeface="Calibri"/>
                <a:cs typeface="Times New Roman"/>
              </a:rPr>
              <a:t> ellenőrzés között?</a:t>
            </a:r>
          </a:p>
          <a:p>
            <a:pPr marL="342900" lvl="0" indent="-342900">
              <a:lnSpc>
                <a:spcPct val="115000"/>
              </a:lnSpc>
              <a:spcAft>
                <a:spcPts val="0"/>
              </a:spcAft>
              <a:buFont typeface="Arial" pitchFamily="34" charset="0"/>
              <a:buChar char="•"/>
            </a:pPr>
            <a:r>
              <a:rPr lang="hu-HU" sz="2400" dirty="0">
                <a:ea typeface="Calibri"/>
                <a:cs typeface="Times New Roman"/>
              </a:rPr>
              <a:t>Miért kell már most elkezdeni az adattisztítást, a </a:t>
            </a:r>
            <a:r>
              <a:rPr lang="hu-HU" sz="2400" dirty="0" err="1">
                <a:ea typeface="Calibri"/>
                <a:cs typeface="Times New Roman"/>
              </a:rPr>
              <a:t>próbamigrálást</a:t>
            </a:r>
            <a:r>
              <a:rPr lang="hu-HU" sz="2400" dirty="0">
                <a:ea typeface="Calibri"/>
                <a:cs typeface="Times New Roman"/>
              </a:rPr>
              <a:t>?</a:t>
            </a:r>
          </a:p>
          <a:p>
            <a:pPr marL="342900" lvl="0" indent="-342900">
              <a:lnSpc>
                <a:spcPct val="115000"/>
              </a:lnSpc>
              <a:spcAft>
                <a:spcPts val="0"/>
              </a:spcAft>
              <a:buFont typeface="Arial" pitchFamily="34" charset="0"/>
              <a:buChar char="•"/>
            </a:pPr>
            <a:r>
              <a:rPr lang="hu-HU" sz="2400" dirty="0">
                <a:ea typeface="Calibri"/>
                <a:cs typeface="Times New Roman"/>
              </a:rPr>
              <a:t>Mit tekintünk archív adatnak és mi a történetiség?</a:t>
            </a:r>
          </a:p>
          <a:p>
            <a:pPr marL="342900" lvl="0" indent="-342900">
              <a:lnSpc>
                <a:spcPct val="115000"/>
              </a:lnSpc>
              <a:spcAft>
                <a:spcPts val="0"/>
              </a:spcAft>
              <a:buFont typeface="Arial" pitchFamily="34" charset="0"/>
              <a:buChar char="•"/>
            </a:pPr>
            <a:r>
              <a:rPr lang="hu-HU" sz="2400" dirty="0">
                <a:ea typeface="Calibri"/>
                <a:cs typeface="Times New Roman"/>
              </a:rPr>
              <a:t>Egyedi adatok </a:t>
            </a:r>
            <a:r>
              <a:rPr lang="hu-HU" sz="2400" dirty="0" err="1">
                <a:ea typeface="Calibri"/>
                <a:cs typeface="Times New Roman"/>
              </a:rPr>
              <a:t>migrálási</a:t>
            </a:r>
            <a:r>
              <a:rPr lang="hu-HU" sz="2400" dirty="0">
                <a:ea typeface="Calibri"/>
                <a:cs typeface="Times New Roman"/>
              </a:rPr>
              <a:t> lehetősége?</a:t>
            </a:r>
          </a:p>
          <a:p>
            <a:pPr marL="342900" lvl="0" indent="-342900">
              <a:lnSpc>
                <a:spcPct val="115000"/>
              </a:lnSpc>
              <a:spcAft>
                <a:spcPts val="1000"/>
              </a:spcAft>
              <a:buFont typeface="Arial" pitchFamily="34" charset="0"/>
              <a:buChar char="•"/>
            </a:pPr>
            <a:r>
              <a:rPr lang="hu-HU" sz="2400" dirty="0">
                <a:ea typeface="Calibri"/>
                <a:cs typeface="Times New Roman"/>
              </a:rPr>
              <a:t>Mi lenne az átállás optimális időpontja?</a:t>
            </a:r>
          </a:p>
        </p:txBody>
      </p:sp>
    </p:spTree>
    <p:extLst>
      <p:ext uri="{BB962C8B-B14F-4D97-AF65-F5344CB8AC3E}">
        <p14:creationId xmlns:p14="http://schemas.microsoft.com/office/powerpoint/2010/main" val="150670166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a:t>
            </a:r>
            <a:r>
              <a:rPr lang="hu-HU" dirty="0" smtClean="0">
                <a:solidFill>
                  <a:schemeClr val="bg1"/>
                </a:solidFill>
              </a:rPr>
              <a:t> </a:t>
            </a:r>
            <a:r>
              <a:rPr lang="hu-HU" sz="3300" dirty="0" smtClean="0">
                <a:solidFill>
                  <a:schemeClr val="bg1"/>
                </a:solidFill>
              </a:rPr>
              <a:t>migrációs folyamat tervezett továbbfejlesztései</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sp>
        <p:nvSpPr>
          <p:cNvPr id="7" name="Téglalap 6"/>
          <p:cNvSpPr/>
          <p:nvPr/>
        </p:nvSpPr>
        <p:spPr>
          <a:xfrm>
            <a:off x="1259632" y="1268760"/>
            <a:ext cx="6390456" cy="4339650"/>
          </a:xfrm>
          <a:prstGeom prst="rect">
            <a:avLst/>
          </a:prstGeom>
        </p:spPr>
        <p:txBody>
          <a:bodyPr wrap="square">
            <a:spAutoFit/>
          </a:bodyPr>
          <a:lstStyle/>
          <a:p>
            <a:pPr lvl="0">
              <a:lnSpc>
                <a:spcPct val="115000"/>
              </a:lnSpc>
              <a:spcAft>
                <a:spcPts val="0"/>
              </a:spcAft>
            </a:pPr>
            <a:r>
              <a:rPr lang="hu-HU" sz="2000" b="1" dirty="0" smtClean="0">
                <a:ea typeface="Calibri"/>
                <a:cs typeface="Times New Roman"/>
              </a:rPr>
              <a:t>További adatok az Onkado rendszerből</a:t>
            </a:r>
            <a:endParaRPr lang="hu-HU" sz="2000" b="1" dirty="0">
              <a:ea typeface="Calibri"/>
              <a:cs typeface="Times New Roman"/>
            </a:endParaRPr>
          </a:p>
          <a:p>
            <a:pPr marL="342900" indent="-342900">
              <a:lnSpc>
                <a:spcPct val="115000"/>
              </a:lnSpc>
              <a:buFont typeface="Arial" pitchFamily="34" charset="0"/>
              <a:buChar char="•"/>
            </a:pPr>
            <a:r>
              <a:rPr lang="hu-HU" sz="2000" dirty="0">
                <a:ea typeface="Calibri"/>
                <a:cs typeface="Times New Roman"/>
              </a:rPr>
              <a:t>adózói archív pénzügyi adatok</a:t>
            </a:r>
          </a:p>
          <a:p>
            <a:pPr marL="342900" indent="-342900">
              <a:lnSpc>
                <a:spcPct val="115000"/>
              </a:lnSpc>
              <a:buFont typeface="Arial" pitchFamily="34" charset="0"/>
              <a:buChar char="•"/>
            </a:pPr>
            <a:r>
              <a:rPr lang="hu-HU" sz="2000" dirty="0">
                <a:ea typeface="Calibri"/>
                <a:cs typeface="Times New Roman"/>
              </a:rPr>
              <a:t>egyedi, nem </a:t>
            </a:r>
            <a:r>
              <a:rPr lang="hu-HU" sz="2000" dirty="0" err="1">
                <a:ea typeface="Calibri"/>
                <a:cs typeface="Times New Roman"/>
              </a:rPr>
              <a:t>onkado</a:t>
            </a:r>
            <a:r>
              <a:rPr lang="hu-HU" sz="2000" dirty="0">
                <a:ea typeface="Calibri"/>
                <a:cs typeface="Times New Roman"/>
              </a:rPr>
              <a:t> rendszerhez kapcsolt adatok</a:t>
            </a:r>
          </a:p>
          <a:p>
            <a:pPr lvl="2">
              <a:lnSpc>
                <a:spcPct val="115000"/>
              </a:lnSpc>
            </a:pPr>
            <a:r>
              <a:rPr lang="hu-HU" sz="2000" i="1" dirty="0">
                <a:ea typeface="Calibri"/>
                <a:cs typeface="Times New Roman"/>
              </a:rPr>
              <a:t>képviselet, és ügyfélkapu plusz adatok( e-mail cím)</a:t>
            </a:r>
          </a:p>
          <a:p>
            <a:pPr marL="342900" indent="-342900">
              <a:lnSpc>
                <a:spcPct val="115000"/>
              </a:lnSpc>
              <a:buFont typeface="Arial" pitchFamily="34" charset="0"/>
              <a:buChar char="•"/>
            </a:pPr>
            <a:r>
              <a:rPr lang="hu-HU" sz="2000" dirty="0">
                <a:ea typeface="Calibri"/>
                <a:cs typeface="Times New Roman"/>
              </a:rPr>
              <a:t>behajtás előzmény adatok</a:t>
            </a:r>
          </a:p>
          <a:p>
            <a:pPr marL="342900" indent="-342900">
              <a:lnSpc>
                <a:spcPct val="115000"/>
              </a:lnSpc>
              <a:buFont typeface="Arial" pitchFamily="34" charset="0"/>
              <a:buChar char="•"/>
            </a:pPr>
            <a:r>
              <a:rPr lang="hu-HU" sz="2000" dirty="0">
                <a:ea typeface="Calibri"/>
                <a:cs typeface="Times New Roman"/>
              </a:rPr>
              <a:t>Fővárosi adózói törzsmodell kialakítása után adózó státusz felépítése</a:t>
            </a:r>
          </a:p>
          <a:p>
            <a:pPr marL="342900" indent="-342900">
              <a:lnSpc>
                <a:spcPct val="115000"/>
              </a:lnSpc>
              <a:buFont typeface="Arial" pitchFamily="34" charset="0"/>
              <a:buChar char="•"/>
            </a:pPr>
            <a:r>
              <a:rPr lang="hu-HU" sz="2000" dirty="0">
                <a:ea typeface="Calibri"/>
                <a:cs typeface="Times New Roman"/>
              </a:rPr>
              <a:t>További egyedi igények felmérése, </a:t>
            </a:r>
            <a:r>
              <a:rPr lang="hu-HU" sz="2000" dirty="0" err="1">
                <a:ea typeface="Calibri"/>
                <a:cs typeface="Times New Roman"/>
              </a:rPr>
              <a:t>migrálási</a:t>
            </a:r>
            <a:r>
              <a:rPr lang="hu-HU" sz="2000" dirty="0">
                <a:ea typeface="Calibri"/>
                <a:cs typeface="Times New Roman"/>
              </a:rPr>
              <a:t> </a:t>
            </a:r>
            <a:r>
              <a:rPr lang="hu-HU" sz="2000" dirty="0" smtClean="0">
                <a:ea typeface="Calibri"/>
                <a:cs typeface="Times New Roman"/>
              </a:rPr>
              <a:t>lehetőség </a:t>
            </a:r>
            <a:r>
              <a:rPr lang="hu-HU" sz="2000" dirty="0">
                <a:ea typeface="Calibri"/>
                <a:cs typeface="Times New Roman"/>
              </a:rPr>
              <a:t>elemzése</a:t>
            </a:r>
          </a:p>
          <a:p>
            <a:pPr lvl="0">
              <a:lnSpc>
                <a:spcPct val="115000"/>
              </a:lnSpc>
              <a:spcAft>
                <a:spcPts val="0"/>
              </a:spcAft>
            </a:pPr>
            <a:r>
              <a:rPr lang="hu-HU" sz="2000" b="1" dirty="0">
                <a:ea typeface="Calibri"/>
                <a:cs typeface="Times New Roman"/>
              </a:rPr>
              <a:t>Adatok átvétele </a:t>
            </a:r>
            <a:r>
              <a:rPr lang="hu-HU" sz="2000" b="1" dirty="0" smtClean="0">
                <a:ea typeface="Calibri"/>
                <a:cs typeface="Times New Roman"/>
              </a:rPr>
              <a:t>más rendszerekből</a:t>
            </a:r>
          </a:p>
          <a:p>
            <a:pPr marL="342900" lvl="0" indent="-342900">
              <a:lnSpc>
                <a:spcPct val="115000"/>
              </a:lnSpc>
              <a:spcAft>
                <a:spcPts val="0"/>
              </a:spcAft>
              <a:buFont typeface="Arial" pitchFamily="34" charset="0"/>
              <a:buChar char="•"/>
            </a:pPr>
            <a:r>
              <a:rPr lang="hu-HU" sz="2000" dirty="0" smtClean="0">
                <a:ea typeface="Calibri"/>
                <a:cs typeface="Times New Roman"/>
              </a:rPr>
              <a:t>KALAP</a:t>
            </a:r>
            <a:endParaRPr lang="hu-HU" sz="2000" dirty="0">
              <a:ea typeface="Calibri"/>
              <a:cs typeface="Times New Roman"/>
            </a:endParaRPr>
          </a:p>
          <a:p>
            <a:pPr marL="342900" lvl="0" indent="-342900">
              <a:lnSpc>
                <a:spcPct val="115000"/>
              </a:lnSpc>
              <a:spcAft>
                <a:spcPts val="1000"/>
              </a:spcAft>
              <a:buFont typeface="Arial" pitchFamily="34" charset="0"/>
              <a:buChar char="•"/>
            </a:pPr>
            <a:r>
              <a:rPr lang="hu-HU" sz="2000" dirty="0" smtClean="0">
                <a:ea typeface="Calibri"/>
                <a:cs typeface="Times New Roman"/>
              </a:rPr>
              <a:t>HAIR</a:t>
            </a:r>
            <a:endParaRPr lang="hu-HU" sz="2000" dirty="0">
              <a:ea typeface="Calibri"/>
              <a:cs typeface="Times New Roman"/>
            </a:endParaRPr>
          </a:p>
        </p:txBody>
      </p:sp>
    </p:spTree>
    <p:extLst>
      <p:ext uri="{BB962C8B-B14F-4D97-AF65-F5344CB8AC3E}">
        <p14:creationId xmlns:p14="http://schemas.microsoft.com/office/powerpoint/2010/main" val="33382924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ASP 1.5 projekt adattisztítási folyamata I.</a:t>
            </a:r>
            <a:r>
              <a:rPr lang="hu-HU" sz="4000" dirty="0">
                <a:solidFill>
                  <a:schemeClr val="bg1"/>
                </a:solidFill>
              </a:rPr>
              <a:t/>
            </a:r>
            <a:br>
              <a:rPr lang="hu-HU" sz="4000" dirty="0">
                <a:solidFill>
                  <a:schemeClr val="bg1"/>
                </a:solidFill>
              </a:rPr>
            </a:br>
            <a:endParaRPr lang="hu-HU" sz="4000" dirty="0">
              <a:solidFill>
                <a:schemeClr val="bg1"/>
              </a:solidFill>
            </a:endParaRPr>
          </a:p>
        </p:txBody>
      </p:sp>
      <p:sp>
        <p:nvSpPr>
          <p:cNvPr id="5" name="Jobbra nyíl 4"/>
          <p:cNvSpPr/>
          <p:nvPr/>
        </p:nvSpPr>
        <p:spPr>
          <a:xfrm>
            <a:off x="323528" y="2060848"/>
            <a:ext cx="8496944" cy="720080"/>
          </a:xfrm>
          <a:prstGeom prst="rightArrow">
            <a:avLst/>
          </a:prstGeom>
          <a:solidFill>
            <a:schemeClr val="accent6">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smtClean="0"/>
              <a:t>Adattisztítási folyamat az összes ONKADO programot használó önkormányzat számára</a:t>
            </a:r>
            <a:endParaRPr lang="hu-HU" dirty="0"/>
          </a:p>
        </p:txBody>
      </p:sp>
      <p:cxnSp>
        <p:nvCxnSpPr>
          <p:cNvPr id="7" name="Egyenes összekötő 6"/>
          <p:cNvCxnSpPr/>
          <p:nvPr/>
        </p:nvCxnSpPr>
        <p:spPr>
          <a:xfrm flipH="1">
            <a:off x="5220072" y="1935416"/>
            <a:ext cx="9897" cy="156559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 name="Szövegdoboz 8"/>
          <p:cNvSpPr txBox="1"/>
          <p:nvPr/>
        </p:nvSpPr>
        <p:spPr>
          <a:xfrm>
            <a:off x="4572000" y="1556792"/>
            <a:ext cx="1236236" cy="369332"/>
          </a:xfrm>
          <a:prstGeom prst="rect">
            <a:avLst/>
          </a:prstGeom>
          <a:noFill/>
        </p:spPr>
        <p:txBody>
          <a:bodyPr wrap="none" rtlCol="0">
            <a:spAutoFit/>
          </a:bodyPr>
          <a:lstStyle/>
          <a:p>
            <a:r>
              <a:rPr lang="hu-HU" dirty="0" smtClean="0"/>
              <a:t>2017.01.01</a:t>
            </a:r>
            <a:endParaRPr lang="hu-HU" dirty="0"/>
          </a:p>
        </p:txBody>
      </p:sp>
      <p:sp>
        <p:nvSpPr>
          <p:cNvPr id="11" name="Szövegdoboz 10"/>
          <p:cNvSpPr txBox="1"/>
          <p:nvPr/>
        </p:nvSpPr>
        <p:spPr>
          <a:xfrm>
            <a:off x="7872268" y="1566084"/>
            <a:ext cx="1236236" cy="369332"/>
          </a:xfrm>
          <a:prstGeom prst="rect">
            <a:avLst/>
          </a:prstGeom>
          <a:noFill/>
        </p:spPr>
        <p:txBody>
          <a:bodyPr wrap="none" rtlCol="0">
            <a:spAutoFit/>
          </a:bodyPr>
          <a:lstStyle/>
          <a:p>
            <a:r>
              <a:rPr lang="hu-HU" dirty="0" smtClean="0"/>
              <a:t>2017.10.01</a:t>
            </a:r>
            <a:endParaRPr lang="hu-HU" dirty="0"/>
          </a:p>
        </p:txBody>
      </p:sp>
      <p:sp>
        <p:nvSpPr>
          <p:cNvPr id="12" name="Szövegdoboz 11"/>
          <p:cNvSpPr txBox="1"/>
          <p:nvPr/>
        </p:nvSpPr>
        <p:spPr>
          <a:xfrm>
            <a:off x="35496" y="1566084"/>
            <a:ext cx="1236236" cy="646331"/>
          </a:xfrm>
          <a:prstGeom prst="rect">
            <a:avLst/>
          </a:prstGeom>
          <a:noFill/>
        </p:spPr>
        <p:txBody>
          <a:bodyPr wrap="none" rtlCol="0">
            <a:spAutoFit/>
          </a:bodyPr>
          <a:lstStyle/>
          <a:p>
            <a:r>
              <a:rPr lang="hu-HU" dirty="0" smtClean="0"/>
              <a:t>2015.10.07</a:t>
            </a:r>
            <a:br>
              <a:rPr lang="hu-HU" dirty="0" smtClean="0"/>
            </a:br>
            <a:endParaRPr lang="hu-HU" dirty="0"/>
          </a:p>
        </p:txBody>
      </p:sp>
      <p:sp>
        <p:nvSpPr>
          <p:cNvPr id="17" name="Jobbra nyíl 16"/>
          <p:cNvSpPr/>
          <p:nvPr/>
        </p:nvSpPr>
        <p:spPr>
          <a:xfrm>
            <a:off x="323528" y="2708920"/>
            <a:ext cx="4896544" cy="720080"/>
          </a:xfrm>
          <a:prstGeom prst="rightArrow">
            <a:avLst/>
          </a:prstGeom>
          <a:solidFill>
            <a:schemeClr val="accent3">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smtClean="0"/>
              <a:t>ASP 1.5 </a:t>
            </a:r>
            <a:endParaRPr lang="hu-HU" dirty="0"/>
          </a:p>
        </p:txBody>
      </p:sp>
      <p:sp>
        <p:nvSpPr>
          <p:cNvPr id="19" name="Téglalap 18"/>
          <p:cNvSpPr/>
          <p:nvPr/>
        </p:nvSpPr>
        <p:spPr>
          <a:xfrm>
            <a:off x="323528" y="3568948"/>
            <a:ext cx="8352928" cy="2308324"/>
          </a:xfrm>
          <a:prstGeom prst="rect">
            <a:avLst/>
          </a:prstGeom>
        </p:spPr>
        <p:txBody>
          <a:bodyPr wrap="square">
            <a:spAutoFit/>
          </a:bodyPr>
          <a:lstStyle/>
          <a:p>
            <a:pPr algn="just"/>
            <a:r>
              <a:rPr lang="hu-HU" dirty="0"/>
              <a:t>Az </a:t>
            </a:r>
            <a:r>
              <a:rPr lang="hu-HU" dirty="0" smtClean="0"/>
              <a:t>előzetes adattisztítás először a 2015-ös évben, majd </a:t>
            </a:r>
            <a:r>
              <a:rPr lang="hu-HU" dirty="0"/>
              <a:t>2016. május </a:t>
            </a:r>
            <a:r>
              <a:rPr lang="hu-HU" dirty="0" smtClean="0"/>
              <a:t>10-én (IV. ütem) </a:t>
            </a:r>
            <a:r>
              <a:rPr lang="hu-HU" dirty="0"/>
              <a:t>vette kezdetét, azon önkormányzatok körében, amelyek településének lakosságszáma nem haladja meg az 5000 főt, illetve rendelkezik a rendszer használatához szükséges minimális sávszélességgel. </a:t>
            </a:r>
            <a:endParaRPr lang="hu-HU" dirty="0" smtClean="0"/>
          </a:p>
          <a:p>
            <a:pPr algn="just"/>
            <a:endParaRPr lang="hu-HU" dirty="0"/>
          </a:p>
          <a:p>
            <a:pPr algn="just"/>
            <a:r>
              <a:rPr lang="hu-HU" dirty="0" smtClean="0"/>
              <a:t>Ezen önkormányzatok csatlakozását a 257/2016 (VIII. 31) Kormányrendelet 2017.01.01-jével írja elő.</a:t>
            </a:r>
          </a:p>
          <a:p>
            <a:pPr algn="just"/>
            <a:endParaRPr lang="hu-HU" dirty="0"/>
          </a:p>
        </p:txBody>
      </p:sp>
    </p:spTree>
    <p:extLst>
      <p:ext uri="{BB962C8B-B14F-4D97-AF65-F5344CB8AC3E}">
        <p14:creationId xmlns:p14="http://schemas.microsoft.com/office/powerpoint/2010/main" val="3899011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előzetesen beérkezett kérdések megválaszolása</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sp>
        <p:nvSpPr>
          <p:cNvPr id="2" name="Téglalap 1"/>
          <p:cNvSpPr/>
          <p:nvPr/>
        </p:nvSpPr>
        <p:spPr>
          <a:xfrm>
            <a:off x="395536" y="1240299"/>
            <a:ext cx="8136904" cy="4708981"/>
          </a:xfrm>
          <a:prstGeom prst="rect">
            <a:avLst/>
          </a:prstGeom>
        </p:spPr>
        <p:txBody>
          <a:bodyPr wrap="square">
            <a:spAutoFit/>
          </a:bodyPr>
          <a:lstStyle/>
          <a:p>
            <a:pPr algn="just"/>
            <a:r>
              <a:rPr lang="hu-HU" sz="1500" b="1" dirty="0"/>
              <a:t>1.) Az ASP rendszer ONKADO programot leváltó próbaverziója mikortól érhető el? Amennyiben már elérhető, akkor mi az elérési útvonal?</a:t>
            </a:r>
          </a:p>
          <a:p>
            <a:pPr algn="just"/>
            <a:endParaRPr lang="hu-HU" sz="1500" dirty="0"/>
          </a:p>
          <a:p>
            <a:pPr algn="just"/>
            <a:r>
              <a:rPr lang="hu-HU" sz="1500" dirty="0" smtClean="0"/>
              <a:t>Elérhető </a:t>
            </a:r>
            <a:r>
              <a:rPr lang="hu-HU" sz="1500" dirty="0"/>
              <a:t>egy ún. DEMO verzió, melyhez az ASP Központtól lehet jogosultságot igényelni. Ennek elérése korlátozott idejű</a:t>
            </a:r>
            <a:r>
              <a:rPr lang="hu-HU" sz="1500" dirty="0" smtClean="0"/>
              <a:t>.</a:t>
            </a:r>
          </a:p>
          <a:p>
            <a:pPr algn="just"/>
            <a:endParaRPr lang="hu-HU" sz="1500" dirty="0" smtClean="0"/>
          </a:p>
          <a:p>
            <a:pPr algn="just"/>
            <a:r>
              <a:rPr lang="hu-HU" sz="1500" b="1" dirty="0"/>
              <a:t>2.) Az adatok </a:t>
            </a:r>
            <a:r>
              <a:rPr lang="hu-HU" sz="1500" b="1" dirty="0" err="1"/>
              <a:t>migrálása</a:t>
            </a:r>
            <a:r>
              <a:rPr lang="hu-HU" sz="1500" b="1" dirty="0"/>
              <a:t> helyi vagy központi szinten fog történni? Amennyiben helyi szinten zajlik a folyamat, úgy kapunk-e hozzá segítséget?</a:t>
            </a:r>
          </a:p>
          <a:p>
            <a:pPr algn="just"/>
            <a:endParaRPr lang="hu-HU" sz="1500" dirty="0" smtClean="0"/>
          </a:p>
          <a:p>
            <a:pPr algn="just"/>
            <a:r>
              <a:rPr lang="hu-HU" sz="1500" dirty="0" smtClean="0"/>
              <a:t>A </a:t>
            </a:r>
            <a:r>
              <a:rPr lang="hu-HU" sz="1500" dirty="0" err="1"/>
              <a:t>migrálás</a:t>
            </a:r>
            <a:r>
              <a:rPr lang="hu-HU" sz="1500" dirty="0"/>
              <a:t> az Adó szakrendszernél helyi szinten, az önkormányzatok által fog történni. A migráció során a megyei igazgatóságok kollégái és az ASP Központ kollégái is segítséget nyújtanak</a:t>
            </a:r>
            <a:r>
              <a:rPr lang="hu-HU" sz="1500" dirty="0" smtClean="0"/>
              <a:t>.</a:t>
            </a:r>
          </a:p>
          <a:p>
            <a:pPr algn="just"/>
            <a:endParaRPr lang="hu-HU" sz="1500" dirty="0"/>
          </a:p>
          <a:p>
            <a:pPr algn="just"/>
            <a:r>
              <a:rPr lang="hu-HU" sz="1500" b="1" dirty="0"/>
              <a:t>3.) Lesz-e közvetlen kapcsolattartónk a Magyar Államkincstárban, akivel az átállás során esetlegesen felmerülő problémákról egyeztethetünk?</a:t>
            </a:r>
          </a:p>
          <a:p>
            <a:pPr algn="just"/>
            <a:endParaRPr lang="hu-HU" sz="1500" dirty="0" smtClean="0"/>
          </a:p>
          <a:p>
            <a:pPr algn="just"/>
            <a:r>
              <a:rPr lang="hu-HU" sz="1500" dirty="0" smtClean="0"/>
              <a:t>Minden </a:t>
            </a:r>
            <a:r>
              <a:rPr lang="hu-HU" sz="1500" dirty="0"/>
              <a:t>megyei igazgatóságon külön kollégák kerültek kijelölésre az adattisztítási és migrációs munkák segítésére. A megyei kollégák részére az ASP Központnál kerültek kijelölésre kapcsolattartók a migrációval kapcsolatos kérdések, észrevételek kezelése érdekében. </a:t>
            </a:r>
          </a:p>
          <a:p>
            <a:pPr algn="just"/>
            <a:endParaRPr lang="hu-HU" sz="1500" dirty="0" smtClean="0"/>
          </a:p>
          <a:p>
            <a:pPr algn="just"/>
            <a:endParaRPr lang="hu-HU" sz="1500" dirty="0"/>
          </a:p>
        </p:txBody>
      </p:sp>
    </p:spTree>
    <p:extLst>
      <p:ext uri="{BB962C8B-B14F-4D97-AF65-F5344CB8AC3E}">
        <p14:creationId xmlns:p14="http://schemas.microsoft.com/office/powerpoint/2010/main" val="274050923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előzetesen beérkezett kérdések megválaszolása</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sp>
        <p:nvSpPr>
          <p:cNvPr id="2" name="Téglalap 1"/>
          <p:cNvSpPr/>
          <p:nvPr/>
        </p:nvSpPr>
        <p:spPr>
          <a:xfrm>
            <a:off x="395536" y="1138674"/>
            <a:ext cx="8136904" cy="5170646"/>
          </a:xfrm>
          <a:prstGeom prst="rect">
            <a:avLst/>
          </a:prstGeom>
        </p:spPr>
        <p:txBody>
          <a:bodyPr wrap="square">
            <a:spAutoFit/>
          </a:bodyPr>
          <a:lstStyle/>
          <a:p>
            <a:pPr algn="just"/>
            <a:r>
              <a:rPr lang="hu-HU" sz="1500" b="1" dirty="0"/>
              <a:t>4.) Az ASP rendszer esetleges leterheltsége vagy egyéb probléma esetén (frissítés, karbantartás stb.) helyi szinten lehet-e használni a programot</a:t>
            </a:r>
            <a:r>
              <a:rPr lang="hu-HU" sz="1500" b="1" dirty="0" smtClean="0"/>
              <a:t>?</a:t>
            </a:r>
          </a:p>
          <a:p>
            <a:pPr algn="just"/>
            <a:endParaRPr lang="hu-HU" sz="1500" dirty="0"/>
          </a:p>
          <a:p>
            <a:pPr algn="just"/>
            <a:r>
              <a:rPr lang="hu-HU" sz="1500" dirty="0"/>
              <a:t>Az ASP egy központi rendszer, tehát a karbantartások, frissítések is központilag történnek. Ezek a karbantartások – a rendkívüli esetek kivételével - munkaidőn kívül kerülnek elvégzésre. A program egy keretrendszerre és központi adatbázisra épül, külön, „helyi szinten történő” telepítésére nincs lehetőség</a:t>
            </a:r>
            <a:r>
              <a:rPr lang="hu-HU" sz="1500" dirty="0" smtClean="0"/>
              <a:t>.</a:t>
            </a:r>
          </a:p>
          <a:p>
            <a:pPr algn="just"/>
            <a:endParaRPr lang="hu-HU" sz="1500" dirty="0"/>
          </a:p>
          <a:p>
            <a:pPr algn="just"/>
            <a:r>
              <a:rPr lang="hu-HU" sz="1500" b="1" dirty="0"/>
              <a:t>5.) Az ONKADO programban a gépjárműadatok feldolgozásakor használt ún. „DBF iktatás” miként lesz megoldható az ASP rendszerrel</a:t>
            </a:r>
            <a:r>
              <a:rPr lang="hu-HU" sz="1500" b="1" dirty="0" smtClean="0"/>
              <a:t>?</a:t>
            </a:r>
          </a:p>
          <a:p>
            <a:pPr algn="just"/>
            <a:endParaRPr lang="hu-HU" sz="1500" dirty="0"/>
          </a:p>
          <a:p>
            <a:pPr algn="just"/>
            <a:r>
              <a:rPr lang="hu-HU" sz="1500" dirty="0"/>
              <a:t>Az ASP 2.0-ban, ha az ASP IRAT szakrendszeréhez nem csatlakozik az önkormányzat, akkor is van egy on-line „külső” </a:t>
            </a:r>
            <a:r>
              <a:rPr lang="hu-HU" sz="1500" dirty="0" err="1"/>
              <a:t>webservice-es</a:t>
            </a:r>
            <a:r>
              <a:rPr lang="hu-HU" sz="1500" dirty="0"/>
              <a:t> kapcsolatunk a belső irat modulunk által, de ez esetben a „túloldalon lévő” irat szakrendszernek a csatlakozást ki kell építenie, az on-line rendelkezésre </a:t>
            </a:r>
            <a:r>
              <a:rPr lang="hu-HU" sz="1500" dirty="0" err="1"/>
              <a:t>állaást</a:t>
            </a:r>
            <a:r>
              <a:rPr lang="hu-HU" sz="1500" dirty="0"/>
              <a:t> biztosítania. Azaz  ilyen esetben a „saját” Irat szakrendszer fejlesztése lesz szükséges.</a:t>
            </a:r>
          </a:p>
          <a:p>
            <a:pPr algn="just"/>
            <a:endParaRPr lang="hu-HU" sz="1500" dirty="0" smtClean="0"/>
          </a:p>
          <a:p>
            <a:pPr algn="just"/>
            <a:r>
              <a:rPr lang="hu-HU" sz="1500" b="1" dirty="0" smtClean="0"/>
              <a:t>6</a:t>
            </a:r>
            <a:r>
              <a:rPr lang="hu-HU" sz="1500" b="1" dirty="0"/>
              <a:t>.) Az ASP rendszer 2017. év október 1-vel történő bevezetésekor, - tekintettel az évközi állapotra - mely időállapot szerinti adatbázist kell feltölteni az új rendszerbe?</a:t>
            </a:r>
          </a:p>
          <a:p>
            <a:pPr algn="just"/>
            <a:endParaRPr lang="hu-HU" sz="1500" dirty="0" smtClean="0"/>
          </a:p>
          <a:p>
            <a:pPr algn="just"/>
            <a:r>
              <a:rPr lang="hu-HU" sz="1500" dirty="0" smtClean="0"/>
              <a:t>Az </a:t>
            </a:r>
            <a:r>
              <a:rPr lang="hu-HU" sz="1500" dirty="0"/>
              <a:t>aktuális adatbázis kerül </a:t>
            </a:r>
            <a:r>
              <a:rPr lang="hu-HU" sz="1500" dirty="0" err="1"/>
              <a:t>migrálasra</a:t>
            </a:r>
            <a:r>
              <a:rPr lang="hu-HU" sz="1500" b="1" dirty="0"/>
              <a:t> </a:t>
            </a:r>
            <a:r>
              <a:rPr lang="hu-HU" sz="1500" dirty="0"/>
              <a:t>az Adó szakrendszer esetében. Célzottan ez a 3. negyedéves „zárás” utáni állapot.</a:t>
            </a:r>
          </a:p>
          <a:p>
            <a:pPr algn="just"/>
            <a:endParaRPr lang="hu-HU" sz="1500" dirty="0"/>
          </a:p>
        </p:txBody>
      </p:sp>
    </p:spTree>
    <p:extLst>
      <p:ext uri="{BB962C8B-B14F-4D97-AF65-F5344CB8AC3E}">
        <p14:creationId xmlns:p14="http://schemas.microsoft.com/office/powerpoint/2010/main" val="193349261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előzetesen beérkezett kérdések megválaszolása</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sp>
        <p:nvSpPr>
          <p:cNvPr id="2" name="Téglalap 1"/>
          <p:cNvSpPr/>
          <p:nvPr/>
        </p:nvSpPr>
        <p:spPr>
          <a:xfrm>
            <a:off x="395536" y="1297498"/>
            <a:ext cx="8136904" cy="4939814"/>
          </a:xfrm>
          <a:prstGeom prst="rect">
            <a:avLst/>
          </a:prstGeom>
        </p:spPr>
        <p:txBody>
          <a:bodyPr wrap="square">
            <a:spAutoFit/>
          </a:bodyPr>
          <a:lstStyle/>
          <a:p>
            <a:pPr algn="just"/>
            <a:r>
              <a:rPr lang="hu-HU" sz="1500" b="1" dirty="0"/>
              <a:t>7.) A gépjárműadó kivetés során használt KEK </a:t>
            </a:r>
            <a:r>
              <a:rPr lang="hu-HU" sz="1500" b="1" dirty="0" err="1"/>
              <a:t>KH-s</a:t>
            </a:r>
            <a:r>
              <a:rPr lang="hu-HU" sz="1500" b="1" dirty="0"/>
              <a:t> adatok (havi változások) feldolgozása miként fog működni az ASP rendszerrel</a:t>
            </a:r>
            <a:r>
              <a:rPr lang="hu-HU" sz="1500" b="1" dirty="0" smtClean="0"/>
              <a:t>?</a:t>
            </a:r>
          </a:p>
          <a:p>
            <a:pPr algn="just"/>
            <a:endParaRPr lang="hu-HU" sz="1500" dirty="0"/>
          </a:p>
          <a:p>
            <a:pPr algn="just"/>
            <a:r>
              <a:rPr lang="hu-HU" sz="1500" dirty="0"/>
              <a:t>A folyamat alapvetően nagyban hasonlít az </a:t>
            </a:r>
            <a:r>
              <a:rPr lang="hu-HU" sz="1500" dirty="0" err="1"/>
              <a:t>ONKADO-ban</a:t>
            </a:r>
            <a:r>
              <a:rPr lang="hu-HU" sz="1500" dirty="0"/>
              <a:t> most működő feldolgozáshoz (havi állomány betöltése, automatikus beazonosítás, ügyintézői beazonosítás, adóztatás, határozatkészítés), ami azért több automatizmust  (pl. irattípus választás, iktatás) tartalmaz. A gépjárműadó havi állomány feldolgozását részletesen leírja a Felhasználói kézikönyv vonatkozó fejezete, valamint a Példatár egy konkrét havi változás tétel feldolgozásán keresztül bemutatja a folyamat lényegei elemeit. A géptermi oktatásokon természetesen külön bemutatásra kerül a gépjárműadó feldolgozás folyamata</a:t>
            </a:r>
            <a:r>
              <a:rPr lang="hu-HU" sz="1500" dirty="0" smtClean="0"/>
              <a:t>.</a:t>
            </a:r>
          </a:p>
          <a:p>
            <a:pPr algn="just"/>
            <a:endParaRPr lang="hu-HU" sz="1500" dirty="0"/>
          </a:p>
          <a:p>
            <a:pPr algn="just"/>
            <a:r>
              <a:rPr lang="hu-HU" sz="1500" b="1" dirty="0"/>
              <a:t>8.) A tömeges nyomtatást igénylő feladatok esetén (értesítők, fizetési felhívás elkészítése), milyen állományban (kiterjesztés) készülnek el az adatok? Továbbá az értesítéshez és fizetési felhíváshoz kapcsolódó csekkek, tértivevények nyomtatása miként fog történni? A nyomtatáshoz, borítékoláshoz jelenleg használt </a:t>
            </a:r>
            <a:r>
              <a:rPr lang="hu-HU" sz="1500" b="1" dirty="0" err="1"/>
              <a:t>ONKADO-ra</a:t>
            </a:r>
            <a:r>
              <a:rPr lang="hu-HU" sz="1500" b="1" dirty="0"/>
              <a:t> írt programok mennyiben lesznek átjárhatóak az új </a:t>
            </a:r>
            <a:r>
              <a:rPr lang="hu-HU" sz="1500" b="1" dirty="0" smtClean="0"/>
              <a:t>rendszerben?</a:t>
            </a:r>
          </a:p>
          <a:p>
            <a:pPr algn="just"/>
            <a:endParaRPr lang="hu-HU" sz="1500" dirty="0"/>
          </a:p>
          <a:p>
            <a:pPr algn="just"/>
            <a:r>
              <a:rPr lang="hu-HU" sz="1500" dirty="0"/>
              <a:t>Az ASP Adó rendszerben a dokumentumok PDF formátumban készülnek, ideértve az értesítőket és a hozzájuk tartozó csekk állományokat. Tértivevény nyomtatására az Irat </a:t>
            </a:r>
            <a:r>
              <a:rPr lang="hu-HU" sz="1500" dirty="0" err="1" smtClean="0"/>
              <a:t>szkrendszerben</a:t>
            </a:r>
            <a:r>
              <a:rPr lang="hu-HU" sz="1500" dirty="0" smtClean="0"/>
              <a:t> </a:t>
            </a:r>
            <a:r>
              <a:rPr lang="hu-HU" sz="1500" dirty="0"/>
              <a:t>van lehetőség. Jelenleg két ASP Adót használó önkormányzatnál készülnek borítékoló géppel az értesítők. Esetükben a borítékoló gép </a:t>
            </a:r>
            <a:r>
              <a:rPr lang="hu-HU" sz="1500" dirty="0" err="1"/>
              <a:t>supportálását</a:t>
            </a:r>
            <a:r>
              <a:rPr lang="hu-HU" sz="1500" dirty="0"/>
              <a:t> ellátó cég a feldolgozó szoftverében szükséges módosításokat elvégezte, így az értesítők borítékoló géppel is előállíthatók.</a:t>
            </a:r>
          </a:p>
          <a:p>
            <a:pPr algn="just"/>
            <a:endParaRPr lang="hu-HU" sz="1500" dirty="0"/>
          </a:p>
        </p:txBody>
      </p:sp>
    </p:spTree>
    <p:extLst>
      <p:ext uri="{BB962C8B-B14F-4D97-AF65-F5344CB8AC3E}">
        <p14:creationId xmlns:p14="http://schemas.microsoft.com/office/powerpoint/2010/main" val="197213633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előzetesen beérkezett kérdések megválaszolása</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sp>
        <p:nvSpPr>
          <p:cNvPr id="3" name="Téglalap 2"/>
          <p:cNvSpPr/>
          <p:nvPr/>
        </p:nvSpPr>
        <p:spPr>
          <a:xfrm>
            <a:off x="251520" y="1282109"/>
            <a:ext cx="8892480" cy="4955203"/>
          </a:xfrm>
          <a:prstGeom prst="rect">
            <a:avLst/>
          </a:prstGeom>
        </p:spPr>
        <p:txBody>
          <a:bodyPr wrap="square">
            <a:spAutoFit/>
          </a:bodyPr>
          <a:lstStyle/>
          <a:p>
            <a:pPr algn="just"/>
            <a:r>
              <a:rPr lang="hu-HU" sz="1500" b="1" dirty="0"/>
              <a:t>9.) Az </a:t>
            </a:r>
            <a:r>
              <a:rPr lang="hu-HU" sz="1500" b="1" dirty="0" err="1"/>
              <a:t>ONKADO-ban</a:t>
            </a:r>
            <a:r>
              <a:rPr lang="hu-HU" sz="1500" b="1" dirty="0"/>
              <a:t> meglévő iratmintákat átveszi-e az ASP rendszer, illetőleg az új program milyen típusú iratmintákat használ</a:t>
            </a:r>
            <a:r>
              <a:rPr lang="hu-HU" sz="1500" b="1" dirty="0" smtClean="0"/>
              <a:t>?</a:t>
            </a:r>
          </a:p>
          <a:p>
            <a:pPr algn="just"/>
            <a:endParaRPr lang="hu-HU" sz="1500" dirty="0"/>
          </a:p>
          <a:p>
            <a:pPr algn="just"/>
            <a:r>
              <a:rPr lang="hu-HU" sz="1500" dirty="0"/>
              <a:t>Az </a:t>
            </a:r>
            <a:r>
              <a:rPr lang="hu-HU" sz="1500" dirty="0" err="1"/>
              <a:t>ONKADO-s</a:t>
            </a:r>
            <a:r>
              <a:rPr lang="hu-HU" sz="1500" dirty="0"/>
              <a:t> iratsablonok nem kerülnek </a:t>
            </a:r>
            <a:r>
              <a:rPr lang="hu-HU" sz="1500" dirty="0" err="1"/>
              <a:t>migrálásra</a:t>
            </a:r>
            <a:r>
              <a:rPr lang="hu-HU" sz="1500" dirty="0"/>
              <a:t>. Az ASP Adóban közel 300 központi  iratsablon áll rendelkezésre, melyek természetesen tovább alakíthatók az önkormányzat igényei szerint. Az ASP Adó iratsablonjai egy belső iratszerkesztővel szerkeszthetők, illetve állíthatók elő. Lehetőség van az iratsablonok exportálására és importálására, azaz a sablonok önkormányzatok között is mozgathatók</a:t>
            </a:r>
            <a:r>
              <a:rPr lang="hu-HU" sz="1500" dirty="0" smtClean="0"/>
              <a:t>.</a:t>
            </a:r>
          </a:p>
          <a:p>
            <a:pPr algn="just"/>
            <a:endParaRPr lang="hu-HU" sz="1500" dirty="0"/>
          </a:p>
          <a:p>
            <a:pPr algn="just"/>
            <a:r>
              <a:rPr lang="hu-HU" sz="1500" b="1" dirty="0"/>
              <a:t>10.) A 2017. október 1-jén történő csatlakozást követően az adatbázis kezelése milyen formában fog történi a 2017. évet megelőző adóévek, illetőleg tárgyév tekintetében? Egy programot fogunk használunk vagy a 2017. évet megelőző időszak tekintetében az </a:t>
            </a:r>
            <a:r>
              <a:rPr lang="hu-HU" sz="1500" b="1" dirty="0" err="1"/>
              <a:t>ONKADO-t</a:t>
            </a:r>
            <a:r>
              <a:rPr lang="hu-HU" sz="1500" b="1" dirty="0"/>
              <a:t> is használnunk kell</a:t>
            </a:r>
            <a:r>
              <a:rPr lang="hu-HU" sz="1500" b="1" dirty="0" smtClean="0"/>
              <a:t>?</a:t>
            </a:r>
          </a:p>
          <a:p>
            <a:pPr algn="just"/>
            <a:endParaRPr lang="hu-HU" sz="1500" dirty="0"/>
          </a:p>
          <a:p>
            <a:pPr algn="just"/>
            <a:r>
              <a:rPr lang="hu-HU" sz="1500" dirty="0"/>
              <a:t>A csatlakozást követően csak az ASP Adó program használható adatok feldolgozására. Az ONKADO program archív adatok megtekintésére, illetve a migráció eredményének ellenőrzésére használható</a:t>
            </a:r>
            <a:r>
              <a:rPr lang="hu-HU" sz="1500" dirty="0" smtClean="0"/>
              <a:t>.</a:t>
            </a:r>
          </a:p>
          <a:p>
            <a:pPr algn="just"/>
            <a:endParaRPr lang="hu-HU" sz="1500" dirty="0"/>
          </a:p>
          <a:p>
            <a:pPr algn="just"/>
            <a:r>
              <a:rPr lang="hu-HU" sz="1500" b="1" dirty="0"/>
              <a:t>11.) A 2017. évi második féléves fizetési felhívás (2017. október közepe) a 2017. október 1-jén csatlakozók esetében, mely program alapján készül el (új vagy régi</a:t>
            </a:r>
            <a:r>
              <a:rPr lang="hu-HU" sz="1500" b="1" dirty="0" smtClean="0"/>
              <a:t>)?</a:t>
            </a:r>
          </a:p>
          <a:p>
            <a:pPr algn="just"/>
            <a:endParaRPr lang="hu-HU" sz="1500" dirty="0"/>
          </a:p>
          <a:p>
            <a:pPr algn="just"/>
            <a:r>
              <a:rPr lang="hu-HU" sz="1500" dirty="0" smtClean="0"/>
              <a:t>Ha a fizetési felhívás 2017. október közepén készül el, akkor már az ASP Adó programot kell használni. Erre található az </a:t>
            </a:r>
            <a:r>
              <a:rPr lang="hu-HU" sz="1500" dirty="0" err="1" smtClean="0"/>
              <a:t>ASP.ADÓ-ban</a:t>
            </a:r>
            <a:r>
              <a:rPr lang="hu-HU" sz="1500" dirty="0" smtClean="0"/>
              <a:t> is belső iratminta, amit megszemélyesítés után javaslunk használni.</a:t>
            </a:r>
            <a:endParaRPr lang="hu-HU" sz="1500" dirty="0"/>
          </a:p>
          <a:p>
            <a:pPr algn="just"/>
            <a:r>
              <a:rPr lang="hu-HU" sz="1500" dirty="0"/>
              <a:t> </a:t>
            </a:r>
          </a:p>
        </p:txBody>
      </p:sp>
    </p:spTree>
    <p:extLst>
      <p:ext uri="{BB962C8B-B14F-4D97-AF65-F5344CB8AC3E}">
        <p14:creationId xmlns:p14="http://schemas.microsoft.com/office/powerpoint/2010/main" val="252358997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előzetesen beérkezett kérdések megválaszolása</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sp>
        <p:nvSpPr>
          <p:cNvPr id="3" name="Téglalap 2"/>
          <p:cNvSpPr/>
          <p:nvPr/>
        </p:nvSpPr>
        <p:spPr>
          <a:xfrm>
            <a:off x="251520" y="1179324"/>
            <a:ext cx="8892480" cy="4985980"/>
          </a:xfrm>
          <a:prstGeom prst="rect">
            <a:avLst/>
          </a:prstGeom>
        </p:spPr>
        <p:txBody>
          <a:bodyPr wrap="square">
            <a:spAutoFit/>
          </a:bodyPr>
          <a:lstStyle/>
          <a:p>
            <a:pPr algn="just"/>
            <a:r>
              <a:rPr lang="hu-HU" sz="1500" b="1" dirty="0" smtClean="0"/>
              <a:t>12.) </a:t>
            </a:r>
            <a:r>
              <a:rPr lang="hu-HU" sz="1500" b="1" dirty="0"/>
              <a:t>Mikor kapjuk meg az összes ellenőrzési (ALI) listát? (Addig nem tudjuk megtervezni az ezzel kapcsolatos munkát</a:t>
            </a:r>
            <a:r>
              <a:rPr lang="hu-HU" sz="1500" b="1" dirty="0" smtClean="0"/>
              <a:t>.</a:t>
            </a:r>
          </a:p>
          <a:p>
            <a:pPr algn="just"/>
            <a:endParaRPr lang="hu-HU" sz="1050" dirty="0"/>
          </a:p>
          <a:p>
            <a:pPr algn="just"/>
            <a:r>
              <a:rPr lang="hu-HU" sz="1500" dirty="0"/>
              <a:t>Minden, az előzetes adattisztítás során használatos ALI lista elérhető bármelyik önkormányzat részére. Javasoljuk, hogy ezzel kapcsolatban vegyék fel a kapcsolatot az illetékes megyei igazgatóság helyi adóval foglalkozó kollégáival</a:t>
            </a:r>
            <a:r>
              <a:rPr lang="hu-HU" sz="1500" dirty="0" smtClean="0"/>
              <a:t>.</a:t>
            </a:r>
          </a:p>
          <a:p>
            <a:pPr algn="just"/>
            <a:endParaRPr lang="hu-HU" sz="1500" dirty="0"/>
          </a:p>
          <a:p>
            <a:pPr algn="just"/>
            <a:r>
              <a:rPr lang="hu-HU" sz="1500" b="1" dirty="0" smtClean="0"/>
              <a:t>13.) </a:t>
            </a:r>
            <a:r>
              <a:rPr lang="hu-HU" sz="1500" b="1" dirty="0"/>
              <a:t>Mi a teendő a hibalista azon soraival, amelyek szerintünk jók? Az állományok ellenőrzése milyen logikai összefüggéseket ellenőrzi (3.5.A</a:t>
            </a:r>
            <a:r>
              <a:rPr lang="hu-HU" sz="1500" b="1" dirty="0" smtClean="0"/>
              <a:t>)?</a:t>
            </a:r>
          </a:p>
          <a:p>
            <a:pPr algn="just"/>
            <a:endParaRPr lang="hu-HU" sz="400" dirty="0"/>
          </a:p>
          <a:p>
            <a:pPr algn="just"/>
            <a:r>
              <a:rPr lang="hu-HU" sz="1500" dirty="0"/>
              <a:t>A „jogos” hibákat természetesen nem kell javítani. Kérdés esetén célszerű az illetékes megyei igazgatóság helyi adóval foglalkozó kollégáival a kapcsolatot felvenni.</a:t>
            </a:r>
          </a:p>
          <a:p>
            <a:pPr algn="just"/>
            <a:endParaRPr lang="hu-HU" sz="1500" b="1" dirty="0" smtClean="0"/>
          </a:p>
          <a:p>
            <a:pPr algn="just"/>
            <a:r>
              <a:rPr lang="hu-HU" sz="1500" b="1" dirty="0" smtClean="0"/>
              <a:t>14.) </a:t>
            </a:r>
            <a:r>
              <a:rPr lang="hu-HU" sz="1500" b="1" dirty="0"/>
              <a:t>Mi a teendő az elhunytakkal és a tulajdonjogot szerzett uniós állampolgárokkal? (Technikai számon vannak nyilvántartva</a:t>
            </a:r>
            <a:r>
              <a:rPr lang="hu-HU" sz="1500" b="1" dirty="0" smtClean="0"/>
              <a:t>.)</a:t>
            </a:r>
          </a:p>
          <a:p>
            <a:pPr algn="just"/>
            <a:endParaRPr lang="hu-HU" sz="500" dirty="0"/>
          </a:p>
          <a:p>
            <a:pPr algn="just"/>
            <a:r>
              <a:rPr lang="hu-HU" sz="1500" dirty="0"/>
              <a:t>A technikai számos magánszemélyek (nem vállalkozók) az ASP Adó programba </a:t>
            </a:r>
            <a:r>
              <a:rPr lang="hu-HU" sz="1500" dirty="0" err="1"/>
              <a:t>átmigrálsára</a:t>
            </a:r>
            <a:r>
              <a:rPr lang="hu-HU" sz="1500" dirty="0"/>
              <a:t> kerülnek adóazonosító jel nélkül is. Maga a technikai szám viszont nem kerül </a:t>
            </a:r>
            <a:r>
              <a:rPr lang="hu-HU" sz="1500" dirty="0" err="1"/>
              <a:t>migrálásra</a:t>
            </a:r>
            <a:r>
              <a:rPr lang="hu-HU" sz="1500" dirty="0" smtClean="0"/>
              <a:t>.</a:t>
            </a:r>
          </a:p>
          <a:p>
            <a:pPr algn="just"/>
            <a:endParaRPr lang="hu-HU" sz="1500" dirty="0"/>
          </a:p>
          <a:p>
            <a:pPr algn="just"/>
            <a:r>
              <a:rPr lang="hu-HU" sz="1500" b="1" dirty="0" smtClean="0"/>
              <a:t>15.) </a:t>
            </a:r>
            <a:r>
              <a:rPr lang="hu-HU" sz="1500" b="1" dirty="0"/>
              <a:t>Központi </a:t>
            </a:r>
            <a:r>
              <a:rPr lang="hu-HU" sz="1500" b="1" dirty="0" err="1"/>
              <a:t>ANYK-s</a:t>
            </a:r>
            <a:r>
              <a:rPr lang="hu-HU" sz="1500" b="1" dirty="0"/>
              <a:t> iparűzési adóbevallás milyen módon jut az </a:t>
            </a:r>
            <a:r>
              <a:rPr lang="hu-HU" sz="1500" b="1" dirty="0" err="1"/>
              <a:t>ASP-be</a:t>
            </a:r>
            <a:r>
              <a:rPr lang="hu-HU" sz="1500" b="1" dirty="0" smtClean="0"/>
              <a:t>?</a:t>
            </a:r>
          </a:p>
          <a:p>
            <a:pPr algn="just"/>
            <a:endParaRPr lang="hu-HU" sz="600" dirty="0" smtClean="0"/>
          </a:p>
          <a:p>
            <a:pPr algn="just"/>
            <a:r>
              <a:rPr lang="hu-HU" sz="1500" dirty="0" smtClean="0"/>
              <a:t>Ezzel </a:t>
            </a:r>
            <a:r>
              <a:rPr lang="hu-HU" sz="1500" dirty="0"/>
              <a:t>kapcsolatban már folynak az előzetes egyeztetések a NAV kijelölt kollégáival, az </a:t>
            </a:r>
            <a:r>
              <a:rPr lang="hu-HU" sz="1500" dirty="0" err="1"/>
              <a:t>Onkado</a:t>
            </a:r>
            <a:r>
              <a:rPr lang="hu-HU" sz="1500" dirty="0"/>
              <a:t> és az ASP.ADÓ tekintetében egyaránt. </a:t>
            </a:r>
          </a:p>
        </p:txBody>
      </p:sp>
    </p:spTree>
    <p:extLst>
      <p:ext uri="{BB962C8B-B14F-4D97-AF65-F5344CB8AC3E}">
        <p14:creationId xmlns:p14="http://schemas.microsoft.com/office/powerpoint/2010/main" val="420190239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előzetesen beérkezett kérdések megválaszolása</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sp>
        <p:nvSpPr>
          <p:cNvPr id="3" name="Téglalap 2"/>
          <p:cNvSpPr/>
          <p:nvPr/>
        </p:nvSpPr>
        <p:spPr>
          <a:xfrm>
            <a:off x="179512" y="1340519"/>
            <a:ext cx="8892480" cy="4680769"/>
          </a:xfrm>
          <a:prstGeom prst="rect">
            <a:avLst/>
          </a:prstGeom>
        </p:spPr>
        <p:txBody>
          <a:bodyPr wrap="square">
            <a:spAutoFit/>
          </a:bodyPr>
          <a:lstStyle/>
          <a:p>
            <a:pPr algn="just">
              <a:lnSpc>
                <a:spcPct val="115000"/>
              </a:lnSpc>
              <a:spcAft>
                <a:spcPts val="1000"/>
              </a:spcAft>
            </a:pPr>
            <a:r>
              <a:rPr lang="hu-HU" sz="1500" b="1" dirty="0" smtClean="0">
                <a:ea typeface="Times New Roman"/>
                <a:cs typeface="Times New Roman"/>
              </a:rPr>
              <a:t>16.) </a:t>
            </a:r>
            <a:r>
              <a:rPr lang="hu-HU" sz="1500" b="1" dirty="0">
                <a:ea typeface="Times New Roman"/>
                <a:cs typeface="Times New Roman"/>
              </a:rPr>
              <a:t>OMR kódos számlalevél hogyan lesz előállítható az ASP programból?</a:t>
            </a:r>
            <a:endParaRPr lang="hu-HU" sz="1500" b="1" dirty="0">
              <a:ea typeface="Calibri"/>
              <a:cs typeface="Times New Roman"/>
            </a:endParaRPr>
          </a:p>
          <a:p>
            <a:pPr algn="just">
              <a:lnSpc>
                <a:spcPct val="115000"/>
              </a:lnSpc>
              <a:spcAft>
                <a:spcPts val="1000"/>
              </a:spcAft>
            </a:pPr>
            <a:r>
              <a:rPr lang="en-US" sz="1500" dirty="0">
                <a:ea typeface="Times New Roman"/>
                <a:cs typeface="Times New Roman"/>
              </a:rPr>
              <a:t>OMR </a:t>
            </a:r>
            <a:r>
              <a:rPr lang="en-US" sz="1500" dirty="0" err="1">
                <a:ea typeface="Times New Roman"/>
                <a:cs typeface="Times New Roman"/>
              </a:rPr>
              <a:t>kód</a:t>
            </a:r>
            <a:r>
              <a:rPr lang="en-US" sz="1500" dirty="0">
                <a:ea typeface="Times New Roman"/>
                <a:cs typeface="Times New Roman"/>
              </a:rPr>
              <a:t> </a:t>
            </a:r>
            <a:r>
              <a:rPr lang="en-US" sz="1500" dirty="0" err="1">
                <a:ea typeface="Times New Roman"/>
                <a:cs typeface="Times New Roman"/>
              </a:rPr>
              <a:t>írására</a:t>
            </a:r>
            <a:r>
              <a:rPr lang="en-US" sz="1500" dirty="0">
                <a:ea typeface="Times New Roman"/>
                <a:cs typeface="Times New Roman"/>
              </a:rPr>
              <a:t> </a:t>
            </a:r>
            <a:r>
              <a:rPr lang="en-US" sz="1500" dirty="0" err="1">
                <a:ea typeface="Times New Roman"/>
                <a:cs typeface="Times New Roman"/>
              </a:rPr>
              <a:t>az</a:t>
            </a:r>
            <a:r>
              <a:rPr lang="en-US" sz="1500" dirty="0">
                <a:ea typeface="Times New Roman"/>
                <a:cs typeface="Times New Roman"/>
              </a:rPr>
              <a:t> </a:t>
            </a:r>
            <a:r>
              <a:rPr lang="en-US" sz="1500" dirty="0" err="1">
                <a:ea typeface="Times New Roman"/>
                <a:cs typeface="Times New Roman"/>
              </a:rPr>
              <a:t>önkormányzatnak</a:t>
            </a:r>
            <a:r>
              <a:rPr lang="en-US" sz="1500" dirty="0">
                <a:ea typeface="Times New Roman"/>
                <a:cs typeface="Times New Roman"/>
              </a:rPr>
              <a:t> </a:t>
            </a:r>
            <a:r>
              <a:rPr lang="en-US" sz="1500" dirty="0" err="1">
                <a:ea typeface="Times New Roman"/>
                <a:cs typeface="Times New Roman"/>
              </a:rPr>
              <a:t>ismereteink</a:t>
            </a:r>
            <a:r>
              <a:rPr lang="en-US" sz="1500" dirty="0">
                <a:ea typeface="Times New Roman"/>
                <a:cs typeface="Times New Roman"/>
              </a:rPr>
              <a:t> </a:t>
            </a:r>
            <a:r>
              <a:rPr lang="en-US" sz="1500" dirty="0" err="1">
                <a:ea typeface="Times New Roman"/>
                <a:cs typeface="Times New Roman"/>
              </a:rPr>
              <a:t>szerint</a:t>
            </a:r>
            <a:r>
              <a:rPr lang="en-US" sz="1500" dirty="0">
                <a:ea typeface="Times New Roman"/>
                <a:cs typeface="Times New Roman"/>
              </a:rPr>
              <a:t> </a:t>
            </a:r>
            <a:r>
              <a:rPr lang="en-US" sz="1500" dirty="0" err="1">
                <a:ea typeface="Times New Roman"/>
                <a:cs typeface="Times New Roman"/>
              </a:rPr>
              <a:t>nincs</a:t>
            </a:r>
            <a:r>
              <a:rPr lang="en-US" sz="1500" dirty="0">
                <a:ea typeface="Times New Roman"/>
                <a:cs typeface="Times New Roman"/>
              </a:rPr>
              <a:t> </a:t>
            </a:r>
            <a:r>
              <a:rPr lang="en-US" sz="1500" dirty="0" err="1">
                <a:ea typeface="Times New Roman"/>
                <a:cs typeface="Times New Roman"/>
              </a:rPr>
              <a:t>joga</a:t>
            </a:r>
            <a:r>
              <a:rPr lang="en-US" sz="1500" dirty="0">
                <a:ea typeface="Times New Roman"/>
                <a:cs typeface="Times New Roman"/>
              </a:rPr>
              <a:t>. </a:t>
            </a:r>
            <a:r>
              <a:rPr lang="en-US" sz="1500" dirty="0" err="1">
                <a:ea typeface="Times New Roman"/>
                <a:cs typeface="Times New Roman"/>
              </a:rPr>
              <a:t>Erre</a:t>
            </a:r>
            <a:r>
              <a:rPr lang="en-US" sz="1500" dirty="0">
                <a:ea typeface="Times New Roman"/>
                <a:cs typeface="Times New Roman"/>
              </a:rPr>
              <a:t> a Magyar </a:t>
            </a:r>
            <a:r>
              <a:rPr lang="en-US" sz="1500" dirty="0" err="1">
                <a:ea typeface="Times New Roman"/>
                <a:cs typeface="Times New Roman"/>
              </a:rPr>
              <a:t>Postának</a:t>
            </a:r>
            <a:r>
              <a:rPr lang="en-US" sz="1500" dirty="0">
                <a:ea typeface="Times New Roman"/>
                <a:cs typeface="Times New Roman"/>
              </a:rPr>
              <a:t> </a:t>
            </a:r>
            <a:r>
              <a:rPr lang="en-US" sz="1500" dirty="0" err="1">
                <a:ea typeface="Times New Roman"/>
                <a:cs typeface="Times New Roman"/>
              </a:rPr>
              <a:t>és</a:t>
            </a:r>
            <a:r>
              <a:rPr lang="en-US" sz="1500" dirty="0">
                <a:ea typeface="Times New Roman"/>
                <a:cs typeface="Times New Roman"/>
              </a:rPr>
              <a:t> </a:t>
            </a:r>
            <a:r>
              <a:rPr lang="en-US" sz="1500" dirty="0" err="1">
                <a:ea typeface="Times New Roman"/>
                <a:cs typeface="Times New Roman"/>
              </a:rPr>
              <a:t>néhány</a:t>
            </a:r>
            <a:r>
              <a:rPr lang="en-US" sz="1500" dirty="0">
                <a:ea typeface="Times New Roman"/>
                <a:cs typeface="Times New Roman"/>
              </a:rPr>
              <a:t> </a:t>
            </a:r>
            <a:r>
              <a:rPr lang="en-US" sz="1500" dirty="0" err="1">
                <a:ea typeface="Times New Roman"/>
                <a:cs typeface="Times New Roman"/>
              </a:rPr>
              <a:t>egyéb</a:t>
            </a:r>
            <a:r>
              <a:rPr lang="en-US" sz="1500" dirty="0">
                <a:ea typeface="Times New Roman"/>
                <a:cs typeface="Times New Roman"/>
              </a:rPr>
              <a:t> </a:t>
            </a:r>
            <a:r>
              <a:rPr lang="en-US" sz="1500" dirty="0" err="1">
                <a:ea typeface="Times New Roman"/>
                <a:cs typeface="Times New Roman"/>
              </a:rPr>
              <a:t>nyomtatással</a:t>
            </a:r>
            <a:r>
              <a:rPr lang="en-US" sz="1500" dirty="0">
                <a:ea typeface="Times New Roman"/>
                <a:cs typeface="Times New Roman"/>
              </a:rPr>
              <a:t> </a:t>
            </a:r>
            <a:r>
              <a:rPr lang="en-US" sz="1500" dirty="0" err="1">
                <a:ea typeface="Times New Roman"/>
                <a:cs typeface="Times New Roman"/>
              </a:rPr>
              <a:t>foglalkozó</a:t>
            </a:r>
            <a:r>
              <a:rPr lang="en-US" sz="1500" dirty="0">
                <a:ea typeface="Times New Roman"/>
                <a:cs typeface="Times New Roman"/>
              </a:rPr>
              <a:t> (</a:t>
            </a:r>
            <a:r>
              <a:rPr lang="en-US" sz="1500" dirty="0" err="1">
                <a:ea typeface="Times New Roman"/>
                <a:cs typeface="Times New Roman"/>
              </a:rPr>
              <a:t>borítékoló</a:t>
            </a:r>
            <a:r>
              <a:rPr lang="en-US" sz="1500" dirty="0">
                <a:ea typeface="Times New Roman"/>
                <a:cs typeface="Times New Roman"/>
              </a:rPr>
              <a:t> </a:t>
            </a:r>
            <a:r>
              <a:rPr lang="en-US" sz="1500" dirty="0" err="1">
                <a:ea typeface="Times New Roman"/>
                <a:cs typeface="Times New Roman"/>
              </a:rPr>
              <a:t>gépes</a:t>
            </a:r>
            <a:r>
              <a:rPr lang="en-US" sz="1500" dirty="0">
                <a:ea typeface="Times New Roman"/>
                <a:cs typeface="Times New Roman"/>
              </a:rPr>
              <a:t>)  </a:t>
            </a:r>
            <a:r>
              <a:rPr lang="en-US" sz="1500" dirty="0" err="1">
                <a:ea typeface="Times New Roman"/>
                <a:cs typeface="Times New Roman"/>
              </a:rPr>
              <a:t>vállalkozásnak</a:t>
            </a:r>
            <a:r>
              <a:rPr lang="en-US" sz="1500" dirty="0">
                <a:ea typeface="Times New Roman"/>
                <a:cs typeface="Times New Roman"/>
              </a:rPr>
              <a:t> van </a:t>
            </a:r>
            <a:r>
              <a:rPr lang="en-US" sz="1500" dirty="0" err="1">
                <a:ea typeface="Times New Roman"/>
                <a:cs typeface="Times New Roman"/>
              </a:rPr>
              <a:t>joga</a:t>
            </a:r>
            <a:r>
              <a:rPr lang="en-US" sz="1500" dirty="0">
                <a:ea typeface="Times New Roman"/>
                <a:cs typeface="Times New Roman"/>
              </a:rPr>
              <a:t>. </a:t>
            </a:r>
            <a:r>
              <a:rPr lang="en-US" sz="1500" dirty="0" err="1">
                <a:ea typeface="Times New Roman"/>
                <a:cs typeface="Times New Roman"/>
              </a:rPr>
              <a:t>Éppen</a:t>
            </a:r>
            <a:r>
              <a:rPr lang="en-US" sz="1500" dirty="0">
                <a:ea typeface="Times New Roman"/>
                <a:cs typeface="Times New Roman"/>
              </a:rPr>
              <a:t> </a:t>
            </a:r>
            <a:r>
              <a:rPr lang="en-US" sz="1500" dirty="0" err="1">
                <a:ea typeface="Times New Roman"/>
                <a:cs typeface="Times New Roman"/>
              </a:rPr>
              <a:t>ezért</a:t>
            </a:r>
            <a:r>
              <a:rPr lang="en-US" sz="1500" dirty="0">
                <a:ea typeface="Times New Roman"/>
                <a:cs typeface="Times New Roman"/>
              </a:rPr>
              <a:t> </a:t>
            </a:r>
            <a:r>
              <a:rPr lang="en-US" sz="1500" dirty="0" err="1">
                <a:ea typeface="Times New Roman"/>
                <a:cs typeface="Times New Roman"/>
              </a:rPr>
              <a:t>sem</a:t>
            </a:r>
            <a:r>
              <a:rPr lang="en-US" sz="1500" dirty="0">
                <a:ea typeface="Times New Roman"/>
                <a:cs typeface="Times New Roman"/>
              </a:rPr>
              <a:t> a </a:t>
            </a:r>
            <a:r>
              <a:rPr lang="en-US" sz="1500" dirty="0" err="1">
                <a:ea typeface="Times New Roman"/>
                <a:cs typeface="Times New Roman"/>
              </a:rPr>
              <a:t>jelenlegi</a:t>
            </a:r>
            <a:r>
              <a:rPr lang="en-US" sz="1500" dirty="0">
                <a:ea typeface="Times New Roman"/>
                <a:cs typeface="Times New Roman"/>
              </a:rPr>
              <a:t> </a:t>
            </a:r>
            <a:r>
              <a:rPr lang="en-US" sz="1500" dirty="0" err="1">
                <a:ea typeface="Times New Roman"/>
                <a:cs typeface="Times New Roman"/>
              </a:rPr>
              <a:t>Onkado</a:t>
            </a:r>
            <a:r>
              <a:rPr lang="en-US" sz="1500" dirty="0">
                <a:ea typeface="Times New Roman"/>
                <a:cs typeface="Times New Roman"/>
              </a:rPr>
              <a:t> </a:t>
            </a:r>
            <a:r>
              <a:rPr lang="en-US" sz="1500" dirty="0" err="1">
                <a:ea typeface="Times New Roman"/>
                <a:cs typeface="Times New Roman"/>
              </a:rPr>
              <a:t>rendszerből</a:t>
            </a:r>
            <a:r>
              <a:rPr lang="en-US" sz="1500" dirty="0">
                <a:ea typeface="Times New Roman"/>
                <a:cs typeface="Times New Roman"/>
              </a:rPr>
              <a:t>, </a:t>
            </a:r>
            <a:r>
              <a:rPr lang="en-US" sz="1500" dirty="0" err="1">
                <a:ea typeface="Times New Roman"/>
                <a:cs typeface="Times New Roman"/>
              </a:rPr>
              <a:t>sem</a:t>
            </a:r>
            <a:r>
              <a:rPr lang="en-US" sz="1500" dirty="0">
                <a:ea typeface="Times New Roman"/>
                <a:cs typeface="Times New Roman"/>
              </a:rPr>
              <a:t> </a:t>
            </a:r>
            <a:r>
              <a:rPr lang="en-US" sz="1500" dirty="0" err="1">
                <a:ea typeface="Times New Roman"/>
                <a:cs typeface="Times New Roman"/>
              </a:rPr>
              <a:t>az</a:t>
            </a:r>
            <a:r>
              <a:rPr lang="en-US" sz="1500" dirty="0">
                <a:ea typeface="Times New Roman"/>
                <a:cs typeface="Times New Roman"/>
              </a:rPr>
              <a:t> ASP </a:t>
            </a:r>
            <a:r>
              <a:rPr lang="en-US" sz="1500" dirty="0" err="1">
                <a:ea typeface="Times New Roman"/>
                <a:cs typeface="Times New Roman"/>
              </a:rPr>
              <a:t>Adó</a:t>
            </a:r>
            <a:r>
              <a:rPr lang="en-US" sz="1500" dirty="0">
                <a:ea typeface="Times New Roman"/>
                <a:cs typeface="Times New Roman"/>
              </a:rPr>
              <a:t> </a:t>
            </a:r>
            <a:r>
              <a:rPr lang="en-US" sz="1500" dirty="0" err="1">
                <a:ea typeface="Times New Roman"/>
                <a:cs typeface="Times New Roman"/>
              </a:rPr>
              <a:t>rendszerből</a:t>
            </a:r>
            <a:r>
              <a:rPr lang="en-US" sz="1500" dirty="0">
                <a:ea typeface="Times New Roman"/>
                <a:cs typeface="Times New Roman"/>
              </a:rPr>
              <a:t> OMR </a:t>
            </a:r>
            <a:r>
              <a:rPr lang="en-US" sz="1500" dirty="0" err="1">
                <a:ea typeface="Times New Roman"/>
                <a:cs typeface="Times New Roman"/>
              </a:rPr>
              <a:t>kód</a:t>
            </a:r>
            <a:r>
              <a:rPr lang="en-US" sz="1500" dirty="0">
                <a:ea typeface="Times New Roman"/>
                <a:cs typeface="Times New Roman"/>
              </a:rPr>
              <a:t> </a:t>
            </a:r>
            <a:r>
              <a:rPr lang="en-US" sz="1500" dirty="0" err="1">
                <a:ea typeface="Times New Roman"/>
                <a:cs typeface="Times New Roman"/>
              </a:rPr>
              <a:t>nyomtatására</a:t>
            </a:r>
            <a:r>
              <a:rPr lang="en-US" sz="1500" dirty="0">
                <a:ea typeface="Times New Roman"/>
                <a:cs typeface="Times New Roman"/>
              </a:rPr>
              <a:t> </a:t>
            </a:r>
            <a:r>
              <a:rPr lang="en-US" sz="1500" dirty="0" err="1">
                <a:ea typeface="Times New Roman"/>
                <a:cs typeface="Times New Roman"/>
              </a:rPr>
              <a:t>nincs</a:t>
            </a:r>
            <a:r>
              <a:rPr lang="en-US" sz="1500" dirty="0">
                <a:ea typeface="Times New Roman"/>
                <a:cs typeface="Times New Roman"/>
              </a:rPr>
              <a:t> </a:t>
            </a:r>
            <a:r>
              <a:rPr lang="en-US" sz="1500" dirty="0" err="1">
                <a:ea typeface="Times New Roman"/>
                <a:cs typeface="Times New Roman"/>
              </a:rPr>
              <a:t>lehetőség</a:t>
            </a:r>
            <a:r>
              <a:rPr lang="en-US" sz="1500" dirty="0">
                <a:ea typeface="Times New Roman"/>
                <a:cs typeface="Times New Roman"/>
              </a:rPr>
              <a:t>.</a:t>
            </a:r>
            <a:endParaRPr lang="hu-HU" sz="1500" dirty="0">
              <a:ea typeface="Calibri"/>
              <a:cs typeface="Times New Roman"/>
            </a:endParaRPr>
          </a:p>
          <a:p>
            <a:pPr algn="just">
              <a:lnSpc>
                <a:spcPct val="115000"/>
              </a:lnSpc>
              <a:spcAft>
                <a:spcPts val="1000"/>
              </a:spcAft>
            </a:pPr>
            <a:r>
              <a:rPr lang="en-US" sz="1500" dirty="0" err="1">
                <a:ea typeface="Times New Roman"/>
                <a:cs typeface="Times New Roman"/>
              </a:rPr>
              <a:t>Lehetőség</a:t>
            </a:r>
            <a:r>
              <a:rPr lang="en-US" sz="1500" dirty="0">
                <a:ea typeface="Times New Roman"/>
                <a:cs typeface="Times New Roman"/>
              </a:rPr>
              <a:t> van </a:t>
            </a:r>
            <a:r>
              <a:rPr lang="en-US" sz="1500" dirty="0" err="1">
                <a:ea typeface="Times New Roman"/>
                <a:cs typeface="Times New Roman"/>
              </a:rPr>
              <a:t>viszont</a:t>
            </a:r>
            <a:r>
              <a:rPr lang="en-US" sz="1500" dirty="0">
                <a:ea typeface="Times New Roman"/>
                <a:cs typeface="Times New Roman"/>
              </a:rPr>
              <a:t> </a:t>
            </a:r>
            <a:r>
              <a:rPr lang="en-US" sz="1500" dirty="0" err="1">
                <a:ea typeface="Times New Roman"/>
                <a:cs typeface="Times New Roman"/>
              </a:rPr>
              <a:t>az</a:t>
            </a:r>
            <a:r>
              <a:rPr lang="en-US" sz="1500" dirty="0">
                <a:ea typeface="Times New Roman"/>
                <a:cs typeface="Times New Roman"/>
              </a:rPr>
              <a:t> ASP </a:t>
            </a:r>
            <a:r>
              <a:rPr lang="en-US" sz="1500" dirty="0" err="1">
                <a:ea typeface="Times New Roman"/>
                <a:cs typeface="Times New Roman"/>
              </a:rPr>
              <a:t>Adó</a:t>
            </a:r>
            <a:r>
              <a:rPr lang="en-US" sz="1500" dirty="0">
                <a:ea typeface="Times New Roman"/>
                <a:cs typeface="Times New Roman"/>
              </a:rPr>
              <a:t> </a:t>
            </a:r>
            <a:r>
              <a:rPr lang="en-US" sz="1500" dirty="0" err="1">
                <a:ea typeface="Times New Roman"/>
                <a:cs typeface="Times New Roman"/>
              </a:rPr>
              <a:t>rendszerből</a:t>
            </a:r>
            <a:r>
              <a:rPr lang="en-US" sz="1500" dirty="0">
                <a:ea typeface="Times New Roman"/>
                <a:cs typeface="Times New Roman"/>
              </a:rPr>
              <a:t> PDF </a:t>
            </a:r>
            <a:r>
              <a:rPr lang="en-US" sz="1500" dirty="0" err="1">
                <a:ea typeface="Times New Roman"/>
                <a:cs typeface="Times New Roman"/>
              </a:rPr>
              <a:t>állományok</a:t>
            </a:r>
            <a:r>
              <a:rPr lang="en-US" sz="1500" dirty="0">
                <a:ea typeface="Times New Roman"/>
                <a:cs typeface="Times New Roman"/>
              </a:rPr>
              <a:t> </a:t>
            </a:r>
            <a:r>
              <a:rPr lang="en-US" sz="1500" dirty="0" err="1">
                <a:ea typeface="Times New Roman"/>
                <a:cs typeface="Times New Roman"/>
              </a:rPr>
              <a:t>előállítására</a:t>
            </a:r>
            <a:r>
              <a:rPr lang="en-US" sz="1500" dirty="0">
                <a:ea typeface="Times New Roman"/>
                <a:cs typeface="Times New Roman"/>
              </a:rPr>
              <a:t>, </a:t>
            </a:r>
            <a:r>
              <a:rPr lang="en-US" sz="1500" dirty="0" err="1">
                <a:ea typeface="Times New Roman"/>
                <a:cs typeface="Times New Roman"/>
              </a:rPr>
              <a:t>amelyek</a:t>
            </a:r>
            <a:r>
              <a:rPr lang="en-US" sz="1500" dirty="0">
                <a:ea typeface="Times New Roman"/>
                <a:cs typeface="Times New Roman"/>
              </a:rPr>
              <a:t> </a:t>
            </a:r>
            <a:r>
              <a:rPr lang="en-US" sz="1500" dirty="0" err="1">
                <a:ea typeface="Times New Roman"/>
                <a:cs typeface="Times New Roman"/>
              </a:rPr>
              <a:t>formája</a:t>
            </a:r>
            <a:r>
              <a:rPr lang="en-US" sz="1500" dirty="0">
                <a:ea typeface="Times New Roman"/>
                <a:cs typeface="Times New Roman"/>
              </a:rPr>
              <a:t> </a:t>
            </a:r>
            <a:r>
              <a:rPr lang="en-US" sz="1500" dirty="0" err="1">
                <a:ea typeface="Times New Roman"/>
                <a:cs typeface="Times New Roman"/>
              </a:rPr>
              <a:t>és</a:t>
            </a:r>
            <a:r>
              <a:rPr lang="en-US" sz="1500" dirty="0">
                <a:ea typeface="Times New Roman"/>
                <a:cs typeface="Times New Roman"/>
              </a:rPr>
              <a:t> </a:t>
            </a:r>
            <a:r>
              <a:rPr lang="en-US" sz="1500" dirty="0" err="1">
                <a:ea typeface="Times New Roman"/>
                <a:cs typeface="Times New Roman"/>
              </a:rPr>
              <a:t>tartalma</a:t>
            </a:r>
            <a:r>
              <a:rPr lang="en-US" sz="1500" dirty="0">
                <a:ea typeface="Times New Roman"/>
                <a:cs typeface="Times New Roman"/>
              </a:rPr>
              <a:t> </a:t>
            </a:r>
            <a:r>
              <a:rPr lang="en-US" sz="1500" dirty="0" err="1">
                <a:ea typeface="Times New Roman"/>
                <a:cs typeface="Times New Roman"/>
              </a:rPr>
              <a:t>az</a:t>
            </a:r>
            <a:r>
              <a:rPr lang="en-US" sz="1500" dirty="0">
                <a:ea typeface="Times New Roman"/>
                <a:cs typeface="Times New Roman"/>
              </a:rPr>
              <a:t> </a:t>
            </a:r>
            <a:r>
              <a:rPr lang="en-US" sz="1500" dirty="0" err="1">
                <a:ea typeface="Times New Roman"/>
                <a:cs typeface="Times New Roman"/>
              </a:rPr>
              <a:t>önkormányzat</a:t>
            </a:r>
            <a:r>
              <a:rPr lang="en-US" sz="1500" dirty="0">
                <a:ea typeface="Times New Roman"/>
                <a:cs typeface="Times New Roman"/>
              </a:rPr>
              <a:t> </a:t>
            </a:r>
            <a:r>
              <a:rPr lang="en-US" sz="1500" dirty="0" err="1">
                <a:ea typeface="Times New Roman"/>
                <a:cs typeface="Times New Roman"/>
              </a:rPr>
              <a:t>által</a:t>
            </a:r>
            <a:r>
              <a:rPr lang="en-US" sz="1500" dirty="0">
                <a:ea typeface="Times New Roman"/>
                <a:cs typeface="Times New Roman"/>
              </a:rPr>
              <a:t> </a:t>
            </a:r>
            <a:r>
              <a:rPr lang="en-US" sz="1500" dirty="0" err="1">
                <a:ea typeface="Times New Roman"/>
                <a:cs typeface="Times New Roman"/>
              </a:rPr>
              <a:t>szerkeszthető</a:t>
            </a:r>
            <a:r>
              <a:rPr lang="en-US" sz="1500" dirty="0">
                <a:ea typeface="Times New Roman"/>
                <a:cs typeface="Times New Roman"/>
              </a:rPr>
              <a:t>. </a:t>
            </a:r>
            <a:r>
              <a:rPr lang="en-US" sz="1500" dirty="0" err="1">
                <a:ea typeface="Times New Roman"/>
                <a:cs typeface="Times New Roman"/>
              </a:rPr>
              <a:t>Ezeket</a:t>
            </a:r>
            <a:r>
              <a:rPr lang="en-US" sz="1500" dirty="0">
                <a:ea typeface="Times New Roman"/>
                <a:cs typeface="Times New Roman"/>
              </a:rPr>
              <a:t> a </a:t>
            </a:r>
            <a:r>
              <a:rPr lang="en-US" sz="1500" dirty="0" err="1">
                <a:ea typeface="Times New Roman"/>
                <a:cs typeface="Times New Roman"/>
              </a:rPr>
              <a:t>borítékoló</a:t>
            </a:r>
            <a:r>
              <a:rPr lang="en-US" sz="1500" dirty="0">
                <a:ea typeface="Times New Roman"/>
                <a:cs typeface="Times New Roman"/>
              </a:rPr>
              <a:t> </a:t>
            </a:r>
            <a:r>
              <a:rPr lang="en-US" sz="1500" dirty="0" err="1">
                <a:ea typeface="Times New Roman"/>
                <a:cs typeface="Times New Roman"/>
              </a:rPr>
              <a:t>gépes</a:t>
            </a:r>
            <a:r>
              <a:rPr lang="en-US" sz="1500" dirty="0">
                <a:ea typeface="Times New Roman"/>
                <a:cs typeface="Times New Roman"/>
              </a:rPr>
              <a:t> </a:t>
            </a:r>
            <a:r>
              <a:rPr lang="en-US" sz="1500" dirty="0" err="1">
                <a:ea typeface="Times New Roman"/>
                <a:cs typeface="Times New Roman"/>
              </a:rPr>
              <a:t>alkalmazások</a:t>
            </a:r>
            <a:r>
              <a:rPr lang="en-US" sz="1500" dirty="0">
                <a:ea typeface="Times New Roman"/>
                <a:cs typeface="Times New Roman"/>
              </a:rPr>
              <a:t> </a:t>
            </a:r>
            <a:r>
              <a:rPr lang="en-US" sz="1500" dirty="0" err="1">
                <a:ea typeface="Times New Roman"/>
                <a:cs typeface="Times New Roman"/>
              </a:rPr>
              <a:t>fel</a:t>
            </a:r>
            <a:r>
              <a:rPr lang="en-US" sz="1500" dirty="0">
                <a:ea typeface="Times New Roman"/>
                <a:cs typeface="Times New Roman"/>
              </a:rPr>
              <a:t> </a:t>
            </a:r>
            <a:r>
              <a:rPr lang="en-US" sz="1500" dirty="0" err="1">
                <a:ea typeface="Times New Roman"/>
                <a:cs typeface="Times New Roman"/>
              </a:rPr>
              <a:t>tudják</a:t>
            </a:r>
            <a:r>
              <a:rPr lang="en-US" sz="1500" dirty="0">
                <a:ea typeface="Times New Roman"/>
                <a:cs typeface="Times New Roman"/>
              </a:rPr>
              <a:t> </a:t>
            </a:r>
            <a:r>
              <a:rPr lang="en-US" sz="1500" dirty="0" err="1">
                <a:ea typeface="Times New Roman"/>
                <a:cs typeface="Times New Roman"/>
              </a:rPr>
              <a:t>használni</a:t>
            </a:r>
            <a:r>
              <a:rPr lang="en-US" sz="1500" dirty="0">
                <a:ea typeface="Times New Roman"/>
                <a:cs typeface="Times New Roman"/>
              </a:rPr>
              <a:t> </a:t>
            </a:r>
            <a:r>
              <a:rPr lang="en-US" sz="1500" dirty="0" err="1">
                <a:ea typeface="Times New Roman"/>
                <a:cs typeface="Times New Roman"/>
              </a:rPr>
              <a:t>és</a:t>
            </a:r>
            <a:r>
              <a:rPr lang="en-US" sz="1500" dirty="0">
                <a:ea typeface="Times New Roman"/>
                <a:cs typeface="Times New Roman"/>
              </a:rPr>
              <a:t> a </a:t>
            </a:r>
            <a:r>
              <a:rPr lang="en-US" sz="1500" dirty="0" err="1">
                <a:ea typeface="Times New Roman"/>
                <a:cs typeface="Times New Roman"/>
              </a:rPr>
              <a:t>kívánt</a:t>
            </a:r>
            <a:r>
              <a:rPr lang="en-US" sz="1500" dirty="0">
                <a:ea typeface="Times New Roman"/>
                <a:cs typeface="Times New Roman"/>
              </a:rPr>
              <a:t> </a:t>
            </a:r>
            <a:r>
              <a:rPr lang="en-US" sz="1500" dirty="0" err="1">
                <a:ea typeface="Times New Roman"/>
                <a:cs typeface="Times New Roman"/>
              </a:rPr>
              <a:t>számlalevél</a:t>
            </a:r>
            <a:r>
              <a:rPr lang="en-US" sz="1500" dirty="0">
                <a:ea typeface="Times New Roman"/>
                <a:cs typeface="Times New Roman"/>
              </a:rPr>
              <a:t> </a:t>
            </a:r>
            <a:r>
              <a:rPr lang="en-US" sz="1500" dirty="0" err="1">
                <a:ea typeface="Times New Roman"/>
                <a:cs typeface="Times New Roman"/>
              </a:rPr>
              <a:t>formátumot</a:t>
            </a:r>
            <a:r>
              <a:rPr lang="en-US" sz="1500" dirty="0">
                <a:ea typeface="Times New Roman"/>
                <a:cs typeface="Times New Roman"/>
              </a:rPr>
              <a:t> </a:t>
            </a:r>
            <a:r>
              <a:rPr lang="en-US" sz="1500" dirty="0" err="1">
                <a:ea typeface="Times New Roman"/>
                <a:cs typeface="Times New Roman"/>
              </a:rPr>
              <a:t>elő</a:t>
            </a:r>
            <a:r>
              <a:rPr lang="en-US" sz="1500" dirty="0">
                <a:ea typeface="Times New Roman"/>
                <a:cs typeface="Times New Roman"/>
              </a:rPr>
              <a:t> </a:t>
            </a:r>
            <a:r>
              <a:rPr lang="en-US" sz="1500" dirty="0" err="1">
                <a:ea typeface="Times New Roman"/>
                <a:cs typeface="Times New Roman"/>
              </a:rPr>
              <a:t>tudják</a:t>
            </a:r>
            <a:r>
              <a:rPr lang="en-US" sz="1500" dirty="0">
                <a:ea typeface="Times New Roman"/>
                <a:cs typeface="Times New Roman"/>
              </a:rPr>
              <a:t> </a:t>
            </a:r>
            <a:r>
              <a:rPr lang="en-US" sz="1500" dirty="0" err="1">
                <a:ea typeface="Times New Roman"/>
                <a:cs typeface="Times New Roman"/>
              </a:rPr>
              <a:t>állítani</a:t>
            </a:r>
            <a:r>
              <a:rPr lang="en-US" sz="1500" dirty="0">
                <a:ea typeface="Times New Roman"/>
                <a:cs typeface="Times New Roman"/>
              </a:rPr>
              <a:t>.</a:t>
            </a:r>
            <a:endParaRPr lang="hu-HU" sz="1500" dirty="0">
              <a:ea typeface="Calibri"/>
              <a:cs typeface="Times New Roman"/>
            </a:endParaRPr>
          </a:p>
          <a:p>
            <a:pPr algn="just">
              <a:lnSpc>
                <a:spcPct val="115000"/>
              </a:lnSpc>
              <a:spcAft>
                <a:spcPts val="1000"/>
              </a:spcAft>
            </a:pPr>
            <a:r>
              <a:rPr lang="en-US" sz="1500" dirty="0" err="1">
                <a:ea typeface="Times New Roman"/>
                <a:cs typeface="Times New Roman"/>
              </a:rPr>
              <a:t>Ezen</a:t>
            </a:r>
            <a:r>
              <a:rPr lang="en-US" sz="1500" dirty="0">
                <a:ea typeface="Times New Roman"/>
                <a:cs typeface="Times New Roman"/>
              </a:rPr>
              <a:t> </a:t>
            </a:r>
            <a:r>
              <a:rPr lang="en-US" sz="1500" dirty="0" err="1">
                <a:ea typeface="Times New Roman"/>
                <a:cs typeface="Times New Roman"/>
              </a:rPr>
              <a:t>felül</a:t>
            </a:r>
            <a:r>
              <a:rPr lang="en-US" sz="1500" dirty="0">
                <a:ea typeface="Times New Roman"/>
                <a:cs typeface="Times New Roman"/>
              </a:rPr>
              <a:t>, </a:t>
            </a:r>
            <a:r>
              <a:rPr lang="en-US" sz="1500" dirty="0" err="1">
                <a:ea typeface="Times New Roman"/>
                <a:cs typeface="Times New Roman"/>
              </a:rPr>
              <a:t>az</a:t>
            </a:r>
            <a:r>
              <a:rPr lang="en-US" sz="1500" dirty="0">
                <a:ea typeface="Times New Roman"/>
                <a:cs typeface="Times New Roman"/>
              </a:rPr>
              <a:t> ASP.ADÓ-ban </a:t>
            </a:r>
            <a:r>
              <a:rPr lang="en-US" sz="1500" dirty="0" err="1">
                <a:ea typeface="Times New Roman"/>
                <a:cs typeface="Times New Roman"/>
              </a:rPr>
              <a:t>fejlesztés</a:t>
            </a:r>
            <a:r>
              <a:rPr lang="en-US" sz="1500" dirty="0">
                <a:ea typeface="Times New Roman"/>
                <a:cs typeface="Times New Roman"/>
              </a:rPr>
              <a:t>, ill. </a:t>
            </a:r>
            <a:r>
              <a:rPr lang="en-US" sz="1500" dirty="0" err="1">
                <a:ea typeface="Times New Roman"/>
                <a:cs typeface="Times New Roman"/>
              </a:rPr>
              <a:t>már</a:t>
            </a:r>
            <a:r>
              <a:rPr lang="en-US" sz="1500" dirty="0">
                <a:ea typeface="Times New Roman"/>
                <a:cs typeface="Times New Roman"/>
              </a:rPr>
              <a:t> </a:t>
            </a:r>
            <a:r>
              <a:rPr lang="en-US" sz="1500" dirty="0" err="1">
                <a:ea typeface="Times New Roman"/>
                <a:cs typeface="Times New Roman"/>
              </a:rPr>
              <a:t>tesztelés</a:t>
            </a:r>
            <a:r>
              <a:rPr lang="en-US" sz="1500" dirty="0">
                <a:ea typeface="Times New Roman"/>
                <a:cs typeface="Times New Roman"/>
              </a:rPr>
              <a:t> </a:t>
            </a:r>
            <a:r>
              <a:rPr lang="en-US" sz="1500" dirty="0" err="1">
                <a:ea typeface="Times New Roman"/>
                <a:cs typeface="Times New Roman"/>
              </a:rPr>
              <a:t>állapotában</a:t>
            </a:r>
            <a:r>
              <a:rPr lang="en-US" sz="1500" dirty="0">
                <a:ea typeface="Times New Roman"/>
                <a:cs typeface="Times New Roman"/>
              </a:rPr>
              <a:t> van</a:t>
            </a:r>
            <a:endParaRPr lang="hu-HU" sz="1500" dirty="0">
              <a:ea typeface="Calibri"/>
              <a:cs typeface="Times New Roman"/>
            </a:endParaRPr>
          </a:p>
          <a:p>
            <a:pPr marL="342900" lvl="0" indent="-342900" algn="just">
              <a:lnSpc>
                <a:spcPct val="115000"/>
              </a:lnSpc>
              <a:spcAft>
                <a:spcPts val="0"/>
              </a:spcAft>
              <a:buFont typeface="Symbol"/>
              <a:buChar char=""/>
            </a:pPr>
            <a:r>
              <a:rPr lang="en-US" sz="1500" dirty="0" err="1">
                <a:ea typeface="Times New Roman"/>
                <a:cs typeface="Times New Roman"/>
              </a:rPr>
              <a:t>egy</a:t>
            </a:r>
            <a:r>
              <a:rPr lang="en-US" sz="1500" dirty="0">
                <a:ea typeface="Times New Roman"/>
                <a:cs typeface="Times New Roman"/>
              </a:rPr>
              <a:t> </a:t>
            </a:r>
            <a:r>
              <a:rPr lang="en-US" sz="1500" dirty="0" err="1">
                <a:ea typeface="Times New Roman"/>
                <a:cs typeface="Times New Roman"/>
              </a:rPr>
              <a:t>belső</a:t>
            </a:r>
            <a:r>
              <a:rPr lang="en-US" sz="1500" dirty="0">
                <a:ea typeface="Times New Roman"/>
                <a:cs typeface="Times New Roman"/>
              </a:rPr>
              <a:t> </a:t>
            </a:r>
            <a:r>
              <a:rPr lang="en-US" sz="1500" dirty="0" err="1">
                <a:ea typeface="Times New Roman"/>
                <a:cs typeface="Times New Roman"/>
              </a:rPr>
              <a:t>számlaleveles</a:t>
            </a:r>
            <a:r>
              <a:rPr lang="en-US" sz="1500" dirty="0">
                <a:ea typeface="Times New Roman"/>
                <a:cs typeface="Times New Roman"/>
              </a:rPr>
              <a:t> </a:t>
            </a:r>
            <a:r>
              <a:rPr lang="en-US" sz="1500" dirty="0" err="1">
                <a:ea typeface="Times New Roman"/>
                <a:cs typeface="Times New Roman"/>
              </a:rPr>
              <a:t>iratforma</a:t>
            </a:r>
            <a:r>
              <a:rPr lang="en-US" sz="1500" dirty="0">
                <a:ea typeface="Times New Roman"/>
                <a:cs typeface="Times New Roman"/>
              </a:rPr>
              <a:t> </a:t>
            </a:r>
            <a:r>
              <a:rPr lang="en-US" sz="1500" dirty="0" err="1">
                <a:ea typeface="Times New Roman"/>
                <a:cs typeface="Times New Roman"/>
              </a:rPr>
              <a:t>előállítása</a:t>
            </a:r>
            <a:r>
              <a:rPr lang="en-US" sz="1500" dirty="0">
                <a:ea typeface="Times New Roman"/>
                <a:cs typeface="Times New Roman"/>
              </a:rPr>
              <a:t>, </a:t>
            </a:r>
            <a:r>
              <a:rPr lang="en-US" sz="1500" dirty="0" err="1">
                <a:ea typeface="Times New Roman"/>
                <a:cs typeface="Times New Roman"/>
              </a:rPr>
              <a:t>ami</a:t>
            </a:r>
            <a:r>
              <a:rPr lang="en-US" sz="1500" dirty="0">
                <a:ea typeface="Times New Roman"/>
                <a:cs typeface="Times New Roman"/>
              </a:rPr>
              <a:t> </a:t>
            </a:r>
            <a:r>
              <a:rPr lang="en-US" sz="1500" dirty="0" err="1">
                <a:ea typeface="Times New Roman"/>
                <a:cs typeface="Times New Roman"/>
              </a:rPr>
              <a:t>természetesen</a:t>
            </a:r>
            <a:r>
              <a:rPr lang="en-US" sz="1500" dirty="0">
                <a:ea typeface="Times New Roman"/>
                <a:cs typeface="Times New Roman"/>
              </a:rPr>
              <a:t> </a:t>
            </a:r>
            <a:r>
              <a:rPr lang="en-US" sz="1500" dirty="0" err="1">
                <a:ea typeface="Times New Roman"/>
                <a:cs typeface="Times New Roman"/>
              </a:rPr>
              <a:t>az</a:t>
            </a:r>
            <a:r>
              <a:rPr lang="en-US" sz="1500" dirty="0">
                <a:ea typeface="Times New Roman"/>
                <a:cs typeface="Times New Roman"/>
              </a:rPr>
              <a:t> OMR </a:t>
            </a:r>
            <a:r>
              <a:rPr lang="en-US" sz="1500" dirty="0" err="1">
                <a:ea typeface="Times New Roman"/>
                <a:cs typeface="Times New Roman"/>
              </a:rPr>
              <a:t>sávba</a:t>
            </a:r>
            <a:r>
              <a:rPr lang="en-US" sz="1500" dirty="0">
                <a:ea typeface="Times New Roman"/>
                <a:cs typeface="Times New Roman"/>
              </a:rPr>
              <a:t> (</a:t>
            </a:r>
            <a:r>
              <a:rPr lang="en-US" sz="1500" dirty="0" err="1">
                <a:ea typeface="Times New Roman"/>
                <a:cs typeface="Times New Roman"/>
              </a:rPr>
              <a:t>jogosultság</a:t>
            </a:r>
            <a:r>
              <a:rPr lang="en-US" sz="1500" dirty="0">
                <a:ea typeface="Times New Roman"/>
                <a:cs typeface="Times New Roman"/>
              </a:rPr>
              <a:t> </a:t>
            </a:r>
            <a:r>
              <a:rPr lang="en-US" sz="1500" dirty="0" err="1">
                <a:ea typeface="Times New Roman"/>
                <a:cs typeface="Times New Roman"/>
              </a:rPr>
              <a:t>híján</a:t>
            </a:r>
            <a:r>
              <a:rPr lang="en-US" sz="1500" dirty="0">
                <a:ea typeface="Times New Roman"/>
                <a:cs typeface="Times New Roman"/>
              </a:rPr>
              <a:t>) </a:t>
            </a:r>
            <a:r>
              <a:rPr lang="en-US" sz="1500" dirty="0" err="1">
                <a:ea typeface="Times New Roman"/>
                <a:cs typeface="Times New Roman"/>
              </a:rPr>
              <a:t>nem</a:t>
            </a:r>
            <a:r>
              <a:rPr lang="en-US" sz="1500" dirty="0">
                <a:ea typeface="Times New Roman"/>
                <a:cs typeface="Times New Roman"/>
              </a:rPr>
              <a:t> </a:t>
            </a:r>
            <a:r>
              <a:rPr lang="en-US" sz="1500" dirty="0" err="1">
                <a:ea typeface="Times New Roman"/>
                <a:cs typeface="Times New Roman"/>
              </a:rPr>
              <a:t>ír</a:t>
            </a:r>
            <a:r>
              <a:rPr lang="en-US" sz="1500" dirty="0">
                <a:ea typeface="Times New Roman"/>
                <a:cs typeface="Times New Roman"/>
              </a:rPr>
              <a:t>, de </a:t>
            </a:r>
            <a:r>
              <a:rPr lang="en-US" sz="1500" dirty="0" err="1">
                <a:ea typeface="Times New Roman"/>
                <a:cs typeface="Times New Roman"/>
              </a:rPr>
              <a:t>ez</a:t>
            </a:r>
            <a:r>
              <a:rPr lang="en-US" sz="1500" dirty="0">
                <a:ea typeface="Times New Roman"/>
                <a:cs typeface="Times New Roman"/>
              </a:rPr>
              <a:t> </a:t>
            </a:r>
            <a:r>
              <a:rPr lang="en-US" sz="1500" dirty="0" err="1">
                <a:ea typeface="Times New Roman"/>
                <a:cs typeface="Times New Roman"/>
              </a:rPr>
              <a:t>már</a:t>
            </a:r>
            <a:r>
              <a:rPr lang="en-US" sz="1500" dirty="0">
                <a:ea typeface="Times New Roman"/>
                <a:cs typeface="Times New Roman"/>
              </a:rPr>
              <a:t> a </a:t>
            </a:r>
            <a:r>
              <a:rPr lang="en-US" sz="1500" dirty="0" err="1">
                <a:ea typeface="Times New Roman"/>
                <a:cs typeface="Times New Roman"/>
              </a:rPr>
              <a:t>borítékoló</a:t>
            </a:r>
            <a:r>
              <a:rPr lang="en-US" sz="1500" dirty="0">
                <a:ea typeface="Times New Roman"/>
                <a:cs typeface="Times New Roman"/>
              </a:rPr>
              <a:t> </a:t>
            </a:r>
            <a:r>
              <a:rPr lang="en-US" sz="1500" dirty="0" err="1">
                <a:ea typeface="Times New Roman"/>
                <a:cs typeface="Times New Roman"/>
              </a:rPr>
              <a:t>gép</a:t>
            </a:r>
            <a:r>
              <a:rPr lang="en-US" sz="1500" dirty="0">
                <a:ea typeface="Times New Roman"/>
                <a:cs typeface="Times New Roman"/>
              </a:rPr>
              <a:t> </a:t>
            </a:r>
            <a:r>
              <a:rPr lang="en-US" sz="1500" dirty="0" err="1">
                <a:ea typeface="Times New Roman"/>
                <a:cs typeface="Times New Roman"/>
              </a:rPr>
              <a:t>feladata</a:t>
            </a:r>
            <a:r>
              <a:rPr lang="en-US" sz="1500" dirty="0">
                <a:ea typeface="Times New Roman"/>
                <a:cs typeface="Times New Roman"/>
              </a:rPr>
              <a:t>.</a:t>
            </a:r>
            <a:endParaRPr lang="hu-HU" sz="1500" dirty="0">
              <a:ea typeface="Calibri"/>
              <a:cs typeface="Times New Roman"/>
            </a:endParaRPr>
          </a:p>
          <a:p>
            <a:pPr marL="342900" lvl="0" indent="-342900" algn="just">
              <a:lnSpc>
                <a:spcPct val="115000"/>
              </a:lnSpc>
              <a:spcAft>
                <a:spcPts val="1000"/>
              </a:spcAft>
              <a:buFont typeface="Symbol"/>
              <a:buChar char=""/>
            </a:pPr>
            <a:r>
              <a:rPr lang="en-US" sz="1500" dirty="0">
                <a:ea typeface="Times New Roman"/>
                <a:cs typeface="Times New Roman"/>
              </a:rPr>
              <a:t>a Magyar </a:t>
            </a:r>
            <a:r>
              <a:rPr lang="en-US" sz="1500" dirty="0" err="1">
                <a:ea typeface="Times New Roman"/>
                <a:cs typeface="Times New Roman"/>
              </a:rPr>
              <a:t>Postával</a:t>
            </a:r>
            <a:r>
              <a:rPr lang="en-US" sz="1500" dirty="0">
                <a:ea typeface="Times New Roman"/>
                <a:cs typeface="Times New Roman"/>
              </a:rPr>
              <a:t> </a:t>
            </a:r>
            <a:r>
              <a:rPr lang="en-US" sz="1500" dirty="0" err="1">
                <a:ea typeface="Times New Roman"/>
                <a:cs typeface="Times New Roman"/>
              </a:rPr>
              <a:t>egy</a:t>
            </a:r>
            <a:r>
              <a:rPr lang="en-US" sz="1500" dirty="0">
                <a:ea typeface="Times New Roman"/>
                <a:cs typeface="Times New Roman"/>
              </a:rPr>
              <a:t> on-line (API) </a:t>
            </a:r>
            <a:r>
              <a:rPr lang="en-US" sz="1500" dirty="0" err="1">
                <a:ea typeface="Times New Roman"/>
                <a:cs typeface="Times New Roman"/>
              </a:rPr>
              <a:t>kapcsolat</a:t>
            </a:r>
            <a:r>
              <a:rPr lang="en-US" sz="1500" dirty="0">
                <a:ea typeface="Times New Roman"/>
                <a:cs typeface="Times New Roman"/>
              </a:rPr>
              <a:t> </a:t>
            </a:r>
            <a:r>
              <a:rPr lang="en-US" sz="1500" dirty="0" err="1">
                <a:ea typeface="Times New Roman"/>
                <a:cs typeface="Times New Roman"/>
              </a:rPr>
              <a:t>működtetése</a:t>
            </a:r>
            <a:r>
              <a:rPr lang="en-US" sz="1500" dirty="0">
                <a:ea typeface="Times New Roman"/>
                <a:cs typeface="Times New Roman"/>
              </a:rPr>
              <a:t>, </a:t>
            </a:r>
            <a:r>
              <a:rPr lang="en-US" sz="1500" dirty="0" err="1">
                <a:ea typeface="Times New Roman"/>
                <a:cs typeface="Times New Roman"/>
              </a:rPr>
              <a:t>ahol</a:t>
            </a:r>
            <a:r>
              <a:rPr lang="en-US" sz="1500" dirty="0">
                <a:ea typeface="Times New Roman"/>
                <a:cs typeface="Times New Roman"/>
              </a:rPr>
              <a:t> a </a:t>
            </a:r>
            <a:r>
              <a:rPr lang="en-US" sz="1500" dirty="0" err="1">
                <a:ea typeface="Times New Roman"/>
                <a:cs typeface="Times New Roman"/>
              </a:rPr>
              <a:t>levelek</a:t>
            </a:r>
            <a:r>
              <a:rPr lang="en-US" sz="1500" dirty="0">
                <a:ea typeface="Times New Roman"/>
                <a:cs typeface="Times New Roman"/>
              </a:rPr>
              <a:t> </a:t>
            </a:r>
            <a:r>
              <a:rPr lang="en-US" sz="1500" dirty="0" err="1">
                <a:ea typeface="Times New Roman"/>
                <a:cs typeface="Times New Roman"/>
              </a:rPr>
              <a:t>és</a:t>
            </a:r>
            <a:r>
              <a:rPr lang="en-US" sz="1500" dirty="0">
                <a:ea typeface="Times New Roman"/>
                <a:cs typeface="Times New Roman"/>
              </a:rPr>
              <a:t> a </a:t>
            </a:r>
            <a:r>
              <a:rPr lang="en-US" sz="1500" dirty="0" err="1">
                <a:ea typeface="Times New Roman"/>
                <a:cs typeface="Times New Roman"/>
              </a:rPr>
              <a:t>hozzá</a:t>
            </a:r>
            <a:r>
              <a:rPr lang="en-US" sz="1500" dirty="0">
                <a:ea typeface="Times New Roman"/>
                <a:cs typeface="Times New Roman"/>
              </a:rPr>
              <a:t> </a:t>
            </a:r>
            <a:r>
              <a:rPr lang="en-US" sz="1500" dirty="0" err="1">
                <a:ea typeface="Times New Roman"/>
                <a:cs typeface="Times New Roman"/>
              </a:rPr>
              <a:t>tartozó</a:t>
            </a:r>
            <a:r>
              <a:rPr lang="en-US" sz="1500" dirty="0">
                <a:ea typeface="Times New Roman"/>
                <a:cs typeface="Times New Roman"/>
              </a:rPr>
              <a:t> </a:t>
            </a:r>
            <a:r>
              <a:rPr lang="en-US" sz="1500" dirty="0" err="1">
                <a:ea typeface="Times New Roman"/>
                <a:cs typeface="Times New Roman"/>
              </a:rPr>
              <a:t>csekkek</a:t>
            </a:r>
            <a:r>
              <a:rPr lang="en-US" sz="1500" dirty="0">
                <a:ea typeface="Times New Roman"/>
                <a:cs typeface="Times New Roman"/>
              </a:rPr>
              <a:t>, </a:t>
            </a:r>
            <a:r>
              <a:rPr lang="en-US" sz="1500" dirty="0" err="1">
                <a:ea typeface="Times New Roman"/>
                <a:cs typeface="Times New Roman"/>
              </a:rPr>
              <a:t>aki</a:t>
            </a:r>
            <a:r>
              <a:rPr lang="en-US" sz="1500" dirty="0">
                <a:ea typeface="Times New Roman"/>
                <a:cs typeface="Times New Roman"/>
              </a:rPr>
              <a:t> </a:t>
            </a:r>
            <a:r>
              <a:rPr lang="en-US" sz="1500" dirty="0" err="1">
                <a:ea typeface="Times New Roman"/>
                <a:cs typeface="Times New Roman"/>
              </a:rPr>
              <a:t>napi</a:t>
            </a:r>
            <a:r>
              <a:rPr lang="en-US" sz="1500" dirty="0">
                <a:ea typeface="Times New Roman"/>
                <a:cs typeface="Times New Roman"/>
              </a:rPr>
              <a:t> </a:t>
            </a:r>
            <a:r>
              <a:rPr lang="en-US" sz="1500" dirty="0" err="1">
                <a:ea typeface="Times New Roman"/>
                <a:cs typeface="Times New Roman"/>
              </a:rPr>
              <a:t>rendszerességgel</a:t>
            </a:r>
            <a:r>
              <a:rPr lang="en-US" sz="1500" dirty="0">
                <a:ea typeface="Times New Roman"/>
                <a:cs typeface="Times New Roman"/>
              </a:rPr>
              <a:t>, </a:t>
            </a:r>
            <a:r>
              <a:rPr lang="en-US" sz="1500" dirty="0" err="1">
                <a:ea typeface="Times New Roman"/>
                <a:cs typeface="Times New Roman"/>
              </a:rPr>
              <a:t>kis</a:t>
            </a:r>
            <a:r>
              <a:rPr lang="en-US" sz="1500" dirty="0">
                <a:ea typeface="Times New Roman"/>
                <a:cs typeface="Times New Roman"/>
              </a:rPr>
              <a:t> </a:t>
            </a:r>
            <a:r>
              <a:rPr lang="en-US" sz="1500" dirty="0" err="1">
                <a:ea typeface="Times New Roman"/>
                <a:cs typeface="Times New Roman"/>
              </a:rPr>
              <a:t>tételszámban</a:t>
            </a:r>
            <a:r>
              <a:rPr lang="en-US" sz="1500" dirty="0">
                <a:ea typeface="Times New Roman"/>
                <a:cs typeface="Times New Roman"/>
              </a:rPr>
              <a:t> is </a:t>
            </a:r>
            <a:r>
              <a:rPr lang="en-US" sz="1500" dirty="0" err="1">
                <a:ea typeface="Times New Roman"/>
                <a:cs typeface="Times New Roman"/>
              </a:rPr>
              <a:t>átadhatók</a:t>
            </a:r>
            <a:r>
              <a:rPr lang="en-US" sz="1500" dirty="0">
                <a:ea typeface="Times New Roman"/>
                <a:cs typeface="Times New Roman"/>
              </a:rPr>
              <a:t> </a:t>
            </a:r>
            <a:r>
              <a:rPr lang="en-US" sz="1500" dirty="0" err="1">
                <a:ea typeface="Times New Roman"/>
                <a:cs typeface="Times New Roman"/>
              </a:rPr>
              <a:t>további</a:t>
            </a:r>
            <a:r>
              <a:rPr lang="en-US" sz="1500" dirty="0">
                <a:ea typeface="Times New Roman"/>
                <a:cs typeface="Times New Roman"/>
              </a:rPr>
              <a:t> </a:t>
            </a:r>
            <a:r>
              <a:rPr lang="en-US" sz="1500" dirty="0" err="1">
                <a:ea typeface="Times New Roman"/>
                <a:cs typeface="Times New Roman"/>
              </a:rPr>
              <a:t>nyomdai</a:t>
            </a:r>
            <a:r>
              <a:rPr lang="en-US" sz="1500" dirty="0">
                <a:ea typeface="Times New Roman"/>
                <a:cs typeface="Times New Roman"/>
              </a:rPr>
              <a:t> </a:t>
            </a:r>
            <a:r>
              <a:rPr lang="en-US" sz="1500" dirty="0" err="1">
                <a:ea typeface="Times New Roman"/>
                <a:cs typeface="Times New Roman"/>
              </a:rPr>
              <a:t>feldolgozásra</a:t>
            </a:r>
            <a:r>
              <a:rPr lang="en-US" sz="1500" dirty="0">
                <a:ea typeface="Times New Roman"/>
                <a:cs typeface="Times New Roman"/>
              </a:rPr>
              <a:t>, </a:t>
            </a:r>
            <a:r>
              <a:rPr lang="en-US" sz="1500" dirty="0" err="1">
                <a:ea typeface="Times New Roman"/>
                <a:cs typeface="Times New Roman"/>
              </a:rPr>
              <a:t>onnan</a:t>
            </a:r>
            <a:r>
              <a:rPr lang="en-US" sz="1500" dirty="0">
                <a:ea typeface="Times New Roman"/>
                <a:cs typeface="Times New Roman"/>
              </a:rPr>
              <a:t> OLK-ban </a:t>
            </a:r>
            <a:r>
              <a:rPr lang="en-US" sz="1500" dirty="0" err="1">
                <a:ea typeface="Times New Roman"/>
                <a:cs typeface="Times New Roman"/>
              </a:rPr>
              <a:t>történő</a:t>
            </a:r>
            <a:r>
              <a:rPr lang="en-US" sz="1500" dirty="0">
                <a:ea typeface="Times New Roman"/>
                <a:cs typeface="Times New Roman"/>
              </a:rPr>
              <a:t> </a:t>
            </a:r>
            <a:r>
              <a:rPr lang="en-US" sz="1500" dirty="0" err="1">
                <a:ea typeface="Times New Roman"/>
                <a:cs typeface="Times New Roman"/>
              </a:rPr>
              <a:t>feladásra</a:t>
            </a:r>
            <a:r>
              <a:rPr lang="en-US" sz="1500" dirty="0">
                <a:ea typeface="Times New Roman"/>
                <a:cs typeface="Times New Roman"/>
              </a:rPr>
              <a:t>. </a:t>
            </a:r>
            <a:r>
              <a:rPr lang="en-US" sz="1500" dirty="0" err="1">
                <a:ea typeface="Times New Roman"/>
                <a:cs typeface="Times New Roman"/>
              </a:rPr>
              <a:t>Ennek</a:t>
            </a:r>
            <a:r>
              <a:rPr lang="en-US" sz="1500" dirty="0">
                <a:ea typeface="Times New Roman"/>
                <a:cs typeface="Times New Roman"/>
              </a:rPr>
              <a:t> </a:t>
            </a:r>
            <a:r>
              <a:rPr lang="en-US" sz="1500" dirty="0" err="1">
                <a:ea typeface="Times New Roman"/>
                <a:cs typeface="Times New Roman"/>
              </a:rPr>
              <a:t>használatához</a:t>
            </a:r>
            <a:r>
              <a:rPr lang="en-US" sz="1500" dirty="0">
                <a:ea typeface="Times New Roman"/>
                <a:cs typeface="Times New Roman"/>
              </a:rPr>
              <a:t> a Magyar </a:t>
            </a:r>
            <a:r>
              <a:rPr lang="en-US" sz="1500" dirty="0" err="1">
                <a:ea typeface="Times New Roman"/>
                <a:cs typeface="Times New Roman"/>
              </a:rPr>
              <a:t>Postával</a:t>
            </a:r>
            <a:r>
              <a:rPr lang="en-US" sz="1500" dirty="0">
                <a:ea typeface="Times New Roman"/>
                <a:cs typeface="Times New Roman"/>
              </a:rPr>
              <a:t> </a:t>
            </a:r>
            <a:r>
              <a:rPr lang="en-US" sz="1500" dirty="0" err="1">
                <a:ea typeface="Times New Roman"/>
                <a:cs typeface="Times New Roman"/>
              </a:rPr>
              <a:t>meglévő</a:t>
            </a:r>
            <a:r>
              <a:rPr lang="en-US" sz="1500" dirty="0">
                <a:ea typeface="Times New Roman"/>
                <a:cs typeface="Times New Roman"/>
              </a:rPr>
              <a:t> </a:t>
            </a:r>
            <a:r>
              <a:rPr lang="en-US" sz="1500" dirty="0" err="1">
                <a:ea typeface="Times New Roman"/>
                <a:cs typeface="Times New Roman"/>
              </a:rPr>
              <a:t>szerződés</a:t>
            </a:r>
            <a:r>
              <a:rPr lang="en-US" sz="1500" dirty="0">
                <a:ea typeface="Times New Roman"/>
                <a:cs typeface="Times New Roman"/>
              </a:rPr>
              <a:t> </a:t>
            </a:r>
            <a:r>
              <a:rPr lang="en-US" sz="1500" dirty="0" err="1">
                <a:ea typeface="Times New Roman"/>
                <a:cs typeface="Times New Roman"/>
              </a:rPr>
              <a:t>módosítására</a:t>
            </a:r>
            <a:r>
              <a:rPr lang="en-US" sz="1500" dirty="0">
                <a:ea typeface="Times New Roman"/>
                <a:cs typeface="Times New Roman"/>
              </a:rPr>
              <a:t>, </a:t>
            </a:r>
            <a:r>
              <a:rPr lang="en-US" sz="1500" dirty="0" err="1">
                <a:ea typeface="Times New Roman"/>
                <a:cs typeface="Times New Roman"/>
              </a:rPr>
              <a:t>és</a:t>
            </a:r>
            <a:r>
              <a:rPr lang="en-US" sz="1500" dirty="0">
                <a:ea typeface="Times New Roman"/>
                <a:cs typeface="Times New Roman"/>
              </a:rPr>
              <a:t> </a:t>
            </a:r>
            <a:r>
              <a:rPr lang="en-US" sz="1500" dirty="0" err="1">
                <a:ea typeface="Times New Roman"/>
                <a:cs typeface="Times New Roman"/>
              </a:rPr>
              <a:t>ennek</a:t>
            </a:r>
            <a:r>
              <a:rPr lang="en-US" sz="1500" dirty="0">
                <a:ea typeface="Times New Roman"/>
                <a:cs typeface="Times New Roman"/>
              </a:rPr>
              <a:t> </a:t>
            </a:r>
            <a:r>
              <a:rPr lang="en-US" sz="1500" dirty="0" err="1">
                <a:ea typeface="Times New Roman"/>
                <a:cs typeface="Times New Roman"/>
              </a:rPr>
              <a:t>az</a:t>
            </a:r>
            <a:r>
              <a:rPr lang="en-US" sz="1500" dirty="0">
                <a:ea typeface="Times New Roman"/>
                <a:cs typeface="Times New Roman"/>
              </a:rPr>
              <a:t> ASP.ADÓ </a:t>
            </a:r>
            <a:r>
              <a:rPr lang="en-US" sz="1500" dirty="0" err="1">
                <a:ea typeface="Times New Roman"/>
                <a:cs typeface="Times New Roman"/>
              </a:rPr>
              <a:t>szakrendszerben</a:t>
            </a:r>
            <a:r>
              <a:rPr lang="en-US" sz="1500" dirty="0">
                <a:ea typeface="Times New Roman"/>
                <a:cs typeface="Times New Roman"/>
              </a:rPr>
              <a:t> </a:t>
            </a:r>
            <a:r>
              <a:rPr lang="en-US" sz="1500" dirty="0" err="1">
                <a:ea typeface="Times New Roman"/>
                <a:cs typeface="Times New Roman"/>
              </a:rPr>
              <a:t>történő</a:t>
            </a:r>
            <a:r>
              <a:rPr lang="en-US" sz="1500" dirty="0">
                <a:ea typeface="Times New Roman"/>
                <a:cs typeface="Times New Roman"/>
              </a:rPr>
              <a:t> </a:t>
            </a:r>
            <a:r>
              <a:rPr lang="en-US" sz="1500" dirty="0" err="1">
                <a:ea typeface="Times New Roman"/>
                <a:cs typeface="Times New Roman"/>
              </a:rPr>
              <a:t>jelzésére</a:t>
            </a:r>
            <a:r>
              <a:rPr lang="en-US" sz="1500" dirty="0">
                <a:ea typeface="Times New Roman"/>
                <a:cs typeface="Times New Roman"/>
              </a:rPr>
              <a:t> </a:t>
            </a:r>
            <a:r>
              <a:rPr lang="en-US" sz="1500" dirty="0" err="1">
                <a:ea typeface="Times New Roman"/>
                <a:cs typeface="Times New Roman"/>
              </a:rPr>
              <a:t>lesz</a:t>
            </a:r>
            <a:r>
              <a:rPr lang="en-US" sz="1500" dirty="0">
                <a:ea typeface="Times New Roman"/>
                <a:cs typeface="Times New Roman"/>
              </a:rPr>
              <a:t> </a:t>
            </a:r>
            <a:r>
              <a:rPr lang="en-US" sz="1500" dirty="0" err="1">
                <a:ea typeface="Times New Roman"/>
                <a:cs typeface="Times New Roman"/>
              </a:rPr>
              <a:t>szükség</a:t>
            </a:r>
            <a:r>
              <a:rPr lang="en-US" sz="1500" dirty="0">
                <a:ea typeface="Times New Roman"/>
                <a:cs typeface="Times New Roman"/>
              </a:rPr>
              <a:t>.</a:t>
            </a:r>
            <a:endParaRPr lang="hu-HU" sz="1500" dirty="0">
              <a:ea typeface="Calibri"/>
              <a:cs typeface="Times New Roman"/>
            </a:endParaRPr>
          </a:p>
          <a:p>
            <a:endParaRPr lang="hu-HU" sz="1500" dirty="0"/>
          </a:p>
        </p:txBody>
      </p:sp>
    </p:spTree>
    <p:extLst>
      <p:ext uri="{BB962C8B-B14F-4D97-AF65-F5344CB8AC3E}">
        <p14:creationId xmlns:p14="http://schemas.microsoft.com/office/powerpoint/2010/main" val="37292040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előzetesen beérkezett kérdések megválaszolása</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sp>
        <p:nvSpPr>
          <p:cNvPr id="3" name="Téglalap 2"/>
          <p:cNvSpPr/>
          <p:nvPr/>
        </p:nvSpPr>
        <p:spPr>
          <a:xfrm>
            <a:off x="251520" y="1324744"/>
            <a:ext cx="8892480" cy="4552528"/>
          </a:xfrm>
          <a:prstGeom prst="rect">
            <a:avLst/>
          </a:prstGeom>
        </p:spPr>
        <p:txBody>
          <a:bodyPr wrap="square">
            <a:spAutoFit/>
          </a:bodyPr>
          <a:lstStyle/>
          <a:p>
            <a:pPr algn="just">
              <a:lnSpc>
                <a:spcPct val="115000"/>
              </a:lnSpc>
              <a:spcAft>
                <a:spcPts val="1000"/>
              </a:spcAft>
            </a:pPr>
            <a:r>
              <a:rPr lang="hu-HU" sz="1500" b="1" dirty="0" smtClean="0">
                <a:latin typeface="+mj-lt"/>
                <a:ea typeface="Times New Roman"/>
                <a:cs typeface="Times New Roman"/>
              </a:rPr>
              <a:t>17.) </a:t>
            </a:r>
            <a:r>
              <a:rPr lang="hu-HU" sz="1500" b="1" dirty="0">
                <a:latin typeface="+mj-lt"/>
                <a:ea typeface="Times New Roman"/>
                <a:cs typeface="Times New Roman"/>
              </a:rPr>
              <a:t>Próbálkozások előtti mentés hogyan zajlik az </a:t>
            </a:r>
            <a:r>
              <a:rPr lang="hu-HU" sz="1500" b="1" dirty="0" err="1">
                <a:latin typeface="+mj-lt"/>
                <a:ea typeface="Times New Roman"/>
                <a:cs typeface="Times New Roman"/>
              </a:rPr>
              <a:t>ASP-ben</a:t>
            </a:r>
            <a:r>
              <a:rPr lang="hu-HU" sz="1500" b="1" dirty="0">
                <a:latin typeface="+mj-lt"/>
                <a:ea typeface="Times New Roman"/>
                <a:cs typeface="Times New Roman"/>
              </a:rPr>
              <a:t>? (Visszatölthetőség hiba esetén)</a:t>
            </a:r>
            <a:endParaRPr lang="hu-HU" sz="1500" b="1" dirty="0">
              <a:latin typeface="+mj-lt"/>
              <a:ea typeface="Calibri"/>
              <a:cs typeface="Times New Roman"/>
            </a:endParaRPr>
          </a:p>
          <a:p>
            <a:pPr algn="just">
              <a:lnSpc>
                <a:spcPct val="115000"/>
              </a:lnSpc>
              <a:spcAft>
                <a:spcPts val="1000"/>
              </a:spcAft>
            </a:pPr>
            <a:r>
              <a:rPr lang="hu-HU" sz="1500" dirty="0">
                <a:latin typeface="+mj-lt"/>
                <a:ea typeface="Times New Roman"/>
                <a:cs typeface="Times New Roman"/>
              </a:rPr>
              <a:t>Fontos, hogy az ASP Adó szakrendszerben „visszatöltésre” csak rendkívüli, különösen indokolt esetben van/lesz lehetőség, tekintettel arra, hogy egy integrált rendszerről van szó. A programba számos ellenőrzés, </a:t>
            </a:r>
            <a:r>
              <a:rPr lang="hu-HU" sz="1500" dirty="0" err="1">
                <a:latin typeface="+mj-lt"/>
                <a:ea typeface="Times New Roman"/>
                <a:cs typeface="Times New Roman"/>
              </a:rPr>
              <a:t>validáció</a:t>
            </a:r>
            <a:r>
              <a:rPr lang="hu-HU" sz="1500" dirty="0">
                <a:latin typeface="+mj-lt"/>
                <a:ea typeface="Times New Roman"/>
                <a:cs typeface="Times New Roman"/>
              </a:rPr>
              <a:t> került beépítésre az ilyen esetek elkerülése érdekében. A rendkívüli esetekre tekintettel üzemeltetői oldalon természetesen folyamatosan készülnek adatbázis mentések (backup), melybe a napi differenciált mentések is beleértendők.</a:t>
            </a:r>
            <a:endParaRPr lang="hu-HU" sz="1500" dirty="0">
              <a:latin typeface="+mj-lt"/>
              <a:ea typeface="Calibri"/>
              <a:cs typeface="Times New Roman"/>
            </a:endParaRPr>
          </a:p>
          <a:p>
            <a:pPr algn="just">
              <a:lnSpc>
                <a:spcPct val="115000"/>
              </a:lnSpc>
              <a:spcAft>
                <a:spcPts val="1000"/>
              </a:spcAft>
            </a:pPr>
            <a:r>
              <a:rPr lang="hu-HU" sz="1500" b="1" dirty="0" smtClean="0">
                <a:latin typeface="+mj-lt"/>
                <a:ea typeface="Times New Roman"/>
                <a:cs typeface="Times New Roman"/>
              </a:rPr>
              <a:t>18.) </a:t>
            </a:r>
            <a:r>
              <a:rPr lang="hu-HU" sz="1500" b="1" dirty="0">
                <a:latin typeface="+mj-lt"/>
                <a:ea typeface="Times New Roman"/>
                <a:cs typeface="Times New Roman"/>
              </a:rPr>
              <a:t>Az ASP adóprogramhoz szükség van-e </a:t>
            </a:r>
            <a:r>
              <a:rPr lang="hu-HU" sz="1500" b="1" dirty="0" err="1">
                <a:latin typeface="+mj-lt"/>
                <a:ea typeface="Times New Roman"/>
                <a:cs typeface="Times New Roman"/>
              </a:rPr>
              <a:t>NTG-re</a:t>
            </a:r>
            <a:r>
              <a:rPr lang="hu-HU" sz="1500" b="1" dirty="0">
                <a:latin typeface="+mj-lt"/>
                <a:ea typeface="Times New Roman"/>
                <a:cs typeface="Times New Roman"/>
              </a:rPr>
              <a:t>, vagy nyilvános interneten keresztül is működhet?</a:t>
            </a:r>
            <a:endParaRPr lang="hu-HU" sz="1500" b="1" dirty="0">
              <a:latin typeface="+mj-lt"/>
              <a:ea typeface="Calibri"/>
              <a:cs typeface="Times New Roman"/>
            </a:endParaRPr>
          </a:p>
          <a:p>
            <a:pPr algn="just">
              <a:lnSpc>
                <a:spcPct val="115000"/>
              </a:lnSpc>
              <a:spcAft>
                <a:spcPts val="1000"/>
              </a:spcAft>
            </a:pPr>
            <a:r>
              <a:rPr lang="hu-HU" sz="1500" dirty="0">
                <a:latin typeface="+mj-lt"/>
                <a:ea typeface="Times New Roman"/>
                <a:cs typeface="Times New Roman"/>
              </a:rPr>
              <a:t>Az ASP rendszer eléréshez megfelelő sebességű internet elérés, és jogosultság szükséges. Nincs tehát kizárólag </a:t>
            </a:r>
            <a:r>
              <a:rPr lang="hu-HU" sz="1500" dirty="0" err="1">
                <a:latin typeface="+mj-lt"/>
                <a:ea typeface="Times New Roman"/>
                <a:cs typeface="Times New Roman"/>
              </a:rPr>
              <a:t>NTG-s</a:t>
            </a:r>
            <a:r>
              <a:rPr lang="hu-HU" sz="1500" dirty="0">
                <a:latin typeface="+mj-lt"/>
                <a:ea typeface="Times New Roman"/>
                <a:cs typeface="Times New Roman"/>
              </a:rPr>
              <a:t> elérhetőségre vonatkozó korlátozás.</a:t>
            </a:r>
            <a:endParaRPr lang="hu-HU" sz="1500" dirty="0">
              <a:latin typeface="+mj-lt"/>
              <a:ea typeface="Calibri"/>
              <a:cs typeface="Times New Roman"/>
            </a:endParaRPr>
          </a:p>
          <a:p>
            <a:pPr algn="just">
              <a:lnSpc>
                <a:spcPct val="115000"/>
              </a:lnSpc>
              <a:spcAft>
                <a:spcPts val="0"/>
              </a:spcAft>
            </a:pPr>
            <a:r>
              <a:rPr lang="hu-HU" sz="1500" b="1" dirty="0" smtClean="0">
                <a:latin typeface="+mj-lt"/>
                <a:ea typeface="Times New Roman"/>
                <a:cs typeface="Times New Roman"/>
              </a:rPr>
              <a:t>19.) </a:t>
            </a:r>
            <a:r>
              <a:rPr lang="hu-HU" sz="1500" b="1" dirty="0">
                <a:latin typeface="+mj-lt"/>
                <a:ea typeface="Times New Roman"/>
                <a:cs typeface="Times New Roman"/>
              </a:rPr>
              <a:t>Az adó rendszer ASP csatlakozásra vonatkozóan van-e kidolgozott ütemterv (pl. a szűrőprogramok futtatására, hibajavítási határidőkre stb. vonatkozóan)?</a:t>
            </a:r>
            <a:endParaRPr lang="hu-HU" sz="1500" b="1" dirty="0">
              <a:latin typeface="+mj-lt"/>
              <a:ea typeface="Calibri"/>
              <a:cs typeface="Times New Roman"/>
            </a:endParaRPr>
          </a:p>
          <a:p>
            <a:pPr algn="just">
              <a:lnSpc>
                <a:spcPct val="115000"/>
              </a:lnSpc>
              <a:spcAft>
                <a:spcPts val="0"/>
              </a:spcAft>
            </a:pPr>
            <a:r>
              <a:rPr lang="hu-HU" sz="1500" dirty="0">
                <a:latin typeface="+mj-lt"/>
                <a:ea typeface="Times New Roman"/>
                <a:cs typeface="Times New Roman"/>
              </a:rPr>
              <a:t> </a:t>
            </a:r>
            <a:endParaRPr lang="hu-HU" sz="1500" dirty="0">
              <a:latin typeface="+mj-lt"/>
              <a:ea typeface="Calibri"/>
              <a:cs typeface="Times New Roman"/>
            </a:endParaRPr>
          </a:p>
          <a:p>
            <a:pPr algn="just">
              <a:lnSpc>
                <a:spcPct val="115000"/>
              </a:lnSpc>
              <a:spcAft>
                <a:spcPts val="0"/>
              </a:spcAft>
            </a:pPr>
            <a:r>
              <a:rPr lang="hu-HU" sz="1500" dirty="0">
                <a:latin typeface="+mj-lt"/>
                <a:ea typeface="Times New Roman"/>
                <a:cs typeface="Times New Roman"/>
              </a:rPr>
              <a:t>A csatlakozás különböző részeire vonatkozóan (előzetes adattisztítás, próbamigrációk, oktatás, éles csatlakozás) külön ütemtervek készültek.</a:t>
            </a:r>
            <a:endParaRPr lang="hu-HU" sz="1500" dirty="0">
              <a:latin typeface="+mj-lt"/>
              <a:ea typeface="Calibri"/>
              <a:cs typeface="Times New Roman"/>
            </a:endParaRPr>
          </a:p>
          <a:p>
            <a:endParaRPr lang="hu-HU" sz="1500" dirty="0">
              <a:latin typeface="+mj-lt"/>
            </a:endParaRPr>
          </a:p>
        </p:txBody>
      </p:sp>
    </p:spTree>
    <p:extLst>
      <p:ext uri="{BB962C8B-B14F-4D97-AF65-F5344CB8AC3E}">
        <p14:creationId xmlns:p14="http://schemas.microsoft.com/office/powerpoint/2010/main" val="348114003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előzetesen beérkezett kérdések megválaszolása</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sp>
        <p:nvSpPr>
          <p:cNvPr id="3" name="Téglalap 2"/>
          <p:cNvSpPr/>
          <p:nvPr/>
        </p:nvSpPr>
        <p:spPr>
          <a:xfrm>
            <a:off x="72008" y="1341923"/>
            <a:ext cx="8892480" cy="4247317"/>
          </a:xfrm>
          <a:prstGeom prst="rect">
            <a:avLst/>
          </a:prstGeom>
        </p:spPr>
        <p:txBody>
          <a:bodyPr wrap="square">
            <a:spAutoFit/>
          </a:bodyPr>
          <a:lstStyle/>
          <a:p>
            <a:pPr algn="just"/>
            <a:r>
              <a:rPr lang="hu-HU" sz="1500" b="1" dirty="0" smtClean="0"/>
              <a:t>20.) </a:t>
            </a:r>
            <a:r>
              <a:rPr lang="hu-HU" sz="1500" b="1" dirty="0"/>
              <a:t>Mivel az adó rendszer csatlakozása lesz az első, meg kell tudnunk, hogy a szintén rendszercsatlakozási terveinkben szereplő dokumentum kezelő rendszer (mivel mint a kettő: adó és dokumentum kezelő is központi szerveren lesz) tudnak-e kapcsolódást létesíteni az adó iratok automatikus iktatása megoldása érdekében (évente több ezer iktatandó anyagról van szó</a:t>
            </a:r>
            <a:r>
              <a:rPr lang="hu-HU" sz="1500" b="1" dirty="0" smtClean="0"/>
              <a:t>).</a:t>
            </a:r>
          </a:p>
          <a:p>
            <a:pPr algn="just"/>
            <a:endParaRPr lang="hu-HU" sz="1500" dirty="0"/>
          </a:p>
          <a:p>
            <a:pPr algn="just"/>
            <a:r>
              <a:rPr lang="hu-HU" sz="1500" dirty="0"/>
              <a:t>Az ASP Adó és az ASP Irat szakrendszer között van olyan belső </a:t>
            </a:r>
            <a:r>
              <a:rPr lang="hu-HU" sz="1500" dirty="0" err="1"/>
              <a:t>webservice</a:t>
            </a:r>
            <a:r>
              <a:rPr lang="hu-HU" sz="1500" dirty="0"/>
              <a:t> kapcsolat, amely az automatikus iktatószám kérést, és további az adóügyekkel kapcsolatos adat és státuszcserét tesz lehetővé . Ennek a kapcsolatnak a használata biztosítja az adóügyek állapotának pontos nyomon-követhetőségét, mind az ügyintéző, mind az elektronikus ügyintézést választó adóalany számára.</a:t>
            </a:r>
          </a:p>
          <a:p>
            <a:pPr algn="just"/>
            <a:r>
              <a:rPr lang="hu-HU" sz="1500" dirty="0"/>
              <a:t> </a:t>
            </a:r>
          </a:p>
          <a:p>
            <a:pPr algn="just"/>
            <a:r>
              <a:rPr lang="hu-HU" sz="1500" b="1" dirty="0" smtClean="0"/>
              <a:t>21.) </a:t>
            </a:r>
            <a:r>
              <a:rPr lang="hu-HU" sz="1500" b="1" dirty="0"/>
              <a:t>Az ASP rendszerrel kapcsolatosan kérdezném, hogy a </a:t>
            </a:r>
            <a:r>
              <a:rPr lang="hu-HU" sz="1500" b="1" dirty="0" err="1"/>
              <a:t>NAV-tól</a:t>
            </a:r>
            <a:r>
              <a:rPr lang="hu-HU" sz="1500" b="1" dirty="0"/>
              <a:t> kapott iparűzési adóbevallás, hogy kapcsolódik az iktatórendszerhez, mód lesz e csoportos iktatásra, továbbá a jelenlegi ÁNYK nyomtatványkezelő rendszer helyett alkalmazandó </a:t>
            </a:r>
            <a:r>
              <a:rPr lang="hu-HU" sz="1500" b="1" dirty="0" err="1"/>
              <a:t>iform</a:t>
            </a:r>
            <a:r>
              <a:rPr lang="hu-HU" sz="1500" b="1" dirty="0"/>
              <a:t> rendszer, hogy fogja ezt kezelni?</a:t>
            </a:r>
          </a:p>
          <a:p>
            <a:pPr algn="just"/>
            <a:r>
              <a:rPr lang="hu-HU" sz="1500" dirty="0"/>
              <a:t> </a:t>
            </a:r>
          </a:p>
          <a:p>
            <a:pPr algn="just"/>
            <a:r>
              <a:rPr lang="hu-HU" sz="1500" dirty="0"/>
              <a:t>A kérdés és így a válasz a 16.pontnál leírtakkal azonos</a:t>
            </a:r>
          </a:p>
          <a:p>
            <a:pPr algn="just"/>
            <a:r>
              <a:rPr lang="hu-HU" sz="1500" dirty="0"/>
              <a:t>„</a:t>
            </a:r>
            <a:r>
              <a:rPr lang="hu-HU" sz="1500" i="1" dirty="0"/>
              <a:t>Ezzel kapcsolatban már folynak az előzetes egyeztetések a NAV kijelölt kollégáival, az </a:t>
            </a:r>
            <a:r>
              <a:rPr lang="hu-HU" sz="1500" i="1" dirty="0" err="1"/>
              <a:t>Onkado</a:t>
            </a:r>
            <a:r>
              <a:rPr lang="hu-HU" sz="1500" i="1" dirty="0"/>
              <a:t> és az ASP.ADÓ tekintetében egyaránt.”</a:t>
            </a:r>
            <a:endParaRPr lang="hu-HU" sz="1500" dirty="0"/>
          </a:p>
          <a:p>
            <a:pPr algn="just"/>
            <a:endParaRPr lang="hu-HU" sz="1500" dirty="0"/>
          </a:p>
        </p:txBody>
      </p:sp>
    </p:spTree>
    <p:extLst>
      <p:ext uri="{BB962C8B-B14F-4D97-AF65-F5344CB8AC3E}">
        <p14:creationId xmlns:p14="http://schemas.microsoft.com/office/powerpoint/2010/main" val="308681835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előzetesen beérkezett kérdések megválaszolása</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sp>
        <p:nvSpPr>
          <p:cNvPr id="3" name="Téglalap 2"/>
          <p:cNvSpPr/>
          <p:nvPr/>
        </p:nvSpPr>
        <p:spPr>
          <a:xfrm>
            <a:off x="107504" y="1168291"/>
            <a:ext cx="8892480" cy="4708981"/>
          </a:xfrm>
          <a:prstGeom prst="rect">
            <a:avLst/>
          </a:prstGeom>
        </p:spPr>
        <p:txBody>
          <a:bodyPr wrap="square">
            <a:spAutoFit/>
          </a:bodyPr>
          <a:lstStyle/>
          <a:p>
            <a:pPr algn="just"/>
            <a:r>
              <a:rPr lang="hu-HU" sz="1500" b="1" dirty="0" smtClean="0"/>
              <a:t>22.) </a:t>
            </a:r>
            <a:r>
              <a:rPr lang="hu-HU" sz="1500" b="1" dirty="0"/>
              <a:t>A NAV által hivatali kapun megküldött HIPA bevallást ugyanúgy tudjuk majd felvinni az adóprogramba, mint eddig?</a:t>
            </a:r>
          </a:p>
          <a:p>
            <a:pPr algn="just"/>
            <a:r>
              <a:rPr lang="hu-HU" sz="1500" dirty="0"/>
              <a:t> </a:t>
            </a:r>
          </a:p>
          <a:p>
            <a:pPr algn="just"/>
            <a:r>
              <a:rPr lang="hu-HU" sz="1500" dirty="0"/>
              <a:t>A </a:t>
            </a:r>
            <a:r>
              <a:rPr lang="hu-HU" sz="1500" dirty="0" err="1"/>
              <a:t>Htv</a:t>
            </a:r>
            <a:r>
              <a:rPr lang="hu-HU" sz="1500" dirty="0"/>
              <a:t>. 42/D. §</a:t>
            </a:r>
            <a:r>
              <a:rPr lang="hu-HU" sz="1500" dirty="0" err="1"/>
              <a:t>-a</a:t>
            </a:r>
            <a:r>
              <a:rPr lang="hu-HU" sz="1500" dirty="0"/>
              <a:t> 2017.01.01-jétől biztosít lehetőséget az iparűzési adó bevallások </a:t>
            </a:r>
            <a:r>
              <a:rPr lang="hu-HU" sz="1500" dirty="0" err="1"/>
              <a:t>NAV-on</a:t>
            </a:r>
            <a:r>
              <a:rPr lang="hu-HU" sz="1500" dirty="0"/>
              <a:t> keresztül történő beadására. Ezen bevallások fogadásával kapcsolatban már folynak az egyeztetések a NAV kijelölt kollégáival</a:t>
            </a:r>
          </a:p>
          <a:p>
            <a:pPr algn="just"/>
            <a:r>
              <a:rPr lang="hu-HU" sz="1500" dirty="0"/>
              <a:t>Ez központi, minden önkormányzatra azonos formátumú adatállomány lesz, aminek betöltése, az </a:t>
            </a:r>
            <a:r>
              <a:rPr lang="hu-HU" sz="1500" dirty="0" err="1"/>
              <a:t>ASP.ADÓ-ban</a:t>
            </a:r>
            <a:r>
              <a:rPr lang="hu-HU" sz="1500" dirty="0"/>
              <a:t> az űrlap teljes azonossága miatt adatvesztés nélkül, az </a:t>
            </a:r>
            <a:r>
              <a:rPr lang="hu-HU" sz="1500" dirty="0" err="1"/>
              <a:t>Onkado-ban</a:t>
            </a:r>
            <a:r>
              <a:rPr lang="hu-HU" sz="1500" dirty="0"/>
              <a:t> a meglévő adatok kinyerésével lesz betölthető. Mivel ez az űrlap nem az önkormányzat elektronikus ügyintézésének a része, és mindenki számára kötelezően elérhető kell legyen, ezért a betöltés módszerének a kialakítása mindkét szakrendszer számára fejlesztési feladat.</a:t>
            </a:r>
          </a:p>
          <a:p>
            <a:pPr algn="just"/>
            <a:r>
              <a:rPr lang="hu-HU" sz="1500" dirty="0"/>
              <a:t> </a:t>
            </a:r>
          </a:p>
          <a:p>
            <a:pPr algn="just"/>
            <a:r>
              <a:rPr lang="hu-HU" sz="1500" b="1" dirty="0" smtClean="0"/>
              <a:t>23.) </a:t>
            </a:r>
            <a:r>
              <a:rPr lang="hu-HU" sz="1500" b="1" dirty="0"/>
              <a:t>A tesztben résztvevő önkormányzatoktól beszerzett értesülés alapján a rendszer alkalmazása nagyon lassú. Amikor több ezer önkormányzat fog bekerülni a rendszerbe és a többi szakrendszer is használni fogja azt, akkor ez nem okoz rendszerhibát? Azt már válaszként megkaptuk, hogy az </a:t>
            </a:r>
            <a:r>
              <a:rPr lang="hu-HU" sz="1500" b="1" dirty="0" err="1"/>
              <a:t>ONKADO-nál</a:t>
            </a:r>
            <a:r>
              <a:rPr lang="hu-HU" sz="1500" b="1" dirty="0"/>
              <a:t> lassabb lesz az új program.</a:t>
            </a:r>
          </a:p>
          <a:p>
            <a:pPr algn="just"/>
            <a:r>
              <a:rPr lang="hu-HU" sz="1500" dirty="0"/>
              <a:t> </a:t>
            </a:r>
          </a:p>
          <a:p>
            <a:pPr algn="just"/>
            <a:r>
              <a:rPr lang="hu-HU" sz="1500" dirty="0"/>
              <a:t>Az országos kiterjesztésre felkészülésképpen természetesen nagy mértékű infrastruktúra bővítésre is sor kerül . Technológiájából adódóan egy </a:t>
            </a:r>
            <a:r>
              <a:rPr lang="hu-HU" sz="1500" b="1" dirty="0"/>
              <a:t>grafikus</a:t>
            </a:r>
            <a:r>
              <a:rPr lang="hu-HU" sz="1500" dirty="0"/>
              <a:t> webes felület nem tud olyan gyors képernyőváltásokat biztosítani, mint egy DOS-os </a:t>
            </a:r>
            <a:r>
              <a:rPr lang="hu-HU" sz="1500" b="1" dirty="0"/>
              <a:t>szöveges</a:t>
            </a:r>
            <a:r>
              <a:rPr lang="hu-HU" sz="1500" dirty="0"/>
              <a:t> felhasználói felület. Ettől függetlenül az infrastruktúra bővítésével és a program folyamatos optimalizálásával természetesen a jelenleginél gyorsabb feldolgozást szeretnénk biztosítani.</a:t>
            </a:r>
            <a:r>
              <a:rPr lang="hu-HU" sz="1500" dirty="0"/>
              <a:t> </a:t>
            </a:r>
            <a:endParaRPr lang="hu-HU" sz="1500" dirty="0">
              <a:latin typeface="+mj-lt"/>
            </a:endParaRPr>
          </a:p>
        </p:txBody>
      </p:sp>
    </p:spTree>
    <p:extLst>
      <p:ext uri="{BB962C8B-B14F-4D97-AF65-F5344CB8AC3E}">
        <p14:creationId xmlns:p14="http://schemas.microsoft.com/office/powerpoint/2010/main" val="414838112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előzetesen beérkezett kérdések megválaszolása</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sp>
        <p:nvSpPr>
          <p:cNvPr id="3" name="Téglalap 2"/>
          <p:cNvSpPr/>
          <p:nvPr/>
        </p:nvSpPr>
        <p:spPr>
          <a:xfrm>
            <a:off x="251520" y="1327115"/>
            <a:ext cx="8892480" cy="4478149"/>
          </a:xfrm>
          <a:prstGeom prst="rect">
            <a:avLst/>
          </a:prstGeom>
        </p:spPr>
        <p:txBody>
          <a:bodyPr wrap="square">
            <a:spAutoFit/>
          </a:bodyPr>
          <a:lstStyle/>
          <a:p>
            <a:pPr algn="just"/>
            <a:r>
              <a:rPr lang="hu-HU" sz="1500" b="1" dirty="0" smtClean="0"/>
              <a:t>24.) </a:t>
            </a:r>
            <a:r>
              <a:rPr lang="hu-HU" sz="1500" b="1" dirty="0"/>
              <a:t>Az archív hiánya miatt valóban tovább él az ONKADO háttérrendszerként?</a:t>
            </a:r>
          </a:p>
          <a:p>
            <a:pPr algn="just"/>
            <a:r>
              <a:rPr lang="hu-HU" sz="1500" b="1" dirty="0"/>
              <a:t>A kérdés és így a válasz a 10. pontnál leírtakkal </a:t>
            </a:r>
            <a:r>
              <a:rPr lang="hu-HU" sz="1500" b="1" dirty="0" smtClean="0"/>
              <a:t>azonos</a:t>
            </a:r>
          </a:p>
          <a:p>
            <a:pPr algn="just"/>
            <a:endParaRPr lang="hu-HU" sz="1500" b="1" dirty="0"/>
          </a:p>
          <a:p>
            <a:pPr algn="just"/>
            <a:r>
              <a:rPr lang="hu-HU" sz="1500" i="1" dirty="0"/>
              <a:t>„A csatlakozást követően csak az ASP Adó program használható adatok feldolgozására. Az ONKADO program archív adatok megtekintésére, illetve a migráció eredményének ellenőrzésére használható”</a:t>
            </a:r>
            <a:endParaRPr lang="hu-HU" sz="1500" dirty="0"/>
          </a:p>
          <a:p>
            <a:pPr algn="just"/>
            <a:r>
              <a:rPr lang="hu-HU" sz="1500" dirty="0"/>
              <a:t> </a:t>
            </a:r>
          </a:p>
          <a:p>
            <a:pPr algn="just"/>
            <a:r>
              <a:rPr lang="hu-HU" sz="1500" dirty="0"/>
              <a:t>Az </a:t>
            </a:r>
            <a:r>
              <a:rPr lang="hu-HU" sz="1500" dirty="0" err="1"/>
              <a:t>Onkado</a:t>
            </a:r>
            <a:r>
              <a:rPr lang="hu-HU" sz="1500" dirty="0"/>
              <a:t> szakrendszerben az éves archivált adatokat tartalmazó mappákba mentett adatok közül az  adózói befizetések és a könyvelési tételek </a:t>
            </a:r>
            <a:r>
              <a:rPr lang="hu-HU" sz="1500" dirty="0" err="1"/>
              <a:t>migrálását</a:t>
            </a:r>
            <a:r>
              <a:rPr lang="hu-HU" sz="1500" dirty="0"/>
              <a:t> elévülési időn belül biztosítani fogja a rendszer.</a:t>
            </a:r>
          </a:p>
          <a:p>
            <a:pPr algn="just"/>
            <a:r>
              <a:rPr lang="hu-HU" sz="1500" dirty="0"/>
              <a:t>Az adózói törzs „élő” (nem archivált ) adózói és kapcsolódó törzsadatai </a:t>
            </a:r>
            <a:r>
              <a:rPr lang="hu-HU" sz="1500" dirty="0" err="1"/>
              <a:t>migrálásra</a:t>
            </a:r>
            <a:r>
              <a:rPr lang="hu-HU" sz="1500" dirty="0"/>
              <a:t> kerülnek. </a:t>
            </a:r>
          </a:p>
          <a:p>
            <a:pPr algn="just"/>
            <a:r>
              <a:rPr lang="hu-HU" sz="1500" dirty="0"/>
              <a:t>A kivetéses adók bevallásai közül az utolsó „élő”, az adóztatás folytonosságát biztosító állapot kerül </a:t>
            </a:r>
            <a:r>
              <a:rPr lang="hu-HU" sz="1500" dirty="0" err="1"/>
              <a:t>migrálásra</a:t>
            </a:r>
            <a:r>
              <a:rPr lang="hu-HU" sz="1500" dirty="0"/>
              <a:t>, az ahhoz kapcsolódó elévülési időn belüli archív évekre vonatkozó adózás adattal együtt (ha pl. egy építményadó bevallás alapján 2000.01.01. óta változatlanul történik a kivetés, akkor ez az állapot kerül </a:t>
            </a:r>
            <a:r>
              <a:rPr lang="hu-HU" sz="1500" dirty="0" err="1"/>
              <a:t>migrálásra</a:t>
            </a:r>
            <a:r>
              <a:rPr lang="hu-HU" sz="1500" dirty="0"/>
              <a:t>, az aktív év, plusz </a:t>
            </a:r>
            <a:r>
              <a:rPr lang="hu-HU" sz="1500" dirty="0" err="1"/>
              <a:t>max</a:t>
            </a:r>
            <a:r>
              <a:rPr lang="hu-HU" sz="1500" dirty="0"/>
              <a:t>. 5 érintett év archív adózási adatával együtt). </a:t>
            </a:r>
          </a:p>
          <a:p>
            <a:pPr algn="just"/>
            <a:r>
              <a:rPr lang="hu-HU" sz="1500" dirty="0"/>
              <a:t>Az önadózásos adók bevallásai közül, adott adóévre vonatkozó bevallások, utolsó állapotai az elévülési (</a:t>
            </a:r>
            <a:r>
              <a:rPr lang="hu-HU" sz="1500" dirty="0" err="1"/>
              <a:t>adómegállapítás</a:t>
            </a:r>
            <a:r>
              <a:rPr lang="hu-HU" sz="1500" dirty="0"/>
              <a:t>) időn belül kerülnek </a:t>
            </a:r>
            <a:r>
              <a:rPr lang="hu-HU" sz="1500" dirty="0" err="1" smtClean="0"/>
              <a:t>migrálásra</a:t>
            </a:r>
            <a:r>
              <a:rPr lang="hu-HU" sz="1500" dirty="0" smtClean="0"/>
              <a:t> </a:t>
            </a:r>
            <a:r>
              <a:rPr lang="hu-HU" sz="1500" dirty="0"/>
              <a:t>(tehát pl. 2017-ben az állandó jellegű iparűzési adó bevallások közül még a 2011-es adóév bevallásai is). </a:t>
            </a:r>
          </a:p>
          <a:p>
            <a:pPr algn="just"/>
            <a:r>
              <a:rPr lang="hu-HU" sz="1500" dirty="0" smtClean="0"/>
              <a:t>Archív </a:t>
            </a:r>
            <a:r>
              <a:rPr lang="hu-HU" sz="1500" dirty="0"/>
              <a:t>számlakivonatot nem </a:t>
            </a:r>
            <a:r>
              <a:rPr lang="hu-HU" sz="1500" dirty="0" err="1"/>
              <a:t>migrálunk</a:t>
            </a:r>
            <a:r>
              <a:rPr lang="hu-HU" sz="1500" dirty="0"/>
              <a:t>, csak adózói számlaegyenleg megállapításhoz szükséges adatokat. ( pl. a számlakivonat, utalás és függő tételeit nem!)</a:t>
            </a:r>
          </a:p>
          <a:p>
            <a:pPr algn="just"/>
            <a:endParaRPr lang="hu-HU" sz="1500" dirty="0">
              <a:latin typeface="+mj-lt"/>
            </a:endParaRPr>
          </a:p>
        </p:txBody>
      </p:sp>
    </p:spTree>
    <p:extLst>
      <p:ext uri="{BB962C8B-B14F-4D97-AF65-F5344CB8AC3E}">
        <p14:creationId xmlns:p14="http://schemas.microsoft.com/office/powerpoint/2010/main" val="13460338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doboz 1"/>
          <p:cNvSpPr txBox="1"/>
          <p:nvPr/>
        </p:nvSpPr>
        <p:spPr>
          <a:xfrm>
            <a:off x="157899" y="1340768"/>
            <a:ext cx="3537379" cy="369332"/>
          </a:xfrm>
          <a:prstGeom prst="rect">
            <a:avLst/>
          </a:prstGeom>
          <a:noFill/>
        </p:spPr>
        <p:txBody>
          <a:bodyPr wrap="none" rtlCol="0">
            <a:spAutoFit/>
          </a:bodyPr>
          <a:lstStyle/>
          <a:p>
            <a:r>
              <a:rPr lang="hu-HU" b="1" dirty="0" smtClean="0"/>
              <a:t>Az ASP 1.5 adattisztítási folyamata:</a:t>
            </a:r>
            <a:endParaRPr lang="hu-HU" b="1" dirty="0"/>
          </a:p>
        </p:txBody>
      </p:sp>
      <p:sp>
        <p:nvSpPr>
          <p:cNvPr id="3" name="Téglalap 2"/>
          <p:cNvSpPr/>
          <p:nvPr/>
        </p:nvSpPr>
        <p:spPr>
          <a:xfrm>
            <a:off x="157899" y="1710100"/>
            <a:ext cx="8878597" cy="646331"/>
          </a:xfrm>
          <a:prstGeom prst="rect">
            <a:avLst/>
          </a:prstGeom>
        </p:spPr>
        <p:txBody>
          <a:bodyPr wrap="square">
            <a:spAutoFit/>
          </a:bodyPr>
          <a:lstStyle/>
          <a:p>
            <a:pPr algn="just"/>
            <a:r>
              <a:rPr lang="hu-HU" dirty="0"/>
              <a:t>A </a:t>
            </a:r>
            <a:r>
              <a:rPr lang="hu-HU" dirty="0" smtClean="0"/>
              <a:t>folyamatban, országosan </a:t>
            </a:r>
            <a:r>
              <a:rPr lang="hu-HU" b="1" dirty="0" smtClean="0"/>
              <a:t>1687</a:t>
            </a:r>
            <a:r>
              <a:rPr lang="hu-HU" dirty="0" smtClean="0"/>
              <a:t> önkormányzat vesz részt, amelyek </a:t>
            </a:r>
            <a:r>
              <a:rPr lang="hu-HU" dirty="0"/>
              <a:t>megyei eloszlását a következő diagram szemlélteti.</a:t>
            </a:r>
          </a:p>
        </p:txBody>
      </p:sp>
      <p:graphicFrame>
        <p:nvGraphicFramePr>
          <p:cNvPr id="6" name="Diagram 5"/>
          <p:cNvGraphicFramePr/>
          <p:nvPr>
            <p:extLst>
              <p:ext uri="{D42A27DB-BD31-4B8C-83A1-F6EECF244321}">
                <p14:modId xmlns:p14="http://schemas.microsoft.com/office/powerpoint/2010/main" val="2142259842"/>
              </p:ext>
            </p:extLst>
          </p:nvPr>
        </p:nvGraphicFramePr>
        <p:xfrm>
          <a:off x="821614" y="2636912"/>
          <a:ext cx="7782834" cy="3240359"/>
        </p:xfrm>
        <a:graphic>
          <a:graphicData uri="http://schemas.openxmlformats.org/drawingml/2006/chart">
            <c:chart xmlns:c="http://schemas.openxmlformats.org/drawingml/2006/chart" xmlns:r="http://schemas.openxmlformats.org/officeDocument/2006/relationships" r:id="rId3"/>
          </a:graphicData>
        </a:graphic>
      </p:graphicFrame>
      <p:sp>
        <p:nvSpPr>
          <p:cNvPr id="8"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ASP 1.5 projekt adattisztítási folyamata II.</a:t>
            </a:r>
            <a:r>
              <a:rPr lang="hu-HU" sz="4000" dirty="0">
                <a:solidFill>
                  <a:schemeClr val="bg1"/>
                </a:solidFill>
              </a:rPr>
              <a:t/>
            </a:r>
            <a:br>
              <a:rPr lang="hu-HU" sz="4000" dirty="0">
                <a:solidFill>
                  <a:schemeClr val="bg1"/>
                </a:solidFill>
              </a:rPr>
            </a:br>
            <a:endParaRPr lang="hu-HU" sz="4000" dirty="0">
              <a:solidFill>
                <a:schemeClr val="bg1"/>
              </a:solidFill>
            </a:endParaRPr>
          </a:p>
        </p:txBody>
      </p:sp>
    </p:spTree>
    <p:extLst>
      <p:ext uri="{BB962C8B-B14F-4D97-AF65-F5344CB8AC3E}">
        <p14:creationId xmlns:p14="http://schemas.microsoft.com/office/powerpoint/2010/main" val="81962920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előzetesen beérkezett kérdések megválaszolása</a:t>
            </a:r>
            <a:r>
              <a:rPr lang="hu-HU" sz="4000" dirty="0" smtClean="0">
                <a:solidFill>
                  <a:schemeClr val="bg1"/>
                </a:solidFill>
              </a:rPr>
              <a:t/>
            </a:r>
            <a:br>
              <a:rPr lang="hu-HU" sz="4000" dirty="0" smtClean="0">
                <a:solidFill>
                  <a:schemeClr val="bg1"/>
                </a:solidFill>
              </a:rPr>
            </a:br>
            <a:endParaRPr lang="hu-HU" sz="4000" dirty="0">
              <a:solidFill>
                <a:schemeClr val="bg1"/>
              </a:solidFill>
            </a:endParaRPr>
          </a:p>
        </p:txBody>
      </p:sp>
      <p:sp>
        <p:nvSpPr>
          <p:cNvPr id="3" name="Téglalap 2"/>
          <p:cNvSpPr/>
          <p:nvPr/>
        </p:nvSpPr>
        <p:spPr>
          <a:xfrm>
            <a:off x="251520" y="1327115"/>
            <a:ext cx="8892480" cy="2769989"/>
          </a:xfrm>
          <a:prstGeom prst="rect">
            <a:avLst/>
          </a:prstGeom>
        </p:spPr>
        <p:txBody>
          <a:bodyPr wrap="square">
            <a:spAutoFit/>
          </a:bodyPr>
          <a:lstStyle/>
          <a:p>
            <a:r>
              <a:rPr lang="hu-HU" sz="1500" b="1" dirty="0" smtClean="0"/>
              <a:t>25.) </a:t>
            </a:r>
            <a:r>
              <a:rPr lang="hu-HU" sz="1500" b="1" dirty="0"/>
              <a:t>A jogerősítést lehetővé teszi a program egy nagyobb állomány részére is nemcsak egyenként? Ez amennyiben nem </a:t>
            </a:r>
            <a:r>
              <a:rPr lang="hu-HU" sz="1500" b="1" dirty="0" smtClean="0"/>
              <a:t>lesz </a:t>
            </a:r>
            <a:r>
              <a:rPr lang="hu-HU" sz="1500" b="1" dirty="0"/>
              <a:t>lehetséges, úgy a kivetések nem kerülnek fel a számlalapra és az így nem időben megérkező bevételek miatti hátrányt ki téríti meg. Ez az egyenleg készítésnél is nagy gondot okozhat.</a:t>
            </a:r>
          </a:p>
          <a:p>
            <a:endParaRPr lang="hu-HU" sz="1500" dirty="0" smtClean="0"/>
          </a:p>
          <a:p>
            <a:r>
              <a:rPr lang="hu-HU" sz="1500" dirty="0" smtClean="0"/>
              <a:t>A </a:t>
            </a:r>
            <a:r>
              <a:rPr lang="hu-HU" sz="1500" dirty="0"/>
              <a:t>jogerősítés során lehetőség van az egy oldalon  megjelenő tételek csoportos kijelölésére és jogerősítésére.</a:t>
            </a:r>
          </a:p>
          <a:p>
            <a:r>
              <a:rPr lang="hu-HU" sz="1500" dirty="0"/>
              <a:t> Itt tervezzük a szűrés utáni nem csak 1 oldal, hanem a táblázat tartalmára vonatkozó valamennyi tételre is. Vagy van valami oka, ha nem?</a:t>
            </a:r>
          </a:p>
          <a:p>
            <a:pPr algn="just"/>
            <a:endParaRPr lang="hu-HU" sz="1500" dirty="0" smtClean="0">
              <a:latin typeface="+mj-lt"/>
            </a:endParaRPr>
          </a:p>
          <a:p>
            <a:pPr algn="just"/>
            <a:endParaRPr lang="hu-HU" sz="1400" dirty="0">
              <a:latin typeface="+mj-lt"/>
            </a:endParaRPr>
          </a:p>
          <a:p>
            <a:pPr algn="just"/>
            <a:r>
              <a:rPr lang="hu-HU" sz="2000" b="1" dirty="0" smtClean="0">
                <a:latin typeface="+mj-lt"/>
              </a:rPr>
              <a:t>A megválaszolt kérdések, így </a:t>
            </a:r>
            <a:r>
              <a:rPr lang="hu-HU" sz="2000" b="1" dirty="0">
                <a:latin typeface="+mj-lt"/>
              </a:rPr>
              <a:t>a prezentáció is elérhető lesz </a:t>
            </a:r>
            <a:r>
              <a:rPr lang="hu-HU" sz="2000" b="1" dirty="0" smtClean="0">
                <a:latin typeface="+mj-lt"/>
              </a:rPr>
              <a:t>a </a:t>
            </a:r>
            <a:r>
              <a:rPr lang="hu-HU" sz="2000" dirty="0">
                <a:latin typeface="+mj-lt"/>
                <a:hlinkClick r:id="rId3"/>
              </a:rPr>
              <a:t>http://</a:t>
            </a:r>
            <a:r>
              <a:rPr lang="hu-HU" sz="2000" dirty="0" smtClean="0">
                <a:latin typeface="+mj-lt"/>
                <a:hlinkClick r:id="rId3"/>
              </a:rPr>
              <a:t>alkalmazaskozpont.asp.lgov.hu</a:t>
            </a:r>
            <a:r>
              <a:rPr lang="hu-HU" sz="2000" dirty="0" smtClean="0">
                <a:latin typeface="+mj-lt"/>
              </a:rPr>
              <a:t> </a:t>
            </a:r>
            <a:r>
              <a:rPr lang="hu-HU" sz="2000" b="1" dirty="0" smtClean="0">
                <a:latin typeface="+mj-lt"/>
              </a:rPr>
              <a:t>weboldalon.</a:t>
            </a:r>
            <a:endParaRPr lang="hu-HU" sz="2000" b="1" dirty="0">
              <a:latin typeface="+mj-lt"/>
            </a:endParaRPr>
          </a:p>
        </p:txBody>
      </p:sp>
    </p:spTree>
    <p:extLst>
      <p:ext uri="{BB962C8B-B14F-4D97-AF65-F5344CB8AC3E}">
        <p14:creationId xmlns:p14="http://schemas.microsoft.com/office/powerpoint/2010/main" val="82894981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4495800" y="1484784"/>
            <a:ext cx="4419600" cy="2592288"/>
          </a:xfrm>
        </p:spPr>
        <p:txBody>
          <a:bodyPr/>
          <a:lstStyle/>
          <a:p>
            <a:pPr algn="ctr"/>
            <a:r>
              <a:rPr lang="hu-HU" sz="2500" dirty="0" smtClean="0">
                <a:solidFill>
                  <a:prstClr val="white"/>
                </a:solidFill>
              </a:rPr>
              <a:t/>
            </a:r>
            <a:br>
              <a:rPr lang="hu-HU" sz="2500" dirty="0" smtClean="0">
                <a:solidFill>
                  <a:prstClr val="white"/>
                </a:solidFill>
              </a:rPr>
            </a:br>
            <a:r>
              <a:rPr lang="hu-HU" sz="3200" dirty="0" smtClean="0">
                <a:solidFill>
                  <a:prstClr val="white"/>
                </a:solidFill>
              </a:rPr>
              <a:t/>
            </a:r>
            <a:br>
              <a:rPr lang="hu-HU" sz="3200" dirty="0" smtClean="0">
                <a:solidFill>
                  <a:prstClr val="white"/>
                </a:solidFill>
              </a:rPr>
            </a:br>
            <a:r>
              <a:rPr lang="hu-HU" sz="2800" dirty="0">
                <a:solidFill>
                  <a:srgbClr val="04617B"/>
                </a:solidFill>
                <a:effectLst>
                  <a:outerShdw blurRad="50800" dist="38100" dir="2700000" algn="tl" rotWithShape="0">
                    <a:prstClr val="black">
                      <a:alpha val="40000"/>
                    </a:prstClr>
                  </a:outerShdw>
                </a:effectLst>
              </a:rPr>
              <a:t/>
            </a:r>
            <a:br>
              <a:rPr lang="hu-HU" sz="2800" dirty="0">
                <a:solidFill>
                  <a:srgbClr val="04617B"/>
                </a:solidFill>
                <a:effectLst>
                  <a:outerShdw blurRad="50800" dist="38100" dir="2700000" algn="tl" rotWithShape="0">
                    <a:prstClr val="black">
                      <a:alpha val="40000"/>
                    </a:prstClr>
                  </a:outerShdw>
                </a:effectLst>
              </a:rPr>
            </a:br>
            <a:r>
              <a:rPr lang="hu-HU" sz="2800" dirty="0">
                <a:solidFill>
                  <a:srgbClr val="04617B"/>
                </a:solidFill>
                <a:effectLst>
                  <a:outerShdw blurRad="50800" dist="38100" dir="2700000" algn="tl" rotWithShape="0">
                    <a:prstClr val="black">
                      <a:alpha val="40000"/>
                    </a:prstClr>
                  </a:outerShdw>
                </a:effectLst>
              </a:rPr>
              <a:t/>
            </a:r>
            <a:br>
              <a:rPr lang="hu-HU" sz="2800" dirty="0">
                <a:solidFill>
                  <a:srgbClr val="04617B"/>
                </a:solidFill>
                <a:effectLst>
                  <a:outerShdw blurRad="50800" dist="38100" dir="2700000" algn="tl" rotWithShape="0">
                    <a:prstClr val="black">
                      <a:alpha val="40000"/>
                    </a:prstClr>
                  </a:outerShdw>
                </a:effectLst>
              </a:rPr>
            </a:br>
            <a:r>
              <a:rPr lang="hu-HU" sz="900" dirty="0"/>
              <a:t/>
            </a:r>
            <a:br>
              <a:rPr lang="hu-HU" sz="900" dirty="0"/>
            </a:br>
            <a:endParaRPr lang="en-US" sz="2500" dirty="0"/>
          </a:p>
        </p:txBody>
      </p:sp>
      <p:sp>
        <p:nvSpPr>
          <p:cNvPr id="5" name="Téglalap 4"/>
          <p:cNvSpPr/>
          <p:nvPr/>
        </p:nvSpPr>
        <p:spPr>
          <a:xfrm>
            <a:off x="3995936" y="2229299"/>
            <a:ext cx="4919464" cy="2585323"/>
          </a:xfrm>
          <a:prstGeom prst="rect">
            <a:avLst/>
          </a:prstGeom>
        </p:spPr>
        <p:txBody>
          <a:bodyPr wrap="square">
            <a:spAutoFit/>
          </a:bodyPr>
          <a:lstStyle/>
          <a:p>
            <a:pPr algn="ctr"/>
            <a:r>
              <a:rPr lang="hu-HU" sz="5400" b="1" dirty="0" smtClean="0">
                <a:solidFill>
                  <a:srgbClr val="FFFFFF"/>
                </a:solidFill>
              </a:rPr>
              <a:t>Köszönöm a figyelmet! </a:t>
            </a:r>
          </a:p>
          <a:p>
            <a:pPr algn="ctr"/>
            <a:endParaRPr lang="hu-HU" sz="5400" b="1" dirty="0">
              <a:solidFill>
                <a:srgbClr val="FFFFFF"/>
              </a:solidFill>
            </a:endParaRPr>
          </a:p>
        </p:txBody>
      </p:sp>
      <p:pic>
        <p:nvPicPr>
          <p:cNvPr id="4" name="Kép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861" y="3356993"/>
            <a:ext cx="3191035" cy="1296145"/>
          </a:xfrm>
          <a:prstGeom prst="rect">
            <a:avLst/>
          </a:prstGeom>
        </p:spPr>
      </p:pic>
      <p:pic>
        <p:nvPicPr>
          <p:cNvPr id="6" name="Kép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9877" y="3457301"/>
            <a:ext cx="3496020" cy="1007625"/>
          </a:xfrm>
          <a:prstGeom prst="rect">
            <a:avLst/>
          </a:prstGeom>
        </p:spPr>
      </p:pic>
    </p:spTree>
    <p:extLst>
      <p:ext uri="{BB962C8B-B14F-4D97-AF65-F5344CB8AC3E}">
        <p14:creationId xmlns:p14="http://schemas.microsoft.com/office/powerpoint/2010/main" val="24514294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4433353" y="4869160"/>
            <a:ext cx="8640960" cy="2841180"/>
          </a:xfrm>
        </p:spPr>
        <p:txBody>
          <a:bodyPr>
            <a:normAutofit/>
          </a:bodyPr>
          <a:lstStyle/>
          <a:p>
            <a:endParaRPr lang="hu-HU" dirty="0"/>
          </a:p>
          <a:p>
            <a:endParaRPr lang="hu-HU" dirty="0"/>
          </a:p>
        </p:txBody>
      </p:sp>
      <p:sp>
        <p:nvSpPr>
          <p:cNvPr id="5" name="Szövegdoboz 4"/>
          <p:cNvSpPr txBox="1"/>
          <p:nvPr/>
        </p:nvSpPr>
        <p:spPr>
          <a:xfrm>
            <a:off x="683568" y="1484784"/>
            <a:ext cx="1296144" cy="369332"/>
          </a:xfrm>
          <a:prstGeom prst="rect">
            <a:avLst/>
          </a:prstGeom>
          <a:noFill/>
        </p:spPr>
        <p:txBody>
          <a:bodyPr wrap="square" rtlCol="0">
            <a:spAutoFit/>
          </a:bodyPr>
          <a:lstStyle/>
          <a:p>
            <a:r>
              <a:rPr lang="hu-HU" b="1" dirty="0" smtClean="0"/>
              <a:t>Ütemek</a:t>
            </a:r>
          </a:p>
        </p:txBody>
      </p:sp>
      <p:cxnSp>
        <p:nvCxnSpPr>
          <p:cNvPr id="7" name="Egyenes összekötő nyíllal 6"/>
          <p:cNvCxnSpPr/>
          <p:nvPr/>
        </p:nvCxnSpPr>
        <p:spPr>
          <a:xfrm>
            <a:off x="971600" y="1854116"/>
            <a:ext cx="0"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Szövegdoboz 7"/>
          <p:cNvSpPr txBox="1"/>
          <p:nvPr/>
        </p:nvSpPr>
        <p:spPr>
          <a:xfrm>
            <a:off x="2771800" y="1511927"/>
            <a:ext cx="2520280" cy="369332"/>
          </a:xfrm>
          <a:prstGeom prst="rect">
            <a:avLst/>
          </a:prstGeom>
          <a:noFill/>
        </p:spPr>
        <p:txBody>
          <a:bodyPr wrap="square" rtlCol="0">
            <a:spAutoFit/>
          </a:bodyPr>
          <a:lstStyle/>
          <a:p>
            <a:r>
              <a:rPr lang="hu-HU" b="1" dirty="0" smtClean="0"/>
              <a:t>Hibaszámok</a:t>
            </a:r>
            <a:endParaRPr lang="hu-HU" b="1" dirty="0"/>
          </a:p>
        </p:txBody>
      </p:sp>
      <p:sp>
        <p:nvSpPr>
          <p:cNvPr id="9" name="Szövegdoboz 8"/>
          <p:cNvSpPr txBox="1"/>
          <p:nvPr/>
        </p:nvSpPr>
        <p:spPr>
          <a:xfrm>
            <a:off x="5832648" y="1484784"/>
            <a:ext cx="2483768" cy="369332"/>
          </a:xfrm>
          <a:prstGeom prst="rect">
            <a:avLst/>
          </a:prstGeom>
          <a:noFill/>
        </p:spPr>
        <p:txBody>
          <a:bodyPr wrap="square" rtlCol="0">
            <a:spAutoFit/>
          </a:bodyPr>
          <a:lstStyle/>
          <a:p>
            <a:r>
              <a:rPr lang="hu-HU" b="1" dirty="0" smtClean="0"/>
              <a:t>Számszerű változások</a:t>
            </a:r>
            <a:endParaRPr lang="hu-HU" b="1" dirty="0"/>
          </a:p>
        </p:txBody>
      </p:sp>
      <p:sp>
        <p:nvSpPr>
          <p:cNvPr id="10" name="Szövegdoboz 9"/>
          <p:cNvSpPr txBox="1"/>
          <p:nvPr/>
        </p:nvSpPr>
        <p:spPr>
          <a:xfrm>
            <a:off x="6923742" y="5219908"/>
            <a:ext cx="1547664" cy="369332"/>
          </a:xfrm>
          <a:prstGeom prst="rect">
            <a:avLst/>
          </a:prstGeom>
          <a:noFill/>
        </p:spPr>
        <p:txBody>
          <a:bodyPr wrap="square" rtlCol="0">
            <a:spAutoFit/>
          </a:bodyPr>
          <a:lstStyle/>
          <a:p>
            <a:r>
              <a:rPr lang="hu-HU" b="1" dirty="0" smtClean="0"/>
              <a:t>Javulás</a:t>
            </a:r>
            <a:endParaRPr lang="hu-HU" sz="2400" b="1" dirty="0"/>
          </a:p>
        </p:txBody>
      </p:sp>
      <p:cxnSp>
        <p:nvCxnSpPr>
          <p:cNvPr id="14" name="Egyenes összekötő nyíllal 13"/>
          <p:cNvCxnSpPr/>
          <p:nvPr/>
        </p:nvCxnSpPr>
        <p:spPr>
          <a:xfrm flipH="1">
            <a:off x="1907040" y="1854116"/>
            <a:ext cx="1512832"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Egyenes összekötő nyíllal 15"/>
          <p:cNvCxnSpPr/>
          <p:nvPr/>
        </p:nvCxnSpPr>
        <p:spPr>
          <a:xfrm flipH="1">
            <a:off x="2771800" y="1854116"/>
            <a:ext cx="648072"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Egyenes összekötő nyíllal 17"/>
          <p:cNvCxnSpPr/>
          <p:nvPr/>
        </p:nvCxnSpPr>
        <p:spPr>
          <a:xfrm>
            <a:off x="3419872" y="1884652"/>
            <a:ext cx="0" cy="36077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Egyenes összekötő nyíllal 19"/>
          <p:cNvCxnSpPr/>
          <p:nvPr/>
        </p:nvCxnSpPr>
        <p:spPr>
          <a:xfrm>
            <a:off x="3419872" y="1854116"/>
            <a:ext cx="787735"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Egyenes összekötő nyíllal 21"/>
          <p:cNvCxnSpPr/>
          <p:nvPr/>
        </p:nvCxnSpPr>
        <p:spPr>
          <a:xfrm>
            <a:off x="3419872" y="1854116"/>
            <a:ext cx="1872208"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Egyenes összekötő nyíllal 23"/>
          <p:cNvCxnSpPr/>
          <p:nvPr/>
        </p:nvCxnSpPr>
        <p:spPr>
          <a:xfrm>
            <a:off x="3419872" y="1854116"/>
            <a:ext cx="2592288" cy="39130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Egyenes összekötő nyíllal 30"/>
          <p:cNvCxnSpPr>
            <a:stCxn id="9" idx="2"/>
          </p:cNvCxnSpPr>
          <p:nvPr/>
        </p:nvCxnSpPr>
        <p:spPr>
          <a:xfrm flipH="1">
            <a:off x="6984776" y="1854116"/>
            <a:ext cx="89756" cy="39130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Egyenes összekötő nyíllal 32"/>
          <p:cNvCxnSpPr>
            <a:stCxn id="9" idx="2"/>
          </p:cNvCxnSpPr>
          <p:nvPr/>
        </p:nvCxnSpPr>
        <p:spPr>
          <a:xfrm>
            <a:off x="7074532" y="1854116"/>
            <a:ext cx="486308" cy="4009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9" name="Kép 18"/>
          <p:cNvPicPr/>
          <p:nvPr/>
        </p:nvPicPr>
        <p:blipFill>
          <a:blip r:embed="rId3">
            <a:extLst>
              <a:ext uri="{28A0092B-C50C-407E-A947-70E740481C1C}">
                <a14:useLocalDpi xmlns:a14="http://schemas.microsoft.com/office/drawing/2010/main" val="0"/>
              </a:ext>
            </a:extLst>
          </a:blip>
          <a:srcRect/>
          <a:stretch>
            <a:fillRect/>
          </a:stretch>
        </p:blipFill>
        <p:spPr bwMode="auto">
          <a:xfrm>
            <a:off x="601510" y="2312404"/>
            <a:ext cx="8002938" cy="2560334"/>
          </a:xfrm>
          <a:prstGeom prst="rect">
            <a:avLst/>
          </a:prstGeom>
          <a:noFill/>
          <a:ln>
            <a:noFill/>
          </a:ln>
        </p:spPr>
      </p:pic>
      <p:cxnSp>
        <p:nvCxnSpPr>
          <p:cNvPr id="28" name="Egyenes összekötő nyíllal 27"/>
          <p:cNvCxnSpPr/>
          <p:nvPr/>
        </p:nvCxnSpPr>
        <p:spPr>
          <a:xfrm flipV="1">
            <a:off x="7560840" y="4944746"/>
            <a:ext cx="539552" cy="2880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ASP 1.5 projekt adattisztítási folyamata során elért javulás a hibaszámok tekintetében I.</a:t>
            </a:r>
            <a:r>
              <a:rPr lang="hu-HU" sz="4000" dirty="0">
                <a:solidFill>
                  <a:schemeClr val="bg1"/>
                </a:solidFill>
              </a:rPr>
              <a:t/>
            </a:r>
            <a:br>
              <a:rPr lang="hu-HU" sz="4000" dirty="0">
                <a:solidFill>
                  <a:schemeClr val="bg1"/>
                </a:solidFill>
              </a:rPr>
            </a:br>
            <a:endParaRPr lang="hu-HU" sz="4000" dirty="0">
              <a:solidFill>
                <a:schemeClr val="bg1"/>
              </a:solidFill>
            </a:endParaRPr>
          </a:p>
        </p:txBody>
      </p:sp>
      <p:sp>
        <p:nvSpPr>
          <p:cNvPr id="4" name="Szövegdoboz 3"/>
          <p:cNvSpPr txBox="1"/>
          <p:nvPr/>
        </p:nvSpPr>
        <p:spPr>
          <a:xfrm>
            <a:off x="601510" y="5232778"/>
            <a:ext cx="5217582" cy="646331"/>
          </a:xfrm>
          <a:prstGeom prst="rect">
            <a:avLst/>
          </a:prstGeom>
          <a:noFill/>
        </p:spPr>
        <p:txBody>
          <a:bodyPr wrap="none" rtlCol="0">
            <a:spAutoFit/>
          </a:bodyPr>
          <a:lstStyle/>
          <a:p>
            <a:r>
              <a:rPr lang="hu-HU" dirty="0" smtClean="0"/>
              <a:t>A táblázat utolsó frissítésére 2016.10.24-én került sor,</a:t>
            </a:r>
            <a:br>
              <a:rPr lang="hu-HU" dirty="0" smtClean="0"/>
            </a:br>
            <a:r>
              <a:rPr lang="hu-HU" dirty="0" smtClean="0"/>
              <a:t>a XII. ütem adataival. </a:t>
            </a:r>
            <a:endParaRPr lang="hu-HU" dirty="0"/>
          </a:p>
        </p:txBody>
      </p:sp>
      <p:sp>
        <p:nvSpPr>
          <p:cNvPr id="6" name="Téglalap 5"/>
          <p:cNvSpPr/>
          <p:nvPr/>
        </p:nvSpPr>
        <p:spPr>
          <a:xfrm>
            <a:off x="7884448" y="4689160"/>
            <a:ext cx="684000" cy="180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Tree>
    <p:extLst>
      <p:ext uri="{BB962C8B-B14F-4D97-AF65-F5344CB8AC3E}">
        <p14:creationId xmlns:p14="http://schemas.microsoft.com/office/powerpoint/2010/main" val="6999816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1158287397"/>
              </p:ext>
            </p:extLst>
          </p:nvPr>
        </p:nvGraphicFramePr>
        <p:xfrm>
          <a:off x="251520" y="1268759"/>
          <a:ext cx="8280920" cy="4067869"/>
        </p:xfrm>
        <a:graphic>
          <a:graphicData uri="http://schemas.openxmlformats.org/drawingml/2006/chart">
            <c:chart xmlns:c="http://schemas.openxmlformats.org/drawingml/2006/chart" xmlns:r="http://schemas.openxmlformats.org/officeDocument/2006/relationships" r:id="rId3"/>
          </a:graphicData>
        </a:graphic>
      </p:graphicFrame>
      <p:pic>
        <p:nvPicPr>
          <p:cNvPr id="2063"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6551" y="5336629"/>
            <a:ext cx="6081713"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ASP 1.5 projekt adattisztítási folyamata során elért javulás a hibaszámok tekintetében II.</a:t>
            </a:r>
            <a:r>
              <a:rPr lang="hu-HU" sz="4000" dirty="0">
                <a:solidFill>
                  <a:schemeClr val="bg1"/>
                </a:solidFill>
              </a:rPr>
              <a:t/>
            </a:r>
            <a:br>
              <a:rPr lang="hu-HU" sz="4000" dirty="0">
                <a:solidFill>
                  <a:schemeClr val="bg1"/>
                </a:solidFill>
              </a:rPr>
            </a:br>
            <a:endParaRPr lang="hu-HU" sz="4000" dirty="0">
              <a:solidFill>
                <a:schemeClr val="bg1"/>
              </a:solidFill>
            </a:endParaRPr>
          </a:p>
        </p:txBody>
      </p:sp>
    </p:spTree>
    <p:extLst>
      <p:ext uri="{BB962C8B-B14F-4D97-AF65-F5344CB8AC3E}">
        <p14:creationId xmlns:p14="http://schemas.microsoft.com/office/powerpoint/2010/main" val="3914090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obbra nyíl 4"/>
          <p:cNvSpPr/>
          <p:nvPr/>
        </p:nvSpPr>
        <p:spPr>
          <a:xfrm>
            <a:off x="323528" y="2492896"/>
            <a:ext cx="8496944" cy="720080"/>
          </a:xfrm>
          <a:prstGeom prst="rightArrow">
            <a:avLst/>
          </a:prstGeom>
          <a:solidFill>
            <a:schemeClr val="accent6">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smtClean="0"/>
              <a:t>Adattisztítási folyamat az összes ONKADO programot használó önkormányzat számára</a:t>
            </a:r>
            <a:endParaRPr lang="hu-HU" dirty="0"/>
          </a:p>
        </p:txBody>
      </p:sp>
      <p:sp>
        <p:nvSpPr>
          <p:cNvPr id="11" name="Szövegdoboz 10"/>
          <p:cNvSpPr txBox="1"/>
          <p:nvPr/>
        </p:nvSpPr>
        <p:spPr>
          <a:xfrm>
            <a:off x="7872268" y="1998132"/>
            <a:ext cx="1236236" cy="369332"/>
          </a:xfrm>
          <a:prstGeom prst="rect">
            <a:avLst/>
          </a:prstGeom>
          <a:noFill/>
        </p:spPr>
        <p:txBody>
          <a:bodyPr wrap="none" rtlCol="0">
            <a:spAutoFit/>
          </a:bodyPr>
          <a:lstStyle/>
          <a:p>
            <a:r>
              <a:rPr lang="hu-HU" dirty="0" smtClean="0"/>
              <a:t>2017.10.01</a:t>
            </a:r>
            <a:endParaRPr lang="hu-HU" dirty="0"/>
          </a:p>
        </p:txBody>
      </p:sp>
      <p:sp>
        <p:nvSpPr>
          <p:cNvPr id="12" name="Szövegdoboz 11"/>
          <p:cNvSpPr txBox="1"/>
          <p:nvPr/>
        </p:nvSpPr>
        <p:spPr>
          <a:xfrm>
            <a:off x="35496" y="1998132"/>
            <a:ext cx="1236236" cy="646331"/>
          </a:xfrm>
          <a:prstGeom prst="rect">
            <a:avLst/>
          </a:prstGeom>
          <a:noFill/>
        </p:spPr>
        <p:txBody>
          <a:bodyPr wrap="none" rtlCol="0">
            <a:spAutoFit/>
          </a:bodyPr>
          <a:lstStyle/>
          <a:p>
            <a:r>
              <a:rPr lang="hu-HU" dirty="0" smtClean="0"/>
              <a:t>2015.10.07</a:t>
            </a:r>
            <a:br>
              <a:rPr lang="hu-HU" dirty="0" smtClean="0"/>
            </a:br>
            <a:endParaRPr lang="hu-HU" dirty="0"/>
          </a:p>
        </p:txBody>
      </p:sp>
      <p:sp>
        <p:nvSpPr>
          <p:cNvPr id="17" name="Jobbra nyíl 16"/>
          <p:cNvSpPr/>
          <p:nvPr/>
        </p:nvSpPr>
        <p:spPr>
          <a:xfrm>
            <a:off x="4139952" y="3284984"/>
            <a:ext cx="4680520" cy="720080"/>
          </a:xfrm>
          <a:prstGeom prst="rightArrow">
            <a:avLst/>
          </a:prstGeom>
          <a:solidFill>
            <a:schemeClr val="accent3">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smtClean="0"/>
              <a:t>ASP 2.0</a:t>
            </a:r>
            <a:endParaRPr lang="hu-HU" dirty="0"/>
          </a:p>
        </p:txBody>
      </p:sp>
      <p:sp>
        <p:nvSpPr>
          <p:cNvPr id="19" name="Téglalap 18"/>
          <p:cNvSpPr/>
          <p:nvPr/>
        </p:nvSpPr>
        <p:spPr>
          <a:xfrm>
            <a:off x="317476" y="4149080"/>
            <a:ext cx="8352928" cy="2031325"/>
          </a:xfrm>
          <a:prstGeom prst="rect">
            <a:avLst/>
          </a:prstGeom>
        </p:spPr>
        <p:txBody>
          <a:bodyPr wrap="square">
            <a:spAutoFit/>
          </a:bodyPr>
          <a:lstStyle/>
          <a:p>
            <a:pPr algn="just"/>
            <a:r>
              <a:rPr lang="hu-HU" dirty="0"/>
              <a:t>ASP Adó szakrendszerhez való csatlakozás az összes önkormányzat számára kötelező, így az ASP 2.0 projekt adattisztítási folyamatában az előző adattisztítási ütemből kimaradt önkormányzatok kezdenek bele adataik tisztításában. </a:t>
            </a:r>
            <a:endParaRPr lang="hu-HU" dirty="0" smtClean="0"/>
          </a:p>
          <a:p>
            <a:pPr algn="just"/>
            <a:endParaRPr lang="hu-HU" dirty="0" smtClean="0"/>
          </a:p>
          <a:p>
            <a:pPr algn="just"/>
            <a:r>
              <a:rPr lang="hu-HU" dirty="0" smtClean="0"/>
              <a:t>Ezen </a:t>
            </a:r>
            <a:r>
              <a:rPr lang="hu-HU" dirty="0"/>
              <a:t>önkormányzatok csatlakozását a 257/2016 (VIII. 31) Kormányrendelet </a:t>
            </a:r>
            <a:r>
              <a:rPr lang="hu-HU" dirty="0" smtClean="0"/>
              <a:t>2017.10.01-jével </a:t>
            </a:r>
            <a:r>
              <a:rPr lang="hu-HU" dirty="0"/>
              <a:t>írja elő.</a:t>
            </a:r>
          </a:p>
          <a:p>
            <a:pPr algn="just"/>
            <a:endParaRPr lang="hu-HU" dirty="0" smtClean="0"/>
          </a:p>
        </p:txBody>
      </p:sp>
      <p:cxnSp>
        <p:nvCxnSpPr>
          <p:cNvPr id="20" name="Egyenes összekötő 19"/>
          <p:cNvCxnSpPr/>
          <p:nvPr/>
        </p:nvCxnSpPr>
        <p:spPr>
          <a:xfrm>
            <a:off x="4139952" y="2349585"/>
            <a:ext cx="0" cy="165141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3" name="Téglalap 22"/>
          <p:cNvSpPr/>
          <p:nvPr/>
        </p:nvSpPr>
        <p:spPr>
          <a:xfrm>
            <a:off x="3263756" y="2100823"/>
            <a:ext cx="1236236" cy="369332"/>
          </a:xfrm>
          <a:prstGeom prst="rect">
            <a:avLst/>
          </a:prstGeom>
        </p:spPr>
        <p:txBody>
          <a:bodyPr wrap="none">
            <a:spAutoFit/>
          </a:bodyPr>
          <a:lstStyle/>
          <a:p>
            <a:r>
              <a:rPr lang="hu-HU" dirty="0"/>
              <a:t>2016.09.20</a:t>
            </a:r>
          </a:p>
        </p:txBody>
      </p:sp>
      <p:sp>
        <p:nvSpPr>
          <p:cNvPr id="24" name="Szövegdoboz 23"/>
          <p:cNvSpPr txBox="1"/>
          <p:nvPr/>
        </p:nvSpPr>
        <p:spPr>
          <a:xfrm>
            <a:off x="157899" y="1340768"/>
            <a:ext cx="3537379" cy="369332"/>
          </a:xfrm>
          <a:prstGeom prst="rect">
            <a:avLst/>
          </a:prstGeom>
          <a:noFill/>
        </p:spPr>
        <p:txBody>
          <a:bodyPr wrap="none" rtlCol="0">
            <a:spAutoFit/>
          </a:bodyPr>
          <a:lstStyle/>
          <a:p>
            <a:r>
              <a:rPr lang="hu-HU" b="1" dirty="0" smtClean="0"/>
              <a:t>Az ASP 2.0 adattisztítási folyamata:</a:t>
            </a:r>
            <a:endParaRPr lang="hu-HU" b="1" dirty="0"/>
          </a:p>
        </p:txBody>
      </p:sp>
      <p:sp>
        <p:nvSpPr>
          <p:cNvPr id="26"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ASP 2.0 projekt adattisztítási folyamata I.</a:t>
            </a:r>
            <a:r>
              <a:rPr lang="hu-HU" sz="4000" dirty="0">
                <a:solidFill>
                  <a:schemeClr val="bg1"/>
                </a:solidFill>
              </a:rPr>
              <a:t/>
            </a:r>
            <a:br>
              <a:rPr lang="hu-HU" sz="4000" dirty="0">
                <a:solidFill>
                  <a:schemeClr val="bg1"/>
                </a:solidFill>
              </a:rPr>
            </a:br>
            <a:endParaRPr lang="hu-HU" sz="4000" dirty="0">
              <a:solidFill>
                <a:schemeClr val="bg1"/>
              </a:solidFill>
            </a:endParaRPr>
          </a:p>
        </p:txBody>
      </p:sp>
    </p:spTree>
    <p:extLst>
      <p:ext uri="{BB962C8B-B14F-4D97-AF65-F5344CB8AC3E}">
        <p14:creationId xmlns:p14="http://schemas.microsoft.com/office/powerpoint/2010/main" val="42248833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églalap 2"/>
          <p:cNvSpPr/>
          <p:nvPr/>
        </p:nvSpPr>
        <p:spPr>
          <a:xfrm>
            <a:off x="157899" y="1484784"/>
            <a:ext cx="8878597" cy="1200329"/>
          </a:xfrm>
          <a:prstGeom prst="rect">
            <a:avLst/>
          </a:prstGeom>
        </p:spPr>
        <p:txBody>
          <a:bodyPr wrap="square">
            <a:spAutoFit/>
          </a:bodyPr>
          <a:lstStyle/>
          <a:p>
            <a:pPr algn="just"/>
            <a:r>
              <a:rPr lang="hu-HU" dirty="0"/>
              <a:t>A folyamatban Budapest kerületeivel (kivéve magát a Fővárost, mint önkormányzatot, illetve a XIV. és XV. kerületet, melyek nem a Kincstár által biztosított ONKADO programot használják) együtt, összesen </a:t>
            </a:r>
            <a:r>
              <a:rPr lang="hu-HU" b="1" dirty="0"/>
              <a:t>1411</a:t>
            </a:r>
            <a:r>
              <a:rPr lang="hu-HU" dirty="0"/>
              <a:t> önkormányzat részvétele esedékes, melyek megyei eloszlását a következő diagram szemlélteti.</a:t>
            </a:r>
          </a:p>
        </p:txBody>
      </p:sp>
      <p:graphicFrame>
        <p:nvGraphicFramePr>
          <p:cNvPr id="13" name="Diagram 12"/>
          <p:cNvGraphicFramePr/>
          <p:nvPr>
            <p:extLst>
              <p:ext uri="{D42A27DB-BD31-4B8C-83A1-F6EECF244321}">
                <p14:modId xmlns:p14="http://schemas.microsoft.com/office/powerpoint/2010/main" val="2942577242"/>
              </p:ext>
            </p:extLst>
          </p:nvPr>
        </p:nvGraphicFramePr>
        <p:xfrm>
          <a:off x="395536" y="2852937"/>
          <a:ext cx="7753623" cy="3183224"/>
        </p:xfrm>
        <a:graphic>
          <a:graphicData uri="http://schemas.openxmlformats.org/drawingml/2006/chart">
            <c:chart xmlns:c="http://schemas.openxmlformats.org/drawingml/2006/chart" xmlns:r="http://schemas.openxmlformats.org/officeDocument/2006/relationships" r:id="rId3"/>
          </a:graphicData>
        </a:graphic>
      </p:graphicFrame>
      <p:sp>
        <p:nvSpPr>
          <p:cNvPr id="14" name="Cím 1"/>
          <p:cNvSpPr>
            <a:spLocks noGrp="1"/>
          </p:cNvSpPr>
          <p:nvPr>
            <p:ph type="title"/>
          </p:nvPr>
        </p:nvSpPr>
        <p:spPr>
          <a:xfrm>
            <a:off x="821614" y="799"/>
            <a:ext cx="7599681" cy="909062"/>
          </a:xfrm>
        </p:spPr>
        <p:txBody>
          <a:bodyPr>
            <a:normAutofit fontScale="90000"/>
          </a:bodyPr>
          <a:lstStyle/>
          <a:p>
            <a:r>
              <a:rPr lang="hu-HU" dirty="0" smtClean="0">
                <a:solidFill>
                  <a:schemeClr val="bg1"/>
                </a:solidFill>
              </a:rPr>
              <a:t/>
            </a:r>
            <a:br>
              <a:rPr lang="hu-HU" dirty="0" smtClean="0">
                <a:solidFill>
                  <a:schemeClr val="bg1"/>
                </a:solidFill>
              </a:rPr>
            </a:br>
            <a:r>
              <a:rPr lang="hu-HU" sz="3300" dirty="0" smtClean="0">
                <a:solidFill>
                  <a:schemeClr val="bg1"/>
                </a:solidFill>
              </a:rPr>
              <a:t>Az ASP 2.0 projekt adattisztítási folyamata II.</a:t>
            </a:r>
            <a:r>
              <a:rPr lang="hu-HU" sz="4000" dirty="0">
                <a:solidFill>
                  <a:schemeClr val="bg1"/>
                </a:solidFill>
              </a:rPr>
              <a:t/>
            </a:r>
            <a:br>
              <a:rPr lang="hu-HU" sz="4000" dirty="0">
                <a:solidFill>
                  <a:schemeClr val="bg1"/>
                </a:solidFill>
              </a:rPr>
            </a:br>
            <a:endParaRPr lang="hu-HU" sz="4000" dirty="0">
              <a:solidFill>
                <a:schemeClr val="bg1"/>
              </a:solidFill>
            </a:endParaRPr>
          </a:p>
        </p:txBody>
      </p:sp>
    </p:spTree>
    <p:extLst>
      <p:ext uri="{BB962C8B-B14F-4D97-AF65-F5344CB8AC3E}">
        <p14:creationId xmlns:p14="http://schemas.microsoft.com/office/powerpoint/2010/main" val="16786708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um" ma:contentTypeID="0x010100AFC3D28C7869F94789B8CD812193EF6B" ma:contentTypeVersion="0" ma:contentTypeDescription="Új dokumentum létrehozása." ma:contentTypeScope="" ma:versionID="0b1a35028f31ddc5195ec7e97d982d8f">
  <xsd:schema xmlns:xsd="http://www.w3.org/2001/XMLSchema" xmlns:p="http://schemas.microsoft.com/office/2006/metadata/properties" targetNamespace="http://schemas.microsoft.com/office/2006/metadata/properties" ma:root="true" ma:fieldsID="b0d536f129c651b6788987fff2486af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ma:readOnly="true"/>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DAF2B6B-50D9-41CB-9387-A83043A9D32A}">
  <ds:schemaRefs>
    <ds:schemaRef ds:uri="http://schemas.microsoft.com/sharepoint/v3/contenttype/forms"/>
  </ds:schemaRefs>
</ds:datastoreItem>
</file>

<file path=customXml/itemProps2.xml><?xml version="1.0" encoding="utf-8"?>
<ds:datastoreItem xmlns:ds="http://schemas.openxmlformats.org/officeDocument/2006/customXml" ds:itemID="{38CA20E3-68C0-47A7-ADAF-4E07E175472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9849D347-CF84-4EA8-A91D-5FA7BC249522}">
  <ds:schemaRefs>
    <ds:schemaRef ds:uri="http://purl.org/dc/terms/"/>
    <ds:schemaRef ds:uri="http://schemas.microsoft.com/office/2006/metadata/properties"/>
    <ds:schemaRef ds:uri="http://purl.org/dc/elements/1.1/"/>
    <ds:schemaRef ds:uri="http://schemas.openxmlformats.org/package/2006/metadata/core-properties"/>
    <ds:schemaRef ds:uri="http://purl.org/dc/dcmitype/"/>
    <ds:schemaRef ds:uri="http://schemas.microsoft.com/office/2006/documentManagement/typ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Aspect</Template>
  <TotalTime>5308</TotalTime>
  <Words>3270</Words>
  <Application>Microsoft Office PowerPoint</Application>
  <PresentationFormat>Diavetítés a képernyőre (4:3 oldalarány)</PresentationFormat>
  <Paragraphs>543</Paragraphs>
  <Slides>51</Slides>
  <Notes>48</Notes>
  <HiddenSlides>0</HiddenSlides>
  <MMClips>0</MMClips>
  <ScaleCrop>false</ScaleCrop>
  <HeadingPairs>
    <vt:vector size="4" baseType="variant">
      <vt:variant>
        <vt:lpstr>Téma</vt:lpstr>
      </vt:variant>
      <vt:variant>
        <vt:i4>1</vt:i4>
      </vt:variant>
      <vt:variant>
        <vt:lpstr>Diacímek</vt:lpstr>
      </vt:variant>
      <vt:variant>
        <vt:i4>51</vt:i4>
      </vt:variant>
    </vt:vector>
  </HeadingPairs>
  <TitlesOfParts>
    <vt:vector size="52" baseType="lpstr">
      <vt:lpstr>Office-téma</vt:lpstr>
      <vt:lpstr>az ASP ADÓ szakrendszerrel kapcsolatos adattisztítási, migrációs feladatok bemutatása  2017. november 09.   </vt:lpstr>
      <vt:lpstr> Az előadás menete </vt:lpstr>
      <vt:lpstr> Általánosságban az adattisztításról </vt:lpstr>
      <vt:lpstr> Az ASP 1.5 projekt adattisztítási folyamata I. </vt:lpstr>
      <vt:lpstr> Az ASP 1.5 projekt adattisztítási folyamata II. </vt:lpstr>
      <vt:lpstr> Az ASP 1.5 projekt adattisztítási folyamata során elért javulás a hibaszámok tekintetében I. </vt:lpstr>
      <vt:lpstr> Az ASP 1.5 projekt adattisztítási folyamata során elért javulás a hibaszámok tekintetében II. </vt:lpstr>
      <vt:lpstr> Az ASP 2.0 projekt adattisztítási folyamata I. </vt:lpstr>
      <vt:lpstr> Az ASP 2.0 projekt adattisztítási folyamata II. </vt:lpstr>
      <vt:lpstr> Az ASP 2.0 projekt adattisztítási folyamata során elért javulás a hibaszámok tekintetében I. </vt:lpstr>
      <vt:lpstr> Az ASP 2.0 projekt adattisztítási folyamata során elért javulás a hibaszámok tekintetében II. </vt:lpstr>
      <vt:lpstr> Az Megyei Jogú Városok adattisztítási  folyamata I. </vt:lpstr>
      <vt:lpstr> Az MJV-k adattisztítási folyamata során elért javulás a hibaszámok tekintetében II. </vt:lpstr>
      <vt:lpstr> Az MJV-k adattisztítási folyamata során elért javulás a hibaszámok tekintetében II. </vt:lpstr>
      <vt:lpstr>PowerPoint bemutató</vt:lpstr>
      <vt:lpstr> Próbamigrációk </vt:lpstr>
      <vt:lpstr> Próbamigrációk </vt:lpstr>
      <vt:lpstr> A valós élesbe állás menete </vt:lpstr>
      <vt:lpstr> Az előzetes adattisztítási folyamat során történő ellenőrzések </vt:lpstr>
      <vt:lpstr> Az adattisztítás módszertana  </vt:lpstr>
      <vt:lpstr> Az adattisztítás módszertana  </vt:lpstr>
      <vt:lpstr> Az adattisztítás módszertana  </vt:lpstr>
      <vt:lpstr> Az adattisztítás módszertana  </vt:lpstr>
      <vt:lpstr> Az adattisztítás módszertana </vt:lpstr>
      <vt:lpstr> A próbamigrációs folyamat menetének bemutatása </vt:lpstr>
      <vt:lpstr> A próbamigrációs folyamat célja </vt:lpstr>
      <vt:lpstr> Migrációra vonatkozó követelmények </vt:lpstr>
      <vt:lpstr> Migrációs folyamat alapelvei </vt:lpstr>
      <vt:lpstr> Migrációs folyamat módszere I. </vt:lpstr>
      <vt:lpstr> Migrációs folyamat módszere II. </vt:lpstr>
      <vt:lpstr> Migrációs folyamat módszere III. </vt:lpstr>
      <vt:lpstr> A Migráció technikai megvalósítása I. </vt:lpstr>
      <vt:lpstr> A Migráció technikai megvalósítása II. </vt:lpstr>
      <vt:lpstr> Próbamigrációs  folyamat összefoglalása képekben I. </vt:lpstr>
      <vt:lpstr> A folyamat összefoglalása képekben II. </vt:lpstr>
      <vt:lpstr> A folyamat összefoglalása képekben II. </vt:lpstr>
      <vt:lpstr> A folyamat összefoglalása képekben III. </vt:lpstr>
      <vt:lpstr> A migrációs folyamat kérdései </vt:lpstr>
      <vt:lpstr> A migrációs folyamat tervezett továbbfejlesztései </vt:lpstr>
      <vt:lpstr> Az előzetesen beérkezett kérdések megválaszolása </vt:lpstr>
      <vt:lpstr> Az előzetesen beérkezett kérdések megválaszolása </vt:lpstr>
      <vt:lpstr> Az előzetesen beérkezett kérdések megválaszolása </vt:lpstr>
      <vt:lpstr> Az előzetesen beérkezett kérdések megválaszolása </vt:lpstr>
      <vt:lpstr> Az előzetesen beérkezett kérdések megválaszolása </vt:lpstr>
      <vt:lpstr> Az előzetesen beérkezett kérdések megválaszolása </vt:lpstr>
      <vt:lpstr> Az előzetesen beérkezett kérdések megválaszolása </vt:lpstr>
      <vt:lpstr> Az előzetesen beérkezett kérdések megválaszolása </vt:lpstr>
      <vt:lpstr> Az előzetesen beérkezett kérdések megválaszolása </vt:lpstr>
      <vt:lpstr> Az előzetesen beérkezett kérdések megválaszolása </vt:lpstr>
      <vt:lpstr> Az előzetesen beérkezett kérdések megválaszolása </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Asdfsdafa dsfasd asdf</dc:title>
  <dc:creator>Barnácz Dzsenifer</dc:creator>
  <cp:lastModifiedBy>Vaszari Balázs</cp:lastModifiedBy>
  <cp:revision>388</cp:revision>
  <dcterms:created xsi:type="dcterms:W3CDTF">2014-03-03T11:13:53Z</dcterms:created>
  <dcterms:modified xsi:type="dcterms:W3CDTF">2016-11-09T09:16:03Z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0x010100AFC3D28C7869F94789B8CD812193EF6B</vt:lpwstr>
  </property>
</Properties>
</file>