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Default Extension="tif" ContentType="image/tiff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Default Extension="jpeg" ContentType="image/jpeg"/>
  <Default Extension="emf" ContentType="image/x-emf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notesMasterIdLst>
    <p:notesMasterId r:id="rId10"/>
  </p:notesMasterIdLst>
  <p:sldIdLst>
    <p:sldId id="260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2017.11.10.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1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23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20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572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Click to edit Master text styles</a:t>
            </a:r>
          </a:p>
          <a:p>
            <a:pPr lvl="1"/>
            <a:r>
              <a:rPr lang="hu-HU" dirty="0" smtClean="0"/>
              <a:t>Second level</a:t>
            </a:r>
          </a:p>
          <a:p>
            <a:pPr lvl="2"/>
            <a:r>
              <a:rPr lang="hu-HU" dirty="0" smtClean="0"/>
              <a:t>Third level</a:t>
            </a:r>
          </a:p>
          <a:p>
            <a:pPr lvl="3"/>
            <a:r>
              <a:rPr lang="hu-HU" dirty="0" smtClean="0"/>
              <a:t>Fourth level</a:t>
            </a:r>
          </a:p>
          <a:p>
            <a:pPr lvl="4"/>
            <a:r>
              <a:rPr lang="hu-H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334000" y="1600200"/>
            <a:ext cx="33528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32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80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hu-HU" sz="2400" b="1" cap="all" smtClean="0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 smtClean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348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95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5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7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16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64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5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82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2017.11.10.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15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9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1"/>
                </a:solidFill>
              </a:rPr>
              <a:t>Ki mit biztosít?</a:t>
            </a: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2" name="Tartalom helye 1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6" t="14968" r="37086" b="11115"/>
          <a:stretch/>
        </p:blipFill>
        <p:spPr>
          <a:xfrm>
            <a:off x="3846778" y="5877272"/>
            <a:ext cx="1373294" cy="827389"/>
          </a:xfrm>
        </p:spPr>
      </p:pic>
      <p:sp>
        <p:nvSpPr>
          <p:cNvPr id="4" name="Tartalom helye 2"/>
          <p:cNvSpPr txBox="1">
            <a:spLocks/>
          </p:cNvSpPr>
          <p:nvPr/>
        </p:nvSpPr>
        <p:spPr>
          <a:xfrm>
            <a:off x="179511" y="1412776"/>
            <a:ext cx="2530624" cy="146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300" dirty="0"/>
              <a:t>ASP adatközpont/Internet elérés</a:t>
            </a:r>
          </a:p>
          <a:p>
            <a:r>
              <a:rPr lang="hu-HU" sz="1300" dirty="0"/>
              <a:t>Szakrendszeri alkalmazások</a:t>
            </a:r>
          </a:p>
          <a:p>
            <a:r>
              <a:rPr lang="hu-HU" sz="1300" dirty="0"/>
              <a:t>Távközlési kapcsolatok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140968"/>
            <a:ext cx="8784977" cy="281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artalom helye 2"/>
          <p:cNvSpPr txBox="1">
            <a:spLocks/>
          </p:cNvSpPr>
          <p:nvPr/>
        </p:nvSpPr>
        <p:spPr>
          <a:xfrm>
            <a:off x="7007460" y="1196752"/>
            <a:ext cx="2160240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dirty="0"/>
              <a:t>Informatikai feltételek:</a:t>
            </a:r>
          </a:p>
          <a:p>
            <a:r>
              <a:rPr lang="hu-HU" dirty="0"/>
              <a:t>Munkaállomás(ok)</a:t>
            </a:r>
          </a:p>
          <a:p>
            <a:r>
              <a:rPr lang="hu-HU" dirty="0"/>
              <a:t>Monitor</a:t>
            </a:r>
          </a:p>
          <a:p>
            <a:r>
              <a:rPr lang="hu-HU" dirty="0"/>
              <a:t>Kártyaolvasó</a:t>
            </a:r>
          </a:p>
          <a:p>
            <a:r>
              <a:rPr lang="hu-HU" dirty="0"/>
              <a:t>MFP</a:t>
            </a:r>
          </a:p>
          <a:p>
            <a:pPr marL="0" indent="0">
              <a:buNone/>
            </a:pPr>
            <a:r>
              <a:rPr lang="hu-HU" dirty="0"/>
              <a:t>Hálózati </a:t>
            </a:r>
            <a:r>
              <a:rPr lang="hu-HU" dirty="0" smtClean="0"/>
              <a:t>feltételek:</a:t>
            </a:r>
            <a:endParaRPr lang="hu-HU" dirty="0"/>
          </a:p>
          <a:p>
            <a:r>
              <a:rPr lang="hu-HU" dirty="0" err="1"/>
              <a:t>Rack</a:t>
            </a:r>
            <a:r>
              <a:rPr lang="hu-HU" dirty="0"/>
              <a:t> szekrény</a:t>
            </a:r>
          </a:p>
          <a:p>
            <a:r>
              <a:rPr lang="hu-HU" dirty="0" err="1"/>
              <a:t>Switch</a:t>
            </a:r>
            <a:endParaRPr lang="hu-HU" dirty="0"/>
          </a:p>
          <a:p>
            <a:r>
              <a:rPr lang="hu-HU" dirty="0"/>
              <a:t>Szünetmentes áramforrás</a:t>
            </a:r>
          </a:p>
          <a:p>
            <a:r>
              <a:rPr lang="hu-HU" dirty="0"/>
              <a:t>Helyi strukturált hálózat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>
          <a:xfrm>
            <a:off x="2581466" y="1412776"/>
            <a:ext cx="2530624" cy="14687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300" dirty="0" smtClean="0"/>
              <a:t>Mi az NTG?</a:t>
            </a:r>
          </a:p>
          <a:p>
            <a:r>
              <a:rPr lang="hu-HU" sz="1300" dirty="0" smtClean="0"/>
              <a:t>ASP+Internet</a:t>
            </a:r>
          </a:p>
          <a:p>
            <a:r>
              <a:rPr lang="hu-HU" sz="1300" dirty="0" smtClean="0"/>
              <a:t>Hol lesz NTG? 1284 </a:t>
            </a:r>
            <a:r>
              <a:rPr lang="hu-HU" sz="1300" dirty="0" err="1" smtClean="0"/>
              <a:t>vp</a:t>
            </a:r>
            <a:endParaRPr lang="hu-HU" sz="1300" dirty="0" smtClean="0"/>
          </a:p>
          <a:p>
            <a:r>
              <a:rPr lang="hu-HU" sz="1300" dirty="0" smtClean="0"/>
              <a:t>Mi kell az ASP eléréséhez?</a:t>
            </a:r>
          </a:p>
          <a:p>
            <a:r>
              <a:rPr lang="hu-HU" sz="1300" dirty="0" smtClean="0"/>
              <a:t>Mikorra ér oda?</a:t>
            </a:r>
          </a:p>
          <a:p>
            <a:r>
              <a:rPr lang="hu-HU" sz="1300" dirty="0" smtClean="0"/>
              <a:t>KR – Mekkora sávszélesség?</a:t>
            </a:r>
            <a:endParaRPr lang="hu-HU" sz="1300" dirty="0"/>
          </a:p>
          <a:p>
            <a:endParaRPr lang="hu-HU" sz="1300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>
          <a:xfrm>
            <a:off x="5097735" y="1412776"/>
            <a:ext cx="1957346" cy="146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300" dirty="0" smtClean="0"/>
              <a:t>Biztonsági feltételek:</a:t>
            </a:r>
          </a:p>
          <a:p>
            <a:pPr>
              <a:lnSpc>
                <a:spcPct val="90000"/>
              </a:lnSpc>
            </a:pPr>
            <a:r>
              <a:rPr lang="hu-HU" sz="1300" dirty="0" smtClean="0"/>
              <a:t>Erősáramú biztonság betartása</a:t>
            </a:r>
          </a:p>
        </p:txBody>
      </p:sp>
    </p:spTree>
    <p:extLst>
      <p:ext uri="{BB962C8B-B14F-4D97-AF65-F5344CB8AC3E}">
        <p14:creationId xmlns:p14="http://schemas.microsoft.com/office/powerpoint/2010/main" val="37550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Folyamatábra: Feldolgozás 101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9" name="Téglalap 88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0" name="Folyamatábra: Késleltetés 89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7" name="Téglalap 86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8" name="Szövegdoboz 107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167" name="Csoportba foglalás 166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168" name="Téglalap 167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9" name="Téglalap 168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70" name="Csoportba foglalás 169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71" name="Folyamatábra: Feldolgozás 170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72" name="Folyamatábra: Tárolt adat 171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5" name="Szövegdoboz 4"/>
          <p:cNvSpPr txBox="1"/>
          <p:nvPr/>
        </p:nvSpPr>
        <p:spPr>
          <a:xfrm>
            <a:off x="2794753" y="5541039"/>
            <a:ext cx="3087424" cy="1200329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chemeClr val="bg2">
                    <a:lumMod val="75000"/>
                  </a:schemeClr>
                </a:solidFill>
              </a:rPr>
              <a:t>Önkormányzat: ____</a:t>
            </a:r>
            <a:endParaRPr lang="hu-HU" b="1" u="dbl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rgbClr val="0070C0"/>
                </a:solidFill>
              </a:rPr>
              <a:t>Csatlakozási pályázat: </a:t>
            </a:r>
            <a:r>
              <a:rPr lang="hu-HU" b="1" dirty="0">
                <a:solidFill>
                  <a:srgbClr val="0070C0"/>
                </a:solidFill>
              </a:rPr>
              <a:t>____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KHP: ____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ASP2 : ____</a:t>
            </a:r>
          </a:p>
        </p:txBody>
      </p:sp>
      <p:grpSp>
        <p:nvGrpSpPr>
          <p:cNvPr id="149" name="Csoportba foglalás 148"/>
          <p:cNvGrpSpPr/>
          <p:nvPr/>
        </p:nvGrpSpPr>
        <p:grpSpPr>
          <a:xfrm>
            <a:off x="4812864" y="1700795"/>
            <a:ext cx="574331" cy="1906478"/>
            <a:chOff x="4812864" y="1700795"/>
            <a:chExt cx="574331" cy="1906478"/>
          </a:xfrm>
        </p:grpSpPr>
        <p:sp>
          <p:nvSpPr>
            <p:cNvPr id="30" name="Téglalap 29"/>
            <p:cNvSpPr/>
            <p:nvPr/>
          </p:nvSpPr>
          <p:spPr>
            <a:xfrm>
              <a:off x="4812864" y="1700795"/>
              <a:ext cx="574331" cy="190647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00" dirty="0" err="1" smtClean="0">
                  <a:solidFill>
                    <a:srgbClr val="0070C0"/>
                  </a:solidFill>
                </a:rPr>
                <a:t>Rack</a:t>
              </a:r>
              <a:endParaRPr lang="hu-HU" sz="1200" dirty="0">
                <a:solidFill>
                  <a:srgbClr val="0070C0"/>
                </a:solidFill>
              </a:endParaRPr>
            </a:p>
          </p:txBody>
        </p:sp>
        <p:sp>
          <p:nvSpPr>
            <p:cNvPr id="36" name="Téglalap 35"/>
            <p:cNvSpPr/>
            <p:nvPr/>
          </p:nvSpPr>
          <p:spPr>
            <a:xfrm>
              <a:off x="4812864" y="2480003"/>
              <a:ext cx="574331" cy="1782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00" dirty="0" err="1" smtClean="0">
                  <a:solidFill>
                    <a:srgbClr val="0070C0"/>
                  </a:solidFill>
                </a:rPr>
                <a:t>Switch</a:t>
              </a:r>
              <a:endParaRPr lang="hu-HU" sz="11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47" name="Csoportba foglalás 146"/>
          <p:cNvGrpSpPr/>
          <p:nvPr/>
        </p:nvGrpSpPr>
        <p:grpSpPr>
          <a:xfrm>
            <a:off x="7231834" y="1558524"/>
            <a:ext cx="1660645" cy="3402389"/>
            <a:chOff x="7231834" y="1558524"/>
            <a:chExt cx="1660645" cy="3402389"/>
          </a:xfrm>
        </p:grpSpPr>
        <p:sp>
          <p:nvSpPr>
            <p:cNvPr id="111" name="Folyamatábra: Feldolgozás 110"/>
            <p:cNvSpPr/>
            <p:nvPr/>
          </p:nvSpPr>
          <p:spPr>
            <a:xfrm>
              <a:off x="7231834" y="1558524"/>
              <a:ext cx="1660645" cy="3402389"/>
            </a:xfrm>
            <a:prstGeom prst="flowChartProcess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rgbClr val="FF0000"/>
                  </a:solidFill>
                </a:rPr>
                <a:t>ASP2 központi infrastruktúra</a:t>
              </a:r>
              <a:endParaRPr lang="hu-HU" sz="1400" dirty="0">
                <a:solidFill>
                  <a:srgbClr val="FF0000"/>
                </a:solidFill>
              </a:endParaRPr>
            </a:p>
          </p:txBody>
        </p:sp>
        <p:sp>
          <p:nvSpPr>
            <p:cNvPr id="112" name="Téglalap 111"/>
            <p:cNvSpPr/>
            <p:nvPr/>
          </p:nvSpPr>
          <p:spPr>
            <a:xfrm>
              <a:off x="7412721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113" name="Téglalap 112"/>
            <p:cNvSpPr/>
            <p:nvPr/>
          </p:nvSpPr>
          <p:spPr>
            <a:xfrm>
              <a:off x="7412721" y="2369070"/>
              <a:ext cx="574331" cy="77189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  <p:sp>
          <p:nvSpPr>
            <p:cNvPr id="115" name="Téglalap 114"/>
            <p:cNvSpPr/>
            <p:nvPr/>
          </p:nvSpPr>
          <p:spPr>
            <a:xfrm>
              <a:off x="7987052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116" name="Téglalap 115"/>
            <p:cNvSpPr/>
            <p:nvPr/>
          </p:nvSpPr>
          <p:spPr>
            <a:xfrm>
              <a:off x="7987052" y="2369070"/>
              <a:ext cx="574331" cy="77189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0" name="Csoportba foglalás 149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92" name="Téglalap 91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3" name="Téglalap 92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104" name="Csoportba foglalás 103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105" name="Folyamatábra: Feldolgozás 104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6" name="Folyamatábra: Tárolt adat 105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158" name="Szögletes összekötő 157"/>
          <p:cNvCxnSpPr>
            <a:stCxn id="88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25" name="Szögletes összekötő 1024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1" name="Téglalap 120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122" name="Folyamatábra: Késleltetés 121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24" name="Csoportba foglalás 123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125" name="Téglalap 124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6" name="Téglalap 125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31" name="Csoportba foglalás 130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132" name="Téglalap 131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3" name="Téglalap 132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61" name="Szövegdoboz 160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3" name="Felhő 162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64" name="Egyenes összekötő 163"/>
          <p:cNvCxnSpPr>
            <a:stCxn id="163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églalap 87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4427984" y="1558524"/>
            <a:ext cx="1152128" cy="3402665"/>
            <a:chOff x="4427984" y="1558524"/>
            <a:chExt cx="1152128" cy="3402665"/>
          </a:xfrm>
        </p:grpSpPr>
        <p:grpSp>
          <p:nvGrpSpPr>
            <p:cNvPr id="14" name="Csoportba foglalás 13"/>
            <p:cNvGrpSpPr/>
            <p:nvPr/>
          </p:nvGrpSpPr>
          <p:grpSpPr>
            <a:xfrm>
              <a:off x="4427984" y="1558524"/>
              <a:ext cx="1152128" cy="3402389"/>
              <a:chOff x="4427984" y="1558524"/>
              <a:chExt cx="1152128" cy="3402389"/>
            </a:xfrm>
          </p:grpSpPr>
          <p:sp>
            <p:nvSpPr>
              <p:cNvPr id="110" name="Folyamatábra: Feldolgozás 109"/>
              <p:cNvSpPr/>
              <p:nvPr/>
            </p:nvSpPr>
            <p:spPr>
              <a:xfrm>
                <a:off x="4644008" y="1558524"/>
                <a:ext cx="936104" cy="3402389"/>
              </a:xfrm>
              <a:prstGeom prst="flowChartProcess">
                <a:avLst/>
              </a:prstGeom>
              <a:noFill/>
              <a:ln w="5080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r>
                  <a:rPr lang="hu-HU" sz="1400" dirty="0" smtClean="0">
                    <a:solidFill>
                      <a:schemeClr val="bg2">
                        <a:lumMod val="75000"/>
                      </a:schemeClr>
                    </a:solidFill>
                  </a:rPr>
                  <a:t>Szerver szoba</a:t>
                </a:r>
                <a:endParaRPr lang="hu-HU" sz="1400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" name="Téglalap 12"/>
              <p:cNvSpPr/>
              <p:nvPr/>
            </p:nvSpPr>
            <p:spPr>
              <a:xfrm>
                <a:off x="4427984" y="1611644"/>
                <a:ext cx="372616" cy="25202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97" name="Folyamatábra: Feldolgozás 96"/>
            <p:cNvSpPr/>
            <p:nvPr/>
          </p:nvSpPr>
          <p:spPr>
            <a:xfrm>
              <a:off x="4644000" y="1558800"/>
              <a:ext cx="936104" cy="3402389"/>
            </a:xfrm>
            <a:prstGeom prst="flowChartProcess">
              <a:avLst/>
            </a:prstGeom>
            <a:noFill/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Szerver szoba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99" name="Szögletes összekötő 98"/>
            <p:cNvCxnSpPr>
              <a:stCxn id="36" idx="1"/>
            </p:cNvCxnSpPr>
            <p:nvPr/>
          </p:nvCxnSpPr>
          <p:spPr>
            <a:xfrm rot="10800000">
              <a:off x="4499996" y="1586683"/>
              <a:ext cx="312869" cy="982465"/>
            </a:xfrm>
            <a:prstGeom prst="bentConnector2">
              <a:avLst/>
            </a:prstGeom>
            <a:noFill/>
            <a:ln w="76200"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81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projektek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pSp>
        <p:nvGrpSpPr>
          <p:cNvPr id="6" name="Csoportba foglalás 5"/>
          <p:cNvGrpSpPr/>
          <p:nvPr/>
        </p:nvGrpSpPr>
        <p:grpSpPr>
          <a:xfrm>
            <a:off x="4812864" y="2604668"/>
            <a:ext cx="2599857" cy="720080"/>
            <a:chOff x="4812864" y="2604668"/>
            <a:chExt cx="2599857" cy="720080"/>
          </a:xfrm>
        </p:grpSpPr>
        <p:grpSp>
          <p:nvGrpSpPr>
            <p:cNvPr id="148" name="Csoportba foglalás 147"/>
            <p:cNvGrpSpPr/>
            <p:nvPr/>
          </p:nvGrpSpPr>
          <p:grpSpPr>
            <a:xfrm>
              <a:off x="5387195" y="2604668"/>
              <a:ext cx="2025526" cy="720080"/>
              <a:chOff x="5387195" y="2394546"/>
              <a:chExt cx="2025526" cy="720080"/>
            </a:xfrm>
          </p:grpSpPr>
          <p:sp>
            <p:nvSpPr>
              <p:cNvPr id="31" name="Felhő 30"/>
              <p:cNvSpPr/>
              <p:nvPr/>
            </p:nvSpPr>
            <p:spPr>
              <a:xfrm>
                <a:off x="5882177" y="2394546"/>
                <a:ext cx="1145604" cy="720080"/>
              </a:xfrm>
              <a:prstGeom prst="clou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1000" dirty="0">
                    <a:solidFill>
                      <a:srgbClr val="00B050"/>
                    </a:solidFill>
                  </a:rPr>
                  <a:t>NTG</a:t>
                </a:r>
              </a:p>
            </p:txBody>
          </p:sp>
          <p:cxnSp>
            <p:nvCxnSpPr>
              <p:cNvPr id="34" name="Egyenes összekötő 33"/>
              <p:cNvCxnSpPr>
                <a:stCxn id="31" idx="2"/>
                <a:endCxn id="32" idx="3"/>
              </p:cNvCxnSpPr>
              <p:nvPr/>
            </p:nvCxnSpPr>
            <p:spPr>
              <a:xfrm flipH="1">
                <a:off x="5387195" y="2754586"/>
                <a:ext cx="498535" cy="9626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8" name="Egyenes összekötő 117"/>
              <p:cNvCxnSpPr>
                <a:stCxn id="113" idx="1"/>
                <a:endCxn id="31" idx="0"/>
              </p:cNvCxnSpPr>
              <p:nvPr/>
            </p:nvCxnSpPr>
            <p:spPr>
              <a:xfrm flipH="1" flipV="1">
                <a:off x="7026826" y="2754586"/>
                <a:ext cx="385895" cy="433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2" name="Téglalap 81"/>
            <p:cNvSpPr/>
            <p:nvPr/>
          </p:nvSpPr>
          <p:spPr>
            <a:xfrm>
              <a:off x="4812864" y="2866583"/>
              <a:ext cx="574331" cy="2151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00B050"/>
                  </a:solidFill>
                </a:rPr>
                <a:t>CPE</a:t>
              </a:r>
              <a:endParaRPr lang="hu-HU" sz="1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2" name="Téglalap 31"/>
          <p:cNvSpPr/>
          <p:nvPr/>
        </p:nvSpPr>
        <p:spPr>
          <a:xfrm>
            <a:off x="4812864" y="2656633"/>
            <a:ext cx="574331" cy="2151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hu-HU" sz="1000" dirty="0" smtClean="0">
                <a:solidFill>
                  <a:srgbClr val="FF0000"/>
                </a:solidFill>
              </a:rPr>
              <a:t>CE </a:t>
            </a:r>
            <a:r>
              <a:rPr lang="hu-HU" sz="1000" dirty="0" err="1" smtClean="0">
                <a:solidFill>
                  <a:srgbClr val="FF0000"/>
                </a:solidFill>
              </a:rPr>
              <a:t>Router</a:t>
            </a:r>
            <a:endParaRPr lang="hu-HU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yamatábra: Feldolgozás 2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Folyamatábra: Késleltetés 4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9" name="Téglalap 8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Csoportba foglalás 10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2" name="Folyamatábra: Feldolgozás 11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" name="Folyamatábra: Tárolt adat 12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8" name="Csoportba foglalás 17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19" name="Téglalap 18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Téglalap 19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21" name="Csoportba foglalás 20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22" name="Folyamatábra: Feldolgozás 21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olyamatábra: Tárolt adat 22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24" name="Szögletes összekötő 23"/>
          <p:cNvCxnSpPr>
            <a:stCxn id="59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Szögletes összekötő 24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4" name="Téglalap 33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35" name="Folyamatábra: Késleltetés 34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6" name="Csoportba foglalás 35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37" name="Téglalap 36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Téglalap 37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39" name="Csoportba foglalás 38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40" name="Téglalap 39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41" name="Téglalap 40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6" name="Szövegdoboz 55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7" name="Felhő 56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8" name="Egyenes összekötő 57"/>
          <p:cNvCxnSpPr>
            <a:stCxn id="57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églalap 58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6" name="Szövegdoboz 65"/>
          <p:cNvSpPr txBox="1"/>
          <p:nvPr/>
        </p:nvSpPr>
        <p:spPr>
          <a:xfrm>
            <a:off x="5833533" y="1625600"/>
            <a:ext cx="2887134" cy="424731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Felmérés</a:t>
            </a:r>
          </a:p>
          <a:p>
            <a:r>
              <a:rPr lang="hu-HU" dirty="0" smtClean="0"/>
              <a:t>NISZ, vagy az alvállalkozója felmérést készít </a:t>
            </a:r>
            <a:r>
              <a:rPr lang="hu-HU" dirty="0"/>
              <a:t>az önkormányzat jelenlegi távközlési és informatikai </a:t>
            </a:r>
            <a:r>
              <a:rPr lang="hu-HU" dirty="0" smtClean="0"/>
              <a:t>rendszereiről: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Webes, e-mailes, telefonos felmérés - teljes körű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Helyszíni felmérés</a:t>
            </a:r>
          </a:p>
          <a:p>
            <a:endParaRPr lang="hu-HU" dirty="0" smtClean="0"/>
          </a:p>
          <a:p>
            <a:r>
              <a:rPr lang="hu-HU" dirty="0" smtClean="0"/>
              <a:t>A felmérés eredménye HLD minden önkormányzatra</a:t>
            </a:r>
          </a:p>
          <a:p>
            <a:r>
              <a:rPr lang="hu-HU" dirty="0" smtClean="0"/>
              <a:t>Kérjük, segítsék a felméréseket.</a:t>
            </a:r>
            <a:endParaRPr lang="hu-HU" dirty="0"/>
          </a:p>
        </p:txBody>
      </p:sp>
      <p:sp>
        <p:nvSpPr>
          <p:cNvPr id="102" name="Téglalap 101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3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felmérés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62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yamatábra: Feldolgozás 2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Folyamatábra: Késleltetés 4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9" name="Téglalap 8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Csoportba foglalás 10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2" name="Folyamatábra: Feldolgozás 11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" name="Folyamatábra: Tárolt adat 12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15" name="Téglalap 14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17" name="Csoportba foglalás 16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18" name="Folyamatábra: Feldolgozás 17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olyamatábra: Tárolt adat 18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20" name="Szögletes összekötő 19"/>
          <p:cNvCxnSpPr>
            <a:stCxn id="55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Szögletes összekötő 20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Téglalap 29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31" name="Folyamatábra: Késleltetés 30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2" name="Csoportba foglalás 31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33" name="Téglalap 32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35" name="Csoportba foglalás 34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36" name="Téglalap 35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Szövegdoboz 51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3" name="Felhő 52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4" name="Egyenes összekötő 53"/>
          <p:cNvCxnSpPr>
            <a:stCxn id="53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églalap 54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Szövegdoboz 55"/>
          <p:cNvSpPr txBox="1"/>
          <p:nvPr/>
        </p:nvSpPr>
        <p:spPr>
          <a:xfrm>
            <a:off x="5833533" y="1625600"/>
            <a:ext cx="2887134" cy="424731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b="1" dirty="0" smtClean="0"/>
              <a:t>Csatlakozás, egyszerűsített pályázat</a:t>
            </a:r>
          </a:p>
          <a:p>
            <a:r>
              <a:rPr lang="hu-HU" dirty="0" smtClean="0"/>
              <a:t>Önkormányzat a Csatlakozási keretből felkészíti az önkormányzatot az ASP2 fogadására (pl.: </a:t>
            </a:r>
            <a:r>
              <a:rPr lang="hu-HU" dirty="0" err="1" smtClean="0"/>
              <a:t>rack</a:t>
            </a:r>
            <a:r>
              <a:rPr lang="hu-HU" dirty="0" smtClean="0"/>
              <a:t> szekrény, </a:t>
            </a:r>
            <a:r>
              <a:rPr lang="hu-HU" dirty="0" err="1" smtClean="0"/>
              <a:t>switch</a:t>
            </a:r>
            <a:r>
              <a:rPr lang="hu-HU" dirty="0" smtClean="0"/>
              <a:t>, szünetmentes, </a:t>
            </a:r>
            <a:r>
              <a:rPr lang="hu-HU" dirty="0" err="1" smtClean="0"/>
              <a:t>stb</a:t>
            </a:r>
            <a:r>
              <a:rPr lang="hu-HU" dirty="0" smtClean="0"/>
              <a:t>…)</a:t>
            </a:r>
          </a:p>
          <a:p>
            <a:endParaRPr lang="hu-HU" dirty="0" smtClean="0"/>
          </a:p>
          <a:p>
            <a:r>
              <a:rPr lang="hu-HU" dirty="0" smtClean="0"/>
              <a:t>Fontos a </a:t>
            </a:r>
            <a:r>
              <a:rPr lang="hu-HU" dirty="0" err="1" smtClean="0"/>
              <a:t>rack</a:t>
            </a:r>
            <a:r>
              <a:rPr lang="hu-HU" dirty="0" smtClean="0"/>
              <a:t> szekrény érintésvédelmi előírásainak betartása, az épület pedig villámvédelemmel rendelkezzen!</a:t>
            </a:r>
          </a:p>
          <a:p>
            <a:endParaRPr lang="hu-HU" dirty="0" smtClean="0"/>
          </a:p>
        </p:txBody>
      </p:sp>
      <p:sp>
        <p:nvSpPr>
          <p:cNvPr id="58" name="Téglalap 57"/>
          <p:cNvSpPr/>
          <p:nvPr/>
        </p:nvSpPr>
        <p:spPr>
          <a:xfrm>
            <a:off x="4812864" y="1700795"/>
            <a:ext cx="574331" cy="190647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000" dirty="0" err="1" smtClean="0">
                <a:solidFill>
                  <a:srgbClr val="0070C0"/>
                </a:solidFill>
              </a:rPr>
              <a:t>Rack</a:t>
            </a:r>
            <a:endParaRPr lang="hu-HU" sz="1200" dirty="0">
              <a:solidFill>
                <a:srgbClr val="0070C0"/>
              </a:solidFill>
            </a:endParaRPr>
          </a:p>
        </p:txBody>
      </p:sp>
      <p:sp>
        <p:nvSpPr>
          <p:cNvPr id="59" name="Téglalap 58"/>
          <p:cNvSpPr/>
          <p:nvPr/>
        </p:nvSpPr>
        <p:spPr>
          <a:xfrm>
            <a:off x="4812864" y="2480424"/>
            <a:ext cx="574331" cy="178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 err="1" smtClean="0">
                <a:solidFill>
                  <a:srgbClr val="0070C0"/>
                </a:solidFill>
              </a:rPr>
              <a:t>Switch</a:t>
            </a:r>
            <a:endParaRPr lang="hu-HU" sz="1100" dirty="0">
              <a:solidFill>
                <a:srgbClr val="0070C0"/>
              </a:solidFill>
            </a:endParaRPr>
          </a:p>
        </p:txBody>
      </p:sp>
      <p:sp>
        <p:nvSpPr>
          <p:cNvPr id="60" name="Téglalap 59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1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Csatlakozási pályázat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61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yamatábra: Feldolgozás 2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Folyamatábra: Késleltetés 4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9" name="Téglalap 8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Csoportba foglalás 10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2" name="Folyamatábra: Feldolgozás 11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" name="Folyamatábra: Tárolt adat 12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15" name="Téglalap 14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17" name="Csoportba foglalás 16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18" name="Folyamatábra: Feldolgozás 17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olyamatábra: Tárolt adat 18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20" name="Szögletes összekötő 19"/>
          <p:cNvCxnSpPr>
            <a:stCxn id="55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Szögletes összekötő 20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Téglalap 29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31" name="Folyamatábra: Késleltetés 30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2" name="Csoportba foglalás 31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33" name="Téglalap 32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35" name="Csoportba foglalás 34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36" name="Téglalap 35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Szövegdoboz 51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3" name="Felhő 52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4" name="Egyenes összekötő 53"/>
          <p:cNvCxnSpPr>
            <a:stCxn id="53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églalap 54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Szövegdoboz 55"/>
          <p:cNvSpPr txBox="1"/>
          <p:nvPr/>
        </p:nvSpPr>
        <p:spPr>
          <a:xfrm>
            <a:off x="2843808" y="5469467"/>
            <a:ext cx="2887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Távközlés kiépítése</a:t>
            </a:r>
          </a:p>
          <a:p>
            <a:r>
              <a:rPr lang="hu-HU" dirty="0" smtClean="0"/>
              <a:t>KHP projekt kiépítteti a távközlési vonalat</a:t>
            </a:r>
          </a:p>
          <a:p>
            <a:r>
              <a:rPr lang="hu-HU" dirty="0" smtClean="0"/>
              <a:t>Fizikai t</a:t>
            </a:r>
            <a:r>
              <a:rPr lang="hu-HU" dirty="0" smtClean="0"/>
              <a:t>ervek </a:t>
            </a:r>
            <a:r>
              <a:rPr lang="hu-HU" dirty="0" smtClean="0"/>
              <a:t>jóváhagyása!</a:t>
            </a:r>
          </a:p>
        </p:txBody>
      </p:sp>
      <p:grpSp>
        <p:nvGrpSpPr>
          <p:cNvPr id="57" name="Csoportba foglalás 56"/>
          <p:cNvGrpSpPr/>
          <p:nvPr/>
        </p:nvGrpSpPr>
        <p:grpSpPr>
          <a:xfrm>
            <a:off x="4812864" y="1700795"/>
            <a:ext cx="574331" cy="1906478"/>
            <a:chOff x="4812864" y="1700795"/>
            <a:chExt cx="574331" cy="1906478"/>
          </a:xfrm>
        </p:grpSpPr>
        <p:sp>
          <p:nvSpPr>
            <p:cNvPr id="58" name="Téglalap 57"/>
            <p:cNvSpPr/>
            <p:nvPr/>
          </p:nvSpPr>
          <p:spPr>
            <a:xfrm>
              <a:off x="4812864" y="1700795"/>
              <a:ext cx="574331" cy="190647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00" dirty="0" err="1" smtClean="0">
                  <a:solidFill>
                    <a:srgbClr val="0070C0"/>
                  </a:solidFill>
                </a:rPr>
                <a:t>Rack</a:t>
              </a:r>
              <a:endParaRPr lang="hu-HU" sz="1200" dirty="0">
                <a:solidFill>
                  <a:srgbClr val="0070C0"/>
                </a:solidFill>
              </a:endParaRPr>
            </a:p>
          </p:txBody>
        </p:sp>
        <p:sp>
          <p:nvSpPr>
            <p:cNvPr id="59" name="Téglalap 58"/>
            <p:cNvSpPr/>
            <p:nvPr/>
          </p:nvSpPr>
          <p:spPr>
            <a:xfrm>
              <a:off x="4812864" y="2480424"/>
              <a:ext cx="574331" cy="1782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00" dirty="0" err="1" smtClean="0">
                  <a:solidFill>
                    <a:srgbClr val="0070C0"/>
                  </a:solidFill>
                </a:rPr>
                <a:t>Switch</a:t>
              </a:r>
              <a:endParaRPr lang="hu-HU" sz="11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Csoportba foglalás 59"/>
          <p:cNvGrpSpPr/>
          <p:nvPr/>
        </p:nvGrpSpPr>
        <p:grpSpPr>
          <a:xfrm>
            <a:off x="7231834" y="1558524"/>
            <a:ext cx="1660645" cy="3402389"/>
            <a:chOff x="7231834" y="1558524"/>
            <a:chExt cx="1660645" cy="3402389"/>
          </a:xfrm>
        </p:grpSpPr>
        <p:sp>
          <p:nvSpPr>
            <p:cNvPr id="61" name="Folyamatábra: Feldolgozás 60"/>
            <p:cNvSpPr/>
            <p:nvPr/>
          </p:nvSpPr>
          <p:spPr>
            <a:xfrm>
              <a:off x="7231834" y="1558524"/>
              <a:ext cx="1660645" cy="3402389"/>
            </a:xfrm>
            <a:prstGeom prst="flowChartProcess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rgbClr val="FF0000"/>
                  </a:solidFill>
                </a:rPr>
                <a:t>ASP2 központi infrastruktúra</a:t>
              </a:r>
              <a:endParaRPr lang="hu-HU" sz="1400" dirty="0">
                <a:solidFill>
                  <a:srgbClr val="FF0000"/>
                </a:solidFill>
              </a:endParaRPr>
            </a:p>
          </p:txBody>
        </p:sp>
        <p:sp>
          <p:nvSpPr>
            <p:cNvPr id="62" name="Téglalap 61"/>
            <p:cNvSpPr/>
            <p:nvPr/>
          </p:nvSpPr>
          <p:spPr>
            <a:xfrm>
              <a:off x="7412721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3" name="Téglalap 62"/>
            <p:cNvSpPr/>
            <p:nvPr/>
          </p:nvSpPr>
          <p:spPr>
            <a:xfrm>
              <a:off x="7412721" y="2369070"/>
              <a:ext cx="574331" cy="77189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  <p:sp>
          <p:nvSpPr>
            <p:cNvPr id="64" name="Téglalap 63"/>
            <p:cNvSpPr/>
            <p:nvPr/>
          </p:nvSpPr>
          <p:spPr>
            <a:xfrm>
              <a:off x="7987052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987052" y="2369070"/>
              <a:ext cx="574331" cy="77189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0" name="Téglalap 69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71" name="Csoportba foglalás 70"/>
          <p:cNvGrpSpPr/>
          <p:nvPr/>
        </p:nvGrpSpPr>
        <p:grpSpPr>
          <a:xfrm>
            <a:off x="4812864" y="2604668"/>
            <a:ext cx="2599857" cy="720080"/>
            <a:chOff x="4812864" y="2604668"/>
            <a:chExt cx="2599857" cy="720080"/>
          </a:xfrm>
        </p:grpSpPr>
        <p:grpSp>
          <p:nvGrpSpPr>
            <p:cNvPr id="72" name="Csoportba foglalás 71"/>
            <p:cNvGrpSpPr/>
            <p:nvPr/>
          </p:nvGrpSpPr>
          <p:grpSpPr>
            <a:xfrm>
              <a:off x="5387195" y="2604668"/>
              <a:ext cx="2025526" cy="720080"/>
              <a:chOff x="5387195" y="2394546"/>
              <a:chExt cx="2025526" cy="720080"/>
            </a:xfrm>
          </p:grpSpPr>
          <p:sp>
            <p:nvSpPr>
              <p:cNvPr id="74" name="Felhő 73"/>
              <p:cNvSpPr/>
              <p:nvPr/>
            </p:nvSpPr>
            <p:spPr>
              <a:xfrm>
                <a:off x="5882177" y="2394546"/>
                <a:ext cx="1145604" cy="720080"/>
              </a:xfrm>
              <a:prstGeom prst="clou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1000" dirty="0">
                    <a:solidFill>
                      <a:srgbClr val="00B050"/>
                    </a:solidFill>
                  </a:rPr>
                  <a:t>NTG</a:t>
                </a:r>
              </a:p>
            </p:txBody>
          </p:sp>
          <p:cxnSp>
            <p:nvCxnSpPr>
              <p:cNvPr id="75" name="Egyenes összekötő 74"/>
              <p:cNvCxnSpPr>
                <a:stCxn id="74" idx="2"/>
              </p:cNvCxnSpPr>
              <p:nvPr/>
            </p:nvCxnSpPr>
            <p:spPr>
              <a:xfrm flipH="1">
                <a:off x="5387195" y="2754586"/>
                <a:ext cx="498535" cy="9626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6" name="Egyenes összekötő 75"/>
              <p:cNvCxnSpPr>
                <a:endCxn id="74" idx="0"/>
              </p:cNvCxnSpPr>
              <p:nvPr/>
            </p:nvCxnSpPr>
            <p:spPr>
              <a:xfrm flipH="1" flipV="1">
                <a:off x="7026826" y="2754586"/>
                <a:ext cx="385895" cy="433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3" name="Téglalap 72"/>
            <p:cNvSpPr/>
            <p:nvPr/>
          </p:nvSpPr>
          <p:spPr>
            <a:xfrm>
              <a:off x="4812864" y="2866583"/>
              <a:ext cx="574331" cy="2151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00B050"/>
                  </a:solidFill>
                </a:rPr>
                <a:t>CPE</a:t>
              </a:r>
              <a:endParaRPr lang="hu-HU" sz="1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7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NTG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19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yamatábra: Feldolgozás 2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Folyamatábra: Késleltetés 4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9" name="Téglalap 8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Csoportba foglalás 10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2" name="Folyamatábra: Feldolgozás 11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" name="Folyamatábra: Tárolt adat 12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15" name="Téglalap 14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17" name="Csoportba foglalás 16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18" name="Folyamatábra: Feldolgozás 17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olyamatábra: Tárolt adat 18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20" name="Szögletes összekötő 19"/>
          <p:cNvCxnSpPr>
            <a:stCxn id="55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Szögletes összekötő 20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Téglalap 29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31" name="Folyamatábra: Késleltetés 30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2" name="Csoportba foglalás 31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33" name="Téglalap 32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35" name="Csoportba foglalás 34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36" name="Téglalap 35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Szövegdoboz 51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3" name="Felhő 52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4" name="Egyenes összekötő 53"/>
          <p:cNvCxnSpPr>
            <a:stCxn id="53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églalap 54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Szövegdoboz 55"/>
          <p:cNvSpPr txBox="1"/>
          <p:nvPr/>
        </p:nvSpPr>
        <p:spPr>
          <a:xfrm>
            <a:off x="3000151" y="5469467"/>
            <a:ext cx="2887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CE </a:t>
            </a:r>
            <a:r>
              <a:rPr lang="hu-HU" b="1" dirty="0" err="1" smtClean="0"/>
              <a:t>router</a:t>
            </a:r>
            <a:r>
              <a:rPr lang="hu-HU" b="1" dirty="0" smtClean="0"/>
              <a:t> telepítése</a:t>
            </a:r>
          </a:p>
          <a:p>
            <a:r>
              <a:rPr lang="hu-HU" dirty="0" smtClean="0"/>
              <a:t>ASP2 projekt alvállalkozóval telepítteti a CE </a:t>
            </a:r>
            <a:r>
              <a:rPr lang="hu-HU" dirty="0" err="1" smtClean="0"/>
              <a:t>routert</a:t>
            </a:r>
            <a:endParaRPr lang="hu-HU" dirty="0" smtClean="0"/>
          </a:p>
        </p:txBody>
      </p:sp>
      <p:grpSp>
        <p:nvGrpSpPr>
          <p:cNvPr id="57" name="Csoportba foglalás 56"/>
          <p:cNvGrpSpPr/>
          <p:nvPr/>
        </p:nvGrpSpPr>
        <p:grpSpPr>
          <a:xfrm>
            <a:off x="4812864" y="1700795"/>
            <a:ext cx="574331" cy="1906478"/>
            <a:chOff x="4812864" y="1700795"/>
            <a:chExt cx="574331" cy="1906478"/>
          </a:xfrm>
        </p:grpSpPr>
        <p:sp>
          <p:nvSpPr>
            <p:cNvPr id="58" name="Téglalap 57"/>
            <p:cNvSpPr/>
            <p:nvPr/>
          </p:nvSpPr>
          <p:spPr>
            <a:xfrm>
              <a:off x="4812864" y="1700795"/>
              <a:ext cx="574331" cy="190647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00" dirty="0" err="1" smtClean="0">
                  <a:solidFill>
                    <a:srgbClr val="0070C0"/>
                  </a:solidFill>
                </a:rPr>
                <a:t>Rack</a:t>
              </a:r>
              <a:endParaRPr lang="hu-HU" sz="1200" dirty="0">
                <a:solidFill>
                  <a:srgbClr val="0070C0"/>
                </a:solidFill>
              </a:endParaRPr>
            </a:p>
          </p:txBody>
        </p:sp>
        <p:sp>
          <p:nvSpPr>
            <p:cNvPr id="59" name="Téglalap 58"/>
            <p:cNvSpPr/>
            <p:nvPr/>
          </p:nvSpPr>
          <p:spPr>
            <a:xfrm>
              <a:off x="4812864" y="2480424"/>
              <a:ext cx="574331" cy="1782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00" dirty="0" err="1" smtClean="0">
                  <a:solidFill>
                    <a:srgbClr val="0070C0"/>
                  </a:solidFill>
                </a:rPr>
                <a:t>Switch</a:t>
              </a:r>
              <a:endParaRPr lang="hu-HU" sz="11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Csoportba foglalás 59"/>
          <p:cNvGrpSpPr/>
          <p:nvPr/>
        </p:nvGrpSpPr>
        <p:grpSpPr>
          <a:xfrm>
            <a:off x="7231834" y="1558524"/>
            <a:ext cx="1660645" cy="3402389"/>
            <a:chOff x="7231834" y="1558524"/>
            <a:chExt cx="1660645" cy="3402389"/>
          </a:xfrm>
        </p:grpSpPr>
        <p:sp>
          <p:nvSpPr>
            <p:cNvPr id="61" name="Folyamatábra: Feldolgozás 60"/>
            <p:cNvSpPr/>
            <p:nvPr/>
          </p:nvSpPr>
          <p:spPr>
            <a:xfrm>
              <a:off x="7231834" y="1558524"/>
              <a:ext cx="1660645" cy="3402389"/>
            </a:xfrm>
            <a:prstGeom prst="flowChartProcess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rgbClr val="FF0000"/>
                  </a:solidFill>
                </a:rPr>
                <a:t>ASP2 központi infrastruktúra</a:t>
              </a:r>
              <a:endParaRPr lang="hu-HU" sz="1400" dirty="0">
                <a:solidFill>
                  <a:srgbClr val="FF0000"/>
                </a:solidFill>
              </a:endParaRPr>
            </a:p>
          </p:txBody>
        </p:sp>
        <p:sp>
          <p:nvSpPr>
            <p:cNvPr id="62" name="Téglalap 61"/>
            <p:cNvSpPr/>
            <p:nvPr/>
          </p:nvSpPr>
          <p:spPr>
            <a:xfrm>
              <a:off x="7412721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3" name="Téglalap 62"/>
            <p:cNvSpPr/>
            <p:nvPr/>
          </p:nvSpPr>
          <p:spPr>
            <a:xfrm>
              <a:off x="7412721" y="2369070"/>
              <a:ext cx="574331" cy="77189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  <p:sp>
          <p:nvSpPr>
            <p:cNvPr id="64" name="Téglalap 63"/>
            <p:cNvSpPr/>
            <p:nvPr/>
          </p:nvSpPr>
          <p:spPr>
            <a:xfrm>
              <a:off x="7987052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987052" y="2369070"/>
              <a:ext cx="574331" cy="77189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1" name="Téglalap 70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72" name="Csoportba foglalás 71"/>
          <p:cNvGrpSpPr/>
          <p:nvPr/>
        </p:nvGrpSpPr>
        <p:grpSpPr>
          <a:xfrm>
            <a:off x="4812864" y="2604668"/>
            <a:ext cx="2599857" cy="720080"/>
            <a:chOff x="4812864" y="2604668"/>
            <a:chExt cx="2599857" cy="720080"/>
          </a:xfrm>
        </p:grpSpPr>
        <p:grpSp>
          <p:nvGrpSpPr>
            <p:cNvPr id="73" name="Csoportba foglalás 72"/>
            <p:cNvGrpSpPr/>
            <p:nvPr/>
          </p:nvGrpSpPr>
          <p:grpSpPr>
            <a:xfrm>
              <a:off x="5387195" y="2604668"/>
              <a:ext cx="2025526" cy="720080"/>
              <a:chOff x="5387195" y="2394546"/>
              <a:chExt cx="2025526" cy="720080"/>
            </a:xfrm>
          </p:grpSpPr>
          <p:sp>
            <p:nvSpPr>
              <p:cNvPr id="75" name="Felhő 74"/>
              <p:cNvSpPr/>
              <p:nvPr/>
            </p:nvSpPr>
            <p:spPr>
              <a:xfrm>
                <a:off x="5882177" y="2394546"/>
                <a:ext cx="1145604" cy="720080"/>
              </a:xfrm>
              <a:prstGeom prst="clou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1000" dirty="0">
                    <a:solidFill>
                      <a:srgbClr val="00B050"/>
                    </a:solidFill>
                  </a:rPr>
                  <a:t>NTG</a:t>
                </a:r>
              </a:p>
            </p:txBody>
          </p:sp>
          <p:cxnSp>
            <p:nvCxnSpPr>
              <p:cNvPr id="76" name="Egyenes összekötő 75"/>
              <p:cNvCxnSpPr>
                <a:stCxn id="75" idx="2"/>
              </p:cNvCxnSpPr>
              <p:nvPr/>
            </p:nvCxnSpPr>
            <p:spPr>
              <a:xfrm flipH="1">
                <a:off x="5387195" y="2754586"/>
                <a:ext cx="498535" cy="9626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7" name="Egyenes összekötő 76"/>
              <p:cNvCxnSpPr>
                <a:endCxn id="75" idx="0"/>
              </p:cNvCxnSpPr>
              <p:nvPr/>
            </p:nvCxnSpPr>
            <p:spPr>
              <a:xfrm flipH="1" flipV="1">
                <a:off x="7026826" y="2754586"/>
                <a:ext cx="385895" cy="433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4" name="Téglalap 73"/>
            <p:cNvSpPr/>
            <p:nvPr/>
          </p:nvSpPr>
          <p:spPr>
            <a:xfrm>
              <a:off x="4812864" y="2866583"/>
              <a:ext cx="574331" cy="2151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00B050"/>
                  </a:solidFill>
                </a:rPr>
                <a:t>CPE</a:t>
              </a:r>
              <a:endParaRPr lang="hu-HU" sz="1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78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CE </a:t>
            </a:r>
            <a:r>
              <a:rPr lang="hu-HU" sz="2400" b="1" dirty="0" err="1" smtClean="0">
                <a:solidFill>
                  <a:schemeClr val="bg1"/>
                </a:solidFill>
              </a:rPr>
              <a:t>router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51" name="Téglalap 50"/>
          <p:cNvSpPr/>
          <p:nvPr/>
        </p:nvSpPr>
        <p:spPr>
          <a:xfrm>
            <a:off x="4812864" y="2656633"/>
            <a:ext cx="574331" cy="2151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hu-HU" sz="1000" dirty="0" smtClean="0">
                <a:solidFill>
                  <a:srgbClr val="FF0000"/>
                </a:solidFill>
              </a:rPr>
              <a:t>CE </a:t>
            </a:r>
            <a:r>
              <a:rPr lang="hu-HU" sz="1000" dirty="0" err="1" smtClean="0">
                <a:solidFill>
                  <a:srgbClr val="FF0000"/>
                </a:solidFill>
              </a:rPr>
              <a:t>Router</a:t>
            </a:r>
            <a:endParaRPr lang="hu-HU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6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yamatábra: Feldolgozás 2"/>
          <p:cNvSpPr/>
          <p:nvPr/>
        </p:nvSpPr>
        <p:spPr>
          <a:xfrm>
            <a:off x="4644000" y="1558800"/>
            <a:ext cx="936104" cy="3402389"/>
          </a:xfrm>
          <a:prstGeom prst="flowChartProcess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Szerver szoba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 rot="5400000">
            <a:off x="778108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hu-HU" sz="14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Folyamatábra: Késleltetés 4"/>
          <p:cNvSpPr/>
          <p:nvPr/>
        </p:nvSpPr>
        <p:spPr>
          <a:xfrm rot="10800000">
            <a:off x="612995" y="2762046"/>
            <a:ext cx="504056" cy="576064"/>
          </a:xfrm>
          <a:prstGeom prst="flowChartDelay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422534" y="1590357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Önkormányzat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 rot="5400000">
            <a:off x="1171047" y="2726042"/>
            <a:ext cx="792088" cy="648072"/>
            <a:chOff x="3185268" y="2456892"/>
            <a:chExt cx="792088" cy="648072"/>
          </a:xfrm>
        </p:grpSpPr>
        <p:sp>
          <p:nvSpPr>
            <p:cNvPr id="9" name="Téglalap 8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Téglalap 9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11" name="Csoportba foglalás 10"/>
          <p:cNvGrpSpPr/>
          <p:nvPr/>
        </p:nvGrpSpPr>
        <p:grpSpPr>
          <a:xfrm>
            <a:off x="1369069" y="3483877"/>
            <a:ext cx="1231118" cy="737211"/>
            <a:chOff x="2677696" y="3483877"/>
            <a:chExt cx="1231118" cy="737211"/>
          </a:xfrm>
        </p:grpSpPr>
        <p:sp>
          <p:nvSpPr>
            <p:cNvPr id="12" name="Folyamatábra: Feldolgozás 11"/>
            <p:cNvSpPr/>
            <p:nvPr/>
          </p:nvSpPr>
          <p:spPr>
            <a:xfrm>
              <a:off x="2677696" y="3573016"/>
              <a:ext cx="742176" cy="648072"/>
            </a:xfrm>
            <a:prstGeom prst="flowChartProcess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Printer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3" name="Folyamatábra: Tárolt adat 12"/>
            <p:cNvSpPr/>
            <p:nvPr/>
          </p:nvSpPr>
          <p:spPr>
            <a:xfrm rot="5400000">
              <a:off x="3304303" y="3599446"/>
              <a:ext cx="720080" cy="488942"/>
            </a:xfrm>
            <a:prstGeom prst="flowChartOnlineStorag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" name="Csoportba foglalás 13"/>
          <p:cNvGrpSpPr/>
          <p:nvPr/>
        </p:nvGrpSpPr>
        <p:grpSpPr>
          <a:xfrm>
            <a:off x="1243055" y="2654034"/>
            <a:ext cx="1357132" cy="1567054"/>
            <a:chOff x="2551682" y="2654034"/>
            <a:chExt cx="1357132" cy="1567054"/>
          </a:xfrm>
        </p:grpSpPr>
        <p:sp>
          <p:nvSpPr>
            <p:cNvPr id="15" name="Téglalap 14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b="1" dirty="0" smtClean="0">
                  <a:solidFill>
                    <a:schemeClr val="bg1"/>
                  </a:solidFill>
                </a:rPr>
                <a:t>PC</a:t>
              </a:r>
              <a:endParaRPr lang="hu-H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églalap 15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17" name="Csoportba foglalás 16"/>
            <p:cNvGrpSpPr/>
            <p:nvPr/>
          </p:nvGrpSpPr>
          <p:grpSpPr>
            <a:xfrm>
              <a:off x="2677696" y="3483877"/>
              <a:ext cx="1231118" cy="737211"/>
              <a:chOff x="2677696" y="3483877"/>
              <a:chExt cx="1231118" cy="737211"/>
            </a:xfrm>
          </p:grpSpPr>
          <p:sp>
            <p:nvSpPr>
              <p:cNvPr id="18" name="Folyamatábra: Feldolgozás 17"/>
              <p:cNvSpPr/>
              <p:nvPr/>
            </p:nvSpPr>
            <p:spPr>
              <a:xfrm>
                <a:off x="2677696" y="3573016"/>
                <a:ext cx="742176" cy="648072"/>
              </a:xfrm>
              <a:prstGeom prst="flowChartProcess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r>
                  <a:rPr lang="hu-HU" sz="1400" b="1" dirty="0" smtClean="0">
                    <a:solidFill>
                      <a:schemeClr val="bg1"/>
                    </a:solidFill>
                  </a:rPr>
                  <a:t>Printer</a:t>
                </a:r>
                <a:endParaRPr lang="hu-HU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olyamatábra: Tárolt adat 18"/>
              <p:cNvSpPr/>
              <p:nvPr/>
            </p:nvSpPr>
            <p:spPr>
              <a:xfrm rot="5400000">
                <a:off x="3304303" y="3599446"/>
                <a:ext cx="720080" cy="488942"/>
              </a:xfrm>
              <a:prstGeom prst="flowChartOnlineStorage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cxnSp>
        <p:nvCxnSpPr>
          <p:cNvPr id="20" name="Szögletes összekötő 19"/>
          <p:cNvCxnSpPr>
            <a:stCxn id="55" idx="1"/>
          </p:cNvCxnSpPr>
          <p:nvPr/>
        </p:nvCxnSpPr>
        <p:spPr>
          <a:xfrm rot="10800000">
            <a:off x="4499992" y="1558525"/>
            <a:ext cx="312873" cy="2517539"/>
          </a:xfrm>
          <a:prstGeom prst="bentConnector2">
            <a:avLst/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" name="Szögletes összekötő 20"/>
          <p:cNvCxnSpPr/>
          <p:nvPr/>
        </p:nvCxnSpPr>
        <p:spPr>
          <a:xfrm rot="10800000" flipV="1">
            <a:off x="1891127" y="1556796"/>
            <a:ext cx="2608865" cy="1493282"/>
          </a:xfrm>
          <a:prstGeom prst="bentConnector3">
            <a:avLst>
              <a:gd name="adj1" fmla="val 83752"/>
            </a:avLst>
          </a:prstGeom>
          <a:noFill/>
          <a:ln w="762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Téglalap 29"/>
          <p:cNvSpPr/>
          <p:nvPr/>
        </p:nvSpPr>
        <p:spPr>
          <a:xfrm rot="5400000">
            <a:off x="2569901" y="2959958"/>
            <a:ext cx="1800200" cy="1010090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Ügyintéző</a:t>
            </a:r>
          </a:p>
        </p:txBody>
      </p:sp>
      <p:sp>
        <p:nvSpPr>
          <p:cNvPr id="31" name="Folyamatábra: Késleltetés 30"/>
          <p:cNvSpPr/>
          <p:nvPr/>
        </p:nvSpPr>
        <p:spPr>
          <a:xfrm rot="10800000">
            <a:off x="2404788" y="2762046"/>
            <a:ext cx="504056" cy="576064"/>
          </a:xfrm>
          <a:prstGeom prst="flowChartDelay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2" name="Csoportba foglalás 31"/>
          <p:cNvGrpSpPr/>
          <p:nvPr/>
        </p:nvGrpSpPr>
        <p:grpSpPr>
          <a:xfrm rot="5400000">
            <a:off x="2962840" y="2726042"/>
            <a:ext cx="792088" cy="648072"/>
            <a:chOff x="3185268" y="2456892"/>
            <a:chExt cx="792088" cy="648072"/>
          </a:xfrm>
        </p:grpSpPr>
        <p:sp>
          <p:nvSpPr>
            <p:cNvPr id="33" name="Téglalap 32"/>
            <p:cNvSpPr/>
            <p:nvPr/>
          </p:nvSpPr>
          <p:spPr>
            <a:xfrm>
              <a:off x="3185268" y="2852936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3329284" y="2456892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  <p:grpSp>
        <p:nvGrpSpPr>
          <p:cNvPr id="35" name="Csoportba foglalás 34"/>
          <p:cNvGrpSpPr/>
          <p:nvPr/>
        </p:nvGrpSpPr>
        <p:grpSpPr>
          <a:xfrm>
            <a:off x="3034848" y="2654034"/>
            <a:ext cx="648072" cy="792088"/>
            <a:chOff x="2551682" y="2654034"/>
            <a:chExt cx="648072" cy="792088"/>
          </a:xfrm>
        </p:grpSpPr>
        <p:sp>
          <p:nvSpPr>
            <p:cNvPr id="36" name="Téglalap 35"/>
            <p:cNvSpPr/>
            <p:nvPr/>
          </p:nvSpPr>
          <p:spPr>
            <a:xfrm rot="5400000">
              <a:off x="2281652" y="2924064"/>
              <a:ext cx="792088" cy="252028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PC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37" name="Téglalap 36"/>
            <p:cNvSpPr/>
            <p:nvPr/>
          </p:nvSpPr>
          <p:spPr>
            <a:xfrm rot="5400000">
              <a:off x="2749704" y="2852056"/>
              <a:ext cx="504056" cy="396044"/>
            </a:xfrm>
            <a:prstGeom prst="rect">
              <a:avLst/>
            </a:prstGeom>
            <a:no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4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Szövegdoboz 51"/>
          <p:cNvSpPr txBox="1"/>
          <p:nvPr/>
        </p:nvSpPr>
        <p:spPr>
          <a:xfrm>
            <a:off x="923108" y="2257126"/>
            <a:ext cx="1634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2">
                    <a:lumMod val="75000"/>
                  </a:schemeClr>
                </a:solidFill>
              </a:rPr>
              <a:t>ASP ügyintéző</a:t>
            </a:r>
            <a:endParaRPr lang="hu-HU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3" name="Felhő 52"/>
          <p:cNvSpPr/>
          <p:nvPr/>
        </p:nvSpPr>
        <p:spPr>
          <a:xfrm>
            <a:off x="5882177" y="3716023"/>
            <a:ext cx="1145604" cy="720080"/>
          </a:xfrm>
          <a:prstGeom prst="cloud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2">
                    <a:lumMod val="75000"/>
                  </a:schemeClr>
                </a:solidFill>
              </a:rPr>
              <a:t>Internet</a:t>
            </a:r>
            <a:endParaRPr lang="hu-HU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54" name="Egyenes összekötő 53"/>
          <p:cNvCxnSpPr>
            <a:stCxn id="53" idx="2"/>
          </p:cNvCxnSpPr>
          <p:nvPr/>
        </p:nvCxnSpPr>
        <p:spPr>
          <a:xfrm flipH="1">
            <a:off x="5387195" y="4076063"/>
            <a:ext cx="498535" cy="9626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églalap 54"/>
          <p:cNvSpPr/>
          <p:nvPr/>
        </p:nvSpPr>
        <p:spPr>
          <a:xfrm>
            <a:off x="4812864" y="3968484"/>
            <a:ext cx="574331" cy="21515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hu-HU" sz="1000" dirty="0" err="1">
                <a:solidFill>
                  <a:schemeClr val="bg2">
                    <a:lumMod val="75000"/>
                  </a:schemeClr>
                </a:solidFill>
              </a:rPr>
              <a:t>Router</a:t>
            </a:r>
            <a:endParaRPr lang="hu-HU" sz="105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6" name="Szövegdoboz 55"/>
          <p:cNvSpPr txBox="1"/>
          <p:nvPr/>
        </p:nvSpPr>
        <p:spPr>
          <a:xfrm>
            <a:off x="2586711" y="5121302"/>
            <a:ext cx="3457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Átállás</a:t>
            </a:r>
          </a:p>
          <a:p>
            <a:r>
              <a:rPr lang="hu-HU" dirty="0" smtClean="0"/>
              <a:t>A korábban elkészített HLD alapján Önkormányzat elvégzi az átállást.</a:t>
            </a:r>
          </a:p>
          <a:p>
            <a:r>
              <a:rPr lang="hu-HU" dirty="0" smtClean="0"/>
              <a:t>Az átállás előtt az Internet kapcsolatot lemondani nem szabad!</a:t>
            </a:r>
          </a:p>
        </p:txBody>
      </p:sp>
      <p:grpSp>
        <p:nvGrpSpPr>
          <p:cNvPr id="57" name="Csoportba foglalás 56"/>
          <p:cNvGrpSpPr/>
          <p:nvPr/>
        </p:nvGrpSpPr>
        <p:grpSpPr>
          <a:xfrm>
            <a:off x="4812864" y="1700795"/>
            <a:ext cx="574331" cy="1906478"/>
            <a:chOff x="4812864" y="1700795"/>
            <a:chExt cx="574331" cy="1906478"/>
          </a:xfrm>
        </p:grpSpPr>
        <p:sp>
          <p:nvSpPr>
            <p:cNvPr id="58" name="Téglalap 57"/>
            <p:cNvSpPr/>
            <p:nvPr/>
          </p:nvSpPr>
          <p:spPr>
            <a:xfrm>
              <a:off x="4812864" y="1700795"/>
              <a:ext cx="574331" cy="190647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000" dirty="0" err="1" smtClean="0">
                  <a:solidFill>
                    <a:srgbClr val="0070C0"/>
                  </a:solidFill>
                </a:rPr>
                <a:t>Rack</a:t>
              </a:r>
              <a:endParaRPr lang="hu-HU" sz="1200" dirty="0">
                <a:solidFill>
                  <a:srgbClr val="0070C0"/>
                </a:solidFill>
              </a:endParaRPr>
            </a:p>
          </p:txBody>
        </p:sp>
        <p:sp>
          <p:nvSpPr>
            <p:cNvPr id="59" name="Téglalap 58"/>
            <p:cNvSpPr/>
            <p:nvPr/>
          </p:nvSpPr>
          <p:spPr>
            <a:xfrm>
              <a:off x="4812864" y="2480424"/>
              <a:ext cx="574331" cy="1782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000" dirty="0" err="1" smtClean="0">
                  <a:solidFill>
                    <a:srgbClr val="0070C0"/>
                  </a:solidFill>
                </a:rPr>
                <a:t>Switch</a:t>
              </a:r>
              <a:endParaRPr lang="hu-HU" sz="11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60" name="Csoportba foglalás 59"/>
          <p:cNvGrpSpPr/>
          <p:nvPr/>
        </p:nvGrpSpPr>
        <p:grpSpPr>
          <a:xfrm>
            <a:off x="7231834" y="1558524"/>
            <a:ext cx="1660645" cy="3402389"/>
            <a:chOff x="7231834" y="1558524"/>
            <a:chExt cx="1660645" cy="3402389"/>
          </a:xfrm>
        </p:grpSpPr>
        <p:sp>
          <p:nvSpPr>
            <p:cNvPr id="61" name="Folyamatábra: Feldolgozás 60"/>
            <p:cNvSpPr/>
            <p:nvPr/>
          </p:nvSpPr>
          <p:spPr>
            <a:xfrm>
              <a:off x="7231834" y="1558524"/>
              <a:ext cx="1660645" cy="3402389"/>
            </a:xfrm>
            <a:prstGeom prst="flowChartProcess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rgbClr val="FF0000"/>
                  </a:solidFill>
                </a:rPr>
                <a:t>ASP2 központi infrastruktúra</a:t>
              </a:r>
              <a:endParaRPr lang="hu-HU" sz="1400" dirty="0">
                <a:solidFill>
                  <a:srgbClr val="FF0000"/>
                </a:solidFill>
              </a:endParaRPr>
            </a:p>
          </p:txBody>
        </p:sp>
        <p:sp>
          <p:nvSpPr>
            <p:cNvPr id="62" name="Téglalap 61"/>
            <p:cNvSpPr/>
            <p:nvPr/>
          </p:nvSpPr>
          <p:spPr>
            <a:xfrm>
              <a:off x="7412721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3" name="Téglalap 62"/>
            <p:cNvSpPr/>
            <p:nvPr/>
          </p:nvSpPr>
          <p:spPr>
            <a:xfrm>
              <a:off x="7412721" y="2369070"/>
              <a:ext cx="574331" cy="77189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  <p:sp>
          <p:nvSpPr>
            <p:cNvPr id="64" name="Téglalap 63"/>
            <p:cNvSpPr/>
            <p:nvPr/>
          </p:nvSpPr>
          <p:spPr>
            <a:xfrm>
              <a:off x="7987052" y="1700795"/>
              <a:ext cx="574331" cy="19064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hu-HU" sz="1200" dirty="0" err="1" smtClean="0">
                  <a:solidFill>
                    <a:srgbClr val="FF0000"/>
                  </a:solidFill>
                </a:rPr>
                <a:t>Rack</a:t>
              </a:r>
              <a:endParaRPr lang="hu-HU" sz="1200" dirty="0">
                <a:solidFill>
                  <a:srgbClr val="FF0000"/>
                </a:solidFill>
              </a:endParaRPr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987052" y="2369070"/>
              <a:ext cx="574331" cy="77189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FF0000"/>
                  </a:solidFill>
                </a:rPr>
                <a:t>Szerver</a:t>
              </a:r>
              <a:endParaRPr lang="hu-HU" sz="1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1" name="Csoportba foglalás 70"/>
          <p:cNvGrpSpPr/>
          <p:nvPr/>
        </p:nvGrpSpPr>
        <p:grpSpPr>
          <a:xfrm>
            <a:off x="4427984" y="1558524"/>
            <a:ext cx="1152128" cy="3402665"/>
            <a:chOff x="4427984" y="1558524"/>
            <a:chExt cx="1152128" cy="3402665"/>
          </a:xfrm>
        </p:grpSpPr>
        <p:grpSp>
          <p:nvGrpSpPr>
            <p:cNvPr id="72" name="Csoportba foglalás 71"/>
            <p:cNvGrpSpPr/>
            <p:nvPr/>
          </p:nvGrpSpPr>
          <p:grpSpPr>
            <a:xfrm>
              <a:off x="4427984" y="1558524"/>
              <a:ext cx="1152128" cy="3402389"/>
              <a:chOff x="4427984" y="1558524"/>
              <a:chExt cx="1152128" cy="3402389"/>
            </a:xfrm>
          </p:grpSpPr>
          <p:sp>
            <p:nvSpPr>
              <p:cNvPr id="75" name="Folyamatábra: Feldolgozás 74"/>
              <p:cNvSpPr/>
              <p:nvPr/>
            </p:nvSpPr>
            <p:spPr>
              <a:xfrm>
                <a:off x="4644008" y="1558524"/>
                <a:ext cx="936104" cy="3402389"/>
              </a:xfrm>
              <a:prstGeom prst="flowChartProcess">
                <a:avLst/>
              </a:prstGeom>
              <a:noFill/>
              <a:ln w="50800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r>
                  <a:rPr lang="hu-HU" sz="1400" dirty="0" smtClean="0">
                    <a:solidFill>
                      <a:schemeClr val="bg2">
                        <a:lumMod val="75000"/>
                      </a:schemeClr>
                    </a:solidFill>
                  </a:rPr>
                  <a:t>Szerver szoba</a:t>
                </a:r>
                <a:endParaRPr lang="hu-HU" sz="1400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76" name="Téglalap 75"/>
              <p:cNvSpPr/>
              <p:nvPr/>
            </p:nvSpPr>
            <p:spPr>
              <a:xfrm>
                <a:off x="4427984" y="1611644"/>
                <a:ext cx="372616" cy="252029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73" name="Folyamatábra: Feldolgozás 72"/>
            <p:cNvSpPr/>
            <p:nvPr/>
          </p:nvSpPr>
          <p:spPr>
            <a:xfrm>
              <a:off x="4644000" y="1558800"/>
              <a:ext cx="936104" cy="3402389"/>
            </a:xfrm>
            <a:prstGeom prst="flowChartProcess">
              <a:avLst/>
            </a:prstGeom>
            <a:noFill/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hu-HU" sz="1400" dirty="0" smtClean="0">
                  <a:solidFill>
                    <a:schemeClr val="bg2">
                      <a:lumMod val="75000"/>
                    </a:schemeClr>
                  </a:solidFill>
                </a:rPr>
                <a:t>Szerver szoba</a:t>
              </a:r>
              <a:endParaRPr lang="hu-HU" sz="14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cxnSp>
          <p:nvCxnSpPr>
            <p:cNvPr id="74" name="Szögletes összekötő 73"/>
            <p:cNvCxnSpPr/>
            <p:nvPr/>
          </p:nvCxnSpPr>
          <p:spPr>
            <a:xfrm rot="10800000">
              <a:off x="4499996" y="1587104"/>
              <a:ext cx="312869" cy="982465"/>
            </a:xfrm>
            <a:prstGeom prst="bentConnector2">
              <a:avLst/>
            </a:prstGeom>
            <a:noFill/>
            <a:ln w="76200"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77" name="Téglalap 76"/>
          <p:cNvSpPr/>
          <p:nvPr/>
        </p:nvSpPr>
        <p:spPr>
          <a:xfrm>
            <a:off x="395536" y="1556796"/>
            <a:ext cx="5184576" cy="3404393"/>
          </a:xfrm>
          <a:prstGeom prst="rect">
            <a:avLst/>
          </a:prstGeom>
          <a:noFill/>
          <a:ln w="508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78" name="Csoportba foglalás 77"/>
          <p:cNvGrpSpPr/>
          <p:nvPr/>
        </p:nvGrpSpPr>
        <p:grpSpPr>
          <a:xfrm>
            <a:off x="4812864" y="2604668"/>
            <a:ext cx="2599857" cy="720080"/>
            <a:chOff x="4812864" y="2604668"/>
            <a:chExt cx="2599857" cy="720080"/>
          </a:xfrm>
        </p:grpSpPr>
        <p:grpSp>
          <p:nvGrpSpPr>
            <p:cNvPr id="79" name="Csoportba foglalás 78"/>
            <p:cNvGrpSpPr/>
            <p:nvPr/>
          </p:nvGrpSpPr>
          <p:grpSpPr>
            <a:xfrm>
              <a:off x="5387195" y="2604668"/>
              <a:ext cx="2025526" cy="720080"/>
              <a:chOff x="5387195" y="2394546"/>
              <a:chExt cx="2025526" cy="720080"/>
            </a:xfrm>
          </p:grpSpPr>
          <p:sp>
            <p:nvSpPr>
              <p:cNvPr id="81" name="Felhő 80"/>
              <p:cNvSpPr/>
              <p:nvPr/>
            </p:nvSpPr>
            <p:spPr>
              <a:xfrm>
                <a:off x="5882177" y="2394546"/>
                <a:ext cx="1145604" cy="720080"/>
              </a:xfrm>
              <a:prstGeom prst="clou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u-HU" sz="1000" dirty="0">
                    <a:solidFill>
                      <a:srgbClr val="00B050"/>
                    </a:solidFill>
                  </a:rPr>
                  <a:t>NTG</a:t>
                </a:r>
              </a:p>
            </p:txBody>
          </p:sp>
          <p:cxnSp>
            <p:nvCxnSpPr>
              <p:cNvPr id="82" name="Egyenes összekötő 81"/>
              <p:cNvCxnSpPr>
                <a:stCxn id="81" idx="2"/>
              </p:cNvCxnSpPr>
              <p:nvPr/>
            </p:nvCxnSpPr>
            <p:spPr>
              <a:xfrm flipH="1">
                <a:off x="5387195" y="2754586"/>
                <a:ext cx="498535" cy="9626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3" name="Egyenes összekötő 82"/>
              <p:cNvCxnSpPr>
                <a:endCxn id="81" idx="0"/>
              </p:cNvCxnSpPr>
              <p:nvPr/>
            </p:nvCxnSpPr>
            <p:spPr>
              <a:xfrm flipH="1" flipV="1">
                <a:off x="7026826" y="2754586"/>
                <a:ext cx="385895" cy="433"/>
              </a:xfrm>
              <a:prstGeom prst="lin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0" name="Téglalap 79"/>
            <p:cNvSpPr/>
            <p:nvPr/>
          </p:nvSpPr>
          <p:spPr>
            <a:xfrm>
              <a:off x="4812864" y="2866583"/>
              <a:ext cx="574331" cy="21515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hu-HU" sz="1000" dirty="0" smtClean="0">
                  <a:solidFill>
                    <a:srgbClr val="00B050"/>
                  </a:solidFill>
                </a:rPr>
                <a:t>CPE</a:t>
              </a:r>
              <a:endParaRPr lang="hu-HU" sz="1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84" name="Title 20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b="1" dirty="0" smtClean="0">
                <a:solidFill>
                  <a:schemeClr val="bg1"/>
                </a:solidFill>
              </a:rPr>
              <a:t>ASP2 hozzáférés: átállás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85" name="Szövegdoboz 84"/>
          <p:cNvSpPr txBox="1"/>
          <p:nvPr/>
        </p:nvSpPr>
        <p:spPr>
          <a:xfrm>
            <a:off x="5609958" y="3521669"/>
            <a:ext cx="302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  <a:endParaRPr lang="hu-HU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églalap 65"/>
          <p:cNvSpPr/>
          <p:nvPr/>
        </p:nvSpPr>
        <p:spPr>
          <a:xfrm>
            <a:off x="4812864" y="2656633"/>
            <a:ext cx="574331" cy="2151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hu-HU" sz="1000" dirty="0" smtClean="0">
                <a:solidFill>
                  <a:srgbClr val="FF0000"/>
                </a:solidFill>
              </a:rPr>
              <a:t>CE </a:t>
            </a:r>
            <a:r>
              <a:rPr lang="hu-HU" sz="1000" dirty="0" err="1" smtClean="0">
                <a:solidFill>
                  <a:srgbClr val="FF0000"/>
                </a:solidFill>
              </a:rPr>
              <a:t>Router</a:t>
            </a:r>
            <a:endParaRPr lang="hu-HU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4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ctr"/>
            <a:r>
              <a:rPr lang="hu-HU" sz="3200" dirty="0" smtClean="0"/>
              <a:t>Köszönöm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805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2E05FB397BCFB4DA3ECAA78A4985BCD" ma:contentTypeVersion="1" ma:contentTypeDescription="Új dokumentum létrehozása." ma:contentTypeScope="" ma:versionID="3eed926f941be6d4fc34b53cff74203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0c7b6f9f7176eb6040ed07fd3d486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Kezdés dátumának ütemezés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Befejezés dátumának ütemezés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8575FEF-4288-4944-BA52-7271B7F5CC4B}"/>
</file>

<file path=customXml/itemProps2.xml><?xml version="1.0" encoding="utf-8"?>
<ds:datastoreItem xmlns:ds="http://schemas.openxmlformats.org/officeDocument/2006/customXml" ds:itemID="{8205365B-2D03-458E-8FA8-FF32473FF4CA}"/>
</file>

<file path=customXml/itemProps3.xml><?xml version="1.0" encoding="utf-8"?>
<ds:datastoreItem xmlns:ds="http://schemas.openxmlformats.org/officeDocument/2006/customXml" ds:itemID="{6550DD74-9C0C-4391-9633-305310DFF3C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357</Words>
  <Application>Microsoft Office PowerPoint</Application>
  <PresentationFormat>Diavetítés a képernyőre (4:3 oldalarány)</PresentationFormat>
  <Paragraphs>158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1_Office-téma</vt:lpstr>
      <vt:lpstr>Ki mit biztosít?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Boros Sándor</dc:creator>
  <cp:lastModifiedBy>Boros Sándor</cp:lastModifiedBy>
  <cp:revision>100</cp:revision>
  <dcterms:created xsi:type="dcterms:W3CDTF">2014-03-03T11:13:53Z</dcterms:created>
  <dcterms:modified xsi:type="dcterms:W3CDTF">2017-11-10T09:48:28Z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0x010100D2E05FB397BCFB4DA3ECAA78A4985BCD</vt:lpwstr>
  </property>
</Properties>
</file>