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revisionInfo.xml" ContentType="application/vnd.ms-powerpoint.revisioninfo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jpg" ContentType="image/jpe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3754" autoAdjust="0"/>
  </p:normalViewPr>
  <p:slideViewPr>
    <p:cSldViewPr snapToObjects="1">
      <p:cViewPr varScale="1">
        <p:scale>
          <a:sx n="85" d="100"/>
          <a:sy n="85" d="100"/>
        </p:scale>
        <p:origin x="23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66B60-15E6-4FA1-BE2B-EFB4A9F2DC74}" type="doc">
      <dgm:prSet loTypeId="urn:microsoft.com/office/officeart/2005/8/layout/radial5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6AF1549D-25B0-401D-9EDD-E18A2BB55B75}">
      <dgm:prSet phldrT="[Szöveg]"/>
      <dgm:spPr/>
      <dgm:t>
        <a:bodyPr/>
        <a:lstStyle/>
        <a:p>
          <a:r>
            <a:rPr lang="hu-HU" b="1" smtClean="0"/>
            <a:t>GAZD</a:t>
          </a:r>
          <a:endParaRPr lang="hu-HU" b="1" dirty="0"/>
        </a:p>
      </dgm:t>
    </dgm:pt>
    <dgm:pt modelId="{6B7A2C2C-B575-411D-98D2-2A24F5422777}" type="parTrans" cxnId="{1F6C8958-041C-49D3-9EDB-A72E366CFD16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74C43D56-C97C-4F64-A8C3-AB53893D663C}" type="sibTrans" cxnId="{1F6C8958-041C-49D3-9EDB-A72E366CFD16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6AAE396F-7BD3-45E9-BD37-0D25CD58C8B1}">
      <dgm:prSet phldrT="[Szöveg]"/>
      <dgm:spPr/>
      <dgm:t>
        <a:bodyPr/>
        <a:lstStyle/>
        <a:p>
          <a:r>
            <a:rPr lang="hu-HU" b="1" smtClean="0"/>
            <a:t>KERET</a:t>
          </a:r>
          <a:endParaRPr lang="hu-HU" b="1" dirty="0"/>
        </a:p>
      </dgm:t>
    </dgm:pt>
    <dgm:pt modelId="{45F2C052-D3E1-4427-9475-839832A4BDFA}" type="parTrans" cxnId="{2D50FF77-E0FD-411B-A3FC-167B56DE1F8C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602ED2E7-97B3-4BAB-ACF2-5F7AD55E9043}" type="sibTrans" cxnId="{2D50FF77-E0FD-411B-A3FC-167B56DE1F8C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1BB2784C-1848-42F6-8CF2-B06F34C650BA}">
      <dgm:prSet phldrT="[Szöveg]"/>
      <dgm:spPr/>
      <dgm:t>
        <a:bodyPr/>
        <a:lstStyle/>
        <a:p>
          <a:r>
            <a:rPr lang="hu-HU" b="1" smtClean="0"/>
            <a:t>ADÓ</a:t>
          </a:r>
          <a:endParaRPr lang="hu-HU" b="1" dirty="0"/>
        </a:p>
      </dgm:t>
    </dgm:pt>
    <dgm:pt modelId="{7AF40BB5-8D81-42B0-A49C-D91FB9BEEC7D}" type="parTrans" cxnId="{AA034BAB-2A49-4C4E-A0A7-B2252FA77900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635F3BB4-38D6-470D-827E-A3856B248302}" type="sibTrans" cxnId="{AA034BAB-2A49-4C4E-A0A7-B2252FA77900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7C8D6026-B682-4DE0-A5E9-C57746B703F8}">
      <dgm:prSet phldrT="[Szöveg]"/>
      <dgm:spPr/>
      <dgm:t>
        <a:bodyPr/>
        <a:lstStyle/>
        <a:p>
          <a:r>
            <a:rPr lang="hu-HU" b="1" smtClean="0"/>
            <a:t>IRAT</a:t>
          </a:r>
          <a:endParaRPr lang="hu-HU" b="1" dirty="0"/>
        </a:p>
      </dgm:t>
    </dgm:pt>
    <dgm:pt modelId="{45741BCC-C664-46E0-9D9B-6E6C48DA9FDD}" type="parTrans" cxnId="{0991C583-E3F9-4F8C-ACBE-D7F7D50B22A6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07043052-4B02-4502-88C0-2D881F59660C}" type="sibTrans" cxnId="{0991C583-E3F9-4F8C-ACBE-D7F7D50B22A6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F55D4F9C-EFD5-4F34-9761-9F8222C73C10}">
      <dgm:prSet phldrT="[Szöveg]"/>
      <dgm:spPr/>
      <dgm:t>
        <a:bodyPr/>
        <a:lstStyle/>
        <a:p>
          <a:r>
            <a:rPr lang="hu-HU" b="1" smtClean="0"/>
            <a:t>IVK</a:t>
          </a:r>
          <a:endParaRPr lang="hu-HU" b="1" dirty="0"/>
        </a:p>
      </dgm:t>
    </dgm:pt>
    <dgm:pt modelId="{6E66E7DB-C898-4900-A92A-6B152AEE6EDE}" type="parTrans" cxnId="{E1893959-DE49-4545-B400-E26D53B80BC9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A8E30430-067C-477E-BB23-F721778057E2}" type="sibTrans" cxnId="{E1893959-DE49-4545-B400-E26D53B80BC9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16A8519B-292F-497F-BC57-D672AB0279D2}">
      <dgm:prSet phldrT="[Szöveg]"/>
      <dgm:spPr/>
      <dgm:t>
        <a:bodyPr/>
        <a:lstStyle/>
        <a:p>
          <a:r>
            <a:rPr lang="hu-HU" b="1" smtClean="0"/>
            <a:t>KIRA</a:t>
          </a:r>
          <a:endParaRPr lang="hu-HU" b="1" dirty="0"/>
        </a:p>
      </dgm:t>
    </dgm:pt>
    <dgm:pt modelId="{7671A6A2-292F-4895-BB6A-E66F67CD2BC0}" type="parTrans" cxnId="{B63468C5-1ADC-476B-81CC-FDA25D7A5749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309C2C7D-D989-40DF-9C99-7172DEC954A3}" type="sibTrans" cxnId="{B63468C5-1ADC-476B-81CC-FDA25D7A5749}">
      <dgm:prSet/>
      <dgm:spPr/>
      <dgm:t>
        <a:bodyPr/>
        <a:lstStyle/>
        <a:p>
          <a:endParaRPr lang="hu-HU" b="1">
            <a:solidFill>
              <a:schemeClr val="tx1"/>
            </a:solidFill>
          </a:endParaRPr>
        </a:p>
      </dgm:t>
    </dgm:pt>
    <dgm:pt modelId="{C1ACE7BD-31A7-400A-B066-A65A966CD3A5}" type="pres">
      <dgm:prSet presAssocID="{E8466B60-15E6-4FA1-BE2B-EFB4A9F2DC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CE4DB09-F71C-41C0-B18E-1EA552215CA2}" type="pres">
      <dgm:prSet presAssocID="{6AF1549D-25B0-401D-9EDD-E18A2BB55B75}" presName="centerShape" presStyleLbl="node0" presStyleIdx="0" presStyleCnt="1"/>
      <dgm:spPr/>
      <dgm:t>
        <a:bodyPr/>
        <a:lstStyle/>
        <a:p>
          <a:endParaRPr lang="hu-HU"/>
        </a:p>
      </dgm:t>
    </dgm:pt>
    <dgm:pt modelId="{C3767394-091A-4C00-848E-AF3FBAF46880}" type="pres">
      <dgm:prSet presAssocID="{45F2C052-D3E1-4427-9475-839832A4BDFA}" presName="parTrans" presStyleLbl="sibTrans2D1" presStyleIdx="0" presStyleCnt="5"/>
      <dgm:spPr/>
      <dgm:t>
        <a:bodyPr/>
        <a:lstStyle/>
        <a:p>
          <a:endParaRPr lang="hu-HU"/>
        </a:p>
      </dgm:t>
    </dgm:pt>
    <dgm:pt modelId="{90B8E59E-4847-4D4E-AD05-2098A63A12FA}" type="pres">
      <dgm:prSet presAssocID="{45F2C052-D3E1-4427-9475-839832A4BDFA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618BFB8F-AC53-4DEB-B5D6-66DFBA7D8FDA}" type="pres">
      <dgm:prSet presAssocID="{6AAE396F-7BD3-45E9-BD37-0D25CD58C8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FB93A7-7E9E-4B80-89D1-6718DD3F3243}" type="pres">
      <dgm:prSet presAssocID="{7AF40BB5-8D81-42B0-A49C-D91FB9BEEC7D}" presName="parTrans" presStyleLbl="sibTrans2D1" presStyleIdx="1" presStyleCnt="5"/>
      <dgm:spPr/>
      <dgm:t>
        <a:bodyPr/>
        <a:lstStyle/>
        <a:p>
          <a:endParaRPr lang="hu-HU"/>
        </a:p>
      </dgm:t>
    </dgm:pt>
    <dgm:pt modelId="{26B2E3B7-075E-4716-8F4D-498A2D7C7160}" type="pres">
      <dgm:prSet presAssocID="{7AF40BB5-8D81-42B0-A49C-D91FB9BEEC7D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0233A3C6-144C-4B6A-94F1-BFCA4F6C470F}" type="pres">
      <dgm:prSet presAssocID="{1BB2784C-1848-42F6-8CF2-B06F34C650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D07EEB-593F-4737-99E6-29011F033DE5}" type="pres">
      <dgm:prSet presAssocID="{7671A6A2-292F-4895-BB6A-E66F67CD2BC0}" presName="parTrans" presStyleLbl="sibTrans2D1" presStyleIdx="2" presStyleCnt="5"/>
      <dgm:spPr/>
      <dgm:t>
        <a:bodyPr/>
        <a:lstStyle/>
        <a:p>
          <a:endParaRPr lang="hu-HU"/>
        </a:p>
      </dgm:t>
    </dgm:pt>
    <dgm:pt modelId="{AC7F986F-39D1-4D52-97D5-31E1CAF4168C}" type="pres">
      <dgm:prSet presAssocID="{7671A6A2-292F-4895-BB6A-E66F67CD2BC0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AC039A13-458B-41FE-AE12-521A48EEA432}" type="pres">
      <dgm:prSet presAssocID="{16A8519B-292F-497F-BC57-D672AB0279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05CF6B-102A-40BA-B042-24D52BEFA69F}" type="pres">
      <dgm:prSet presAssocID="{45741BCC-C664-46E0-9D9B-6E6C48DA9FDD}" presName="parTrans" presStyleLbl="sibTrans2D1" presStyleIdx="3" presStyleCnt="5"/>
      <dgm:spPr/>
      <dgm:t>
        <a:bodyPr/>
        <a:lstStyle/>
        <a:p>
          <a:endParaRPr lang="hu-HU"/>
        </a:p>
      </dgm:t>
    </dgm:pt>
    <dgm:pt modelId="{F38A97CB-0A2B-40F9-8EAC-910E8061C035}" type="pres">
      <dgm:prSet presAssocID="{45741BCC-C664-46E0-9D9B-6E6C48DA9FDD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DE2B6253-23F4-4AC0-869A-7AD8D266F697}" type="pres">
      <dgm:prSet presAssocID="{7C8D6026-B682-4DE0-A5E9-C57746B703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6D694B-2395-4670-8E4F-CF32773C9A0F}" type="pres">
      <dgm:prSet presAssocID="{6E66E7DB-C898-4900-A92A-6B152AEE6EDE}" presName="parTrans" presStyleLbl="sibTrans2D1" presStyleIdx="4" presStyleCnt="5"/>
      <dgm:spPr/>
      <dgm:t>
        <a:bodyPr/>
        <a:lstStyle/>
        <a:p>
          <a:endParaRPr lang="hu-HU"/>
        </a:p>
      </dgm:t>
    </dgm:pt>
    <dgm:pt modelId="{60DD4782-D828-43B3-B5BA-6F0F3B4151CD}" type="pres">
      <dgm:prSet presAssocID="{6E66E7DB-C898-4900-A92A-6B152AEE6EDE}" presName="connectorText" presStyleLbl="sibTrans2D1" presStyleIdx="4" presStyleCnt="5"/>
      <dgm:spPr/>
      <dgm:t>
        <a:bodyPr/>
        <a:lstStyle/>
        <a:p>
          <a:endParaRPr lang="hu-HU"/>
        </a:p>
      </dgm:t>
    </dgm:pt>
    <dgm:pt modelId="{6ED44074-1B6A-4304-A2FD-427829363C23}" type="pres">
      <dgm:prSet presAssocID="{F55D4F9C-EFD5-4F34-9761-9F8222C73C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113CCCC-6160-4E27-86AD-C716704C8BBB}" type="presOf" srcId="{F55D4F9C-EFD5-4F34-9761-9F8222C73C10}" destId="{6ED44074-1B6A-4304-A2FD-427829363C23}" srcOrd="0" destOrd="0" presId="urn:microsoft.com/office/officeart/2005/8/layout/radial5"/>
    <dgm:cxn modelId="{9EFD1E36-ACE5-48A4-AFDA-59CA8842ADD1}" type="presOf" srcId="{7AF40BB5-8D81-42B0-A49C-D91FB9BEEC7D}" destId="{26B2E3B7-075E-4716-8F4D-498A2D7C7160}" srcOrd="1" destOrd="0" presId="urn:microsoft.com/office/officeart/2005/8/layout/radial5"/>
    <dgm:cxn modelId="{63A9BAE8-7A4D-4597-AB39-758BF0F2D593}" type="presOf" srcId="{7671A6A2-292F-4895-BB6A-E66F67CD2BC0}" destId="{AC7F986F-39D1-4D52-97D5-31E1CAF4168C}" srcOrd="1" destOrd="0" presId="urn:microsoft.com/office/officeart/2005/8/layout/radial5"/>
    <dgm:cxn modelId="{E12168A0-39FC-4E5A-829F-EFA3EF912717}" type="presOf" srcId="{7671A6A2-292F-4895-BB6A-E66F67CD2BC0}" destId="{76D07EEB-593F-4737-99E6-29011F033DE5}" srcOrd="0" destOrd="0" presId="urn:microsoft.com/office/officeart/2005/8/layout/radial5"/>
    <dgm:cxn modelId="{AA034BAB-2A49-4C4E-A0A7-B2252FA77900}" srcId="{6AF1549D-25B0-401D-9EDD-E18A2BB55B75}" destId="{1BB2784C-1848-42F6-8CF2-B06F34C650BA}" srcOrd="1" destOrd="0" parTransId="{7AF40BB5-8D81-42B0-A49C-D91FB9BEEC7D}" sibTransId="{635F3BB4-38D6-470D-827E-A3856B248302}"/>
    <dgm:cxn modelId="{51ABDFCA-BC3F-470D-8726-75C84B5B1651}" type="presOf" srcId="{6E66E7DB-C898-4900-A92A-6B152AEE6EDE}" destId="{60DD4782-D828-43B3-B5BA-6F0F3B4151CD}" srcOrd="1" destOrd="0" presId="urn:microsoft.com/office/officeart/2005/8/layout/radial5"/>
    <dgm:cxn modelId="{C1C2F468-A55A-4E7C-B335-02561EDA5134}" type="presOf" srcId="{45741BCC-C664-46E0-9D9B-6E6C48DA9FDD}" destId="{F38A97CB-0A2B-40F9-8EAC-910E8061C035}" srcOrd="1" destOrd="0" presId="urn:microsoft.com/office/officeart/2005/8/layout/radial5"/>
    <dgm:cxn modelId="{9B65819F-C181-44FA-A794-D7EEE9AFA8BE}" type="presOf" srcId="{7C8D6026-B682-4DE0-A5E9-C57746B703F8}" destId="{DE2B6253-23F4-4AC0-869A-7AD8D266F697}" srcOrd="0" destOrd="0" presId="urn:microsoft.com/office/officeart/2005/8/layout/radial5"/>
    <dgm:cxn modelId="{9B717455-D462-4FB2-B374-AC922835ABDC}" type="presOf" srcId="{7AF40BB5-8D81-42B0-A49C-D91FB9BEEC7D}" destId="{39FB93A7-7E9E-4B80-89D1-6718DD3F3243}" srcOrd="0" destOrd="0" presId="urn:microsoft.com/office/officeart/2005/8/layout/radial5"/>
    <dgm:cxn modelId="{E1893959-DE49-4545-B400-E26D53B80BC9}" srcId="{6AF1549D-25B0-401D-9EDD-E18A2BB55B75}" destId="{F55D4F9C-EFD5-4F34-9761-9F8222C73C10}" srcOrd="4" destOrd="0" parTransId="{6E66E7DB-C898-4900-A92A-6B152AEE6EDE}" sibTransId="{A8E30430-067C-477E-BB23-F721778057E2}"/>
    <dgm:cxn modelId="{2402CBBE-EE1F-4EBA-971A-389F0634A5B1}" type="presOf" srcId="{6AAE396F-7BD3-45E9-BD37-0D25CD58C8B1}" destId="{618BFB8F-AC53-4DEB-B5D6-66DFBA7D8FDA}" srcOrd="0" destOrd="0" presId="urn:microsoft.com/office/officeart/2005/8/layout/radial5"/>
    <dgm:cxn modelId="{8A2B22F7-5950-4F5E-8A16-F74067BD061D}" type="presOf" srcId="{6AF1549D-25B0-401D-9EDD-E18A2BB55B75}" destId="{5CE4DB09-F71C-41C0-B18E-1EA552215CA2}" srcOrd="0" destOrd="0" presId="urn:microsoft.com/office/officeart/2005/8/layout/radial5"/>
    <dgm:cxn modelId="{D091452B-DE22-4BC6-8BC8-408CC8149893}" type="presOf" srcId="{16A8519B-292F-497F-BC57-D672AB0279D2}" destId="{AC039A13-458B-41FE-AE12-521A48EEA432}" srcOrd="0" destOrd="0" presId="urn:microsoft.com/office/officeart/2005/8/layout/radial5"/>
    <dgm:cxn modelId="{FA00F79C-D4A0-4AFA-8217-B961AC63069C}" type="presOf" srcId="{E8466B60-15E6-4FA1-BE2B-EFB4A9F2DC74}" destId="{C1ACE7BD-31A7-400A-B066-A65A966CD3A5}" srcOrd="0" destOrd="0" presId="urn:microsoft.com/office/officeart/2005/8/layout/radial5"/>
    <dgm:cxn modelId="{A8B6B2B7-CD1E-4041-8962-83135A8CBC2E}" type="presOf" srcId="{45741BCC-C664-46E0-9D9B-6E6C48DA9FDD}" destId="{E805CF6B-102A-40BA-B042-24D52BEFA69F}" srcOrd="0" destOrd="0" presId="urn:microsoft.com/office/officeart/2005/8/layout/radial5"/>
    <dgm:cxn modelId="{0991C583-E3F9-4F8C-ACBE-D7F7D50B22A6}" srcId="{6AF1549D-25B0-401D-9EDD-E18A2BB55B75}" destId="{7C8D6026-B682-4DE0-A5E9-C57746B703F8}" srcOrd="3" destOrd="0" parTransId="{45741BCC-C664-46E0-9D9B-6E6C48DA9FDD}" sibTransId="{07043052-4B02-4502-88C0-2D881F59660C}"/>
    <dgm:cxn modelId="{B63468C5-1ADC-476B-81CC-FDA25D7A5749}" srcId="{6AF1549D-25B0-401D-9EDD-E18A2BB55B75}" destId="{16A8519B-292F-497F-BC57-D672AB0279D2}" srcOrd="2" destOrd="0" parTransId="{7671A6A2-292F-4895-BB6A-E66F67CD2BC0}" sibTransId="{309C2C7D-D989-40DF-9C99-7172DEC954A3}"/>
    <dgm:cxn modelId="{E89E39D7-A3E3-4F85-A321-55A64063BED8}" type="presOf" srcId="{45F2C052-D3E1-4427-9475-839832A4BDFA}" destId="{90B8E59E-4847-4D4E-AD05-2098A63A12FA}" srcOrd="1" destOrd="0" presId="urn:microsoft.com/office/officeart/2005/8/layout/radial5"/>
    <dgm:cxn modelId="{EFA0AA93-0D06-44DF-921B-F0E7A2FE9DD2}" type="presOf" srcId="{1BB2784C-1848-42F6-8CF2-B06F34C650BA}" destId="{0233A3C6-144C-4B6A-94F1-BFCA4F6C470F}" srcOrd="0" destOrd="0" presId="urn:microsoft.com/office/officeart/2005/8/layout/radial5"/>
    <dgm:cxn modelId="{DABDC5DA-5D75-4F46-A7E6-D3BF06970C5D}" type="presOf" srcId="{45F2C052-D3E1-4427-9475-839832A4BDFA}" destId="{C3767394-091A-4C00-848E-AF3FBAF46880}" srcOrd="0" destOrd="0" presId="urn:microsoft.com/office/officeart/2005/8/layout/radial5"/>
    <dgm:cxn modelId="{1F6C8958-041C-49D3-9EDB-A72E366CFD16}" srcId="{E8466B60-15E6-4FA1-BE2B-EFB4A9F2DC74}" destId="{6AF1549D-25B0-401D-9EDD-E18A2BB55B75}" srcOrd="0" destOrd="0" parTransId="{6B7A2C2C-B575-411D-98D2-2A24F5422777}" sibTransId="{74C43D56-C97C-4F64-A8C3-AB53893D663C}"/>
    <dgm:cxn modelId="{2D50FF77-E0FD-411B-A3FC-167B56DE1F8C}" srcId="{6AF1549D-25B0-401D-9EDD-E18A2BB55B75}" destId="{6AAE396F-7BD3-45E9-BD37-0D25CD58C8B1}" srcOrd="0" destOrd="0" parTransId="{45F2C052-D3E1-4427-9475-839832A4BDFA}" sibTransId="{602ED2E7-97B3-4BAB-ACF2-5F7AD55E9043}"/>
    <dgm:cxn modelId="{10C4DD56-B1E9-40CF-AF08-1B4D36F9DEB1}" type="presOf" srcId="{6E66E7DB-C898-4900-A92A-6B152AEE6EDE}" destId="{396D694B-2395-4670-8E4F-CF32773C9A0F}" srcOrd="0" destOrd="0" presId="urn:microsoft.com/office/officeart/2005/8/layout/radial5"/>
    <dgm:cxn modelId="{D6081266-37CA-4EA9-AE2E-B71FDD2A3074}" type="presParOf" srcId="{C1ACE7BD-31A7-400A-B066-A65A966CD3A5}" destId="{5CE4DB09-F71C-41C0-B18E-1EA552215CA2}" srcOrd="0" destOrd="0" presId="urn:microsoft.com/office/officeart/2005/8/layout/radial5"/>
    <dgm:cxn modelId="{4BF1FF1A-BD9D-47FC-87FC-A57BE38EFB52}" type="presParOf" srcId="{C1ACE7BD-31A7-400A-B066-A65A966CD3A5}" destId="{C3767394-091A-4C00-848E-AF3FBAF46880}" srcOrd="1" destOrd="0" presId="urn:microsoft.com/office/officeart/2005/8/layout/radial5"/>
    <dgm:cxn modelId="{F3CC5282-4BCD-4270-AC6C-D8799F676D75}" type="presParOf" srcId="{C3767394-091A-4C00-848E-AF3FBAF46880}" destId="{90B8E59E-4847-4D4E-AD05-2098A63A12FA}" srcOrd="0" destOrd="0" presId="urn:microsoft.com/office/officeart/2005/8/layout/radial5"/>
    <dgm:cxn modelId="{C0233C3D-B008-4B29-91A4-192E5B8BEC31}" type="presParOf" srcId="{C1ACE7BD-31A7-400A-B066-A65A966CD3A5}" destId="{618BFB8F-AC53-4DEB-B5D6-66DFBA7D8FDA}" srcOrd="2" destOrd="0" presId="urn:microsoft.com/office/officeart/2005/8/layout/radial5"/>
    <dgm:cxn modelId="{093E868D-6D54-4B87-87F1-6C782AF11BDE}" type="presParOf" srcId="{C1ACE7BD-31A7-400A-B066-A65A966CD3A5}" destId="{39FB93A7-7E9E-4B80-89D1-6718DD3F3243}" srcOrd="3" destOrd="0" presId="urn:microsoft.com/office/officeart/2005/8/layout/radial5"/>
    <dgm:cxn modelId="{1568049F-A750-4396-B4A3-BA03618263F0}" type="presParOf" srcId="{39FB93A7-7E9E-4B80-89D1-6718DD3F3243}" destId="{26B2E3B7-075E-4716-8F4D-498A2D7C7160}" srcOrd="0" destOrd="0" presId="urn:microsoft.com/office/officeart/2005/8/layout/radial5"/>
    <dgm:cxn modelId="{5D7198EF-AEFA-49EF-9D85-CBA28F42D553}" type="presParOf" srcId="{C1ACE7BD-31A7-400A-B066-A65A966CD3A5}" destId="{0233A3C6-144C-4B6A-94F1-BFCA4F6C470F}" srcOrd="4" destOrd="0" presId="urn:microsoft.com/office/officeart/2005/8/layout/radial5"/>
    <dgm:cxn modelId="{38BD97DA-FAB0-4EC5-8FD9-693F86B7A0C5}" type="presParOf" srcId="{C1ACE7BD-31A7-400A-B066-A65A966CD3A5}" destId="{76D07EEB-593F-4737-99E6-29011F033DE5}" srcOrd="5" destOrd="0" presId="urn:microsoft.com/office/officeart/2005/8/layout/radial5"/>
    <dgm:cxn modelId="{37D00755-5E31-4382-8AC0-DEF9244E896B}" type="presParOf" srcId="{76D07EEB-593F-4737-99E6-29011F033DE5}" destId="{AC7F986F-39D1-4D52-97D5-31E1CAF4168C}" srcOrd="0" destOrd="0" presId="urn:microsoft.com/office/officeart/2005/8/layout/radial5"/>
    <dgm:cxn modelId="{6414EA6E-FAFE-40CE-88B7-F7456A0822F1}" type="presParOf" srcId="{C1ACE7BD-31A7-400A-B066-A65A966CD3A5}" destId="{AC039A13-458B-41FE-AE12-521A48EEA432}" srcOrd="6" destOrd="0" presId="urn:microsoft.com/office/officeart/2005/8/layout/radial5"/>
    <dgm:cxn modelId="{D2BD8C58-4892-4451-8C72-7BA2B03EBE5A}" type="presParOf" srcId="{C1ACE7BD-31A7-400A-B066-A65A966CD3A5}" destId="{E805CF6B-102A-40BA-B042-24D52BEFA69F}" srcOrd="7" destOrd="0" presId="urn:microsoft.com/office/officeart/2005/8/layout/radial5"/>
    <dgm:cxn modelId="{B592D583-AA60-42C9-B8F5-07D70CD1A796}" type="presParOf" srcId="{E805CF6B-102A-40BA-B042-24D52BEFA69F}" destId="{F38A97CB-0A2B-40F9-8EAC-910E8061C035}" srcOrd="0" destOrd="0" presId="urn:microsoft.com/office/officeart/2005/8/layout/radial5"/>
    <dgm:cxn modelId="{FB9BC6AD-9BE3-4C3F-AEF6-F027E1ED986C}" type="presParOf" srcId="{C1ACE7BD-31A7-400A-B066-A65A966CD3A5}" destId="{DE2B6253-23F4-4AC0-869A-7AD8D266F697}" srcOrd="8" destOrd="0" presId="urn:microsoft.com/office/officeart/2005/8/layout/radial5"/>
    <dgm:cxn modelId="{EC961DFB-B152-45DC-9CE8-B9619AF93925}" type="presParOf" srcId="{C1ACE7BD-31A7-400A-B066-A65A966CD3A5}" destId="{396D694B-2395-4670-8E4F-CF32773C9A0F}" srcOrd="9" destOrd="0" presId="urn:microsoft.com/office/officeart/2005/8/layout/radial5"/>
    <dgm:cxn modelId="{F8621255-F13B-45ED-89B4-28B5CFF53236}" type="presParOf" srcId="{396D694B-2395-4670-8E4F-CF32773C9A0F}" destId="{60DD4782-D828-43B3-B5BA-6F0F3B4151CD}" srcOrd="0" destOrd="0" presId="urn:microsoft.com/office/officeart/2005/8/layout/radial5"/>
    <dgm:cxn modelId="{76E3D09A-C70E-4E0A-9D00-A24A3B9E3F47}" type="presParOf" srcId="{C1ACE7BD-31A7-400A-B066-A65A966CD3A5}" destId="{6ED44074-1B6A-4304-A2FD-427829363C2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04EE7-D8B4-44C9-82D9-36868682615E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742E0E2-E1A4-4BA8-9320-1A3CE62865D9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/>
              </a:solidFill>
            </a:rPr>
            <a:t>Analitikus tervezés a költségvetés összeállításához</a:t>
          </a:r>
          <a:endParaRPr lang="hu-HU" dirty="0">
            <a:solidFill>
              <a:schemeClr val="tx1"/>
            </a:solidFill>
          </a:endParaRPr>
        </a:p>
      </dgm:t>
    </dgm:pt>
    <dgm:pt modelId="{508EA0DA-3CD0-4974-94F5-6D97BA0F26FB}" type="parTrans" cxnId="{45565150-EF31-4903-A53A-1888FE0098EF}">
      <dgm:prSet/>
      <dgm:spPr/>
      <dgm:t>
        <a:bodyPr/>
        <a:lstStyle/>
        <a:p>
          <a:endParaRPr lang="hu-HU"/>
        </a:p>
      </dgm:t>
    </dgm:pt>
    <dgm:pt modelId="{E8D3AB7D-9CE2-4FE6-8171-2DA9C9DCF437}" type="sibTrans" cxnId="{45565150-EF31-4903-A53A-1888FE0098EF}">
      <dgm:prSet/>
      <dgm:spPr/>
      <dgm:t>
        <a:bodyPr/>
        <a:lstStyle/>
        <a:p>
          <a:endParaRPr lang="hu-HU"/>
        </a:p>
      </dgm:t>
    </dgm:pt>
    <dgm:pt modelId="{1BB04340-E21E-47B8-BB4E-76E7E51A844F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/>
              </a:solidFill>
            </a:rPr>
            <a:t>Költségvetés összeállítása</a:t>
          </a:r>
          <a:endParaRPr lang="hu-HU" dirty="0">
            <a:solidFill>
              <a:schemeClr val="tx1"/>
            </a:solidFill>
          </a:endParaRPr>
        </a:p>
      </dgm:t>
    </dgm:pt>
    <dgm:pt modelId="{6C6F70DE-86CB-4A65-A678-447854B08784}" type="parTrans" cxnId="{A8713103-7340-4A10-99F6-29FB1256D9FC}">
      <dgm:prSet/>
      <dgm:spPr/>
      <dgm:t>
        <a:bodyPr/>
        <a:lstStyle/>
        <a:p>
          <a:endParaRPr lang="hu-HU"/>
        </a:p>
      </dgm:t>
    </dgm:pt>
    <dgm:pt modelId="{0E017286-ED63-431A-B697-0C2310DBF909}" type="sibTrans" cxnId="{A8713103-7340-4A10-99F6-29FB1256D9FC}">
      <dgm:prSet/>
      <dgm:spPr/>
      <dgm:t>
        <a:bodyPr/>
        <a:lstStyle/>
        <a:p>
          <a:endParaRPr lang="hu-HU"/>
        </a:p>
      </dgm:t>
    </dgm:pt>
    <dgm:pt modelId="{601817C5-F166-47C3-9EE4-8FE06586C8E1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/>
              </a:solidFill>
            </a:rPr>
            <a:t>Évközi adatszolgáltatások teljesítése</a:t>
          </a:r>
          <a:endParaRPr lang="hu-HU" dirty="0">
            <a:solidFill>
              <a:schemeClr val="tx1"/>
            </a:solidFill>
          </a:endParaRPr>
        </a:p>
      </dgm:t>
    </dgm:pt>
    <dgm:pt modelId="{AD285A56-E4F9-4FCE-9E19-B5D6CB077104}" type="parTrans" cxnId="{ABE955EF-B267-4652-B887-22886603582A}">
      <dgm:prSet/>
      <dgm:spPr/>
      <dgm:t>
        <a:bodyPr/>
        <a:lstStyle/>
        <a:p>
          <a:endParaRPr lang="hu-HU"/>
        </a:p>
      </dgm:t>
    </dgm:pt>
    <dgm:pt modelId="{5B2B850F-FD9C-422E-83EA-2B5CBE29904E}" type="sibTrans" cxnId="{ABE955EF-B267-4652-B887-22886603582A}">
      <dgm:prSet/>
      <dgm:spPr/>
      <dgm:t>
        <a:bodyPr/>
        <a:lstStyle/>
        <a:p>
          <a:endParaRPr lang="hu-HU"/>
        </a:p>
      </dgm:t>
    </dgm:pt>
    <dgm:pt modelId="{C8BFB00D-AA4C-4AF6-867F-1152C14C8259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/>
              </a:solidFill>
            </a:rPr>
            <a:t>Beszámoló összeállítása</a:t>
          </a:r>
          <a:endParaRPr lang="hu-HU" dirty="0">
            <a:solidFill>
              <a:schemeClr val="tx1"/>
            </a:solidFill>
          </a:endParaRPr>
        </a:p>
      </dgm:t>
    </dgm:pt>
    <dgm:pt modelId="{97CCD686-67EF-4B7B-9BB6-06E8B936ECA8}" type="parTrans" cxnId="{B81B8536-1511-476F-AD3F-540DC8AD5F96}">
      <dgm:prSet/>
      <dgm:spPr/>
      <dgm:t>
        <a:bodyPr/>
        <a:lstStyle/>
        <a:p>
          <a:endParaRPr lang="hu-HU"/>
        </a:p>
      </dgm:t>
    </dgm:pt>
    <dgm:pt modelId="{1AB271AF-13D1-49E8-8FA9-841018353B95}" type="sibTrans" cxnId="{B81B8536-1511-476F-AD3F-540DC8AD5F96}">
      <dgm:prSet/>
      <dgm:spPr/>
      <dgm:t>
        <a:bodyPr/>
        <a:lstStyle/>
        <a:p>
          <a:endParaRPr lang="hu-HU"/>
        </a:p>
      </dgm:t>
    </dgm:pt>
    <dgm:pt modelId="{55347183-B0F0-411E-B5EC-E5F9F0EB53A5}">
      <dgm:prSet phldrT="[Szöveg]"/>
      <dgm:spPr/>
      <dgm:t>
        <a:bodyPr/>
        <a:lstStyle/>
        <a:p>
          <a:r>
            <a:rPr lang="hu-HU" altLang="hu-HU" dirty="0" smtClean="0">
              <a:solidFill>
                <a:schemeClr val="tx1"/>
              </a:solidFill>
            </a:rPr>
            <a:t>Belső szabályozásnak megfelelő kimutatások készítése</a:t>
          </a:r>
          <a:endParaRPr lang="hu-HU" dirty="0">
            <a:solidFill>
              <a:schemeClr val="tx1"/>
            </a:solidFill>
          </a:endParaRPr>
        </a:p>
      </dgm:t>
    </dgm:pt>
    <dgm:pt modelId="{2E41B862-EA9C-4C84-8ABE-F94D10417809}" type="parTrans" cxnId="{531934F8-C780-4B81-A9DD-E01470BB3BE9}">
      <dgm:prSet/>
      <dgm:spPr/>
      <dgm:t>
        <a:bodyPr/>
        <a:lstStyle/>
        <a:p>
          <a:endParaRPr lang="hu-HU"/>
        </a:p>
      </dgm:t>
    </dgm:pt>
    <dgm:pt modelId="{F0312487-B399-41F8-A58E-5D5B73A1C5CA}" type="sibTrans" cxnId="{531934F8-C780-4B81-A9DD-E01470BB3BE9}">
      <dgm:prSet/>
      <dgm:spPr/>
      <dgm:t>
        <a:bodyPr/>
        <a:lstStyle/>
        <a:p>
          <a:endParaRPr lang="hu-HU"/>
        </a:p>
      </dgm:t>
    </dgm:pt>
    <dgm:pt modelId="{1FA1C1A3-8CB8-4EA2-B422-A8D22CB45303}" type="pres">
      <dgm:prSet presAssocID="{DFE04EE7-D8B4-44C9-82D9-3686868261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1875F63F-67D3-4DD7-BE29-CE3EA77FF272}" type="pres">
      <dgm:prSet presAssocID="{DFE04EE7-D8B4-44C9-82D9-36868682615E}" presName="Name1" presStyleCnt="0"/>
      <dgm:spPr/>
    </dgm:pt>
    <dgm:pt modelId="{47A1D97E-E6DD-4A34-99EC-620C2D877F46}" type="pres">
      <dgm:prSet presAssocID="{DFE04EE7-D8B4-44C9-82D9-36868682615E}" presName="cycle" presStyleCnt="0"/>
      <dgm:spPr/>
    </dgm:pt>
    <dgm:pt modelId="{7A49101A-5D00-41D0-AC70-46B941BD2DF9}" type="pres">
      <dgm:prSet presAssocID="{DFE04EE7-D8B4-44C9-82D9-36868682615E}" presName="srcNode" presStyleLbl="node1" presStyleIdx="0" presStyleCnt="5"/>
      <dgm:spPr/>
    </dgm:pt>
    <dgm:pt modelId="{12DC901A-B468-4469-9DEE-93AB3DCD84BA}" type="pres">
      <dgm:prSet presAssocID="{DFE04EE7-D8B4-44C9-82D9-36868682615E}" presName="conn" presStyleLbl="parChTrans1D2" presStyleIdx="0" presStyleCnt="1"/>
      <dgm:spPr/>
      <dgm:t>
        <a:bodyPr/>
        <a:lstStyle/>
        <a:p>
          <a:endParaRPr lang="hu-HU"/>
        </a:p>
      </dgm:t>
    </dgm:pt>
    <dgm:pt modelId="{659EE7F2-BC3F-4CEC-BD65-256B9273D66A}" type="pres">
      <dgm:prSet presAssocID="{DFE04EE7-D8B4-44C9-82D9-36868682615E}" presName="extraNode" presStyleLbl="node1" presStyleIdx="0" presStyleCnt="5"/>
      <dgm:spPr/>
    </dgm:pt>
    <dgm:pt modelId="{CF18F7CB-5360-438D-B5A4-2B9D852206B9}" type="pres">
      <dgm:prSet presAssocID="{DFE04EE7-D8B4-44C9-82D9-36868682615E}" presName="dstNode" presStyleLbl="node1" presStyleIdx="0" presStyleCnt="5"/>
      <dgm:spPr/>
    </dgm:pt>
    <dgm:pt modelId="{4B96CD61-F148-4256-9F2C-BDC408D1E626}" type="pres">
      <dgm:prSet presAssocID="{C742E0E2-E1A4-4BA8-9320-1A3CE62865D9}" presName="text_1" presStyleLbl="node1" presStyleIdx="0" presStyleCnt="5" custLinFactNeighborX="750" custLinFactNeighborY="-7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456D477-F992-452C-84C3-45B94CF6A12A}" type="pres">
      <dgm:prSet presAssocID="{C742E0E2-E1A4-4BA8-9320-1A3CE62865D9}" presName="accent_1" presStyleCnt="0"/>
      <dgm:spPr/>
    </dgm:pt>
    <dgm:pt modelId="{6644933D-FBEF-41F8-A84D-619D10076D89}" type="pres">
      <dgm:prSet presAssocID="{C742E0E2-E1A4-4BA8-9320-1A3CE62865D9}" presName="accentRepeatNode" presStyleLbl="solidFgAcc1" presStyleIdx="0" presStyleCnt="5"/>
      <dgm:spPr/>
    </dgm:pt>
    <dgm:pt modelId="{F37BEA43-7154-48E1-AC82-7860187DFEFD}" type="pres">
      <dgm:prSet presAssocID="{1BB04340-E21E-47B8-BB4E-76E7E51A844F}" presName="text_2" presStyleLbl="node1" presStyleIdx="1" presStyleCnt="5" custLinFactNeighborX="789" custLinFactNeighborY="-7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BB3208-2067-41B7-8D93-B5DC7772E0A5}" type="pres">
      <dgm:prSet presAssocID="{1BB04340-E21E-47B8-BB4E-76E7E51A844F}" presName="accent_2" presStyleCnt="0"/>
      <dgm:spPr/>
    </dgm:pt>
    <dgm:pt modelId="{84B13B6B-F0F4-4AD2-A858-9F3DEBC5509C}" type="pres">
      <dgm:prSet presAssocID="{1BB04340-E21E-47B8-BB4E-76E7E51A844F}" presName="accentRepeatNode" presStyleLbl="solidFgAcc1" presStyleIdx="1" presStyleCnt="5"/>
      <dgm:spPr/>
    </dgm:pt>
    <dgm:pt modelId="{C9849684-818C-4DE6-AF74-B282E0C19E05}" type="pres">
      <dgm:prSet presAssocID="{601817C5-F166-47C3-9EE4-8FE06586C8E1}" presName="text_3" presStyleLbl="node1" presStyleIdx="2" presStyleCnt="5" custLinFactNeighborX="802" custLinFactNeighborY="-7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A3C0F2-3DA4-4A70-B465-ACF6CC6CF1D8}" type="pres">
      <dgm:prSet presAssocID="{601817C5-F166-47C3-9EE4-8FE06586C8E1}" presName="accent_3" presStyleCnt="0"/>
      <dgm:spPr/>
    </dgm:pt>
    <dgm:pt modelId="{AC5DB61A-636B-4BEA-8175-61C79089FD99}" type="pres">
      <dgm:prSet presAssocID="{601817C5-F166-47C3-9EE4-8FE06586C8E1}" presName="accentRepeatNode" presStyleLbl="solidFgAcc1" presStyleIdx="2" presStyleCnt="5"/>
      <dgm:spPr/>
    </dgm:pt>
    <dgm:pt modelId="{4123C7DE-22A5-47AC-A356-898146FF34DE}" type="pres">
      <dgm:prSet presAssocID="{C8BFB00D-AA4C-4AF6-867F-1152C14C8259}" presName="text_4" presStyleLbl="node1" presStyleIdx="3" presStyleCnt="5" custLinFactNeighborX="789" custLinFactNeighborY="-7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188FBC-4F99-4352-9D00-2DEA0F55211D}" type="pres">
      <dgm:prSet presAssocID="{C8BFB00D-AA4C-4AF6-867F-1152C14C8259}" presName="accent_4" presStyleCnt="0"/>
      <dgm:spPr/>
    </dgm:pt>
    <dgm:pt modelId="{8700B2D7-F881-4B44-B706-057090B78EB5}" type="pres">
      <dgm:prSet presAssocID="{C8BFB00D-AA4C-4AF6-867F-1152C14C8259}" presName="accentRepeatNode" presStyleLbl="solidFgAcc1" presStyleIdx="3" presStyleCnt="5"/>
      <dgm:spPr/>
    </dgm:pt>
    <dgm:pt modelId="{64FCC54F-F157-4349-9380-59805A1E8E1D}" type="pres">
      <dgm:prSet presAssocID="{55347183-B0F0-411E-B5EC-E5F9F0EB53A5}" presName="text_5" presStyleLbl="node1" presStyleIdx="4" presStyleCnt="5" custLinFactNeighborX="750" custLinFactNeighborY="-770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429A12-0368-4316-9054-0CBFF02801F9}" type="pres">
      <dgm:prSet presAssocID="{55347183-B0F0-411E-B5EC-E5F9F0EB53A5}" presName="accent_5" presStyleCnt="0"/>
      <dgm:spPr/>
    </dgm:pt>
    <dgm:pt modelId="{4BBA33F1-99E1-43CE-BDD5-DFE665B10061}" type="pres">
      <dgm:prSet presAssocID="{55347183-B0F0-411E-B5EC-E5F9F0EB53A5}" presName="accentRepeatNode" presStyleLbl="solidFgAcc1" presStyleIdx="4" presStyleCnt="5"/>
      <dgm:spPr/>
    </dgm:pt>
  </dgm:ptLst>
  <dgm:cxnLst>
    <dgm:cxn modelId="{A8713103-7340-4A10-99F6-29FB1256D9FC}" srcId="{DFE04EE7-D8B4-44C9-82D9-36868682615E}" destId="{1BB04340-E21E-47B8-BB4E-76E7E51A844F}" srcOrd="1" destOrd="0" parTransId="{6C6F70DE-86CB-4A65-A678-447854B08784}" sibTransId="{0E017286-ED63-431A-B697-0C2310DBF909}"/>
    <dgm:cxn modelId="{68746970-7C13-4726-97F1-9B77BC4DE6DE}" type="presOf" srcId="{601817C5-F166-47C3-9EE4-8FE06586C8E1}" destId="{C9849684-818C-4DE6-AF74-B282E0C19E05}" srcOrd="0" destOrd="0" presId="urn:microsoft.com/office/officeart/2008/layout/VerticalCurvedList"/>
    <dgm:cxn modelId="{531934F8-C780-4B81-A9DD-E01470BB3BE9}" srcId="{DFE04EE7-D8B4-44C9-82D9-36868682615E}" destId="{55347183-B0F0-411E-B5EC-E5F9F0EB53A5}" srcOrd="4" destOrd="0" parTransId="{2E41B862-EA9C-4C84-8ABE-F94D10417809}" sibTransId="{F0312487-B399-41F8-A58E-5D5B73A1C5CA}"/>
    <dgm:cxn modelId="{45565150-EF31-4903-A53A-1888FE0098EF}" srcId="{DFE04EE7-D8B4-44C9-82D9-36868682615E}" destId="{C742E0E2-E1A4-4BA8-9320-1A3CE62865D9}" srcOrd="0" destOrd="0" parTransId="{508EA0DA-3CD0-4974-94F5-6D97BA0F26FB}" sibTransId="{E8D3AB7D-9CE2-4FE6-8171-2DA9C9DCF437}"/>
    <dgm:cxn modelId="{72757B64-7F21-4532-9607-6C4FDFCAFC0E}" type="presOf" srcId="{1BB04340-E21E-47B8-BB4E-76E7E51A844F}" destId="{F37BEA43-7154-48E1-AC82-7860187DFEFD}" srcOrd="0" destOrd="0" presId="urn:microsoft.com/office/officeart/2008/layout/VerticalCurvedList"/>
    <dgm:cxn modelId="{51ED65D9-4904-4BB3-8D88-3773B510833D}" type="presOf" srcId="{E8D3AB7D-9CE2-4FE6-8171-2DA9C9DCF437}" destId="{12DC901A-B468-4469-9DEE-93AB3DCD84BA}" srcOrd="0" destOrd="0" presId="urn:microsoft.com/office/officeart/2008/layout/VerticalCurvedList"/>
    <dgm:cxn modelId="{B81B8536-1511-476F-AD3F-540DC8AD5F96}" srcId="{DFE04EE7-D8B4-44C9-82D9-36868682615E}" destId="{C8BFB00D-AA4C-4AF6-867F-1152C14C8259}" srcOrd="3" destOrd="0" parTransId="{97CCD686-67EF-4B7B-9BB6-06E8B936ECA8}" sibTransId="{1AB271AF-13D1-49E8-8FA9-841018353B95}"/>
    <dgm:cxn modelId="{ABE955EF-B267-4652-B887-22886603582A}" srcId="{DFE04EE7-D8B4-44C9-82D9-36868682615E}" destId="{601817C5-F166-47C3-9EE4-8FE06586C8E1}" srcOrd="2" destOrd="0" parTransId="{AD285A56-E4F9-4FCE-9E19-B5D6CB077104}" sibTransId="{5B2B850F-FD9C-422E-83EA-2B5CBE29904E}"/>
    <dgm:cxn modelId="{0504B516-5F5C-4D28-AF15-97A4A762692D}" type="presOf" srcId="{C8BFB00D-AA4C-4AF6-867F-1152C14C8259}" destId="{4123C7DE-22A5-47AC-A356-898146FF34DE}" srcOrd="0" destOrd="0" presId="urn:microsoft.com/office/officeart/2008/layout/VerticalCurvedList"/>
    <dgm:cxn modelId="{25A752CE-AB70-4712-8F40-D14CFAC404B4}" type="presOf" srcId="{55347183-B0F0-411E-B5EC-E5F9F0EB53A5}" destId="{64FCC54F-F157-4349-9380-59805A1E8E1D}" srcOrd="0" destOrd="0" presId="urn:microsoft.com/office/officeart/2008/layout/VerticalCurvedList"/>
    <dgm:cxn modelId="{D8EE6D03-AD3B-4BEE-864B-1559ED585AA1}" type="presOf" srcId="{C742E0E2-E1A4-4BA8-9320-1A3CE62865D9}" destId="{4B96CD61-F148-4256-9F2C-BDC408D1E626}" srcOrd="0" destOrd="0" presId="urn:microsoft.com/office/officeart/2008/layout/VerticalCurvedList"/>
    <dgm:cxn modelId="{996AC64D-319F-41CB-ADE9-B5DACD7C8145}" type="presOf" srcId="{DFE04EE7-D8B4-44C9-82D9-36868682615E}" destId="{1FA1C1A3-8CB8-4EA2-B422-A8D22CB45303}" srcOrd="0" destOrd="0" presId="urn:microsoft.com/office/officeart/2008/layout/VerticalCurvedList"/>
    <dgm:cxn modelId="{AE2FE154-B95D-45D0-A6A9-42343F64C790}" type="presParOf" srcId="{1FA1C1A3-8CB8-4EA2-B422-A8D22CB45303}" destId="{1875F63F-67D3-4DD7-BE29-CE3EA77FF272}" srcOrd="0" destOrd="0" presId="urn:microsoft.com/office/officeart/2008/layout/VerticalCurvedList"/>
    <dgm:cxn modelId="{05E45150-762D-43A3-A36D-82B9911D9C39}" type="presParOf" srcId="{1875F63F-67D3-4DD7-BE29-CE3EA77FF272}" destId="{47A1D97E-E6DD-4A34-99EC-620C2D877F46}" srcOrd="0" destOrd="0" presId="urn:microsoft.com/office/officeart/2008/layout/VerticalCurvedList"/>
    <dgm:cxn modelId="{18D0F2BA-D10D-4CA0-ACC9-52E6856B01BF}" type="presParOf" srcId="{47A1D97E-E6DD-4A34-99EC-620C2D877F46}" destId="{7A49101A-5D00-41D0-AC70-46B941BD2DF9}" srcOrd="0" destOrd="0" presId="urn:microsoft.com/office/officeart/2008/layout/VerticalCurvedList"/>
    <dgm:cxn modelId="{52892049-9E1D-47D1-93B1-407ACD9FB0EB}" type="presParOf" srcId="{47A1D97E-E6DD-4A34-99EC-620C2D877F46}" destId="{12DC901A-B468-4469-9DEE-93AB3DCD84BA}" srcOrd="1" destOrd="0" presId="urn:microsoft.com/office/officeart/2008/layout/VerticalCurvedList"/>
    <dgm:cxn modelId="{CFE5E5F8-8B17-4EAE-8B9B-C905747D6584}" type="presParOf" srcId="{47A1D97E-E6DD-4A34-99EC-620C2D877F46}" destId="{659EE7F2-BC3F-4CEC-BD65-256B9273D66A}" srcOrd="2" destOrd="0" presId="urn:microsoft.com/office/officeart/2008/layout/VerticalCurvedList"/>
    <dgm:cxn modelId="{E433BF6B-2F50-45D4-9B3F-CF0A8603E467}" type="presParOf" srcId="{47A1D97E-E6DD-4A34-99EC-620C2D877F46}" destId="{CF18F7CB-5360-438D-B5A4-2B9D852206B9}" srcOrd="3" destOrd="0" presId="urn:microsoft.com/office/officeart/2008/layout/VerticalCurvedList"/>
    <dgm:cxn modelId="{3ADA0A1A-1A68-4F94-82C5-A6A2F9A53001}" type="presParOf" srcId="{1875F63F-67D3-4DD7-BE29-CE3EA77FF272}" destId="{4B96CD61-F148-4256-9F2C-BDC408D1E626}" srcOrd="1" destOrd="0" presId="urn:microsoft.com/office/officeart/2008/layout/VerticalCurvedList"/>
    <dgm:cxn modelId="{0D851543-D28E-4DBF-8504-CE7E299BA220}" type="presParOf" srcId="{1875F63F-67D3-4DD7-BE29-CE3EA77FF272}" destId="{F456D477-F992-452C-84C3-45B94CF6A12A}" srcOrd="2" destOrd="0" presId="urn:microsoft.com/office/officeart/2008/layout/VerticalCurvedList"/>
    <dgm:cxn modelId="{28A726DF-D02B-4AC5-A8B2-9D8C3629F2E0}" type="presParOf" srcId="{F456D477-F992-452C-84C3-45B94CF6A12A}" destId="{6644933D-FBEF-41F8-A84D-619D10076D89}" srcOrd="0" destOrd="0" presId="urn:microsoft.com/office/officeart/2008/layout/VerticalCurvedList"/>
    <dgm:cxn modelId="{D5798C65-C0C4-44F7-B9D4-764D2DDD8056}" type="presParOf" srcId="{1875F63F-67D3-4DD7-BE29-CE3EA77FF272}" destId="{F37BEA43-7154-48E1-AC82-7860187DFEFD}" srcOrd="3" destOrd="0" presId="urn:microsoft.com/office/officeart/2008/layout/VerticalCurvedList"/>
    <dgm:cxn modelId="{DB5BC250-2B35-4B8F-B9FB-3EC6BB6469BA}" type="presParOf" srcId="{1875F63F-67D3-4DD7-BE29-CE3EA77FF272}" destId="{B6BB3208-2067-41B7-8D93-B5DC7772E0A5}" srcOrd="4" destOrd="0" presId="urn:microsoft.com/office/officeart/2008/layout/VerticalCurvedList"/>
    <dgm:cxn modelId="{F3BB4645-CB7F-4D65-A38C-BD25CF3FE198}" type="presParOf" srcId="{B6BB3208-2067-41B7-8D93-B5DC7772E0A5}" destId="{84B13B6B-F0F4-4AD2-A858-9F3DEBC5509C}" srcOrd="0" destOrd="0" presId="urn:microsoft.com/office/officeart/2008/layout/VerticalCurvedList"/>
    <dgm:cxn modelId="{E43D12AE-AB4F-4640-B419-66C6833B757D}" type="presParOf" srcId="{1875F63F-67D3-4DD7-BE29-CE3EA77FF272}" destId="{C9849684-818C-4DE6-AF74-B282E0C19E05}" srcOrd="5" destOrd="0" presId="urn:microsoft.com/office/officeart/2008/layout/VerticalCurvedList"/>
    <dgm:cxn modelId="{D5DF7B59-7D8A-4E23-8580-6A0EFBD87AB8}" type="presParOf" srcId="{1875F63F-67D3-4DD7-BE29-CE3EA77FF272}" destId="{4CA3C0F2-3DA4-4A70-B465-ACF6CC6CF1D8}" srcOrd="6" destOrd="0" presId="urn:microsoft.com/office/officeart/2008/layout/VerticalCurvedList"/>
    <dgm:cxn modelId="{65822527-36EF-416D-B5C9-89E69A232B7B}" type="presParOf" srcId="{4CA3C0F2-3DA4-4A70-B465-ACF6CC6CF1D8}" destId="{AC5DB61A-636B-4BEA-8175-61C79089FD99}" srcOrd="0" destOrd="0" presId="urn:microsoft.com/office/officeart/2008/layout/VerticalCurvedList"/>
    <dgm:cxn modelId="{6AA35A95-C7FC-4A7B-9A4C-5F37BAA2633E}" type="presParOf" srcId="{1875F63F-67D3-4DD7-BE29-CE3EA77FF272}" destId="{4123C7DE-22A5-47AC-A356-898146FF34DE}" srcOrd="7" destOrd="0" presId="urn:microsoft.com/office/officeart/2008/layout/VerticalCurvedList"/>
    <dgm:cxn modelId="{121B13CC-14B8-45DD-BFD1-21C946524C21}" type="presParOf" srcId="{1875F63F-67D3-4DD7-BE29-CE3EA77FF272}" destId="{94188FBC-4F99-4352-9D00-2DEA0F55211D}" srcOrd="8" destOrd="0" presId="urn:microsoft.com/office/officeart/2008/layout/VerticalCurvedList"/>
    <dgm:cxn modelId="{403E318E-B0E0-4D48-8BEC-52223F53A235}" type="presParOf" srcId="{94188FBC-4F99-4352-9D00-2DEA0F55211D}" destId="{8700B2D7-F881-4B44-B706-057090B78EB5}" srcOrd="0" destOrd="0" presId="urn:microsoft.com/office/officeart/2008/layout/VerticalCurvedList"/>
    <dgm:cxn modelId="{2E98ED4F-A9AD-48D8-9A58-0E8227C0CEBF}" type="presParOf" srcId="{1875F63F-67D3-4DD7-BE29-CE3EA77FF272}" destId="{64FCC54F-F157-4349-9380-59805A1E8E1D}" srcOrd="9" destOrd="0" presId="urn:microsoft.com/office/officeart/2008/layout/VerticalCurvedList"/>
    <dgm:cxn modelId="{357C258A-2570-4D8D-85FA-DCE02EF0EC5A}" type="presParOf" srcId="{1875F63F-67D3-4DD7-BE29-CE3EA77FF272}" destId="{84429A12-0368-4316-9054-0CBFF02801F9}" srcOrd="10" destOrd="0" presId="urn:microsoft.com/office/officeart/2008/layout/VerticalCurvedList"/>
    <dgm:cxn modelId="{5FAE22B1-3CAF-482C-97D9-A32BB1050899}" type="presParOf" srcId="{84429A12-0368-4316-9054-0CBFF02801F9}" destId="{4BBA33F1-99E1-43CE-BDD5-DFE665B100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0DF99E-5C56-4908-82C8-DD9B05C26FBE}" type="doc">
      <dgm:prSet loTypeId="urn:microsoft.com/office/officeart/2005/8/layout/process1" loCatId="process" qsTypeId="urn:microsoft.com/office/officeart/2005/8/quickstyle/3d4" qsCatId="3D" csTypeId="urn:microsoft.com/office/officeart/2005/8/colors/colorful3" csCatId="colorful" phldr="1"/>
      <dgm:spPr/>
    </dgm:pt>
    <dgm:pt modelId="{1DD4E893-DEEA-4D58-A045-3AE125448DED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Programrendszeren belüli modulkapcsolatok</a:t>
          </a:r>
          <a:endParaRPr lang="hu-HU" b="1" dirty="0">
            <a:solidFill>
              <a:schemeClr val="tx1"/>
            </a:solidFill>
          </a:endParaRPr>
        </a:p>
      </dgm:t>
    </dgm:pt>
    <dgm:pt modelId="{4CACB243-3FA5-4A5F-AD27-7DF36E7DBAE6}" type="parTrans" cxnId="{9DAD7289-D878-4F8E-A93E-24E454122334}">
      <dgm:prSet/>
      <dgm:spPr/>
      <dgm:t>
        <a:bodyPr/>
        <a:lstStyle/>
        <a:p>
          <a:endParaRPr lang="hu-HU"/>
        </a:p>
      </dgm:t>
    </dgm:pt>
    <dgm:pt modelId="{0122F864-7CA1-4BFE-8D4E-CA306319D7E2}" type="sibTrans" cxnId="{9DAD7289-D878-4F8E-A93E-24E454122334}">
      <dgm:prSet/>
      <dgm:spPr/>
      <dgm:t>
        <a:bodyPr/>
        <a:lstStyle/>
        <a:p>
          <a:endParaRPr lang="hu-HU"/>
        </a:p>
      </dgm:t>
    </dgm:pt>
    <dgm:pt modelId="{7025F358-9FAD-4760-9C51-72FFF632613B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KASZPER könyvelési modul</a:t>
          </a:r>
          <a:endParaRPr lang="hu-HU" b="1" dirty="0">
            <a:solidFill>
              <a:schemeClr val="tx1"/>
            </a:solidFill>
          </a:endParaRPr>
        </a:p>
      </dgm:t>
    </dgm:pt>
    <dgm:pt modelId="{984FDEDF-6698-4FF7-8AB7-1502F3A84214}" type="parTrans" cxnId="{0076CA1E-A322-4FFD-AA52-556DC813FCC6}">
      <dgm:prSet/>
      <dgm:spPr/>
      <dgm:t>
        <a:bodyPr/>
        <a:lstStyle/>
        <a:p>
          <a:endParaRPr lang="hu-HU"/>
        </a:p>
      </dgm:t>
    </dgm:pt>
    <dgm:pt modelId="{390E3C60-1256-4C39-8ABE-68255368311E}" type="sibTrans" cxnId="{0076CA1E-A322-4FFD-AA52-556DC813FCC6}">
      <dgm:prSet/>
      <dgm:spPr/>
      <dgm:t>
        <a:bodyPr/>
        <a:lstStyle/>
        <a:p>
          <a:endParaRPr lang="hu-HU"/>
        </a:p>
      </dgm:t>
    </dgm:pt>
    <dgm:pt modelId="{ED6FE44A-96B3-4AE0-AF49-304CEF5F7A38}" type="pres">
      <dgm:prSet presAssocID="{BF0DF99E-5C56-4908-82C8-DD9B05C26FBE}" presName="Name0" presStyleCnt="0">
        <dgm:presLayoutVars>
          <dgm:dir/>
          <dgm:resizeHandles val="exact"/>
        </dgm:presLayoutVars>
      </dgm:prSet>
      <dgm:spPr/>
    </dgm:pt>
    <dgm:pt modelId="{4A6B885C-616A-4A9D-BE50-9D1EF2807092}" type="pres">
      <dgm:prSet presAssocID="{1DD4E893-DEEA-4D58-A045-3AE125448DE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470070-746C-456C-A78D-2B2C9880436E}" type="pres">
      <dgm:prSet presAssocID="{0122F864-7CA1-4BFE-8D4E-CA306319D7E2}" presName="sibTrans" presStyleLbl="sibTrans2D1" presStyleIdx="0" presStyleCnt="1"/>
      <dgm:spPr/>
      <dgm:t>
        <a:bodyPr/>
        <a:lstStyle/>
        <a:p>
          <a:endParaRPr lang="hu-HU"/>
        </a:p>
      </dgm:t>
    </dgm:pt>
    <dgm:pt modelId="{A4D7EA2C-3D92-4A0F-B33E-728552F73D79}" type="pres">
      <dgm:prSet presAssocID="{0122F864-7CA1-4BFE-8D4E-CA306319D7E2}" presName="connectorText" presStyleLbl="sibTrans2D1" presStyleIdx="0" presStyleCnt="1"/>
      <dgm:spPr/>
      <dgm:t>
        <a:bodyPr/>
        <a:lstStyle/>
        <a:p>
          <a:endParaRPr lang="hu-HU"/>
        </a:p>
      </dgm:t>
    </dgm:pt>
    <dgm:pt modelId="{9455D16F-DA93-4765-B009-AD92ECC87F0B}" type="pres">
      <dgm:prSet presAssocID="{7025F358-9FAD-4760-9C51-72FFF63261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CBCE4A4-20FE-4E99-8554-394268267A0D}" type="presOf" srcId="{1DD4E893-DEEA-4D58-A045-3AE125448DED}" destId="{4A6B885C-616A-4A9D-BE50-9D1EF2807092}" srcOrd="0" destOrd="0" presId="urn:microsoft.com/office/officeart/2005/8/layout/process1"/>
    <dgm:cxn modelId="{7CB0E7CC-B726-4E0B-B1FD-A47FA4643CB7}" type="presOf" srcId="{0122F864-7CA1-4BFE-8D4E-CA306319D7E2}" destId="{6B470070-746C-456C-A78D-2B2C9880436E}" srcOrd="0" destOrd="0" presId="urn:microsoft.com/office/officeart/2005/8/layout/process1"/>
    <dgm:cxn modelId="{12128F70-D4B8-4098-8427-53E924E3A372}" type="presOf" srcId="{7025F358-9FAD-4760-9C51-72FFF632613B}" destId="{9455D16F-DA93-4765-B009-AD92ECC87F0B}" srcOrd="0" destOrd="0" presId="urn:microsoft.com/office/officeart/2005/8/layout/process1"/>
    <dgm:cxn modelId="{0076CA1E-A322-4FFD-AA52-556DC813FCC6}" srcId="{BF0DF99E-5C56-4908-82C8-DD9B05C26FBE}" destId="{7025F358-9FAD-4760-9C51-72FFF632613B}" srcOrd="1" destOrd="0" parTransId="{984FDEDF-6698-4FF7-8AB7-1502F3A84214}" sibTransId="{390E3C60-1256-4C39-8ABE-68255368311E}"/>
    <dgm:cxn modelId="{9DAD7289-D878-4F8E-A93E-24E454122334}" srcId="{BF0DF99E-5C56-4908-82C8-DD9B05C26FBE}" destId="{1DD4E893-DEEA-4D58-A045-3AE125448DED}" srcOrd="0" destOrd="0" parTransId="{4CACB243-3FA5-4A5F-AD27-7DF36E7DBAE6}" sibTransId="{0122F864-7CA1-4BFE-8D4E-CA306319D7E2}"/>
    <dgm:cxn modelId="{29859BCD-0DB3-4180-94AB-8D80C3B2EFF0}" type="presOf" srcId="{BF0DF99E-5C56-4908-82C8-DD9B05C26FBE}" destId="{ED6FE44A-96B3-4AE0-AF49-304CEF5F7A38}" srcOrd="0" destOrd="0" presId="urn:microsoft.com/office/officeart/2005/8/layout/process1"/>
    <dgm:cxn modelId="{A99DE96E-0AC7-4F9F-8E40-312B99B2ED85}" type="presOf" srcId="{0122F864-7CA1-4BFE-8D4E-CA306319D7E2}" destId="{A4D7EA2C-3D92-4A0F-B33E-728552F73D79}" srcOrd="1" destOrd="0" presId="urn:microsoft.com/office/officeart/2005/8/layout/process1"/>
    <dgm:cxn modelId="{71CD97F6-2F49-429D-95C8-40E325028801}" type="presParOf" srcId="{ED6FE44A-96B3-4AE0-AF49-304CEF5F7A38}" destId="{4A6B885C-616A-4A9D-BE50-9D1EF2807092}" srcOrd="0" destOrd="0" presId="urn:microsoft.com/office/officeart/2005/8/layout/process1"/>
    <dgm:cxn modelId="{CFEC27CE-2259-4B1B-B32F-54410716B6DA}" type="presParOf" srcId="{ED6FE44A-96B3-4AE0-AF49-304CEF5F7A38}" destId="{6B470070-746C-456C-A78D-2B2C9880436E}" srcOrd="1" destOrd="0" presId="urn:microsoft.com/office/officeart/2005/8/layout/process1"/>
    <dgm:cxn modelId="{DA78F961-13C1-4F62-B349-5DF82BB74EC7}" type="presParOf" srcId="{6B470070-746C-456C-A78D-2B2C9880436E}" destId="{A4D7EA2C-3D92-4A0F-B33E-728552F73D79}" srcOrd="0" destOrd="0" presId="urn:microsoft.com/office/officeart/2005/8/layout/process1"/>
    <dgm:cxn modelId="{A4BCCC1B-4A71-46C7-BE89-6B8B7A60C3F8}" type="presParOf" srcId="{ED6FE44A-96B3-4AE0-AF49-304CEF5F7A38}" destId="{9455D16F-DA93-4765-B009-AD92ECC87F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0DF99E-5C56-4908-82C8-DD9B05C26FBE}" type="doc">
      <dgm:prSet loTypeId="urn:microsoft.com/office/officeart/2005/8/layout/process1" loCatId="process" qsTypeId="urn:microsoft.com/office/officeart/2005/8/quickstyle/3d4" qsCatId="3D" csTypeId="urn:microsoft.com/office/officeart/2005/8/colors/colorful4" csCatId="colorful" phldr="1"/>
      <dgm:spPr/>
    </dgm:pt>
    <dgm:pt modelId="{1DD4E893-DEEA-4D58-A045-3AE125448DED}">
      <dgm:prSet phldrT="[Szöveg]"/>
      <dgm:spPr>
        <a:solidFill>
          <a:schemeClr val="accent2"/>
        </a:solidFill>
      </dgm:spPr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Programrendszeren kívüli eszközök felé adattovábbítás </a:t>
          </a:r>
          <a:endParaRPr lang="hu-HU" b="1" dirty="0">
            <a:solidFill>
              <a:schemeClr val="tx1"/>
            </a:solidFill>
          </a:endParaRPr>
        </a:p>
      </dgm:t>
    </dgm:pt>
    <dgm:pt modelId="{4CACB243-3FA5-4A5F-AD27-7DF36E7DBAE6}" type="parTrans" cxnId="{9DAD7289-D878-4F8E-A93E-24E454122334}">
      <dgm:prSet/>
      <dgm:spPr/>
      <dgm:t>
        <a:bodyPr/>
        <a:lstStyle/>
        <a:p>
          <a:endParaRPr lang="hu-HU"/>
        </a:p>
      </dgm:t>
    </dgm:pt>
    <dgm:pt modelId="{0122F864-7CA1-4BFE-8D4E-CA306319D7E2}" type="sibTrans" cxnId="{9DAD7289-D878-4F8E-A93E-24E454122334}">
      <dgm:prSet/>
      <dgm:spPr>
        <a:solidFill>
          <a:schemeClr val="accent2"/>
        </a:solidFill>
      </dgm:spPr>
      <dgm:t>
        <a:bodyPr/>
        <a:lstStyle/>
        <a:p>
          <a:endParaRPr lang="hu-HU"/>
        </a:p>
      </dgm:t>
    </dgm:pt>
    <dgm:pt modelId="{7025F358-9FAD-4760-9C51-72FFF632613B}">
      <dgm:prSet phldrT="[Szöveg]"/>
      <dgm:spPr/>
      <dgm:t>
        <a:bodyPr/>
        <a:lstStyle/>
        <a:p>
          <a:r>
            <a:rPr lang="hu-HU" b="1" dirty="0" smtClean="0">
              <a:solidFill>
                <a:schemeClr val="tx1"/>
              </a:solidFill>
            </a:rPr>
            <a:t>KGR</a:t>
          </a:r>
          <a:endParaRPr lang="hu-HU" b="1" dirty="0">
            <a:solidFill>
              <a:schemeClr val="tx1"/>
            </a:solidFill>
          </a:endParaRPr>
        </a:p>
      </dgm:t>
    </dgm:pt>
    <dgm:pt modelId="{984FDEDF-6698-4FF7-8AB7-1502F3A84214}" type="parTrans" cxnId="{0076CA1E-A322-4FFD-AA52-556DC813FCC6}">
      <dgm:prSet/>
      <dgm:spPr/>
      <dgm:t>
        <a:bodyPr/>
        <a:lstStyle/>
        <a:p>
          <a:endParaRPr lang="hu-HU"/>
        </a:p>
      </dgm:t>
    </dgm:pt>
    <dgm:pt modelId="{390E3C60-1256-4C39-8ABE-68255368311E}" type="sibTrans" cxnId="{0076CA1E-A322-4FFD-AA52-556DC813FCC6}">
      <dgm:prSet/>
      <dgm:spPr/>
      <dgm:t>
        <a:bodyPr/>
        <a:lstStyle/>
        <a:p>
          <a:endParaRPr lang="hu-HU"/>
        </a:p>
      </dgm:t>
    </dgm:pt>
    <dgm:pt modelId="{ED6FE44A-96B3-4AE0-AF49-304CEF5F7A38}" type="pres">
      <dgm:prSet presAssocID="{BF0DF99E-5C56-4908-82C8-DD9B05C26FBE}" presName="Name0" presStyleCnt="0">
        <dgm:presLayoutVars>
          <dgm:dir/>
          <dgm:resizeHandles val="exact"/>
        </dgm:presLayoutVars>
      </dgm:prSet>
      <dgm:spPr/>
    </dgm:pt>
    <dgm:pt modelId="{4A6B885C-616A-4A9D-BE50-9D1EF2807092}" type="pres">
      <dgm:prSet presAssocID="{1DD4E893-DEEA-4D58-A045-3AE125448DE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B470070-746C-456C-A78D-2B2C9880436E}" type="pres">
      <dgm:prSet presAssocID="{0122F864-7CA1-4BFE-8D4E-CA306319D7E2}" presName="sibTrans" presStyleLbl="sibTrans2D1" presStyleIdx="0" presStyleCnt="1"/>
      <dgm:spPr/>
      <dgm:t>
        <a:bodyPr/>
        <a:lstStyle/>
        <a:p>
          <a:endParaRPr lang="hu-HU"/>
        </a:p>
      </dgm:t>
    </dgm:pt>
    <dgm:pt modelId="{A4D7EA2C-3D92-4A0F-B33E-728552F73D79}" type="pres">
      <dgm:prSet presAssocID="{0122F864-7CA1-4BFE-8D4E-CA306319D7E2}" presName="connectorText" presStyleLbl="sibTrans2D1" presStyleIdx="0" presStyleCnt="1"/>
      <dgm:spPr/>
      <dgm:t>
        <a:bodyPr/>
        <a:lstStyle/>
        <a:p>
          <a:endParaRPr lang="hu-HU"/>
        </a:p>
      </dgm:t>
    </dgm:pt>
    <dgm:pt modelId="{9455D16F-DA93-4765-B009-AD92ECC87F0B}" type="pres">
      <dgm:prSet presAssocID="{7025F358-9FAD-4760-9C51-72FFF632613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009EC62-A345-4643-919F-C854A76C5D39}" type="presOf" srcId="{7025F358-9FAD-4760-9C51-72FFF632613B}" destId="{9455D16F-DA93-4765-B009-AD92ECC87F0B}" srcOrd="0" destOrd="0" presId="urn:microsoft.com/office/officeart/2005/8/layout/process1"/>
    <dgm:cxn modelId="{8E74955F-66F9-4D16-9E3A-424F925B5976}" type="presOf" srcId="{0122F864-7CA1-4BFE-8D4E-CA306319D7E2}" destId="{6B470070-746C-456C-A78D-2B2C9880436E}" srcOrd="0" destOrd="0" presId="urn:microsoft.com/office/officeart/2005/8/layout/process1"/>
    <dgm:cxn modelId="{7FB2A94B-5F64-4FF9-830C-0B0D20633234}" type="presOf" srcId="{0122F864-7CA1-4BFE-8D4E-CA306319D7E2}" destId="{A4D7EA2C-3D92-4A0F-B33E-728552F73D79}" srcOrd="1" destOrd="0" presId="urn:microsoft.com/office/officeart/2005/8/layout/process1"/>
    <dgm:cxn modelId="{0076CA1E-A322-4FFD-AA52-556DC813FCC6}" srcId="{BF0DF99E-5C56-4908-82C8-DD9B05C26FBE}" destId="{7025F358-9FAD-4760-9C51-72FFF632613B}" srcOrd="1" destOrd="0" parTransId="{984FDEDF-6698-4FF7-8AB7-1502F3A84214}" sibTransId="{390E3C60-1256-4C39-8ABE-68255368311E}"/>
    <dgm:cxn modelId="{CBDD202B-C8FE-4C66-9B76-F52921F7D811}" type="presOf" srcId="{1DD4E893-DEEA-4D58-A045-3AE125448DED}" destId="{4A6B885C-616A-4A9D-BE50-9D1EF2807092}" srcOrd="0" destOrd="0" presId="urn:microsoft.com/office/officeart/2005/8/layout/process1"/>
    <dgm:cxn modelId="{9DAD7289-D878-4F8E-A93E-24E454122334}" srcId="{BF0DF99E-5C56-4908-82C8-DD9B05C26FBE}" destId="{1DD4E893-DEEA-4D58-A045-3AE125448DED}" srcOrd="0" destOrd="0" parTransId="{4CACB243-3FA5-4A5F-AD27-7DF36E7DBAE6}" sibTransId="{0122F864-7CA1-4BFE-8D4E-CA306319D7E2}"/>
    <dgm:cxn modelId="{BAA67E05-6815-4EA5-967A-1A9B72EF3489}" type="presOf" srcId="{BF0DF99E-5C56-4908-82C8-DD9B05C26FBE}" destId="{ED6FE44A-96B3-4AE0-AF49-304CEF5F7A38}" srcOrd="0" destOrd="0" presId="urn:microsoft.com/office/officeart/2005/8/layout/process1"/>
    <dgm:cxn modelId="{E6EFEEAA-1545-40F3-8216-28B90C9E6711}" type="presParOf" srcId="{ED6FE44A-96B3-4AE0-AF49-304CEF5F7A38}" destId="{4A6B885C-616A-4A9D-BE50-9D1EF2807092}" srcOrd="0" destOrd="0" presId="urn:microsoft.com/office/officeart/2005/8/layout/process1"/>
    <dgm:cxn modelId="{0A48BD35-6C49-45C7-A2A7-9358032E87D6}" type="presParOf" srcId="{ED6FE44A-96B3-4AE0-AF49-304CEF5F7A38}" destId="{6B470070-746C-456C-A78D-2B2C9880436E}" srcOrd="1" destOrd="0" presId="urn:microsoft.com/office/officeart/2005/8/layout/process1"/>
    <dgm:cxn modelId="{7929C7D8-61E8-40A3-AC61-2FFB079EC4D4}" type="presParOf" srcId="{6B470070-746C-456C-A78D-2B2C9880436E}" destId="{A4D7EA2C-3D92-4A0F-B33E-728552F73D79}" srcOrd="0" destOrd="0" presId="urn:microsoft.com/office/officeart/2005/8/layout/process1"/>
    <dgm:cxn modelId="{62D64F04-A1FA-454A-8489-3C7C13DBD5DB}" type="presParOf" srcId="{ED6FE44A-96B3-4AE0-AF49-304CEF5F7A38}" destId="{9455D16F-DA93-4765-B009-AD92ECC87F0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87A6B-DCEF-446B-B1B7-B9AA9D3FF88A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AF284534-EC37-498C-9CF2-E2384318E30F}">
      <dgm:prSet phldrT="[Szöveg]"/>
      <dgm:spPr/>
      <dgm:t>
        <a:bodyPr/>
        <a:lstStyle/>
        <a:p>
          <a:r>
            <a:rPr lang="hu-HU" altLang="hu-HU" b="1" dirty="0" smtClean="0">
              <a:solidFill>
                <a:schemeClr val="tx1"/>
              </a:solidFill>
            </a:rPr>
            <a:t>Idősoros kimutatások és grafikonok készítése</a:t>
          </a:r>
          <a:endParaRPr lang="hu-HU" b="1" dirty="0">
            <a:solidFill>
              <a:schemeClr val="tx1"/>
            </a:solidFill>
          </a:endParaRPr>
        </a:p>
      </dgm:t>
    </dgm:pt>
    <dgm:pt modelId="{164F923E-5230-486E-B1E5-D2BC6E0793FA}" type="parTrans" cxnId="{D42AFC25-7E83-42F9-A49E-9B2237B59015}">
      <dgm:prSet/>
      <dgm:spPr/>
      <dgm:t>
        <a:bodyPr/>
        <a:lstStyle/>
        <a:p>
          <a:endParaRPr lang="hu-HU"/>
        </a:p>
      </dgm:t>
    </dgm:pt>
    <dgm:pt modelId="{78CE9C8B-DBAF-48A5-A4D1-6707475AB452}" type="sibTrans" cxnId="{D42AFC25-7E83-42F9-A49E-9B2237B59015}">
      <dgm:prSet/>
      <dgm:spPr/>
      <dgm:t>
        <a:bodyPr/>
        <a:lstStyle/>
        <a:p>
          <a:endParaRPr lang="hu-HU"/>
        </a:p>
      </dgm:t>
    </dgm:pt>
    <dgm:pt modelId="{2E2F49B8-7F23-48B7-95C8-413989C33EE8}">
      <dgm:prSet phldrT="[Szöveg]"/>
      <dgm:spPr/>
      <dgm:t>
        <a:bodyPr/>
        <a:lstStyle/>
        <a:p>
          <a:r>
            <a:rPr lang="hu-HU" altLang="hu-HU" b="1" dirty="0" smtClean="0">
              <a:solidFill>
                <a:schemeClr val="tx1"/>
              </a:solidFill>
            </a:rPr>
            <a:t>Más modulok legfontosabb lekérdezéseinek közvetlen elérhetősége</a:t>
          </a:r>
          <a:endParaRPr lang="hu-HU" b="1" dirty="0">
            <a:solidFill>
              <a:schemeClr val="tx1"/>
            </a:solidFill>
          </a:endParaRPr>
        </a:p>
      </dgm:t>
    </dgm:pt>
    <dgm:pt modelId="{9B2D8315-BAA5-43EC-AE63-E0E8588DBF8E}" type="parTrans" cxnId="{2CFE2581-C572-4A2C-BD59-04373A1B9A1D}">
      <dgm:prSet/>
      <dgm:spPr/>
      <dgm:t>
        <a:bodyPr/>
        <a:lstStyle/>
        <a:p>
          <a:endParaRPr lang="hu-HU"/>
        </a:p>
      </dgm:t>
    </dgm:pt>
    <dgm:pt modelId="{F905F10E-F3B0-442A-9839-848ACDF0C398}" type="sibTrans" cxnId="{2CFE2581-C572-4A2C-BD59-04373A1B9A1D}">
      <dgm:prSet/>
      <dgm:spPr/>
      <dgm:t>
        <a:bodyPr/>
        <a:lstStyle/>
        <a:p>
          <a:endParaRPr lang="hu-HU"/>
        </a:p>
      </dgm:t>
    </dgm:pt>
    <dgm:pt modelId="{FACE4C55-377E-4B5F-A8BC-A66D39AF5091}">
      <dgm:prSet phldrT="[Szöveg]"/>
      <dgm:spPr/>
      <dgm:t>
        <a:bodyPr/>
        <a:lstStyle/>
        <a:p>
          <a:r>
            <a:rPr lang="hu-HU" altLang="hu-HU" b="1" dirty="0" smtClean="0">
              <a:solidFill>
                <a:schemeClr val="tx1"/>
              </a:solidFill>
            </a:rPr>
            <a:t>Likviditás vizsgálat</a:t>
          </a:r>
          <a:endParaRPr lang="hu-HU" b="1" dirty="0">
            <a:solidFill>
              <a:schemeClr val="tx1"/>
            </a:solidFill>
          </a:endParaRPr>
        </a:p>
      </dgm:t>
    </dgm:pt>
    <dgm:pt modelId="{EC654DF6-5213-4229-BEBF-3267FEAFDEA1}" type="parTrans" cxnId="{9E759AE5-B532-4BDD-82E4-3205F86ABAC0}">
      <dgm:prSet/>
      <dgm:spPr/>
      <dgm:t>
        <a:bodyPr/>
        <a:lstStyle/>
        <a:p>
          <a:endParaRPr lang="hu-HU"/>
        </a:p>
      </dgm:t>
    </dgm:pt>
    <dgm:pt modelId="{CC55C925-FBCB-4633-991D-FA149853265E}" type="sibTrans" cxnId="{9E759AE5-B532-4BDD-82E4-3205F86ABAC0}">
      <dgm:prSet/>
      <dgm:spPr/>
      <dgm:t>
        <a:bodyPr/>
        <a:lstStyle/>
        <a:p>
          <a:endParaRPr lang="hu-HU"/>
        </a:p>
      </dgm:t>
    </dgm:pt>
    <dgm:pt modelId="{38599BD9-5787-433E-AE6E-4FED1AC68878}">
      <dgm:prSet phldrT="[Szöveg]"/>
      <dgm:spPr/>
      <dgm:t>
        <a:bodyPr/>
        <a:lstStyle/>
        <a:p>
          <a:r>
            <a:rPr lang="hu-HU" altLang="hu-HU" b="1" dirty="0" smtClean="0">
              <a:solidFill>
                <a:schemeClr val="tx1"/>
              </a:solidFill>
            </a:rPr>
            <a:t>Belső szabályozásnak megfelelő kimutatások készítése</a:t>
          </a:r>
          <a:endParaRPr lang="hu-HU" b="1" dirty="0">
            <a:solidFill>
              <a:schemeClr val="tx1"/>
            </a:solidFill>
          </a:endParaRPr>
        </a:p>
      </dgm:t>
    </dgm:pt>
    <dgm:pt modelId="{89B28E2A-75C8-47F5-B99F-F2B1D7882BED}" type="parTrans" cxnId="{649F26B6-BE60-47F9-ABC7-C37A758D57F2}">
      <dgm:prSet/>
      <dgm:spPr/>
      <dgm:t>
        <a:bodyPr/>
        <a:lstStyle/>
        <a:p>
          <a:endParaRPr lang="hu-HU"/>
        </a:p>
      </dgm:t>
    </dgm:pt>
    <dgm:pt modelId="{A490C34E-80B3-4BA4-900E-5FCE13B9FCCA}" type="sibTrans" cxnId="{649F26B6-BE60-47F9-ABC7-C37A758D57F2}">
      <dgm:prSet/>
      <dgm:spPr/>
      <dgm:t>
        <a:bodyPr/>
        <a:lstStyle/>
        <a:p>
          <a:endParaRPr lang="hu-HU"/>
        </a:p>
      </dgm:t>
    </dgm:pt>
    <dgm:pt modelId="{F301175A-6034-4311-8DB6-AFE425A22D86}" type="pres">
      <dgm:prSet presAssocID="{A1687A6B-DCEF-446B-B1B7-B9AA9D3FF8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A7FFD26E-6700-4317-BE15-C8DC0AAA74AA}" type="pres">
      <dgm:prSet presAssocID="{A1687A6B-DCEF-446B-B1B7-B9AA9D3FF88A}" presName="Name1" presStyleCnt="0"/>
      <dgm:spPr/>
    </dgm:pt>
    <dgm:pt modelId="{BB23ADFF-F484-4DE1-A69C-2B5117B70772}" type="pres">
      <dgm:prSet presAssocID="{A1687A6B-DCEF-446B-B1B7-B9AA9D3FF88A}" presName="cycle" presStyleCnt="0"/>
      <dgm:spPr/>
    </dgm:pt>
    <dgm:pt modelId="{AB5AB19B-C699-4E3C-9357-A0A41EB8AE44}" type="pres">
      <dgm:prSet presAssocID="{A1687A6B-DCEF-446B-B1B7-B9AA9D3FF88A}" presName="srcNode" presStyleLbl="node1" presStyleIdx="0" presStyleCnt="4"/>
      <dgm:spPr/>
    </dgm:pt>
    <dgm:pt modelId="{FBC0A4CB-B8D8-4A5F-BCCC-597A8992815B}" type="pres">
      <dgm:prSet presAssocID="{A1687A6B-DCEF-446B-B1B7-B9AA9D3FF88A}" presName="conn" presStyleLbl="parChTrans1D2" presStyleIdx="0" presStyleCnt="1"/>
      <dgm:spPr/>
      <dgm:t>
        <a:bodyPr/>
        <a:lstStyle/>
        <a:p>
          <a:endParaRPr lang="hu-HU"/>
        </a:p>
      </dgm:t>
    </dgm:pt>
    <dgm:pt modelId="{5BF1ACEF-C7F5-4D3C-9B2F-CE7CF49CD035}" type="pres">
      <dgm:prSet presAssocID="{A1687A6B-DCEF-446B-B1B7-B9AA9D3FF88A}" presName="extraNode" presStyleLbl="node1" presStyleIdx="0" presStyleCnt="4"/>
      <dgm:spPr/>
    </dgm:pt>
    <dgm:pt modelId="{3CAF7D94-63EF-4FD1-BD6D-DEB40F7722C8}" type="pres">
      <dgm:prSet presAssocID="{A1687A6B-DCEF-446B-B1B7-B9AA9D3FF88A}" presName="dstNode" presStyleLbl="node1" presStyleIdx="0" presStyleCnt="4"/>
      <dgm:spPr/>
    </dgm:pt>
    <dgm:pt modelId="{EEC3C0B7-CD9F-4FF1-A743-D99A46DDFEB7}" type="pres">
      <dgm:prSet presAssocID="{AF284534-EC37-498C-9CF2-E2384318E30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68FAC74-4409-42DA-B37E-FC194868A4B6}" type="pres">
      <dgm:prSet presAssocID="{AF284534-EC37-498C-9CF2-E2384318E30F}" presName="accent_1" presStyleCnt="0"/>
      <dgm:spPr/>
    </dgm:pt>
    <dgm:pt modelId="{B0E7AD8A-CB37-434C-8262-C5F47C6282B5}" type="pres">
      <dgm:prSet presAssocID="{AF284534-EC37-498C-9CF2-E2384318E30F}" presName="accentRepeatNode" presStyleLbl="solidFgAcc1" presStyleIdx="0" presStyleCnt="4"/>
      <dgm:spPr/>
    </dgm:pt>
    <dgm:pt modelId="{1B386269-E469-46E8-B9B5-C1D5283F1436}" type="pres">
      <dgm:prSet presAssocID="{2E2F49B8-7F23-48B7-95C8-413989C33EE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A19A7F-6ACB-4D62-96FF-6856272F6CB6}" type="pres">
      <dgm:prSet presAssocID="{2E2F49B8-7F23-48B7-95C8-413989C33EE8}" presName="accent_2" presStyleCnt="0"/>
      <dgm:spPr/>
    </dgm:pt>
    <dgm:pt modelId="{CBB38F3E-66E8-4ABC-BB09-010105B82793}" type="pres">
      <dgm:prSet presAssocID="{2E2F49B8-7F23-48B7-95C8-413989C33EE8}" presName="accentRepeatNode" presStyleLbl="solidFgAcc1" presStyleIdx="1" presStyleCnt="4"/>
      <dgm:spPr/>
    </dgm:pt>
    <dgm:pt modelId="{BF59CA8A-203B-4A12-86CE-183AFFA21D07}" type="pres">
      <dgm:prSet presAssocID="{FACE4C55-377E-4B5F-A8BC-A66D39AF5091}" presName="text_3" presStyleLbl="node1" presStyleIdx="2" presStyleCnt="4" custLinFactNeighborX="1008" custLinFactNeighborY="63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8AD305-9CAA-457C-8EDB-8A63CB0EA1F9}" type="pres">
      <dgm:prSet presAssocID="{FACE4C55-377E-4B5F-A8BC-A66D39AF5091}" presName="accent_3" presStyleCnt="0"/>
      <dgm:spPr/>
    </dgm:pt>
    <dgm:pt modelId="{52CEEFE3-663C-4376-8305-65437DABA0EA}" type="pres">
      <dgm:prSet presAssocID="{FACE4C55-377E-4B5F-A8BC-A66D39AF5091}" presName="accentRepeatNode" presStyleLbl="solidFgAcc1" presStyleIdx="2" presStyleCnt="4"/>
      <dgm:spPr/>
    </dgm:pt>
    <dgm:pt modelId="{2E2FC4BD-010F-4D16-9998-19272F3118C1}" type="pres">
      <dgm:prSet presAssocID="{38599BD9-5787-433E-AE6E-4FED1AC68878}" presName="text_4" presStyleLbl="node1" presStyleIdx="3" presStyleCnt="4" custLinFactNeighborX="1008" custLinFactNeighborY="63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1D05A2-F3D7-4964-89C5-FB6AD238B694}" type="pres">
      <dgm:prSet presAssocID="{38599BD9-5787-433E-AE6E-4FED1AC68878}" presName="accent_4" presStyleCnt="0"/>
      <dgm:spPr/>
    </dgm:pt>
    <dgm:pt modelId="{60E63E15-61B8-4863-B870-4348937EA42F}" type="pres">
      <dgm:prSet presAssocID="{38599BD9-5787-433E-AE6E-4FED1AC68878}" presName="accentRepeatNode" presStyleLbl="solidFgAcc1" presStyleIdx="3" presStyleCnt="4"/>
      <dgm:spPr/>
    </dgm:pt>
  </dgm:ptLst>
  <dgm:cxnLst>
    <dgm:cxn modelId="{B5BF38F2-F607-4369-8FB1-4BD7CB5C3277}" type="presOf" srcId="{38599BD9-5787-433E-AE6E-4FED1AC68878}" destId="{2E2FC4BD-010F-4D16-9998-19272F3118C1}" srcOrd="0" destOrd="0" presId="urn:microsoft.com/office/officeart/2008/layout/VerticalCurvedList"/>
    <dgm:cxn modelId="{3400BB96-E4DE-4161-894D-A52C810804FB}" type="presOf" srcId="{78CE9C8B-DBAF-48A5-A4D1-6707475AB452}" destId="{FBC0A4CB-B8D8-4A5F-BCCC-597A8992815B}" srcOrd="0" destOrd="0" presId="urn:microsoft.com/office/officeart/2008/layout/VerticalCurvedList"/>
    <dgm:cxn modelId="{CB32C6C0-7A62-4575-9994-EFBAF671DB13}" type="presOf" srcId="{FACE4C55-377E-4B5F-A8BC-A66D39AF5091}" destId="{BF59CA8A-203B-4A12-86CE-183AFFA21D07}" srcOrd="0" destOrd="0" presId="urn:microsoft.com/office/officeart/2008/layout/VerticalCurvedList"/>
    <dgm:cxn modelId="{D356DAF2-2B05-4B0B-AF90-C342973C60B0}" type="presOf" srcId="{2E2F49B8-7F23-48B7-95C8-413989C33EE8}" destId="{1B386269-E469-46E8-B9B5-C1D5283F1436}" srcOrd="0" destOrd="0" presId="urn:microsoft.com/office/officeart/2008/layout/VerticalCurvedList"/>
    <dgm:cxn modelId="{68DD086B-A157-4EF0-893C-AAACC6023F57}" type="presOf" srcId="{A1687A6B-DCEF-446B-B1B7-B9AA9D3FF88A}" destId="{F301175A-6034-4311-8DB6-AFE425A22D86}" srcOrd="0" destOrd="0" presId="urn:microsoft.com/office/officeart/2008/layout/VerticalCurvedList"/>
    <dgm:cxn modelId="{8F45C9FF-634D-40CA-AB3F-F8B1E330E137}" type="presOf" srcId="{AF284534-EC37-498C-9CF2-E2384318E30F}" destId="{EEC3C0B7-CD9F-4FF1-A743-D99A46DDFEB7}" srcOrd="0" destOrd="0" presId="urn:microsoft.com/office/officeart/2008/layout/VerticalCurvedList"/>
    <dgm:cxn modelId="{D42AFC25-7E83-42F9-A49E-9B2237B59015}" srcId="{A1687A6B-DCEF-446B-B1B7-B9AA9D3FF88A}" destId="{AF284534-EC37-498C-9CF2-E2384318E30F}" srcOrd="0" destOrd="0" parTransId="{164F923E-5230-486E-B1E5-D2BC6E0793FA}" sibTransId="{78CE9C8B-DBAF-48A5-A4D1-6707475AB452}"/>
    <dgm:cxn modelId="{9E759AE5-B532-4BDD-82E4-3205F86ABAC0}" srcId="{A1687A6B-DCEF-446B-B1B7-B9AA9D3FF88A}" destId="{FACE4C55-377E-4B5F-A8BC-A66D39AF5091}" srcOrd="2" destOrd="0" parTransId="{EC654DF6-5213-4229-BEBF-3267FEAFDEA1}" sibTransId="{CC55C925-FBCB-4633-991D-FA149853265E}"/>
    <dgm:cxn modelId="{649F26B6-BE60-47F9-ABC7-C37A758D57F2}" srcId="{A1687A6B-DCEF-446B-B1B7-B9AA9D3FF88A}" destId="{38599BD9-5787-433E-AE6E-4FED1AC68878}" srcOrd="3" destOrd="0" parTransId="{89B28E2A-75C8-47F5-B99F-F2B1D7882BED}" sibTransId="{A490C34E-80B3-4BA4-900E-5FCE13B9FCCA}"/>
    <dgm:cxn modelId="{2CFE2581-C572-4A2C-BD59-04373A1B9A1D}" srcId="{A1687A6B-DCEF-446B-B1B7-B9AA9D3FF88A}" destId="{2E2F49B8-7F23-48B7-95C8-413989C33EE8}" srcOrd="1" destOrd="0" parTransId="{9B2D8315-BAA5-43EC-AE63-E0E8588DBF8E}" sibTransId="{F905F10E-F3B0-442A-9839-848ACDF0C398}"/>
    <dgm:cxn modelId="{57729358-1049-46DA-A007-EB2A7182FEFC}" type="presParOf" srcId="{F301175A-6034-4311-8DB6-AFE425A22D86}" destId="{A7FFD26E-6700-4317-BE15-C8DC0AAA74AA}" srcOrd="0" destOrd="0" presId="urn:microsoft.com/office/officeart/2008/layout/VerticalCurvedList"/>
    <dgm:cxn modelId="{5968AB7E-96D2-42C7-B373-504680980A1F}" type="presParOf" srcId="{A7FFD26E-6700-4317-BE15-C8DC0AAA74AA}" destId="{BB23ADFF-F484-4DE1-A69C-2B5117B70772}" srcOrd="0" destOrd="0" presId="urn:microsoft.com/office/officeart/2008/layout/VerticalCurvedList"/>
    <dgm:cxn modelId="{99177B4E-737E-4C92-B6B1-7A69224E0074}" type="presParOf" srcId="{BB23ADFF-F484-4DE1-A69C-2B5117B70772}" destId="{AB5AB19B-C699-4E3C-9357-A0A41EB8AE44}" srcOrd="0" destOrd="0" presId="urn:microsoft.com/office/officeart/2008/layout/VerticalCurvedList"/>
    <dgm:cxn modelId="{8639A2DB-17CB-4D3D-8D17-A4BE158D74A3}" type="presParOf" srcId="{BB23ADFF-F484-4DE1-A69C-2B5117B70772}" destId="{FBC0A4CB-B8D8-4A5F-BCCC-597A8992815B}" srcOrd="1" destOrd="0" presId="urn:microsoft.com/office/officeart/2008/layout/VerticalCurvedList"/>
    <dgm:cxn modelId="{880524AC-B55A-49B8-A16D-A3879CF8A5A0}" type="presParOf" srcId="{BB23ADFF-F484-4DE1-A69C-2B5117B70772}" destId="{5BF1ACEF-C7F5-4D3C-9B2F-CE7CF49CD035}" srcOrd="2" destOrd="0" presId="urn:microsoft.com/office/officeart/2008/layout/VerticalCurvedList"/>
    <dgm:cxn modelId="{83103F7C-BED2-4A65-BA09-B5D0BFE5E0D7}" type="presParOf" srcId="{BB23ADFF-F484-4DE1-A69C-2B5117B70772}" destId="{3CAF7D94-63EF-4FD1-BD6D-DEB40F7722C8}" srcOrd="3" destOrd="0" presId="urn:microsoft.com/office/officeart/2008/layout/VerticalCurvedList"/>
    <dgm:cxn modelId="{3D8485EF-3351-4938-B756-EDAC260D3A1D}" type="presParOf" srcId="{A7FFD26E-6700-4317-BE15-C8DC0AAA74AA}" destId="{EEC3C0B7-CD9F-4FF1-A743-D99A46DDFEB7}" srcOrd="1" destOrd="0" presId="urn:microsoft.com/office/officeart/2008/layout/VerticalCurvedList"/>
    <dgm:cxn modelId="{FD4CC859-E72B-469F-8476-A33D0070C0E2}" type="presParOf" srcId="{A7FFD26E-6700-4317-BE15-C8DC0AAA74AA}" destId="{B68FAC74-4409-42DA-B37E-FC194868A4B6}" srcOrd="2" destOrd="0" presId="urn:microsoft.com/office/officeart/2008/layout/VerticalCurvedList"/>
    <dgm:cxn modelId="{F27A5D86-4943-4594-B378-600B87A70168}" type="presParOf" srcId="{B68FAC74-4409-42DA-B37E-FC194868A4B6}" destId="{B0E7AD8A-CB37-434C-8262-C5F47C6282B5}" srcOrd="0" destOrd="0" presId="urn:microsoft.com/office/officeart/2008/layout/VerticalCurvedList"/>
    <dgm:cxn modelId="{125BDDBA-4630-4E16-B557-FE39D3E6928C}" type="presParOf" srcId="{A7FFD26E-6700-4317-BE15-C8DC0AAA74AA}" destId="{1B386269-E469-46E8-B9B5-C1D5283F1436}" srcOrd="3" destOrd="0" presId="urn:microsoft.com/office/officeart/2008/layout/VerticalCurvedList"/>
    <dgm:cxn modelId="{A33D0CE1-E38A-4A4D-8B3B-26A5B1400664}" type="presParOf" srcId="{A7FFD26E-6700-4317-BE15-C8DC0AAA74AA}" destId="{4FA19A7F-6ACB-4D62-96FF-6856272F6CB6}" srcOrd="4" destOrd="0" presId="urn:microsoft.com/office/officeart/2008/layout/VerticalCurvedList"/>
    <dgm:cxn modelId="{1AEFD3F5-6729-486E-9EF4-0DC4EBF278C0}" type="presParOf" srcId="{4FA19A7F-6ACB-4D62-96FF-6856272F6CB6}" destId="{CBB38F3E-66E8-4ABC-BB09-010105B82793}" srcOrd="0" destOrd="0" presId="urn:microsoft.com/office/officeart/2008/layout/VerticalCurvedList"/>
    <dgm:cxn modelId="{E5DB6711-6B3C-4A98-BD7A-705D1F0ABA35}" type="presParOf" srcId="{A7FFD26E-6700-4317-BE15-C8DC0AAA74AA}" destId="{BF59CA8A-203B-4A12-86CE-183AFFA21D07}" srcOrd="5" destOrd="0" presId="urn:microsoft.com/office/officeart/2008/layout/VerticalCurvedList"/>
    <dgm:cxn modelId="{4E497F41-0BA3-48C0-93BE-BE40DC4FE9A6}" type="presParOf" srcId="{A7FFD26E-6700-4317-BE15-C8DC0AAA74AA}" destId="{1C8AD305-9CAA-457C-8EDB-8A63CB0EA1F9}" srcOrd="6" destOrd="0" presId="urn:microsoft.com/office/officeart/2008/layout/VerticalCurvedList"/>
    <dgm:cxn modelId="{C8BC6153-54C1-4290-B863-F0C0FD724679}" type="presParOf" srcId="{1C8AD305-9CAA-457C-8EDB-8A63CB0EA1F9}" destId="{52CEEFE3-663C-4376-8305-65437DABA0EA}" srcOrd="0" destOrd="0" presId="urn:microsoft.com/office/officeart/2008/layout/VerticalCurvedList"/>
    <dgm:cxn modelId="{F545E98D-BD9A-4FF5-96DF-240FE28D04EE}" type="presParOf" srcId="{A7FFD26E-6700-4317-BE15-C8DC0AAA74AA}" destId="{2E2FC4BD-010F-4D16-9998-19272F3118C1}" srcOrd="7" destOrd="0" presId="urn:microsoft.com/office/officeart/2008/layout/VerticalCurvedList"/>
    <dgm:cxn modelId="{24513A8F-625F-41A7-A09B-37DDB8D288C9}" type="presParOf" srcId="{A7FFD26E-6700-4317-BE15-C8DC0AAA74AA}" destId="{AF1D05A2-F3D7-4964-89C5-FB6AD238B694}" srcOrd="8" destOrd="0" presId="urn:microsoft.com/office/officeart/2008/layout/VerticalCurvedList"/>
    <dgm:cxn modelId="{3D5022D2-DD34-49CB-BDC7-4616B3C8E387}" type="presParOf" srcId="{AF1D05A2-F3D7-4964-89C5-FB6AD238B694}" destId="{60E63E15-61B8-4863-B870-4348937EA4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DB09-F71C-41C0-B18E-1EA552215CA2}">
      <dsp:nvSpPr>
        <dsp:cNvPr id="0" name=""/>
        <dsp:cNvSpPr/>
      </dsp:nvSpPr>
      <dsp:spPr>
        <a:xfrm>
          <a:off x="3898499" y="2140587"/>
          <a:ext cx="1527528" cy="15275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smtClean="0"/>
            <a:t>GAZD</a:t>
          </a:r>
          <a:endParaRPr lang="hu-HU" sz="2800" b="1" kern="1200" dirty="0"/>
        </a:p>
      </dsp:txBody>
      <dsp:txXfrm>
        <a:off x="4122200" y="2364288"/>
        <a:ext cx="1080126" cy="1080126"/>
      </dsp:txXfrm>
    </dsp:sp>
    <dsp:sp modelId="{C3767394-091A-4C00-848E-AF3FBAF46880}">
      <dsp:nvSpPr>
        <dsp:cNvPr id="0" name=""/>
        <dsp:cNvSpPr/>
      </dsp:nvSpPr>
      <dsp:spPr>
        <a:xfrm rot="16200000">
          <a:off x="4500792" y="1585383"/>
          <a:ext cx="322943" cy="51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>
            <a:solidFill>
              <a:schemeClr val="tx1"/>
            </a:solidFill>
          </a:endParaRPr>
        </a:p>
      </dsp:txBody>
      <dsp:txXfrm>
        <a:off x="4549234" y="1737697"/>
        <a:ext cx="226060" cy="311615"/>
      </dsp:txXfrm>
    </dsp:sp>
    <dsp:sp modelId="{618BFB8F-AC53-4DEB-B5D6-66DFBA7D8FDA}">
      <dsp:nvSpPr>
        <dsp:cNvPr id="0" name=""/>
        <dsp:cNvSpPr/>
      </dsp:nvSpPr>
      <dsp:spPr>
        <a:xfrm>
          <a:off x="3898499" y="3731"/>
          <a:ext cx="1527528" cy="1527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KERET</a:t>
          </a:r>
          <a:endParaRPr lang="hu-HU" sz="2300" b="1" kern="1200" dirty="0"/>
        </a:p>
      </dsp:txBody>
      <dsp:txXfrm>
        <a:off x="4122200" y="227432"/>
        <a:ext cx="1080126" cy="1080126"/>
      </dsp:txXfrm>
    </dsp:sp>
    <dsp:sp modelId="{39FB93A7-7E9E-4B80-89D1-6718DD3F3243}">
      <dsp:nvSpPr>
        <dsp:cNvPr id="0" name=""/>
        <dsp:cNvSpPr/>
      </dsp:nvSpPr>
      <dsp:spPr>
        <a:xfrm rot="20520000">
          <a:off x="5508235" y="2317333"/>
          <a:ext cx="322943" cy="51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>
            <a:solidFill>
              <a:schemeClr val="tx1"/>
            </a:solidFill>
          </a:endParaRPr>
        </a:p>
      </dsp:txBody>
      <dsp:txXfrm>
        <a:off x="5510606" y="2436174"/>
        <a:ext cx="226060" cy="311615"/>
      </dsp:txXfrm>
    </dsp:sp>
    <dsp:sp modelId="{0233A3C6-144C-4B6A-94F1-BFCA4F6C470F}">
      <dsp:nvSpPr>
        <dsp:cNvPr id="0" name=""/>
        <dsp:cNvSpPr/>
      </dsp:nvSpPr>
      <dsp:spPr>
        <a:xfrm>
          <a:off x="5930769" y="1480262"/>
          <a:ext cx="1527528" cy="1527528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ADÓ</a:t>
          </a:r>
          <a:endParaRPr lang="hu-HU" sz="2300" b="1" kern="1200" dirty="0"/>
        </a:p>
      </dsp:txBody>
      <dsp:txXfrm>
        <a:off x="6154470" y="1703963"/>
        <a:ext cx="1080126" cy="1080126"/>
      </dsp:txXfrm>
    </dsp:sp>
    <dsp:sp modelId="{76D07EEB-593F-4737-99E6-29011F033DE5}">
      <dsp:nvSpPr>
        <dsp:cNvPr id="0" name=""/>
        <dsp:cNvSpPr/>
      </dsp:nvSpPr>
      <dsp:spPr>
        <a:xfrm rot="3240000">
          <a:off x="5123426" y="3501653"/>
          <a:ext cx="322943" cy="51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>
            <a:solidFill>
              <a:schemeClr val="tx1"/>
            </a:solidFill>
          </a:endParaRPr>
        </a:p>
      </dsp:txBody>
      <dsp:txXfrm>
        <a:off x="5143394" y="3566335"/>
        <a:ext cx="226060" cy="311615"/>
      </dsp:txXfrm>
    </dsp:sp>
    <dsp:sp modelId="{AC039A13-458B-41FE-AE12-521A48EEA432}">
      <dsp:nvSpPr>
        <dsp:cNvPr id="0" name=""/>
        <dsp:cNvSpPr/>
      </dsp:nvSpPr>
      <dsp:spPr>
        <a:xfrm>
          <a:off x="5154511" y="3869339"/>
          <a:ext cx="1527528" cy="152752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KIRA</a:t>
          </a:r>
          <a:endParaRPr lang="hu-HU" sz="2300" b="1" kern="1200" dirty="0"/>
        </a:p>
      </dsp:txBody>
      <dsp:txXfrm>
        <a:off x="5378212" y="4093040"/>
        <a:ext cx="1080126" cy="1080126"/>
      </dsp:txXfrm>
    </dsp:sp>
    <dsp:sp modelId="{E805CF6B-102A-40BA-B042-24D52BEFA69F}">
      <dsp:nvSpPr>
        <dsp:cNvPr id="0" name=""/>
        <dsp:cNvSpPr/>
      </dsp:nvSpPr>
      <dsp:spPr>
        <a:xfrm rot="7560000">
          <a:off x="3878158" y="3501653"/>
          <a:ext cx="322943" cy="51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>
            <a:solidFill>
              <a:schemeClr val="tx1"/>
            </a:solidFill>
          </a:endParaRPr>
        </a:p>
      </dsp:txBody>
      <dsp:txXfrm rot="10800000">
        <a:off x="3955073" y="3566335"/>
        <a:ext cx="226060" cy="311615"/>
      </dsp:txXfrm>
    </dsp:sp>
    <dsp:sp modelId="{DE2B6253-23F4-4AC0-869A-7AD8D266F697}">
      <dsp:nvSpPr>
        <dsp:cNvPr id="0" name=""/>
        <dsp:cNvSpPr/>
      </dsp:nvSpPr>
      <dsp:spPr>
        <a:xfrm>
          <a:off x="2642487" y="3869339"/>
          <a:ext cx="1527528" cy="152752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IRAT</a:t>
          </a:r>
          <a:endParaRPr lang="hu-HU" sz="2300" b="1" kern="1200" dirty="0"/>
        </a:p>
      </dsp:txBody>
      <dsp:txXfrm>
        <a:off x="2866188" y="4093040"/>
        <a:ext cx="1080126" cy="1080126"/>
      </dsp:txXfrm>
    </dsp:sp>
    <dsp:sp modelId="{396D694B-2395-4670-8E4F-CF32773C9A0F}">
      <dsp:nvSpPr>
        <dsp:cNvPr id="0" name=""/>
        <dsp:cNvSpPr/>
      </dsp:nvSpPr>
      <dsp:spPr>
        <a:xfrm rot="11880000">
          <a:off x="3493349" y="2317333"/>
          <a:ext cx="322943" cy="519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>
            <a:solidFill>
              <a:schemeClr val="tx1"/>
            </a:solidFill>
          </a:endParaRPr>
        </a:p>
      </dsp:txBody>
      <dsp:txXfrm rot="10800000">
        <a:off x="3587861" y="2436174"/>
        <a:ext cx="226060" cy="311615"/>
      </dsp:txXfrm>
    </dsp:sp>
    <dsp:sp modelId="{6ED44074-1B6A-4304-A2FD-427829363C23}">
      <dsp:nvSpPr>
        <dsp:cNvPr id="0" name=""/>
        <dsp:cNvSpPr/>
      </dsp:nvSpPr>
      <dsp:spPr>
        <a:xfrm>
          <a:off x="1866229" y="1480262"/>
          <a:ext cx="1527528" cy="152752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smtClean="0"/>
            <a:t>IVK</a:t>
          </a:r>
          <a:endParaRPr lang="hu-HU" sz="2300" b="1" kern="1200" dirty="0"/>
        </a:p>
      </dsp:txBody>
      <dsp:txXfrm>
        <a:off x="2089930" y="1703963"/>
        <a:ext cx="1080126" cy="1080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C901A-B468-4469-9DEE-93AB3DCD84BA}">
      <dsp:nvSpPr>
        <dsp:cNvPr id="0" name=""/>
        <dsp:cNvSpPr/>
      </dsp:nvSpPr>
      <dsp:spPr>
        <a:xfrm>
          <a:off x="-4977150" y="-762605"/>
          <a:ext cx="5927571" cy="5927571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6CD61-F148-4256-9F2C-BDC408D1E626}">
      <dsp:nvSpPr>
        <dsp:cNvPr id="0" name=""/>
        <dsp:cNvSpPr/>
      </dsp:nvSpPr>
      <dsp:spPr>
        <a:xfrm>
          <a:off x="476299" y="232662"/>
          <a:ext cx="8066002" cy="5504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3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400" kern="1200" dirty="0" smtClean="0">
              <a:solidFill>
                <a:schemeClr val="tx1"/>
              </a:solidFill>
            </a:rPr>
            <a:t>Analitikus tervezés a költségvetés összeállításához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476299" y="232662"/>
        <a:ext cx="8066002" cy="550471"/>
      </dsp:txXfrm>
    </dsp:sp>
    <dsp:sp modelId="{6644933D-FBEF-41F8-A84D-619D10076D89}">
      <dsp:nvSpPr>
        <dsp:cNvPr id="0" name=""/>
        <dsp:cNvSpPr/>
      </dsp:nvSpPr>
      <dsp:spPr>
        <a:xfrm>
          <a:off x="71760" y="206250"/>
          <a:ext cx="688088" cy="688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7BEA43-7154-48E1-AC82-7860187DFEFD}">
      <dsp:nvSpPr>
        <dsp:cNvPr id="0" name=""/>
        <dsp:cNvSpPr/>
      </dsp:nvSpPr>
      <dsp:spPr>
        <a:xfrm>
          <a:off x="870784" y="1058104"/>
          <a:ext cx="7671551" cy="55047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3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400" kern="1200" dirty="0" smtClean="0">
              <a:solidFill>
                <a:schemeClr val="tx1"/>
              </a:solidFill>
            </a:rPr>
            <a:t>Költségvetés összeállítása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870784" y="1058104"/>
        <a:ext cx="7671551" cy="550471"/>
      </dsp:txXfrm>
    </dsp:sp>
    <dsp:sp modelId="{84B13B6B-F0F4-4AD2-A858-9F3DEBC5509C}">
      <dsp:nvSpPr>
        <dsp:cNvPr id="0" name=""/>
        <dsp:cNvSpPr/>
      </dsp:nvSpPr>
      <dsp:spPr>
        <a:xfrm>
          <a:off x="466211" y="1031693"/>
          <a:ext cx="688088" cy="688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49684-818C-4DE6-AF74-B282E0C19E05}">
      <dsp:nvSpPr>
        <dsp:cNvPr id="0" name=""/>
        <dsp:cNvSpPr/>
      </dsp:nvSpPr>
      <dsp:spPr>
        <a:xfrm>
          <a:off x="991851" y="1883547"/>
          <a:ext cx="7550486" cy="55047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3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400" kern="1200" dirty="0" smtClean="0">
              <a:solidFill>
                <a:schemeClr val="tx1"/>
              </a:solidFill>
            </a:rPr>
            <a:t>Évközi adatszolgáltatások teljesítése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991851" y="1883547"/>
        <a:ext cx="7550486" cy="550471"/>
      </dsp:txXfrm>
    </dsp:sp>
    <dsp:sp modelId="{AC5DB61A-636B-4BEA-8175-61C79089FD99}">
      <dsp:nvSpPr>
        <dsp:cNvPr id="0" name=""/>
        <dsp:cNvSpPr/>
      </dsp:nvSpPr>
      <dsp:spPr>
        <a:xfrm>
          <a:off x="587276" y="1857135"/>
          <a:ext cx="688088" cy="688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3C7DE-22A5-47AC-A356-898146FF34DE}">
      <dsp:nvSpPr>
        <dsp:cNvPr id="0" name=""/>
        <dsp:cNvSpPr/>
      </dsp:nvSpPr>
      <dsp:spPr>
        <a:xfrm>
          <a:off x="870784" y="2708989"/>
          <a:ext cx="7671551" cy="55047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3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400" kern="1200" dirty="0" smtClean="0">
              <a:solidFill>
                <a:schemeClr val="tx1"/>
              </a:solidFill>
            </a:rPr>
            <a:t>Beszámoló összeállítása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870784" y="2708989"/>
        <a:ext cx="7671551" cy="550471"/>
      </dsp:txXfrm>
    </dsp:sp>
    <dsp:sp modelId="{8700B2D7-F881-4B44-B706-057090B78EB5}">
      <dsp:nvSpPr>
        <dsp:cNvPr id="0" name=""/>
        <dsp:cNvSpPr/>
      </dsp:nvSpPr>
      <dsp:spPr>
        <a:xfrm>
          <a:off x="466211" y="2682578"/>
          <a:ext cx="688088" cy="688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C54F-F157-4349-9380-59805A1E8E1D}">
      <dsp:nvSpPr>
        <dsp:cNvPr id="0" name=""/>
        <dsp:cNvSpPr/>
      </dsp:nvSpPr>
      <dsp:spPr>
        <a:xfrm>
          <a:off x="476299" y="3534432"/>
          <a:ext cx="8066002" cy="55047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93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2400" kern="1200" dirty="0" smtClean="0">
              <a:solidFill>
                <a:schemeClr val="tx1"/>
              </a:solidFill>
            </a:rPr>
            <a:t>Belső szabályozásnak megfelelő kimutatások készítése</a:t>
          </a:r>
          <a:endParaRPr lang="hu-HU" sz="2400" kern="1200" dirty="0">
            <a:solidFill>
              <a:schemeClr val="tx1"/>
            </a:solidFill>
          </a:endParaRPr>
        </a:p>
      </dsp:txBody>
      <dsp:txXfrm>
        <a:off x="476299" y="3534432"/>
        <a:ext cx="8066002" cy="550471"/>
      </dsp:txXfrm>
    </dsp:sp>
    <dsp:sp modelId="{4BBA33F1-99E1-43CE-BDD5-DFE665B10061}">
      <dsp:nvSpPr>
        <dsp:cNvPr id="0" name=""/>
        <dsp:cNvSpPr/>
      </dsp:nvSpPr>
      <dsp:spPr>
        <a:xfrm>
          <a:off x="71760" y="3508020"/>
          <a:ext cx="688088" cy="688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B885C-616A-4A9D-BE50-9D1EF2807092}">
      <dsp:nvSpPr>
        <dsp:cNvPr id="0" name=""/>
        <dsp:cNvSpPr/>
      </dsp:nvSpPr>
      <dsp:spPr>
        <a:xfrm>
          <a:off x="1608" y="0"/>
          <a:ext cx="3430966" cy="11096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tx1"/>
              </a:solidFill>
            </a:rPr>
            <a:t>Programrendszeren belüli modulkapcsolatok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34109" y="32501"/>
        <a:ext cx="3365964" cy="1044660"/>
      </dsp:txXfrm>
    </dsp:sp>
    <dsp:sp modelId="{6B470070-746C-456C-A78D-2B2C9880436E}">
      <dsp:nvSpPr>
        <dsp:cNvPr id="0" name=""/>
        <dsp:cNvSpPr/>
      </dsp:nvSpPr>
      <dsp:spPr>
        <a:xfrm>
          <a:off x="3775671" y="129391"/>
          <a:ext cx="727364" cy="850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3775671" y="299567"/>
        <a:ext cx="509155" cy="510527"/>
      </dsp:txXfrm>
    </dsp:sp>
    <dsp:sp modelId="{9455D16F-DA93-4765-B009-AD92ECC87F0B}">
      <dsp:nvSpPr>
        <dsp:cNvPr id="0" name=""/>
        <dsp:cNvSpPr/>
      </dsp:nvSpPr>
      <dsp:spPr>
        <a:xfrm>
          <a:off x="4804961" y="0"/>
          <a:ext cx="3430966" cy="110966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tx1"/>
              </a:solidFill>
            </a:rPr>
            <a:t>KASZPER könyvelési modul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4837462" y="32501"/>
        <a:ext cx="3365964" cy="1044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B885C-616A-4A9D-BE50-9D1EF2807092}">
      <dsp:nvSpPr>
        <dsp:cNvPr id="0" name=""/>
        <dsp:cNvSpPr/>
      </dsp:nvSpPr>
      <dsp:spPr>
        <a:xfrm>
          <a:off x="1608" y="0"/>
          <a:ext cx="3430494" cy="1108719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tx1"/>
              </a:solidFill>
            </a:rPr>
            <a:t>Programrendszeren kívüli eszközök felé adattovábbítás 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34081" y="32473"/>
        <a:ext cx="3365548" cy="1043773"/>
      </dsp:txXfrm>
    </dsp:sp>
    <dsp:sp modelId="{6B470070-746C-456C-A78D-2B2C9880436E}">
      <dsp:nvSpPr>
        <dsp:cNvPr id="0" name=""/>
        <dsp:cNvSpPr/>
      </dsp:nvSpPr>
      <dsp:spPr>
        <a:xfrm>
          <a:off x="3775152" y="128978"/>
          <a:ext cx="727264" cy="8507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/>
        </a:p>
      </dsp:txBody>
      <dsp:txXfrm>
        <a:off x="3775152" y="299130"/>
        <a:ext cx="509085" cy="510458"/>
      </dsp:txXfrm>
    </dsp:sp>
    <dsp:sp modelId="{9455D16F-DA93-4765-B009-AD92ECC87F0B}">
      <dsp:nvSpPr>
        <dsp:cNvPr id="0" name=""/>
        <dsp:cNvSpPr/>
      </dsp:nvSpPr>
      <dsp:spPr>
        <a:xfrm>
          <a:off x="4804300" y="0"/>
          <a:ext cx="3430494" cy="110871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kern="1200" dirty="0" smtClean="0">
              <a:solidFill>
                <a:schemeClr val="tx1"/>
              </a:solidFill>
            </a:rPr>
            <a:t>KGR</a:t>
          </a:r>
          <a:endParaRPr lang="hu-HU" sz="2200" b="1" kern="1200" dirty="0">
            <a:solidFill>
              <a:schemeClr val="tx1"/>
            </a:solidFill>
          </a:endParaRPr>
        </a:p>
      </dsp:txBody>
      <dsp:txXfrm>
        <a:off x="4836773" y="32473"/>
        <a:ext cx="3365548" cy="10437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0A4CB-B8D8-4A5F-BCCC-597A8992815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3C0B7-CD9F-4FF1-A743-D99A46DDFEB7}">
      <dsp:nvSpPr>
        <dsp:cNvPr id="0" name=""/>
        <dsp:cNvSpPr/>
      </dsp:nvSpPr>
      <dsp:spPr>
        <a:xfrm>
          <a:off x="460128" y="312440"/>
          <a:ext cx="788129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900" b="1" kern="1200" dirty="0" smtClean="0">
              <a:solidFill>
                <a:schemeClr val="tx1"/>
              </a:solidFill>
            </a:rPr>
            <a:t>Idősoros kimutatások és grafikonok készítése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460128" y="312440"/>
        <a:ext cx="7881294" cy="625205"/>
      </dsp:txXfrm>
    </dsp:sp>
    <dsp:sp modelId="{B0E7AD8A-CB37-434C-8262-C5F47C6282B5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86269-E469-46E8-B9B5-C1D5283F1436}">
      <dsp:nvSpPr>
        <dsp:cNvPr id="0" name=""/>
        <dsp:cNvSpPr/>
      </dsp:nvSpPr>
      <dsp:spPr>
        <a:xfrm>
          <a:off x="818573" y="1250411"/>
          <a:ext cx="7522850" cy="625205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900" b="1" kern="1200" dirty="0" smtClean="0">
              <a:solidFill>
                <a:schemeClr val="tx1"/>
              </a:solidFill>
            </a:rPr>
            <a:t>Más modulok legfontosabb lekérdezéseinek közvetlen elérhetősége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818573" y="1250411"/>
        <a:ext cx="7522850" cy="625205"/>
      </dsp:txXfrm>
    </dsp:sp>
    <dsp:sp modelId="{CBB38F3E-66E8-4ABC-BB09-010105B8279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9CA8A-203B-4A12-86CE-183AFFA21D07}">
      <dsp:nvSpPr>
        <dsp:cNvPr id="0" name=""/>
        <dsp:cNvSpPr/>
      </dsp:nvSpPr>
      <dsp:spPr>
        <a:xfrm>
          <a:off x="873759" y="2227839"/>
          <a:ext cx="7522850" cy="625205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900" b="1" kern="1200" dirty="0" smtClean="0">
              <a:solidFill>
                <a:schemeClr val="tx1"/>
              </a:solidFill>
            </a:rPr>
            <a:t>Likviditás vizsgálat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873759" y="2227839"/>
        <a:ext cx="7522850" cy="625205"/>
      </dsp:txXfrm>
    </dsp:sp>
    <dsp:sp modelId="{52CEEFE3-663C-4376-8305-65437DABA0E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FC4BD-010F-4D16-9998-19272F3118C1}">
      <dsp:nvSpPr>
        <dsp:cNvPr id="0" name=""/>
        <dsp:cNvSpPr/>
      </dsp:nvSpPr>
      <dsp:spPr>
        <a:xfrm>
          <a:off x="515315" y="3165810"/>
          <a:ext cx="7881294" cy="62520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altLang="hu-HU" sz="1900" b="1" kern="1200" dirty="0" smtClean="0">
              <a:solidFill>
                <a:schemeClr val="tx1"/>
              </a:solidFill>
            </a:rPr>
            <a:t>Belső szabályozásnak megfelelő kimutatások készítése</a:t>
          </a:r>
          <a:endParaRPr lang="hu-HU" sz="1900" b="1" kern="1200" dirty="0">
            <a:solidFill>
              <a:schemeClr val="tx1"/>
            </a:solidFill>
          </a:endParaRPr>
        </a:p>
      </dsp:txBody>
      <dsp:txXfrm>
        <a:off x="515315" y="3165810"/>
        <a:ext cx="7881294" cy="625205"/>
      </dsp:txXfrm>
    </dsp:sp>
    <dsp:sp modelId="{60E63E15-61B8-4863-B870-4348937EA42F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322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1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3503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53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973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09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249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845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4932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0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940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848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297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03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239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70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99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01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011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51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2017. 10. 24.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08912" cy="1440160"/>
          </a:xfrm>
        </p:spPr>
        <p:txBody>
          <a:bodyPr/>
          <a:lstStyle/>
          <a:p>
            <a:r>
              <a:rPr lang="hu-HU" dirty="0" smtClean="0"/>
              <a:t>ASP 2.0 Projekt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554E28B-A6A3-4E99-BACD-DF9A2159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989201"/>
            <a:ext cx="1859853" cy="4320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47A1CBF-0AD4-4D00-A5CC-D362D9F4E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5988946"/>
            <a:ext cx="1152128" cy="407832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25B3220E-EA50-4C12-97F8-DE8004DED5B4}"/>
              </a:ext>
            </a:extLst>
          </p:cNvPr>
          <p:cNvSpPr txBox="1">
            <a:spLocks/>
          </p:cNvSpPr>
          <p:nvPr/>
        </p:nvSpPr>
        <p:spPr>
          <a:xfrm>
            <a:off x="539552" y="4077072"/>
            <a:ext cx="441960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sz="2000" cap="none" dirty="0" smtClean="0"/>
              <a:t>Kócsáné Horváth Erika</a:t>
            </a:r>
            <a:endParaRPr lang="hu-HU" sz="2000" cap="none" dirty="0"/>
          </a:p>
          <a:p>
            <a:r>
              <a:rPr lang="hu-HU" sz="1500" b="0" i="1" cap="none" dirty="0" smtClean="0"/>
              <a:t>Főosztályvezető</a:t>
            </a:r>
            <a:r>
              <a:rPr lang="hu-HU" sz="1500" b="0" i="1" cap="none" dirty="0" smtClean="0"/>
              <a:t/>
            </a:r>
            <a:br>
              <a:rPr lang="hu-HU" sz="1500" b="0" i="1" cap="none" dirty="0" smtClean="0"/>
            </a:br>
            <a:r>
              <a:rPr lang="hu-HU" sz="1500" b="0" i="1" cap="none" dirty="0" smtClean="0"/>
              <a:t>Magyar Államkincstár</a:t>
            </a:r>
            <a:endParaRPr lang="hu-HU" sz="1500" b="0" i="1" cap="none" dirty="0"/>
          </a:p>
          <a:p>
            <a:endParaRPr lang="hu-HU" sz="2000" cap="none" dirty="0"/>
          </a:p>
          <a:p>
            <a:endParaRPr lang="hu-HU" sz="2000" b="0" cap="none" dirty="0"/>
          </a:p>
          <a:p>
            <a:r>
              <a:rPr lang="hu-HU" sz="2000" b="0" cap="none" dirty="0" smtClean="0"/>
              <a:t>2017. Október 25. </a:t>
            </a:r>
            <a:endParaRPr lang="hu-HU" sz="2000" b="0" cap="none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1268760"/>
            <a:ext cx="9252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10. Főkönyvek ellenőrzése </a:t>
            </a:r>
            <a:r>
              <a:rPr lang="hu-HU" dirty="0" smtClean="0"/>
              <a:t>			</a:t>
            </a: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dirty="0"/>
              <a:t>223) Főkönyvi számla - intézmény </a:t>
            </a:r>
            <a:r>
              <a:rPr lang="hu-HU" dirty="0" smtClean="0"/>
              <a:t>											  kapcsolat kialakítása</a:t>
            </a:r>
            <a:r>
              <a:rPr lang="hu-HU" dirty="0" smtClean="0"/>
              <a:t>, (</a:t>
            </a:r>
            <a:r>
              <a:rPr lang="hu-HU" dirty="0"/>
              <a:t>2231) Intézmény - </a:t>
            </a:r>
            <a:r>
              <a:rPr lang="hu-HU" dirty="0" smtClean="0"/>
              <a:t>              									  főkönyvi </a:t>
            </a:r>
            <a:r>
              <a:rPr lang="hu-HU" dirty="0"/>
              <a:t>számla </a:t>
            </a:r>
            <a:r>
              <a:rPr lang="hu-HU" dirty="0" smtClean="0"/>
              <a:t>összekapcsolás</a:t>
            </a:r>
            <a:endParaRPr lang="hu-HU" dirty="0"/>
          </a:p>
          <a:p>
            <a:r>
              <a:rPr lang="hu-HU" b="1" dirty="0"/>
              <a:t>11. Szakfeladatok ellenőrzése </a:t>
            </a:r>
            <a:r>
              <a:rPr lang="hu-HU" dirty="0" smtClean="0"/>
              <a:t>		  (</a:t>
            </a:r>
            <a:r>
              <a:rPr lang="hu-HU" dirty="0"/>
              <a:t>2252) Intézmény </a:t>
            </a:r>
            <a:r>
              <a:rPr lang="hu-HU" dirty="0" smtClean="0"/>
              <a:t>– szakfeladat 												  összekapcsolás</a:t>
            </a:r>
            <a:endParaRPr lang="hu-HU" dirty="0"/>
          </a:p>
          <a:p>
            <a:r>
              <a:rPr lang="hu-HU" b="1" dirty="0"/>
              <a:t>12. Kormányzati funkciók </a:t>
            </a:r>
            <a:r>
              <a:rPr lang="hu-HU" b="1" dirty="0" smtClean="0"/>
              <a:t>ellenőrzése</a:t>
            </a:r>
            <a:r>
              <a:rPr lang="hu-HU" dirty="0" smtClean="0"/>
              <a:t>	</a:t>
            </a:r>
            <a:r>
              <a:rPr lang="hu-HU" dirty="0"/>
              <a:t> </a:t>
            </a:r>
            <a:r>
              <a:rPr lang="hu-HU" dirty="0" smtClean="0"/>
              <a:t> (</a:t>
            </a:r>
            <a:r>
              <a:rPr lang="hu-HU" dirty="0"/>
              <a:t>2251) Intézmény - COFOG összekapcsolás</a:t>
            </a:r>
          </a:p>
          <a:p>
            <a:r>
              <a:rPr lang="hu-HU" b="1" dirty="0"/>
              <a:t>13. Bankszámlák ellenőrzése </a:t>
            </a:r>
            <a:r>
              <a:rPr lang="hu-HU" dirty="0" smtClean="0"/>
              <a:t>		</a:t>
            </a:r>
            <a:r>
              <a:rPr lang="hu-HU" dirty="0"/>
              <a:t> </a:t>
            </a:r>
            <a:r>
              <a:rPr lang="hu-HU" dirty="0" smtClean="0"/>
              <a:t>		 </a:t>
            </a:r>
            <a:r>
              <a:rPr lang="hu-HU" dirty="0" smtClean="0"/>
              <a:t>(</a:t>
            </a:r>
            <a:r>
              <a:rPr lang="hu-HU" dirty="0"/>
              <a:t>2221) Bankszámla - főkönyv </a:t>
            </a:r>
            <a:r>
              <a:rPr lang="hu-HU" dirty="0" smtClean="0"/>
              <a:t>													 kapcsolat megadása</a:t>
            </a:r>
            <a:endParaRPr lang="hu-HU" dirty="0"/>
          </a:p>
          <a:p>
            <a:r>
              <a:rPr lang="hu-HU" b="1" dirty="0"/>
              <a:t>14. Felhasználó-intézmény adatláthatóság </a:t>
            </a:r>
            <a:r>
              <a:rPr lang="hu-HU" dirty="0" smtClean="0"/>
              <a:t>	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/>
              <a:t>211) </a:t>
            </a:r>
            <a:r>
              <a:rPr lang="hu-HU" dirty="0" smtClean="0"/>
              <a:t>Felhasználók </a:t>
            </a:r>
            <a:r>
              <a:rPr lang="hu-HU" dirty="0"/>
              <a:t>csoportba sorolása</a:t>
            </a:r>
          </a:p>
          <a:p>
            <a:r>
              <a:rPr lang="hu-HU" b="1" dirty="0" smtClean="0"/>
              <a:t>ellenőrzése</a:t>
            </a:r>
            <a:r>
              <a:rPr lang="hu-HU" dirty="0" smtClean="0"/>
              <a:t> </a:t>
            </a:r>
          </a:p>
          <a:p>
            <a:r>
              <a:rPr lang="hu-HU" b="1" dirty="0" smtClean="0"/>
              <a:t>15</a:t>
            </a:r>
            <a:r>
              <a:rPr lang="hu-HU" b="1" dirty="0"/>
              <a:t>. Felhasználó-felhasználó adatláthatóság  </a:t>
            </a:r>
            <a:r>
              <a:rPr lang="hu-HU" b="1" dirty="0" smtClean="0"/>
              <a:t>    </a:t>
            </a:r>
            <a:r>
              <a:rPr lang="hu-HU" dirty="0" smtClean="0"/>
              <a:t>(</a:t>
            </a:r>
            <a:r>
              <a:rPr lang="hu-HU" dirty="0"/>
              <a:t>211) Felhasználók csoportba sorolása</a:t>
            </a:r>
          </a:p>
          <a:p>
            <a:r>
              <a:rPr lang="hu-HU" b="1" dirty="0" smtClean="0"/>
              <a:t>ellenőrzése</a:t>
            </a:r>
          </a:p>
          <a:p>
            <a:r>
              <a:rPr lang="hu-HU" b="1" dirty="0" smtClean="0"/>
              <a:t>16</a:t>
            </a:r>
            <a:r>
              <a:rPr lang="hu-HU" b="1" dirty="0"/>
              <a:t>. </a:t>
            </a:r>
            <a:r>
              <a:rPr lang="hu-HU" b="1" dirty="0" smtClean="0"/>
              <a:t>Felhasználó-számlatömb/nyugtatömb</a:t>
            </a:r>
            <a:r>
              <a:rPr lang="hu-HU" dirty="0" smtClean="0"/>
              <a:t>	 </a:t>
            </a: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smtClean="0"/>
              <a:t>	 (</a:t>
            </a:r>
            <a:r>
              <a:rPr lang="hu-HU" dirty="0"/>
              <a:t>211) Felhasználók csoportba sorolása</a:t>
            </a:r>
          </a:p>
          <a:p>
            <a:r>
              <a:rPr lang="hu-HU" b="1" dirty="0" smtClean="0"/>
              <a:t>összerendelés </a:t>
            </a:r>
            <a:r>
              <a:rPr lang="hu-HU" b="1" dirty="0"/>
              <a:t>ellenőrzése</a:t>
            </a:r>
          </a:p>
          <a:p>
            <a:r>
              <a:rPr lang="hu-HU" b="1" dirty="0" smtClean="0"/>
              <a:t>17</a:t>
            </a:r>
            <a:r>
              <a:rPr lang="hu-HU" b="1" dirty="0"/>
              <a:t>. Felhasználó-pénztárkönyv </a:t>
            </a:r>
            <a:r>
              <a:rPr lang="hu-HU" b="1" dirty="0" smtClean="0"/>
              <a:t>összerendelés   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smtClean="0"/>
              <a:t>211</a:t>
            </a:r>
            <a:r>
              <a:rPr lang="hu-HU" dirty="0"/>
              <a:t>) Felhasználók csoportba sorolása</a:t>
            </a:r>
          </a:p>
          <a:p>
            <a:r>
              <a:rPr lang="hu-HU" b="1" dirty="0" smtClean="0"/>
              <a:t>ellenőrzése</a:t>
            </a:r>
            <a:endParaRPr lang="hu-HU" b="1" dirty="0"/>
          </a:p>
          <a:p>
            <a:endParaRPr lang="hu-HU" dirty="0"/>
          </a:p>
        </p:txBody>
      </p:sp>
      <p:sp>
        <p:nvSpPr>
          <p:cNvPr id="8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824536" cy="1152128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/>
              <a:t>A rendszer paraméterezése IV. A beállításvarázslóról részletesen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907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182586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beállításvarázsló (keretrendszerből felhasználók beemelése)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779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1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smtClean="0"/>
              <a:t>A beállításvarázsló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8969"/>
            <a:ext cx="7920880" cy="549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6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smtClean="0"/>
              <a:t>A beállításvarázsló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6448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9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smtClean="0"/>
              <a:t>A beállításvarázsló – migrációs jegyzőkönyv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" y="1412776"/>
            <a:ext cx="90732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err="1" smtClean="0"/>
              <a:t>kaszper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611560" y="1412875"/>
            <a:ext cx="7920880" cy="410435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hu-HU" sz="2800" b="1" dirty="0" smtClean="0"/>
              <a:t>Felhasználó </a:t>
            </a:r>
            <a:r>
              <a:rPr lang="hu-HU" sz="2800" b="1" dirty="0"/>
              <a:t>munkájának elősegítése </a:t>
            </a:r>
            <a:endParaRPr lang="hu-HU" sz="4800" b="1" dirty="0"/>
          </a:p>
          <a:p>
            <a:pPr lvl="1">
              <a:defRPr/>
            </a:pPr>
            <a:r>
              <a:rPr lang="hu-HU" sz="2400" dirty="0" err="1"/>
              <a:t>Kontírsablonok</a:t>
            </a:r>
            <a:r>
              <a:rPr lang="hu-HU" sz="2400" dirty="0"/>
              <a:t> használata</a:t>
            </a:r>
            <a:endParaRPr lang="hu-HU" sz="4400" dirty="0"/>
          </a:p>
          <a:p>
            <a:pPr lvl="1">
              <a:defRPr/>
            </a:pPr>
            <a:r>
              <a:rPr lang="hu-HU" sz="2400" dirty="0"/>
              <a:t>Előtöltés lehetősége</a:t>
            </a:r>
            <a:endParaRPr lang="hu-HU" sz="4400" dirty="0"/>
          </a:p>
          <a:p>
            <a:pPr lvl="1">
              <a:defRPr/>
            </a:pPr>
            <a:r>
              <a:rPr lang="hu-HU" sz="2400" dirty="0"/>
              <a:t>Listázási lehetőségek </a:t>
            </a:r>
            <a:r>
              <a:rPr lang="hu-HU" sz="2400" dirty="0" smtClean="0"/>
              <a:t>variálhatósága</a:t>
            </a:r>
          </a:p>
          <a:p>
            <a:pPr lvl="1">
              <a:defRPr/>
            </a:pPr>
            <a:endParaRPr lang="hu-HU" sz="1000" dirty="0"/>
          </a:p>
          <a:p>
            <a:pPr>
              <a:defRPr/>
            </a:pPr>
            <a:r>
              <a:rPr lang="hu-HU" sz="2800" dirty="0"/>
              <a:t>Jogosítás által a felhasználó lehetőségeinek pontos elhatárolása, </a:t>
            </a:r>
            <a:r>
              <a:rPr lang="hu-HU" sz="2800" b="1" dirty="0"/>
              <a:t>személyre </a:t>
            </a:r>
            <a:r>
              <a:rPr lang="hu-HU" sz="2800" b="1" dirty="0" smtClean="0"/>
              <a:t>szabhatósága</a:t>
            </a:r>
          </a:p>
          <a:p>
            <a:pPr marL="0" indent="0">
              <a:buFont typeface="Arial" charset="0"/>
              <a:buNone/>
              <a:defRPr/>
            </a:pPr>
            <a:endParaRPr lang="hu-HU" sz="1000" dirty="0"/>
          </a:p>
          <a:p>
            <a:pPr>
              <a:defRPr/>
            </a:pPr>
            <a:r>
              <a:rPr lang="hu-HU" sz="2800" dirty="0"/>
              <a:t>Felhasználó munkájának </a:t>
            </a:r>
            <a:r>
              <a:rPr lang="hu-HU" sz="2800" b="1" dirty="0"/>
              <a:t>követhetőség</a:t>
            </a:r>
            <a:r>
              <a:rPr lang="hu-HU" sz="2800" dirty="0"/>
              <a:t>e, </a:t>
            </a:r>
            <a:r>
              <a:rPr lang="hu-HU" sz="2800" b="1" dirty="0"/>
              <a:t>ellenőrizhetőség</a:t>
            </a:r>
            <a:r>
              <a:rPr lang="hu-HU" sz="2800" dirty="0"/>
              <a:t>e</a:t>
            </a:r>
            <a:endParaRPr lang="hu-HU" sz="4800" dirty="0"/>
          </a:p>
          <a:p>
            <a:pPr marL="0" indent="0" eaLnBrk="1" hangingPunct="1">
              <a:lnSpc>
                <a:spcPct val="80000"/>
              </a:lnSpc>
              <a:defRPr/>
            </a:pPr>
            <a:endParaRPr lang="hu-HU" altLang="hu-HU" sz="3000" dirty="0" smtClean="0"/>
          </a:p>
        </p:txBody>
      </p:sp>
    </p:spTree>
    <p:extLst>
      <p:ext uri="{BB962C8B-B14F-4D97-AF65-F5344CB8AC3E}">
        <p14:creationId xmlns:p14="http://schemas.microsoft.com/office/powerpoint/2010/main" val="415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117113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Etriusz</a:t>
            </a:r>
            <a:r>
              <a:rPr lang="hu-HU" dirty="0" smtClean="0"/>
              <a:t> modul által támogatott tevékenységek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77800" y="1258888"/>
          <a:ext cx="8542338" cy="440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05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121269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ETRIUSZ modul </a:t>
            </a:r>
            <a:br>
              <a:rPr lang="hu-HU" altLang="hu-HU" dirty="0"/>
            </a:br>
            <a:r>
              <a:rPr lang="hu-HU" altLang="hu-HU" dirty="0"/>
              <a:t>adatforrásai / adatkapcsolatai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graphicFrame>
        <p:nvGraphicFramePr>
          <p:cNvPr id="5" name="Tartalom helye 6"/>
          <p:cNvGraphicFramePr>
            <a:graphicFrameLocks noGrp="1"/>
          </p:cNvGraphicFramePr>
          <p:nvPr>
            <p:ph idx="4294967295"/>
          </p:nvPr>
        </p:nvGraphicFramePr>
        <p:xfrm>
          <a:off x="906463" y="2154238"/>
          <a:ext cx="8237537" cy="110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Tartalom helye 6"/>
          <p:cNvGraphicFramePr>
            <a:graphicFrameLocks/>
          </p:cNvGraphicFramePr>
          <p:nvPr/>
        </p:nvGraphicFramePr>
        <p:xfrm>
          <a:off x="457200" y="3933056"/>
          <a:ext cx="8236404" cy="110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5543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69261" y="186169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Vir</a:t>
            </a:r>
            <a:r>
              <a:rPr lang="hu-HU" dirty="0" smtClean="0"/>
              <a:t> – modul által támogatott tevékenységek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323528" y="1397000"/>
          <a:ext cx="839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51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44156" y="248539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dirty="0"/>
              <a:t>KATI modul által támogatott főbb tevékenységek</a:t>
            </a:r>
            <a:br>
              <a:rPr lang="hu-HU" altLang="hu-HU" dirty="0"/>
            </a:b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287338" y="1844824"/>
            <a:ext cx="8856662" cy="5279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Nyilvántartások vezetése rögzítés, módosítás, inaktiválás, listázás/leválogatás, összesítés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Gazdasági események rögzítése, mozgások, véglegesítés, bizonylatolás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Zárás, terv szerinti ÉCS elszámolása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Főkönyvi összesítő, Vagyonkimutatás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Feladás a könyvelésnek (KASZPER)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Tömeges átvezetések (fők.,</a:t>
            </a:r>
            <a:r>
              <a:rPr lang="hu-HU" altLang="hu-HU" sz="2000" dirty="0" err="1" smtClean="0"/>
              <a:t>kh</a:t>
            </a:r>
            <a:r>
              <a:rPr lang="hu-HU" altLang="hu-HU" sz="2000" dirty="0" smtClean="0"/>
              <a:t>.,int.)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Leltározás, selejtezés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Saját termelésű eszközök (receptúrák)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2000" dirty="0" smtClean="0"/>
              <a:t>Főkönyvi átforgatás (évek között)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19144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err="1" smtClean="0"/>
              <a:t>ASp.gazd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39552" y="1257180"/>
            <a:ext cx="8147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Csatlakozott </a:t>
            </a:r>
            <a:r>
              <a:rPr lang="hu-HU" b="1" dirty="0" smtClean="0"/>
              <a:t>önkormányzatok </a:t>
            </a:r>
            <a:r>
              <a:rPr lang="hu-HU" dirty="0" smtClean="0"/>
              <a:t>száma 2018.01.01-et követően: </a:t>
            </a:r>
            <a:r>
              <a:rPr lang="hu-HU" b="1" dirty="0" smtClean="0"/>
              <a:t>2991</a:t>
            </a:r>
          </a:p>
          <a:p>
            <a:endParaRPr lang="hu-HU" dirty="0" smtClean="0"/>
          </a:p>
          <a:p>
            <a:r>
              <a:rPr lang="hu-HU" dirty="0" smtClean="0"/>
              <a:t>ASP gazdálkodási szakrendszert használó </a:t>
            </a:r>
            <a:r>
              <a:rPr lang="hu-HU" b="1" dirty="0" smtClean="0"/>
              <a:t>intézmények </a:t>
            </a:r>
          </a:p>
          <a:p>
            <a:r>
              <a:rPr lang="hu-HU" dirty="0" smtClean="0"/>
              <a:t>száma </a:t>
            </a:r>
            <a:r>
              <a:rPr lang="hu-HU" dirty="0"/>
              <a:t>2018.01.01-et követően: </a:t>
            </a:r>
            <a:r>
              <a:rPr lang="hu-HU" b="1" dirty="0" smtClean="0"/>
              <a:t>3507</a:t>
            </a:r>
            <a:endParaRPr lang="hu-H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8513878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4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412043" cy="864096"/>
          </a:xfrm>
        </p:spPr>
        <p:txBody>
          <a:bodyPr>
            <a:noAutofit/>
          </a:bodyPr>
          <a:lstStyle/>
          <a:p>
            <a:pPr algn="ctr"/>
            <a:r>
              <a:rPr lang="hu-HU" altLang="hu-HU" sz="2000" dirty="0" smtClean="0"/>
              <a:t>Gazdálkodási szakrendszer bevezetéséhez kapcsolódó feladatok</a:t>
            </a:r>
            <a:br>
              <a:rPr lang="hu-HU" altLang="hu-HU" sz="2000" dirty="0" smtClean="0"/>
            </a:br>
            <a:r>
              <a:rPr lang="hu-HU" sz="2000" dirty="0" smtClean="0"/>
              <a:t> </a:t>
            </a:r>
            <a:endParaRPr lang="hu-HU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287338" y="1462088"/>
            <a:ext cx="8856662" cy="41862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Partnertörzs(</a:t>
            </a:r>
            <a:r>
              <a:rPr lang="hu-HU" altLang="hu-HU" sz="2800" dirty="0" err="1" smtClean="0"/>
              <a:t>ek</a:t>
            </a:r>
            <a:r>
              <a:rPr lang="hu-HU" altLang="hu-HU" sz="2800" dirty="0" smtClean="0"/>
              <a:t>) felülvizsgálata, egységesítése, javítása, hiányzó adatok pótlása – önkormányzati munkatárs által elvégezhető </a:t>
            </a:r>
            <a:r>
              <a:rPr lang="hu-HU" altLang="hu-HU" sz="2800" dirty="0" smtClean="0"/>
              <a:t>feladat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Partnertörzs feltöltése – előre megadott </a:t>
            </a:r>
            <a:r>
              <a:rPr lang="hu-HU" altLang="hu-HU" sz="2800" dirty="0" err="1" smtClean="0"/>
              <a:t>excel</a:t>
            </a:r>
            <a:r>
              <a:rPr lang="hu-HU" altLang="hu-HU" sz="2800" dirty="0" smtClean="0"/>
              <a:t> táblázat szerint kitöltési útmutató </a:t>
            </a:r>
            <a:r>
              <a:rPr lang="hu-HU" altLang="hu-HU" sz="2800" dirty="0" smtClean="0"/>
              <a:t>alapján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Tárgyi eszközök feltöltése – </a:t>
            </a:r>
            <a:r>
              <a:rPr lang="hu-HU" altLang="hu-HU" sz="2800" dirty="0" err="1" smtClean="0"/>
              <a:t>excel</a:t>
            </a:r>
            <a:r>
              <a:rPr lang="hu-HU" altLang="hu-HU" sz="2800" dirty="0" smtClean="0"/>
              <a:t> táblázat segítségével, kitöltési útmutató alapján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7785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76488" y="55458"/>
            <a:ext cx="4412043" cy="864096"/>
          </a:xfrm>
        </p:spPr>
        <p:txBody>
          <a:bodyPr>
            <a:noAutofit/>
          </a:bodyPr>
          <a:lstStyle/>
          <a:p>
            <a:pPr algn="ctr"/>
            <a:r>
              <a:rPr lang="hu-HU" altLang="hu-HU" sz="2000" dirty="0" smtClean="0"/>
              <a:t>Gazdálkodás szakrendszer bevezetésének támogatása</a:t>
            </a:r>
            <a:endParaRPr lang="hu-HU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6" name="Tartalom helye 2"/>
          <p:cNvSpPr>
            <a:spLocks noGrp="1"/>
          </p:cNvSpPr>
          <p:nvPr>
            <p:ph idx="4294967295"/>
          </p:nvPr>
        </p:nvSpPr>
        <p:spPr>
          <a:xfrm>
            <a:off x="287338" y="1462088"/>
            <a:ext cx="8856662" cy="53959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8 alkalmas </a:t>
            </a:r>
            <a:r>
              <a:rPr lang="hu-HU" altLang="hu-HU" sz="2800" dirty="0" err="1" smtClean="0"/>
              <a:t>géptermi</a:t>
            </a:r>
            <a:r>
              <a:rPr lang="hu-HU" altLang="hu-HU" sz="2800" dirty="0" smtClean="0"/>
              <a:t> </a:t>
            </a:r>
            <a:r>
              <a:rPr lang="hu-HU" altLang="hu-HU" sz="2800" dirty="0" smtClean="0"/>
              <a:t>oktatás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On-line elérhető segédletek, felhasználói kézikönyv (menüpontonkénti tördeléssel</a:t>
            </a:r>
            <a:r>
              <a:rPr lang="hu-HU" altLang="hu-HU" sz="28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Jogszabályi előírásokkal kapcsolatos </a:t>
            </a:r>
            <a:r>
              <a:rPr lang="hu-HU" altLang="hu-HU" sz="2800" dirty="0" smtClean="0"/>
              <a:t>tananyag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A szakrendszer főbb folyamatait bemutató oktatási videók </a:t>
            </a: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Szimulációs környezetben feladatok végrehajtása (5percASP</a:t>
            </a:r>
            <a:r>
              <a:rPr lang="hu-HU" altLang="hu-HU" sz="28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  <a:p>
            <a:pPr>
              <a:lnSpc>
                <a:spcPct val="80000"/>
              </a:lnSpc>
              <a:defRPr/>
            </a:pPr>
            <a:r>
              <a:rPr lang="hu-HU" altLang="hu-HU" sz="2800" dirty="0" smtClean="0"/>
              <a:t>Korlátlan gyakorlási lehetőség az oktatási felületen</a:t>
            </a:r>
          </a:p>
          <a:p>
            <a:pPr>
              <a:lnSpc>
                <a:spcPct val="80000"/>
              </a:lnSpc>
              <a:defRPr/>
            </a:pPr>
            <a:endParaRPr lang="hu-HU" alt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057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B026B01-E232-4192-9248-FEF16A69E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989201"/>
            <a:ext cx="1859853" cy="43204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61E3025-18A3-4CFD-9877-EAA091087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5988946"/>
            <a:ext cx="1152128" cy="4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err="1" smtClean="0"/>
              <a:t>Asp.gazd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Tartalom helye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147248" cy="4896544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hu-HU" sz="2000" dirty="0" smtClean="0"/>
              <a:t>A </a:t>
            </a:r>
            <a:r>
              <a:rPr lang="hu-HU" sz="2000" b="1" dirty="0"/>
              <a:t>4/2013. (I. 11.) Korm. rendelet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hu-HU" sz="2000" dirty="0" smtClean="0"/>
              <a:t>ÁHSZ) </a:t>
            </a:r>
            <a:r>
              <a:rPr lang="hu-HU" sz="2000" dirty="0"/>
              <a:t>szabályozásának megfelelően szükséges a könyvvezetés és a beszámolás kialakítása</a:t>
            </a:r>
            <a:r>
              <a:rPr lang="hu-HU" sz="2000" dirty="0" smtClean="0"/>
              <a:t>:</a:t>
            </a:r>
          </a:p>
          <a:p>
            <a:pPr marL="0" indent="0" algn="just">
              <a:buFont typeface="Arial" charset="0"/>
              <a:buNone/>
              <a:defRPr/>
            </a:pPr>
            <a:endParaRPr lang="hu-HU" sz="2000" dirty="0"/>
          </a:p>
          <a:p>
            <a:pPr algn="just">
              <a:defRPr/>
            </a:pPr>
            <a:r>
              <a:rPr lang="hu-HU" sz="2000" dirty="0" smtClean="0"/>
              <a:t>a </a:t>
            </a:r>
            <a:r>
              <a:rPr lang="hu-HU" sz="2000" dirty="0"/>
              <a:t>költségvetési és a pénzügyi számvitel megkülönböztetése</a:t>
            </a:r>
            <a:r>
              <a:rPr lang="hu-HU" sz="2000" dirty="0" smtClean="0"/>
              <a:t>,</a:t>
            </a:r>
          </a:p>
          <a:p>
            <a:pPr algn="just">
              <a:defRPr/>
            </a:pPr>
            <a:endParaRPr lang="hu-HU" sz="2000" dirty="0"/>
          </a:p>
          <a:p>
            <a:pPr algn="just">
              <a:defRPr/>
            </a:pPr>
            <a:r>
              <a:rPr lang="hu-HU" sz="2000" dirty="0" smtClean="0"/>
              <a:t>követelések</a:t>
            </a:r>
            <a:r>
              <a:rPr lang="hu-HU" sz="2000" dirty="0"/>
              <a:t>, kötelezettség-vállalások mérése költségvetési számvitellel</a:t>
            </a:r>
            <a:r>
              <a:rPr lang="hu-HU" sz="2000" dirty="0" smtClean="0"/>
              <a:t>,</a:t>
            </a:r>
          </a:p>
          <a:p>
            <a:pPr algn="just">
              <a:defRPr/>
            </a:pPr>
            <a:endParaRPr lang="hu-HU" sz="2000" dirty="0"/>
          </a:p>
          <a:p>
            <a:pPr algn="just">
              <a:defRPr/>
            </a:pPr>
            <a:r>
              <a:rPr lang="hu-HU" sz="2000" dirty="0"/>
              <a:t> a vagyon és a tevékenységek eredményességének, önköltségének mérése pénzügyi számvitellel</a:t>
            </a:r>
            <a:r>
              <a:rPr lang="hu-HU" sz="2000" dirty="0" smtClean="0"/>
              <a:t>,</a:t>
            </a:r>
          </a:p>
          <a:p>
            <a:pPr algn="just">
              <a:defRPr/>
            </a:pPr>
            <a:endParaRPr lang="hu-HU" sz="2000" dirty="0"/>
          </a:p>
          <a:p>
            <a:pPr algn="just">
              <a:defRPr/>
            </a:pPr>
            <a:r>
              <a:rPr lang="hu-HU" sz="2000" b="1" dirty="0"/>
              <a:t>A jogalkotó </a:t>
            </a:r>
            <a:r>
              <a:rPr lang="hu-HU" sz="2000" b="1" dirty="0" smtClean="0"/>
              <a:t>célja</a:t>
            </a:r>
            <a:r>
              <a:rPr lang="hu-HU" sz="2000" b="1" dirty="0"/>
              <a:t>: az egységes gyakorlat kialakítása.</a:t>
            </a:r>
          </a:p>
        </p:txBody>
      </p:sp>
    </p:spTree>
    <p:extLst>
      <p:ext uri="{BB962C8B-B14F-4D97-AF65-F5344CB8AC3E}">
        <p14:creationId xmlns:p14="http://schemas.microsoft.com/office/powerpoint/2010/main" val="36227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82453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Integrált program az integrált programon belül!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graphicFrame>
        <p:nvGraphicFramePr>
          <p:cNvPr id="5" name="Tartalom helye 3"/>
          <p:cNvGraphicFramePr>
            <a:graphicFrameLocks noGrp="1"/>
          </p:cNvGraphicFramePr>
          <p:nvPr>
            <p:ph idx="1"/>
          </p:nvPr>
        </p:nvGraphicFramePr>
        <p:xfrm>
          <a:off x="-176213" y="1340768"/>
          <a:ext cx="93245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938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412043" cy="864096"/>
          </a:xfrm>
        </p:spPr>
        <p:txBody>
          <a:bodyPr/>
          <a:lstStyle/>
          <a:p>
            <a:pPr algn="ctr"/>
            <a:r>
              <a:rPr lang="hu-HU" dirty="0" err="1" smtClean="0"/>
              <a:t>Asp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1173398" y="1452827"/>
            <a:ext cx="3528392" cy="2016225"/>
            <a:chOff x="-1" y="0"/>
            <a:chExt cx="4542312" cy="3413775"/>
          </a:xfrm>
          <a:scene3d>
            <a:camera prst="orthographicFront"/>
            <a:lightRig rig="chilly" dir="t"/>
          </a:scene3d>
        </p:grpSpPr>
        <p:sp>
          <p:nvSpPr>
            <p:cNvPr id="23" name="Egy sarkán kerekített téglalap 22"/>
            <p:cNvSpPr/>
            <p:nvPr/>
          </p:nvSpPr>
          <p:spPr>
            <a:xfrm rot="16200000">
              <a:off x="564268" y="-564268"/>
              <a:ext cx="3413774" cy="4542311"/>
            </a:xfrm>
            <a:prstGeom prst="round1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gy sarkán kerekített téglalap 4"/>
            <p:cNvSpPr txBox="1"/>
            <p:nvPr/>
          </p:nvSpPr>
          <p:spPr>
            <a:xfrm rot="21600000">
              <a:off x="0" y="0"/>
              <a:ext cx="4542311" cy="2560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KASZPER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 Központi Analitikai Számviteli - Pénzügyi Rendszer</a:t>
              </a:r>
              <a:endParaRPr lang="hu-HU" sz="2000" kern="12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741085" y="1466772"/>
            <a:ext cx="3528391" cy="2016224"/>
            <a:chOff x="4542311" y="0"/>
            <a:chExt cx="4542311" cy="3413774"/>
          </a:xfrm>
          <a:scene3d>
            <a:camera prst="orthographicFront"/>
            <a:lightRig rig="chilly" dir="t"/>
          </a:scene3d>
        </p:grpSpPr>
        <p:sp>
          <p:nvSpPr>
            <p:cNvPr id="21" name="Egy sarkán kerekített téglalap 20"/>
            <p:cNvSpPr/>
            <p:nvPr/>
          </p:nvSpPr>
          <p:spPr>
            <a:xfrm>
              <a:off x="4542311" y="0"/>
              <a:ext cx="4542311" cy="3413774"/>
            </a:xfrm>
            <a:prstGeom prst="round1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gy sarkán kerekített téglalap 6"/>
            <p:cNvSpPr txBox="1"/>
            <p:nvPr/>
          </p:nvSpPr>
          <p:spPr>
            <a:xfrm>
              <a:off x="4542311" y="0"/>
              <a:ext cx="4542311" cy="2560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KATI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Tárgyi eszköz és készletnyilvántartó modul</a:t>
              </a:r>
              <a:endParaRPr lang="hu-HU" sz="2000" kern="1200" dirty="0"/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173398" y="3518264"/>
            <a:ext cx="3528391" cy="2016224"/>
            <a:chOff x="0" y="3413774"/>
            <a:chExt cx="4542311" cy="3413774"/>
          </a:xfrm>
          <a:scene3d>
            <a:camera prst="orthographicFront"/>
            <a:lightRig rig="chilly" dir="t"/>
          </a:scene3d>
        </p:grpSpPr>
        <p:sp>
          <p:nvSpPr>
            <p:cNvPr id="19" name="Egy sarkán kerekített téglalap 18"/>
            <p:cNvSpPr/>
            <p:nvPr/>
          </p:nvSpPr>
          <p:spPr>
            <a:xfrm rot="10800000">
              <a:off x="0" y="3413774"/>
              <a:ext cx="4542311" cy="3413774"/>
            </a:xfrm>
            <a:prstGeom prst="round1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gy sarkán kerekített téglalap 8"/>
            <p:cNvSpPr txBox="1"/>
            <p:nvPr/>
          </p:nvSpPr>
          <p:spPr>
            <a:xfrm rot="21600000">
              <a:off x="0" y="4267217"/>
              <a:ext cx="4542311" cy="2560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ETRIUSZ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 Költségvetési, tervezési és beszámoló készítő modul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4724697" y="3509100"/>
            <a:ext cx="3528392" cy="2016224"/>
            <a:chOff x="4542311" y="3413774"/>
            <a:chExt cx="4542312" cy="3413774"/>
          </a:xfrm>
          <a:scene3d>
            <a:camera prst="orthographicFront"/>
            <a:lightRig rig="chilly" dir="t"/>
          </a:scene3d>
        </p:grpSpPr>
        <p:sp>
          <p:nvSpPr>
            <p:cNvPr id="17" name="Egy sarkán kerekített téglalap 16"/>
            <p:cNvSpPr/>
            <p:nvPr/>
          </p:nvSpPr>
          <p:spPr>
            <a:xfrm rot="5400000">
              <a:off x="5106580" y="2849505"/>
              <a:ext cx="3413774" cy="4542311"/>
            </a:xfrm>
            <a:prstGeom prst="round1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gy sarkán kerekített téglalap 10"/>
            <p:cNvSpPr txBox="1"/>
            <p:nvPr/>
          </p:nvSpPr>
          <p:spPr>
            <a:xfrm>
              <a:off x="4542312" y="4267217"/>
              <a:ext cx="4542311" cy="25603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VIR 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Vezetői információs rendszer</a:t>
              </a:r>
              <a:endParaRPr lang="hu-HU" sz="2000" kern="1200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3430006" y="3028153"/>
            <a:ext cx="2482533" cy="1008112"/>
            <a:chOff x="3179618" y="2560330"/>
            <a:chExt cx="2725386" cy="1706887"/>
          </a:xfrm>
          <a:scene3d>
            <a:camera prst="orthographicFront"/>
            <a:lightRig rig="chilly" dir="t"/>
          </a:scene3d>
        </p:grpSpPr>
        <p:sp>
          <p:nvSpPr>
            <p:cNvPr id="15" name="Lekerekített téglalap 14"/>
            <p:cNvSpPr/>
            <p:nvPr/>
          </p:nvSpPr>
          <p:spPr>
            <a:xfrm>
              <a:off x="3179618" y="2560330"/>
              <a:ext cx="2725386" cy="1706887"/>
            </a:xfrm>
            <a:prstGeom prst="roundRect">
              <a:avLst/>
            </a:prstGeom>
            <a:sp3d z="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Lekerekített téglalap 12"/>
            <p:cNvSpPr txBox="1"/>
            <p:nvPr/>
          </p:nvSpPr>
          <p:spPr>
            <a:xfrm>
              <a:off x="3262941" y="2643653"/>
              <a:ext cx="2558740" cy="1540241"/>
            </a:xfrm>
            <a:prstGeom prst="rect">
              <a:avLst/>
            </a:prstGeom>
            <a:sp3d z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GAZDÁLKODÁS</a:t>
              </a:r>
            </a:p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000" b="1" kern="1200" dirty="0" smtClean="0"/>
                <a:t>MODULOK</a:t>
              </a:r>
              <a:endParaRPr lang="hu-HU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316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87564" y="188640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rendszer paraméterezése I.</a:t>
            </a:r>
            <a:br>
              <a:rPr lang="hu-HU" dirty="0"/>
            </a:br>
            <a:r>
              <a:rPr lang="hu-HU" dirty="0"/>
              <a:t>A felkészülés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57200" y="1412776"/>
            <a:ext cx="8229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Intézményi </a:t>
            </a:r>
            <a:r>
              <a:rPr lang="hu-HU" sz="2000" dirty="0"/>
              <a:t>hierarchia, pénzügyi – számviteli folyamatok átgondolása, felelősök kijelölése – jogosultságok meghatározása </a:t>
            </a:r>
            <a:r>
              <a:rPr lang="hu-HU" sz="2000" dirty="0" smtClean="0"/>
              <a:t>az intézményeknél!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Keretrendszerben: </a:t>
            </a:r>
            <a:r>
              <a:rPr lang="hu-HU" sz="2000" b="1" dirty="0" smtClean="0"/>
              <a:t>szerepkörök</a:t>
            </a:r>
            <a:r>
              <a:rPr lang="hu-HU" sz="2000" dirty="0" smtClean="0"/>
              <a:t>,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/>
              <a:t>Gazdálkodási szakrendszerben: </a:t>
            </a:r>
            <a:r>
              <a:rPr lang="hu-HU" sz="2000" b="1" dirty="0" smtClean="0"/>
              <a:t>láthatóság</a:t>
            </a:r>
            <a:r>
              <a:rPr lang="hu-HU" sz="2000" dirty="0" smtClean="0"/>
              <a:t> (intézmény, személy, számlatömb, nyugtatömb)</a:t>
            </a:r>
            <a:endParaRPr lang="hu-HU" sz="2000" dirty="0"/>
          </a:p>
          <a:p>
            <a:pPr algn="just">
              <a:defRPr/>
            </a:pPr>
            <a:endParaRPr lang="hu-HU" sz="20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b="1" dirty="0" smtClean="0"/>
              <a:t>Adattisztítás – Adatpótlás – Partnertörzs</a:t>
            </a:r>
          </a:p>
          <a:p>
            <a:pPr algn="just">
              <a:defRPr/>
            </a:pPr>
            <a:endParaRPr lang="hu-HU" sz="2000" b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b="1" dirty="0"/>
              <a:t>Adatbetöltési lehetőség </a:t>
            </a:r>
            <a:r>
              <a:rPr lang="hu-HU" sz="2000" dirty="0"/>
              <a:t>(fontosabbak): Partnertörzs, Tárgyi eszközök</a:t>
            </a:r>
            <a:r>
              <a:rPr lang="hu-HU" sz="2000" dirty="0" smtClean="0"/>
              <a:t>,</a:t>
            </a: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78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72544" y="116632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rendszer paraméterezése II/1.</a:t>
            </a:r>
            <a:br>
              <a:rPr lang="hu-HU" dirty="0"/>
            </a:br>
            <a:r>
              <a:rPr lang="hu-HU" dirty="0"/>
              <a:t>A beállításvarázsló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7200" y="162880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A gazdálkodási </a:t>
            </a:r>
            <a:r>
              <a:rPr lang="hu-HU" sz="2000" dirty="0" smtClean="0"/>
              <a:t>szakrendszer </a:t>
            </a:r>
            <a:r>
              <a:rPr lang="hu-HU" sz="2000" dirty="0"/>
              <a:t>paraméterezését </a:t>
            </a:r>
            <a:r>
              <a:rPr lang="hu-HU" sz="2000" dirty="0" smtClean="0"/>
              <a:t>a </a:t>
            </a:r>
            <a:r>
              <a:rPr lang="hu-HU" sz="2000" b="1" dirty="0"/>
              <a:t>Beállítás varázsló </a:t>
            </a:r>
            <a:r>
              <a:rPr lang="hu-HU" sz="2000" b="1" dirty="0" smtClean="0"/>
              <a:t>biztosítja,</a:t>
            </a:r>
            <a:r>
              <a:rPr lang="hu-HU" sz="2000" dirty="0" smtClean="0"/>
              <a:t> </a:t>
            </a:r>
            <a:r>
              <a:rPr lang="hu-HU" sz="2000" dirty="0"/>
              <a:t>amelynek célja, egy olyan környezet létrehozása, amely további beállítások nélkül is alkalmassá teszi a rendszert a napi használatra. </a:t>
            </a:r>
          </a:p>
          <a:p>
            <a:endParaRPr lang="hu-HU" sz="2000" dirty="0"/>
          </a:p>
          <a:p>
            <a:pPr algn="ctr"/>
            <a:r>
              <a:rPr lang="hu-HU" sz="2000" b="1" dirty="0"/>
              <a:t>A BEÁLLÍTÁS VARÁZSLÓ működése, tulajdonságai</a:t>
            </a:r>
          </a:p>
          <a:p>
            <a:pPr algn="ctr"/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csak adminisztrátori joggal futtatható,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csak a futtatást követően látható a többi menüpont (kikényszerített futtatás)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18 lépésen keresztül paraméterezi az összes intézményt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a végigfuttatása csak akkor lehetséges, ha egymás után minden lépést végrehajt a felhasználó</a:t>
            </a:r>
          </a:p>
        </p:txBody>
      </p:sp>
    </p:spTree>
    <p:extLst>
      <p:ext uri="{BB962C8B-B14F-4D97-AF65-F5344CB8AC3E}">
        <p14:creationId xmlns:p14="http://schemas.microsoft.com/office/powerpoint/2010/main" val="18820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41204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A rendszer paraméterezése II/2.</a:t>
            </a:r>
            <a:br>
              <a:rPr lang="hu-HU" dirty="0"/>
            </a:br>
            <a:r>
              <a:rPr lang="hu-HU" dirty="0"/>
              <a:t>A beállításvarázsló</a:t>
            </a:r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57200" y="16288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/>
          </a:p>
          <a:p>
            <a:pPr algn="ctr"/>
            <a:r>
              <a:rPr lang="hu-HU" sz="2000" b="1" dirty="0"/>
              <a:t>A BEÁLLÍTÁS VARÁZSLÓ működése, tulajdonságai</a:t>
            </a:r>
          </a:p>
          <a:p>
            <a:pPr algn="ctr"/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Végigfuttatását követően a migrációs jegyzőkönyv automatikusan előáll (</a:t>
            </a:r>
            <a:r>
              <a:rPr lang="hu-HU" sz="2000" dirty="0" err="1" smtClean="0"/>
              <a:t>pdf</a:t>
            </a:r>
            <a:r>
              <a:rPr lang="hu-H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Útmutató és videó segíti a felhasználókat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KTörzs</a:t>
            </a:r>
            <a:r>
              <a:rPr lang="hu-HU" sz="2000" dirty="0" smtClean="0"/>
              <a:t> és beszámoló adatok előtöltése (PIR szám, adószám, bankszámlaszám, </a:t>
            </a:r>
            <a:r>
              <a:rPr lang="hu-HU" sz="2000" dirty="0" err="1" smtClean="0"/>
              <a:t>cofog</a:t>
            </a:r>
            <a:r>
              <a:rPr lang="hu-HU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pénztár, számlatömb, nyugtatömb automatikus létrehozására van lehetőség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Főkönyvek szektorszám szerinti ajánlás alapján automatikusan kerülnek hozzárendelésre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2016.12.05-2016.12.31 között 1640 önkormányzat sikeresen futtatta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7232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555776" y="44624"/>
            <a:ext cx="4680520" cy="1152128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/>
              <a:t>A rendszer paraméterezése III. A beállításvarázslóról részletesen </a:t>
            </a:r>
            <a:endParaRPr lang="hu-HU" sz="20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3A6835-AE0B-4A1F-95E4-ADE57EC1E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72" y="272755"/>
            <a:ext cx="1152128" cy="4078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4A02B42-2035-432E-9C57-78B6B778B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71482"/>
            <a:ext cx="1859853" cy="4320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7504" y="1340768"/>
            <a:ext cx="9036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Beállításvarázsló témacsoportja </a:t>
            </a:r>
            <a:r>
              <a:rPr lang="hu-HU" b="1" dirty="0" smtClean="0"/>
              <a:t>         </a:t>
            </a:r>
            <a:r>
              <a:rPr lang="hu-HU" b="1" dirty="0" smtClean="0"/>
              <a:t>KASZPER beállítási/ellenőrzési lehetőség</a:t>
            </a:r>
          </a:p>
          <a:p>
            <a:endParaRPr lang="hu-HU" b="1" dirty="0"/>
          </a:p>
          <a:p>
            <a:r>
              <a:rPr lang="hu-HU" b="1" dirty="0"/>
              <a:t>1. Felhasználók szinkronizálása </a:t>
            </a:r>
            <a:r>
              <a:rPr lang="hu-HU" dirty="0" smtClean="0"/>
              <a:t>			KERET </a:t>
            </a:r>
            <a:r>
              <a:rPr lang="hu-HU" dirty="0"/>
              <a:t>rendszerben módosítható.</a:t>
            </a:r>
          </a:p>
          <a:p>
            <a:r>
              <a:rPr lang="hu-HU" b="1" dirty="0"/>
              <a:t>2. Szerepkörök kiosztásának ellenőrzése </a:t>
            </a:r>
            <a:r>
              <a:rPr lang="hu-HU" dirty="0" smtClean="0"/>
              <a:t>	KERET </a:t>
            </a:r>
            <a:r>
              <a:rPr lang="hu-HU" dirty="0"/>
              <a:t>rendszerben módosítható.</a:t>
            </a:r>
          </a:p>
          <a:p>
            <a:r>
              <a:rPr lang="hu-HU" b="1" dirty="0"/>
              <a:t>3. Intézményadatok </a:t>
            </a:r>
            <a:r>
              <a:rPr lang="hu-HU" b="1" dirty="0" smtClean="0"/>
              <a:t> szinkronizálása </a:t>
            </a:r>
            <a:r>
              <a:rPr lang="hu-HU" dirty="0" smtClean="0"/>
              <a:t>		(</a:t>
            </a:r>
            <a:r>
              <a:rPr lang="hu-HU" dirty="0"/>
              <a:t>221) Intézmények karbantartása</a:t>
            </a:r>
          </a:p>
          <a:p>
            <a:r>
              <a:rPr lang="hu-HU" dirty="0" smtClean="0"/>
              <a:t>									</a:t>
            </a:r>
            <a:r>
              <a:rPr lang="hu-HU" dirty="0" smtClean="0"/>
              <a:t>	(</a:t>
            </a:r>
            <a:r>
              <a:rPr lang="hu-HU" dirty="0"/>
              <a:t>2211) Intézmények csoportba </a:t>
            </a:r>
            <a:r>
              <a:rPr lang="hu-HU" dirty="0" smtClean="0"/>
              <a:t>													sorolása</a:t>
            </a:r>
            <a:r>
              <a:rPr lang="hu-HU" dirty="0"/>
              <a:t>, </a:t>
            </a:r>
            <a:r>
              <a:rPr lang="hu-HU" dirty="0" smtClean="0"/>
              <a:t>csoportok</a:t>
            </a:r>
            <a:r>
              <a:rPr lang="hu-HU" dirty="0" smtClean="0"/>
              <a:t>, karbantartása</a:t>
            </a:r>
            <a:endParaRPr lang="hu-HU" dirty="0"/>
          </a:p>
          <a:p>
            <a:r>
              <a:rPr lang="hu-HU" b="1" dirty="0" smtClean="0"/>
              <a:t>4</a:t>
            </a:r>
            <a:r>
              <a:rPr lang="hu-HU" b="1" dirty="0"/>
              <a:t>. Aláírási jogok ellenőrzése </a:t>
            </a:r>
            <a:r>
              <a:rPr lang="hu-HU" b="1" dirty="0" smtClean="0"/>
              <a:t>	</a:t>
            </a:r>
            <a:r>
              <a:rPr lang="hu-HU" dirty="0" smtClean="0"/>
              <a:t>			(</a:t>
            </a:r>
            <a:r>
              <a:rPr lang="hu-HU" dirty="0"/>
              <a:t>2261) Aláírási jogosultság kezelése</a:t>
            </a:r>
          </a:p>
          <a:p>
            <a:r>
              <a:rPr lang="hu-HU" b="1" dirty="0" smtClean="0"/>
              <a:t>5</a:t>
            </a:r>
            <a:r>
              <a:rPr lang="hu-HU" b="1" dirty="0"/>
              <a:t>. Pénztárkönyv ellenőrzése </a:t>
            </a:r>
            <a:r>
              <a:rPr lang="hu-HU" dirty="0" smtClean="0"/>
              <a:t>				(</a:t>
            </a:r>
            <a:r>
              <a:rPr lang="hu-HU" dirty="0"/>
              <a:t>61) Pénztárkönyvek adminisztrációja</a:t>
            </a:r>
          </a:p>
          <a:p>
            <a:r>
              <a:rPr lang="hu-HU" b="1" dirty="0"/>
              <a:t>6. Számlatömb ellenőrzése </a:t>
            </a:r>
            <a:r>
              <a:rPr lang="hu-HU" dirty="0" smtClean="0"/>
              <a:t>				(</a:t>
            </a:r>
            <a:r>
              <a:rPr lang="hu-HU" dirty="0"/>
              <a:t>221) Intézmények karbantartása</a:t>
            </a:r>
          </a:p>
          <a:p>
            <a:r>
              <a:rPr lang="hu-HU" b="1" dirty="0"/>
              <a:t>7. Nyugtatömb ellenőrzése </a:t>
            </a:r>
            <a:r>
              <a:rPr lang="hu-HU" dirty="0" smtClean="0"/>
              <a:t>				(</a:t>
            </a:r>
            <a:r>
              <a:rPr lang="hu-HU" dirty="0"/>
              <a:t>221) Intézmények karbantartása</a:t>
            </a:r>
          </a:p>
          <a:p>
            <a:r>
              <a:rPr lang="hu-HU" b="1" dirty="0"/>
              <a:t>8. Partnertörzs ellenőrzése és betöltése </a:t>
            </a:r>
            <a:r>
              <a:rPr lang="hu-HU" dirty="0" smtClean="0"/>
              <a:t>	(</a:t>
            </a:r>
            <a:r>
              <a:rPr lang="hu-HU" dirty="0"/>
              <a:t>201) Aktuális partner adatok </a:t>
            </a:r>
            <a:r>
              <a:rPr lang="hu-HU" dirty="0" smtClean="0"/>
              <a:t>											</a:t>
            </a:r>
            <a:r>
              <a:rPr lang="hu-HU" dirty="0" smtClean="0"/>
              <a:t>		karbantartása</a:t>
            </a:r>
            <a:endParaRPr lang="hu-HU" dirty="0"/>
          </a:p>
          <a:p>
            <a:r>
              <a:rPr lang="hu-HU" b="1" dirty="0"/>
              <a:t>9. Részletezőkód ellenőrzése </a:t>
            </a:r>
            <a:r>
              <a:rPr lang="hu-HU" b="1" dirty="0" smtClean="0"/>
              <a:t>	</a:t>
            </a:r>
            <a:r>
              <a:rPr lang="hu-HU" dirty="0" smtClean="0"/>
              <a:t>		</a:t>
            </a:r>
            <a:r>
              <a:rPr lang="hu-HU" dirty="0" smtClean="0"/>
              <a:t>(</a:t>
            </a:r>
            <a:r>
              <a:rPr lang="hu-HU" dirty="0"/>
              <a:t>234) Bevétel/kiadás (részletező) kódok </a:t>
            </a:r>
            <a:r>
              <a:rPr lang="hu-HU" dirty="0" smtClean="0"/>
              <a:t>									</a:t>
            </a:r>
            <a:r>
              <a:rPr lang="hu-HU" dirty="0" smtClean="0"/>
              <a:t>		karbantartása</a:t>
            </a:r>
            <a:endParaRPr lang="hu-HU" dirty="0"/>
          </a:p>
          <a:p>
            <a:r>
              <a:rPr lang="hu-HU" dirty="0" smtClean="0"/>
              <a:t>									</a:t>
            </a:r>
            <a:r>
              <a:rPr lang="hu-HU" dirty="0" smtClean="0"/>
              <a:t>	(</a:t>
            </a:r>
            <a:r>
              <a:rPr lang="hu-HU" dirty="0"/>
              <a:t>2241) Intézmény - részletező kód </a:t>
            </a:r>
            <a:r>
              <a:rPr lang="hu-HU" dirty="0" smtClean="0"/>
              <a:t>											</a:t>
            </a:r>
            <a:r>
              <a:rPr lang="hu-HU" dirty="0" smtClean="0"/>
              <a:t>	összekapcsolás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69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B5D22AD93C6144AA8E7D3DE54C61FD0" ma:contentTypeVersion="0" ma:contentTypeDescription="Új dokumentum létrehozása." ma:contentTypeScope="" ma:versionID="b4f84cd438350e79051b67f8e204068d">
  <xsd:schema xmlns:xsd="http://www.w3.org/2001/XMLSchema" xmlns:p="http://schemas.microsoft.com/office/2006/metadata/properties" targetNamespace="http://schemas.microsoft.com/office/2006/metadata/properties" ma:root="true" ma:fieldsID="b0d536f129c651b6788987fff2486af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 ma:readOnly="true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1059177-FEF2-4E45-B4DD-2F207F207697}"/>
</file>

<file path=customXml/itemProps2.xml><?xml version="1.0" encoding="utf-8"?>
<ds:datastoreItem xmlns:ds="http://schemas.openxmlformats.org/officeDocument/2006/customXml" ds:itemID="{1C51EA75-C1B1-4BA8-AAA5-7DEADB18C8D4}"/>
</file>

<file path=customXml/itemProps3.xml><?xml version="1.0" encoding="utf-8"?>
<ds:datastoreItem xmlns:ds="http://schemas.openxmlformats.org/officeDocument/2006/customXml" ds:itemID="{864FEA30-FD76-494D-9805-2B4C2C8ADB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635</Words>
  <Application>Microsoft Office PowerPoint</Application>
  <PresentationFormat>Diavetítés a képernyőre (4:3 oldalarány)</PresentationFormat>
  <Paragraphs>184</Paragraphs>
  <Slides>22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Office-téma</vt:lpstr>
      <vt:lpstr>ASP 2.0 Projekt </vt:lpstr>
      <vt:lpstr>ASp.gazd </vt:lpstr>
      <vt:lpstr>Asp.gazd </vt:lpstr>
      <vt:lpstr>Integrált program az integrált programon belül! </vt:lpstr>
      <vt:lpstr>Asp </vt:lpstr>
      <vt:lpstr>A rendszer paraméterezése I. A felkészülés </vt:lpstr>
      <vt:lpstr>A rendszer paraméterezése II/1. A beállításvarázsló</vt:lpstr>
      <vt:lpstr>A rendszer paraméterezése II/2. A beállításvarázsló</vt:lpstr>
      <vt:lpstr>A rendszer paraméterezése III. A beállításvarázslóról részletesen </vt:lpstr>
      <vt:lpstr>A rendszer paraméterezése IV. A beállításvarázslóról részletesen </vt:lpstr>
      <vt:lpstr>A beállításvarázsló (keretrendszerből felhasználók beemelése) </vt:lpstr>
      <vt:lpstr>A beállításvarázsló </vt:lpstr>
      <vt:lpstr>A beállításvarázsló </vt:lpstr>
      <vt:lpstr>A beállításvarázsló – migrációs jegyzőkönyv </vt:lpstr>
      <vt:lpstr>kaszper</vt:lpstr>
      <vt:lpstr>Etriusz modul által támogatott tevékenységek </vt:lpstr>
      <vt:lpstr>ETRIUSZ modul  adatforrásai / adatkapcsolatai </vt:lpstr>
      <vt:lpstr>Vir – modul által támogatott tevékenységek </vt:lpstr>
      <vt:lpstr>KATI modul által támogatott főbb tevékenységek  </vt:lpstr>
      <vt:lpstr>Gazdálkodási szakrendszer bevezetéséhez kapcsolódó feladatok  </vt:lpstr>
      <vt:lpstr>Gazdálkodás szakrendszer bevezetésének támogatása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Deák Dávid</cp:lastModifiedBy>
  <cp:revision>100</cp:revision>
  <cp:lastPrinted>2017-06-14T09:18:02Z</cp:lastPrinted>
  <dcterms:created xsi:type="dcterms:W3CDTF">2014-03-03T11:13:53Z</dcterms:created>
  <dcterms:modified xsi:type="dcterms:W3CDTF">2017-10-24T10:08:27Z</dcterms:modified>
</cp:coreProperties>
</file>