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1" r:id="rId5"/>
    <p:sldId id="375" r:id="rId6"/>
    <p:sldId id="373" r:id="rId7"/>
    <p:sldId id="348" r:id="rId8"/>
    <p:sldId id="356" r:id="rId9"/>
    <p:sldId id="406" r:id="rId10"/>
    <p:sldId id="371" r:id="rId11"/>
    <p:sldId id="357" r:id="rId12"/>
    <p:sldId id="368" r:id="rId13"/>
    <p:sldId id="407" r:id="rId14"/>
    <p:sldId id="408" r:id="rId15"/>
    <p:sldId id="409" r:id="rId16"/>
    <p:sldId id="410" r:id="rId17"/>
    <p:sldId id="411" r:id="rId18"/>
    <p:sldId id="412" r:id="rId19"/>
    <p:sldId id="413" r:id="rId20"/>
  </p:sldIdLst>
  <p:sldSz cx="9144000" cy="6858000" type="screen4x3"/>
  <p:notesSz cx="6735763" cy="98663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85035" autoAdjust="0"/>
  </p:normalViewPr>
  <p:slideViewPr>
    <p:cSldViewPr>
      <p:cViewPr>
        <p:scale>
          <a:sx n="70" d="100"/>
          <a:sy n="70" d="100"/>
        </p:scale>
        <p:origin x="-438" y="-114"/>
      </p:cViewPr>
      <p:guideLst>
        <p:guide orient="horz" pos="2160"/>
        <p:guide orient="horz" pos="2205"/>
        <p:guide pos="288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4635A-2146-492D-ACF3-FCFF74D231E3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5B67F4FD-C1FA-401E-9F1D-EDEF9D0465FC}">
      <dgm:prSet phldrT="[Szöveg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hu-HU" sz="1400" dirty="0" smtClean="0"/>
            <a:t>Csatlakozási</a:t>
          </a:r>
        </a:p>
        <a:p>
          <a:r>
            <a:rPr lang="hu-HU" sz="1400" dirty="0" smtClean="0"/>
            <a:t> szakasz </a:t>
          </a:r>
          <a:endParaRPr lang="hu-HU" sz="1400" dirty="0"/>
        </a:p>
      </dgm:t>
    </dgm:pt>
    <dgm:pt modelId="{A887085E-CDFB-482D-BDB7-96919F9716EF}" type="parTrans" cxnId="{8000E722-9D1D-4C16-85E0-6F4E67220A92}">
      <dgm:prSet/>
      <dgm:spPr/>
      <dgm:t>
        <a:bodyPr/>
        <a:lstStyle/>
        <a:p>
          <a:endParaRPr lang="hu-HU"/>
        </a:p>
      </dgm:t>
    </dgm:pt>
    <dgm:pt modelId="{74914600-37EB-483F-85B7-487CB7FDDFA1}" type="sibTrans" cxnId="{8000E722-9D1D-4C16-85E0-6F4E67220A92}">
      <dgm:prSet/>
      <dgm:spPr/>
      <dgm:t>
        <a:bodyPr/>
        <a:lstStyle/>
        <a:p>
          <a:endParaRPr lang="hu-HU"/>
        </a:p>
      </dgm:t>
    </dgm:pt>
    <dgm:pt modelId="{11CE1492-76AD-4448-8AF2-6AD8DBD9F6CF}">
      <dgm:prSet phldrT="[Szöveg]" custT="1"/>
      <dgm:spPr>
        <a:solidFill>
          <a:srgbClr val="B97B3D">
            <a:alpha val="90000"/>
          </a:srgbClr>
        </a:solidFill>
      </dgm:spPr>
      <dgm:t>
        <a:bodyPr/>
        <a:lstStyle/>
        <a:p>
          <a:r>
            <a:rPr lang="hu-HU" sz="1400" dirty="0" smtClean="0"/>
            <a:t>Éles szolgáltatás időszaka</a:t>
          </a:r>
          <a:endParaRPr lang="hu-HU" sz="1400" dirty="0"/>
        </a:p>
      </dgm:t>
    </dgm:pt>
    <dgm:pt modelId="{BAD95C55-81AB-4773-A5F6-728E830EF46F}" type="parTrans" cxnId="{81D27407-5F54-4A2D-9CE2-F6CC947FF888}">
      <dgm:prSet/>
      <dgm:spPr/>
      <dgm:t>
        <a:bodyPr/>
        <a:lstStyle/>
        <a:p>
          <a:endParaRPr lang="hu-HU"/>
        </a:p>
      </dgm:t>
    </dgm:pt>
    <dgm:pt modelId="{9BFF5A22-DED0-4047-AAE4-F5C4233F126B}" type="sibTrans" cxnId="{81D27407-5F54-4A2D-9CE2-F6CC947FF888}">
      <dgm:prSet/>
      <dgm:spPr/>
      <dgm:t>
        <a:bodyPr/>
        <a:lstStyle/>
        <a:p>
          <a:endParaRPr lang="hu-HU"/>
        </a:p>
      </dgm:t>
    </dgm:pt>
    <dgm:pt modelId="{8E5B6670-0B96-40DF-9150-48AFF3001D82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1400" dirty="0" smtClean="0"/>
            <a:t>Csatlakozás előkészítési szakasz</a:t>
          </a:r>
          <a:endParaRPr lang="hu-HU" sz="1400" dirty="0"/>
        </a:p>
      </dgm:t>
    </dgm:pt>
    <dgm:pt modelId="{4D328BBE-E955-425F-AF23-764E4A7C13D3}" type="sibTrans" cxnId="{6A25B9EC-7525-4041-8876-9D8A7FB0DF6A}">
      <dgm:prSet/>
      <dgm:spPr/>
      <dgm:t>
        <a:bodyPr/>
        <a:lstStyle/>
        <a:p>
          <a:endParaRPr lang="hu-HU"/>
        </a:p>
      </dgm:t>
    </dgm:pt>
    <dgm:pt modelId="{ED66B0C9-ADB1-49D8-8AEE-1E22ACC6F89E}" type="parTrans" cxnId="{6A25B9EC-7525-4041-8876-9D8A7FB0DF6A}">
      <dgm:prSet/>
      <dgm:spPr/>
      <dgm:t>
        <a:bodyPr/>
        <a:lstStyle/>
        <a:p>
          <a:endParaRPr lang="hu-HU"/>
        </a:p>
      </dgm:t>
    </dgm:pt>
    <dgm:pt modelId="{DF3FAE61-6606-4B59-B247-FA4D4A19D2BC}" type="pres">
      <dgm:prSet presAssocID="{7224635A-2146-492D-ACF3-FCFF74D231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AE434CFB-94E6-4807-9F66-D49F9E27B420}" type="pres">
      <dgm:prSet presAssocID="{8E5B6670-0B96-40DF-9150-48AFF3001D82}" presName="horFlow" presStyleCnt="0"/>
      <dgm:spPr/>
    </dgm:pt>
    <dgm:pt modelId="{E39450E8-CBFA-45D9-A750-C7D12EEC11B6}" type="pres">
      <dgm:prSet presAssocID="{8E5B6670-0B96-40DF-9150-48AFF3001D82}" presName="bigChev" presStyleLbl="node1" presStyleIdx="0" presStyleCnt="1" custScaleX="133425" custScaleY="100174" custLinFactX="1199" custLinFactNeighborX="100000"/>
      <dgm:spPr/>
      <dgm:t>
        <a:bodyPr/>
        <a:lstStyle/>
        <a:p>
          <a:endParaRPr lang="hu-HU"/>
        </a:p>
      </dgm:t>
    </dgm:pt>
    <dgm:pt modelId="{F599D758-3041-4C73-A4E4-AFEA613D9078}" type="pres">
      <dgm:prSet presAssocID="{A887085E-CDFB-482D-BDB7-96919F9716EF}" presName="parTrans" presStyleCnt="0"/>
      <dgm:spPr/>
    </dgm:pt>
    <dgm:pt modelId="{3CB83534-B4B4-4758-A5A2-359BD6B431AD}" type="pres">
      <dgm:prSet presAssocID="{5B67F4FD-C1FA-401E-9F1D-EDEF9D0465FC}" presName="node" presStyleLbl="alignAccFollowNode1" presStyleIdx="0" presStyleCnt="2" custScaleX="132898" custScaleY="120515" custLinFactNeighborX="557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BC586F-8150-4C3E-984D-35DFD8D310F2}" type="pres">
      <dgm:prSet presAssocID="{74914600-37EB-483F-85B7-487CB7FDDFA1}" presName="sibTrans" presStyleCnt="0"/>
      <dgm:spPr/>
    </dgm:pt>
    <dgm:pt modelId="{97DBB475-2B82-42C4-A103-C5F4367339FB}" type="pres">
      <dgm:prSet presAssocID="{11CE1492-76AD-4448-8AF2-6AD8DBD9F6CF}" presName="node" presStyleLbl="alignAccFollowNode1" presStyleIdx="1" presStyleCnt="2" custScaleX="320512" custScaleY="120515" custLinFactNeighborX="9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D27407-5F54-4A2D-9CE2-F6CC947FF888}" srcId="{8E5B6670-0B96-40DF-9150-48AFF3001D82}" destId="{11CE1492-76AD-4448-8AF2-6AD8DBD9F6CF}" srcOrd="1" destOrd="0" parTransId="{BAD95C55-81AB-4773-A5F6-728E830EF46F}" sibTransId="{9BFF5A22-DED0-4047-AAE4-F5C4233F126B}"/>
    <dgm:cxn modelId="{0EEBA29C-41C5-40F0-914D-391197773E71}" type="presOf" srcId="{5B67F4FD-C1FA-401E-9F1D-EDEF9D0465FC}" destId="{3CB83534-B4B4-4758-A5A2-359BD6B431AD}" srcOrd="0" destOrd="0" presId="urn:microsoft.com/office/officeart/2005/8/layout/lProcess3"/>
    <dgm:cxn modelId="{6A25B9EC-7525-4041-8876-9D8A7FB0DF6A}" srcId="{7224635A-2146-492D-ACF3-FCFF74D231E3}" destId="{8E5B6670-0B96-40DF-9150-48AFF3001D82}" srcOrd="0" destOrd="0" parTransId="{ED66B0C9-ADB1-49D8-8AEE-1E22ACC6F89E}" sibTransId="{4D328BBE-E955-425F-AF23-764E4A7C13D3}"/>
    <dgm:cxn modelId="{C77F14DB-071F-4ECD-90EB-8E5800C60604}" type="presOf" srcId="{8E5B6670-0B96-40DF-9150-48AFF3001D82}" destId="{E39450E8-CBFA-45D9-A750-C7D12EEC11B6}" srcOrd="0" destOrd="0" presId="urn:microsoft.com/office/officeart/2005/8/layout/lProcess3"/>
    <dgm:cxn modelId="{91194B27-B702-407B-9F2A-FCC75A9A7C58}" type="presOf" srcId="{7224635A-2146-492D-ACF3-FCFF74D231E3}" destId="{DF3FAE61-6606-4B59-B247-FA4D4A19D2BC}" srcOrd="0" destOrd="0" presId="urn:microsoft.com/office/officeart/2005/8/layout/lProcess3"/>
    <dgm:cxn modelId="{D51AAE81-C8D1-4B0B-8A26-E4F2A594400F}" type="presOf" srcId="{11CE1492-76AD-4448-8AF2-6AD8DBD9F6CF}" destId="{97DBB475-2B82-42C4-A103-C5F4367339FB}" srcOrd="0" destOrd="0" presId="urn:microsoft.com/office/officeart/2005/8/layout/lProcess3"/>
    <dgm:cxn modelId="{8000E722-9D1D-4C16-85E0-6F4E67220A92}" srcId="{8E5B6670-0B96-40DF-9150-48AFF3001D82}" destId="{5B67F4FD-C1FA-401E-9F1D-EDEF9D0465FC}" srcOrd="0" destOrd="0" parTransId="{A887085E-CDFB-482D-BDB7-96919F9716EF}" sibTransId="{74914600-37EB-483F-85B7-487CB7FDDFA1}"/>
    <dgm:cxn modelId="{BF725F02-3AE6-4DC7-A0D5-FCB278CA10D0}" type="presParOf" srcId="{DF3FAE61-6606-4B59-B247-FA4D4A19D2BC}" destId="{AE434CFB-94E6-4807-9F66-D49F9E27B420}" srcOrd="0" destOrd="0" presId="urn:microsoft.com/office/officeart/2005/8/layout/lProcess3"/>
    <dgm:cxn modelId="{75BF3035-57D5-4BBC-88AF-AE431528118A}" type="presParOf" srcId="{AE434CFB-94E6-4807-9F66-D49F9E27B420}" destId="{E39450E8-CBFA-45D9-A750-C7D12EEC11B6}" srcOrd="0" destOrd="0" presId="urn:microsoft.com/office/officeart/2005/8/layout/lProcess3"/>
    <dgm:cxn modelId="{98666480-3C7E-468C-A3D3-03CE334D9203}" type="presParOf" srcId="{AE434CFB-94E6-4807-9F66-D49F9E27B420}" destId="{F599D758-3041-4C73-A4E4-AFEA613D9078}" srcOrd="1" destOrd="0" presId="urn:microsoft.com/office/officeart/2005/8/layout/lProcess3"/>
    <dgm:cxn modelId="{C9E7F1E4-7A82-42A0-90E1-FC02AEA1479E}" type="presParOf" srcId="{AE434CFB-94E6-4807-9F66-D49F9E27B420}" destId="{3CB83534-B4B4-4758-A5A2-359BD6B431AD}" srcOrd="2" destOrd="0" presId="urn:microsoft.com/office/officeart/2005/8/layout/lProcess3"/>
    <dgm:cxn modelId="{071A4455-89A3-490E-9F7E-A0E0451FC388}" type="presParOf" srcId="{AE434CFB-94E6-4807-9F66-D49F9E27B420}" destId="{DFBC586F-8150-4C3E-984D-35DFD8D310F2}" srcOrd="3" destOrd="0" presId="urn:microsoft.com/office/officeart/2005/8/layout/lProcess3"/>
    <dgm:cxn modelId="{E661EAAC-B484-425F-8B9C-53EDF643CED8}" type="presParOf" srcId="{AE434CFB-94E6-4807-9F66-D49F9E27B420}" destId="{97DBB475-2B82-42C4-A103-C5F4367339F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4635A-2146-492D-ACF3-FCFF74D231E3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8E5B6670-0B96-40DF-9150-48AFF3001D82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1400" dirty="0" smtClean="0"/>
            <a:t>Csatlakozás előkészítési szakasz</a:t>
          </a:r>
          <a:endParaRPr lang="hu-HU" sz="1400" dirty="0"/>
        </a:p>
      </dgm:t>
    </dgm:pt>
    <dgm:pt modelId="{ED66B0C9-ADB1-49D8-8AEE-1E22ACC6F89E}" type="parTrans" cxnId="{6A25B9EC-7525-4041-8876-9D8A7FB0DF6A}">
      <dgm:prSet/>
      <dgm:spPr/>
      <dgm:t>
        <a:bodyPr/>
        <a:lstStyle/>
        <a:p>
          <a:endParaRPr lang="hu-HU"/>
        </a:p>
      </dgm:t>
    </dgm:pt>
    <dgm:pt modelId="{4D328BBE-E955-425F-AF23-764E4A7C13D3}" type="sibTrans" cxnId="{6A25B9EC-7525-4041-8876-9D8A7FB0DF6A}">
      <dgm:prSet/>
      <dgm:spPr/>
      <dgm:t>
        <a:bodyPr/>
        <a:lstStyle/>
        <a:p>
          <a:endParaRPr lang="hu-HU"/>
        </a:p>
      </dgm:t>
    </dgm:pt>
    <dgm:pt modelId="{5B67F4FD-C1FA-401E-9F1D-EDEF9D0465FC}">
      <dgm:prSet phldrT="[Szöveg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hu-HU" sz="1400" dirty="0" smtClean="0"/>
            <a:t>Csatlakozási szakasz </a:t>
          </a:r>
          <a:endParaRPr lang="hu-HU" sz="1400" dirty="0"/>
        </a:p>
      </dgm:t>
    </dgm:pt>
    <dgm:pt modelId="{A887085E-CDFB-482D-BDB7-96919F9716EF}" type="parTrans" cxnId="{8000E722-9D1D-4C16-85E0-6F4E67220A92}">
      <dgm:prSet/>
      <dgm:spPr/>
      <dgm:t>
        <a:bodyPr/>
        <a:lstStyle/>
        <a:p>
          <a:endParaRPr lang="hu-HU"/>
        </a:p>
      </dgm:t>
    </dgm:pt>
    <dgm:pt modelId="{74914600-37EB-483F-85B7-487CB7FDDFA1}" type="sibTrans" cxnId="{8000E722-9D1D-4C16-85E0-6F4E67220A92}">
      <dgm:prSet/>
      <dgm:spPr/>
      <dgm:t>
        <a:bodyPr/>
        <a:lstStyle/>
        <a:p>
          <a:endParaRPr lang="hu-HU"/>
        </a:p>
      </dgm:t>
    </dgm:pt>
    <dgm:pt modelId="{11CE1492-76AD-4448-8AF2-6AD8DBD9F6CF}">
      <dgm:prSet phldrT="[Szöveg]" custT="1"/>
      <dgm:spPr>
        <a:solidFill>
          <a:srgbClr val="B97B3D">
            <a:alpha val="90000"/>
          </a:srgbClr>
        </a:solidFill>
      </dgm:spPr>
      <dgm:t>
        <a:bodyPr/>
        <a:lstStyle/>
        <a:p>
          <a:r>
            <a:rPr lang="hu-HU" sz="1400" dirty="0" smtClean="0"/>
            <a:t>Éles szolgáltatás időszaka</a:t>
          </a:r>
          <a:endParaRPr lang="hu-HU" sz="1400" dirty="0"/>
        </a:p>
      </dgm:t>
    </dgm:pt>
    <dgm:pt modelId="{BAD95C55-81AB-4773-A5F6-728E830EF46F}" type="parTrans" cxnId="{81D27407-5F54-4A2D-9CE2-F6CC947FF888}">
      <dgm:prSet/>
      <dgm:spPr/>
      <dgm:t>
        <a:bodyPr/>
        <a:lstStyle/>
        <a:p>
          <a:endParaRPr lang="hu-HU"/>
        </a:p>
      </dgm:t>
    </dgm:pt>
    <dgm:pt modelId="{9BFF5A22-DED0-4047-AAE4-F5C4233F126B}" type="sibTrans" cxnId="{81D27407-5F54-4A2D-9CE2-F6CC947FF888}">
      <dgm:prSet/>
      <dgm:spPr/>
      <dgm:t>
        <a:bodyPr/>
        <a:lstStyle/>
        <a:p>
          <a:endParaRPr lang="hu-HU"/>
        </a:p>
      </dgm:t>
    </dgm:pt>
    <dgm:pt modelId="{DF3FAE61-6606-4B59-B247-FA4D4A19D2BC}" type="pres">
      <dgm:prSet presAssocID="{7224635A-2146-492D-ACF3-FCFF74D231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8B03BC57-DC0B-4DF8-BABC-4F2C24BF8E70}" type="pres">
      <dgm:prSet presAssocID="{8E5B6670-0B96-40DF-9150-48AFF3001D82}" presName="horFlow" presStyleCnt="0"/>
      <dgm:spPr/>
    </dgm:pt>
    <dgm:pt modelId="{7F5342A3-AEF8-464C-8E46-9D8189190302}" type="pres">
      <dgm:prSet presAssocID="{8E5B6670-0B96-40DF-9150-48AFF3001D82}" presName="bigChev" presStyleLbl="node1" presStyleIdx="0" presStyleCnt="1" custScaleX="246657" custLinFactX="6200" custLinFactNeighborX="100000"/>
      <dgm:spPr/>
      <dgm:t>
        <a:bodyPr/>
        <a:lstStyle/>
        <a:p>
          <a:endParaRPr lang="hu-HU"/>
        </a:p>
      </dgm:t>
    </dgm:pt>
    <dgm:pt modelId="{05089546-9FF2-4EF6-AA47-D53EEFA0DD68}" type="pres">
      <dgm:prSet presAssocID="{A887085E-CDFB-482D-BDB7-96919F9716EF}" presName="parTrans" presStyleCnt="0"/>
      <dgm:spPr/>
    </dgm:pt>
    <dgm:pt modelId="{3CB83534-B4B4-4758-A5A2-359BD6B431AD}" type="pres">
      <dgm:prSet presAssocID="{5B67F4FD-C1FA-401E-9F1D-EDEF9D0465FC}" presName="node" presStyleLbl="alignAccFollowNode1" presStyleIdx="0" presStyleCnt="2" custScaleX="172350" custScaleY="120508" custLinFactNeighborX="606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BC586F-8150-4C3E-984D-35DFD8D310F2}" type="pres">
      <dgm:prSet presAssocID="{74914600-37EB-483F-85B7-487CB7FDDFA1}" presName="sibTrans" presStyleCnt="0"/>
      <dgm:spPr/>
    </dgm:pt>
    <dgm:pt modelId="{97DBB475-2B82-42C4-A103-C5F4367339FB}" type="pres">
      <dgm:prSet presAssocID="{11CE1492-76AD-4448-8AF2-6AD8DBD9F6CF}" presName="node" presStyleLbl="alignAccFollowNode1" presStyleIdx="1" presStyleCnt="2" custScaleX="200542" custScaleY="120664" custLinFactNeighborX="-15917" custLinFactNeighborY="8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D27407-5F54-4A2D-9CE2-F6CC947FF888}" srcId="{8E5B6670-0B96-40DF-9150-48AFF3001D82}" destId="{11CE1492-76AD-4448-8AF2-6AD8DBD9F6CF}" srcOrd="1" destOrd="0" parTransId="{BAD95C55-81AB-4773-A5F6-728E830EF46F}" sibTransId="{9BFF5A22-DED0-4047-AAE4-F5C4233F126B}"/>
    <dgm:cxn modelId="{3E67769C-9D9B-4C8B-886E-07EB45E4C46A}" type="presOf" srcId="{8E5B6670-0B96-40DF-9150-48AFF3001D82}" destId="{7F5342A3-AEF8-464C-8E46-9D8189190302}" srcOrd="0" destOrd="0" presId="urn:microsoft.com/office/officeart/2005/8/layout/lProcess3"/>
    <dgm:cxn modelId="{6A25B9EC-7525-4041-8876-9D8A7FB0DF6A}" srcId="{7224635A-2146-492D-ACF3-FCFF74D231E3}" destId="{8E5B6670-0B96-40DF-9150-48AFF3001D82}" srcOrd="0" destOrd="0" parTransId="{ED66B0C9-ADB1-49D8-8AEE-1E22ACC6F89E}" sibTransId="{4D328BBE-E955-425F-AF23-764E4A7C13D3}"/>
    <dgm:cxn modelId="{1F7347B2-9237-4CB7-9868-8687604C5F15}" type="presOf" srcId="{11CE1492-76AD-4448-8AF2-6AD8DBD9F6CF}" destId="{97DBB475-2B82-42C4-A103-C5F4367339FB}" srcOrd="0" destOrd="0" presId="urn:microsoft.com/office/officeart/2005/8/layout/lProcess3"/>
    <dgm:cxn modelId="{F9512D3B-09EE-426E-BC59-70E86016FCE9}" type="presOf" srcId="{5B67F4FD-C1FA-401E-9F1D-EDEF9D0465FC}" destId="{3CB83534-B4B4-4758-A5A2-359BD6B431AD}" srcOrd="0" destOrd="0" presId="urn:microsoft.com/office/officeart/2005/8/layout/lProcess3"/>
    <dgm:cxn modelId="{67578F31-8451-45D2-A0A7-02A53D76D4A1}" type="presOf" srcId="{7224635A-2146-492D-ACF3-FCFF74D231E3}" destId="{DF3FAE61-6606-4B59-B247-FA4D4A19D2BC}" srcOrd="0" destOrd="0" presId="urn:microsoft.com/office/officeart/2005/8/layout/lProcess3"/>
    <dgm:cxn modelId="{8000E722-9D1D-4C16-85E0-6F4E67220A92}" srcId="{8E5B6670-0B96-40DF-9150-48AFF3001D82}" destId="{5B67F4FD-C1FA-401E-9F1D-EDEF9D0465FC}" srcOrd="0" destOrd="0" parTransId="{A887085E-CDFB-482D-BDB7-96919F9716EF}" sibTransId="{74914600-37EB-483F-85B7-487CB7FDDFA1}"/>
    <dgm:cxn modelId="{76FC1BE7-7C6B-44D2-A631-14444020E6C7}" type="presParOf" srcId="{DF3FAE61-6606-4B59-B247-FA4D4A19D2BC}" destId="{8B03BC57-DC0B-4DF8-BABC-4F2C24BF8E70}" srcOrd="0" destOrd="0" presId="urn:microsoft.com/office/officeart/2005/8/layout/lProcess3"/>
    <dgm:cxn modelId="{1A6C0B7A-D641-43A6-93F4-630945633AA7}" type="presParOf" srcId="{8B03BC57-DC0B-4DF8-BABC-4F2C24BF8E70}" destId="{7F5342A3-AEF8-464C-8E46-9D8189190302}" srcOrd="0" destOrd="0" presId="urn:microsoft.com/office/officeart/2005/8/layout/lProcess3"/>
    <dgm:cxn modelId="{4FDEC284-519C-4148-BA1E-FC021855333D}" type="presParOf" srcId="{8B03BC57-DC0B-4DF8-BABC-4F2C24BF8E70}" destId="{05089546-9FF2-4EF6-AA47-D53EEFA0DD68}" srcOrd="1" destOrd="0" presId="urn:microsoft.com/office/officeart/2005/8/layout/lProcess3"/>
    <dgm:cxn modelId="{85BD3FB6-0F08-4CBC-B924-F37E8E7E0F96}" type="presParOf" srcId="{8B03BC57-DC0B-4DF8-BABC-4F2C24BF8E70}" destId="{3CB83534-B4B4-4758-A5A2-359BD6B431AD}" srcOrd="2" destOrd="0" presId="urn:microsoft.com/office/officeart/2005/8/layout/lProcess3"/>
    <dgm:cxn modelId="{24A3ADD0-3683-46FD-9578-67910538EB86}" type="presParOf" srcId="{8B03BC57-DC0B-4DF8-BABC-4F2C24BF8E70}" destId="{DFBC586F-8150-4C3E-984D-35DFD8D310F2}" srcOrd="3" destOrd="0" presId="urn:microsoft.com/office/officeart/2005/8/layout/lProcess3"/>
    <dgm:cxn modelId="{1030F4F3-F59F-492C-8A1B-72040D68AE72}" type="presParOf" srcId="{8B03BC57-DC0B-4DF8-BABC-4F2C24BF8E70}" destId="{97DBB475-2B82-42C4-A103-C5F4367339F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24635A-2146-492D-ACF3-FCFF74D231E3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1CE1492-76AD-4448-8AF2-6AD8DBD9F6CF}">
      <dgm:prSet phldrT="[Szöveg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ASP SZOLGÁLTATÁS   1. SZAKASZA</a:t>
          </a:r>
        </a:p>
      </dgm:t>
    </dgm:pt>
    <dgm:pt modelId="{BAD95C55-81AB-4773-A5F6-728E830EF46F}" type="parTrans" cxnId="{81D27407-5F54-4A2D-9CE2-F6CC947FF888}">
      <dgm:prSet/>
      <dgm:spPr/>
      <dgm:t>
        <a:bodyPr/>
        <a:lstStyle/>
        <a:p>
          <a:endParaRPr lang="hu-HU"/>
        </a:p>
      </dgm:t>
    </dgm:pt>
    <dgm:pt modelId="{9BFF5A22-DED0-4047-AAE4-F5C4233F126B}" type="sibTrans" cxnId="{81D27407-5F54-4A2D-9CE2-F6CC947FF888}">
      <dgm:prSet/>
      <dgm:spPr/>
      <dgm:t>
        <a:bodyPr/>
        <a:lstStyle/>
        <a:p>
          <a:endParaRPr lang="hu-HU"/>
        </a:p>
      </dgm:t>
    </dgm:pt>
    <dgm:pt modelId="{F2EE4B29-AC69-48AB-8CF8-6E808D2AB1CB}">
      <dgm:prSet phldrT="[Szöveg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ASP SZOLGÁLTATÁS     2. SZAKASZA</a:t>
          </a:r>
        </a:p>
      </dgm:t>
    </dgm:pt>
    <dgm:pt modelId="{CD3A088E-3AED-47F3-B699-546D7173BC91}" type="parTrans" cxnId="{D0424C47-AD20-474A-9AEE-F44E7A86FC31}">
      <dgm:prSet/>
      <dgm:spPr/>
      <dgm:t>
        <a:bodyPr/>
        <a:lstStyle/>
        <a:p>
          <a:endParaRPr lang="hu-HU"/>
        </a:p>
      </dgm:t>
    </dgm:pt>
    <dgm:pt modelId="{A9819648-E04A-46E4-9370-DE951A607779}" type="sibTrans" cxnId="{D0424C47-AD20-474A-9AEE-F44E7A86FC31}">
      <dgm:prSet/>
      <dgm:spPr/>
      <dgm:t>
        <a:bodyPr/>
        <a:lstStyle/>
        <a:p>
          <a:endParaRPr lang="hu-HU"/>
        </a:p>
      </dgm:t>
    </dgm:pt>
    <dgm:pt modelId="{8E5B6670-0B96-40DF-9150-48AFF3001D82}">
      <dgm:prSet phldrT="[Szöveg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bg1"/>
              </a:solidFill>
            </a:rPr>
            <a:t>ASP KÖZPONT FELÁLLÍTÁSA (EKOP)</a:t>
          </a:r>
        </a:p>
      </dgm:t>
    </dgm:pt>
    <dgm:pt modelId="{4D328BBE-E955-425F-AF23-764E4A7C13D3}" type="sibTrans" cxnId="{6A25B9EC-7525-4041-8876-9D8A7FB0DF6A}">
      <dgm:prSet/>
      <dgm:spPr/>
      <dgm:t>
        <a:bodyPr/>
        <a:lstStyle/>
        <a:p>
          <a:endParaRPr lang="hu-HU"/>
        </a:p>
      </dgm:t>
    </dgm:pt>
    <dgm:pt modelId="{ED66B0C9-ADB1-49D8-8AEE-1E22ACC6F89E}" type="parTrans" cxnId="{6A25B9EC-7525-4041-8876-9D8A7FB0DF6A}">
      <dgm:prSet/>
      <dgm:spPr/>
      <dgm:t>
        <a:bodyPr/>
        <a:lstStyle/>
        <a:p>
          <a:endParaRPr lang="hu-HU"/>
        </a:p>
      </dgm:t>
    </dgm:pt>
    <dgm:pt modelId="{DF3FAE61-6606-4B59-B247-FA4D4A19D2BC}" type="pres">
      <dgm:prSet presAssocID="{7224635A-2146-492D-ACF3-FCFF74D231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85E91DF0-EB91-4480-A35B-B10E309C25C7}" type="pres">
      <dgm:prSet presAssocID="{8E5B6670-0B96-40DF-9150-48AFF3001D82}" presName="horFlow" presStyleCnt="0"/>
      <dgm:spPr/>
    </dgm:pt>
    <dgm:pt modelId="{B77F44DD-B6E6-4148-9CBD-C1ADFC5CC303}" type="pres">
      <dgm:prSet presAssocID="{8E5B6670-0B96-40DF-9150-48AFF3001D82}" presName="bigChev" presStyleLbl="node1" presStyleIdx="0" presStyleCnt="1" custScaleX="53980" custScaleY="21267" custLinFactNeighborX="-64966" custLinFactNeighborY="-2202"/>
      <dgm:spPr/>
      <dgm:t>
        <a:bodyPr/>
        <a:lstStyle/>
        <a:p>
          <a:endParaRPr lang="hu-HU"/>
        </a:p>
      </dgm:t>
    </dgm:pt>
    <dgm:pt modelId="{4E24F633-D69E-4471-B311-91245498E2A0}" type="pres">
      <dgm:prSet presAssocID="{BAD95C55-81AB-4773-A5F6-728E830EF46F}" presName="parTrans" presStyleCnt="0"/>
      <dgm:spPr/>
    </dgm:pt>
    <dgm:pt modelId="{97DBB475-2B82-42C4-A103-C5F4367339FB}" type="pres">
      <dgm:prSet presAssocID="{11CE1492-76AD-4448-8AF2-6AD8DBD9F6CF}" presName="node" presStyleLbl="alignAccFollowNode1" presStyleIdx="0" presStyleCnt="2" custScaleX="33576" custScaleY="24122" custLinFactNeighborX="-42513" custLinFactNeighborY="-274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A23020-80CD-44B5-A06A-0BB8258C9CDB}" type="pres">
      <dgm:prSet presAssocID="{9BFF5A22-DED0-4047-AAE4-F5C4233F126B}" presName="sibTrans" presStyleCnt="0"/>
      <dgm:spPr/>
    </dgm:pt>
    <dgm:pt modelId="{FF9B0DCF-7A31-406A-AD39-A73AFF38C97C}" type="pres">
      <dgm:prSet presAssocID="{F2EE4B29-AC69-48AB-8CF8-6E808D2AB1CB}" presName="node" presStyleLbl="alignAccFollowNode1" presStyleIdx="1" presStyleCnt="2" custScaleX="31964" custScaleY="23526" custLinFactNeighborX="21407" custLinFactNeighborY="-30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0424C47-AD20-474A-9AEE-F44E7A86FC31}" srcId="{8E5B6670-0B96-40DF-9150-48AFF3001D82}" destId="{F2EE4B29-AC69-48AB-8CF8-6E808D2AB1CB}" srcOrd="1" destOrd="0" parTransId="{CD3A088E-3AED-47F3-B699-546D7173BC91}" sibTransId="{A9819648-E04A-46E4-9370-DE951A607779}"/>
    <dgm:cxn modelId="{81D27407-5F54-4A2D-9CE2-F6CC947FF888}" srcId="{8E5B6670-0B96-40DF-9150-48AFF3001D82}" destId="{11CE1492-76AD-4448-8AF2-6AD8DBD9F6CF}" srcOrd="0" destOrd="0" parTransId="{BAD95C55-81AB-4773-A5F6-728E830EF46F}" sibTransId="{9BFF5A22-DED0-4047-AAE4-F5C4233F126B}"/>
    <dgm:cxn modelId="{6A25B9EC-7525-4041-8876-9D8A7FB0DF6A}" srcId="{7224635A-2146-492D-ACF3-FCFF74D231E3}" destId="{8E5B6670-0B96-40DF-9150-48AFF3001D82}" srcOrd="0" destOrd="0" parTransId="{ED66B0C9-ADB1-49D8-8AEE-1E22ACC6F89E}" sibTransId="{4D328BBE-E955-425F-AF23-764E4A7C13D3}"/>
    <dgm:cxn modelId="{ACB18D70-44A2-4395-A250-E01911FA33C2}" type="presOf" srcId="{8E5B6670-0B96-40DF-9150-48AFF3001D82}" destId="{B77F44DD-B6E6-4148-9CBD-C1ADFC5CC303}" srcOrd="0" destOrd="0" presId="urn:microsoft.com/office/officeart/2005/8/layout/lProcess3"/>
    <dgm:cxn modelId="{BAB6B914-AE5C-4178-9567-1A3EFEF57869}" type="presOf" srcId="{11CE1492-76AD-4448-8AF2-6AD8DBD9F6CF}" destId="{97DBB475-2B82-42C4-A103-C5F4367339FB}" srcOrd="0" destOrd="0" presId="urn:microsoft.com/office/officeart/2005/8/layout/lProcess3"/>
    <dgm:cxn modelId="{6C75E115-0AFC-4551-B57A-303254D7D9AC}" type="presOf" srcId="{F2EE4B29-AC69-48AB-8CF8-6E808D2AB1CB}" destId="{FF9B0DCF-7A31-406A-AD39-A73AFF38C97C}" srcOrd="0" destOrd="0" presId="urn:microsoft.com/office/officeart/2005/8/layout/lProcess3"/>
    <dgm:cxn modelId="{56E43FF0-C280-4832-808B-CC38B0A990E4}" type="presOf" srcId="{7224635A-2146-492D-ACF3-FCFF74D231E3}" destId="{DF3FAE61-6606-4B59-B247-FA4D4A19D2BC}" srcOrd="0" destOrd="0" presId="urn:microsoft.com/office/officeart/2005/8/layout/lProcess3"/>
    <dgm:cxn modelId="{13CC5020-B70D-42FF-87DE-3C7AACCAB776}" type="presParOf" srcId="{DF3FAE61-6606-4B59-B247-FA4D4A19D2BC}" destId="{85E91DF0-EB91-4480-A35B-B10E309C25C7}" srcOrd="0" destOrd="0" presId="urn:microsoft.com/office/officeart/2005/8/layout/lProcess3"/>
    <dgm:cxn modelId="{9FA91B59-589F-407C-BE58-0F41678BDF00}" type="presParOf" srcId="{85E91DF0-EB91-4480-A35B-B10E309C25C7}" destId="{B77F44DD-B6E6-4148-9CBD-C1ADFC5CC303}" srcOrd="0" destOrd="0" presId="urn:microsoft.com/office/officeart/2005/8/layout/lProcess3"/>
    <dgm:cxn modelId="{66CE5596-5BCD-4878-A0B7-3C6D1DE312D8}" type="presParOf" srcId="{85E91DF0-EB91-4480-A35B-B10E309C25C7}" destId="{4E24F633-D69E-4471-B311-91245498E2A0}" srcOrd="1" destOrd="0" presId="urn:microsoft.com/office/officeart/2005/8/layout/lProcess3"/>
    <dgm:cxn modelId="{A5729362-280C-4E84-B719-9B310512FC1A}" type="presParOf" srcId="{85E91DF0-EB91-4480-A35B-B10E309C25C7}" destId="{97DBB475-2B82-42C4-A103-C5F4367339FB}" srcOrd="2" destOrd="0" presId="urn:microsoft.com/office/officeart/2005/8/layout/lProcess3"/>
    <dgm:cxn modelId="{950628D8-1748-41D4-80BC-03CCF44D1974}" type="presParOf" srcId="{85E91DF0-EB91-4480-A35B-B10E309C25C7}" destId="{9CA23020-80CD-44B5-A06A-0BB8258C9CDB}" srcOrd="3" destOrd="0" presId="urn:microsoft.com/office/officeart/2005/8/layout/lProcess3"/>
    <dgm:cxn modelId="{A99629F1-50AC-4CEF-836B-ED645021E633}" type="presParOf" srcId="{85E91DF0-EB91-4480-A35B-B10E309C25C7}" destId="{FF9B0DCF-7A31-406A-AD39-A73AFF38C97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24635A-2146-492D-ACF3-FCFF74D231E3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8E5B6670-0B96-40DF-9150-48AFF3001D82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1400" dirty="0" smtClean="0"/>
            <a:t>Csatlakozás előkészítési szakasz</a:t>
          </a:r>
          <a:endParaRPr lang="hu-HU" sz="1400" dirty="0"/>
        </a:p>
      </dgm:t>
    </dgm:pt>
    <dgm:pt modelId="{ED66B0C9-ADB1-49D8-8AEE-1E22ACC6F89E}" type="parTrans" cxnId="{6A25B9EC-7525-4041-8876-9D8A7FB0DF6A}">
      <dgm:prSet/>
      <dgm:spPr/>
      <dgm:t>
        <a:bodyPr/>
        <a:lstStyle/>
        <a:p>
          <a:endParaRPr lang="hu-HU"/>
        </a:p>
      </dgm:t>
    </dgm:pt>
    <dgm:pt modelId="{4D328BBE-E955-425F-AF23-764E4A7C13D3}" type="sibTrans" cxnId="{6A25B9EC-7525-4041-8876-9D8A7FB0DF6A}">
      <dgm:prSet/>
      <dgm:spPr/>
      <dgm:t>
        <a:bodyPr/>
        <a:lstStyle/>
        <a:p>
          <a:endParaRPr lang="hu-HU"/>
        </a:p>
      </dgm:t>
    </dgm:pt>
    <dgm:pt modelId="{5B67F4FD-C1FA-401E-9F1D-EDEF9D0465FC}">
      <dgm:prSet phldrT="[Szöveg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hu-HU" sz="1000" dirty="0" smtClean="0"/>
            <a:t>Csatlakozási</a:t>
          </a:r>
          <a:br>
            <a:rPr lang="hu-HU" sz="1000" dirty="0" smtClean="0"/>
          </a:br>
          <a:r>
            <a:rPr lang="hu-HU" sz="1000" dirty="0" smtClean="0"/>
            <a:t> szakasz </a:t>
          </a:r>
          <a:endParaRPr lang="hu-HU" sz="1000" dirty="0"/>
        </a:p>
      </dgm:t>
    </dgm:pt>
    <dgm:pt modelId="{A887085E-CDFB-482D-BDB7-96919F9716EF}" type="parTrans" cxnId="{8000E722-9D1D-4C16-85E0-6F4E67220A92}">
      <dgm:prSet/>
      <dgm:spPr/>
      <dgm:t>
        <a:bodyPr/>
        <a:lstStyle/>
        <a:p>
          <a:endParaRPr lang="hu-HU"/>
        </a:p>
      </dgm:t>
    </dgm:pt>
    <dgm:pt modelId="{74914600-37EB-483F-85B7-487CB7FDDFA1}" type="sibTrans" cxnId="{8000E722-9D1D-4C16-85E0-6F4E67220A92}">
      <dgm:prSet/>
      <dgm:spPr/>
      <dgm:t>
        <a:bodyPr/>
        <a:lstStyle/>
        <a:p>
          <a:endParaRPr lang="hu-HU"/>
        </a:p>
      </dgm:t>
    </dgm:pt>
    <dgm:pt modelId="{11CE1492-76AD-4448-8AF2-6AD8DBD9F6CF}">
      <dgm:prSet phldrT="[Szöveg]" custT="1"/>
      <dgm:spPr>
        <a:solidFill>
          <a:srgbClr val="B97B3D">
            <a:alpha val="90000"/>
          </a:srgbClr>
        </a:solidFill>
      </dgm:spPr>
      <dgm:t>
        <a:bodyPr/>
        <a:lstStyle/>
        <a:p>
          <a:r>
            <a:rPr lang="hu-HU" sz="1100" dirty="0" smtClean="0"/>
            <a:t>Éles szolgáltatás időszaka</a:t>
          </a:r>
          <a:endParaRPr lang="hu-HU" sz="1100" dirty="0"/>
        </a:p>
      </dgm:t>
    </dgm:pt>
    <dgm:pt modelId="{BAD95C55-81AB-4773-A5F6-728E830EF46F}" type="parTrans" cxnId="{81D27407-5F54-4A2D-9CE2-F6CC947FF888}">
      <dgm:prSet/>
      <dgm:spPr/>
      <dgm:t>
        <a:bodyPr/>
        <a:lstStyle/>
        <a:p>
          <a:endParaRPr lang="hu-HU"/>
        </a:p>
      </dgm:t>
    </dgm:pt>
    <dgm:pt modelId="{9BFF5A22-DED0-4047-AAE4-F5C4233F126B}" type="sibTrans" cxnId="{81D27407-5F54-4A2D-9CE2-F6CC947FF888}">
      <dgm:prSet/>
      <dgm:spPr/>
      <dgm:t>
        <a:bodyPr/>
        <a:lstStyle/>
        <a:p>
          <a:endParaRPr lang="hu-HU"/>
        </a:p>
      </dgm:t>
    </dgm:pt>
    <dgm:pt modelId="{DF3FAE61-6606-4B59-B247-FA4D4A19D2BC}" type="pres">
      <dgm:prSet presAssocID="{7224635A-2146-492D-ACF3-FCFF74D231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AEB4CA94-721C-4F03-A402-DC42CF987CD6}" type="pres">
      <dgm:prSet presAssocID="{8E5B6670-0B96-40DF-9150-48AFF3001D82}" presName="horFlow" presStyleCnt="0"/>
      <dgm:spPr/>
    </dgm:pt>
    <dgm:pt modelId="{A1BBDC32-63BE-4C9D-AE71-DDDB98060EB9}" type="pres">
      <dgm:prSet presAssocID="{8E5B6670-0B96-40DF-9150-48AFF3001D82}" presName="bigChev" presStyleLbl="node1" presStyleIdx="0" presStyleCnt="1" custScaleX="167459" custLinFactX="125758" custLinFactNeighborX="200000" custLinFactNeighborY="-134"/>
      <dgm:spPr/>
      <dgm:t>
        <a:bodyPr/>
        <a:lstStyle/>
        <a:p>
          <a:endParaRPr lang="hu-HU"/>
        </a:p>
      </dgm:t>
    </dgm:pt>
    <dgm:pt modelId="{86F3F603-196D-4BC8-ABB6-E26931FA2286}" type="pres">
      <dgm:prSet presAssocID="{A887085E-CDFB-482D-BDB7-96919F9716EF}" presName="parTrans" presStyleCnt="0"/>
      <dgm:spPr/>
    </dgm:pt>
    <dgm:pt modelId="{3CB83534-B4B4-4758-A5A2-359BD6B431AD}" type="pres">
      <dgm:prSet presAssocID="{5B67F4FD-C1FA-401E-9F1D-EDEF9D0465FC}" presName="node" presStyleLbl="alignAccFollowNode1" presStyleIdx="0" presStyleCnt="2" custScaleX="163254" custScaleY="120663" custLinFactX="134285" custLinFactNeighborX="200000" custLinFactNeighborY="-134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BC586F-8150-4C3E-984D-35DFD8D310F2}" type="pres">
      <dgm:prSet presAssocID="{74914600-37EB-483F-85B7-487CB7FDDFA1}" presName="sibTrans" presStyleCnt="0"/>
      <dgm:spPr/>
    </dgm:pt>
    <dgm:pt modelId="{97DBB475-2B82-42C4-A103-C5F4367339FB}" type="pres">
      <dgm:prSet presAssocID="{11CE1492-76AD-4448-8AF2-6AD8DBD9F6CF}" presName="node" presStyleLbl="alignAccFollowNode1" presStyleIdx="1" presStyleCnt="2" custScaleX="121751" custScaleY="120663" custLinFactX="133675" custLinFactNeighborX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D27407-5F54-4A2D-9CE2-F6CC947FF888}" srcId="{8E5B6670-0B96-40DF-9150-48AFF3001D82}" destId="{11CE1492-76AD-4448-8AF2-6AD8DBD9F6CF}" srcOrd="1" destOrd="0" parTransId="{BAD95C55-81AB-4773-A5F6-728E830EF46F}" sibTransId="{9BFF5A22-DED0-4047-AAE4-F5C4233F126B}"/>
    <dgm:cxn modelId="{DCCBBC9E-ED5D-48E3-BD86-43E3866E01D3}" type="presOf" srcId="{7224635A-2146-492D-ACF3-FCFF74D231E3}" destId="{DF3FAE61-6606-4B59-B247-FA4D4A19D2BC}" srcOrd="0" destOrd="0" presId="urn:microsoft.com/office/officeart/2005/8/layout/lProcess3"/>
    <dgm:cxn modelId="{6A25B9EC-7525-4041-8876-9D8A7FB0DF6A}" srcId="{7224635A-2146-492D-ACF3-FCFF74D231E3}" destId="{8E5B6670-0B96-40DF-9150-48AFF3001D82}" srcOrd="0" destOrd="0" parTransId="{ED66B0C9-ADB1-49D8-8AEE-1E22ACC6F89E}" sibTransId="{4D328BBE-E955-425F-AF23-764E4A7C13D3}"/>
    <dgm:cxn modelId="{8040F741-C649-4CD0-9F3C-CC52651520B7}" type="presOf" srcId="{8E5B6670-0B96-40DF-9150-48AFF3001D82}" destId="{A1BBDC32-63BE-4C9D-AE71-DDDB98060EB9}" srcOrd="0" destOrd="0" presId="urn:microsoft.com/office/officeart/2005/8/layout/lProcess3"/>
    <dgm:cxn modelId="{273C5E30-BE23-4561-84AF-3B637FF8AFAB}" type="presOf" srcId="{11CE1492-76AD-4448-8AF2-6AD8DBD9F6CF}" destId="{97DBB475-2B82-42C4-A103-C5F4367339FB}" srcOrd="0" destOrd="0" presId="urn:microsoft.com/office/officeart/2005/8/layout/lProcess3"/>
    <dgm:cxn modelId="{95C1E019-1B20-484C-8FDF-D1602DA7E748}" type="presOf" srcId="{5B67F4FD-C1FA-401E-9F1D-EDEF9D0465FC}" destId="{3CB83534-B4B4-4758-A5A2-359BD6B431AD}" srcOrd="0" destOrd="0" presId="urn:microsoft.com/office/officeart/2005/8/layout/lProcess3"/>
    <dgm:cxn modelId="{8000E722-9D1D-4C16-85E0-6F4E67220A92}" srcId="{8E5B6670-0B96-40DF-9150-48AFF3001D82}" destId="{5B67F4FD-C1FA-401E-9F1D-EDEF9D0465FC}" srcOrd="0" destOrd="0" parTransId="{A887085E-CDFB-482D-BDB7-96919F9716EF}" sibTransId="{74914600-37EB-483F-85B7-487CB7FDDFA1}"/>
    <dgm:cxn modelId="{23D55322-357F-4FB9-B961-03ABE0811BED}" type="presParOf" srcId="{DF3FAE61-6606-4B59-B247-FA4D4A19D2BC}" destId="{AEB4CA94-721C-4F03-A402-DC42CF987CD6}" srcOrd="0" destOrd="0" presId="urn:microsoft.com/office/officeart/2005/8/layout/lProcess3"/>
    <dgm:cxn modelId="{DC5ADED0-D65D-4BBF-A4AE-2FBEA824AE68}" type="presParOf" srcId="{AEB4CA94-721C-4F03-A402-DC42CF987CD6}" destId="{A1BBDC32-63BE-4C9D-AE71-DDDB98060EB9}" srcOrd="0" destOrd="0" presId="urn:microsoft.com/office/officeart/2005/8/layout/lProcess3"/>
    <dgm:cxn modelId="{D9109765-3D00-41EE-B3F2-A2A2A3CD4B84}" type="presParOf" srcId="{AEB4CA94-721C-4F03-A402-DC42CF987CD6}" destId="{86F3F603-196D-4BC8-ABB6-E26931FA2286}" srcOrd="1" destOrd="0" presId="urn:microsoft.com/office/officeart/2005/8/layout/lProcess3"/>
    <dgm:cxn modelId="{757FC9F1-DCB2-47C6-B824-FE13E4181256}" type="presParOf" srcId="{AEB4CA94-721C-4F03-A402-DC42CF987CD6}" destId="{3CB83534-B4B4-4758-A5A2-359BD6B431AD}" srcOrd="2" destOrd="0" presId="urn:microsoft.com/office/officeart/2005/8/layout/lProcess3"/>
    <dgm:cxn modelId="{A1B9C087-A169-48BD-93CD-B7C0C1F40710}" type="presParOf" srcId="{AEB4CA94-721C-4F03-A402-DC42CF987CD6}" destId="{DFBC586F-8150-4C3E-984D-35DFD8D310F2}" srcOrd="3" destOrd="0" presId="urn:microsoft.com/office/officeart/2005/8/layout/lProcess3"/>
    <dgm:cxn modelId="{0EF3F6AA-3F79-4FD7-85E9-48DA05D3CA0C}" type="presParOf" srcId="{AEB4CA94-721C-4F03-A402-DC42CF987CD6}" destId="{97DBB475-2B82-42C4-A103-C5F4367339F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9450E8-CBFA-45D9-A750-C7D12EEC11B6}">
      <dsp:nvSpPr>
        <dsp:cNvPr id="0" name=""/>
        <dsp:cNvSpPr/>
      </dsp:nvSpPr>
      <dsp:spPr>
        <a:xfrm>
          <a:off x="215463" y="21854"/>
          <a:ext cx="2012426" cy="60436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Csatlakozás előkészítési szakasz</a:t>
          </a:r>
          <a:endParaRPr lang="hu-HU" sz="1400" kern="1200" dirty="0"/>
        </a:p>
      </dsp:txBody>
      <dsp:txXfrm>
        <a:off x="215463" y="21854"/>
        <a:ext cx="2012426" cy="604362"/>
      </dsp:txXfrm>
    </dsp:sp>
    <dsp:sp modelId="{3CB83534-B4B4-4758-A5A2-359BD6B431AD}">
      <dsp:nvSpPr>
        <dsp:cNvPr id="0" name=""/>
        <dsp:cNvSpPr/>
      </dsp:nvSpPr>
      <dsp:spPr>
        <a:xfrm>
          <a:off x="1915336" y="22296"/>
          <a:ext cx="1663716" cy="603478"/>
        </a:xfrm>
        <a:prstGeom prst="chevron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Csatlakozási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 szakasz </a:t>
          </a:r>
          <a:endParaRPr lang="hu-HU" sz="1400" kern="1200" dirty="0"/>
        </a:p>
      </dsp:txBody>
      <dsp:txXfrm>
        <a:off x="1915336" y="22296"/>
        <a:ext cx="1663716" cy="603478"/>
      </dsp:txXfrm>
    </dsp:sp>
    <dsp:sp modelId="{97DBB475-2B82-42C4-A103-C5F4367339FB}">
      <dsp:nvSpPr>
        <dsp:cNvPr id="0" name=""/>
        <dsp:cNvSpPr/>
      </dsp:nvSpPr>
      <dsp:spPr>
        <a:xfrm>
          <a:off x="3307408" y="22296"/>
          <a:ext cx="4012408" cy="603478"/>
        </a:xfrm>
        <a:prstGeom prst="chevron">
          <a:avLst/>
        </a:prstGeom>
        <a:solidFill>
          <a:srgbClr val="B97B3D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Éles szolgáltatás időszaka</a:t>
          </a:r>
          <a:endParaRPr lang="hu-HU" sz="1400" kern="1200" dirty="0"/>
        </a:p>
      </dsp:txBody>
      <dsp:txXfrm>
        <a:off x="3307408" y="22296"/>
        <a:ext cx="4012408" cy="6034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342A3-AEF8-464C-8E46-9D8189190302}">
      <dsp:nvSpPr>
        <dsp:cNvPr id="0" name=""/>
        <dsp:cNvSpPr/>
      </dsp:nvSpPr>
      <dsp:spPr>
        <a:xfrm>
          <a:off x="276605" y="74958"/>
          <a:ext cx="3515872" cy="57016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Csatlakozás előkészítési szakasz</a:t>
          </a:r>
          <a:endParaRPr lang="hu-HU" sz="1400" kern="1200" dirty="0"/>
        </a:p>
      </dsp:txBody>
      <dsp:txXfrm>
        <a:off x="276605" y="74958"/>
        <a:ext cx="3515872" cy="570163"/>
      </dsp:txXfrm>
    </dsp:sp>
    <dsp:sp modelId="{3CB83534-B4B4-4758-A5A2-359BD6B431AD}">
      <dsp:nvSpPr>
        <dsp:cNvPr id="0" name=""/>
        <dsp:cNvSpPr/>
      </dsp:nvSpPr>
      <dsp:spPr>
        <a:xfrm>
          <a:off x="3433988" y="74896"/>
          <a:ext cx="2039055" cy="570287"/>
        </a:xfrm>
        <a:prstGeom prst="chevron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Csatlakozási szakasz </a:t>
          </a:r>
          <a:endParaRPr lang="hu-HU" sz="1400" kern="1200" dirty="0"/>
        </a:p>
      </dsp:txBody>
      <dsp:txXfrm>
        <a:off x="3433988" y="74896"/>
        <a:ext cx="2039055" cy="570287"/>
      </dsp:txXfrm>
    </dsp:sp>
    <dsp:sp modelId="{97DBB475-2B82-42C4-A103-C5F4367339FB}">
      <dsp:nvSpPr>
        <dsp:cNvPr id="0" name=""/>
        <dsp:cNvSpPr/>
      </dsp:nvSpPr>
      <dsp:spPr>
        <a:xfrm>
          <a:off x="5180555" y="78535"/>
          <a:ext cx="2372592" cy="571025"/>
        </a:xfrm>
        <a:prstGeom prst="chevron">
          <a:avLst/>
        </a:prstGeom>
        <a:solidFill>
          <a:srgbClr val="B97B3D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Éles szolgáltatás időszaka</a:t>
          </a:r>
          <a:endParaRPr lang="hu-HU" sz="1400" kern="1200" dirty="0"/>
        </a:p>
      </dsp:txBody>
      <dsp:txXfrm>
        <a:off x="5180555" y="78535"/>
        <a:ext cx="2372592" cy="571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7F44DD-B6E6-4148-9CBD-C1ADFC5CC303}">
      <dsp:nvSpPr>
        <dsp:cNvPr id="0" name=""/>
        <dsp:cNvSpPr/>
      </dsp:nvSpPr>
      <dsp:spPr>
        <a:xfrm>
          <a:off x="0" y="80749"/>
          <a:ext cx="4072022" cy="641716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ASP KÖZPONT FELÁLLÍTÁSA (EKOP)</a:t>
          </a:r>
        </a:p>
      </dsp:txBody>
      <dsp:txXfrm>
        <a:off x="0" y="80749"/>
        <a:ext cx="4072022" cy="641716"/>
      </dsp:txXfrm>
    </dsp:sp>
    <dsp:sp modelId="{97DBB475-2B82-42C4-A103-C5F4367339FB}">
      <dsp:nvSpPr>
        <dsp:cNvPr id="0" name=""/>
        <dsp:cNvSpPr/>
      </dsp:nvSpPr>
      <dsp:spPr>
        <a:xfrm>
          <a:off x="3331310" y="97340"/>
          <a:ext cx="2102249" cy="604127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ASP SZOLGÁLTATÁS   1. SZAKASZA</a:t>
          </a:r>
        </a:p>
      </dsp:txBody>
      <dsp:txXfrm>
        <a:off x="3331310" y="97340"/>
        <a:ext cx="2102249" cy="604127"/>
      </dsp:txXfrm>
    </dsp:sp>
    <dsp:sp modelId="{FF9B0DCF-7A31-406A-AD39-A73AFF38C97C}">
      <dsp:nvSpPr>
        <dsp:cNvPr id="0" name=""/>
        <dsp:cNvSpPr/>
      </dsp:nvSpPr>
      <dsp:spPr>
        <a:xfrm>
          <a:off x="5117295" y="97340"/>
          <a:ext cx="2001319" cy="58920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bg1"/>
              </a:solidFill>
            </a:rPr>
            <a:t>ASP SZOLGÁLTATÁS     2. SZAKASZA</a:t>
          </a:r>
        </a:p>
      </dsp:txBody>
      <dsp:txXfrm>
        <a:off x="5117295" y="97340"/>
        <a:ext cx="2001319" cy="589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BDC32-63BE-4C9D-AE71-DDDB98060EB9}">
      <dsp:nvSpPr>
        <dsp:cNvPr id="0" name=""/>
        <dsp:cNvSpPr/>
      </dsp:nvSpPr>
      <dsp:spPr>
        <a:xfrm>
          <a:off x="3635386" y="0"/>
          <a:ext cx="2706130" cy="646398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Csatlakozás előkészítési szakasz</a:t>
          </a:r>
          <a:endParaRPr lang="hu-HU" sz="1400" kern="1200" dirty="0"/>
        </a:p>
      </dsp:txBody>
      <dsp:txXfrm>
        <a:off x="3635386" y="0"/>
        <a:ext cx="2706130" cy="646398"/>
      </dsp:txXfrm>
    </dsp:sp>
    <dsp:sp modelId="{3CB83534-B4B4-4758-A5A2-359BD6B431AD}">
      <dsp:nvSpPr>
        <dsp:cNvPr id="0" name=""/>
        <dsp:cNvSpPr/>
      </dsp:nvSpPr>
      <dsp:spPr>
        <a:xfrm>
          <a:off x="5855724" y="0"/>
          <a:ext cx="2189687" cy="647369"/>
        </a:xfrm>
        <a:prstGeom prst="chevron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Csatlakozási</a:t>
          </a:r>
          <a:br>
            <a:rPr lang="hu-HU" sz="1000" kern="1200" dirty="0" smtClean="0"/>
          </a:br>
          <a:r>
            <a:rPr lang="hu-HU" sz="1000" kern="1200" dirty="0" smtClean="0"/>
            <a:t> szakasz </a:t>
          </a:r>
          <a:endParaRPr lang="hu-HU" sz="1000" kern="1200" dirty="0"/>
        </a:p>
      </dsp:txBody>
      <dsp:txXfrm>
        <a:off x="5855724" y="0"/>
        <a:ext cx="2189687" cy="647369"/>
      </dsp:txXfrm>
    </dsp:sp>
    <dsp:sp modelId="{97DBB475-2B82-42C4-A103-C5F4367339FB}">
      <dsp:nvSpPr>
        <dsp:cNvPr id="0" name=""/>
        <dsp:cNvSpPr/>
      </dsp:nvSpPr>
      <dsp:spPr>
        <a:xfrm>
          <a:off x="6863926" y="351"/>
          <a:ext cx="1633017" cy="647369"/>
        </a:xfrm>
        <a:prstGeom prst="chevron">
          <a:avLst/>
        </a:prstGeom>
        <a:solidFill>
          <a:srgbClr val="B97B3D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Éles szolgáltatás időszaka</a:t>
          </a:r>
          <a:endParaRPr lang="hu-HU" sz="1100" kern="1200" dirty="0"/>
        </a:p>
      </dsp:txBody>
      <dsp:txXfrm>
        <a:off x="6863926" y="351"/>
        <a:ext cx="1633017" cy="64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EA4829-201A-447B-B40E-5D118FA44426}" type="datetimeFigureOut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5DAC23-D51B-4C01-9A2D-F842BE9DB5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3979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EFD0C7-1B58-4623-B498-F54A10F4CC68}" type="datetimeFigureOut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C29819-94EA-4D85-A119-BEA4251EFE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8173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8199F-3851-4E64-A68B-2753EC65D86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644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8199F-3851-4E64-A68B-2753EC65D86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644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D485-D737-4468-BB64-F7E2D1EEAB62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BC1A-CA3D-499F-ACDC-EE936EB5B2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AB80-F10D-4BD9-8E1D-5F0C4752AD86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A19A-5904-444C-8FC9-2C9F34F525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BE6A-64A6-4715-8571-BBB6985E6581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40AB-71C3-440F-B378-5F6C3258CF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15B2-75B9-41FB-A8C2-2D3D3FE22C73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B722-5341-49A4-B37C-07D1BC124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D6F9-274D-4ECF-A899-60176EB58866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5F49-520A-4446-A68E-52126CB0F2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BF88-64B6-45BA-A89A-AF1CC6E07216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B31C-FEB9-4704-85D8-23931FC1B4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D023-14CC-45C9-A5D5-35C024AD0FA9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0701-7D8D-41F6-B315-FFBA0019C6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E834F-3D38-4809-8E34-5E938E8BE5B8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8627-0525-46FC-A08C-F4D91036F4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A46C-5E7E-414E-A472-9EF0353BCEE8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D173-0933-41BC-ACF6-3B7C079BD3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69EA-CE7F-4CA5-B1CB-EF01E06EFC3F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3D7B-B5C9-4A7F-AAEB-CAE4605282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3A46-580B-4810-968A-92191FBAAE66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BC1E-684B-4670-833E-57C0D86ED3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037B1-9856-409C-B94D-E4FA8A5FB0CB}" type="datetime1">
              <a:rPr lang="hu-HU"/>
              <a:pPr>
                <a:defRPr/>
              </a:pPr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2CF9C-4B59-413F-8EAD-AD5A8A9A8D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3994238"/>
            <a:ext cx="5544615" cy="114543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z="26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2014. június 12.</a:t>
            </a:r>
          </a:p>
          <a:p>
            <a:r>
              <a:rPr lang="hu-HU" sz="2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Lackó Péter</a:t>
            </a:r>
          </a:p>
          <a:p>
            <a:r>
              <a:rPr lang="hu-HU" sz="23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Clarity</a:t>
            </a:r>
            <a:endParaRPr lang="hu-HU" sz="2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6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4943817"/>
            <a:ext cx="1975098" cy="95097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358355"/>
            <a:ext cx="720080" cy="53643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650" y="5358390"/>
            <a:ext cx="696666" cy="5364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358355"/>
            <a:ext cx="1208108" cy="5364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2876" y="5162558"/>
            <a:ext cx="927994" cy="9279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503" y="6098302"/>
            <a:ext cx="716813" cy="5364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63" y="6098302"/>
            <a:ext cx="847858" cy="5364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6320132"/>
            <a:ext cx="1665674" cy="31457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876" y="6297302"/>
            <a:ext cx="1162051" cy="3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4000" dirty="0"/>
          </a:p>
        </p:txBody>
      </p:sp>
      <p:sp>
        <p:nvSpPr>
          <p:cNvPr id="5" name="Téglalap 4"/>
          <p:cNvSpPr/>
          <p:nvPr/>
        </p:nvSpPr>
        <p:spPr>
          <a:xfrm>
            <a:off x="971600" y="548680"/>
            <a:ext cx="73448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EKOP </a:t>
            </a:r>
            <a:r>
              <a:rPr lang="hu-H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3.1.6.</a:t>
            </a:r>
            <a:br>
              <a:rPr lang="hu-H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Önkormányzati ASP központ </a:t>
            </a:r>
            <a:r>
              <a:rPr lang="hu-H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felállítása projekt</a:t>
            </a:r>
            <a:r>
              <a:rPr 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Önkormányzatok </a:t>
            </a: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tájékoztatása</a:t>
            </a:r>
          </a:p>
          <a:p>
            <a:pPr algn="ctr"/>
            <a:endParaRPr lang="hu-HU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altLang="hu-HU" b="1" dirty="0"/>
              <a:t>Önkormányzati </a:t>
            </a:r>
            <a:r>
              <a:rPr lang="hu-HU" altLang="hu-HU" b="1" dirty="0" err="1"/>
              <a:t>ASP-hez</a:t>
            </a:r>
            <a:r>
              <a:rPr lang="hu-HU" altLang="hu-HU" b="1" dirty="0"/>
              <a:t> történő csatlakozás </a:t>
            </a:r>
            <a:r>
              <a:rPr lang="hu-HU" altLang="hu-HU" b="1" dirty="0" smtClean="0"/>
              <a:t>bemutatása</a:t>
            </a:r>
          </a:p>
          <a:p>
            <a:pPr algn="ctr"/>
            <a:endParaRPr lang="hu-HU" altLang="hu-HU" b="1" dirty="0" smtClean="0"/>
          </a:p>
          <a:p>
            <a:pPr algn="ctr"/>
            <a:endParaRPr lang="hu-HU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BM információs nap</a:t>
            </a:r>
            <a:r>
              <a:rPr 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B722-5341-49A4-B37C-07D1BC124314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79512" y="38155"/>
            <a:ext cx="5617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1. </a:t>
            </a: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Kapcsolattartók és felelősök kijelölése, csatlakozási szervezet felállítása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208553" y="1412776"/>
            <a:ext cx="85852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Cél: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Az ASP Központ és az önkormányzatok között meginduló kommunikáció, kapcsolattartási és felelősségi körök tisztázása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Csatlakozási szervezet felállítása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Hivatalos képviselő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ASP kapcsolattartó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Lokális informatikai üzemeltető(k)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Felhasználók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Kulcsfelhasználó(k)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						             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2014. június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</p:txBody>
      </p:sp>
      <p:sp>
        <p:nvSpPr>
          <p:cNvPr id="7" name="Jobb oldali kapcsos zárójel 6"/>
          <p:cNvSpPr/>
          <p:nvPr/>
        </p:nvSpPr>
        <p:spPr>
          <a:xfrm>
            <a:off x="3851573" y="2492896"/>
            <a:ext cx="360387" cy="18007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4521535" y="3161124"/>
            <a:ext cx="427221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hu-HU" altLang="hu-HU" sz="1400" dirty="0">
                <a:solidFill>
                  <a:prstClr val="black"/>
                </a:solidFill>
                <a:latin typeface="Constantia"/>
                <a:ea typeface="ＭＳ Ｐゴシック" charset="0"/>
              </a:rPr>
              <a:t>Meghatározása, kijelölése</a:t>
            </a:r>
          </a:p>
          <a:p>
            <a:pPr>
              <a:buFont typeface="Arial" charset="0"/>
              <a:buNone/>
              <a:defRPr/>
            </a:pPr>
            <a:r>
              <a:rPr lang="hu-HU" altLang="hu-HU" sz="1400" dirty="0">
                <a:solidFill>
                  <a:prstClr val="black"/>
                </a:solidFill>
                <a:latin typeface="Constantia"/>
                <a:ea typeface="ＭＳ Ｐゴシック" charset="0"/>
              </a:rPr>
              <a:t>Szervezeti és kapcsolattartási adatlap kitöltése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7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B722-5341-49A4-B37C-07D1BC124314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07504" y="116632"/>
            <a:ext cx="60486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2. Csatlakozási kérdőívek kitöltése, adatszolgáltatás</a:t>
            </a: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107505" y="1412777"/>
            <a:ext cx="88569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Cél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: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ASP rendszer és Központ felkésztése a csatlakozás folyamatára (oktatás, tesztelés, migráció, integráció)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Alap-, ügyviteli- és rendszerinformációk megadásához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Szervezeti és kapcsolattartási adatok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Dokumentumok (helyi szabályzatok, pályázati anyag, stb.)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Törzsadat nyilvántartások adatai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Helyi informatikai környezetre vonatkozó adatok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Szakrendszeri információk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						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Várhatóan: 2014. június </a:t>
            </a:r>
            <a:r>
              <a:rPr lang="hu-HU" sz="2000" dirty="0" smtClean="0">
                <a:solidFill>
                  <a:srgbClr val="0070C0"/>
                </a:solidFill>
                <a:latin typeface="Constantia"/>
              </a:rPr>
              <a:t>- július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B722-5341-49A4-B37C-07D1BC124314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179512" y="116632"/>
            <a:ext cx="57413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3-4. Csatlakozási feladatok önkormányzati megtervezése és tájékozódás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153115" y="1556792"/>
            <a:ext cx="84962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Tájékoztatásokon való részvétel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Saját csatlakozás előkészítése, feladatok felmérése, ütemezése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Saját beszerzési igények meghatározása, megtervezése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Saját tesztelési, migrációs, integrációs igények felmérése, megtervezése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r" defTabSz="2127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				</a:t>
            </a:r>
            <a:r>
              <a:rPr lang="hu-HU" sz="2000" dirty="0">
                <a:solidFill>
                  <a:srgbClr val="0070C0"/>
                </a:solidFill>
                <a:latin typeface="Constantia"/>
              </a:rPr>
              <a:t>Várhatóan: csatlakozást megelőzően min. 6 hónappal</a:t>
            </a:r>
          </a:p>
        </p:txBody>
      </p:sp>
    </p:spTree>
    <p:extLst>
      <p:ext uri="{BB962C8B-B14F-4D97-AF65-F5344CB8AC3E}">
        <p14:creationId xmlns:p14="http://schemas.microsoft.com/office/powerpoint/2010/main" xmlns="" val="39583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B722-5341-49A4-B37C-07D1BC124314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431800" y="333375"/>
            <a:ext cx="586839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5. Csatlakozási szerződés megkötése</a:t>
            </a:r>
            <a:endParaRPr kumimoji="0" lang="hu-HU" altLang="hu-HU" sz="28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70" y="1340768"/>
            <a:ext cx="64087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755651" y="3933825"/>
            <a:ext cx="8136830" cy="14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Csatlakozási Szerződés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(minden csatlakozni kívánó önkormányzat)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Csatlakozási és Pilot Tesztelési Szerződés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(csak Pilot önkormányzatok)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					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					</a:t>
            </a:r>
            <a:r>
              <a:rPr lang="hu-HU" sz="2000" dirty="0">
                <a:solidFill>
                  <a:srgbClr val="0070C0"/>
                </a:solidFill>
                <a:latin typeface="Constantia"/>
              </a:rPr>
              <a:t>Várhatóan: 2014. július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				*részletek a szerződésekről szóló előadásban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3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B722-5341-49A4-B37C-07D1BC124314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468313" y="77788"/>
            <a:ext cx="5022056" cy="9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6. Beszerzések</a:t>
            </a:r>
            <a:endParaRPr kumimoji="0" lang="hu-HU" altLang="hu-HU" sz="28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3338"/>
            <a:ext cx="7344172" cy="4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179512" y="2205039"/>
            <a:ext cx="8784976" cy="31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Műszaki feltételek megteremtéséhez szükséges beszerzések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Hardver, szoftver beszerzések: munkaállomások és üzemeltetéssel kapcsolatos beszerzések költségei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Tesztelés és migráció feladataihoz kapcsolódó beszerzések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Adatmigráció, adattisztítás, adatteljesség költségei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Tesztelési tevékenység költségei (</a:t>
            </a:r>
            <a:r>
              <a:rPr lang="hu-HU" sz="2000" dirty="0" smtClean="0">
                <a:solidFill>
                  <a:sysClr val="windowText" lastClr="000000"/>
                </a:solidFill>
                <a:latin typeface="Constantia"/>
              </a:rPr>
              <a:t>amennyiben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beszerzést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 tervezett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Csatlakoztatás egyéb feladataihoz kapcsolódó beszerzések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						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*részletek a beszerzésről szóló előadásban</a:t>
            </a:r>
          </a:p>
        </p:txBody>
      </p:sp>
    </p:spTree>
    <p:extLst>
      <p:ext uri="{BB962C8B-B14F-4D97-AF65-F5344CB8AC3E}">
        <p14:creationId xmlns:p14="http://schemas.microsoft.com/office/powerpoint/2010/main" xmlns="" val="1117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B722-5341-49A4-B37C-07D1BC124314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252413" y="260350"/>
            <a:ext cx="619179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Milyen segítséget kapnak a csatlakozó önkormányzatok?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252413" y="1484785"/>
            <a:ext cx="835203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000" dirty="0">
                <a:solidFill>
                  <a:sysClr val="windowText" lastClr="000000"/>
                </a:solidFill>
                <a:latin typeface="Constantia"/>
              </a:rPr>
              <a:t>Csatlakozási Kézikönyv</a:t>
            </a:r>
          </a:p>
          <a:p>
            <a:pPr lvl="1"/>
            <a:r>
              <a:rPr lang="hu-HU" altLang="hu-HU" sz="1800" dirty="0" smtClean="0">
                <a:ea typeface="ＭＳ Ｐゴシック" pitchFamily="34" charset="-128"/>
              </a:rPr>
              <a:t>Mely részletesen taglalja az önkormányzatok felkészüléséhez </a:t>
            </a:r>
            <a:br>
              <a:rPr lang="hu-HU" altLang="hu-HU" sz="1800" dirty="0" smtClean="0">
                <a:ea typeface="ＭＳ Ｐゴシック" pitchFamily="34" charset="-128"/>
              </a:rPr>
            </a:br>
            <a:r>
              <a:rPr lang="hu-HU" altLang="hu-HU" sz="1800" dirty="0" smtClean="0">
                <a:ea typeface="ＭＳ Ｐゴシック" pitchFamily="34" charset="-128"/>
              </a:rPr>
              <a:t>és csatlakozásához szükséges feladatokat, azok ütemezésének lehetőségeit</a:t>
            </a:r>
          </a:p>
          <a:p>
            <a:pPr>
              <a:spcBef>
                <a:spcPts val="1200"/>
              </a:spcBef>
            </a:pPr>
            <a:r>
              <a:rPr lang="hu-HU" altLang="hu-HU" sz="2000" dirty="0">
                <a:solidFill>
                  <a:sysClr val="windowText" lastClr="000000"/>
                </a:solidFill>
                <a:latin typeface="Constantia"/>
              </a:rPr>
              <a:t>Segédletek, sablonok</a:t>
            </a:r>
          </a:p>
          <a:p>
            <a:pPr lvl="1"/>
            <a:r>
              <a:rPr lang="hu-HU" altLang="hu-HU" sz="1600" dirty="0" smtClean="0">
                <a:ea typeface="ＭＳ Ｐゴシック" pitchFamily="34" charset="-128"/>
              </a:rPr>
              <a:t>Ütemterv minta, </a:t>
            </a:r>
          </a:p>
          <a:p>
            <a:pPr lvl="1"/>
            <a:r>
              <a:rPr lang="hu-HU" altLang="hu-HU" sz="1600" dirty="0" smtClean="0">
                <a:ea typeface="ＭＳ Ｐゴシック" pitchFamily="34" charset="-128"/>
              </a:rPr>
              <a:t>Szabályozási segédlet</a:t>
            </a:r>
          </a:p>
          <a:p>
            <a:pPr lvl="1"/>
            <a:r>
              <a:rPr lang="hu-HU" altLang="hu-HU" sz="1600" dirty="0">
                <a:ea typeface="ＭＳ Ｐゴシック" pitchFamily="34" charset="-128"/>
              </a:rPr>
              <a:t>T</a:t>
            </a:r>
            <a:r>
              <a:rPr lang="hu-HU" altLang="hu-HU" sz="1600" dirty="0" smtClean="0">
                <a:ea typeface="ＭＳ Ｐゴシック" pitchFamily="34" charset="-128"/>
              </a:rPr>
              <a:t>ájékoztatási segédlet</a:t>
            </a:r>
          </a:p>
          <a:p>
            <a:pPr lvl="1"/>
            <a:r>
              <a:rPr lang="hu-HU" altLang="hu-HU" sz="1600" dirty="0" smtClean="0">
                <a:ea typeface="ＭＳ Ｐゴシック" pitchFamily="34" charset="-128"/>
              </a:rPr>
              <a:t>Felhasználói kézikönyvek</a:t>
            </a:r>
          </a:p>
          <a:p>
            <a:pPr lvl="1"/>
            <a:r>
              <a:rPr lang="hu-HU" altLang="hu-HU" sz="1600" dirty="0">
                <a:ea typeface="ＭＳ Ｐゴシック" pitchFamily="34" charset="-128"/>
              </a:rPr>
              <a:t>Tesztelési forgatókönyv</a:t>
            </a:r>
          </a:p>
          <a:p>
            <a:pPr lvl="1"/>
            <a:r>
              <a:rPr lang="hu-HU" altLang="hu-HU" sz="1600" dirty="0" smtClean="0">
                <a:ea typeface="ＭＳ Ｐゴシック" pitchFamily="34" charset="-128"/>
              </a:rPr>
              <a:t>Éles indítási forgatókönyv</a:t>
            </a:r>
          </a:p>
          <a:p>
            <a:pPr lvl="1"/>
            <a:endParaRPr lang="hu-HU" altLang="hu-HU" sz="1600" dirty="0" smtClean="0">
              <a:ea typeface="ＭＳ Ｐゴシック" pitchFamily="34" charset="-128"/>
            </a:endParaRPr>
          </a:p>
          <a:p>
            <a:endParaRPr lang="hu-HU" altLang="hu-HU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1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B722-5341-49A4-B37C-07D1BC124314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5" name="Cím 3"/>
          <p:cNvSpPr txBox="1">
            <a:spLocks/>
          </p:cNvSpPr>
          <p:nvPr/>
        </p:nvSpPr>
        <p:spPr bwMode="auto">
          <a:xfrm>
            <a:off x="1259632" y="2708920"/>
            <a:ext cx="701469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Köszönjük a figyelmet!</a:t>
            </a:r>
            <a:endParaRPr kumimoji="0" lang="hu-HU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A4922-95A5-4FD8-AC82-0C542127DF61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505526" y="0"/>
            <a:ext cx="5722658" cy="1196752"/>
          </a:xfrm>
        </p:spPr>
        <p:txBody>
          <a:bodyPr/>
          <a:lstStyle/>
          <a:p>
            <a:r>
              <a:rPr lang="hu-H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hu-HU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71600" y="2151728"/>
            <a:ext cx="58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u-HU" altLang="hu-HU" sz="4000" dirty="0">
                <a:solidFill>
                  <a:srgbClr val="0F6FC6">
                    <a:lumMod val="75000"/>
                  </a:srgbClr>
                </a:solidFill>
                <a:latin typeface="Constantia"/>
                <a:ea typeface="ＭＳ Ｐゴシック" pitchFamily="34" charset="-128"/>
              </a:rPr>
              <a:t>Önkormányzati </a:t>
            </a:r>
            <a:r>
              <a:rPr lang="hu-HU" altLang="hu-HU" sz="4000" dirty="0" err="1">
                <a:solidFill>
                  <a:srgbClr val="0F6FC6">
                    <a:lumMod val="75000"/>
                  </a:srgbClr>
                </a:solidFill>
                <a:latin typeface="Constantia"/>
                <a:ea typeface="ＭＳ Ｐゴシック" pitchFamily="34" charset="-128"/>
              </a:rPr>
              <a:t>ASP-hez</a:t>
            </a:r>
            <a:r>
              <a:rPr lang="hu-HU" altLang="hu-HU" sz="4000" dirty="0">
                <a:solidFill>
                  <a:srgbClr val="0F6FC6">
                    <a:lumMod val="75000"/>
                  </a:srgbClr>
                </a:solidFill>
                <a:latin typeface="Constantia"/>
                <a:ea typeface="ＭＳ Ｐゴシック" pitchFamily="34" charset="-128"/>
              </a:rPr>
              <a:t> történő csatlakozás bemutatása</a:t>
            </a:r>
            <a:endParaRPr lang="hu-HU" altLang="hu-HU" sz="4400" dirty="0">
              <a:solidFill>
                <a:srgbClr val="0F6FC6">
                  <a:lumMod val="75000"/>
                </a:srgbClr>
              </a:solidFill>
              <a:latin typeface="Constantia"/>
              <a:ea typeface="ＭＳ Ｐゴシック" pitchFamily="34" charset="-12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450" y="3121224"/>
            <a:ext cx="1390220" cy="12661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8024" y="4509120"/>
            <a:ext cx="129907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072438" cy="3228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hu-HU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sz="24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251520" y="260648"/>
            <a:ext cx="7163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Önkormányzati csatlakozások alapvetései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 bwMode="auto">
          <a:xfrm>
            <a:off x="251520" y="1556792"/>
            <a:ext cx="8353524" cy="39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400" dirty="0">
                <a:ea typeface="ＭＳ Ｐゴシック" pitchFamily="34" charset="-128"/>
              </a:rPr>
              <a:t>Komplex ügyvitelt támogató rendszer bevezetése</a:t>
            </a:r>
          </a:p>
          <a:p>
            <a:r>
              <a:rPr lang="hu-HU" altLang="hu-HU" sz="2400" dirty="0">
                <a:ea typeface="ＭＳ Ｐゴシック" pitchFamily="34" charset="-128"/>
              </a:rPr>
              <a:t>Az önkormányzat működési területeinek széles körét lefedi</a:t>
            </a:r>
          </a:p>
          <a:p>
            <a:r>
              <a:rPr lang="hu-HU" altLang="hu-HU" sz="2400" dirty="0">
                <a:ea typeface="ＭＳ Ｐゴシック" pitchFamily="34" charset="-128"/>
              </a:rPr>
              <a:t>Sok felhasználót érint</a:t>
            </a:r>
          </a:p>
          <a:p>
            <a:r>
              <a:rPr lang="hu-HU" altLang="hu-HU" sz="2400" dirty="0">
                <a:ea typeface="ＭＳ Ｐゴシック" pitchFamily="34" charset="-128"/>
              </a:rPr>
              <a:t>Költséghatékony és felkészült bevezetés szükséges</a:t>
            </a:r>
          </a:p>
          <a:p>
            <a:endParaRPr lang="hu-HU" altLang="hu-HU" sz="2400" dirty="0" smtClean="0">
              <a:ea typeface="ＭＳ Ｐゴシック" pitchFamily="34" charset="-128"/>
            </a:endParaRPr>
          </a:p>
          <a:p>
            <a:pPr marL="457200" lvl="1" indent="0">
              <a:buFont typeface="Arial" charset="0"/>
              <a:buNone/>
            </a:pPr>
            <a:r>
              <a:rPr lang="hu-HU" altLang="hu-HU" sz="2400" dirty="0" smtClean="0">
                <a:ea typeface="ＭＳ Ｐゴシック" pitchFamily="34" charset="-128"/>
              </a:rPr>
              <a:t>	Komplex 							</a:t>
            </a:r>
            <a:r>
              <a:rPr lang="hu-HU" altLang="hu-HU" sz="2400" b="1" dirty="0" err="1" smtClean="0">
                <a:ea typeface="ＭＳ Ｐゴシック" pitchFamily="34" charset="-128"/>
              </a:rPr>
              <a:t>technikai-jogi-szervezeti-adminisztratív</a:t>
            </a:r>
            <a:r>
              <a:rPr lang="hu-HU" altLang="hu-HU" sz="2400" b="1" dirty="0" smtClean="0">
                <a:ea typeface="ＭＳ Ｐゴシック" pitchFamily="34" charset="-128"/>
              </a:rPr>
              <a:t> </a:t>
            </a:r>
            <a:r>
              <a:rPr lang="hu-HU" altLang="hu-HU" sz="2400" dirty="0" smtClean="0">
                <a:ea typeface="ＭＳ Ｐゴシック" pitchFamily="34" charset="-128"/>
              </a:rPr>
              <a:t>	feladatrendszer megvalósítása szükséges az 		önkormányzatok részéről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6762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7C23B-D0EA-4338-BFAD-10A0BCAAC51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1524000" y="3360919"/>
          <a:ext cx="6096000" cy="136162"/>
        </p:xfrm>
        <a:graphic>
          <a:graphicData uri="http://schemas.openxmlformats.org/drawingml/2006/table">
            <a:tbl>
              <a:tblPr/>
              <a:tblGrid>
                <a:gridCol w="3300013"/>
                <a:gridCol w="2795987"/>
              </a:tblGrid>
              <a:tr h="13616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257300" algn="r"/>
                          <a:tab pos="1371600" algn="l"/>
                          <a:tab pos="4457700" algn="r"/>
                          <a:tab pos="4572000" algn="l"/>
                          <a:tab pos="6400800" algn="r"/>
                        </a:tabLst>
                      </a:pPr>
                      <a:endParaRPr lang="hu-H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8" marR="427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257300" algn="r"/>
                          <a:tab pos="1371600" algn="l"/>
                          <a:tab pos="4457700" algn="r"/>
                          <a:tab pos="4572000" algn="l"/>
                          <a:tab pos="6400800" algn="r"/>
                        </a:tabLst>
                      </a:pPr>
                      <a:endParaRPr lang="hu-H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8" marR="427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Cím 1"/>
          <p:cNvSpPr txBox="1">
            <a:spLocks/>
          </p:cNvSpPr>
          <p:nvPr/>
        </p:nvSpPr>
        <p:spPr bwMode="auto">
          <a:xfrm>
            <a:off x="179512" y="188640"/>
            <a:ext cx="559737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ASP-hez</a:t>
            </a: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 csatlakozni kívánó önkormányzatok  (1.-2.-3. ütem)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 bwMode="auto">
          <a:xfrm>
            <a:off x="179513" y="1412777"/>
            <a:ext cx="871296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PILOT önkormányzatok 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Csatlakozás: Az EKOP projekt időszaka alatt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10 PILOT önkormányzat (KMOP támogatott körből)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Feladatai: a csatlakozási feladatok ellátáson túl kiterjed még</a:t>
            </a:r>
            <a:b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</a:b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az ASP rendszer bevezetésével, tesztelésével kapcsolatos egyéb, mélyebb szintű feladatokra</a:t>
            </a:r>
            <a:endParaRPr kumimoji="0" lang="hu-HU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1200" b="1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KMOP kedvezményezett egyéb önkormányzatok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 KMOP-4.7.1-13 pályázat keretein belül</a:t>
            </a:r>
            <a:b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</a:b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az Önkormányzati ASP rendszerhez való csatlakozáshoz támogatási forrást nyert önkormányzatok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55 pályázat nyert támogatást, így a második csatlakozási ütemben további 45 önkormányzatot jelent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Csatlakoztatásuk az ASP rendszer szolgáltatási időszakára esik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1200" b="1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További érdeklődő önkormányzatok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 KMOP pályázaton tartalék támogatottként szerepel, vagy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Csatlakozott a Portál szakrendszerhez, vagy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csak érdeklődő (adatbekérés történt)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hu-HU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 projekt jelen időszakáig további 26 érdeklődő önkormányzatról van tudomás.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ＭＳ Ｐゴシック" charset="0"/>
              </a:rPr>
              <a:t>Az egyéb önkormányzatok csatlakoztatása szintén az éles szolgáltatási időszakra esik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ＭＳ Ｐゴシック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7C23B-D0EA-4338-BFAD-10A0BCAAC51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66" name="Cím 1"/>
          <p:cNvSpPr txBox="1">
            <a:spLocks/>
          </p:cNvSpPr>
          <p:nvPr/>
        </p:nvSpPr>
        <p:spPr bwMode="auto">
          <a:xfrm>
            <a:off x="504825" y="188913"/>
            <a:ext cx="543532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A csatlakozás szakaszai</a:t>
            </a:r>
            <a:endParaRPr kumimoji="0" lang="hu-HU" altLang="hu-HU" sz="4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pic>
        <p:nvPicPr>
          <p:cNvPr id="67" name="Kép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9775"/>
            <a:ext cx="8784233" cy="9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ounded Rectangle 60"/>
          <p:cNvSpPr/>
          <p:nvPr/>
        </p:nvSpPr>
        <p:spPr>
          <a:xfrm>
            <a:off x="504825" y="2708547"/>
            <a:ext cx="2304505" cy="2735584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A szervezet felkészítése a csatlakozásra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Tervezés, tájékozódás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200" kern="0" dirty="0" smtClean="0">
                <a:solidFill>
                  <a:prstClr val="black"/>
                </a:solidFill>
                <a:latin typeface="Constantia"/>
              </a:rPr>
              <a:t>Csatlakozási szerződés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Beszerzés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Ügyviteli 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és </a:t>
            </a: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szabályozási felkészülés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2-3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hónapos időszakot ölelnek fel. </a:t>
            </a:r>
          </a:p>
        </p:txBody>
      </p:sp>
      <p:sp>
        <p:nvSpPr>
          <p:cNvPr id="69" name="Rounded Rectangle 61"/>
          <p:cNvSpPr/>
          <p:nvPr/>
        </p:nvSpPr>
        <p:spPr>
          <a:xfrm>
            <a:off x="3241166" y="2702914"/>
            <a:ext cx="2107988" cy="2741217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A5C249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ASP rendszerhez történő fizikai és szolgáltatásokra vonatkozó </a:t>
            </a:r>
            <a:r>
              <a:rPr kumimoji="0" lang="hu-H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csatlakozás</a:t>
            </a: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Infrastrukturális feltételek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Oktatások 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Tesztelés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Migráció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2-3 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hónapos időszakot ölelnek fel. </a:t>
            </a:r>
          </a:p>
        </p:txBody>
      </p:sp>
      <p:sp>
        <p:nvSpPr>
          <p:cNvPr id="70" name="Rounded Rectangle 97"/>
          <p:cNvSpPr/>
          <p:nvPr/>
        </p:nvSpPr>
        <p:spPr>
          <a:xfrm>
            <a:off x="6064697" y="2702913"/>
            <a:ext cx="2088506" cy="2741217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B97B3D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ASP Központ szolgáltatásainak igénybe vétele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Szolgáltatási 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szerződés és SLA </a:t>
            </a: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megállapodás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Lakossági és vállalkozói ügyfelek </a:t>
            </a: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tájékoztatása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4A36F-208F-4FA0-A21F-071BACD56A26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11" name="Cím 1"/>
          <p:cNvSpPr txBox="1">
            <a:spLocks/>
          </p:cNvSpPr>
          <p:nvPr/>
        </p:nvSpPr>
        <p:spPr bwMode="auto">
          <a:xfrm>
            <a:off x="558801" y="274638"/>
            <a:ext cx="523733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Csatlakozási ütemek</a:t>
            </a:r>
            <a:endParaRPr kumimoji="0" lang="hu-HU" altLang="hu-HU" sz="4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4038695966"/>
              </p:ext>
            </p:extLst>
          </p:nvPr>
        </p:nvGraphicFramePr>
        <p:xfrm>
          <a:off x="1572663" y="2348880"/>
          <a:ext cx="7319817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1538909201"/>
              </p:ext>
            </p:extLst>
          </p:nvPr>
        </p:nvGraphicFramePr>
        <p:xfrm>
          <a:off x="1584177" y="3393507"/>
          <a:ext cx="758243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732981701"/>
              </p:ext>
            </p:extLst>
          </p:nvPr>
        </p:nvGraphicFramePr>
        <p:xfrm>
          <a:off x="1584176" y="1340768"/>
          <a:ext cx="754357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064885602"/>
              </p:ext>
            </p:extLst>
          </p:nvPr>
        </p:nvGraphicFramePr>
        <p:xfrm>
          <a:off x="647056" y="4725144"/>
          <a:ext cx="849694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Szövegdoboz 7"/>
          <p:cNvSpPr txBox="1">
            <a:spLocks noChangeArrowheads="1"/>
          </p:cNvSpPr>
          <p:nvPr/>
        </p:nvSpPr>
        <p:spPr bwMode="auto">
          <a:xfrm>
            <a:off x="2072822" y="3139282"/>
            <a:ext cx="23034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100" u="none" dirty="0" smtClean="0">
                <a:latin typeface="Arial" charset="0"/>
              </a:rPr>
              <a:t>1. PILOT csatlakoztatási ütem</a:t>
            </a:r>
            <a:endParaRPr lang="hu-HU" altLang="hu-HU" sz="1100" u="none" dirty="0">
              <a:latin typeface="Arial" charset="0"/>
            </a:endParaRPr>
          </a:p>
        </p:txBody>
      </p:sp>
      <p:cxnSp>
        <p:nvCxnSpPr>
          <p:cNvPr id="17" name="Egyenes összekötő 16"/>
          <p:cNvCxnSpPr/>
          <p:nvPr/>
        </p:nvCxnSpPr>
        <p:spPr bwMode="auto">
          <a:xfrm>
            <a:off x="5006057" y="2044514"/>
            <a:ext cx="0" cy="34563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 bwMode="auto">
          <a:xfrm>
            <a:off x="6732240" y="2067231"/>
            <a:ext cx="0" cy="35220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zövegdoboz 7"/>
          <p:cNvSpPr txBox="1">
            <a:spLocks noChangeArrowheads="1"/>
          </p:cNvSpPr>
          <p:nvPr/>
        </p:nvSpPr>
        <p:spPr bwMode="auto">
          <a:xfrm>
            <a:off x="4062810" y="4232276"/>
            <a:ext cx="383882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100" u="none" dirty="0" smtClean="0">
                <a:latin typeface="Arial" charset="0"/>
              </a:rPr>
              <a:t>2. Csatlakoztatási ütem</a:t>
            </a:r>
            <a:endParaRPr lang="hu-HU" altLang="hu-HU" sz="1100" u="none" dirty="0">
              <a:latin typeface="Arial" charset="0"/>
            </a:endParaRPr>
          </a:p>
        </p:txBody>
      </p:sp>
      <p:sp>
        <p:nvSpPr>
          <p:cNvPr id="24" name="Szövegdoboz 22"/>
          <p:cNvSpPr txBox="1">
            <a:spLocks noChangeArrowheads="1"/>
          </p:cNvSpPr>
          <p:nvPr/>
        </p:nvSpPr>
        <p:spPr bwMode="auto">
          <a:xfrm>
            <a:off x="3709070" y="5877272"/>
            <a:ext cx="1296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100" dirty="0">
                <a:solidFill>
                  <a:prstClr val="black"/>
                </a:solidFill>
                <a:latin typeface="Arial" charset="0"/>
              </a:rPr>
              <a:t>EKOP zárás</a:t>
            </a:r>
          </a:p>
        </p:txBody>
      </p:sp>
      <p:sp>
        <p:nvSpPr>
          <p:cNvPr id="25" name="Szövegdoboz 24"/>
          <p:cNvSpPr txBox="1">
            <a:spLocks noChangeArrowheads="1"/>
          </p:cNvSpPr>
          <p:nvPr/>
        </p:nvSpPr>
        <p:spPr bwMode="auto">
          <a:xfrm>
            <a:off x="5508104" y="5877272"/>
            <a:ext cx="2090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 smtClean="0">
                <a:solidFill>
                  <a:prstClr val="black"/>
                </a:solidFill>
                <a:latin typeface="Arial" charset="0"/>
              </a:rPr>
              <a:t>Önkormányzati</a:t>
            </a:r>
            <a:br>
              <a:rPr lang="hu-HU" altLang="hu-HU" sz="1000" dirty="0" smtClean="0">
                <a:solidFill>
                  <a:prstClr val="black"/>
                </a:solidFill>
                <a:latin typeface="Arial" charset="0"/>
              </a:rPr>
            </a:br>
            <a:r>
              <a:rPr lang="hu-HU" altLang="hu-HU" sz="1000" dirty="0" smtClean="0">
                <a:solidFill>
                  <a:prstClr val="black"/>
                </a:solidFill>
                <a:latin typeface="Arial" charset="0"/>
              </a:rPr>
              <a:t> KMOP </a:t>
            </a:r>
            <a:r>
              <a:rPr lang="hu-HU" altLang="hu-HU" sz="1000" dirty="0">
                <a:solidFill>
                  <a:prstClr val="black"/>
                </a:solidFill>
                <a:latin typeface="Arial" charset="0"/>
              </a:rPr>
              <a:t>zárás</a:t>
            </a:r>
          </a:p>
        </p:txBody>
      </p:sp>
      <p:sp>
        <p:nvSpPr>
          <p:cNvPr id="26" name="Szövegdoboz 22"/>
          <p:cNvSpPr txBox="1">
            <a:spLocks noChangeArrowheads="1"/>
          </p:cNvSpPr>
          <p:nvPr/>
        </p:nvSpPr>
        <p:spPr bwMode="auto">
          <a:xfrm>
            <a:off x="0" y="2348880"/>
            <a:ext cx="1584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 dirty="0">
                <a:solidFill>
                  <a:prstClr val="black"/>
                </a:solidFill>
                <a:latin typeface="Arial" charset="0"/>
              </a:rPr>
              <a:t>PILOT ÖNKORMÁNYZATOK</a:t>
            </a:r>
            <a:r>
              <a:rPr lang="hu-HU" altLang="hu-HU" sz="1200" b="1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hu-HU" altLang="hu-HU" sz="1200" b="1" dirty="0">
                <a:solidFill>
                  <a:prstClr val="black"/>
                </a:solidFill>
                <a:latin typeface="Arial" charset="0"/>
              </a:rPr>
            </a:br>
            <a:endParaRPr lang="hu-HU" altLang="hu-H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Szövegdoboz 23"/>
          <p:cNvSpPr txBox="1">
            <a:spLocks noChangeArrowheads="1"/>
          </p:cNvSpPr>
          <p:nvPr/>
        </p:nvSpPr>
        <p:spPr bwMode="auto">
          <a:xfrm>
            <a:off x="26110" y="3472668"/>
            <a:ext cx="1711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100" b="1" dirty="0">
                <a:solidFill>
                  <a:prstClr val="black"/>
                </a:solidFill>
                <a:latin typeface="Arial" charset="0"/>
              </a:rPr>
              <a:t>KMOP KEDVEZMÉNYEZETT ÖNKORMÁNYZATOK</a:t>
            </a:r>
          </a:p>
        </p:txBody>
      </p:sp>
      <p:sp>
        <p:nvSpPr>
          <p:cNvPr id="28" name="Szövegdoboz 24"/>
          <p:cNvSpPr txBox="1">
            <a:spLocks noChangeArrowheads="1"/>
          </p:cNvSpPr>
          <p:nvPr/>
        </p:nvSpPr>
        <p:spPr bwMode="auto">
          <a:xfrm>
            <a:off x="45194" y="4859958"/>
            <a:ext cx="1711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100" b="1" dirty="0">
                <a:solidFill>
                  <a:prstClr val="black"/>
                </a:solidFill>
                <a:latin typeface="Arial" charset="0"/>
              </a:rPr>
              <a:t>TOVÁBBI ÖNKORMÁNYZATOK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B722-5341-49A4-B37C-07D1BC124314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3951"/>
            <a:ext cx="6935268" cy="416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51520" y="344570"/>
            <a:ext cx="5940152" cy="70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Önkormányzati csatlakozás</a:t>
            </a:r>
            <a:b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</a:br>
            <a:r>
              <a:rPr kumimoji="0" lang="hu-HU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teljes feladatrendszere  </a:t>
            </a:r>
            <a:endParaRPr kumimoji="0" lang="en-US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517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7C23B-D0EA-4338-BFAD-10A0BCAAC51B}" type="slidenum">
              <a:rPr lang="hu-HU" smtClean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8</a:t>
            </a:fld>
            <a:endParaRPr lang="hu-H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107504" y="62517"/>
            <a:ext cx="5576888" cy="12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Önkormányzati csatlakozás feladatcsoportjai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grpSp>
        <p:nvGrpSpPr>
          <p:cNvPr id="47" name="Csoportba foglalás 3"/>
          <p:cNvGrpSpPr>
            <a:grpSpLocks noChangeAspect="1"/>
          </p:cNvGrpSpPr>
          <p:nvPr/>
        </p:nvGrpSpPr>
        <p:grpSpPr bwMode="auto">
          <a:xfrm>
            <a:off x="2700152" y="1556445"/>
            <a:ext cx="3240000" cy="432395"/>
            <a:chOff x="364265" y="68456"/>
            <a:chExt cx="4966895" cy="599481"/>
          </a:xfrm>
        </p:grpSpPr>
        <p:sp>
          <p:nvSpPr>
            <p:cNvPr id="48" name="Sávnyíl 47"/>
            <p:cNvSpPr/>
            <p:nvPr/>
          </p:nvSpPr>
          <p:spPr>
            <a:xfrm>
              <a:off x="364265" y="68456"/>
              <a:ext cx="4966895" cy="599481"/>
            </a:xfrm>
            <a:prstGeom prst="chevron">
              <a:avLst/>
            </a:prstGeom>
            <a:solidFill>
              <a:srgbClr val="00B0F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9" name="Sávnyíl 4"/>
            <p:cNvSpPr/>
            <p:nvPr/>
          </p:nvSpPr>
          <p:spPr>
            <a:xfrm>
              <a:off x="663907" y="68456"/>
              <a:ext cx="4367612" cy="5994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Önkormányzati csatlakozási önkormányzat oldali tervezése, szervezet felállítása</a:t>
              </a:r>
            </a:p>
          </p:txBody>
        </p:sp>
      </p:grpSp>
      <p:grpSp>
        <p:nvGrpSpPr>
          <p:cNvPr id="50" name="Csoportba foglalás 4"/>
          <p:cNvGrpSpPr>
            <a:grpSpLocks noChangeAspect="1"/>
          </p:cNvGrpSpPr>
          <p:nvPr/>
        </p:nvGrpSpPr>
        <p:grpSpPr bwMode="auto">
          <a:xfrm>
            <a:off x="2700152" y="2067135"/>
            <a:ext cx="3240000" cy="213948"/>
            <a:chOff x="383873" y="774761"/>
            <a:chExt cx="4885264" cy="361593"/>
          </a:xfrm>
        </p:grpSpPr>
        <p:sp>
          <p:nvSpPr>
            <p:cNvPr id="51" name="Sávnyíl 50"/>
            <p:cNvSpPr/>
            <p:nvPr/>
          </p:nvSpPr>
          <p:spPr>
            <a:xfrm>
              <a:off x="383873" y="774761"/>
              <a:ext cx="4885264" cy="361593"/>
            </a:xfrm>
            <a:prstGeom prst="chevron">
              <a:avLst/>
            </a:prstGeom>
            <a:solidFill>
              <a:srgbClr val="00B0F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52" name="Sávnyíl 6"/>
            <p:cNvSpPr/>
            <p:nvPr/>
          </p:nvSpPr>
          <p:spPr>
            <a:xfrm>
              <a:off x="564869" y="774761"/>
              <a:ext cx="4523274" cy="3615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Beszerzések</a:t>
              </a:r>
            </a:p>
          </p:txBody>
        </p:sp>
      </p:grpSp>
      <p:grpSp>
        <p:nvGrpSpPr>
          <p:cNvPr id="53" name="Csoportba foglalás 5"/>
          <p:cNvGrpSpPr>
            <a:grpSpLocks noChangeAspect="1"/>
          </p:cNvGrpSpPr>
          <p:nvPr/>
        </p:nvGrpSpPr>
        <p:grpSpPr bwMode="auto">
          <a:xfrm>
            <a:off x="2700152" y="2339771"/>
            <a:ext cx="3240000" cy="333120"/>
            <a:chOff x="359767" y="1224137"/>
            <a:chExt cx="4841157" cy="562751"/>
          </a:xfrm>
        </p:grpSpPr>
        <p:sp>
          <p:nvSpPr>
            <p:cNvPr id="54" name="Sávnyíl 53"/>
            <p:cNvSpPr/>
            <p:nvPr/>
          </p:nvSpPr>
          <p:spPr>
            <a:xfrm>
              <a:off x="359767" y="1224137"/>
              <a:ext cx="4841157" cy="562751"/>
            </a:xfrm>
            <a:prstGeom prst="chevron">
              <a:avLst/>
            </a:prstGeom>
            <a:solidFill>
              <a:srgbClr val="00B0F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55" name="Sávnyíl 8"/>
            <p:cNvSpPr/>
            <p:nvPr/>
          </p:nvSpPr>
          <p:spPr>
            <a:xfrm>
              <a:off x="640712" y="1224137"/>
              <a:ext cx="4279265" cy="5627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Igazgatásszervezési (szervezeti, ügyviteli) </a:t>
              </a:r>
              <a:b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</a:b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feltételek biztosítása</a:t>
              </a:r>
            </a:p>
          </p:txBody>
        </p:sp>
      </p:grpSp>
      <p:grpSp>
        <p:nvGrpSpPr>
          <p:cNvPr id="56" name="Csoportba foglalás 6"/>
          <p:cNvGrpSpPr>
            <a:grpSpLocks noChangeAspect="1"/>
          </p:cNvGrpSpPr>
          <p:nvPr/>
        </p:nvGrpSpPr>
        <p:grpSpPr bwMode="auto">
          <a:xfrm>
            <a:off x="2700152" y="2698508"/>
            <a:ext cx="3240000" cy="317324"/>
            <a:chOff x="354297" y="1891261"/>
            <a:chExt cx="4841157" cy="569641"/>
          </a:xfrm>
        </p:grpSpPr>
        <p:sp>
          <p:nvSpPr>
            <p:cNvPr id="57" name="Sávnyíl 56"/>
            <p:cNvSpPr/>
            <p:nvPr/>
          </p:nvSpPr>
          <p:spPr>
            <a:xfrm>
              <a:off x="354297" y="1891261"/>
              <a:ext cx="4841157" cy="569641"/>
            </a:xfrm>
            <a:prstGeom prst="chevron">
              <a:avLst/>
            </a:prstGeom>
            <a:solidFill>
              <a:srgbClr val="00B0F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58" name="Sávnyíl 10"/>
            <p:cNvSpPr/>
            <p:nvPr/>
          </p:nvSpPr>
          <p:spPr>
            <a:xfrm>
              <a:off x="638418" y="1891261"/>
              <a:ext cx="4272916" cy="569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Szabályozási feltételek biztosítása</a:t>
              </a:r>
            </a:p>
          </p:txBody>
        </p:sp>
      </p:grpSp>
      <p:grpSp>
        <p:nvGrpSpPr>
          <p:cNvPr id="59" name="Csoportba foglalás 7"/>
          <p:cNvGrpSpPr>
            <a:grpSpLocks noChangeAspect="1"/>
          </p:cNvGrpSpPr>
          <p:nvPr/>
        </p:nvGrpSpPr>
        <p:grpSpPr bwMode="auto">
          <a:xfrm>
            <a:off x="2700425" y="3068958"/>
            <a:ext cx="3240000" cy="293683"/>
            <a:chOff x="371775" y="2754769"/>
            <a:chExt cx="4866422" cy="374025"/>
          </a:xfrm>
        </p:grpSpPr>
        <p:sp>
          <p:nvSpPr>
            <p:cNvPr id="60" name="Sávnyíl 59"/>
            <p:cNvSpPr/>
            <p:nvPr/>
          </p:nvSpPr>
          <p:spPr>
            <a:xfrm>
              <a:off x="371775" y="2754769"/>
              <a:ext cx="4866422" cy="374025"/>
            </a:xfrm>
            <a:prstGeom prst="chevron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61" name="Sávnyíl 12"/>
            <p:cNvSpPr/>
            <p:nvPr/>
          </p:nvSpPr>
          <p:spPr>
            <a:xfrm>
              <a:off x="459120" y="2754769"/>
              <a:ext cx="4493064" cy="374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3970" tIns="6985" rIns="0" bIns="6985" spcCol="1270" anchor="ctr"/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ASP szolgáltatási </a:t>
              </a:r>
              <a:r>
                <a:rPr kumimoji="0" lang="hu-H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portfólió</a:t>
              </a:r>
              <a:r>
                <a:rPr kumimoji="0" lang="hu-H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 meghatározása és </a:t>
              </a:r>
              <a:r>
                <a:rPr kumimoji="0" lang="hu-H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szerződéskötés</a:t>
              </a:r>
              <a:endParaRPr kumimoji="0" lang="hu-H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62" name="Csoportba foglalás 8"/>
          <p:cNvGrpSpPr>
            <a:grpSpLocks noChangeAspect="1"/>
          </p:cNvGrpSpPr>
          <p:nvPr/>
        </p:nvGrpSpPr>
        <p:grpSpPr bwMode="auto">
          <a:xfrm>
            <a:off x="2724932" y="3429000"/>
            <a:ext cx="3240000" cy="208603"/>
            <a:chOff x="240743" y="3033364"/>
            <a:chExt cx="4841157" cy="374025"/>
          </a:xfrm>
        </p:grpSpPr>
        <p:sp>
          <p:nvSpPr>
            <p:cNvPr id="63" name="Sávnyíl 62"/>
            <p:cNvSpPr/>
            <p:nvPr/>
          </p:nvSpPr>
          <p:spPr>
            <a:xfrm>
              <a:off x="240743" y="3033364"/>
              <a:ext cx="4841157" cy="374025"/>
            </a:xfrm>
            <a:prstGeom prst="chevron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64" name="Sávnyíl 14"/>
            <p:cNvSpPr/>
            <p:nvPr/>
          </p:nvSpPr>
          <p:spPr>
            <a:xfrm>
              <a:off x="428040" y="3033364"/>
              <a:ext cx="4466563" cy="374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Önkormányzati oktatások</a:t>
              </a:r>
            </a:p>
          </p:txBody>
        </p:sp>
      </p:grpSp>
      <p:grpSp>
        <p:nvGrpSpPr>
          <p:cNvPr id="65" name="Csoportba foglalás 9"/>
          <p:cNvGrpSpPr>
            <a:grpSpLocks noChangeAspect="1"/>
          </p:cNvGrpSpPr>
          <p:nvPr/>
        </p:nvGrpSpPr>
        <p:grpSpPr bwMode="auto">
          <a:xfrm>
            <a:off x="2756239" y="3717032"/>
            <a:ext cx="3240000" cy="271360"/>
            <a:chOff x="279595" y="3482161"/>
            <a:chExt cx="4841157" cy="488619"/>
          </a:xfrm>
        </p:grpSpPr>
        <p:sp>
          <p:nvSpPr>
            <p:cNvPr id="66" name="Sávnyíl 65"/>
            <p:cNvSpPr/>
            <p:nvPr/>
          </p:nvSpPr>
          <p:spPr>
            <a:xfrm>
              <a:off x="279595" y="3482161"/>
              <a:ext cx="4841157" cy="488619"/>
            </a:xfrm>
            <a:prstGeom prst="chevron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67" name="Sávnyíl 16"/>
            <p:cNvSpPr/>
            <p:nvPr/>
          </p:nvSpPr>
          <p:spPr>
            <a:xfrm>
              <a:off x="524034" y="3482161"/>
              <a:ext cx="4352280" cy="4886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Műszaki - technológiai - üzemeltetési feltételek biztosítása</a:t>
              </a:r>
            </a:p>
          </p:txBody>
        </p:sp>
      </p:grpSp>
      <p:grpSp>
        <p:nvGrpSpPr>
          <p:cNvPr id="68" name="Csoportba foglalás 10"/>
          <p:cNvGrpSpPr>
            <a:grpSpLocks noChangeAspect="1"/>
          </p:cNvGrpSpPr>
          <p:nvPr/>
        </p:nvGrpSpPr>
        <p:grpSpPr bwMode="auto">
          <a:xfrm>
            <a:off x="2736374" y="4077072"/>
            <a:ext cx="3240000" cy="208605"/>
            <a:chOff x="343385" y="4070220"/>
            <a:chExt cx="4841157" cy="374028"/>
          </a:xfrm>
        </p:grpSpPr>
        <p:sp>
          <p:nvSpPr>
            <p:cNvPr id="69" name="Sávnyíl 68"/>
            <p:cNvSpPr/>
            <p:nvPr/>
          </p:nvSpPr>
          <p:spPr>
            <a:xfrm>
              <a:off x="343385" y="4070223"/>
              <a:ext cx="4841157" cy="374025"/>
            </a:xfrm>
            <a:prstGeom prst="chevron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70" name="Sávnyíl 18"/>
            <p:cNvSpPr/>
            <p:nvPr/>
          </p:nvSpPr>
          <p:spPr>
            <a:xfrm>
              <a:off x="530682" y="4070220"/>
              <a:ext cx="4466564" cy="3740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ASP infrastruktúra önkormányzati felkészítése</a:t>
              </a:r>
            </a:p>
          </p:txBody>
        </p:sp>
      </p:grpSp>
      <p:grpSp>
        <p:nvGrpSpPr>
          <p:cNvPr id="71" name="Csoportba foglalás 11"/>
          <p:cNvGrpSpPr>
            <a:grpSpLocks noChangeAspect="1"/>
          </p:cNvGrpSpPr>
          <p:nvPr/>
        </p:nvGrpSpPr>
        <p:grpSpPr bwMode="auto">
          <a:xfrm>
            <a:off x="2719556" y="4509120"/>
            <a:ext cx="3240000" cy="208603"/>
            <a:chOff x="336793" y="4536502"/>
            <a:chExt cx="4841157" cy="374025"/>
          </a:xfrm>
        </p:grpSpPr>
        <p:sp>
          <p:nvSpPr>
            <p:cNvPr id="72" name="Sávnyíl 71"/>
            <p:cNvSpPr/>
            <p:nvPr/>
          </p:nvSpPr>
          <p:spPr>
            <a:xfrm>
              <a:off x="336793" y="4536502"/>
              <a:ext cx="4841157" cy="374025"/>
            </a:xfrm>
            <a:prstGeom prst="chevron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73" name="Sávnyíl 20"/>
            <p:cNvSpPr/>
            <p:nvPr/>
          </p:nvSpPr>
          <p:spPr>
            <a:xfrm>
              <a:off x="524090" y="4536502"/>
              <a:ext cx="4466563" cy="374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Önkormányzat oldali tesztelés</a:t>
              </a:r>
            </a:p>
          </p:txBody>
        </p:sp>
      </p:grpSp>
      <p:grpSp>
        <p:nvGrpSpPr>
          <p:cNvPr id="74" name="Csoportba foglalás 12"/>
          <p:cNvGrpSpPr>
            <a:grpSpLocks noChangeAspect="1"/>
          </p:cNvGrpSpPr>
          <p:nvPr/>
        </p:nvGrpSpPr>
        <p:grpSpPr bwMode="auto">
          <a:xfrm>
            <a:off x="2714665" y="4797154"/>
            <a:ext cx="3240000" cy="224039"/>
            <a:chOff x="1256344" y="4076045"/>
            <a:chExt cx="4841157" cy="403411"/>
          </a:xfrm>
        </p:grpSpPr>
        <p:sp>
          <p:nvSpPr>
            <p:cNvPr id="75" name="Sávnyíl 74"/>
            <p:cNvSpPr/>
            <p:nvPr/>
          </p:nvSpPr>
          <p:spPr>
            <a:xfrm>
              <a:off x="1256344" y="4076045"/>
              <a:ext cx="4841157" cy="374025"/>
            </a:xfrm>
            <a:prstGeom prst="chevron">
              <a:avLst/>
            </a:prstGeom>
            <a:solidFill>
              <a:srgbClr val="92D05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76" name="Sávnyíl 22"/>
            <p:cNvSpPr/>
            <p:nvPr/>
          </p:nvSpPr>
          <p:spPr>
            <a:xfrm>
              <a:off x="1443640" y="4105431"/>
              <a:ext cx="4466564" cy="374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Önkormányzat oldali migráció</a:t>
              </a:r>
            </a:p>
          </p:txBody>
        </p:sp>
      </p:grpSp>
      <p:grpSp>
        <p:nvGrpSpPr>
          <p:cNvPr id="77" name="Csoportba foglalás 13"/>
          <p:cNvGrpSpPr>
            <a:grpSpLocks noChangeAspect="1"/>
          </p:cNvGrpSpPr>
          <p:nvPr/>
        </p:nvGrpSpPr>
        <p:grpSpPr bwMode="auto">
          <a:xfrm>
            <a:off x="2704088" y="5085184"/>
            <a:ext cx="3240000" cy="207719"/>
            <a:chOff x="214430" y="5480252"/>
            <a:chExt cx="4841157" cy="374025"/>
          </a:xfrm>
        </p:grpSpPr>
        <p:sp>
          <p:nvSpPr>
            <p:cNvPr id="78" name="Sávnyíl 77"/>
            <p:cNvSpPr/>
            <p:nvPr/>
          </p:nvSpPr>
          <p:spPr>
            <a:xfrm>
              <a:off x="214430" y="5480252"/>
              <a:ext cx="4841157" cy="374025"/>
            </a:xfrm>
            <a:prstGeom prst="chevron">
              <a:avLst/>
            </a:prstGeom>
            <a:solidFill>
              <a:srgbClr val="B97B3D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79" name="Sávnyíl 24"/>
            <p:cNvSpPr/>
            <p:nvPr/>
          </p:nvSpPr>
          <p:spPr>
            <a:xfrm>
              <a:off x="401727" y="5480252"/>
              <a:ext cx="4466563" cy="374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ASP éles indítás</a:t>
              </a:r>
            </a:p>
          </p:txBody>
        </p:sp>
      </p:grpSp>
      <p:grpSp>
        <p:nvGrpSpPr>
          <p:cNvPr id="80" name="Csoportba foglalás 14"/>
          <p:cNvGrpSpPr>
            <a:grpSpLocks noChangeAspect="1"/>
          </p:cNvGrpSpPr>
          <p:nvPr/>
        </p:nvGrpSpPr>
        <p:grpSpPr bwMode="auto">
          <a:xfrm>
            <a:off x="2699792" y="5380637"/>
            <a:ext cx="3240000" cy="208603"/>
            <a:chOff x="301270" y="5957984"/>
            <a:chExt cx="4841157" cy="374025"/>
          </a:xfrm>
        </p:grpSpPr>
        <p:sp>
          <p:nvSpPr>
            <p:cNvPr id="81" name="Sávnyíl 80"/>
            <p:cNvSpPr/>
            <p:nvPr/>
          </p:nvSpPr>
          <p:spPr>
            <a:xfrm>
              <a:off x="301270" y="5957984"/>
              <a:ext cx="4841157" cy="374025"/>
            </a:xfrm>
            <a:prstGeom prst="chevron">
              <a:avLst/>
            </a:prstGeom>
            <a:solidFill>
              <a:srgbClr val="B97B3D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82" name="Sávnyíl 26"/>
            <p:cNvSpPr/>
            <p:nvPr/>
          </p:nvSpPr>
          <p:spPr>
            <a:xfrm>
              <a:off x="488567" y="5957984"/>
              <a:ext cx="4466563" cy="374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6510" tIns="8255" rIns="0" bIns="8255" spcCol="1270" anchor="ctr"/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</a:rPr>
                <a:t>Tájékoztatás, kommunikáció</a:t>
              </a:r>
            </a:p>
          </p:txBody>
        </p:sp>
      </p:grpSp>
      <p:sp>
        <p:nvSpPr>
          <p:cNvPr id="83" name="Téglalap 82"/>
          <p:cNvSpPr/>
          <p:nvPr/>
        </p:nvSpPr>
        <p:spPr>
          <a:xfrm>
            <a:off x="1979712" y="1507181"/>
            <a:ext cx="4415038" cy="841699"/>
          </a:xfrm>
          <a:prstGeom prst="rect">
            <a:avLst/>
          </a:prstGeom>
          <a:noFill/>
          <a:ln w="2540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sng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84" name="Jobbra nyíl 83"/>
          <p:cNvSpPr/>
          <p:nvPr/>
        </p:nvSpPr>
        <p:spPr>
          <a:xfrm>
            <a:off x="6516216" y="1861858"/>
            <a:ext cx="504056" cy="132343"/>
          </a:xfrm>
          <a:prstGeom prst="rightArrow">
            <a:avLst/>
          </a:prstGeom>
          <a:gradFill rotWithShape="1">
            <a:gsLst>
              <a:gs pos="0">
                <a:srgbClr val="0BD0D9">
                  <a:tint val="60000"/>
                  <a:satMod val="160000"/>
                </a:srgbClr>
              </a:gs>
              <a:gs pos="46000">
                <a:srgbClr val="0BD0D9">
                  <a:tint val="86000"/>
                  <a:satMod val="160000"/>
                </a:srgbClr>
              </a:gs>
              <a:gs pos="100000">
                <a:srgbClr val="0BD0D9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solidFill>
              <a:srgbClr val="00B0F0"/>
            </a:solidFill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0BD0D9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sng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85" name="Téglalap 41"/>
          <p:cNvSpPr>
            <a:spLocks noChangeArrowheads="1"/>
          </p:cNvSpPr>
          <p:nvPr/>
        </p:nvSpPr>
        <p:spPr bwMode="auto">
          <a:xfrm>
            <a:off x="6911975" y="1790136"/>
            <a:ext cx="2232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prstClr val="black"/>
                </a:solidFill>
                <a:latin typeface="Arial" charset="0"/>
              </a:rPr>
              <a:t>Következő időszak feladatai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lcím 2"/>
          <p:cNvSpPr>
            <a:spLocks noGrp="1"/>
          </p:cNvSpPr>
          <p:nvPr>
            <p:ph type="subTitle" idx="1"/>
          </p:nvPr>
        </p:nvSpPr>
        <p:spPr>
          <a:xfrm>
            <a:off x="641336" y="1647793"/>
            <a:ext cx="8064896" cy="4500595"/>
          </a:xfrm>
        </p:spPr>
        <p:txBody>
          <a:bodyPr/>
          <a:lstStyle/>
          <a:p>
            <a:pPr algn="l"/>
            <a:endParaRPr lang="hu-HU" sz="1600" dirty="0" smtClean="0">
              <a:solidFill>
                <a:schemeClr val="tx1"/>
              </a:solidFill>
            </a:endParaRPr>
          </a:p>
          <a:p>
            <a:pPr marL="0" lvl="1" algn="l" eaLnBrk="1" hangingPunct="1">
              <a:defRPr/>
            </a:pPr>
            <a:endParaRPr lang="hu-HU" dirty="0" smtClean="0">
              <a:solidFill>
                <a:schemeClr val="tx1"/>
              </a:solidFill>
              <a:latin typeface="Corbel" pitchFamily="34" charset="0"/>
            </a:endParaRPr>
          </a:p>
          <a:p>
            <a:pPr algn="just" eaLnBrk="1" hangingPunct="1">
              <a:defRPr/>
            </a:pPr>
            <a:endParaRPr lang="hu-HU" b="1" dirty="0" smtClean="0">
              <a:solidFill>
                <a:srgbClr val="404040"/>
              </a:solidFill>
            </a:endParaRPr>
          </a:p>
          <a:p>
            <a:pPr algn="just" eaLnBrk="1" hangingPunct="1">
              <a:defRPr/>
            </a:pPr>
            <a:endParaRPr lang="hu-HU" b="1" dirty="0" smtClean="0">
              <a:solidFill>
                <a:srgbClr val="404040"/>
              </a:solidFill>
            </a:endParaRPr>
          </a:p>
          <a:p>
            <a:pPr algn="just" eaLnBrk="1" hangingPunct="1">
              <a:defRPr/>
            </a:pPr>
            <a:endParaRPr lang="hu-HU" b="1" dirty="0">
              <a:solidFill>
                <a:srgbClr val="404040"/>
              </a:solidFill>
            </a:endParaRPr>
          </a:p>
          <a:p>
            <a:pPr algn="just" eaLnBrk="1" hangingPunct="1">
              <a:defRPr/>
            </a:pPr>
            <a:endParaRPr lang="hu-HU" b="1" dirty="0" smtClean="0">
              <a:solidFill>
                <a:srgbClr val="404040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7C23B-D0EA-4338-BFAD-10A0BCAAC51B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468313" y="188913"/>
            <a:ext cx="82089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ＭＳ Ｐゴシック" pitchFamily="34" charset="-128"/>
                <a:cs typeface="+mn-cs"/>
              </a:rPr>
              <a:t>Következő időszak feladatai</a:t>
            </a: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910"/>
          <a:stretch>
            <a:fillRect/>
          </a:stretch>
        </p:blipFill>
        <p:spPr bwMode="auto">
          <a:xfrm>
            <a:off x="204552" y="1484784"/>
            <a:ext cx="8736484" cy="97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 bwMode="auto">
          <a:xfrm>
            <a:off x="184975" y="2565400"/>
            <a:ext cx="8756062" cy="31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Font typeface="Calibri" pitchFamily="34" charset="0"/>
              <a:buAutoNum type="arabicPeriod"/>
            </a:pPr>
            <a:r>
              <a:rPr lang="hu-HU" altLang="hu-HU" b="1" dirty="0" smtClean="0">
                <a:ea typeface="ＭＳ Ｐゴシック" pitchFamily="34" charset="-128"/>
              </a:rPr>
              <a:t>Kapcsolattartók és felelősök kijelölése, csatlakozási szervezet felállítása</a:t>
            </a:r>
          </a:p>
          <a:p>
            <a:pPr marL="457200" lvl="2" indent="-457200">
              <a:buFont typeface="Calibri" pitchFamily="34" charset="0"/>
              <a:buAutoNum type="arabicPeriod"/>
            </a:pPr>
            <a:r>
              <a:rPr lang="hu-HU" altLang="hu-HU" b="1" dirty="0" smtClean="0">
                <a:ea typeface="ＭＳ Ｐゴシック" pitchFamily="34" charset="-128"/>
              </a:rPr>
              <a:t>Csatlakozási kérdőívek kitöltése, adatszolgáltatás </a:t>
            </a:r>
          </a:p>
          <a:p>
            <a:pPr marL="457200" lvl="2" indent="-457200">
              <a:buFont typeface="Calibri" pitchFamily="34" charset="0"/>
              <a:buAutoNum type="arabicPeriod"/>
            </a:pPr>
            <a:r>
              <a:rPr lang="hu-HU" altLang="hu-HU" b="1" dirty="0" smtClean="0">
                <a:ea typeface="ＭＳ Ｐゴシック" pitchFamily="34" charset="-128"/>
              </a:rPr>
              <a:t>Önkormányzati feladatok megtervezése</a:t>
            </a:r>
          </a:p>
          <a:p>
            <a:pPr marL="457200" lvl="2" indent="-457200">
              <a:buFont typeface="Calibri" pitchFamily="34" charset="0"/>
              <a:buAutoNum type="arabicPeriod"/>
            </a:pPr>
            <a:r>
              <a:rPr lang="hu-HU" altLang="hu-HU" b="1" dirty="0" smtClean="0">
                <a:ea typeface="ＭＳ Ｐゴシック" pitchFamily="34" charset="-128"/>
              </a:rPr>
              <a:t>Tájékoztatások nyomon követése</a:t>
            </a:r>
          </a:p>
          <a:p>
            <a:pPr marL="457200" lvl="2" indent="-457200">
              <a:buFont typeface="Calibri" pitchFamily="34" charset="0"/>
              <a:buAutoNum type="arabicPeriod"/>
            </a:pPr>
            <a:r>
              <a:rPr lang="hu-HU" altLang="hu-HU" b="1" dirty="0" smtClean="0">
                <a:ea typeface="ＭＳ Ｐゴシック" pitchFamily="34" charset="-128"/>
              </a:rPr>
              <a:t>Csatlakozási szerződés megkötése</a:t>
            </a:r>
          </a:p>
          <a:p>
            <a:pPr marL="457200" lvl="2" indent="-457200">
              <a:buFont typeface="Calibri" pitchFamily="34" charset="0"/>
              <a:buAutoNum type="arabicPeriod"/>
            </a:pPr>
            <a:r>
              <a:rPr lang="hu-HU" altLang="hu-HU" b="1" dirty="0" smtClean="0">
                <a:ea typeface="ＭＳ Ｐゴシック" pitchFamily="34" charset="-128"/>
              </a:rPr>
              <a:t>KMOP pályázati beszerzések	</a:t>
            </a:r>
          </a:p>
        </p:txBody>
      </p:sp>
    </p:spTree>
    <p:extLst>
      <p:ext uri="{BB962C8B-B14F-4D97-AF65-F5344CB8AC3E}">
        <p14:creationId xmlns:p14="http://schemas.microsoft.com/office/powerpoint/2010/main" xmlns="" val="17728097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A7F9D75069BC441B0F424683BCA47EC" ma:contentTypeVersion="" ma:contentTypeDescription="Új dokumentum létrehozása." ma:contentTypeScope="" ma:versionID="113653f3f5631830b599c48189ab6b6a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3f575c8ed20e9d75161a6250bb3eb464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Props1.xml><?xml version="1.0" encoding="utf-8"?>
<ds:datastoreItem xmlns:ds="http://schemas.openxmlformats.org/officeDocument/2006/customXml" ds:itemID="{6C8D51C1-0DC0-42F7-990C-E2200DEE17F7}"/>
</file>

<file path=customXml/itemProps2.xml><?xml version="1.0" encoding="utf-8"?>
<ds:datastoreItem xmlns:ds="http://schemas.openxmlformats.org/officeDocument/2006/customXml" ds:itemID="{AF22D9FA-BF6D-4FB1-81FB-824EFAA9D29C}"/>
</file>

<file path=customXml/itemProps3.xml><?xml version="1.0" encoding="utf-8"?>
<ds:datastoreItem xmlns:ds="http://schemas.openxmlformats.org/officeDocument/2006/customXml" ds:itemID="{7CF9BC0A-97F7-404C-BA51-84BDC37C30E8}"/>
</file>

<file path=docProps/app.xml><?xml version="1.0" encoding="utf-8"?>
<Properties xmlns="http://schemas.openxmlformats.org/officeDocument/2006/extended-properties" xmlns:vt="http://schemas.openxmlformats.org/officeDocument/2006/docPropsVTypes">
  <TotalTime>10384</TotalTime>
  <Words>527</Words>
  <Application>Microsoft Office PowerPoint</Application>
  <PresentationFormat>Diavetítés a képernyőre (4:3 oldalarány)</PresentationFormat>
  <Paragraphs>188</Paragraphs>
  <Slides>16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  </vt:lpstr>
      <vt:lpstr> </vt:lpstr>
      <vt:lpstr>    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Önkormányzati ASP modell  Tájékoztató a Megyei Jogú Városok Szövetsége Informatikai Bizottság részére</dc:title>
  <dc:creator>Ácsné Rátkai Ilona</dc:creator>
  <cp:lastModifiedBy>Prezentation</cp:lastModifiedBy>
  <cp:revision>1075</cp:revision>
  <dcterms:created xsi:type="dcterms:W3CDTF">2011-01-26T09:03:59Z</dcterms:created>
  <dcterms:modified xsi:type="dcterms:W3CDTF">2014-06-12T10:20:50Z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0x010100DA7F9D75069BC441B0F424683BCA47EC</vt:lpwstr>
  </property>
</Properties>
</file>