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310" r:id="rId6"/>
    <p:sldId id="311" r:id="rId7"/>
    <p:sldId id="322" r:id="rId8"/>
    <p:sldId id="324" r:id="rId9"/>
    <p:sldId id="325" r:id="rId10"/>
    <p:sldId id="326" r:id="rId11"/>
    <p:sldId id="327" r:id="rId12"/>
    <p:sldId id="31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FD1"/>
    <a:srgbClr val="046081"/>
    <a:srgbClr val="056786"/>
    <a:srgbClr val="89B7CE"/>
    <a:srgbClr val="D6E9C9"/>
    <a:srgbClr val="78B620"/>
    <a:srgbClr val="8BBAD0"/>
    <a:srgbClr val="FFFFFF"/>
    <a:srgbClr val="FFFF99"/>
    <a:srgbClr val="DE9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91" d="100"/>
          <a:sy n="91" d="100"/>
        </p:scale>
        <p:origin x="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316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674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688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02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4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82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7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196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267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06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8E6AE-30EB-47FE-986B-BFEDE65A009A}" type="datetimeFigureOut">
              <a:rPr lang="hu-HU" smtClean="0"/>
              <a:t>2014.06.12.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9BB7DD4-99AF-4159-B97B-F9F7FB4539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60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Kép 21" descr="Infoblokk3_ERFA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048874" y="6188075"/>
            <a:ext cx="21431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NFM_szines_logo_cmyk[1]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3890" y="6265241"/>
            <a:ext cx="6429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20" descr="uszt_logo_rgb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8214" y="6188075"/>
            <a:ext cx="223308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6265241"/>
            <a:ext cx="484915" cy="4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4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atkai.ilona@kifu.gov.h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fu.gov.h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Önkormányzati ASP központ felállítása projekt</a:t>
            </a:r>
          </a:p>
          <a:p>
            <a:pPr algn="ctr"/>
            <a:endParaRPr lang="hu-HU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9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Önkormányzatok tájékoztatása</a:t>
            </a:r>
          </a:p>
          <a:p>
            <a:pPr algn="ctr"/>
            <a:endParaRPr lang="hu-HU" sz="2900" b="1" kern="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hu-HU" sz="2600" b="1" kern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hu-HU" sz="2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Szerződésrendszer </a:t>
            </a:r>
            <a:r>
              <a:rPr lang="hu-HU" sz="2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kommunikációs csatornák </a:t>
            </a:r>
            <a:r>
              <a:rPr lang="hu-HU" sz="2600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bemutatása</a:t>
            </a:r>
          </a:p>
          <a:p>
            <a:pPr algn="ctr"/>
            <a:r>
              <a:rPr lang="hu-HU" sz="2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2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26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KMOP pályázati közbeszerzésekkel kapcsolatos ajánlások</a:t>
            </a:r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1524000" y="4133663"/>
            <a:ext cx="9144000" cy="703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 információs nap </a:t>
            </a:r>
          </a:p>
          <a:p>
            <a:pPr marL="0" indent="0" algn="ctr">
              <a:buNone/>
            </a:pPr>
            <a:r>
              <a:rPr lang="hu-HU" b="1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2014.06.12.</a:t>
            </a:r>
            <a:endParaRPr lang="hu-HU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4829338" y="4892192"/>
            <a:ext cx="288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Urbán Viktor</a:t>
            </a:r>
          </a:p>
          <a:p>
            <a:pPr algn="ctr"/>
            <a:r>
              <a:rPr lang="hu-HU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KIFÜ</a:t>
            </a:r>
            <a:r>
              <a:rPr lang="hu-H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15654" y="0"/>
            <a:ext cx="11076345" cy="718416"/>
          </a:xfr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hu-HU" sz="3600" dirty="0" smtClean="0">
                <a:solidFill>
                  <a:srgbClr val="002060"/>
                </a:solidFill>
              </a:rPr>
              <a:t> </a:t>
            </a:r>
            <a:endParaRPr lang="hu-H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11834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Szerződésrendszer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zövegdoboz 29"/>
          <p:cNvSpPr txBox="1"/>
          <p:nvPr/>
        </p:nvSpPr>
        <p:spPr>
          <a:xfrm>
            <a:off x="4675494" y="4839819"/>
            <a:ext cx="1161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dirty="0" smtClean="0"/>
          </a:p>
          <a:p>
            <a:endParaRPr lang="hu-HU" sz="2400" b="1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4279" y="19989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8" name="Kép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1" y="1881526"/>
            <a:ext cx="10810918" cy="24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77432" y="4832395"/>
            <a:ext cx="1000169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Csatlakozási Szerződés (minden csatlakozni kívánó önkormányzat)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Csatlakozási és Pilot Tesztelési Szerződés (csak Pilot önkormányzatok)</a:t>
            </a:r>
            <a:endParaRPr kumimoji="0" lang="hu-HU" alt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Szolgáltatási szerződés és SLA megállapodások (minden csatlakoztatott önkormányzat</a:t>
            </a:r>
            <a:r>
              <a:rPr kumimoji="0" lang="hu-HU" altLang="hu-H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Kommunikáció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kerekített téglalap 9"/>
          <p:cNvSpPr/>
          <p:nvPr/>
        </p:nvSpPr>
        <p:spPr>
          <a:xfrm>
            <a:off x="1115655" y="1330075"/>
            <a:ext cx="10382662" cy="987824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hu-HU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ctr"/>
            <a:r>
              <a:rPr lang="hu-H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ASP 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</a:rPr>
              <a:t>Tájékoztatási Portál (Csatlakozási GYIK, DEMO rendszer)</a:t>
            </a:r>
          </a:p>
          <a:p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1115655" y="4189228"/>
            <a:ext cx="10382662" cy="989341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algn="ctr"/>
            <a:r>
              <a:rPr lang="hu-H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Önkormányzatok 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</a:rPr>
              <a:t>csatlakozással kapcsolatos kérdéseinek megválaszolása (e-mail, telefon </a:t>
            </a:r>
            <a:r>
              <a:rPr lang="hu-HU" dirty="0" err="1">
                <a:latin typeface="Arial" panose="020B0604020202020204" pitchFamily="34" charset="0"/>
                <a:ea typeface="Times New Roman" panose="02020603050405020304" pitchFamily="18" charset="0"/>
              </a:rPr>
              <a:t>Help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u-HU" dirty="0" err="1">
                <a:latin typeface="Arial" panose="020B0604020202020204" pitchFamily="34" charset="0"/>
                <a:ea typeface="Times New Roman" panose="02020603050405020304" pitchFamily="18" charset="0"/>
              </a:rPr>
              <a:t>Desk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115655" y="2801969"/>
            <a:ext cx="10382662" cy="987824"/>
          </a:xfrm>
          <a:prstGeom prst="roundRect">
            <a:avLst/>
          </a:prstGeom>
          <a:gradFill rotWithShape="0">
            <a:gsLst>
              <a:gs pos="91000">
                <a:srgbClr val="056786"/>
              </a:gs>
              <a:gs pos="11000">
                <a:srgbClr val="8EBFD1"/>
              </a:gs>
            </a:gsLst>
            <a:lin ang="16200000" scaled="1"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/>
            <a:endParaRPr lang="hu-HU" dirty="0" err="1"/>
          </a:p>
          <a:p>
            <a:pPr algn="ctr"/>
            <a:r>
              <a:rPr lang="hu-H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Csatlakozási </a:t>
            </a:r>
            <a:r>
              <a:rPr lang="hu-HU" dirty="0">
                <a:latin typeface="Arial" panose="020B0604020202020204" pitchFamily="34" charset="0"/>
                <a:ea typeface="Times New Roman" panose="02020603050405020304" pitchFamily="18" charset="0"/>
              </a:rPr>
              <a:t>Fórumrendszer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52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971244" y="-2284230"/>
            <a:ext cx="11365168" cy="5286876"/>
            <a:chOff x="103074" y="2659541"/>
            <a:chExt cx="11365168" cy="3381917"/>
          </a:xfrm>
        </p:grpSpPr>
        <p:sp>
          <p:nvSpPr>
            <p:cNvPr id="14" name="Lekerekített téglalap 13"/>
            <p:cNvSpPr/>
            <p:nvPr/>
          </p:nvSpPr>
          <p:spPr>
            <a:xfrm>
              <a:off x="1051099" y="5014540"/>
              <a:ext cx="9184766" cy="1026918"/>
            </a:xfrm>
            <a:prstGeom prst="roundRect">
              <a:avLst/>
            </a:prstGeom>
            <a:gradFill rotWithShape="0">
              <a:gsLst>
                <a:gs pos="91000">
                  <a:srgbClr val="056786"/>
                </a:gs>
                <a:gs pos="11000">
                  <a:srgbClr val="8EBFD1"/>
                </a:gs>
              </a:gsLst>
              <a:lin ang="162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Lekerekített téglalap 4"/>
            <p:cNvSpPr/>
            <p:nvPr/>
          </p:nvSpPr>
          <p:spPr>
            <a:xfrm>
              <a:off x="103074" y="2659541"/>
              <a:ext cx="11365168" cy="19053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l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2500" b="1" u="sng" kern="1200" dirty="0" smtClean="0"/>
            </a:p>
          </p:txBody>
        </p:sp>
      </p:grp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ASP Tájékoztatási portál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zövegdoboz 1"/>
          <p:cNvSpPr txBox="1"/>
          <p:nvPr/>
        </p:nvSpPr>
        <p:spPr>
          <a:xfrm>
            <a:off x="4710324" y="3425418"/>
            <a:ext cx="36026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Általános leírások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Módszertani segédlet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Hírek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GYIK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Kapcsolat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695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Kapcsolattartás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740561"/>
              </p:ext>
            </p:extLst>
          </p:nvPr>
        </p:nvGraphicFramePr>
        <p:xfrm>
          <a:off x="3314406" y="890202"/>
          <a:ext cx="6981909" cy="50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6904876" imgH="5032845" progId="Visio.Drawing.11">
                  <p:embed/>
                </p:oleObj>
              </mc:Choice>
              <mc:Fallback>
                <p:oleObj r:id="rId4" imgW="6904876" imgH="503284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406" y="890202"/>
                        <a:ext cx="6981909" cy="50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4414345" y="3731172"/>
            <a:ext cx="1545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+ </a:t>
            </a:r>
            <a:r>
              <a:rPr lang="hu-HU" dirty="0" err="1" smtClean="0"/>
              <a:t>Csatl</a:t>
            </a:r>
            <a:r>
              <a:rPr lang="hu-HU" dirty="0" smtClean="0"/>
              <a:t>. </a:t>
            </a:r>
            <a:r>
              <a:rPr lang="hu-HU" dirty="0" err="1" smtClean="0"/>
              <a:t>Szerz</a:t>
            </a:r>
            <a:r>
              <a:rPr lang="hu-HU" dirty="0" smtClean="0"/>
              <a:t> kapcsolattartó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99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Helyi beszerzések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43256" y="1444818"/>
            <a:ext cx="65164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Hardver, szoftver </a:t>
            </a:r>
            <a:r>
              <a:rPr lang="hu-HU" dirty="0" smtClean="0"/>
              <a:t>beszerzések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Adatmigráció</a:t>
            </a:r>
            <a:r>
              <a:rPr lang="hu-HU" dirty="0"/>
              <a:t>, adattisztítás, adatteljesség költségei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Tesztelési tevékenység költségei (ha beszerzett)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Információ és adatbiztonság megteremtésének költségei /IT biztonsági szabályzat stb./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Helyi ügyviteli és szabályozási feltételek megteremtésének költségei (ha beszerzett)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Lakosság és szervezetek tájékoztatásának költségei (ha beszerzett)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Helyi integrációs igények költségei (opcionális)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Extra oktatások költségei (opcionális)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569701" y="1699342"/>
            <a:ext cx="46682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/>
              <a:t>Helyi migráció koordinátor szerepkör beszerzésére vonatkozó </a:t>
            </a:r>
            <a:r>
              <a:rPr lang="hu-HU" dirty="0" smtClean="0"/>
              <a:t>ajánlás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Helyi </a:t>
            </a:r>
            <a:r>
              <a:rPr lang="hu-HU" dirty="0"/>
              <a:t>teszt koordinátor szerepkör beszerzésére vonatkozó </a:t>
            </a:r>
            <a:r>
              <a:rPr lang="hu-HU" dirty="0" smtClean="0"/>
              <a:t>ajánlás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Önkormányzati </a:t>
            </a:r>
            <a:r>
              <a:rPr lang="hu-HU" dirty="0"/>
              <a:t>csatlakozási kapcsolattartó szerepkör beszerzésére vonatkozó </a:t>
            </a:r>
            <a:r>
              <a:rPr lang="hu-HU" dirty="0" smtClean="0"/>
              <a:t>ajánlás (projektvezető)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dirty="0" smtClean="0"/>
              <a:t>Igazgatásszervezési szerepkör beszerzése (szabályozási felt. </a:t>
            </a:r>
            <a:r>
              <a:rPr lang="hu-HU" dirty="0"/>
              <a:t>m</a:t>
            </a:r>
            <a:r>
              <a:rPr lang="hu-HU" dirty="0" smtClean="0"/>
              <a:t>egteremtése)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sp>
        <p:nvSpPr>
          <p:cNvPr id="2" name="Ötszög 1"/>
          <p:cNvSpPr/>
          <p:nvPr/>
        </p:nvSpPr>
        <p:spPr>
          <a:xfrm>
            <a:off x="6456856" y="1561180"/>
            <a:ext cx="888339" cy="288293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2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Helyi beszerzések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40" y="751743"/>
            <a:ext cx="8234870" cy="5567009"/>
          </a:xfrm>
          <a:prstGeom prst="rect">
            <a:avLst/>
          </a:prstGeom>
        </p:spPr>
      </p:pic>
      <p:cxnSp>
        <p:nvCxnSpPr>
          <p:cNvPr id="4" name="Egyenes összekötő 3"/>
          <p:cNvCxnSpPr/>
          <p:nvPr/>
        </p:nvCxnSpPr>
        <p:spPr>
          <a:xfrm>
            <a:off x="3366956" y="1734207"/>
            <a:ext cx="0" cy="4025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6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4050" dirty="0">
              <a:solidFill>
                <a:srgbClr val="002060"/>
              </a:solidFill>
            </a:endParaRPr>
          </a:p>
        </p:txBody>
      </p:sp>
      <p:sp>
        <p:nvSpPr>
          <p:cNvPr id="15" name="Lekerekített téglalap 4"/>
          <p:cNvSpPr/>
          <p:nvPr/>
        </p:nvSpPr>
        <p:spPr>
          <a:xfrm>
            <a:off x="971244" y="-2284229"/>
            <a:ext cx="11365168" cy="2978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u-HU" sz="2500" b="1" u="sng" kern="1200" dirty="0" smtClean="0"/>
          </a:p>
        </p:txBody>
      </p:sp>
      <p:sp>
        <p:nvSpPr>
          <p:cNvPr id="16" name="Szövegdoboz 15"/>
          <p:cNvSpPr txBox="1"/>
          <p:nvPr/>
        </p:nvSpPr>
        <p:spPr>
          <a:xfrm>
            <a:off x="2974164" y="1907579"/>
            <a:ext cx="707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hu-HU" sz="3200" b="1" dirty="0">
                <a:solidFill>
                  <a:schemeClr val="bg1"/>
                </a:solidFill>
              </a:rPr>
              <a:t>http://alkalmazaskozpont.asp.lgov.hu/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1115655" y="0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Helyi beszerzések 2.</a:t>
            </a:r>
            <a:endParaRPr lang="hu-HU" sz="3600" b="1" dirty="0">
              <a:solidFill>
                <a:srgbClr val="002060"/>
              </a:solidFill>
            </a:endParaRPr>
          </a:p>
        </p:txBody>
      </p:sp>
      <p:pic>
        <p:nvPicPr>
          <p:cNvPr id="18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34"/>
            <a:ext cx="1115655" cy="7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3956643" y="384206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8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14406" y="890202"/>
            <a:ext cx="15302815" cy="46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740" y="1752307"/>
            <a:ext cx="8364358" cy="4860033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38" y="1336742"/>
            <a:ext cx="8364360" cy="100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3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24" descr="KIFU_kic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" y="1"/>
            <a:ext cx="1126596" cy="7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5484255" y="3349313"/>
            <a:ext cx="34289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89020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3" name="Téglalap 12"/>
          <p:cNvSpPr/>
          <p:nvPr/>
        </p:nvSpPr>
        <p:spPr>
          <a:xfrm>
            <a:off x="3553478" y="2945120"/>
            <a:ext cx="5219164" cy="2335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Urbán Viktor</a:t>
            </a:r>
            <a:endParaRPr lang="hu-HU" b="1" dirty="0" bmk="_MailAutoSig">
              <a:solidFill>
                <a:srgbClr val="1F497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smtClean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Korm</a:t>
            </a:r>
            <a:r>
              <a:rPr lang="hu-HU" b="1" dirty="0" smtClean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b="1" dirty="0" smtClean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nyzati 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Informatikai Fejleszt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hu-HU" b="1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1011 Budapest, Iskola u. 13.</a:t>
            </a:r>
            <a:endParaRPr lang="hu-HU" dirty="0" bmk="_MailAutoSig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Tel.: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+36 1 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795-2840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urban.viktor</a:t>
            </a:r>
            <a:r>
              <a:rPr lang="hu-HU" dirty="0" smtClean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hu-HU" dirty="0" err="1" smtClean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kifu.gov.hu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hu-HU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 bmk="_MailAutoSig">
                <a:solidFill>
                  <a:srgbClr val="1F497D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Web: </a:t>
            </a:r>
            <a:r>
              <a:rPr lang="hu-HU" dirty="0" bmk="_MailAutoSig">
                <a:solidFill>
                  <a:srgbClr val="1F49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u-HU" dirty="0" bmk="_MailAutoSig">
                <a:solidFill>
                  <a:srgbClr val="0000FF"/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http://www.kifu.gov.hu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2219710" y="1893632"/>
            <a:ext cx="7886700" cy="399488"/>
          </a:xfrm>
          <a:prstGeom prst="rect">
            <a:avLst/>
          </a:prstGeom>
          <a:effectLst>
            <a:reflection blurRad="6350" stA="50000" endA="300" endPos="55500" dist="1651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4050" dirty="0">
                <a:solidFill>
                  <a:srgbClr val="002060"/>
                </a:solidFill>
              </a:rPr>
              <a:t>KÖSZÖNÖM A FIGYELMET!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1115655" y="-4903"/>
            <a:ext cx="11076345" cy="718416"/>
          </a:xfrm>
          <a:prstGeom prst="rect">
            <a:avLst/>
          </a:prstGeom>
          <a:gradFill flip="none" rotWithShape="1">
            <a:gsLst>
              <a:gs pos="91000">
                <a:srgbClr val="8BBAD0"/>
              </a:gs>
              <a:gs pos="11000">
                <a:schemeClr val="bg1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-s prezi sablon" id="{59113291-1284-46DD-BBFF-DCE2CD7F1EC2}" vid="{7FB0BA0F-339D-45D4-BD5F-8B94CB2C5D5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A7F9D75069BC441B0F424683BCA47EC" ma:contentTypeVersion="" ma:contentTypeDescription="Új dokumentum létrehozása." ma:contentTypeScope="" ma:versionID="113653f3f5631830b599c48189ab6b6a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3f575c8ed20e9d75161a6250bb3eb464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EEF28E-6632-461D-937A-3FA68A8B4324}"/>
</file>

<file path=customXml/itemProps2.xml><?xml version="1.0" encoding="utf-8"?>
<ds:datastoreItem xmlns:ds="http://schemas.openxmlformats.org/officeDocument/2006/customXml" ds:itemID="{DC3634B1-AF23-446A-8C28-ACEF963521B5}"/>
</file>

<file path=customXml/itemProps3.xml><?xml version="1.0" encoding="utf-8"?>
<ds:datastoreItem xmlns:ds="http://schemas.openxmlformats.org/officeDocument/2006/customXml" ds:itemID="{D02E86BA-FD17-42A4-BDFB-4332F7522B86}"/>
</file>

<file path=docProps/app.xml><?xml version="1.0" encoding="utf-8"?>
<Properties xmlns="http://schemas.openxmlformats.org/officeDocument/2006/extended-properties" xmlns:vt="http://schemas.openxmlformats.org/officeDocument/2006/docPropsVTypes">
  <Template>EU-s_klasszikus_stilusu_prezentacio_sablon</Template>
  <TotalTime>556</TotalTime>
  <Words>237</Words>
  <Application>Microsoft Office PowerPoint</Application>
  <PresentationFormat>Szélesvásznú</PresentationFormat>
  <Paragraphs>57</Paragraphs>
  <Slides>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Verdana</vt:lpstr>
      <vt:lpstr>Office-téma</vt:lpstr>
      <vt:lpstr>Visio.Drawing.11</vt:lpstr>
      <vt:lpstr>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KIFÜ</dc:creator>
  <cp:lastModifiedBy>Dr. URBÁN Viktor</cp:lastModifiedBy>
  <cp:revision>60</cp:revision>
  <dcterms:created xsi:type="dcterms:W3CDTF">2013-09-30T13:30:30Z</dcterms:created>
  <dcterms:modified xsi:type="dcterms:W3CDTF">2014-06-12T06:58:12Z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0x010100DA7F9D75069BC441B0F424683BCA47EC</vt:lpwstr>
  </property>
</Properties>
</file>