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4" r:id="rId5"/>
    <p:sldId id="326" r:id="rId6"/>
    <p:sldId id="311" r:id="rId7"/>
    <p:sldId id="330" r:id="rId8"/>
    <p:sldId id="333" r:id="rId9"/>
    <p:sldId id="340" r:id="rId10"/>
    <p:sldId id="339" r:id="rId11"/>
    <p:sldId id="332" r:id="rId12"/>
    <p:sldId id="336" r:id="rId13"/>
    <p:sldId id="331" r:id="rId14"/>
    <p:sldId id="318" r:id="rId15"/>
  </p:sldIdLst>
  <p:sldSz cx="12192000" cy="6858000"/>
  <p:notesSz cx="6797675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FD1"/>
    <a:srgbClr val="046081"/>
    <a:srgbClr val="056786"/>
    <a:srgbClr val="89B7CE"/>
    <a:srgbClr val="D6E9C9"/>
    <a:srgbClr val="78B620"/>
    <a:srgbClr val="8BBAD0"/>
    <a:srgbClr val="FFFFFF"/>
    <a:srgbClr val="FFFF99"/>
    <a:srgbClr val="DE9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C8DAD-2CCC-4B5F-9438-49286B137BD3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1BD3DC4-7B5F-44AB-A9F3-ED2290E97284}" type="pres">
      <dgm:prSet presAssocID="{607C8DAD-2CCC-4B5F-9438-49286B137B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022CFCEA-9E06-419A-835A-0ABC8BFBE392}" type="presOf" srcId="{607C8DAD-2CCC-4B5F-9438-49286B137BD3}" destId="{11BD3DC4-7B5F-44AB-A9F3-ED2290E9728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C8DAD-2CCC-4B5F-9438-49286B137BD3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E326FED-E5AF-46FB-A0E1-3E2AD37C7D2D}">
      <dgm:prSet phldrT="[Szöveg]" custT="1"/>
      <dgm:spPr>
        <a:gradFill rotWithShape="0">
          <a:gsLst>
            <a:gs pos="0">
              <a:srgbClr val="89B7CE"/>
            </a:gs>
            <a:gs pos="100000">
              <a:srgbClr val="046081"/>
            </a:gs>
          </a:gsLst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/>
            <a:t>Ingatlan  - IVK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/>
            <a:t>Kincstár: Tóth Péter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Szállító: T-Systems </a:t>
          </a:r>
          <a:r>
            <a:rPr lang="hu-HU" sz="2400" dirty="0" err="1" smtClean="0">
              <a:solidFill>
                <a:schemeClr val="bg1"/>
              </a:solidFill>
            </a:rPr>
            <a:t>Zrt</a:t>
          </a:r>
          <a:r>
            <a:rPr lang="hu-HU" sz="2400" dirty="0" smtClean="0">
              <a:solidFill>
                <a:schemeClr val="bg1"/>
              </a:solidFill>
            </a:rPr>
            <a:t>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Csékei Tibor</a:t>
          </a:r>
          <a:endParaRPr lang="hu-HU" sz="2400" dirty="0" smtClean="0"/>
        </a:p>
      </dgm:t>
    </dgm:pt>
    <dgm:pt modelId="{F8B2DB4F-1ECD-49D4-BB31-EB9098734EA7}" type="parTrans" cxnId="{1CFDE1B5-36A6-4A6F-83AD-009E8DD5BDBF}">
      <dgm:prSet/>
      <dgm:spPr/>
      <dgm:t>
        <a:bodyPr/>
        <a:lstStyle/>
        <a:p>
          <a:endParaRPr lang="hu-HU"/>
        </a:p>
      </dgm:t>
    </dgm:pt>
    <dgm:pt modelId="{2928725D-80B0-4581-BDE8-70FE436B9D5D}" type="sibTrans" cxnId="{1CFDE1B5-36A6-4A6F-83AD-009E8DD5BDBF}">
      <dgm:prSet/>
      <dgm:spPr/>
      <dgm:t>
        <a:bodyPr/>
        <a:lstStyle/>
        <a:p>
          <a:endParaRPr lang="hu-HU"/>
        </a:p>
      </dgm:t>
    </dgm:pt>
    <dgm:pt modelId="{22057E0D-8C34-40CE-8DEB-E5053F382179}">
      <dgm:prSet phldrT="[Szöveg]" custT="1"/>
      <dgm:spPr>
        <a:gradFill rotWithShape="0">
          <a:gsLst>
            <a:gs pos="0">
              <a:srgbClr val="89B7CE"/>
            </a:gs>
            <a:gs pos="100000">
              <a:srgbClr val="046081"/>
            </a:gs>
          </a:gsLst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Helyi adó – ASP.ADÓ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Kincstár – Krucsó Balázs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Szállító: KINCSINFO </a:t>
          </a:r>
          <a:r>
            <a:rPr lang="hu-HU" sz="2400" dirty="0" err="1" smtClean="0">
              <a:solidFill>
                <a:schemeClr val="bg1"/>
              </a:solidFill>
            </a:rPr>
            <a:t>nKft</a:t>
          </a:r>
          <a:endParaRPr lang="hu-HU" sz="2400" dirty="0" smtClean="0">
            <a:solidFill>
              <a:schemeClr val="bg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Vargáné Kovács Gabriella</a:t>
          </a:r>
          <a:endParaRPr lang="hu-HU" sz="2400" dirty="0">
            <a:solidFill>
              <a:schemeClr val="bg1"/>
            </a:solidFill>
          </a:endParaRPr>
        </a:p>
      </dgm:t>
    </dgm:pt>
    <dgm:pt modelId="{981FC6E8-2776-422A-9ED8-F4854BCBE5CD}" type="parTrans" cxnId="{955C4C41-E873-4AB0-AF4D-AE736168185A}">
      <dgm:prSet/>
      <dgm:spPr/>
      <dgm:t>
        <a:bodyPr/>
        <a:lstStyle/>
        <a:p>
          <a:endParaRPr lang="hu-HU"/>
        </a:p>
      </dgm:t>
    </dgm:pt>
    <dgm:pt modelId="{4D4F5162-B891-48A2-AFF1-81C4AF582959}" type="sibTrans" cxnId="{955C4C41-E873-4AB0-AF4D-AE736168185A}">
      <dgm:prSet/>
      <dgm:spPr/>
      <dgm:t>
        <a:bodyPr/>
        <a:lstStyle/>
        <a:p>
          <a:endParaRPr lang="hu-HU"/>
        </a:p>
      </dgm:t>
    </dgm:pt>
    <dgm:pt modelId="{02590988-2ADC-4142-8B46-4FB033CC0D16}">
      <dgm:prSet custT="1"/>
      <dgm:spPr/>
      <dgm:t>
        <a:bodyPr/>
        <a:lstStyle/>
        <a:p>
          <a:r>
            <a:rPr lang="hu-HU" sz="2400" dirty="0" smtClean="0">
              <a:solidFill>
                <a:schemeClr val="bg1"/>
              </a:solidFill>
            </a:rPr>
            <a:t>Gazdálkodási rendszer -TITÁN</a:t>
          </a:r>
        </a:p>
        <a:p>
          <a:r>
            <a:rPr lang="hu-HU" sz="2400" dirty="0" smtClean="0">
              <a:solidFill>
                <a:schemeClr val="bg1"/>
              </a:solidFill>
            </a:rPr>
            <a:t>Kincstár - Nagy Tamás</a:t>
          </a:r>
        </a:p>
        <a:p>
          <a:r>
            <a:rPr lang="hu-HU" sz="2400" dirty="0" smtClean="0">
              <a:solidFill>
                <a:schemeClr val="bg1"/>
              </a:solidFill>
            </a:rPr>
            <a:t>Szállító: </a:t>
          </a:r>
          <a:r>
            <a:rPr lang="hu-HU" sz="2400" dirty="0" err="1" smtClean="0">
              <a:solidFill>
                <a:schemeClr val="bg1"/>
              </a:solidFill>
            </a:rPr>
            <a:t>Ritek</a:t>
          </a:r>
          <a:r>
            <a:rPr lang="hu-HU" sz="2400" dirty="0" smtClean="0">
              <a:solidFill>
                <a:schemeClr val="bg1"/>
              </a:solidFill>
            </a:rPr>
            <a:t> </a:t>
          </a:r>
          <a:r>
            <a:rPr lang="hu-HU" sz="2400" dirty="0" err="1" smtClean="0">
              <a:solidFill>
                <a:schemeClr val="bg1"/>
              </a:solidFill>
            </a:rPr>
            <a:t>Zrt</a:t>
          </a:r>
          <a:r>
            <a:rPr lang="hu-HU" sz="2400" dirty="0" smtClean="0">
              <a:solidFill>
                <a:schemeClr val="bg1"/>
              </a:solidFill>
            </a:rPr>
            <a:t>.</a:t>
          </a:r>
        </a:p>
        <a:p>
          <a:r>
            <a:rPr lang="hu-HU" sz="2400" dirty="0" smtClean="0">
              <a:solidFill>
                <a:schemeClr val="bg1"/>
              </a:solidFill>
            </a:rPr>
            <a:t>Laczi József, Balogh Zsolt</a:t>
          </a:r>
        </a:p>
      </dgm:t>
    </dgm:pt>
    <dgm:pt modelId="{AC6DA11D-03D3-4721-BA97-43E04127850E}" type="parTrans" cxnId="{D4ECF61D-49C6-418B-9CEC-FFD4BC47E31F}">
      <dgm:prSet/>
      <dgm:spPr/>
      <dgm:t>
        <a:bodyPr/>
        <a:lstStyle/>
        <a:p>
          <a:endParaRPr lang="hu-HU"/>
        </a:p>
      </dgm:t>
    </dgm:pt>
    <dgm:pt modelId="{E2023BA3-0D97-427E-8EF6-1159D2B6D4C1}" type="sibTrans" cxnId="{D4ECF61D-49C6-418B-9CEC-FFD4BC47E31F}">
      <dgm:prSet/>
      <dgm:spPr/>
      <dgm:t>
        <a:bodyPr/>
        <a:lstStyle/>
        <a:p>
          <a:endParaRPr lang="hu-HU"/>
        </a:p>
      </dgm:t>
    </dgm:pt>
    <dgm:pt modelId="{7D27BE83-E48F-4D05-AAC0-EBE651790CC3}">
      <dgm:prSet phldrT="[Szöveg]" custT="1"/>
      <dgm:spPr>
        <a:gradFill rotWithShape="0">
          <a:gsLst>
            <a:gs pos="0">
              <a:srgbClr val="89B7CE"/>
            </a:gs>
            <a:gs pos="100000">
              <a:srgbClr val="046081"/>
            </a:gs>
          </a:gsLst>
        </a:gradFill>
      </dgm:spPr>
      <dgm:t>
        <a:bodyPr/>
        <a:lstStyle/>
        <a:p>
          <a:r>
            <a:rPr lang="hu-HU" sz="2400" dirty="0" smtClean="0"/>
            <a:t>Ipar és Kereskedelem</a:t>
          </a:r>
        </a:p>
        <a:p>
          <a:r>
            <a:rPr lang="hu-HU" sz="2400" dirty="0" smtClean="0"/>
            <a:t>NISZ: Pócsi István</a:t>
          </a:r>
        </a:p>
        <a:p>
          <a:r>
            <a:rPr lang="hu-HU" sz="2400" dirty="0" smtClean="0"/>
            <a:t>Kincstár: </a:t>
          </a:r>
          <a:r>
            <a:rPr lang="hu-HU" sz="2400" dirty="0" err="1" smtClean="0"/>
            <a:t>Barnácz</a:t>
          </a:r>
          <a:r>
            <a:rPr lang="hu-HU" sz="2400" dirty="0" smtClean="0"/>
            <a:t> Dzsenifer</a:t>
          </a:r>
        </a:p>
        <a:p>
          <a:r>
            <a:rPr lang="hu-HU" sz="2400" dirty="0" smtClean="0">
              <a:solidFill>
                <a:schemeClr val="bg1"/>
              </a:solidFill>
            </a:rPr>
            <a:t>Szállító: Komunáldata Kft.</a:t>
          </a:r>
        </a:p>
        <a:p>
          <a:r>
            <a:rPr lang="hu-HU" sz="2400" dirty="0" smtClean="0"/>
            <a:t>Kelemen Péter</a:t>
          </a:r>
        </a:p>
      </dgm:t>
    </dgm:pt>
    <dgm:pt modelId="{FD84438C-88BF-4D8F-BFE4-7D31511549D9}" type="parTrans" cxnId="{A0BC0A38-32D1-4DAF-8190-EF8D917E466B}">
      <dgm:prSet/>
      <dgm:spPr/>
      <dgm:t>
        <a:bodyPr/>
        <a:lstStyle/>
        <a:p>
          <a:endParaRPr lang="hu-HU"/>
        </a:p>
      </dgm:t>
    </dgm:pt>
    <dgm:pt modelId="{EF87448F-7385-4373-94B3-4F770BAEE3B0}" type="sibTrans" cxnId="{A0BC0A38-32D1-4DAF-8190-EF8D917E466B}">
      <dgm:prSet/>
      <dgm:spPr/>
      <dgm:t>
        <a:bodyPr/>
        <a:lstStyle/>
        <a:p>
          <a:endParaRPr lang="hu-HU"/>
        </a:p>
      </dgm:t>
    </dgm:pt>
    <dgm:pt modelId="{11BD3DC4-7B5F-44AB-A9F3-ED2290E97284}" type="pres">
      <dgm:prSet presAssocID="{607C8DAD-2CCC-4B5F-9438-49286B137B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D14919-EC01-4345-AD76-25811F61BD00}" type="pres">
      <dgm:prSet presAssocID="{1E326FED-E5AF-46FB-A0E1-3E2AD37C7D2D}" presName="node" presStyleLbl="node1" presStyleIdx="0" presStyleCnt="4" custScaleX="99762" custLinFactY="11354" custLinFactNeighborX="2228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18CBBE-523E-4B48-8BD1-B78E6595358F}" type="pres">
      <dgm:prSet presAssocID="{2928725D-80B0-4581-BDE8-70FE436B9D5D}" presName="sibTrans" presStyleCnt="0"/>
      <dgm:spPr/>
      <dgm:t>
        <a:bodyPr/>
        <a:lstStyle/>
        <a:p>
          <a:endParaRPr lang="hu-HU"/>
        </a:p>
      </dgm:t>
    </dgm:pt>
    <dgm:pt modelId="{BD2F208C-ED15-4211-957E-811607B12E1C}" type="pres">
      <dgm:prSet presAssocID="{7D27BE83-E48F-4D05-AAC0-EBE651790CC3}" presName="node" presStyleLbl="node1" presStyleIdx="1" presStyleCnt="4" custScaleX="99762" custLinFactY="8932" custLinFactNeighborX="52803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ADA889-B4DE-4BBD-9F96-A6DE1AB54B25}" type="pres">
      <dgm:prSet presAssocID="{EF87448F-7385-4373-94B3-4F770BAEE3B0}" presName="sibTrans" presStyleCnt="0"/>
      <dgm:spPr/>
    </dgm:pt>
    <dgm:pt modelId="{21EF0F4D-902F-420A-AAF7-AAFD85CB8829}" type="pres">
      <dgm:prSet presAssocID="{22057E0D-8C34-40CE-8DEB-E5053F382179}" presName="node" presStyleLbl="node1" presStyleIdx="2" presStyleCnt="4" custLinFactX="15953" custLinFactY="-1089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B5C08C-D277-4522-9DE6-B721C14A2433}" type="pres">
      <dgm:prSet presAssocID="{4D4F5162-B891-48A2-AFF1-81C4AF582959}" presName="sibTrans" presStyleCnt="0"/>
      <dgm:spPr/>
      <dgm:t>
        <a:bodyPr/>
        <a:lstStyle/>
        <a:p>
          <a:endParaRPr lang="hu-HU"/>
        </a:p>
      </dgm:t>
    </dgm:pt>
    <dgm:pt modelId="{D04F2E76-12B4-46CF-B929-644080C660A3}" type="pres">
      <dgm:prSet presAssocID="{02590988-2ADC-4142-8B46-4FB033CC0D16}" presName="node" presStyleLbl="node1" presStyleIdx="3" presStyleCnt="4" custLinFactX="-7897" custLinFactY="-1448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38C9D76-9281-48A6-B327-20EC8502B466}" type="presOf" srcId="{1E326FED-E5AF-46FB-A0E1-3E2AD37C7D2D}" destId="{16D14919-EC01-4345-AD76-25811F61BD00}" srcOrd="0" destOrd="0" presId="urn:microsoft.com/office/officeart/2005/8/layout/default"/>
    <dgm:cxn modelId="{6579D638-4EE7-4D8A-8F70-9A7D00D65378}" type="presOf" srcId="{22057E0D-8C34-40CE-8DEB-E5053F382179}" destId="{21EF0F4D-902F-420A-AAF7-AAFD85CB8829}" srcOrd="0" destOrd="0" presId="urn:microsoft.com/office/officeart/2005/8/layout/default"/>
    <dgm:cxn modelId="{955C4C41-E873-4AB0-AF4D-AE736168185A}" srcId="{607C8DAD-2CCC-4B5F-9438-49286B137BD3}" destId="{22057E0D-8C34-40CE-8DEB-E5053F382179}" srcOrd="2" destOrd="0" parTransId="{981FC6E8-2776-422A-9ED8-F4854BCBE5CD}" sibTransId="{4D4F5162-B891-48A2-AFF1-81C4AF582959}"/>
    <dgm:cxn modelId="{D4ECF61D-49C6-418B-9CEC-FFD4BC47E31F}" srcId="{607C8DAD-2CCC-4B5F-9438-49286B137BD3}" destId="{02590988-2ADC-4142-8B46-4FB033CC0D16}" srcOrd="3" destOrd="0" parTransId="{AC6DA11D-03D3-4721-BA97-43E04127850E}" sibTransId="{E2023BA3-0D97-427E-8EF6-1159D2B6D4C1}"/>
    <dgm:cxn modelId="{DB297E38-C5FE-460D-A66F-9B3AAD342C2D}" type="presOf" srcId="{7D27BE83-E48F-4D05-AAC0-EBE651790CC3}" destId="{BD2F208C-ED15-4211-957E-811607B12E1C}" srcOrd="0" destOrd="0" presId="urn:microsoft.com/office/officeart/2005/8/layout/default"/>
    <dgm:cxn modelId="{A0BC0A38-32D1-4DAF-8190-EF8D917E466B}" srcId="{607C8DAD-2CCC-4B5F-9438-49286B137BD3}" destId="{7D27BE83-E48F-4D05-AAC0-EBE651790CC3}" srcOrd="1" destOrd="0" parTransId="{FD84438C-88BF-4D8F-BFE4-7D31511549D9}" sibTransId="{EF87448F-7385-4373-94B3-4F770BAEE3B0}"/>
    <dgm:cxn modelId="{1CFDE1B5-36A6-4A6F-83AD-009E8DD5BDBF}" srcId="{607C8DAD-2CCC-4B5F-9438-49286B137BD3}" destId="{1E326FED-E5AF-46FB-A0E1-3E2AD37C7D2D}" srcOrd="0" destOrd="0" parTransId="{F8B2DB4F-1ECD-49D4-BB31-EB9098734EA7}" sibTransId="{2928725D-80B0-4581-BDE8-70FE436B9D5D}"/>
    <dgm:cxn modelId="{C5972A1F-AC7E-4FD3-A6D9-DC0D5B29A5E3}" type="presOf" srcId="{02590988-2ADC-4142-8B46-4FB033CC0D16}" destId="{D04F2E76-12B4-46CF-B929-644080C660A3}" srcOrd="0" destOrd="0" presId="urn:microsoft.com/office/officeart/2005/8/layout/default"/>
    <dgm:cxn modelId="{CCDB8F95-18A4-4DDD-AF90-FFBCA84D6434}" type="presOf" srcId="{607C8DAD-2CCC-4B5F-9438-49286B137BD3}" destId="{11BD3DC4-7B5F-44AB-A9F3-ED2290E97284}" srcOrd="0" destOrd="0" presId="urn:microsoft.com/office/officeart/2005/8/layout/default"/>
    <dgm:cxn modelId="{26284C19-B21C-42A0-B319-B800DC275175}" type="presParOf" srcId="{11BD3DC4-7B5F-44AB-A9F3-ED2290E97284}" destId="{16D14919-EC01-4345-AD76-25811F61BD00}" srcOrd="0" destOrd="0" presId="urn:microsoft.com/office/officeart/2005/8/layout/default"/>
    <dgm:cxn modelId="{FD8F2A01-A13E-4F4B-898D-F196407B5E8C}" type="presParOf" srcId="{11BD3DC4-7B5F-44AB-A9F3-ED2290E97284}" destId="{F918CBBE-523E-4B48-8BD1-B78E6595358F}" srcOrd="1" destOrd="0" presId="urn:microsoft.com/office/officeart/2005/8/layout/default"/>
    <dgm:cxn modelId="{49C65237-810F-476F-8483-78D6A0B29BD2}" type="presParOf" srcId="{11BD3DC4-7B5F-44AB-A9F3-ED2290E97284}" destId="{BD2F208C-ED15-4211-957E-811607B12E1C}" srcOrd="2" destOrd="0" presId="urn:microsoft.com/office/officeart/2005/8/layout/default"/>
    <dgm:cxn modelId="{7185825B-3022-4662-A365-6DDD468A8259}" type="presParOf" srcId="{11BD3DC4-7B5F-44AB-A9F3-ED2290E97284}" destId="{67ADA889-B4DE-4BBD-9F96-A6DE1AB54B25}" srcOrd="3" destOrd="0" presId="urn:microsoft.com/office/officeart/2005/8/layout/default"/>
    <dgm:cxn modelId="{AABDB454-1060-4ACD-812F-D39FF12DB96B}" type="presParOf" srcId="{11BD3DC4-7B5F-44AB-A9F3-ED2290E97284}" destId="{21EF0F4D-902F-420A-AAF7-AAFD85CB8829}" srcOrd="4" destOrd="0" presId="urn:microsoft.com/office/officeart/2005/8/layout/default"/>
    <dgm:cxn modelId="{A342166B-0A3F-491E-9E19-E7D866712A60}" type="presParOf" srcId="{11BD3DC4-7B5F-44AB-A9F3-ED2290E97284}" destId="{1DB5C08C-D277-4522-9DE6-B721C14A2433}" srcOrd="5" destOrd="0" presId="urn:microsoft.com/office/officeart/2005/8/layout/default"/>
    <dgm:cxn modelId="{E8E0966F-42E1-4103-9A9C-34D9DB08B379}" type="presParOf" srcId="{11BD3DC4-7B5F-44AB-A9F3-ED2290E97284}" destId="{D04F2E76-12B4-46CF-B929-644080C660A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C8DAD-2CCC-4B5F-9438-49286B137BD3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E326FED-E5AF-46FB-A0E1-3E2AD37C7D2D}">
      <dgm:prSet phldrT="[Szöveg]" custT="1"/>
      <dgm:spPr>
        <a:gradFill rotWithShape="0">
          <a:gsLst>
            <a:gs pos="0">
              <a:srgbClr val="89B7CE"/>
            </a:gs>
            <a:gs pos="100000">
              <a:srgbClr val="046081"/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/>
            <a:t>Iratkezelő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/>
            <a:t>NISZ: Schmidt István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/>
            <a:t>Szállító: </a:t>
          </a:r>
          <a:r>
            <a:rPr lang="hu-HU" sz="2400" dirty="0" err="1" smtClean="0"/>
            <a:t>Konica</a:t>
          </a:r>
          <a:r>
            <a:rPr lang="hu-HU" sz="2400" dirty="0" smtClean="0"/>
            <a:t> Minolta – </a:t>
          </a:r>
          <a:r>
            <a:rPr lang="hu-HU" sz="2400" dirty="0" err="1" smtClean="0"/>
            <a:t>DMSOne</a:t>
          </a:r>
          <a:endParaRPr lang="hu-HU" sz="24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/>
            <a:t>Poczai Zoltán, Tóth Imre</a:t>
          </a:r>
          <a:endParaRPr lang="hu-HU" sz="2400" dirty="0"/>
        </a:p>
      </dgm:t>
    </dgm:pt>
    <dgm:pt modelId="{F8B2DB4F-1ECD-49D4-BB31-EB9098734EA7}" type="parTrans" cxnId="{1CFDE1B5-36A6-4A6F-83AD-009E8DD5BDBF}">
      <dgm:prSet/>
      <dgm:spPr/>
      <dgm:t>
        <a:bodyPr/>
        <a:lstStyle/>
        <a:p>
          <a:endParaRPr lang="hu-HU"/>
        </a:p>
      </dgm:t>
    </dgm:pt>
    <dgm:pt modelId="{2928725D-80B0-4581-BDE8-70FE436B9D5D}" type="sibTrans" cxnId="{1CFDE1B5-36A6-4A6F-83AD-009E8DD5BDBF}">
      <dgm:prSet/>
      <dgm:spPr/>
      <dgm:t>
        <a:bodyPr/>
        <a:lstStyle/>
        <a:p>
          <a:endParaRPr lang="hu-HU"/>
        </a:p>
      </dgm:t>
    </dgm:pt>
    <dgm:pt modelId="{22057E0D-8C34-40CE-8DEB-E5053F382179}">
      <dgm:prSet phldrT="[Szöveg]" custT="1"/>
      <dgm:spPr>
        <a:gradFill rotWithShape="0">
          <a:gsLst>
            <a:gs pos="0">
              <a:srgbClr val="89B7CE"/>
            </a:gs>
            <a:gs pos="100000">
              <a:srgbClr val="046081"/>
            </a:gs>
          </a:gsLst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Portál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smtClean="0">
              <a:solidFill>
                <a:schemeClr val="bg1"/>
              </a:solidFill>
            </a:rPr>
            <a:t>NISZ: Bódis György</a:t>
          </a:r>
          <a:endParaRPr lang="hu-HU" sz="2400" dirty="0" smtClean="0">
            <a:solidFill>
              <a:schemeClr val="bg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Szállító: NISZ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 Valdinger Gábor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Kleé Erika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hu-HU" sz="3200" dirty="0">
            <a:solidFill>
              <a:schemeClr val="bg1"/>
            </a:solidFill>
          </a:endParaRPr>
        </a:p>
      </dgm:t>
    </dgm:pt>
    <dgm:pt modelId="{981FC6E8-2776-422A-9ED8-F4854BCBE5CD}" type="parTrans" cxnId="{955C4C41-E873-4AB0-AF4D-AE736168185A}">
      <dgm:prSet/>
      <dgm:spPr/>
      <dgm:t>
        <a:bodyPr/>
        <a:lstStyle/>
        <a:p>
          <a:endParaRPr lang="hu-HU"/>
        </a:p>
      </dgm:t>
    </dgm:pt>
    <dgm:pt modelId="{4D4F5162-B891-48A2-AFF1-81C4AF582959}" type="sibTrans" cxnId="{955C4C41-E873-4AB0-AF4D-AE736168185A}">
      <dgm:prSet/>
      <dgm:spPr/>
      <dgm:t>
        <a:bodyPr/>
        <a:lstStyle/>
        <a:p>
          <a:endParaRPr lang="hu-HU"/>
        </a:p>
      </dgm:t>
    </dgm:pt>
    <dgm:pt modelId="{02590988-2ADC-4142-8B46-4FB033CC0D16}">
      <dgm:prSet custT="1"/>
      <dgm:spPr/>
      <dgm:t>
        <a:bodyPr/>
        <a:lstStyle/>
        <a:p>
          <a:r>
            <a:rPr lang="hu-HU" sz="2400" dirty="0" smtClean="0">
              <a:solidFill>
                <a:schemeClr val="bg1"/>
              </a:solidFill>
            </a:rPr>
            <a:t>KERET</a:t>
          </a:r>
        </a:p>
        <a:p>
          <a:r>
            <a:rPr lang="hu-HU" sz="2400" dirty="0" smtClean="0">
              <a:solidFill>
                <a:schemeClr val="bg1"/>
              </a:solidFill>
            </a:rPr>
            <a:t>NISZ: Horváth Ferenc</a:t>
          </a:r>
        </a:p>
        <a:p>
          <a:r>
            <a:rPr lang="hu-HU" sz="2400" dirty="0" smtClean="0">
              <a:solidFill>
                <a:schemeClr val="bg1"/>
              </a:solidFill>
            </a:rPr>
            <a:t>Szállító: </a:t>
          </a:r>
          <a:r>
            <a:rPr lang="hu-HU" sz="2400" dirty="0" err="1" smtClean="0">
              <a:solidFill>
                <a:schemeClr val="bg1"/>
              </a:solidFill>
            </a:rPr>
            <a:t>Geoview</a:t>
          </a:r>
          <a:r>
            <a:rPr lang="hu-HU" sz="2400" dirty="0" smtClean="0">
              <a:solidFill>
                <a:schemeClr val="bg1"/>
              </a:solidFill>
            </a:rPr>
            <a:t> Kft.</a:t>
          </a:r>
        </a:p>
        <a:p>
          <a:r>
            <a:rPr lang="hu-HU" sz="2400" dirty="0" smtClean="0">
              <a:solidFill>
                <a:schemeClr val="bg1"/>
              </a:solidFill>
            </a:rPr>
            <a:t>Mandász Gábor</a:t>
          </a:r>
        </a:p>
      </dgm:t>
    </dgm:pt>
    <dgm:pt modelId="{AC6DA11D-03D3-4721-BA97-43E04127850E}" type="parTrans" cxnId="{D4ECF61D-49C6-418B-9CEC-FFD4BC47E31F}">
      <dgm:prSet/>
      <dgm:spPr/>
      <dgm:t>
        <a:bodyPr/>
        <a:lstStyle/>
        <a:p>
          <a:endParaRPr lang="hu-HU"/>
        </a:p>
      </dgm:t>
    </dgm:pt>
    <dgm:pt modelId="{E2023BA3-0D97-427E-8EF6-1159D2B6D4C1}" type="sibTrans" cxnId="{D4ECF61D-49C6-418B-9CEC-FFD4BC47E31F}">
      <dgm:prSet/>
      <dgm:spPr/>
      <dgm:t>
        <a:bodyPr/>
        <a:lstStyle/>
        <a:p>
          <a:endParaRPr lang="hu-HU"/>
        </a:p>
      </dgm:t>
    </dgm:pt>
    <dgm:pt modelId="{A6DC4D58-31A3-45FB-A017-DF557274527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IGSZ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NISZ: Pócsi István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Szállító: </a:t>
          </a:r>
          <a:r>
            <a:rPr lang="hu-HU" sz="2400" dirty="0" err="1" smtClean="0">
              <a:solidFill>
                <a:schemeClr val="bg1"/>
              </a:solidFill>
            </a:rPr>
            <a:t>Clarity-Bluefield</a:t>
          </a:r>
          <a:endParaRPr lang="hu-HU" sz="24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bg1"/>
              </a:solidFill>
            </a:rPr>
            <a:t>Laczkó Péter</a:t>
          </a:r>
          <a:endParaRPr lang="hu-HU" sz="2400" dirty="0" smtClean="0"/>
        </a:p>
      </dgm:t>
    </dgm:pt>
    <dgm:pt modelId="{E515D03E-551E-4FC8-83BE-E008DBE3F20C}" type="parTrans" cxnId="{3F7DB7DB-1070-4CE8-8164-E06CC3B88C21}">
      <dgm:prSet/>
      <dgm:spPr/>
      <dgm:t>
        <a:bodyPr/>
        <a:lstStyle/>
        <a:p>
          <a:endParaRPr lang="hu-HU"/>
        </a:p>
      </dgm:t>
    </dgm:pt>
    <dgm:pt modelId="{E9E78AC3-FD5C-4149-807F-B8C9AB416470}" type="sibTrans" cxnId="{3F7DB7DB-1070-4CE8-8164-E06CC3B88C21}">
      <dgm:prSet/>
      <dgm:spPr/>
      <dgm:t>
        <a:bodyPr/>
        <a:lstStyle/>
        <a:p>
          <a:endParaRPr lang="hu-HU"/>
        </a:p>
      </dgm:t>
    </dgm:pt>
    <dgm:pt modelId="{11BD3DC4-7B5F-44AB-A9F3-ED2290E97284}" type="pres">
      <dgm:prSet presAssocID="{607C8DAD-2CCC-4B5F-9438-49286B137B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D14919-EC01-4345-AD76-25811F61BD00}" type="pres">
      <dgm:prSet presAssocID="{1E326FED-E5AF-46FB-A0E1-3E2AD37C7D2D}" presName="node" presStyleLbl="node1" presStyleIdx="0" presStyleCnt="4" custScaleX="99762" custLinFactY="11006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18CBBE-523E-4B48-8BD1-B78E6595358F}" type="pres">
      <dgm:prSet presAssocID="{2928725D-80B0-4581-BDE8-70FE436B9D5D}" presName="sibTrans" presStyleCnt="0"/>
      <dgm:spPr/>
      <dgm:t>
        <a:bodyPr/>
        <a:lstStyle/>
        <a:p>
          <a:endParaRPr lang="hu-HU"/>
        </a:p>
      </dgm:t>
    </dgm:pt>
    <dgm:pt modelId="{21EF0F4D-902F-420A-AAF7-AAFD85CB8829}" type="pres">
      <dgm:prSet presAssocID="{22057E0D-8C34-40CE-8DEB-E5053F382179}" presName="node" presStyleLbl="node1" presStyleIdx="1" presStyleCnt="4" custLinFactNeighborX="-2169" custLinFactNeighborY="49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B5C08C-D277-4522-9DE6-B721C14A2433}" type="pres">
      <dgm:prSet presAssocID="{4D4F5162-B891-48A2-AFF1-81C4AF582959}" presName="sibTrans" presStyleCnt="0"/>
      <dgm:spPr/>
      <dgm:t>
        <a:bodyPr/>
        <a:lstStyle/>
        <a:p>
          <a:endParaRPr lang="hu-HU"/>
        </a:p>
      </dgm:t>
    </dgm:pt>
    <dgm:pt modelId="{D04F2E76-12B4-46CF-B929-644080C660A3}" type="pres">
      <dgm:prSet presAssocID="{02590988-2ADC-4142-8B46-4FB033CC0D16}" presName="node" presStyleLbl="node1" presStyleIdx="2" presStyleCnt="4" custLinFactY="-11964" custLinFactNeighborX="271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89FFCB-3087-4511-A364-B9618746DC59}" type="pres">
      <dgm:prSet presAssocID="{E2023BA3-0D97-427E-8EF6-1159D2B6D4C1}" presName="sibTrans" presStyleCnt="0"/>
      <dgm:spPr/>
    </dgm:pt>
    <dgm:pt modelId="{56C3EC8F-F59B-43CC-97E6-B3473BF49238}" type="pres">
      <dgm:prSet presAssocID="{A6DC4D58-31A3-45FB-A017-DF557274527E}" presName="node" presStyleLbl="node1" presStyleIdx="3" presStyleCnt="4" custLinFactNeighborX="-2489" custLinFactNeighborY="-51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CFDE1B5-36A6-4A6F-83AD-009E8DD5BDBF}" srcId="{607C8DAD-2CCC-4B5F-9438-49286B137BD3}" destId="{1E326FED-E5AF-46FB-A0E1-3E2AD37C7D2D}" srcOrd="0" destOrd="0" parTransId="{F8B2DB4F-1ECD-49D4-BB31-EB9098734EA7}" sibTransId="{2928725D-80B0-4581-BDE8-70FE436B9D5D}"/>
    <dgm:cxn modelId="{8ABEC25E-CCDB-43B2-9A73-B43BD4BFA52E}" type="presOf" srcId="{607C8DAD-2CCC-4B5F-9438-49286B137BD3}" destId="{11BD3DC4-7B5F-44AB-A9F3-ED2290E97284}" srcOrd="0" destOrd="0" presId="urn:microsoft.com/office/officeart/2005/8/layout/default"/>
    <dgm:cxn modelId="{5E9DCEC9-3004-44A0-ADA5-A01ADD721068}" type="presOf" srcId="{22057E0D-8C34-40CE-8DEB-E5053F382179}" destId="{21EF0F4D-902F-420A-AAF7-AAFD85CB8829}" srcOrd="0" destOrd="0" presId="urn:microsoft.com/office/officeart/2005/8/layout/default"/>
    <dgm:cxn modelId="{BB9AA13A-CAD9-4028-9065-093F7918AEA2}" type="presOf" srcId="{A6DC4D58-31A3-45FB-A017-DF557274527E}" destId="{56C3EC8F-F59B-43CC-97E6-B3473BF49238}" srcOrd="0" destOrd="0" presId="urn:microsoft.com/office/officeart/2005/8/layout/default"/>
    <dgm:cxn modelId="{3F7DB7DB-1070-4CE8-8164-E06CC3B88C21}" srcId="{607C8DAD-2CCC-4B5F-9438-49286B137BD3}" destId="{A6DC4D58-31A3-45FB-A017-DF557274527E}" srcOrd="3" destOrd="0" parTransId="{E515D03E-551E-4FC8-83BE-E008DBE3F20C}" sibTransId="{E9E78AC3-FD5C-4149-807F-B8C9AB416470}"/>
    <dgm:cxn modelId="{590E8EF0-E880-40E9-834A-87019D1B9ABD}" type="presOf" srcId="{1E326FED-E5AF-46FB-A0E1-3E2AD37C7D2D}" destId="{16D14919-EC01-4345-AD76-25811F61BD00}" srcOrd="0" destOrd="0" presId="urn:microsoft.com/office/officeart/2005/8/layout/default"/>
    <dgm:cxn modelId="{D4ECF61D-49C6-418B-9CEC-FFD4BC47E31F}" srcId="{607C8DAD-2CCC-4B5F-9438-49286B137BD3}" destId="{02590988-2ADC-4142-8B46-4FB033CC0D16}" srcOrd="2" destOrd="0" parTransId="{AC6DA11D-03D3-4721-BA97-43E04127850E}" sibTransId="{E2023BA3-0D97-427E-8EF6-1159D2B6D4C1}"/>
    <dgm:cxn modelId="{92FECC23-D1F4-407F-852B-511B6496EDE4}" type="presOf" srcId="{02590988-2ADC-4142-8B46-4FB033CC0D16}" destId="{D04F2E76-12B4-46CF-B929-644080C660A3}" srcOrd="0" destOrd="0" presId="urn:microsoft.com/office/officeart/2005/8/layout/default"/>
    <dgm:cxn modelId="{955C4C41-E873-4AB0-AF4D-AE736168185A}" srcId="{607C8DAD-2CCC-4B5F-9438-49286B137BD3}" destId="{22057E0D-8C34-40CE-8DEB-E5053F382179}" srcOrd="1" destOrd="0" parTransId="{981FC6E8-2776-422A-9ED8-F4854BCBE5CD}" sibTransId="{4D4F5162-B891-48A2-AFF1-81C4AF582959}"/>
    <dgm:cxn modelId="{FCB205A5-3CEF-4B4B-9283-31C979AD912D}" type="presParOf" srcId="{11BD3DC4-7B5F-44AB-A9F3-ED2290E97284}" destId="{16D14919-EC01-4345-AD76-25811F61BD00}" srcOrd="0" destOrd="0" presId="urn:microsoft.com/office/officeart/2005/8/layout/default"/>
    <dgm:cxn modelId="{7177DC29-5228-4005-A9EB-167F600A6B97}" type="presParOf" srcId="{11BD3DC4-7B5F-44AB-A9F3-ED2290E97284}" destId="{F918CBBE-523E-4B48-8BD1-B78E6595358F}" srcOrd="1" destOrd="0" presId="urn:microsoft.com/office/officeart/2005/8/layout/default"/>
    <dgm:cxn modelId="{22F380D4-1601-4036-878D-717EA7C6D9ED}" type="presParOf" srcId="{11BD3DC4-7B5F-44AB-A9F3-ED2290E97284}" destId="{21EF0F4D-902F-420A-AAF7-AAFD85CB8829}" srcOrd="2" destOrd="0" presId="urn:microsoft.com/office/officeart/2005/8/layout/default"/>
    <dgm:cxn modelId="{A74B0AD9-67A9-410D-BE0D-BD1568410FB2}" type="presParOf" srcId="{11BD3DC4-7B5F-44AB-A9F3-ED2290E97284}" destId="{1DB5C08C-D277-4522-9DE6-B721C14A2433}" srcOrd="3" destOrd="0" presId="urn:microsoft.com/office/officeart/2005/8/layout/default"/>
    <dgm:cxn modelId="{FEF48E8C-0E4C-4F7C-93A7-1EC299B6A3E4}" type="presParOf" srcId="{11BD3DC4-7B5F-44AB-A9F3-ED2290E97284}" destId="{D04F2E76-12B4-46CF-B929-644080C660A3}" srcOrd="4" destOrd="0" presId="urn:microsoft.com/office/officeart/2005/8/layout/default"/>
    <dgm:cxn modelId="{6D46D7D6-0C13-4C95-AF69-519E254910C3}" type="presParOf" srcId="{11BD3DC4-7B5F-44AB-A9F3-ED2290E97284}" destId="{AB89FFCB-3087-4511-A364-B9618746DC59}" srcOrd="5" destOrd="0" presId="urn:microsoft.com/office/officeart/2005/8/layout/default"/>
    <dgm:cxn modelId="{C6B8223E-B446-4CF2-AD68-FCE5C03E5DF3}" type="presParOf" srcId="{11BD3DC4-7B5F-44AB-A9F3-ED2290E97284}" destId="{56C3EC8F-F59B-43CC-97E6-B3473BF4923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31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74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8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02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14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8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7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96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67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0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6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Kép 21" descr="Infoblokk3_ERF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48874" y="6188075"/>
            <a:ext cx="21431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NFM_szines_logo_cmyk[1]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3890" y="6265241"/>
            <a:ext cx="6429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20" descr="uszt_logo_rgb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8214" y="6188075"/>
            <a:ext cx="223308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6265241"/>
            <a:ext cx="484915" cy="4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atkai.ilona@kifu.gov.h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fu.gov.h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cid:image001.png@01D03B3B.85D4A80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nk.asp@bm.gov.h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Önkormányzati ASP központ felállítása projekt</a:t>
            </a:r>
          </a:p>
          <a:p>
            <a:pPr algn="ctr"/>
            <a:endParaRPr lang="hu-H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hu-H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8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Önkormányzatok tájékoztatása</a:t>
            </a: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524000" y="4133663"/>
            <a:ext cx="9144000" cy="703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információs nap </a:t>
            </a:r>
          </a:p>
          <a:p>
            <a:pPr marL="0" indent="0" algn="ctr">
              <a:buNone/>
            </a:pPr>
            <a:r>
              <a:rPr lang="hu-HU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2015.02.11.</a:t>
            </a:r>
            <a:endParaRPr lang="hu-HU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4829338" y="4892192"/>
            <a:ext cx="2883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Ácsné Rátkai Ilona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Projektvezető, KIFÜ 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15654" y="0"/>
            <a:ext cx="11076345" cy="718416"/>
          </a:xfr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</a:rPr>
              <a:t> </a:t>
            </a:r>
            <a:endParaRPr lang="hu-H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Következő időszak főbb mérföldkövek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18630"/>
              </p:ext>
            </p:extLst>
          </p:nvPr>
        </p:nvGraphicFramePr>
        <p:xfrm>
          <a:off x="1516914" y="890202"/>
          <a:ext cx="9064486" cy="5242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2962"/>
                <a:gridCol w="2521524"/>
              </a:tblGrid>
              <a:tr h="716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Tervezett </a:t>
                      </a:r>
                      <a:r>
                        <a:rPr lang="hu-HU" sz="1800" dirty="0" smtClean="0">
                          <a:effectLst/>
                        </a:rPr>
                        <a:t>mérföldkövek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Tervezett befejezés dátuma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Keret és 6 szakrendszerek </a:t>
                      </a:r>
                      <a:r>
                        <a:rPr lang="hu-HU" sz="1800" dirty="0" smtClean="0">
                          <a:effectLst/>
                        </a:rPr>
                        <a:t>integrációs és megrendelői tesztelések befejezése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2015.03.06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Önkormányzati migrációs</a:t>
                      </a:r>
                      <a:r>
                        <a:rPr lang="hu-HU" sz="1800" baseline="0" dirty="0" smtClean="0">
                          <a:effectLst/>
                        </a:rPr>
                        <a:t> állományok előállítása, tesztmigráció megkezdése, adattisztítások elvégzése - Irat, Ipar, Ingatlan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aseline="0" dirty="0" smtClean="0">
                          <a:effectLst/>
                        </a:rPr>
                        <a:t>- GAZD, ADÓ már folyamatban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2015.02.27-03.06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Egyéb kiegészítő tesztelések </a:t>
                      </a:r>
                      <a:r>
                        <a:rPr lang="hu-HU" sz="1800" dirty="0" smtClean="0">
                          <a:effectLst/>
                        </a:rPr>
                        <a:t>(IT </a:t>
                      </a:r>
                      <a:r>
                        <a:rPr lang="hu-HU" sz="1800" dirty="0">
                          <a:effectLst/>
                        </a:rPr>
                        <a:t>biztonság, teljesítmény)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2015.03.19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Önkormányzati csatlakozások,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migrációs tesztek </a:t>
                      </a:r>
                      <a:r>
                        <a:rPr lang="hu-HU" sz="1800" dirty="0" err="1" smtClean="0">
                          <a:effectLst/>
                        </a:rPr>
                        <a:t>-tesztkörnyezetben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2015.02.27-03.20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Oktatások</a:t>
                      </a:r>
                      <a:r>
                        <a:rPr lang="hu-HU" sz="1800" baseline="0" dirty="0" smtClean="0">
                          <a:effectLst/>
                        </a:rPr>
                        <a:t> befejezése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2015.03.20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Éles rendszer előkészítése </a:t>
                      </a:r>
                      <a:r>
                        <a:rPr lang="hu-HU" sz="1800" dirty="0" smtClean="0">
                          <a:effectLst/>
                        </a:rPr>
                        <a:t>indulásra önkormányzati alapbeállításokkal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2015.03.20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</a:rPr>
                        <a:t>Éles migráció 11 Pilot önkormányzattal, jegyzői  jóváhagyás</a:t>
                      </a:r>
                      <a:endParaRPr lang="hu-H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2015.03.20-03.30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Pilot önkormányzatok </a:t>
                      </a:r>
                      <a:r>
                        <a:rPr lang="hu-HU" sz="1800" dirty="0" smtClean="0">
                          <a:effectLst/>
                        </a:rPr>
                        <a:t>csatlakoztatása, </a:t>
                      </a:r>
                      <a:r>
                        <a:rPr lang="hu-HU" sz="1800" dirty="0">
                          <a:effectLst/>
                        </a:rPr>
                        <a:t>éles </a:t>
                      </a:r>
                      <a:r>
                        <a:rPr lang="hu-HU" sz="1800" dirty="0" smtClean="0">
                          <a:effectLst/>
                        </a:rPr>
                        <a:t>migráció, indulás ,</a:t>
                      </a:r>
                      <a:r>
                        <a:rPr lang="hu-HU" sz="1800" baseline="0" dirty="0" smtClean="0">
                          <a:effectLst/>
                        </a:rPr>
                        <a:t> szolgáltatási szerződések aláírása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2015.03.23-03.31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Pilot önkormányzatok </a:t>
                      </a:r>
                      <a:r>
                        <a:rPr lang="hu-HU" sz="1800" dirty="0" smtClean="0">
                          <a:effectLst/>
                        </a:rPr>
                        <a:t>éles indulás támogatása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2015.03.31-04.30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"/>
            <a:ext cx="836741" cy="5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2360742" y="0"/>
            <a:ext cx="8307259" cy="538812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700" dirty="0">
              <a:solidFill>
                <a:srgbClr val="00206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484255" y="3349313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3" name="Téglalap 12"/>
          <p:cNvSpPr/>
          <p:nvPr/>
        </p:nvSpPr>
        <p:spPr>
          <a:xfrm>
            <a:off x="3553478" y="2945120"/>
            <a:ext cx="5219164" cy="233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csn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tkai Ilona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projektvezető</a:t>
            </a:r>
            <a:endParaRPr lang="hu-HU" dirty="0" bmk="_MailAutoSig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Korm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nyzati Informatikai Fejleszt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hu-HU" dirty="0" bmk="_MailAutoSig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1011 Budapest, Iskola u. 13.</a:t>
            </a:r>
            <a:endParaRPr lang="hu-HU" dirty="0" bmk="_MailAutoSig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Tel.: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+36 1 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795-2840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ratkai.ilona</a:t>
            </a:r>
            <a:r>
              <a:rPr lang="hu-HU" dirty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hu-HU" dirty="0" err="1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kifu.gov.hu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Web: 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http://www.kifu.gov.hu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50" dirty="0">
                <a:solidFill>
                  <a:srgbClr val="002060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9925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"/>
            <a:ext cx="836741" cy="5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2137507" y="171258"/>
            <a:ext cx="8307259" cy="538812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>
                <a:solidFill>
                  <a:srgbClr val="002060"/>
                </a:solidFill>
              </a:rPr>
              <a:t>ASP projekt Önkormányzati tájékoztatás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484255" y="3349313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3" name="Téglalap 12"/>
          <p:cNvSpPr/>
          <p:nvPr/>
        </p:nvSpPr>
        <p:spPr>
          <a:xfrm>
            <a:off x="953037" y="1326524"/>
            <a:ext cx="9491729" cy="3953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000" b="1" dirty="0" smtClean="0"/>
              <a:t>Önkormányzati </a:t>
            </a:r>
            <a:r>
              <a:rPr lang="hu-HU" sz="2000" b="1" dirty="0"/>
              <a:t>ASP projekt </a:t>
            </a:r>
            <a:r>
              <a:rPr lang="hu-HU" sz="2000" b="1" dirty="0" smtClean="0"/>
              <a:t>összefoglaló  </a:t>
            </a:r>
            <a:r>
              <a:rPr lang="hu-HU" sz="2000" b="1" dirty="0"/>
              <a:t>-  Ácsné Rátkai Ilona, KIFÜ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2000" b="1" dirty="0" smtClean="0"/>
              <a:t>ASP csatlakozási kézikönyv és szerződésrendszer</a:t>
            </a:r>
            <a:r>
              <a:rPr lang="hu-HU" sz="2000" b="1" dirty="0"/>
              <a:t>-  dr. Urbán Viktor, KIFÜ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000" b="1" dirty="0" smtClean="0"/>
              <a:t>Tájékoztatás az oktatásokról – Tihanyi Noémi</a:t>
            </a:r>
            <a:r>
              <a:rPr lang="hu-HU" sz="2000" b="1" dirty="0"/>
              <a:t>, </a:t>
            </a:r>
            <a:r>
              <a:rPr lang="hu-HU" sz="2000" b="1" dirty="0" err="1"/>
              <a:t>Clarity</a:t>
            </a:r>
            <a:endParaRPr lang="hu-HU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000" b="1" dirty="0" smtClean="0"/>
              <a:t>Tájékoztatás a migrációs folyamatról – </a:t>
            </a:r>
            <a:r>
              <a:rPr lang="hu-HU" sz="2000" b="1" dirty="0" err="1" smtClean="0"/>
              <a:t>Gőgh</a:t>
            </a:r>
            <a:r>
              <a:rPr lang="hu-HU" sz="2000" b="1" dirty="0" smtClean="0"/>
              <a:t> Barnabás, </a:t>
            </a:r>
            <a:r>
              <a:rPr lang="hu-HU" sz="2000" b="1" dirty="0" err="1" smtClean="0"/>
              <a:t>Clarity</a:t>
            </a:r>
            <a:endParaRPr lang="hu-HU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000" b="1" dirty="0" smtClean="0"/>
              <a:t>Kérdések a szakrendszer fejlesztők felé</a:t>
            </a:r>
            <a:r>
              <a:rPr lang="hu-HU" dirty="0"/>
              <a:t/>
            </a:r>
            <a:br>
              <a:rPr lang="hu-HU" dirty="0"/>
            </a:b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3610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EKOP </a:t>
            </a:r>
            <a:r>
              <a:rPr lang="hu-HU" sz="3600" b="1" dirty="0" smtClean="0">
                <a:solidFill>
                  <a:srgbClr val="FF0000"/>
                </a:solidFill>
              </a:rPr>
              <a:t>2.1.25</a:t>
            </a:r>
            <a:r>
              <a:rPr lang="hu-HU" sz="3600" b="1" dirty="0" smtClean="0">
                <a:solidFill>
                  <a:srgbClr val="002060"/>
                </a:solidFill>
              </a:rPr>
              <a:t> Projekt célok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kerekített téglalap 9"/>
          <p:cNvSpPr/>
          <p:nvPr/>
        </p:nvSpPr>
        <p:spPr>
          <a:xfrm>
            <a:off x="1115655" y="1330074"/>
            <a:ext cx="10382662" cy="1623335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Szövegdoboz 2"/>
          <p:cNvSpPr txBox="1"/>
          <p:nvPr/>
        </p:nvSpPr>
        <p:spPr>
          <a:xfrm>
            <a:off x="1366345" y="1502983"/>
            <a:ext cx="10005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Egységes, korszerű, hatékony, költség-takarékos, önkormányzati belső működést, elektronikus ügyintézést biztosító rendszerek fejlesztése,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ASP központ felépítése a közép-magyarországi </a:t>
            </a:r>
            <a:r>
              <a:rPr lang="hu-HU" sz="2000" b="1" dirty="0" smtClean="0">
                <a:solidFill>
                  <a:schemeClr val="bg1"/>
                </a:solidFill>
              </a:rPr>
              <a:t>régióban, 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Országos kiterjesztés előkészítése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1115655" y="3199887"/>
            <a:ext cx="10382662" cy="2756249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Szövegdoboz 11"/>
          <p:cNvSpPr txBox="1"/>
          <p:nvPr/>
        </p:nvSpPr>
        <p:spPr>
          <a:xfrm>
            <a:off x="1366345" y="3247702"/>
            <a:ext cx="98481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Az ASP szolgáltató központ keretrendszerén keresztül </a:t>
            </a:r>
            <a:r>
              <a:rPr lang="hu-HU" sz="2000" b="1" dirty="0" smtClean="0">
                <a:solidFill>
                  <a:schemeClr val="bg1"/>
                </a:solidFill>
              </a:rPr>
              <a:t>elérhető tervezett </a:t>
            </a:r>
            <a:r>
              <a:rPr lang="hu-HU" sz="2000" b="1" dirty="0">
                <a:solidFill>
                  <a:schemeClr val="bg1"/>
                </a:solidFill>
              </a:rPr>
              <a:t>induló alkalmazások köre: </a:t>
            </a:r>
          </a:p>
          <a:p>
            <a:pPr algn="ctr">
              <a:spcBef>
                <a:spcPts val="600"/>
              </a:spcBef>
            </a:pPr>
            <a:r>
              <a:rPr lang="hu-HU" sz="2000" b="1" dirty="0">
                <a:solidFill>
                  <a:schemeClr val="bg1"/>
                </a:solidFill>
              </a:rPr>
              <a:t>Helyi adórendszer</a:t>
            </a:r>
          </a:p>
          <a:p>
            <a:pPr algn="ctr">
              <a:spcBef>
                <a:spcPts val="600"/>
              </a:spcBef>
            </a:pPr>
            <a:r>
              <a:rPr lang="hu-HU" sz="2000" b="1" dirty="0" smtClean="0">
                <a:solidFill>
                  <a:schemeClr val="bg1"/>
                </a:solidFill>
              </a:rPr>
              <a:t>Gazdálkodási </a:t>
            </a:r>
            <a:r>
              <a:rPr lang="hu-HU" sz="2000" b="1" dirty="0">
                <a:solidFill>
                  <a:schemeClr val="bg1"/>
                </a:solidFill>
              </a:rPr>
              <a:t>rendszer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Ingatlanvagyon-kataszter rendszer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Iratkezelő </a:t>
            </a:r>
            <a:r>
              <a:rPr lang="hu-HU" sz="2000" b="1" dirty="0">
                <a:solidFill>
                  <a:schemeClr val="bg1"/>
                </a:solidFill>
              </a:rPr>
              <a:t>rendszer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Ipari és kereskedelmi </a:t>
            </a: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  <a:endParaRPr lang="hu-HU" sz="20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hu-HU" sz="2000" b="1" dirty="0" smtClean="0">
                <a:solidFill>
                  <a:schemeClr val="bg1"/>
                </a:solidFill>
              </a:rPr>
              <a:t>Portál rendszerek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Elmúlt időszak főbb eredményei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4731"/>
              </p:ext>
            </p:extLst>
          </p:nvPr>
        </p:nvGraphicFramePr>
        <p:xfrm>
          <a:off x="1524001" y="1167205"/>
          <a:ext cx="9064486" cy="4605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2962"/>
                <a:gridCol w="2521524"/>
              </a:tblGrid>
              <a:tr h="716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Tervezett mérföldkövek, eredmények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Befejezés </a:t>
                      </a:r>
                      <a:r>
                        <a:rPr lang="hu-HU" sz="1800" dirty="0">
                          <a:effectLst/>
                        </a:rPr>
                        <a:t>dátuma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Keret és 6 </a:t>
                      </a:r>
                      <a:r>
                        <a:rPr lang="hu-HU" sz="1800" dirty="0" smtClean="0">
                          <a:effectLst/>
                        </a:rPr>
                        <a:t>szakrendszerek beszerzések lezárása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2014.11.14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 központ hardver, szoftver infrastruktúra környezetek kialakítása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2014.12.08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EKOP 2-es prioritásra átsorolás</a:t>
                      </a:r>
                      <a:r>
                        <a:rPr lang="hu-H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1859/2014. (XII. 30.) Korm. határozat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2014.12.30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Gazdálkodási rendszer pilot indítása 11 önkormányzattal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2015.01.05</a:t>
                      </a:r>
                    </a:p>
                  </a:txBody>
                  <a:tcPr marL="68580" marR="68580" marT="0" marB="0" anchor="ctr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Keret és 6 szakrendszerek integrációs fejlesztések befejezése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2015.01.15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Csatlakozási</a:t>
                      </a:r>
                      <a:r>
                        <a:rPr lang="hu-H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kézikönyv</a:t>
                      </a:r>
                      <a:r>
                        <a:rPr lang="hu-H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és migrációs segédletek elkészítése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2015.01.30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Oktatási</a:t>
                      </a:r>
                      <a:r>
                        <a:rPr lang="hu-HU" sz="1800" baseline="0" dirty="0" smtClean="0">
                          <a:effectLst/>
                        </a:rPr>
                        <a:t> terv elkészítése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2015.02.05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Funkcionális tesztek lebonyolítása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2015.02.06</a:t>
                      </a:r>
                    </a:p>
                  </a:txBody>
                  <a:tcPr marL="68580" marR="68580" marT="0" marB="0" anchor="ctr"/>
                </a:tc>
              </a:tr>
              <a:tr h="38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Oktatások egy részének lebonyolítása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2015.02.10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360743" y="8876"/>
            <a:ext cx="8307259" cy="538812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rgbClr val="002060"/>
                </a:solidFill>
                <a:latin typeface="+mn-lt"/>
              </a:rPr>
              <a:t>Keretrendszer - indítópult</a:t>
            </a:r>
            <a:endParaRPr lang="hu-H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8876"/>
            <a:ext cx="836741" cy="5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8359255"/>
              </p:ext>
            </p:extLst>
          </p:nvPr>
        </p:nvGraphicFramePr>
        <p:xfrm>
          <a:off x="1673629" y="721218"/>
          <a:ext cx="8803178" cy="538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49" name="yiv3231082356Kép 2" descr="cid:image001.png@01D03B3B.85D4A800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556564"/>
            <a:ext cx="11487148" cy="55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391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Pilot önkormányzatok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1366345" y="3295828"/>
            <a:ext cx="98481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Az ASP szolgáltató központ keretrendszerén keresztül </a:t>
            </a:r>
            <a:r>
              <a:rPr lang="hu-HU" sz="2000" b="1" dirty="0" smtClean="0">
                <a:solidFill>
                  <a:schemeClr val="bg1"/>
                </a:solidFill>
              </a:rPr>
              <a:t>elérhető tervezett </a:t>
            </a:r>
            <a:r>
              <a:rPr lang="hu-HU" sz="2000" b="1" dirty="0">
                <a:solidFill>
                  <a:schemeClr val="bg1"/>
                </a:solidFill>
              </a:rPr>
              <a:t>induló alkalmazások köre: </a:t>
            </a:r>
          </a:p>
          <a:p>
            <a:pPr algn="ctr">
              <a:spcBef>
                <a:spcPts val="600"/>
              </a:spcBef>
            </a:pPr>
            <a:r>
              <a:rPr lang="hu-HU" sz="2000" b="1" dirty="0">
                <a:solidFill>
                  <a:schemeClr val="bg1"/>
                </a:solidFill>
              </a:rPr>
              <a:t>Helyi adórendszer</a:t>
            </a:r>
          </a:p>
          <a:p>
            <a:pPr algn="ctr">
              <a:spcBef>
                <a:spcPts val="600"/>
              </a:spcBef>
            </a:pPr>
            <a:r>
              <a:rPr lang="hu-HU" sz="2000" b="1" dirty="0" smtClean="0">
                <a:solidFill>
                  <a:schemeClr val="bg1"/>
                </a:solidFill>
              </a:rPr>
              <a:t>Gazdálkodási </a:t>
            </a:r>
            <a:r>
              <a:rPr lang="hu-HU" sz="2000" b="1" dirty="0">
                <a:solidFill>
                  <a:schemeClr val="bg1"/>
                </a:solidFill>
              </a:rPr>
              <a:t>rendszer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Ingatlanvagyon-kataszter rendszer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Iratkezelő </a:t>
            </a:r>
            <a:r>
              <a:rPr lang="hu-HU" sz="2000" b="1" dirty="0">
                <a:solidFill>
                  <a:schemeClr val="bg1"/>
                </a:solidFill>
              </a:rPr>
              <a:t>rendszer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Ipari és kereskedelmi </a:t>
            </a: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  <a:endParaRPr lang="hu-HU" sz="20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hu-HU" sz="2000" b="1" dirty="0" smtClean="0">
                <a:solidFill>
                  <a:schemeClr val="bg1"/>
                </a:solidFill>
              </a:rPr>
              <a:t>Portál rendszerek</a:t>
            </a:r>
            <a:endParaRPr lang="hu-H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1115655" y="1254125"/>
          <a:ext cx="10098881" cy="4910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229"/>
                <a:gridCol w="1455821"/>
                <a:gridCol w="1239253"/>
                <a:gridCol w="1381903"/>
                <a:gridCol w="946307"/>
                <a:gridCol w="1064695"/>
                <a:gridCol w="1010653"/>
                <a:gridCol w="1493020"/>
              </a:tblGrid>
              <a:tr h="1907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Önkormányzat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Kapcsolattartó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Iratkezelő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 smtClean="0">
                          <a:effectLst/>
                        </a:rPr>
                        <a:t>Gazdálkodás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Adó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Portál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Ingatlan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 err="1" smtClean="0">
                          <a:effectLst/>
                        </a:rPr>
                        <a:t>Iparker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</a:tr>
              <a:tr h="4542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Márianosztra</a:t>
                      </a:r>
                      <a:endParaRPr lang="hu-H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hu-HU" sz="18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Bahil</a:t>
                      </a:r>
                      <a:r>
                        <a:rPr lang="hu-HU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Emilné</a:t>
                      </a:r>
                      <a:endParaRPr lang="hu-HU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2816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Ipolydamásd</a:t>
                      </a:r>
                      <a:endParaRPr lang="hu-H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hu-HU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2816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Zebegény</a:t>
                      </a:r>
                      <a:endParaRPr lang="hu-H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hu-HU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2816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Letkés</a:t>
                      </a:r>
                      <a:endParaRPr lang="hu-H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hu-HU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2816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Ipolytölgyes</a:t>
                      </a:r>
                      <a:endParaRPr lang="hu-H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hu-HU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41787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Csobánka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Blahó Ildikó</a:t>
                      </a:r>
                      <a:endParaRPr lang="hu-HU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47237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Nagymaros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Erdősi</a:t>
                      </a:r>
                      <a:r>
                        <a:rPr lang="hu-HU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Hajnalka</a:t>
                      </a:r>
                      <a:endParaRPr lang="hu-HU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3724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Pilisszántó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Garamvölgyi dr. Dinnyés Viktória</a:t>
                      </a:r>
                      <a:endParaRPr lang="hu-HU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3452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Zsámbok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Kapitz</a:t>
                      </a:r>
                      <a:r>
                        <a:rPr lang="hu-H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Tibor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47237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Jászkarajenő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Palotai Sándor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</a:tr>
              <a:tr h="49963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Abony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Kelemen Tibor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x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 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x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84" marR="9084" marT="90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72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Csatlakoztatással kapcsolatos információk, területek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kerekített téglalap 9"/>
          <p:cNvSpPr/>
          <p:nvPr/>
        </p:nvSpPr>
        <p:spPr>
          <a:xfrm>
            <a:off x="1115655" y="1330074"/>
            <a:ext cx="10382662" cy="2976112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Szövegdoboz 2"/>
          <p:cNvSpPr txBox="1"/>
          <p:nvPr/>
        </p:nvSpPr>
        <p:spPr>
          <a:xfrm>
            <a:off x="1366345" y="1502983"/>
            <a:ext cx="10005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0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Csatlakozási munkacsoport: BM: dr. Kónya László, KIFÜ dr. Urbán Viktor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Oktatási MCS vezető Tihanyi Noémi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Migrációs Tesztek: </a:t>
            </a:r>
            <a:r>
              <a:rPr lang="hu-HU" sz="2000" b="1" dirty="0" err="1" smtClean="0">
                <a:solidFill>
                  <a:schemeClr val="bg1"/>
                </a:solidFill>
              </a:rPr>
              <a:t>Gőgh</a:t>
            </a:r>
            <a:r>
              <a:rPr lang="hu-HU" sz="2000" b="1" dirty="0" smtClean="0">
                <a:solidFill>
                  <a:schemeClr val="bg1"/>
                </a:solidFill>
              </a:rPr>
              <a:t> Barnabás</a:t>
            </a:r>
          </a:p>
          <a:p>
            <a:pPr algn="ctr"/>
            <a:endParaRPr lang="hu-HU" sz="2000" b="1" dirty="0">
              <a:solidFill>
                <a:schemeClr val="bg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Központi email címek:</a:t>
            </a:r>
          </a:p>
          <a:p>
            <a:pPr algn="ctr"/>
            <a:r>
              <a:rPr lang="hu-HU" sz="2000" b="1" dirty="0" err="1" smtClean="0">
                <a:solidFill>
                  <a:schemeClr val="bg1"/>
                </a:solidFill>
                <a:hlinkClick r:id="rId3"/>
              </a:rPr>
              <a:t>onk.asp</a:t>
            </a:r>
            <a:r>
              <a:rPr lang="hu-HU" sz="2000" b="1" dirty="0" smtClean="0">
                <a:solidFill>
                  <a:schemeClr val="bg1"/>
                </a:solidFill>
                <a:hlinkClick r:id="rId3"/>
              </a:rPr>
              <a:t>@</a:t>
            </a:r>
            <a:r>
              <a:rPr lang="hu-HU" sz="2000" b="1" dirty="0" err="1" smtClean="0">
                <a:solidFill>
                  <a:schemeClr val="bg1"/>
                </a:solidFill>
                <a:hlinkClick r:id="rId3"/>
              </a:rPr>
              <a:t>bm.gov.hu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algn="ctr"/>
            <a:endParaRPr lang="hu-HU" sz="2000" b="1" dirty="0">
              <a:solidFill>
                <a:schemeClr val="bg1"/>
              </a:solidFill>
            </a:endParaRPr>
          </a:p>
          <a:p>
            <a:pPr algn="ctr"/>
            <a:endParaRPr lang="hu-HU" sz="2000" b="1" dirty="0" smtClean="0">
              <a:solidFill>
                <a:schemeClr val="bg1"/>
              </a:solidFill>
            </a:endParaRPr>
          </a:p>
          <a:p>
            <a:pPr algn="ctr"/>
            <a:endParaRPr lang="hu-HU" sz="20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8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360743" y="8876"/>
            <a:ext cx="8307259" cy="538812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>
                <a:solidFill>
                  <a:srgbClr val="002060"/>
                </a:solidFill>
                <a:latin typeface="+mn-lt"/>
              </a:rPr>
              <a:t>Kincstár </a:t>
            </a:r>
            <a:r>
              <a:rPr lang="hu-HU" sz="2400" dirty="0" smtClean="0">
                <a:solidFill>
                  <a:srgbClr val="002060"/>
                </a:solidFill>
                <a:latin typeface="+mn-lt"/>
              </a:rPr>
              <a:t>felügyelete alá tartozó szakrendszerek– Krucsó Balázs</a:t>
            </a:r>
            <a:endParaRPr lang="hu-H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8876"/>
            <a:ext cx="836741" cy="5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1887310"/>
              </p:ext>
            </p:extLst>
          </p:nvPr>
        </p:nvGraphicFramePr>
        <p:xfrm>
          <a:off x="1673629" y="721218"/>
          <a:ext cx="8803178" cy="538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25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360742" y="0"/>
            <a:ext cx="8307259" cy="538812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 smtClean="0">
                <a:solidFill>
                  <a:srgbClr val="002060"/>
                </a:solidFill>
                <a:latin typeface="+mn-lt"/>
              </a:rPr>
              <a:t>NISZ által felügyelt szakrendszerek – Bódis György</a:t>
            </a:r>
            <a:endParaRPr lang="hu-H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8876"/>
            <a:ext cx="836741" cy="5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0843529"/>
              </p:ext>
            </p:extLst>
          </p:nvPr>
        </p:nvGraphicFramePr>
        <p:xfrm>
          <a:off x="1673629" y="721218"/>
          <a:ext cx="8803178" cy="538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73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-s prezi sablon" id="{59113291-1284-46DD-BBFF-DCE2CD7F1EC2}" vid="{7FB0BA0F-339D-45D4-BD5F-8B94CB2C5D5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12F18EC5684BF49B16AC19A6E91B833" ma:contentTypeVersion="0" ma:contentTypeDescription="Új dokumentum létrehozása." ma:contentTypeScope="" ma:versionID="1ed2e65c47a7d3117066c97b2c241efe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2118cca80a44a1256414523d0b1a5225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Props1.xml><?xml version="1.0" encoding="utf-8"?>
<ds:datastoreItem xmlns:ds="http://schemas.openxmlformats.org/officeDocument/2006/customXml" ds:itemID="{D02E86BA-FD17-42A4-BDFB-4332F7522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E6110-9117-4E2F-9142-2F4361960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f08c82-ce1c-49bc-a1d0-41eac7de1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3634B1-AF23-446A-8C28-ACEF963521B5}">
  <ds:schemaRefs>
    <ds:schemaRef ds:uri="http://schemas.openxmlformats.org/package/2006/metadata/core-properties"/>
    <ds:schemaRef ds:uri="http://www.w3.org/XML/1998/namespace"/>
    <ds:schemaRef ds:uri="eff08c82-ce1c-49bc-a1d0-41eac7de1a3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EU-s_klasszikus_stilusu_prezentacio_sablon</Template>
  <TotalTime>722</TotalTime>
  <Words>605</Words>
  <Application>Microsoft Office PowerPoint</Application>
  <PresentationFormat>Szélesvásznú</PresentationFormat>
  <Paragraphs>228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Helvetica</vt:lpstr>
      <vt:lpstr>Times New Roman</vt:lpstr>
      <vt:lpstr>Verdana</vt:lpstr>
      <vt:lpstr>Office-téma</vt:lpstr>
      <vt:lpstr>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KIFÜ</dc:creator>
  <cp:lastModifiedBy>ÁCSNÉ RÁTKAI Ilona</cp:lastModifiedBy>
  <cp:revision>95</cp:revision>
  <cp:lastPrinted>2014-06-12T06:07:31Z</cp:lastPrinted>
  <dcterms:created xsi:type="dcterms:W3CDTF">2013-09-30T13:30:30Z</dcterms:created>
  <dcterms:modified xsi:type="dcterms:W3CDTF">2015-02-12T07:09:25Z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0x010100512F18EC5684BF49B16AC19A6E91B833</vt:lpwstr>
  </property>
</Properties>
</file>