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310" r:id="rId6"/>
    <p:sldId id="324" r:id="rId7"/>
    <p:sldId id="326" r:id="rId8"/>
    <p:sldId id="328" r:id="rId9"/>
    <p:sldId id="322" r:id="rId10"/>
    <p:sldId id="325" r:id="rId11"/>
    <p:sldId id="327" r:id="rId12"/>
    <p:sldId id="318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6E3"/>
    <a:srgbClr val="89B7CE"/>
    <a:srgbClr val="8BBAD0"/>
    <a:srgbClr val="8EBFD1"/>
    <a:srgbClr val="046081"/>
    <a:srgbClr val="056786"/>
    <a:srgbClr val="D6E9C9"/>
    <a:srgbClr val="78B620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031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74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688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802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114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082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772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196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267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106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98E6AE-30EB-47FE-986B-BFEDE65A009A}" type="datetimeFigureOut">
              <a:rPr lang="hu-HU" smtClean="0"/>
              <a:t>2015.02.11.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BB7DD4-99AF-4159-B97B-F9F7FB4539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960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Kép 21" descr="Infoblokk3_ERFA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048874" y="6188075"/>
            <a:ext cx="21431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ép 7" descr="NFM_szines_logo_cmyk[1]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3890" y="6265241"/>
            <a:ext cx="6429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Kép 20" descr="uszt_logo_rgb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868214" y="6188075"/>
            <a:ext cx="223308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Kép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2" y="6265241"/>
            <a:ext cx="484915" cy="47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4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alkalmazaskozpont.asp.lgov.hu/asp-migracios-adatstruktura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70000"/>
              </a:lnSpc>
            </a:pPr>
            <a:r>
              <a:rPr lang="hu-HU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Önkormányzati ASP központ felállítása projekt</a:t>
            </a:r>
          </a:p>
          <a:p>
            <a:pPr algn="ctr"/>
            <a:endParaRPr lang="hu-HU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hu-HU" sz="29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Önkormányzatok tájékoztatása</a:t>
            </a:r>
          </a:p>
          <a:p>
            <a:pPr algn="ctr"/>
            <a:endParaRPr lang="hu-HU" sz="2900" b="1" kern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hu-HU" sz="26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ÖNKORMÁNYZATI MIGRÁCIÓ</a:t>
            </a:r>
            <a:endParaRPr lang="hu-HU" sz="2600" b="1" kern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lcím 2"/>
          <p:cNvSpPr txBox="1">
            <a:spLocks/>
          </p:cNvSpPr>
          <p:nvPr/>
        </p:nvSpPr>
        <p:spPr>
          <a:xfrm>
            <a:off x="1524000" y="4133663"/>
            <a:ext cx="9144000" cy="70395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BM információs nap </a:t>
            </a:r>
          </a:p>
          <a:p>
            <a:pPr marL="0" indent="0" algn="ctr">
              <a:buNone/>
            </a:pPr>
            <a:r>
              <a:rPr lang="hu-HU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2015.02.11.</a:t>
            </a:r>
            <a:endParaRPr lang="hu-HU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Kép 24" descr="KIFU_kics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1115655" cy="70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4829338" y="4892192"/>
            <a:ext cx="2883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err="1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Gőgh</a:t>
            </a:r>
            <a:r>
              <a:rPr lang="hu-HU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Barnabás</a:t>
            </a:r>
            <a:endParaRPr lang="hu-H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1115654" y="0"/>
            <a:ext cx="11076345" cy="718416"/>
          </a:xfrm>
          <a:gradFill flip="none" rotWithShape="1">
            <a:gsLst>
              <a:gs pos="91000">
                <a:srgbClr val="8BBAD0"/>
              </a:gs>
              <a:gs pos="11000">
                <a:schemeClr val="bg1"/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hu-HU" sz="3600" dirty="0" smtClean="0">
                <a:solidFill>
                  <a:srgbClr val="002060"/>
                </a:solidFill>
              </a:rPr>
              <a:t> </a:t>
            </a:r>
            <a:endParaRPr lang="hu-HU" sz="3600" dirty="0">
              <a:solidFill>
                <a:srgbClr val="002060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6" y="825615"/>
            <a:ext cx="1032798" cy="59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4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1115655" y="11834"/>
            <a:ext cx="11076345" cy="718416"/>
          </a:xfrm>
          <a:prstGeom prst="rect">
            <a:avLst/>
          </a:prstGeom>
          <a:gradFill flip="none" rotWithShape="1">
            <a:gsLst>
              <a:gs pos="91000">
                <a:srgbClr val="8BBAD0"/>
              </a:gs>
              <a:gs pos="11000">
                <a:schemeClr val="bg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600" b="1" dirty="0" smtClean="0">
                <a:solidFill>
                  <a:srgbClr val="002060"/>
                </a:solidFill>
              </a:rPr>
              <a:t>Tartalom</a:t>
            </a:r>
            <a:endParaRPr lang="hu-HU" sz="3600" b="1" dirty="0">
              <a:solidFill>
                <a:srgbClr val="002060"/>
              </a:solidFill>
            </a:endParaRPr>
          </a:p>
        </p:txBody>
      </p:sp>
      <p:pic>
        <p:nvPicPr>
          <p:cNvPr id="5" name="Kép 24" descr="KIFU_kics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34"/>
            <a:ext cx="1115655" cy="70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Szövegdoboz 29"/>
          <p:cNvSpPr txBox="1"/>
          <p:nvPr/>
        </p:nvSpPr>
        <p:spPr>
          <a:xfrm>
            <a:off x="4675494" y="4839819"/>
            <a:ext cx="1161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400" b="1" dirty="0" smtClean="0"/>
          </a:p>
          <a:p>
            <a:endParaRPr lang="hu-HU" sz="2400" b="1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44279" y="19989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Lekerekített téglalap 7"/>
          <p:cNvSpPr/>
          <p:nvPr/>
        </p:nvSpPr>
        <p:spPr>
          <a:xfrm>
            <a:off x="1115655" y="1021731"/>
            <a:ext cx="10382662" cy="987824"/>
          </a:xfrm>
          <a:prstGeom prst="roundRect">
            <a:avLst/>
          </a:prstGeom>
          <a:gradFill rotWithShape="0">
            <a:gsLst>
              <a:gs pos="91000">
                <a:srgbClr val="056786"/>
              </a:gs>
              <a:gs pos="11000">
                <a:srgbClr val="8EBFD1"/>
              </a:gs>
            </a:gsLst>
            <a:lin ang="162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endParaRPr lang="hu-HU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ctr"/>
            <a:r>
              <a:rPr lang="hu-HU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PILOT migrációs folyamat átfogó ismertetése</a:t>
            </a:r>
            <a:endParaRPr lang="hu-HU" dirty="0"/>
          </a:p>
        </p:txBody>
      </p:sp>
      <p:sp>
        <p:nvSpPr>
          <p:cNvPr id="9" name="Lekerekített téglalap 8"/>
          <p:cNvSpPr/>
          <p:nvPr/>
        </p:nvSpPr>
        <p:spPr>
          <a:xfrm>
            <a:off x="1115655" y="2301036"/>
            <a:ext cx="10382662" cy="989341"/>
          </a:xfrm>
          <a:prstGeom prst="roundRect">
            <a:avLst/>
          </a:prstGeom>
          <a:gradFill rotWithShape="0">
            <a:gsLst>
              <a:gs pos="91000">
                <a:srgbClr val="056786"/>
              </a:gs>
              <a:gs pos="11000">
                <a:srgbClr val="8EBFD1"/>
              </a:gs>
            </a:gsLst>
            <a:lin ang="162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lvl="0" algn="ctr"/>
            <a:r>
              <a:rPr lang="hu-HU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PILOT migrációs feladatok és ütemezésük</a:t>
            </a:r>
            <a:endParaRPr lang="hu-HU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Lekerekített téglalap 9"/>
          <p:cNvSpPr/>
          <p:nvPr/>
        </p:nvSpPr>
        <p:spPr>
          <a:xfrm>
            <a:off x="1115655" y="3558997"/>
            <a:ext cx="10382662" cy="987824"/>
          </a:xfrm>
          <a:prstGeom prst="roundRect">
            <a:avLst/>
          </a:prstGeom>
          <a:gradFill rotWithShape="0">
            <a:gsLst>
              <a:gs pos="91000">
                <a:srgbClr val="056786"/>
              </a:gs>
              <a:gs pos="11000">
                <a:srgbClr val="8EBFD1"/>
              </a:gs>
            </a:gsLst>
            <a:lin ang="162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endParaRPr lang="hu-HU" dirty="0" err="1"/>
          </a:p>
          <a:p>
            <a:pPr algn="ctr"/>
            <a:r>
              <a:rPr lang="hu-HU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PILOT önkormányzatok migrációs segédletei</a:t>
            </a:r>
            <a:endParaRPr lang="hu-HU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35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524001" y="89020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sz="135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2916397" y="1893632"/>
            <a:ext cx="7886700" cy="399488"/>
          </a:xfrm>
          <a:prstGeom prst="rect">
            <a:avLst/>
          </a:prstGeom>
          <a:effectLst>
            <a:reflection blurRad="6350" stA="50000" endA="300" endPos="55500" dist="165100" dir="5400000" sy="-100000" algn="bl" rotWithShape="0"/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hu-HU" sz="4050" dirty="0">
              <a:solidFill>
                <a:srgbClr val="002060"/>
              </a:solidFill>
            </a:endParaRPr>
          </a:p>
        </p:txBody>
      </p:sp>
      <p:sp>
        <p:nvSpPr>
          <p:cNvPr id="15" name="Lekerekített téglalap 4"/>
          <p:cNvSpPr/>
          <p:nvPr/>
        </p:nvSpPr>
        <p:spPr>
          <a:xfrm>
            <a:off x="971244" y="-2284229"/>
            <a:ext cx="11365168" cy="297857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lvl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2500" b="1" u="sng" kern="1200" dirty="0" smtClean="0"/>
          </a:p>
        </p:txBody>
      </p:sp>
      <p:sp>
        <p:nvSpPr>
          <p:cNvPr id="17" name="Cím 1"/>
          <p:cNvSpPr txBox="1">
            <a:spLocks/>
          </p:cNvSpPr>
          <p:nvPr/>
        </p:nvSpPr>
        <p:spPr>
          <a:xfrm>
            <a:off x="1115655" y="0"/>
            <a:ext cx="11076345" cy="718416"/>
          </a:xfrm>
          <a:prstGeom prst="rect">
            <a:avLst/>
          </a:prstGeom>
          <a:gradFill flip="none" rotWithShape="1">
            <a:gsLst>
              <a:gs pos="91000">
                <a:srgbClr val="8BBAD0"/>
              </a:gs>
              <a:gs pos="11000">
                <a:schemeClr val="bg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hu-HU" sz="3600" dirty="0">
                <a:latin typeface="Arial" panose="020B0604020202020204" pitchFamily="34" charset="0"/>
                <a:ea typeface="Times New Roman" panose="02020603050405020304" pitchFamily="18" charset="0"/>
              </a:rPr>
              <a:t>PILOT migrációs folyamat átfogó ismertetése</a:t>
            </a:r>
            <a:endParaRPr lang="hu-HU" sz="3600" dirty="0"/>
          </a:p>
        </p:txBody>
      </p:sp>
      <p:pic>
        <p:nvPicPr>
          <p:cNvPr id="18" name="Kép 24" descr="KIFU_kics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34"/>
            <a:ext cx="1115655" cy="70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314406" y="890202"/>
            <a:ext cx="15302815" cy="46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Sávnyíl 1"/>
          <p:cNvSpPr/>
          <p:nvPr/>
        </p:nvSpPr>
        <p:spPr>
          <a:xfrm>
            <a:off x="1254514" y="1754722"/>
            <a:ext cx="2041236" cy="1033009"/>
          </a:xfrm>
          <a:prstGeom prst="chevron">
            <a:avLst>
              <a:gd name="adj" fmla="val 20494"/>
            </a:avLst>
          </a:prstGeom>
          <a:solidFill>
            <a:srgbClr val="8BBA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Forrásrendszeri adatkinyerők fejlesztése</a:t>
            </a:r>
          </a:p>
        </p:txBody>
      </p:sp>
      <p:sp>
        <p:nvSpPr>
          <p:cNvPr id="12" name="Sávnyíl 11"/>
          <p:cNvSpPr/>
          <p:nvPr/>
        </p:nvSpPr>
        <p:spPr>
          <a:xfrm>
            <a:off x="2352536" y="3772925"/>
            <a:ext cx="1594242" cy="713235"/>
          </a:xfrm>
          <a:prstGeom prst="chevron">
            <a:avLst>
              <a:gd name="adj" fmla="val 20494"/>
            </a:avLst>
          </a:prstGeom>
          <a:solidFill>
            <a:srgbClr val="BBD6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Forrásrendszeri adatkiöntés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14" name="Sávnyíl 13"/>
          <p:cNvSpPr/>
          <p:nvPr/>
        </p:nvSpPr>
        <p:spPr>
          <a:xfrm>
            <a:off x="3843548" y="3772925"/>
            <a:ext cx="1453471" cy="713235"/>
          </a:xfrm>
          <a:prstGeom prst="chevron">
            <a:avLst>
              <a:gd name="adj" fmla="val 20494"/>
            </a:avLst>
          </a:prstGeom>
          <a:solidFill>
            <a:srgbClr val="BBD6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Célrendszeri adatbetöltés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19" name="Sávnyíl 18"/>
          <p:cNvSpPr/>
          <p:nvPr/>
        </p:nvSpPr>
        <p:spPr>
          <a:xfrm>
            <a:off x="5223771" y="3770215"/>
            <a:ext cx="1916546" cy="713235"/>
          </a:xfrm>
          <a:prstGeom prst="chevron">
            <a:avLst>
              <a:gd name="adj" fmla="val 20494"/>
            </a:avLst>
          </a:prstGeom>
          <a:solidFill>
            <a:srgbClr val="BBD6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Hibalisták kezelése</a:t>
            </a:r>
          </a:p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Adattisztítás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20" name="Sávnyíl 19"/>
          <p:cNvSpPr/>
          <p:nvPr/>
        </p:nvSpPr>
        <p:spPr>
          <a:xfrm>
            <a:off x="3220747" y="1754724"/>
            <a:ext cx="5589110" cy="1033009"/>
          </a:xfrm>
          <a:prstGeom prst="chevron">
            <a:avLst>
              <a:gd name="adj" fmla="val 20494"/>
            </a:avLst>
          </a:prstGeom>
          <a:solidFill>
            <a:srgbClr val="8BBA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Teszt migrációs körök és</a:t>
            </a:r>
          </a:p>
          <a:p>
            <a:pPr algn="ctr"/>
            <a:r>
              <a:rPr lang="hu-HU" dirty="0">
                <a:solidFill>
                  <a:schemeClr val="tx1"/>
                </a:solidFill>
              </a:rPr>
              <a:t>adattisztítás</a:t>
            </a:r>
          </a:p>
        </p:txBody>
      </p:sp>
      <p:sp>
        <p:nvSpPr>
          <p:cNvPr id="21" name="Sávnyíl 20"/>
          <p:cNvSpPr/>
          <p:nvPr/>
        </p:nvSpPr>
        <p:spPr>
          <a:xfrm>
            <a:off x="8733585" y="1754723"/>
            <a:ext cx="2041236" cy="1033009"/>
          </a:xfrm>
          <a:prstGeom prst="chevron">
            <a:avLst>
              <a:gd name="adj" fmla="val 20494"/>
            </a:avLst>
          </a:prstGeom>
          <a:solidFill>
            <a:srgbClr val="8BBA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Éles migráció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22" name="Sávnyíl 21"/>
          <p:cNvSpPr/>
          <p:nvPr/>
        </p:nvSpPr>
        <p:spPr>
          <a:xfrm>
            <a:off x="7068802" y="3767505"/>
            <a:ext cx="1433884" cy="713235"/>
          </a:xfrm>
          <a:prstGeom prst="chevron">
            <a:avLst>
              <a:gd name="adj" fmla="val 20494"/>
            </a:avLst>
          </a:prstGeom>
          <a:solidFill>
            <a:srgbClr val="BBD6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Véglegesítés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23" name="Sávnyíl 22"/>
          <p:cNvSpPr/>
          <p:nvPr/>
        </p:nvSpPr>
        <p:spPr>
          <a:xfrm>
            <a:off x="8417310" y="3764795"/>
            <a:ext cx="1433884" cy="713235"/>
          </a:xfrm>
          <a:prstGeom prst="chevron">
            <a:avLst>
              <a:gd name="adj" fmla="val 20494"/>
            </a:avLst>
          </a:prstGeom>
          <a:solidFill>
            <a:srgbClr val="BBD6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Ellenőrzés</a:t>
            </a:r>
            <a:endParaRPr lang="hu-HU" sz="1400" b="1" dirty="0">
              <a:solidFill>
                <a:schemeClr val="tx1"/>
              </a:solidFill>
            </a:endParaRPr>
          </a:p>
        </p:txBody>
      </p:sp>
      <p:cxnSp>
        <p:nvCxnSpPr>
          <p:cNvPr id="5" name="Egyenes összekötő 4"/>
          <p:cNvCxnSpPr/>
          <p:nvPr/>
        </p:nvCxnSpPr>
        <p:spPr>
          <a:xfrm flipH="1">
            <a:off x="2359253" y="2826921"/>
            <a:ext cx="833218" cy="8583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8612251" y="2848185"/>
            <a:ext cx="1034472" cy="83712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94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524001" y="89020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sz="135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2219710" y="1893632"/>
            <a:ext cx="7886700" cy="399488"/>
          </a:xfrm>
          <a:prstGeom prst="rect">
            <a:avLst/>
          </a:prstGeom>
          <a:effectLst>
            <a:reflection blurRad="6350" stA="50000" endA="300" endPos="55500" dist="165100" dir="5400000" sy="-100000" algn="bl" rotWithShape="0"/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hu-HU" sz="4050" dirty="0">
              <a:solidFill>
                <a:srgbClr val="002060"/>
              </a:solidFill>
            </a:endParaRPr>
          </a:p>
        </p:txBody>
      </p:sp>
      <p:sp>
        <p:nvSpPr>
          <p:cNvPr id="15" name="Lekerekített téglalap 4"/>
          <p:cNvSpPr/>
          <p:nvPr/>
        </p:nvSpPr>
        <p:spPr>
          <a:xfrm>
            <a:off x="318341" y="2093376"/>
            <a:ext cx="11365168" cy="241023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lvl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2500" b="1" u="sng" kern="1200" dirty="0" smtClean="0"/>
          </a:p>
        </p:txBody>
      </p:sp>
      <p:sp>
        <p:nvSpPr>
          <p:cNvPr id="16" name="Szövegdoboz 15"/>
          <p:cNvSpPr txBox="1"/>
          <p:nvPr/>
        </p:nvSpPr>
        <p:spPr>
          <a:xfrm>
            <a:off x="609600" y="1167201"/>
            <a:ext cx="1125582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hu-H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Aktuális feladatok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hu-HU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igrációs </a:t>
            </a:r>
            <a:r>
              <a:rPr lang="hu-H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szakértők beszerzése, </a:t>
            </a:r>
            <a:r>
              <a:rPr lang="hu-HU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meglévő szállítókkal egyeztetés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Migrációs adatstruktúrák előállítása, adattisztítás stb.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Első migrációs állományok átadása, migrációs tesztek megkezdése: </a:t>
            </a:r>
            <a:r>
              <a:rPr lang="hu-HU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</a:t>
            </a:r>
            <a:r>
              <a:rPr lang="hu-HU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02. </a:t>
            </a:r>
            <a:r>
              <a:rPr lang="hu-HU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27-ig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(Ipar</a:t>
            </a:r>
            <a:r>
              <a:rPr lang="hu-H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Irat, Ingatlan</a:t>
            </a:r>
            <a:r>
              <a:rPr lang="hu-H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u-H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hu-H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hu-H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adatteljesség biztosítása és az adattisztítás </a:t>
            </a:r>
            <a:r>
              <a:rPr lang="hu-H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önkormányzati felelősség</a:t>
            </a:r>
            <a:endParaRPr lang="hu-HU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ím 1"/>
          <p:cNvSpPr txBox="1">
            <a:spLocks/>
          </p:cNvSpPr>
          <p:nvPr/>
        </p:nvSpPr>
        <p:spPr>
          <a:xfrm>
            <a:off x="1124498" y="29836"/>
            <a:ext cx="11076345" cy="718416"/>
          </a:xfrm>
          <a:prstGeom prst="rect">
            <a:avLst/>
          </a:prstGeom>
          <a:gradFill flip="none" rotWithShape="1">
            <a:gsLst>
              <a:gs pos="91000">
                <a:srgbClr val="8BBAD0"/>
              </a:gs>
              <a:gs pos="11000">
                <a:schemeClr val="bg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hu-HU" sz="3600" dirty="0">
                <a:latin typeface="Arial" panose="020B0604020202020204" pitchFamily="34" charset="0"/>
                <a:ea typeface="Times New Roman" panose="02020603050405020304" pitchFamily="18" charset="0"/>
              </a:rPr>
              <a:t>PILOT migrációs feladatok és ütemezésük</a:t>
            </a:r>
          </a:p>
        </p:txBody>
      </p:sp>
      <p:pic>
        <p:nvPicPr>
          <p:cNvPr id="18" name="Kép 24" descr="KIFU_kics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34"/>
            <a:ext cx="1115655" cy="70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994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7827" y="1085396"/>
            <a:ext cx="10515600" cy="483601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hu-H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Feladatok </a:t>
            </a:r>
            <a:r>
              <a:rPr lang="hu-H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márciusban</a:t>
            </a:r>
          </a:p>
          <a:p>
            <a:pPr lvl="0" indent="-457200">
              <a:lnSpc>
                <a:spcPct val="150000"/>
              </a:lnSpc>
            </a:pPr>
            <a:r>
              <a:rPr lang="hu-HU" sz="32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Teszt migrációs körök végrehajtása:</a:t>
            </a:r>
            <a:r>
              <a:rPr lang="hu-HU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2015. 02. 27 - 03. 19</a:t>
            </a:r>
          </a:p>
          <a:p>
            <a:pPr lvl="1" indent="-457200">
              <a:lnSpc>
                <a:spcPct val="150000"/>
              </a:lnSpc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Forrásrendszeri adatkinyerés, migrációs állományok előállítása</a:t>
            </a:r>
          </a:p>
          <a:p>
            <a:pPr lvl="1" indent="-457200">
              <a:lnSpc>
                <a:spcPct val="150000"/>
              </a:lnSpc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Migrációs állományok betöltése a célrendszerbe (ASP szakrendszerbe)</a:t>
            </a:r>
          </a:p>
          <a:p>
            <a:pPr lvl="1" indent="-457200">
              <a:lnSpc>
                <a:spcPct val="150000"/>
              </a:lnSpc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igrációs hibalisták kezelése, </a:t>
            </a:r>
            <a:r>
              <a:rPr lang="hu-HU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adattisztítás</a:t>
            </a:r>
          </a:p>
          <a:p>
            <a:pPr lvl="1" indent="-457200">
              <a:lnSpc>
                <a:spcPct val="150000"/>
              </a:lnSpc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Véglegesítés</a:t>
            </a:r>
          </a:p>
          <a:p>
            <a:pPr lvl="1" indent="-457200">
              <a:lnSpc>
                <a:spcPct val="150000"/>
              </a:lnSpc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Migráció ellenőrzése (mintavételes ellenőrzés, riportok)</a:t>
            </a:r>
          </a:p>
          <a:p>
            <a:pPr lvl="1" indent="-457200"/>
            <a:endParaRPr lang="hu-H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457200"/>
            <a:r>
              <a:rPr lang="hu-HU" sz="32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Éles migráció végrehajtása</a:t>
            </a:r>
          </a:p>
          <a:p>
            <a:pPr lvl="1" indent="-457200">
              <a:lnSpc>
                <a:spcPct val="170000"/>
              </a:lnSpc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Éles migrációs 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állományok előállítása: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2015. </a:t>
            </a: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03. </a:t>
            </a:r>
            <a:r>
              <a:rPr lang="hu-H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20-27 között</a:t>
            </a:r>
          </a:p>
          <a:p>
            <a:pPr lvl="1" indent="-457200">
              <a:lnSpc>
                <a:spcPct val="170000"/>
              </a:lnSpc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Gazdálkodás: </a:t>
            </a: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2015. 03. 27-30. között</a:t>
            </a: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Adórendszer: </a:t>
            </a: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folyamatban</a:t>
            </a:r>
          </a:p>
          <a:p>
            <a:pPr lvl="1" indent="-457200">
              <a:lnSpc>
                <a:spcPct val="170000"/>
              </a:lnSpc>
            </a:pPr>
            <a:r>
              <a:rPr lang="hu-H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Ipar, Irat, Ingatlan: </a:t>
            </a:r>
            <a:r>
              <a:rPr lang="hu-H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2015. 03. 20-30 között</a:t>
            </a:r>
            <a:endParaRPr lang="hu-H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57200"/>
            <a:endParaRPr lang="hu-H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124498" y="29836"/>
            <a:ext cx="11076345" cy="718416"/>
          </a:xfrm>
          <a:prstGeom prst="rect">
            <a:avLst/>
          </a:prstGeom>
          <a:gradFill flip="none" rotWithShape="1">
            <a:gsLst>
              <a:gs pos="91000">
                <a:srgbClr val="8BBAD0"/>
              </a:gs>
              <a:gs pos="11000">
                <a:schemeClr val="bg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hu-HU" sz="3600" dirty="0">
                <a:latin typeface="Arial" panose="020B0604020202020204" pitchFamily="34" charset="0"/>
                <a:ea typeface="Times New Roman" panose="02020603050405020304" pitchFamily="18" charset="0"/>
              </a:rPr>
              <a:t>PILOT migrációs feladatok és ütemezésük</a:t>
            </a:r>
          </a:p>
        </p:txBody>
      </p:sp>
      <p:pic>
        <p:nvPicPr>
          <p:cNvPr id="5" name="Kép 24" descr="KIFU_kics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34"/>
            <a:ext cx="1115655" cy="70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zövegdoboz 1"/>
          <p:cNvSpPr txBox="1"/>
          <p:nvPr/>
        </p:nvSpPr>
        <p:spPr>
          <a:xfrm>
            <a:off x="7254671" y="2549594"/>
            <a:ext cx="4457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Migrációs hét: </a:t>
            </a:r>
            <a:r>
              <a:rPr lang="hu-HU" dirty="0" smtClean="0">
                <a:solidFill>
                  <a:srgbClr val="FF0000"/>
                </a:solidFill>
              </a:rPr>
              <a:t>március elején</a:t>
            </a:r>
            <a:r>
              <a:rPr lang="hu-HU" dirty="0"/>
              <a:t> </a:t>
            </a:r>
            <a:r>
              <a:rPr lang="hu-HU" dirty="0" smtClean="0"/>
              <a:t>(a központban, </a:t>
            </a:r>
          </a:p>
          <a:p>
            <a:r>
              <a:rPr lang="hu-HU" dirty="0" smtClean="0"/>
              <a:t>szakrendszeri szállítók közreműködésével)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640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524001" y="89020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sz="135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1907579"/>
            <a:ext cx="7886700" cy="399488"/>
          </a:xfrm>
          <a:prstGeom prst="rect">
            <a:avLst/>
          </a:prstGeom>
          <a:effectLst>
            <a:reflection blurRad="6350" stA="50000" endA="300" endPos="55500" dist="165100" dir="5400000" sy="-100000" algn="bl" rotWithShape="0"/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hu-HU" sz="4050" dirty="0">
              <a:solidFill>
                <a:srgbClr val="002060"/>
              </a:solidFill>
            </a:endParaRPr>
          </a:p>
        </p:txBody>
      </p:sp>
      <p:sp>
        <p:nvSpPr>
          <p:cNvPr id="15" name="Lekerekített téglalap 4"/>
          <p:cNvSpPr/>
          <p:nvPr/>
        </p:nvSpPr>
        <p:spPr>
          <a:xfrm>
            <a:off x="557827" y="359208"/>
            <a:ext cx="11365168" cy="241023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lvl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2500" b="1" u="sng" kern="1200" dirty="0" smtClean="0"/>
          </a:p>
        </p:txBody>
      </p:sp>
      <p:sp>
        <p:nvSpPr>
          <p:cNvPr id="16" name="Szövegdoboz 15"/>
          <p:cNvSpPr txBox="1"/>
          <p:nvPr/>
        </p:nvSpPr>
        <p:spPr>
          <a:xfrm>
            <a:off x="557827" y="1338987"/>
            <a:ext cx="105673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3200" dirty="0"/>
              <a:t>A portálon közzétételre kerültek az ASP szakrendszerek migrációs adatstruktúrái, valamint a hozzájuk tartozó leírások.</a:t>
            </a:r>
          </a:p>
          <a:p>
            <a:r>
              <a:rPr lang="hu-HU" sz="3200" b="1" u="sng" dirty="0"/>
              <a:t/>
            </a:r>
            <a:br>
              <a:rPr lang="hu-HU" sz="3200" b="1" u="sng" dirty="0"/>
            </a:br>
            <a:r>
              <a:rPr lang="hu-HU" sz="3200" dirty="0"/>
              <a:t>A </a:t>
            </a:r>
            <a:r>
              <a:rPr lang="hu-HU" sz="3200" dirty="0" smtClean="0"/>
              <a:t>dokumentumok letölthetőek a </a:t>
            </a:r>
            <a:r>
              <a:rPr lang="hu-HU" sz="3200" u="sng" dirty="0" smtClean="0">
                <a:hlinkClick r:id="rId2"/>
              </a:rPr>
              <a:t>http</a:t>
            </a:r>
            <a:r>
              <a:rPr lang="hu-HU" sz="3200" u="sng" dirty="0">
                <a:hlinkClick r:id="rId2"/>
              </a:rPr>
              <a:t>://alkalmazaskozpont.asp.lgov.hu/asp-migracios-adatstrukturak</a:t>
            </a:r>
            <a:r>
              <a:rPr lang="hu-HU" sz="3200" dirty="0"/>
              <a:t> </a:t>
            </a:r>
            <a:r>
              <a:rPr lang="hu-HU" sz="3200" dirty="0" smtClean="0"/>
              <a:t>helyről.</a:t>
            </a:r>
            <a:endParaRPr lang="hu-HU" sz="3200" dirty="0"/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hu-HU" sz="3200" b="1" dirty="0"/>
          </a:p>
        </p:txBody>
      </p:sp>
      <p:sp>
        <p:nvSpPr>
          <p:cNvPr id="17" name="Cím 1"/>
          <p:cNvSpPr txBox="1">
            <a:spLocks/>
          </p:cNvSpPr>
          <p:nvPr/>
        </p:nvSpPr>
        <p:spPr>
          <a:xfrm>
            <a:off x="1115655" y="0"/>
            <a:ext cx="11076345" cy="718416"/>
          </a:xfrm>
          <a:prstGeom prst="rect">
            <a:avLst/>
          </a:prstGeom>
          <a:gradFill flip="none" rotWithShape="1">
            <a:gsLst>
              <a:gs pos="91000">
                <a:srgbClr val="8BBAD0"/>
              </a:gs>
              <a:gs pos="11000">
                <a:schemeClr val="bg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600" dirty="0">
                <a:latin typeface="Arial" panose="020B0604020202020204" pitchFamily="34" charset="0"/>
                <a:ea typeface="Times New Roman" panose="02020603050405020304" pitchFamily="18" charset="0"/>
              </a:rPr>
              <a:t>PILOT önkormányzatok migrációs </a:t>
            </a:r>
            <a:r>
              <a:rPr lang="hu-HU" sz="3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segédletei</a:t>
            </a:r>
            <a:endParaRPr lang="hu-HU" sz="36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8" name="Kép 24" descr="KIFU_kics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834"/>
            <a:ext cx="1115655" cy="70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959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524001" y="89020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sz="135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2219710" y="1893632"/>
            <a:ext cx="7886700" cy="399488"/>
          </a:xfrm>
          <a:prstGeom prst="rect">
            <a:avLst/>
          </a:prstGeom>
          <a:effectLst>
            <a:reflection blurRad="6350" stA="50000" endA="300" endPos="55500" dist="165100" dir="5400000" sy="-100000" algn="bl" rotWithShape="0"/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hu-HU" sz="4050" dirty="0">
              <a:solidFill>
                <a:srgbClr val="002060"/>
              </a:solidFill>
            </a:endParaRPr>
          </a:p>
        </p:txBody>
      </p:sp>
      <p:sp>
        <p:nvSpPr>
          <p:cNvPr id="15" name="Lekerekített téglalap 4"/>
          <p:cNvSpPr/>
          <p:nvPr/>
        </p:nvSpPr>
        <p:spPr>
          <a:xfrm>
            <a:off x="480476" y="2052111"/>
            <a:ext cx="11365168" cy="241023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lvl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2500" b="1" u="sng" kern="1200" dirty="0" smtClean="0"/>
          </a:p>
        </p:txBody>
      </p:sp>
      <p:sp>
        <p:nvSpPr>
          <p:cNvPr id="16" name="Szövegdoboz 15"/>
          <p:cNvSpPr txBox="1"/>
          <p:nvPr/>
        </p:nvSpPr>
        <p:spPr>
          <a:xfrm>
            <a:off x="363565" y="1044034"/>
            <a:ext cx="11482079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hu-HU" sz="2000" b="1" dirty="0" smtClean="0"/>
              <a:t>További várható segédletek:</a:t>
            </a:r>
          </a:p>
          <a:p>
            <a:pPr marL="228600" indent="-45720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migrációs </a:t>
            </a:r>
            <a:r>
              <a:rPr lang="hu-H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segédletek kiegészítése a migráció végrehajtási lépéseinek részletesebb leírásával. 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defRPr/>
            </a:pPr>
            <a:r>
              <a:rPr lang="hu-HU" sz="2000" b="1" dirty="0" smtClean="0"/>
              <a:t>Támogatás </a:t>
            </a:r>
            <a:r>
              <a:rPr lang="hu-HU" sz="2000" b="1" dirty="0"/>
              <a:t>a migráció </a:t>
            </a:r>
            <a:r>
              <a:rPr lang="hu-HU" sz="2000" b="1" dirty="0" smtClean="0"/>
              <a:t>során:</a:t>
            </a:r>
          </a:p>
          <a:p>
            <a:pPr marL="457200" indent="-457200" algn="just">
              <a:lnSpc>
                <a:spcPct val="14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Szakrendszeri szállítók (szakrendszerenként kijelölt kontakt: email cím és telefonszám)</a:t>
            </a:r>
          </a:p>
          <a:p>
            <a:pPr marL="914400" lvl="1" indent="-457200" algn="just">
              <a:lnSpc>
                <a:spcPct val="14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Szakrendszer specifikus kérdések (támogatás hibalisták elemzésében, legjobb gyakorlatok megosztása)</a:t>
            </a:r>
          </a:p>
          <a:p>
            <a:pPr marL="457200" indent="-457200" algn="just">
              <a:lnSpc>
                <a:spcPct val="14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 központ (kijelölt egykapus kontakt: email cím és telefonszám)</a:t>
            </a:r>
          </a:p>
          <a:p>
            <a:pPr marL="914400" lvl="1" indent="-457200" algn="just">
              <a:lnSpc>
                <a:spcPct val="14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Technikai feltételek biztosítása, technikai jellegű problémák kezelése</a:t>
            </a:r>
          </a:p>
          <a:p>
            <a:pPr marL="914400" lvl="1" indent="-457200" algn="just">
              <a:lnSpc>
                <a:spcPct val="14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Központi státusz követés (aktivitás és eredmények követése)</a:t>
            </a:r>
          </a:p>
          <a:p>
            <a:pPr marL="914400" lvl="1" indent="-457200" algn="just">
              <a:lnSpc>
                <a:spcPct val="14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u-HU" sz="15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Tájékoztatás, általános problémák azonosítása és kezelése</a:t>
            </a:r>
          </a:p>
        </p:txBody>
      </p:sp>
      <p:sp>
        <p:nvSpPr>
          <p:cNvPr id="17" name="Cím 1"/>
          <p:cNvSpPr txBox="1">
            <a:spLocks/>
          </p:cNvSpPr>
          <p:nvPr/>
        </p:nvSpPr>
        <p:spPr>
          <a:xfrm>
            <a:off x="1115655" y="0"/>
            <a:ext cx="11076345" cy="718416"/>
          </a:xfrm>
          <a:prstGeom prst="rect">
            <a:avLst/>
          </a:prstGeom>
          <a:gradFill flip="none" rotWithShape="1">
            <a:gsLst>
              <a:gs pos="91000">
                <a:srgbClr val="8BBAD0"/>
              </a:gs>
              <a:gs pos="11000">
                <a:schemeClr val="bg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600" dirty="0">
                <a:latin typeface="Arial" panose="020B0604020202020204" pitchFamily="34" charset="0"/>
                <a:ea typeface="Times New Roman" panose="02020603050405020304" pitchFamily="18" charset="0"/>
              </a:rPr>
              <a:t>PILOT önkormányzatok migrációs </a:t>
            </a:r>
            <a:r>
              <a:rPr lang="hu-HU" sz="3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segédletei</a:t>
            </a:r>
            <a:endParaRPr lang="hu-HU" sz="36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8" name="Kép 24" descr="KIFU_kics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34"/>
            <a:ext cx="1115655" cy="70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836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59972" y="1012053"/>
            <a:ext cx="10515600" cy="460751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Települési portál: nincs migráció (manuális adatfeltöltés)</a:t>
            </a:r>
          </a:p>
          <a:p>
            <a:pPr>
              <a:lnSpc>
                <a:spcPct val="150000"/>
              </a:lnSpc>
            </a:pP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Gazdálkodási rendszer: migráció a </a:t>
            </a:r>
            <a:r>
              <a:rPr lang="hu-HU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standalone</a:t>
            </a: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pilot rendszerből (RITEK)</a:t>
            </a:r>
          </a:p>
          <a:p>
            <a:pPr>
              <a:lnSpc>
                <a:spcPct val="150000"/>
              </a:lnSpc>
            </a:pP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Helyi adó szakrendszer: ASP ADÓ migráció folyamatban (Kincsinfó)</a:t>
            </a:r>
          </a:p>
          <a:p>
            <a:pPr>
              <a:lnSpc>
                <a:spcPct val="150000"/>
              </a:lnSpc>
            </a:pP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Iratkezelő rendszer: XML állomány</a:t>
            </a:r>
          </a:p>
          <a:p>
            <a:pPr>
              <a:lnSpc>
                <a:spcPct val="150000"/>
              </a:lnSpc>
            </a:pP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Ipari és kereskedelmi rendszer: XML állomány (Manuális migráció)</a:t>
            </a:r>
          </a:p>
          <a:p>
            <a:pPr>
              <a:lnSpc>
                <a:spcPct val="150000"/>
              </a:lnSpc>
            </a:pP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Ingatlanvagyon-kataszter</a:t>
            </a: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XLSX – </a:t>
            </a:r>
            <a:r>
              <a:rPr lang="hu-HU" sz="1600" dirty="0"/>
              <a:t>147/1992. (XI.6.) </a:t>
            </a:r>
            <a:r>
              <a:rPr lang="hu-H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kormányrendeletnek megfelelő struktúra (borító és betétlapok)</a:t>
            </a:r>
            <a:endParaRPr lang="hu-H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buNone/>
            </a:pPr>
            <a:endParaRPr lang="hu-H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buNone/>
            </a:pPr>
            <a:r>
              <a:rPr lang="hu-H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egyes szakrendszerekkel kapcsolatos </a:t>
            </a:r>
            <a:r>
              <a:rPr lang="hu-H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specifikus technikai információk egyeztetésére az előadást </a:t>
            </a:r>
            <a:r>
              <a:rPr lang="hu-H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követően lesz mód a </a:t>
            </a:r>
            <a:r>
              <a:rPr lang="hu-H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szakrendszeri szállítókkal.</a:t>
            </a:r>
            <a:endParaRPr lang="hu-H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1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115655" y="0"/>
            <a:ext cx="11076345" cy="718416"/>
          </a:xfrm>
          <a:prstGeom prst="rect">
            <a:avLst/>
          </a:prstGeom>
          <a:gradFill flip="none" rotWithShape="1">
            <a:gsLst>
              <a:gs pos="91000">
                <a:srgbClr val="8BBAD0"/>
              </a:gs>
              <a:gs pos="11000">
                <a:schemeClr val="bg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Szakrendszer specifikus </a:t>
            </a:r>
            <a:r>
              <a:rPr lang="hu-HU" sz="3600" dirty="0">
                <a:latin typeface="Arial" panose="020B0604020202020204" pitchFamily="34" charset="0"/>
                <a:ea typeface="Times New Roman" panose="02020603050405020304" pitchFamily="18" charset="0"/>
              </a:rPr>
              <a:t>kérdések</a:t>
            </a:r>
          </a:p>
        </p:txBody>
      </p:sp>
      <p:pic>
        <p:nvPicPr>
          <p:cNvPr id="5" name="Kép 24" descr="KIFU_kics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34"/>
            <a:ext cx="1115655" cy="70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444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24" descr="KIFU_kics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5" y="1"/>
            <a:ext cx="1126596" cy="71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524001" y="89020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sz="1350"/>
          </a:p>
        </p:txBody>
      </p:sp>
      <p:sp>
        <p:nvSpPr>
          <p:cNvPr id="13" name="Téglalap 12"/>
          <p:cNvSpPr/>
          <p:nvPr/>
        </p:nvSpPr>
        <p:spPr>
          <a:xfrm>
            <a:off x="3553478" y="5112912"/>
            <a:ext cx="5219164" cy="167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b="1" dirty="0" err="1" smtClean="0" bmk="_MailAutoSig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Gőgh</a:t>
            </a:r>
            <a:r>
              <a:rPr lang="hu-HU" b="1" dirty="0" smtClean="0" bmk="_MailAutoSig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Barnabás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2219710" y="1893632"/>
            <a:ext cx="7886700" cy="399488"/>
          </a:xfrm>
          <a:prstGeom prst="rect">
            <a:avLst/>
          </a:prstGeom>
          <a:effectLst>
            <a:reflection blurRad="6350" stA="50000" endA="300" endPos="55500" dist="165100" dir="5400000" sy="-100000" algn="bl" rotWithShape="0"/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50" dirty="0">
                <a:solidFill>
                  <a:srgbClr val="002060"/>
                </a:solidFill>
              </a:rPr>
              <a:t>KÖSZÖNÖM A FIGYELMET!</a:t>
            </a:r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1115655" y="-4903"/>
            <a:ext cx="11076345" cy="718416"/>
          </a:xfrm>
          <a:prstGeom prst="rect">
            <a:avLst/>
          </a:prstGeom>
          <a:gradFill flip="none" rotWithShape="1">
            <a:gsLst>
              <a:gs pos="91000">
                <a:srgbClr val="8BBAD0"/>
              </a:gs>
              <a:gs pos="11000">
                <a:schemeClr val="bg1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hu-H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6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-s prezi sablon" id="{59113291-1284-46DD-BBFF-DCE2CD7F1EC2}" vid="{7FB0BA0F-339D-45D4-BD5F-8B94CB2C5D5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512F18EC5684BF49B16AC19A6E91B833" ma:contentTypeVersion="0" ma:contentTypeDescription="Új dokumentum létrehozása." ma:contentTypeScope="" ma:versionID="1ed2e65c47a7d3117066c97b2c241efe">
  <xsd:schema xmlns:xsd="http://www.w3.org/2001/XMLSchema" xmlns:xs="http://www.w3.org/2001/XMLSchema" xmlns:p="http://schemas.microsoft.com/office/2006/metadata/properties" xmlns:ns2="eff08c82-ce1c-49bc-a1d0-41eac7de1a3e" targetNamespace="http://schemas.microsoft.com/office/2006/metadata/properties" ma:root="true" ma:fieldsID="2118cca80a44a1256414523d0b1a5225" ns2:_="">
    <xsd:import namespace="eff08c82-ce1c-49bc-a1d0-41eac7de1a3e"/>
    <xsd:element name="properties">
      <xsd:complexType>
        <xsd:sequence>
          <xsd:element name="documentManagement">
            <xsd:complexType>
              <xsd:all>
                <xsd:element ref="ns2:Titokgazda" minOccurs="0"/>
                <xsd:element ref="ns2:Titokkorlá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08c82-ce1c-49bc-a1d0-41eac7de1a3e" elementFormDefault="qualified">
    <xsd:import namespace="http://schemas.microsoft.com/office/2006/documentManagement/types"/>
    <xsd:import namespace="http://schemas.microsoft.com/office/infopath/2007/PartnerControls"/>
    <xsd:element name="Titokgazda" ma:index="8" nillable="true" ma:displayName="Titokgazda" ma:internalName="Titokgazda">
      <xsd:simpleType>
        <xsd:restriction base="dms:Text">
          <xsd:maxLength value="255"/>
        </xsd:restriction>
      </xsd:simpleType>
    </xsd:element>
    <xsd:element name="Titokkorlát" ma:index="9" nillable="true" ma:displayName="Titokkorlát" ma:internalName="Titokkorl_x00e1_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tokgazda xmlns="eff08c82-ce1c-49bc-a1d0-41eac7de1a3e" xsi:nil="true"/>
    <Titokkorlát xmlns="eff08c82-ce1c-49bc-a1d0-41eac7de1a3e" xsi:nil="true"/>
  </documentManagement>
</p:properties>
</file>

<file path=customXml/itemProps1.xml><?xml version="1.0" encoding="utf-8"?>
<ds:datastoreItem xmlns:ds="http://schemas.openxmlformats.org/officeDocument/2006/customXml" ds:itemID="{D02E86BA-FD17-42A4-BDFB-4332F7522B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A0205C-2D97-4F67-854B-3F4A3D92C8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f08c82-ce1c-49bc-a1d0-41eac7de1a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3634B1-AF23-446A-8C28-ACEF963521B5}">
  <ds:schemaRefs>
    <ds:schemaRef ds:uri="http://schemas.microsoft.com/office/2006/documentManagement/types"/>
    <ds:schemaRef ds:uri="http://schemas.microsoft.com/office/2006/metadata/properties"/>
    <ds:schemaRef ds:uri="eff08c82-ce1c-49bc-a1d0-41eac7de1a3e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EU-s_klasszikus_stilusu_prezentacio_sablon</Template>
  <TotalTime>826</TotalTime>
  <Words>386</Words>
  <Application>Microsoft Office PowerPoint</Application>
  <PresentationFormat>Szélesvásznú</PresentationFormat>
  <Paragraphs>72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Office-téma</vt:lpstr>
      <vt:lpstr>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KIFÜ</dc:creator>
  <cp:lastModifiedBy>Gogh Barnabas</cp:lastModifiedBy>
  <cp:revision>89</cp:revision>
  <dcterms:created xsi:type="dcterms:W3CDTF">2013-09-30T13:30:30Z</dcterms:created>
  <dcterms:modified xsi:type="dcterms:W3CDTF">2015-02-11T10:02:28Z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0x010100512F18EC5684BF49B16AC19A6E91B833</vt:lpwstr>
  </property>
</Properties>
</file>