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310" r:id="rId6"/>
    <p:sldId id="324" r:id="rId7"/>
    <p:sldId id="330" r:id="rId8"/>
    <p:sldId id="327" r:id="rId9"/>
    <p:sldId id="326" r:id="rId10"/>
    <p:sldId id="331" r:id="rId11"/>
    <p:sldId id="329" r:id="rId12"/>
    <p:sldId id="322" r:id="rId13"/>
    <p:sldId id="31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620"/>
    <a:srgbClr val="8EBFD1"/>
    <a:srgbClr val="046081"/>
    <a:srgbClr val="056786"/>
    <a:srgbClr val="89B7CE"/>
    <a:srgbClr val="D6E9C9"/>
    <a:srgbClr val="8BBAD0"/>
    <a:srgbClr val="FFFFFF"/>
    <a:srgbClr val="FFFF99"/>
    <a:srgbClr val="DE9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éma alapján készült stílus 2 – 4. jelölőszín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Világos stílus 1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3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74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68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80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1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08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7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19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267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10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2015.02.11.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96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Kép 21" descr="Infoblokk3_ERF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48874" y="6188075"/>
            <a:ext cx="21431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NFM_szines_logo_cmyk[1]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890" y="6265241"/>
            <a:ext cx="6429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20" descr="uszt_logo_rgb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8214" y="6188075"/>
            <a:ext cx="223308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6265241"/>
            <a:ext cx="484915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Önkormányzati ASP központ felállítása projekt</a:t>
            </a:r>
          </a:p>
          <a:p>
            <a:pPr algn="ctr"/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9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Önkormányzatok tájékoztatása</a:t>
            </a:r>
          </a:p>
          <a:p>
            <a:pPr algn="ctr"/>
            <a:endParaRPr lang="hu-HU" sz="2900" b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ÖNKORMÁNYZATI OKTATÁSOK</a:t>
            </a:r>
            <a:endParaRPr lang="hu-HU" sz="2600" b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524000" y="4133663"/>
            <a:ext cx="9144000" cy="703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információs nap </a:t>
            </a:r>
          </a:p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2015.02.11.</a:t>
            </a:r>
            <a:endParaRPr lang="hu-HU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829338" y="4892192"/>
            <a:ext cx="28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Tihanyi Noémi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15654" y="0"/>
            <a:ext cx="11076345" cy="718416"/>
          </a:xfr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</a:rPr>
              <a:t> </a:t>
            </a:r>
            <a:endParaRPr lang="hu-HU" sz="3600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" y="825615"/>
            <a:ext cx="1032798" cy="5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" y="1"/>
            <a:ext cx="1126596" cy="7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5484255" y="3349313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 dirty="0"/>
          </a:p>
        </p:txBody>
      </p:sp>
      <p:sp>
        <p:nvSpPr>
          <p:cNvPr id="13" name="Téglalap 12"/>
          <p:cNvSpPr/>
          <p:nvPr/>
        </p:nvSpPr>
        <p:spPr>
          <a:xfrm>
            <a:off x="3553478" y="5112912"/>
            <a:ext cx="5219164" cy="167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Tihanyi Noémi</a:t>
            </a:r>
            <a:endParaRPr lang="hu-HU" b="1" dirty="0" bmk="_MailAutoSig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50" dirty="0">
                <a:solidFill>
                  <a:srgbClr val="002060"/>
                </a:solidFill>
              </a:rPr>
              <a:t>KÖSZÖNÖM A FIGYELMET!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115655" y="-4903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11834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Tartalom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zövegdoboz 29"/>
          <p:cNvSpPr txBox="1"/>
          <p:nvPr/>
        </p:nvSpPr>
        <p:spPr>
          <a:xfrm>
            <a:off x="4675494" y="4839819"/>
            <a:ext cx="11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endParaRPr lang="hu-HU" sz="2400" b="1" dirty="0" smtClean="0"/>
          </a:p>
        </p:txBody>
      </p:sp>
      <p:sp>
        <p:nvSpPr>
          <p:cNvPr id="8" name="Lekerekített téglalap 7"/>
          <p:cNvSpPr/>
          <p:nvPr/>
        </p:nvSpPr>
        <p:spPr>
          <a:xfrm>
            <a:off x="1115655" y="1820015"/>
            <a:ext cx="10382662" cy="987824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hu-HU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hu-H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PILOT oktatások időpontjai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115655" y="4336700"/>
            <a:ext cx="10382662" cy="989341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hu-H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Tananyagok elérhetősége</a:t>
            </a:r>
            <a:endParaRPr lang="hu-H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115655" y="3036814"/>
            <a:ext cx="10382662" cy="987824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hu-HU" dirty="0"/>
          </a:p>
          <a:p>
            <a:pPr algn="ctr"/>
            <a:r>
              <a:rPr lang="hu-H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Felhasználói záró tesztek</a:t>
            </a:r>
            <a:endParaRPr lang="hu-H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3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135402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 dirty="0"/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PILOT oktatások köre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2" y="1132360"/>
            <a:ext cx="6015155" cy="4201547"/>
          </a:xfrm>
          <a:prstGeom prst="rect">
            <a:avLst/>
          </a:prstGeom>
        </p:spPr>
      </p:pic>
      <p:sp>
        <p:nvSpPr>
          <p:cNvPr id="4" name="Jobbra nyíl 3"/>
          <p:cNvSpPr/>
          <p:nvPr/>
        </p:nvSpPr>
        <p:spPr>
          <a:xfrm>
            <a:off x="6342879" y="2188668"/>
            <a:ext cx="1020417" cy="199744"/>
          </a:xfrm>
          <a:prstGeom prst="rightArrow">
            <a:avLst/>
          </a:prstGeom>
          <a:solidFill>
            <a:srgbClr val="78B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Jobbra nyíl 13"/>
          <p:cNvSpPr/>
          <p:nvPr/>
        </p:nvSpPr>
        <p:spPr>
          <a:xfrm>
            <a:off x="6342878" y="3681184"/>
            <a:ext cx="1020417" cy="199744"/>
          </a:xfrm>
          <a:prstGeom prst="rightArrow">
            <a:avLst/>
          </a:prstGeom>
          <a:solidFill>
            <a:srgbClr val="78B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16846" y="3609642"/>
            <a:ext cx="483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Szakrendszeri felhasználók (és kulcsfelhasználók) 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516846" y="2129022"/>
            <a:ext cx="452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Önkormányzati  felhasználók széles köre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Szakmai területet támogató szakrendszerek oktatása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6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2" y="1797719"/>
            <a:ext cx="1650983" cy="80134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10" y="4118496"/>
            <a:ext cx="1650983" cy="8013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10" y="5066692"/>
            <a:ext cx="1650983" cy="80134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13" y="1007502"/>
            <a:ext cx="1650983" cy="80134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311" y="2638520"/>
            <a:ext cx="1650983" cy="750765"/>
          </a:xfrm>
          <a:prstGeom prst="rect">
            <a:avLst/>
          </a:prstGeom>
        </p:spPr>
      </p:pic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30980"/>
              </p:ext>
            </p:extLst>
          </p:nvPr>
        </p:nvGraphicFramePr>
        <p:xfrm>
          <a:off x="2109072" y="795686"/>
          <a:ext cx="8615966" cy="5715461"/>
        </p:xfrm>
        <a:graphic>
          <a:graphicData uri="http://schemas.openxmlformats.org/drawingml/2006/table">
            <a:tbl>
              <a:tblPr/>
              <a:tblGrid>
                <a:gridCol w="3232598"/>
                <a:gridCol w="4237150"/>
                <a:gridCol w="1146218"/>
              </a:tblGrid>
              <a:tr h="23462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Célcsoport</a:t>
                      </a:r>
                    </a:p>
                  </a:txBody>
                  <a:tcPr marL="5119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Leírás</a:t>
                      </a:r>
                    </a:p>
                  </a:txBody>
                  <a:tcPr marL="5119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Időtartam</a:t>
                      </a:r>
                      <a:endParaRPr lang="hu-H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831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 szakrendszer használatában érintett valamennyi felhasználó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Az ASP IVK szakrendszerének alkalmazás oktatása a tulajdonukban, vagy vagyonkezelésükben lévő ingatlanok kataszteri nyilvántartásáról.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1 nap</a:t>
                      </a:r>
                      <a:endParaRPr lang="hu-HU" sz="1600" b="0" i="0" u="none" strike="noStrike" dirty="0">
                        <a:effectLst/>
                        <a:latin typeface="+mn-lt"/>
                        <a:cs typeface="DilleniaUPC" panose="02020603050405020304" pitchFamily="18" charset="-34"/>
                      </a:endParaRP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1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 szakrendszer használatában érintett valamennyi felhasználó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 </a:t>
                      </a:r>
                      <a:r>
                        <a:rPr lang="hu-HU" sz="1600" b="0" i="0" u="none" strike="noStrike" dirty="0" smtClean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Az önkormányzati adó szakrendszer funkcióinak elsajátítása</a:t>
                      </a:r>
                      <a:endParaRPr lang="hu-HU" sz="1600" b="0" i="0" u="none" strike="noStrike" dirty="0">
                        <a:effectLst/>
                        <a:latin typeface="+mn-lt"/>
                        <a:cs typeface="DilleniaUPC" panose="02020603050405020304" pitchFamily="18" charset="-34"/>
                      </a:endParaRP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2 x 2 nap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 szakrendszer használatában érintett valamennyi felhasználó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Az önkormányzati gazdálkodási szakrendszer moduljainak oktatása:</a:t>
                      </a:r>
                      <a:b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</a:br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KASZPER (pénzügyi – számviteli modul)</a:t>
                      </a:r>
                      <a:b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</a:br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VIR, ETRIUSZ (vezetői információs-, költségvetési tervező modul) </a:t>
                      </a:r>
                      <a:b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</a:br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KATI (Tárgyi eszköz nyilvántartás modul) 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2 x 3 nap</a:t>
                      </a:r>
                      <a:endParaRPr lang="hu-HU" sz="1600" b="0" i="0" u="none" strike="noStrike" dirty="0">
                        <a:effectLst/>
                        <a:latin typeface="+mn-lt"/>
                        <a:cs typeface="DilleniaUPC" panose="02020603050405020304" pitchFamily="18" charset="-34"/>
                      </a:endParaRP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 Települési Portál tartalomfeltöltését, működtetését végző munkatársak végző munkatársak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 Települési Portál működtetésének, tartalommenedzsmentjének és testreszabhatóságának oktatása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Fél nap</a:t>
                      </a:r>
                      <a:endParaRPr lang="hu-HU" sz="1600" b="0" i="0" u="none" strike="noStrike" dirty="0">
                        <a:effectLst/>
                        <a:latin typeface="+mn-lt"/>
                        <a:cs typeface="DilleniaUPC" panose="02020603050405020304" pitchFamily="18" charset="-34"/>
                      </a:endParaRP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222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 szakrendszer használatában érintett valamennyi felhasználó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Az önkormányzati Ipari és kereskedelmi rendszer moduljainak oktatása:</a:t>
                      </a:r>
                      <a:b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</a:br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ÜZLET modul használatának oktatása</a:t>
                      </a:r>
                      <a:b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</a:br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TELEP modul használatának oktatása</a:t>
                      </a:r>
                      <a:b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</a:br>
                      <a:r>
                        <a:rPr lang="hu-HU" sz="1600" b="0" i="0" u="none" strike="noStrike" dirty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SZÁLLÁS, RENDEZVÉNY, PIAC modul használatának oktatása</a:t>
                      </a: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i="0" u="none" strike="noStrike" dirty="0" smtClean="0">
                          <a:effectLst/>
                          <a:latin typeface="+mn-lt"/>
                          <a:cs typeface="DilleniaUPC" panose="02020603050405020304" pitchFamily="18" charset="-34"/>
                        </a:rPr>
                        <a:t>1 nap</a:t>
                      </a:r>
                      <a:endParaRPr lang="hu-HU" sz="1600" b="0" i="0" u="none" strike="noStrike" dirty="0">
                        <a:effectLst/>
                        <a:latin typeface="+mn-lt"/>
                        <a:cs typeface="DilleniaUPC" panose="02020603050405020304" pitchFamily="18" charset="-34"/>
                      </a:endParaRPr>
                    </a:p>
                  </a:txBody>
                  <a:tcPr marL="511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0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506181" y="200022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/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Horizontális rendszerek oktatása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4" y="1650213"/>
            <a:ext cx="1688276" cy="80134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1" y="2655224"/>
            <a:ext cx="1690221" cy="775218"/>
          </a:xfrm>
          <a:prstGeom prst="rect">
            <a:avLst/>
          </a:prstGeom>
        </p:spPr>
      </p:pic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47428"/>
              </p:ext>
            </p:extLst>
          </p:nvPr>
        </p:nvGraphicFramePr>
        <p:xfrm>
          <a:off x="1855323" y="1155403"/>
          <a:ext cx="9831827" cy="5447942"/>
        </p:xfrm>
        <a:graphic>
          <a:graphicData uri="http://schemas.openxmlformats.org/drawingml/2006/table">
            <a:tbl>
              <a:tblPr/>
              <a:tblGrid>
                <a:gridCol w="2182330"/>
                <a:gridCol w="2953082"/>
                <a:gridCol w="3609736"/>
                <a:gridCol w="1086679"/>
              </a:tblGrid>
              <a:tr h="4277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OKTATÁS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Célcsoport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Leírás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Időtartam</a:t>
                      </a:r>
                      <a:endParaRPr lang="hu-HU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03312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KERETRENDSZERI és IRATKEZELÉSI végfelhasználói </a:t>
                      </a:r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előadás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/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Az ASP rendszer minden felhasználója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IRATKEZLÉS BEMUTATÓ</a:t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Elméleti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előadás </a:t>
                      </a:r>
                      <a:endParaRPr lang="hu-H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  <a:p>
                      <a:pPr marL="285750" indent="-285750" algn="l" defTabSz="914400" rtl="0" eaLnBrk="1" fontAlgn="ctr" latinLnBrk="0" hangingPunct="1">
                        <a:buFontTx/>
                        <a:buChar char="-"/>
                      </a:pP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az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iratkezelésről és a megvalósítandó konkrét iratkezelési </a:t>
                      </a: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folyamatokról</a:t>
                      </a:r>
                    </a:p>
                    <a:p>
                      <a:pPr marL="285750" indent="-285750" algn="l" defTabSz="914400" rtl="0" eaLnBrk="1" fontAlgn="ctr" latinLnBrk="0" hangingPunct="1">
                        <a:buFontTx/>
                        <a:buChar char="-"/>
                      </a:pP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- iratkezelő szoftver általános bemutatása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  <a:p>
                      <a:pPr marL="0" indent="0" algn="l" defTabSz="914400" rtl="0" eaLnBrk="1" fontAlgn="ctr" latinLnBrk="0" hangingPunct="1">
                        <a:buFontTx/>
                        <a:buNone/>
                      </a:pP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KERETRENDSZERI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BEMUTATÓ</a:t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- bejelentkezés, intranet felület bemutatása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Fél nap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9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IRAT kulcsfelhasználói oktatás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Az iratkezelésben legaktívabban résztvevő felhasználóknak szóló oktatás, akik az iktatási és iratkezelési pontokon dolgoznak.</a:t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hu-H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kulcsfelhasználók képzése az alap </a:t>
                      </a: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felhasználói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ismereteken túl kiterjed: </a:t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- előforduló problémákat és speciálisabb esetek </a:t>
                      </a: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kezelésre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/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- a rendszer „háttér” működésére, </a:t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- az adminisztrációs menüpontok </a:t>
                      </a: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használatára</a:t>
                      </a:r>
                    </a:p>
                    <a:p>
                      <a:pPr marL="0" algn="l" defTabSz="914400" rtl="0" eaLnBrk="1" fontAlgn="ctr" latinLnBrk="0" hangingPunct="1"/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1 nap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3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IRAT </a:t>
                      </a:r>
                      <a:r>
                        <a:rPr lang="hu-H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felhasználói </a:t>
                      </a:r>
                      <a:r>
                        <a:rPr lang="hu-H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oktatás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 szakrendszer használatában érintett valamennyi felhasználó</a:t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(valószínűsíthetően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az összes IRAT, IPARKER, ADÓ, GAZD, INGKAT felhasználó)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/>
                      </a:r>
                      <a:b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</a:b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A felhasználóknak a mindennapi munkájuk elvégzéséhez szükséges </a:t>
                      </a: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ismereteket sajátíthatják </a:t>
                      </a: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el. A felhasználói oktatáson csak a legalapvetőbb szoftverfunkció ismertetésére kerül </a:t>
                      </a:r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sor,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 számítógép előtt. 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u-H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DilleniaUPC" panose="02020603050405020304" pitchFamily="18" charset="-34"/>
                        </a:rPr>
                        <a:t>fél nap</a:t>
                      </a:r>
                      <a:endParaRPr lang="hu-H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DilleniaUPC" panose="02020603050405020304" pitchFamily="18" charset="-34"/>
                      </a:endParaRP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6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-14516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PILOT oktatások ütemezése - február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44" y="927410"/>
            <a:ext cx="10681082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115655" y="-14516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PILOT oktatások ütemezése - március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7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5" y="1270538"/>
            <a:ext cx="10965579" cy="31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879841" y="1800988"/>
            <a:ext cx="1000019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2400" dirty="0" smtClean="0"/>
              <a:t>A tantermi oktatások résztvevőinek záró tesztet szükséges tenni 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hu-HU" sz="2400" dirty="0" smtClean="0"/>
              <a:t>A felhasználói oktatások utolsó napján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hu-HU" sz="2400" dirty="0" smtClean="0"/>
              <a:t>A sikeres vizsgáról később értesítést és igazolást kapnak 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hu-HU" sz="2400" dirty="0" smtClean="0"/>
              <a:t>A vizsga feltételeit az egyes oktatáson az oktatók ismertetik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endParaRPr lang="hu-HU" sz="2400" dirty="0"/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endParaRPr lang="hu-HU" sz="2400" dirty="0"/>
          </a:p>
          <a:p>
            <a:pPr algn="just">
              <a:spcAft>
                <a:spcPts val="600"/>
              </a:spcAft>
              <a:defRPr/>
            </a:pPr>
            <a:r>
              <a:rPr lang="hu-HU" sz="2400" dirty="0" smtClean="0"/>
              <a:t>A tantermi oktatások végén lehetőség van az oktatások értékelésére. </a:t>
            </a:r>
          </a:p>
          <a:p>
            <a:pPr algn="just">
              <a:spcAft>
                <a:spcPts val="600"/>
              </a:spcAft>
              <a:defRPr/>
            </a:pPr>
            <a:r>
              <a:rPr lang="hu-HU" sz="2400" dirty="0" smtClean="0"/>
              <a:t>Köszönjük a visszajelzéseket! </a:t>
            </a:r>
            <a:endParaRPr lang="hu-HU" sz="2400" dirty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Záró tesztek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2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Tananyagok elérhetősége – </a:t>
            </a:r>
            <a:r>
              <a:rPr lang="hu-HU" sz="3600" b="1" dirty="0">
                <a:solidFill>
                  <a:srgbClr val="002060"/>
                </a:solidFill>
              </a:rPr>
              <a:t>T</a:t>
            </a:r>
            <a:r>
              <a:rPr lang="hu-HU" sz="3600" b="1" dirty="0" smtClean="0">
                <a:solidFill>
                  <a:srgbClr val="002060"/>
                </a:solidFill>
              </a:rPr>
              <a:t>ájékoztatási Portál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026017" y="1025040"/>
            <a:ext cx="111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002060"/>
                </a:solidFill>
              </a:rPr>
              <a:t>A PILOT oktatások esetében a tantermi oktatásokat követően a tananyagok elérhetőek jelszóval védve a 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Tájékoztatási Portál Dokumentumtárjában. 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-606" r="20091" b="18787"/>
          <a:stretch/>
        </p:blipFill>
        <p:spPr>
          <a:xfrm>
            <a:off x="2601137" y="1671371"/>
            <a:ext cx="7836529" cy="45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-s prezi sablon" id="{59113291-1284-46DD-BBFF-DCE2CD7F1EC2}" vid="{7FB0BA0F-339D-45D4-BD5F-8B94CB2C5D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12F18EC5684BF49B16AC19A6E91B833" ma:contentTypeVersion="0" ma:contentTypeDescription="Új dokumentum létrehozása." ma:contentTypeScope="" ma:versionID="1ed2e65c47a7d3117066c97b2c241efe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2118cca80a44a1256414523d0b1a5225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634B1-AF23-446A-8C28-ACEF963521B5}">
  <ds:schemaRefs>
    <ds:schemaRef ds:uri="eff08c82-ce1c-49bc-a1d0-41eac7de1a3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2E86BA-FD17-42A4-BDFB-4332F7522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0205C-2D97-4F67-854B-3F4A3D92C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f08c82-ce1c-49bc-a1d0-41eac7de1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EU-s_klasszikus_stilusu_prezentacio_sablon</Template>
  <TotalTime>1109</TotalTime>
  <Words>283</Words>
  <Application>Microsoft Office PowerPoint</Application>
  <PresentationFormat>Szélesvásznú</PresentationFormat>
  <Paragraphs>75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DilleniaUPC</vt:lpstr>
      <vt:lpstr>Times New Roman</vt:lpstr>
      <vt:lpstr>Verdana</vt:lpstr>
      <vt:lpstr>Office-téma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KIFÜ</dc:creator>
  <cp:lastModifiedBy>Tihanyi Noemi</cp:lastModifiedBy>
  <cp:revision>94</cp:revision>
  <dcterms:created xsi:type="dcterms:W3CDTF">2013-09-30T13:30:30Z</dcterms:created>
  <dcterms:modified xsi:type="dcterms:W3CDTF">2015-02-11T10:49:42Z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0x010100512F18EC5684BF49B16AC19A6E91B833</vt:lpwstr>
  </property>
</Properties>
</file>