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63" r:id="rId2"/>
    <p:sldId id="847" r:id="rId3"/>
    <p:sldId id="856" r:id="rId4"/>
    <p:sldId id="846" r:id="rId5"/>
    <p:sldId id="853" r:id="rId6"/>
    <p:sldId id="850" r:id="rId7"/>
    <p:sldId id="851" r:id="rId8"/>
    <p:sldId id="857" r:id="rId9"/>
    <p:sldId id="875" r:id="rId10"/>
    <p:sldId id="876" r:id="rId11"/>
    <p:sldId id="859" r:id="rId12"/>
    <p:sldId id="868" r:id="rId13"/>
    <p:sldId id="855" r:id="rId14"/>
    <p:sldId id="852" r:id="rId15"/>
    <p:sldId id="764" r:id="rId16"/>
  </p:sldIdLst>
  <p:sldSz cx="9144000" cy="6858000" type="screen4x3"/>
  <p:notesSz cx="6808788" cy="99409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E0000"/>
    <a:srgbClr val="984807"/>
    <a:srgbClr val="AC3407"/>
    <a:srgbClr val="AA5A78"/>
    <a:srgbClr val="FFC000"/>
    <a:srgbClr val="1F497D"/>
    <a:srgbClr val="F2DCDB"/>
    <a:srgbClr val="B9CDE5"/>
    <a:srgbClr val="1A0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12" autoAdjust="0"/>
    <p:restoredTop sz="66888" autoAdjust="0"/>
  </p:normalViewPr>
  <p:slideViewPr>
    <p:cSldViewPr>
      <p:cViewPr varScale="1">
        <p:scale>
          <a:sx n="71" d="100"/>
          <a:sy n="71" d="100"/>
        </p:scale>
        <p:origin x="-10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0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59F42788-4A4D-4557-93D1-A8C93BBE3106}" type="datetimeFigureOut">
              <a:rPr lang="hu-HU" smtClean="0"/>
              <a:pPr/>
              <a:t>2017.10.24.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EF7DB9C5-F04D-4533-9D3D-0CE2E5C0007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294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3B91E2E7-A5BF-4E73-A13C-770443F19F8C}" type="datetimeFigureOut">
              <a:rPr lang="hu-HU" smtClean="0"/>
              <a:pPr/>
              <a:t>2017.10.24.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2"/>
            <a:ext cx="5447030" cy="4473416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1C13AE8-EB93-4B9C-986A-F7CD5466D6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113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96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75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12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40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7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91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31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91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08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12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3AE8-EB93-4B9C-986A-F7CD5466D6D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63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526927"/>
            <a:ext cx="9144000" cy="1542033"/>
          </a:xfrm>
        </p:spPr>
        <p:txBody>
          <a:bodyPr>
            <a:normAutofit/>
          </a:bodyPr>
          <a:lstStyle>
            <a:lvl1pPr>
              <a:defRPr sz="48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6309320"/>
            <a:ext cx="8849072" cy="368512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x-none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10"/>
          </p:nvPr>
        </p:nvSpPr>
        <p:spPr>
          <a:xfrm>
            <a:off x="0" y="3135883"/>
            <a:ext cx="9144000" cy="365125"/>
          </a:xfrm>
        </p:spPr>
        <p:txBody>
          <a:bodyPr/>
          <a:lstStyle>
            <a:lvl1pPr algn="ctr">
              <a:defRPr i="0">
                <a:latin typeface="Segoe UI Light" pitchFamily="34" charset="0"/>
              </a:defRPr>
            </a:lvl1pPr>
          </a:lstStyle>
          <a:p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églalap 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9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églalap 10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2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86" y="980729"/>
            <a:ext cx="9130613" cy="576063"/>
          </a:xfrm>
        </p:spPr>
        <p:txBody>
          <a:bodyPr anchor="t">
            <a:normAutofit/>
          </a:bodyPr>
          <a:lstStyle>
            <a:lvl1pPr algn="ctr">
              <a:defRPr sz="3200" b="1" cap="none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9613" y="2132857"/>
            <a:ext cx="6984775" cy="3888431"/>
          </a:xfrm>
        </p:spPr>
        <p:txBody>
          <a:bodyPr anchor="t">
            <a:normAutofit/>
          </a:bodyPr>
          <a:lstStyle>
            <a:lvl1pPr marL="0" indent="-180000" algn="l">
              <a:lnSpc>
                <a:spcPct val="300000"/>
              </a:lnSpc>
              <a:spcBef>
                <a:spcPts val="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Segoe U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Mintaszöveg szerkesztése</a:t>
            </a:r>
            <a:endParaRPr lang="hu-HU" dirty="0"/>
          </a:p>
          <a:p>
            <a:pPr lvl="0"/>
            <a:endParaRPr lang="hu-HU" dirty="0"/>
          </a:p>
          <a:p>
            <a:pPr lvl="0"/>
            <a:endParaRPr lang="x-non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02896" y="6387029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églalap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1" name="Egyenes összekötő 10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églalap 11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65920"/>
            <a:ext cx="9144000" cy="1719064"/>
          </a:xfrm>
        </p:spPr>
        <p:txBody>
          <a:bodyPr>
            <a:normAutofit/>
          </a:bodyPr>
          <a:lstStyle>
            <a:lvl1pPr>
              <a:defRPr sz="40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églalap 11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854968"/>
          </a:xfrm>
        </p:spPr>
        <p:txBody>
          <a:bodyPr>
            <a:normAutofit/>
          </a:bodyPr>
          <a:lstStyle>
            <a:lvl1pPr>
              <a:defRPr sz="28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9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75556" y="1772817"/>
            <a:ext cx="7992888" cy="3960440"/>
          </a:xfrm>
        </p:spPr>
        <p:txBody>
          <a:bodyPr vert="horz">
            <a:normAutofit/>
          </a:bodyPr>
          <a:lstStyle>
            <a:lvl1pPr marL="0" indent="0">
              <a:lnSpc>
                <a:spcPct val="300000"/>
              </a:lnSpc>
              <a:spcBef>
                <a:spcPts val="0"/>
              </a:spcBef>
              <a:buNone/>
              <a:defRPr sz="2200">
                <a:latin typeface="Segoe UI Light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76256" y="6401097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églalap 11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116632"/>
            <a:ext cx="9165771" cy="72008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36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latin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8219256" cy="4248472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76256" y="6406514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églalap 11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116632"/>
            <a:ext cx="9165771" cy="72008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36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latin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07604" y="1700809"/>
            <a:ext cx="7128792" cy="4104455"/>
          </a:xfr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76256" y="6406514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2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églalap 11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-4936" y="908720"/>
            <a:ext cx="9148936" cy="36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latin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4040188" cy="432048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56793"/>
            <a:ext cx="4041775" cy="432048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04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5000"/>
            </a:blip>
            <a:srcRect l="4101" t="81660" r="25000" b="10667"/>
            <a:stretch>
              <a:fillRect/>
            </a:stretch>
          </p:blipFill>
          <p:spPr bwMode="auto">
            <a:xfrm>
              <a:off x="0" y="6309320"/>
              <a:ext cx="9144000" cy="548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églalap 11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gradFill>
              <a:gsLst>
                <a:gs pos="56000">
                  <a:schemeClr val="tx2">
                    <a:alpha val="0"/>
                  </a:schemeClr>
                </a:gs>
                <a:gs pos="100000">
                  <a:schemeClr val="tx2">
                    <a:lumMod val="20000"/>
                    <a:lumOff val="80000"/>
                    <a:alpha val="25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0800000" scaled="0"/>
            </a:gra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 userDrawn="1"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 flip="none" rotWithShape="1">
              <a:gsLst>
                <a:gs pos="100000">
                  <a:srgbClr val="091625"/>
                </a:gs>
                <a:gs pos="0">
                  <a:schemeClr val="tx2">
                    <a:lumMod val="50000"/>
                    <a:alpha val="0"/>
                  </a:schemeClr>
                </a:gs>
              </a:gsLst>
              <a:lin ang="525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2" descr="http://upload.wikimedia.org/wikipedia/commons/thumb/c/c6/Flag_of_Hungary_with_arms_(state).svg/800px-Flag_of_Hungary_with_arms_(state).sv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609" r="12117"/>
            <a:stretch>
              <a:fillRect/>
            </a:stretch>
          </p:blipFill>
          <p:spPr bwMode="auto">
            <a:xfrm>
              <a:off x="179512" y="6426000"/>
              <a:ext cx="504056" cy="326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116632"/>
            <a:ext cx="9165771" cy="72008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x-none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36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latin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8219256" cy="4248472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76256" y="6406514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1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Mintaszöveg szerkesztése</a:t>
            </a:r>
          </a:p>
          <a:p>
            <a:pPr lvl="1"/>
            <a:r>
              <a:rPr lang="x-none"/>
              <a:t>Második szint</a:t>
            </a:r>
          </a:p>
          <a:p>
            <a:pPr lvl="2"/>
            <a:r>
              <a:rPr lang="x-none"/>
              <a:t>Harmadik szint</a:t>
            </a:r>
          </a:p>
          <a:p>
            <a:pPr lvl="3"/>
            <a:r>
              <a:rPr lang="x-none"/>
              <a:t>Negyedik szint</a:t>
            </a:r>
          </a:p>
          <a:p>
            <a:pPr lvl="4"/>
            <a:r>
              <a:rPr lang="x-none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2EB2-0342-4DD7-941B-0EE5FE384140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7" r:id="rId4"/>
    <p:sldLayoutId id="2147483653" r:id="rId5"/>
    <p:sldLayoutId id="2147483660" r:id="rId6"/>
    <p:sldLayoutId id="2147483661" r:id="rId7"/>
    <p:sldLayoutId id="214748366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x-none" sz="1500"/>
          </a:p>
        </p:txBody>
      </p:sp>
      <p:sp>
        <p:nvSpPr>
          <p:cNvPr id="9" name="Szöveg helye 1"/>
          <p:cNvSpPr txBox="1">
            <a:spLocks/>
          </p:cNvSpPr>
          <p:nvPr/>
        </p:nvSpPr>
        <p:spPr>
          <a:xfrm>
            <a:off x="33804" y="4586368"/>
            <a:ext cx="9144000" cy="1146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-21771" y="332656"/>
            <a:ext cx="9165771" cy="16561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hu-HU" sz="4000" dirty="0">
                <a:solidFill>
                  <a:schemeClr val="bg1"/>
                </a:solidFill>
                <a:latin typeface="+mj-lt"/>
              </a:rPr>
              <a:t>Az adózás rendjének újraszabályozás</a:t>
            </a:r>
          </a:p>
        </p:txBody>
      </p:sp>
      <p:sp>
        <p:nvSpPr>
          <p:cNvPr id="11" name="Szöveg helye 1"/>
          <p:cNvSpPr txBox="1">
            <a:spLocks/>
          </p:cNvSpPr>
          <p:nvPr/>
        </p:nvSpPr>
        <p:spPr>
          <a:xfrm>
            <a:off x="-44073" y="4365104"/>
            <a:ext cx="9144000" cy="249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dirty="0">
                <a:solidFill>
                  <a:schemeClr val="bg1"/>
                </a:solidFill>
                <a:latin typeface="+mj-lt"/>
              </a:rPr>
              <a:t>Dr. Szabó Ildikó PhD</a:t>
            </a:r>
          </a:p>
          <a:p>
            <a:pPr algn="ctr"/>
            <a:r>
              <a:rPr lang="hu-HU" sz="1800" dirty="0">
                <a:solidFill>
                  <a:schemeClr val="bg1"/>
                </a:solidFill>
                <a:latin typeface="+mj-lt"/>
              </a:rPr>
              <a:t>Nemzetgazdasági Minisztérium</a:t>
            </a:r>
          </a:p>
          <a:p>
            <a:pPr algn="ctr"/>
            <a:r>
              <a:rPr lang="hu-HU" sz="1800" dirty="0">
                <a:solidFill>
                  <a:schemeClr val="bg1"/>
                </a:solidFill>
                <a:latin typeface="+mj-lt"/>
              </a:rPr>
              <a:t>Adó- és Vámigazgatási Főosztály</a:t>
            </a:r>
          </a:p>
          <a:p>
            <a:pPr algn="ctr"/>
            <a:endParaRPr lang="hu-HU" sz="1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u-HU" sz="1800" dirty="0">
                <a:solidFill>
                  <a:schemeClr val="bg1"/>
                </a:solidFill>
                <a:latin typeface="+mj-lt"/>
              </a:rPr>
              <a:t>2017. október </a:t>
            </a:r>
            <a:r>
              <a:rPr lang="hu-HU" sz="1800" dirty="0" smtClean="0">
                <a:solidFill>
                  <a:schemeClr val="bg1"/>
                </a:solidFill>
                <a:latin typeface="+mj-lt"/>
              </a:rPr>
              <a:t>25.</a:t>
            </a:r>
            <a:endParaRPr lang="en-GB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58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1052736"/>
            <a:ext cx="9165771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Változások </a:t>
            </a:r>
            <a:r>
              <a:rPr lang="hu-HU" dirty="0"/>
              <a:t>a bírósági felülvizsgálat tekintetében</a:t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916831"/>
            <a:ext cx="8219256" cy="3960441"/>
          </a:xfrm>
        </p:spPr>
        <p:txBody>
          <a:bodyPr/>
          <a:lstStyle/>
          <a:p>
            <a:pPr lvl="0" algn="just" fontAlgn="base">
              <a:spcAft>
                <a:spcPct val="0"/>
              </a:spcAft>
            </a:pPr>
            <a:endParaRPr lang="hu-HU" altLang="hu-HU" sz="22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Ismert bizonyítékok benyújtásának kényszere az alapeljárásban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Másodfokú adóhatósági végzések tekintetében is közigazgatási bírósághoz lehet fordulni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Közigazgatási cselekményt is meg lehet támadni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Közigazgatási bíróság az adóügyeket tanácsban és nem egyes bírók előtt fogja tárgyalni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Szakértők kinevezése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Egyezségkötés adóügyekben ki lesz zárva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49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9165771" cy="720080"/>
          </a:xfrm>
        </p:spPr>
        <p:txBody>
          <a:bodyPr/>
          <a:lstStyle/>
          <a:p>
            <a:r>
              <a:rPr lang="hu-HU" dirty="0"/>
              <a:t>Az adózás </a:t>
            </a:r>
            <a:r>
              <a:rPr lang="hu-HU" dirty="0" smtClean="0"/>
              <a:t>rendje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8219256" cy="4464496"/>
          </a:xfrm>
        </p:spPr>
        <p:txBody>
          <a:bodyPr>
            <a:normAutofit lnSpcReduction="10000"/>
          </a:bodyPr>
          <a:lstStyle/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Értelmező rendelkezések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Adókötelezettségek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prstClr val="black"/>
                </a:solidFill>
                <a:latin typeface="Calibri"/>
              </a:rPr>
              <a:t>Adófizetési </a:t>
            </a: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biztosíték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Havi adó- és járulékbevallás (Art. 31. § (2) bekezdés, ‚08-as bevallás</a:t>
            </a:r>
            <a:r>
              <a:rPr lang="hu-HU" altLang="hu-HU" sz="2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Egyes adóigazgatási eljárások </a:t>
            </a:r>
          </a:p>
          <a:p>
            <a:pPr marL="1257300" lvl="2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Adózói </a:t>
            </a: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minősítés – csoportos </a:t>
            </a: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adóalanyok</a:t>
            </a:r>
          </a:p>
          <a:p>
            <a:pPr marL="1257300" lvl="2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Állami garanciabeváltáshoz kapcsolódó </a:t>
            </a: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eljárás</a:t>
            </a:r>
          </a:p>
          <a:p>
            <a:pPr marL="1257300" lvl="2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Fizetési kedvezmény</a:t>
            </a:r>
          </a:p>
          <a:p>
            <a:pPr marL="1257300" lvl="2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Elévülés</a:t>
            </a:r>
            <a:endParaRPr lang="hu-HU" altLang="hu-HU" sz="22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Állami adó- és vámhatóság szolgáltatásai </a:t>
            </a:r>
            <a:r>
              <a:rPr lang="hu-HU" altLang="hu-HU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hu-HU" altLang="hu-HU" sz="2400" dirty="0" err="1" smtClean="0">
                <a:solidFill>
                  <a:prstClr val="black"/>
                </a:solidFill>
                <a:latin typeface="Calibri"/>
              </a:rPr>
              <a:t>montorálás</a:t>
            </a:r>
            <a:r>
              <a:rPr lang="hu-HU" altLang="hu-HU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hu-HU" altLang="hu-HU" sz="24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u-HU" altLang="hu-HU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03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9165771" cy="720080"/>
          </a:xfrm>
        </p:spPr>
        <p:txBody>
          <a:bodyPr/>
          <a:lstStyle/>
          <a:p>
            <a:r>
              <a:rPr lang="hu-HU" dirty="0"/>
              <a:t>Az adóigazgatási eljárásról szóló kormányrendelet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844825"/>
            <a:ext cx="8219256" cy="3312367"/>
          </a:xfrm>
        </p:spPr>
        <p:txBody>
          <a:bodyPr>
            <a:normAutofit/>
          </a:bodyPr>
          <a:lstStyle/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Adóhatóság hatásköre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Adóigazolások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Legnagyobb adóteljesítménnyel rendelkező adózók kijelölése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Adófizetési biztosíték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Feltételes adómegállapítás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Szokásos piaci ármegállapítás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u-HU" altLang="hu-HU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00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705011D-EA90-4DDA-A2F1-15AEFEDF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" y="188640"/>
            <a:ext cx="9165771" cy="720080"/>
          </a:xfrm>
        </p:spPr>
        <p:txBody>
          <a:bodyPr>
            <a:normAutofit fontScale="90000"/>
          </a:bodyPr>
          <a:lstStyle/>
          <a:p>
            <a:r>
              <a:rPr lang="hu-HU" dirty="0"/>
              <a:t>Az adóhatóság által foganatosítandó végrehajtási </a:t>
            </a:r>
            <a:r>
              <a:rPr lang="hu-HU" dirty="0" smtClean="0"/>
              <a:t>eljárások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D4D8CF6-D04F-4288-AE2F-B04A5432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8784976" cy="532859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Air, Art,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Ákr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sem tartalmaz végrehajtási szabályokat, azonban a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Vht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. változatlanul háttérszabály marad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állami adó- és vámhatóság, valamint az önkormányzati adóhatóság által megállapított és nyilvántartott fizetési kötelezettségek végrehajtása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Adók módjára behajtandó köztartozások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adóhatóság szabadon állapíthatja meg a leghatékonyabb végrehajtási cselekményt, illetve dönthet egyidejűleg több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cselekmény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foganatosításáról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Ingófoglalás – új szabály foglalástól számított 8 napon belül el kell szállítani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Gépjármű foglalás nyilvántartás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alapján (házastársi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közös vagyon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része)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Jogorvoslat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98525" indent="-342900">
              <a:buFont typeface="Wingdings" panose="05000000000000000000" pitchFamily="2" charset="2"/>
              <a:buChar char="Ø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Végrehajtás során hozott intézkedés ellen (meg kell jelölni a konkrét intézkedést) – végrehajtási kifogás (nincs halasztó hatálya)</a:t>
            </a:r>
          </a:p>
          <a:p>
            <a:pPr marL="898525"/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(végrehajtási kifogásról hozott végzés – fellebbezés)</a:t>
            </a:r>
          </a:p>
          <a:p>
            <a:pPr marL="898525" indent="-342900">
              <a:buFont typeface="Wingdings" panose="05000000000000000000" pitchFamily="2" charset="2"/>
              <a:buChar char="Ø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Végrehajtás során hozott végzés – fellebbezés</a:t>
            </a:r>
          </a:p>
          <a:p>
            <a:pPr marL="555625"/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Bírósági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út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8A446CE-6674-4C4B-A69B-6B4C10DB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02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9165771" cy="720080"/>
          </a:xfrm>
        </p:spPr>
        <p:txBody>
          <a:bodyPr/>
          <a:lstStyle/>
          <a:p>
            <a:r>
              <a:rPr lang="hu-HU" dirty="0"/>
              <a:t>Távlati tervek az adórendszer kapcsán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14</a:t>
            </a:fld>
            <a:endParaRPr lang="x-none"/>
          </a:p>
        </p:txBody>
      </p:sp>
      <p:sp>
        <p:nvSpPr>
          <p:cNvPr id="6" name="Jobbra nyíl 5"/>
          <p:cNvSpPr/>
          <p:nvPr/>
        </p:nvSpPr>
        <p:spPr>
          <a:xfrm rot="7892180">
            <a:off x="3317297" y="1548748"/>
            <a:ext cx="317972" cy="216024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Jobbra nyíl 6"/>
          <p:cNvSpPr/>
          <p:nvPr/>
        </p:nvSpPr>
        <p:spPr>
          <a:xfrm rot="2553813">
            <a:off x="5251244" y="1512124"/>
            <a:ext cx="317972" cy="216024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2060848"/>
            <a:ext cx="3804295" cy="347787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8575"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Az anyagi adójog felülvizsgálata</a:t>
            </a: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342900" marR="0" lvl="1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Az adózók legnagyobb része csak kevés és egyszerű szabályrendszerrel találkozzon</a:t>
            </a:r>
          </a:p>
          <a:p>
            <a:pPr marL="0" marR="0" lvl="1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342900" marR="0" lvl="1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Az adóadminisztráció „valós idejű adózási szolgáltatást” nyújt az áramvonalas szabályrendszerre építve</a:t>
            </a:r>
          </a:p>
          <a:p>
            <a:pPr marL="0" marR="0" lvl="1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50673" y="2061127"/>
            <a:ext cx="3600004" cy="347787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8575"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hu-HU" altLang="hu-H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NAV 2.0</a:t>
            </a:r>
          </a:p>
          <a:p>
            <a:pPr marL="0" marR="0" lvl="1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A NAV szervezeti, strukturális megújulási programja</a:t>
            </a: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hu-HU" altLang="hu-H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j-lt"/>
              </a:rPr>
              <a:t>Köszönöm a megtisztelő figyelmet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9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548680"/>
            <a:ext cx="9165771" cy="720080"/>
          </a:xfrm>
        </p:spPr>
        <p:txBody>
          <a:bodyPr/>
          <a:lstStyle/>
          <a:p>
            <a:r>
              <a:rPr lang="hu-HU" dirty="0"/>
              <a:t>Adottságok, célrendszer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000" b="1" dirty="0">
                <a:solidFill>
                  <a:prstClr val="black"/>
                </a:solidFill>
                <a:latin typeface="Calibri"/>
              </a:rPr>
              <a:t>Jogszabályi környezet</a:t>
            </a:r>
          </a:p>
          <a:p>
            <a:pPr lvl="0" algn="just" fontAlgn="base">
              <a:spcAft>
                <a:spcPct val="0"/>
              </a:spcAft>
            </a:pPr>
            <a:endParaRPr lang="hu-HU" altLang="hu-HU" sz="20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Az anyagi adótörvények érdemben egyelőre nem változnak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Változik a közigazgatási, bírósági eljárási szabályozási környezet</a:t>
            </a:r>
          </a:p>
          <a:p>
            <a:pPr marL="400050" lvl="1" indent="0" algn="just" fontAlgn="base">
              <a:spcAft>
                <a:spcPct val="0"/>
              </a:spcAft>
              <a:buNone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000" b="1" dirty="0">
                <a:solidFill>
                  <a:prstClr val="black"/>
                </a:solidFill>
                <a:latin typeface="Calibri"/>
              </a:rPr>
              <a:t>Célrendszer</a:t>
            </a:r>
          </a:p>
          <a:p>
            <a:pPr lvl="0" algn="just" fontAlgn="base">
              <a:spcAft>
                <a:spcPct val="0"/>
              </a:spcAft>
            </a:pPr>
            <a:endParaRPr lang="hu-HU" altLang="hu-HU" sz="20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Az adóbürokrácia csökkentése, valamint az adóbeszedés hatékonyságának növelése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Szankcionálás helyett a motiváció előtérbe helyezése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Az önkéntes jogkövetés elősegítése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Calibri"/>
              </a:rPr>
              <a:t>Az adóhatóság szolgáltató jellegének erősítése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6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548680"/>
            <a:ext cx="9165771" cy="720080"/>
          </a:xfrm>
        </p:spPr>
        <p:txBody>
          <a:bodyPr/>
          <a:lstStyle/>
          <a:p>
            <a:r>
              <a:rPr lang="hu-HU" dirty="0"/>
              <a:t>Általános közigazgatási rendtartás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8291264" cy="4392487"/>
          </a:xfrm>
        </p:spPr>
        <p:txBody>
          <a:bodyPr>
            <a:normAutofit/>
          </a:bodyPr>
          <a:lstStyle/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300" b="1" dirty="0">
                <a:solidFill>
                  <a:prstClr val="black"/>
                </a:solidFill>
                <a:latin typeface="Calibri"/>
              </a:rPr>
              <a:t>2018. január 1-jétől felváltja a </a:t>
            </a:r>
            <a:r>
              <a:rPr lang="hu-HU" altLang="hu-HU" sz="2300" b="1" dirty="0" err="1">
                <a:solidFill>
                  <a:prstClr val="black"/>
                </a:solidFill>
                <a:latin typeface="Calibri"/>
              </a:rPr>
              <a:t>Ket-et</a:t>
            </a:r>
            <a:r>
              <a:rPr lang="hu-HU" altLang="hu-HU" sz="23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300" b="1" dirty="0">
                <a:solidFill>
                  <a:prstClr val="black"/>
                </a:solidFill>
                <a:latin typeface="Calibri"/>
              </a:rPr>
              <a:t>Nem az ÁKR rendelkezéseitől eltérni</a:t>
            </a:r>
          </a:p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300" b="1" dirty="0">
                <a:solidFill>
                  <a:prstClr val="black"/>
                </a:solidFill>
                <a:latin typeface="Calibri"/>
              </a:rPr>
              <a:t>Az adó- és vámigazgatási eljárás kivett eljárás, okai:</a:t>
            </a:r>
            <a:endParaRPr lang="hu-HU" altLang="hu-HU" sz="2300" dirty="0">
              <a:solidFill>
                <a:prstClr val="black"/>
              </a:solidFill>
              <a:latin typeface="Calibri"/>
            </a:endParaRPr>
          </a:p>
          <a:p>
            <a:pPr marL="1608138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300" dirty="0">
                <a:solidFill>
                  <a:prstClr val="black"/>
                </a:solidFill>
                <a:latin typeface="Calibri"/>
              </a:rPr>
              <a:t>Sommás eljárás</a:t>
            </a:r>
          </a:p>
          <a:p>
            <a:pPr marL="1608138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300" dirty="0">
                <a:solidFill>
                  <a:prstClr val="black"/>
                </a:solidFill>
                <a:latin typeface="Calibri"/>
              </a:rPr>
              <a:t>Eljárás felfüggesztésének tilalma</a:t>
            </a:r>
          </a:p>
          <a:p>
            <a:pPr marL="1608138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300" dirty="0">
                <a:solidFill>
                  <a:prstClr val="black"/>
                </a:solidFill>
                <a:latin typeface="Calibri"/>
              </a:rPr>
              <a:t>Határidő szünetelés tilalma</a:t>
            </a:r>
          </a:p>
          <a:p>
            <a:pPr marL="1608138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300" dirty="0">
                <a:solidFill>
                  <a:prstClr val="black"/>
                </a:solidFill>
                <a:latin typeface="Calibri"/>
              </a:rPr>
              <a:t>Határidő hosszabbítás tilalma</a:t>
            </a:r>
          </a:p>
          <a:p>
            <a:pPr marL="1608138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300" dirty="0">
                <a:solidFill>
                  <a:prstClr val="black"/>
                </a:solidFill>
                <a:latin typeface="Calibri"/>
              </a:rPr>
              <a:t>Főszabály szerint minden eljárás kérelemre indul</a:t>
            </a:r>
          </a:p>
          <a:p>
            <a:pPr marL="1608138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300" dirty="0">
                <a:solidFill>
                  <a:prstClr val="black"/>
                </a:solidFill>
                <a:latin typeface="Calibri"/>
              </a:rPr>
              <a:t>Kérelmező hiányos kérelmet ad be – a kérelmet vissza kell utasítani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21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56" y="548680"/>
            <a:ext cx="9165771" cy="720080"/>
          </a:xfrm>
        </p:spPr>
        <p:txBody>
          <a:bodyPr/>
          <a:lstStyle/>
          <a:p>
            <a:r>
              <a:rPr lang="hu-HU" dirty="0"/>
              <a:t>Az adózás rendjének újraszabályozása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6" name="Jobbra nyíl 5"/>
          <p:cNvSpPr/>
          <p:nvPr/>
        </p:nvSpPr>
        <p:spPr>
          <a:xfrm rot="7892180">
            <a:off x="3159128" y="1495392"/>
            <a:ext cx="3179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 rot="2553813">
            <a:off x="4895491" y="1491856"/>
            <a:ext cx="3179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95536" y="1916832"/>
            <a:ext cx="3804295" cy="163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hu-HU" altLang="hu-HU" sz="2000" b="1" dirty="0">
                <a:latin typeface="+mj-lt"/>
              </a:rPr>
              <a:t>Adóigazgatási rendtartásról szóló törvény</a:t>
            </a:r>
          </a:p>
          <a:p>
            <a:pPr marL="0" lvl="1" algn="just">
              <a:defRPr/>
            </a:pPr>
            <a:r>
              <a:rPr lang="hu-HU" altLang="hu-HU" sz="2000" dirty="0">
                <a:latin typeface="+mj-lt"/>
              </a:rPr>
              <a:t>Általános eljárási szabályok, leválás az általános közigazgatási rendtartásról</a:t>
            </a:r>
          </a:p>
        </p:txBody>
      </p:sp>
      <p:sp>
        <p:nvSpPr>
          <p:cNvPr id="9" name="Szövegdoboz 9"/>
          <p:cNvSpPr txBox="1">
            <a:spLocks noChangeArrowheads="1"/>
          </p:cNvSpPr>
          <p:nvPr/>
        </p:nvSpPr>
        <p:spPr bwMode="auto">
          <a:xfrm>
            <a:off x="421278" y="3933056"/>
            <a:ext cx="3804295" cy="193899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+mj-lt"/>
              </a:rPr>
              <a:t>A NAV végrehajtási tevékenységét szabályozó törvény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latin typeface="+mj-lt"/>
              </a:rPr>
              <a:t>A NAV, mint általános közigazgatási végrehajtó szolgálat eljárásrendje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834166" y="1962144"/>
            <a:ext cx="360000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lvl="1" algn="ctr">
              <a:tabLst>
                <a:tab pos="723900" algn="l"/>
              </a:tabLst>
              <a:defRPr/>
            </a:pPr>
            <a:r>
              <a:rPr lang="hu-HU" altLang="hu-HU" sz="2000" b="1" dirty="0">
                <a:latin typeface="+mj-lt"/>
              </a:rPr>
              <a:t>Adózás rendjéről szóló törvény</a:t>
            </a:r>
          </a:p>
          <a:p>
            <a:pPr marL="0" lvl="1" algn="just">
              <a:defRPr/>
            </a:pPr>
            <a:endParaRPr lang="hu-HU" altLang="hu-HU" sz="2000" dirty="0">
              <a:latin typeface="+mj-lt"/>
            </a:endParaRPr>
          </a:p>
          <a:p>
            <a:pPr marL="0" lvl="1" algn="just">
              <a:defRPr/>
            </a:pPr>
            <a:r>
              <a:rPr lang="hu-HU" altLang="hu-HU" sz="2000" dirty="0">
                <a:latin typeface="+mj-lt"/>
              </a:rPr>
              <a:t>Az adóztatást biztosító adóigazgatási szabályok (bevallás, befizetés, adóhatósági nyilvántartás, adatszolgáltatás, egyes adóigazgatási eljárások, EKAER, online pénztárgép, szankciórendszer)</a:t>
            </a:r>
          </a:p>
          <a:p>
            <a:pPr marL="0" lvl="1" algn="just">
              <a:defRPr/>
            </a:pPr>
            <a:endParaRPr lang="hu-HU" alt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8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CBC8994-641E-4FD7-B276-F5615BE6F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8219256" cy="47525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Szakszerű </a:t>
            </a:r>
            <a:r>
              <a:rPr lang="hu-HU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és hatékony eljárás elve</a:t>
            </a:r>
          </a:p>
          <a:p>
            <a:pPr marL="36195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Az adóhatóság a szakszerűség, a hatékonyság és a költséghatékonyság érdekében úgy szervezi meg a tevékenységét, hogy az eljárás a lehető leggyorsabban lezárható legyen és az adózónak, az eljárás egyéb résztvevőjének és az adóhatóságnak a legkevesebb költséget okozza.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Egyedi elbírálás elve</a:t>
            </a:r>
          </a:p>
          <a:p>
            <a:pPr marL="36195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Az adóhatóság az eljárás során az érintett ügyre vonatkozó tényeket veszi figyelembe, minden bizonyítékot súlyának megfelelően értékel, döntését valósághű tényállásra alapozza.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Közérthetősége elve</a:t>
            </a:r>
          </a:p>
          <a:p>
            <a:pPr marL="361950"/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Az adóigazgatási eljárásban az adózókkal való kapcsolattartás nyelvezetének egyszerűnek és közérthetőnek kell lennie.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D5129FB5-0570-4DA6-B613-F29C0871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5</a:t>
            </a:fld>
            <a:endParaRPr lang="x-none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xmlns="" id="{5ADB0D33-53BA-4006-9345-C9CB4E8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71" y="466705"/>
            <a:ext cx="9165771" cy="720080"/>
          </a:xfrm>
        </p:spPr>
        <p:txBody>
          <a:bodyPr/>
          <a:lstStyle/>
          <a:p>
            <a:r>
              <a:rPr lang="hu-HU" dirty="0" smtClean="0"/>
              <a:t>Új alapelvek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69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9165771" cy="720080"/>
          </a:xfrm>
        </p:spPr>
        <p:txBody>
          <a:bodyPr/>
          <a:lstStyle/>
          <a:p>
            <a:r>
              <a:rPr lang="hu-HU" dirty="0"/>
              <a:t>Adóigazgatási </a:t>
            </a:r>
            <a:r>
              <a:rPr lang="hu-HU" dirty="0" smtClean="0"/>
              <a:t>rendtartás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8363272" cy="4752528"/>
          </a:xfrm>
        </p:spPr>
        <p:txBody>
          <a:bodyPr>
            <a:normAutofit fontScale="85000" lnSpcReduction="10000"/>
          </a:bodyPr>
          <a:lstStyle/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Adózó – eljárási képesség – képviselet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Adóhatóság (hatásköri szabályok nélkül)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Nyelvhasználat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Kapcsolattartás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Támogató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Iratbetekintési jog – nemzetközi információcseréhez kapcsolódó levelezésbe is betekinthet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Ügyintézési határidő (rövidebb határidők kormányrendeletben)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Tárgyalás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Eljárás akadályoztatása – eljárási bírság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Döntés tartalma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Adóhatósági igazolás részletezés szabályai kormányrendeletben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>
                <a:solidFill>
                  <a:prstClr val="black"/>
                </a:solidFill>
                <a:latin typeface="Calibri"/>
              </a:rPr>
              <a:t>Biztosítási intézkedések, ideiglenes biztosítási intézkedések, feloldása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prstClr val="black"/>
                </a:solidFill>
                <a:latin typeface="Calibri"/>
              </a:rPr>
              <a:t>Költségmentesség</a:t>
            </a:r>
            <a:endParaRPr lang="hu-HU" altLang="hu-H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29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771" y="1124744"/>
            <a:ext cx="9165771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Változások </a:t>
            </a:r>
            <a:r>
              <a:rPr lang="hu-HU" dirty="0"/>
              <a:t>az adózókkal való kapcsolattartás </a:t>
            </a:r>
            <a:r>
              <a:rPr lang="hu-HU" dirty="0" smtClean="0"/>
              <a:t>tekintetében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8219256" cy="3960441"/>
          </a:xfrm>
        </p:spPr>
        <p:txBody>
          <a:bodyPr/>
          <a:lstStyle/>
          <a:p>
            <a:pPr lvl="0" algn="just" fontAlgn="base">
              <a:spcAft>
                <a:spcPct val="0"/>
              </a:spcAft>
            </a:pPr>
            <a:endParaRPr lang="hu-HU" altLang="hu-HU" sz="22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Teljes körűvé válik az elektronikus ügyintézés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Szűkül a kötelező szakmai képviseletet igénylő eljárások köre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A kezdő vállalkozások támogatása az adókötelezettségek teljesítésében, önkéntességen alapuló hat hónapos </a:t>
            </a:r>
            <a:r>
              <a:rPr lang="hu-HU" altLang="hu-HU" sz="2200" dirty="0" err="1">
                <a:solidFill>
                  <a:prstClr val="black"/>
                </a:solidFill>
                <a:latin typeface="Calibri"/>
              </a:rPr>
              <a:t>mentorálás</a:t>
            </a:r>
            <a:endParaRPr lang="hu-HU" altLang="hu-HU" sz="22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Az egyéni vállalkozók adózással összefüggő adatait is nyilvánosságra hozza az adóhatóság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89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9165771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Változások </a:t>
            </a:r>
            <a:r>
              <a:rPr lang="hu-HU" dirty="0"/>
              <a:t>az </a:t>
            </a:r>
            <a:r>
              <a:rPr lang="hu-HU" dirty="0" smtClean="0"/>
              <a:t>adóellenőrzés és a bírságszabályok tekintetében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7560840" cy="4824536"/>
          </a:xfrm>
        </p:spPr>
        <p:txBody>
          <a:bodyPr>
            <a:normAutofit fontScale="92500" lnSpcReduction="10000"/>
          </a:bodyPr>
          <a:lstStyle/>
          <a:p>
            <a:pPr marL="11430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200" b="1" dirty="0">
                <a:solidFill>
                  <a:prstClr val="black"/>
                </a:solidFill>
                <a:latin typeface="Calibri"/>
              </a:rPr>
              <a:t>Adóellenőrzés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Az </a:t>
            </a: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adóellenőrzés időtartama nem haladhatja meg a 365 napot (határidő szünetelése és meghosszabbítása esetén sem)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Két ellenőrzési fajta kerül bevezetésre</a:t>
            </a:r>
          </a:p>
          <a:p>
            <a:pPr marL="1257300" lvl="2" indent="-457200" algn="just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Jogkövetési vizsgálat</a:t>
            </a:r>
          </a:p>
          <a:p>
            <a:pPr marL="1257300" lvl="2" indent="-457200" algn="just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Adóellenőrzés 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Fokozott adóhatósági felügyelet </a:t>
            </a: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megszüntetése</a:t>
            </a:r>
            <a:endParaRPr lang="hu-HU" altLang="hu-HU" sz="2200" dirty="0">
              <a:solidFill>
                <a:prstClr val="black"/>
              </a:solidFill>
              <a:latin typeface="Calibri"/>
            </a:endParaRPr>
          </a:p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hu-HU" altLang="hu-HU" sz="22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 algn="just" fontAlgn="base"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altLang="hu-HU" sz="2200" b="1" dirty="0" smtClean="0">
                <a:solidFill>
                  <a:prstClr val="black"/>
                </a:solidFill>
                <a:latin typeface="Calibri"/>
              </a:rPr>
              <a:t>Bírságszabályok</a:t>
            </a:r>
            <a:r>
              <a:rPr lang="hu-HU" altLang="hu-HU" sz="2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904875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NAV az 5000 forintot el nem érő késedelmi pótlékot nem írja elő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Egyszerűsödik a mulasztási bírság szabályozása és megszűnik néhány bírságtényállás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Megszűnik az adószám-felfüggesztés intézménye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u-HU" altLang="hu-HU" sz="2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07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0861" y="1196752"/>
            <a:ext cx="9165771" cy="720080"/>
          </a:xfrm>
        </p:spPr>
        <p:txBody>
          <a:bodyPr>
            <a:normAutofit fontScale="90000"/>
          </a:bodyPr>
          <a:lstStyle/>
          <a:p>
            <a:r>
              <a:rPr lang="hu-HU" sz="2700" dirty="0" smtClean="0"/>
              <a:t>Változások </a:t>
            </a:r>
            <a:r>
              <a:rPr lang="hu-HU" sz="2700" dirty="0"/>
              <a:t>a jogorvoslat tekintetében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916831"/>
            <a:ext cx="8219256" cy="3960441"/>
          </a:xfrm>
        </p:spPr>
        <p:txBody>
          <a:bodyPr/>
          <a:lstStyle/>
          <a:p>
            <a:pPr lvl="0" algn="just" fontAlgn="base">
              <a:spcAft>
                <a:spcPct val="0"/>
              </a:spcAft>
            </a:pPr>
            <a:endParaRPr lang="hu-HU" altLang="hu-HU" sz="2200" dirty="0">
              <a:solidFill>
                <a:prstClr val="black"/>
              </a:solidFill>
              <a:latin typeface="Calibri"/>
            </a:endParaRP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Szervezeti biztosíték adott: Fellebbviteli Igazgatóság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Ismert bizonyítékok benyújtásának kényszere az alapeljárásban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Másodfokú adóhatóság megnövelt mozgástere a bizonyításban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Felügyeleti intézkedés iránti kérelem egy éven belül és csak egy alkalommal</a:t>
            </a:r>
          </a:p>
          <a:p>
            <a:pPr marL="857250" lvl="1" indent="-4572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dirty="0">
                <a:solidFill>
                  <a:prstClr val="black"/>
                </a:solidFill>
                <a:latin typeface="Calibri"/>
              </a:rPr>
              <a:t>Feltételes adóbírság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EB2-0342-4DD7-941B-0EE5FE384140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67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Sabl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74806"/>
      </a:accent2>
      <a:accent3>
        <a:srgbClr val="BFBFBF"/>
      </a:accent3>
      <a:accent4>
        <a:srgbClr val="9BBB59"/>
      </a:accent4>
      <a:accent5>
        <a:srgbClr val="002060"/>
      </a:accent5>
      <a:accent6>
        <a:srgbClr val="8064A2"/>
      </a:accent6>
      <a:hlink>
        <a:srgbClr val="0000FF"/>
      </a:hlink>
      <a:folHlink>
        <a:srgbClr val="800080"/>
      </a:folHlink>
    </a:clrScheme>
    <a:fontScheme name="Sablon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24060</TotalTime>
  <Words>774</Words>
  <Application>Microsoft Office PowerPoint</Application>
  <PresentationFormat>Diavetítés a képernyőre (4:3 oldalarány)</PresentationFormat>
  <Paragraphs>159</Paragraphs>
  <Slides>15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  Az adózás rendjének újraszabályozás</vt:lpstr>
      <vt:lpstr>Adottságok, célrendszer</vt:lpstr>
      <vt:lpstr>Általános közigazgatási rendtartás</vt:lpstr>
      <vt:lpstr>Az adózás rendjének újraszabályozása</vt:lpstr>
      <vt:lpstr>Új alapelvek</vt:lpstr>
      <vt:lpstr>Adóigazgatási rendtartás</vt:lpstr>
      <vt:lpstr>Változások az adózókkal való kapcsolattartás tekintetében</vt:lpstr>
      <vt:lpstr>Változások az adóellenőrzés és a bírságszabályok tekintetében</vt:lpstr>
      <vt:lpstr>Változások a jogorvoslat tekintetében </vt:lpstr>
      <vt:lpstr>Változások a bírósági felülvizsgálat tekintetében </vt:lpstr>
      <vt:lpstr>Az adózás rendje</vt:lpstr>
      <vt:lpstr>Az adóigazgatási eljárásról szóló kormányrendelet</vt:lpstr>
      <vt:lpstr>Az adóhatóság által foganatosítandó végrehajtási eljárások</vt:lpstr>
      <vt:lpstr>Távlati tervek az adórendszer kapcsán</vt:lpstr>
      <vt:lpstr>Köszönöm a megtisztelő figyelmet!</vt:lpstr>
    </vt:vector>
  </TitlesOfParts>
  <Company>KSZF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Szabó Ildikó</dc:creator>
  <cp:lastModifiedBy>dr. Szabó Ildikó</cp:lastModifiedBy>
  <cp:revision>2499</cp:revision>
  <cp:lastPrinted>2017-10-16T22:16:41Z</cp:lastPrinted>
  <dcterms:created xsi:type="dcterms:W3CDTF">2011-08-24T12:21:23Z</dcterms:created>
  <dcterms:modified xsi:type="dcterms:W3CDTF">2017-10-24T12:41:31Z</dcterms:modified>
</cp:coreProperties>
</file>