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5" r:id="rId2"/>
    <p:sldMasterId id="2147483650" r:id="rId3"/>
    <p:sldMasterId id="2147483739" r:id="rId4"/>
    <p:sldMasterId id="2147483750" r:id="rId5"/>
    <p:sldMasterId id="2147483757" r:id="rId6"/>
  </p:sldMasterIdLst>
  <p:notesMasterIdLst>
    <p:notesMasterId r:id="rId43"/>
  </p:notesMasterIdLst>
  <p:handoutMasterIdLst>
    <p:handoutMasterId r:id="rId44"/>
  </p:handoutMasterIdLst>
  <p:sldIdLst>
    <p:sldId id="553" r:id="rId7"/>
    <p:sldId id="623" r:id="rId8"/>
    <p:sldId id="615" r:id="rId9"/>
    <p:sldId id="624" r:id="rId10"/>
    <p:sldId id="617" r:id="rId11"/>
    <p:sldId id="618" r:id="rId12"/>
    <p:sldId id="619" r:id="rId13"/>
    <p:sldId id="621" r:id="rId14"/>
    <p:sldId id="622" r:id="rId15"/>
    <p:sldId id="626" r:id="rId16"/>
    <p:sldId id="627" r:id="rId17"/>
    <p:sldId id="572" r:id="rId18"/>
    <p:sldId id="612" r:id="rId19"/>
    <p:sldId id="598" r:id="rId20"/>
    <p:sldId id="599" r:id="rId21"/>
    <p:sldId id="613" r:id="rId22"/>
    <p:sldId id="614" r:id="rId23"/>
    <p:sldId id="628" r:id="rId24"/>
    <p:sldId id="606" r:id="rId25"/>
    <p:sldId id="607" r:id="rId26"/>
    <p:sldId id="611" r:id="rId27"/>
    <p:sldId id="600" r:id="rId28"/>
    <p:sldId id="601" r:id="rId29"/>
    <p:sldId id="602" r:id="rId30"/>
    <p:sldId id="603" r:id="rId31"/>
    <p:sldId id="625" r:id="rId32"/>
    <p:sldId id="604" r:id="rId33"/>
    <p:sldId id="609" r:id="rId34"/>
    <p:sldId id="610" r:id="rId35"/>
    <p:sldId id="608" r:id="rId36"/>
    <p:sldId id="597" r:id="rId37"/>
    <p:sldId id="576" r:id="rId38"/>
    <p:sldId id="579" r:id="rId39"/>
    <p:sldId id="595" r:id="rId40"/>
    <p:sldId id="596" r:id="rId41"/>
    <p:sldId id="585" r:id="rId42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zabó-Bálint Ildikó Erika" initials="SIE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4AC208"/>
    <a:srgbClr val="6C7555"/>
    <a:srgbClr val="F0E8AE"/>
    <a:srgbClr val="A69765"/>
    <a:srgbClr val="A29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Világos stílu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éma alapján készült stílus 2 – 4. jelölőszín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89876" autoAdjust="0"/>
  </p:normalViewPr>
  <p:slideViewPr>
    <p:cSldViewPr>
      <p:cViewPr varScale="1">
        <p:scale>
          <a:sx n="117" d="100"/>
          <a:sy n="117" d="100"/>
        </p:scale>
        <p:origin x="-21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Munkaf&#252;ze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546452492851426E-2"/>
          <c:y val="6.8051776745092524E-2"/>
          <c:w val="0.93995938855749028"/>
          <c:h val="0.90182279369040053"/>
        </c:manualLayout>
      </c:layout>
      <c:lineChart>
        <c:grouping val="standard"/>
        <c:varyColors val="0"/>
        <c:ser>
          <c:idx val="1"/>
          <c:order val="0"/>
          <c:tx>
            <c:strRef>
              <c:f>'6_Hu'!$B$4</c:f>
              <c:strCache>
                <c:ptCount val="1"/>
                <c:pt idx="0">
                  <c:v>Magyarország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31-4D33-B5BE-B58C07086176}"/>
              </c:ext>
            </c:extLst>
          </c:dPt>
          <c:dPt>
            <c:idx val="7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31-4D33-B5BE-B58C07086176}"/>
              </c:ext>
            </c:extLst>
          </c:dPt>
          <c:dPt>
            <c:idx val="8"/>
            <c:bubble3D val="0"/>
            <c:spPr>
              <a:ln w="38100">
                <a:solidFill>
                  <a:srgbClr val="FF0000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331-4D33-B5BE-B58C07086176}"/>
              </c:ext>
            </c:extLst>
          </c:dPt>
          <c:dLbls>
            <c:dLbl>
              <c:idx val="0"/>
              <c:layout>
                <c:manualLayout>
                  <c:x val="-4.40923230752138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31-4D33-B5BE-B58C07086176}"/>
                </c:ext>
              </c:extLst>
            </c:dLbl>
            <c:dLbl>
              <c:idx val="4"/>
              <c:layout>
                <c:manualLayout>
                  <c:x val="0"/>
                  <c:y val="-2.772483861742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31-4D33-B5BE-B58C07086176}"/>
                </c:ext>
              </c:extLst>
            </c:dLbl>
            <c:dLbl>
              <c:idx val="5"/>
              <c:layout>
                <c:manualLayout>
                  <c:x val="-1.5068988707557351E-3"/>
                  <c:y val="-4.4327569420557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31-4D33-B5BE-B58C07086176}"/>
                </c:ext>
              </c:extLst>
            </c:dLbl>
            <c:dLbl>
              <c:idx val="7"/>
              <c:layout>
                <c:manualLayout>
                  <c:x val="-8.1854518310329385E-3"/>
                  <c:y val="3.1295845127458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31-4D33-B5BE-B58C07086176}"/>
                </c:ext>
              </c:extLst>
            </c:dLbl>
            <c:dLbl>
              <c:idx val="8"/>
              <c:layout>
                <c:manualLayout>
                  <c:x val="0"/>
                  <c:y val="-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31-4D33-B5BE-B58C070861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'6_Hu'!$C$2:$K$2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'6_Hu'!$C$4:$K$4</c:f>
              <c:numCache>
                <c:formatCode>0.0%</c:formatCode>
                <c:ptCount val="9"/>
                <c:pt idx="0">
                  <c:v>6.9999999999999993E-3</c:v>
                </c:pt>
                <c:pt idx="1">
                  <c:v>1.7000000000000001E-2</c:v>
                </c:pt>
                <c:pt idx="2">
                  <c:v>-1.6E-2</c:v>
                </c:pt>
                <c:pt idx="3">
                  <c:v>2.1000000000000001E-2</c:v>
                </c:pt>
                <c:pt idx="4">
                  <c:v>4.2000000000000003E-2</c:v>
                </c:pt>
                <c:pt idx="5">
                  <c:v>3.4000000000000002E-2</c:v>
                </c:pt>
                <c:pt idx="6">
                  <c:v>2.2000000000000002E-2</c:v>
                </c:pt>
                <c:pt idx="7">
                  <c:v>4.0999999999999995E-2</c:v>
                </c:pt>
                <c:pt idx="8">
                  <c:v>4.2999999999999997E-2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331-4D33-B5BE-B58C07086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554368"/>
        <c:axId val="96584832"/>
      </c:lineChart>
      <c:catAx>
        <c:axId val="96554368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txPr>
          <a:bodyPr rot="0" vert="horz"/>
          <a:lstStyle/>
          <a:p>
            <a:pPr>
              <a:defRPr sz="1200"/>
            </a:pPr>
            <a:endParaRPr lang="hu-HU"/>
          </a:p>
        </c:txPr>
        <c:crossAx val="96584832"/>
        <c:crosses val="autoZero"/>
        <c:auto val="1"/>
        <c:lblAlgn val="ctr"/>
        <c:lblOffset val="100"/>
        <c:tickLblSkip val="1"/>
        <c:noMultiLvlLbl val="0"/>
      </c:catAx>
      <c:valAx>
        <c:axId val="96584832"/>
        <c:scaling>
          <c:orientation val="minMax"/>
          <c:max val="6.0000000000000012E-2"/>
          <c:min val="-4.0000000000000008E-2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96554368"/>
        <c:crosses val="autoZero"/>
        <c:crossBetween val="between"/>
        <c:majorUnit val="2.0000000000000004E-2"/>
        <c:minorUnit val="1.0000000000000002E-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'debt+deficit'!$A$2</c:f>
              <c:strCache>
                <c:ptCount val="1"/>
                <c:pt idx="0">
                  <c:v>Államadósság (bal tengely)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12"/>
            <c:invertIfNegative val="0"/>
            <c:bubble3D val="0"/>
            <c:spPr>
              <a:pattFill prst="pct10">
                <a:fgClr>
                  <a:schemeClr val="tx2">
                    <a:lumMod val="7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5D-4E5E-9ABC-C016BB92BF82}"/>
              </c:ext>
            </c:extLst>
          </c:dPt>
          <c:dPt>
            <c:idx val="13"/>
            <c:invertIfNegative val="0"/>
            <c:bubble3D val="0"/>
            <c:spPr>
              <a:pattFill prst="pct10">
                <a:fgClr>
                  <a:schemeClr val="tx2">
                    <a:lumMod val="75000"/>
                  </a:schemeClr>
                </a:fgClr>
                <a:bgClr>
                  <a:schemeClr val="bg1"/>
                </a:bgClr>
              </a:patt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5D-4E5E-9ABC-C016BB92BF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'debt+deficit'!$B$1:$O$1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'debt+deficit'!$B$2:$O$2</c:f>
              <c:numCache>
                <c:formatCode>0.0</c:formatCode>
                <c:ptCount val="14"/>
                <c:pt idx="0">
                  <c:v>60.2</c:v>
                </c:pt>
                <c:pt idx="1">
                  <c:v>64.400000000000006</c:v>
                </c:pt>
                <c:pt idx="2">
                  <c:v>65.3</c:v>
                </c:pt>
                <c:pt idx="3">
                  <c:v>71.2</c:v>
                </c:pt>
                <c:pt idx="4">
                  <c:v>77.5</c:v>
                </c:pt>
                <c:pt idx="5">
                  <c:v>80.099999999999994</c:v>
                </c:pt>
                <c:pt idx="6">
                  <c:v>80.3</c:v>
                </c:pt>
                <c:pt idx="7">
                  <c:v>77.900000000000006</c:v>
                </c:pt>
                <c:pt idx="8">
                  <c:v>75.95525676745558</c:v>
                </c:pt>
                <c:pt idx="9">
                  <c:v>75.156310440018913</c:v>
                </c:pt>
                <c:pt idx="10">
                  <c:v>74.74059196290888</c:v>
                </c:pt>
                <c:pt idx="11">
                  <c:v>73.868392493348452</c:v>
                </c:pt>
                <c:pt idx="12">
                  <c:v>72.445636364085246</c:v>
                </c:pt>
                <c:pt idx="13">
                  <c:v>70.900000000000006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5D-4E5E-9ABC-C016BB92B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374464"/>
        <c:axId val="107376000"/>
      </c:barChart>
      <c:lineChart>
        <c:grouping val="standard"/>
        <c:varyColors val="0"/>
        <c:ser>
          <c:idx val="1"/>
          <c:order val="1"/>
          <c:tx>
            <c:strRef>
              <c:f>'debt+deficit'!$A$3</c:f>
              <c:strCache>
                <c:ptCount val="1"/>
                <c:pt idx="0">
                  <c:v>Költségvetési egyenleg (jobb tengely)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Pt>
            <c:idx val="12"/>
            <c:bubble3D val="0"/>
            <c:spPr>
              <a:ln w="31750">
                <a:solidFill>
                  <a:srgbClr val="FF0000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EC5D-4E5E-9ABC-C016BB92BF82}"/>
              </c:ext>
            </c:extLst>
          </c:dPt>
          <c:dPt>
            <c:idx val="13"/>
            <c:bubble3D val="0"/>
            <c:spPr>
              <a:ln w="31750">
                <a:solidFill>
                  <a:srgbClr val="FF0000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EC5D-4E5E-9ABC-C016BB92BF82}"/>
              </c:ext>
            </c:extLst>
          </c:dPt>
          <c:dLbls>
            <c:dLbl>
              <c:idx val="3"/>
              <c:layout>
                <c:manualLayout>
                  <c:x val="-1.2163399469024514E-2"/>
                  <c:y val="-3.9825332988389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5D-4E5E-9ABC-C016BB92BF82}"/>
                </c:ext>
              </c:extLst>
            </c:dLbl>
            <c:dLbl>
              <c:idx val="4"/>
              <c:layout>
                <c:manualLayout>
                  <c:x val="-1.3838620421485735E-2"/>
                  <c:y val="4.4847401553815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C5D-4E5E-9ABC-C016BB92BF82}"/>
                </c:ext>
              </c:extLst>
            </c:dLbl>
            <c:dLbl>
              <c:idx val="5"/>
              <c:layout>
                <c:manualLayout>
                  <c:x val="-1.365650282340131E-3"/>
                  <c:y val="-2.510179486068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5D-4E5E-9ABC-C016BB92BF82}"/>
                </c:ext>
              </c:extLst>
            </c:dLbl>
            <c:dLbl>
              <c:idx val="6"/>
              <c:layout>
                <c:manualLayout>
                  <c:x val="-5.4626011293605241E-3"/>
                  <c:y val="2.5101794860687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C5D-4E5E-9ABC-C016BB92BF82}"/>
                </c:ext>
              </c:extLst>
            </c:dLbl>
            <c:dLbl>
              <c:idx val="7"/>
              <c:layout>
                <c:manualLayout>
                  <c:x val="2.1121934727559009E-3"/>
                  <c:y val="-4.6520155135127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C5D-4E5E-9ABC-C016BB92BF82}"/>
                </c:ext>
              </c:extLst>
            </c:dLbl>
            <c:dLbl>
              <c:idx val="8"/>
              <c:layout>
                <c:manualLayout>
                  <c:x val="0"/>
                  <c:y val="-3.3635831152235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C5D-4E5E-9ABC-C016BB92BF82}"/>
                </c:ext>
              </c:extLst>
            </c:dLbl>
            <c:dLbl>
              <c:idx val="9"/>
              <c:layout>
                <c:manualLayout>
                  <c:x val="1.3064760045818663E-2"/>
                  <c:y val="1.33900922724742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C5D-4E5E-9ABC-C016BB92BF82}"/>
                </c:ext>
              </c:extLst>
            </c:dLbl>
            <c:dLbl>
              <c:idx val="10"/>
              <c:layout>
                <c:manualLayout>
                  <c:x val="-4.0969508470203933E-3"/>
                  <c:y val="3.1377243575859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C5D-4E5E-9ABC-C016BB92BF82}"/>
                </c:ext>
              </c:extLst>
            </c:dLbl>
            <c:dLbl>
              <c:idx val="11"/>
              <c:layout>
                <c:manualLayout>
                  <c:x val="2.7313005646802621E-3"/>
                  <c:y val="-2.0918162383906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C5D-4E5E-9ABC-C016BB92BF82}"/>
                </c:ext>
              </c:extLst>
            </c:dLbl>
            <c:dLbl>
              <c:idx val="12"/>
              <c:layout>
                <c:manualLayout>
                  <c:x val="-1.7753453670421804E-2"/>
                  <c:y val="3.34690598142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D-4E5E-9ABC-C016BB92BF82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 sz="1100" b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'debt+deficit'!$B$1:$O$1</c:f>
              <c:strCache>
                <c:ptCount val="14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2018*</c:v>
                </c:pt>
              </c:strCache>
            </c:strRef>
          </c:cat>
          <c:val>
            <c:numRef>
              <c:f>'debt+deficit'!$B$3:$O$3</c:f>
              <c:numCache>
                <c:formatCode>0.0</c:formatCode>
                <c:ptCount val="14"/>
                <c:pt idx="0">
                  <c:v>-7.8</c:v>
                </c:pt>
                <c:pt idx="1">
                  <c:v>-9.3000000000000007</c:v>
                </c:pt>
                <c:pt idx="2">
                  <c:v>-5</c:v>
                </c:pt>
                <c:pt idx="3">
                  <c:v>-3.7</c:v>
                </c:pt>
                <c:pt idx="4">
                  <c:v>-4.5</c:v>
                </c:pt>
                <c:pt idx="5">
                  <c:v>-4.5</c:v>
                </c:pt>
                <c:pt idx="6">
                  <c:v>-5.4</c:v>
                </c:pt>
                <c:pt idx="7">
                  <c:v>-2.4</c:v>
                </c:pt>
                <c:pt idx="8">
                  <c:v>-2.6209755739372764</c:v>
                </c:pt>
                <c:pt idx="9">
                  <c:v>-2.7466895041724242</c:v>
                </c:pt>
                <c:pt idx="10">
                  <c:v>-1.9935410665098094</c:v>
                </c:pt>
                <c:pt idx="11">
                  <c:v>-1.8535340440752663</c:v>
                </c:pt>
                <c:pt idx="12">
                  <c:v>-2.3764865077905335</c:v>
                </c:pt>
                <c:pt idx="13">
                  <c:v>-2.4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EC5D-4E5E-9ABC-C016BB92B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87520"/>
        <c:axId val="107385984"/>
      </c:lineChart>
      <c:catAx>
        <c:axId val="10737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07376000"/>
        <c:crosses val="autoZero"/>
        <c:auto val="1"/>
        <c:lblAlgn val="ctr"/>
        <c:lblOffset val="100"/>
        <c:noMultiLvlLbl val="0"/>
      </c:catAx>
      <c:valAx>
        <c:axId val="107376000"/>
        <c:scaling>
          <c:orientation val="minMax"/>
          <c:min val="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07374464"/>
        <c:crosses val="autoZero"/>
        <c:crossBetween val="between"/>
      </c:valAx>
      <c:valAx>
        <c:axId val="107385984"/>
        <c:scaling>
          <c:orientation val="minMax"/>
          <c:max val="-1"/>
          <c:min val="-9.5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107387520"/>
        <c:crosses val="max"/>
        <c:crossBetween val="between"/>
      </c:valAx>
      <c:catAx>
        <c:axId val="107387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38598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93539963646504254"/>
          <c:w val="0.99939901313647139"/>
          <c:h val="5.2049559916631107E-2"/>
        </c:manualLayout>
      </c:layout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34517719689784E-2"/>
          <c:y val="1.7005562321034791E-2"/>
          <c:w val="0.9399013544682836"/>
          <c:h val="0.502847864485622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solidFill>
                <a:schemeClr val="lt1"/>
              </a:solidFill>
              <a:ln w="3175" cap="flat" cmpd="sng" algn="ctr">
                <a:noFill/>
                <a:prstDash val="solid"/>
              </a:ln>
              <a:effectLst/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alapadatok!$A$2:$A$18</c:f>
              <c:strCache>
                <c:ptCount val="14"/>
                <c:pt idx="0">
                  <c:v>Nyugdíjkiadások többlete</c:v>
                </c:pt>
                <c:pt idx="1">
                  <c:v>Bérminimum miatti többletek</c:v>
                </c:pt>
                <c:pt idx="2">
                  <c:v>Gyógyító-megelőző ellátás </c:v>
                </c:pt>
                <c:pt idx="3">
                  <c:v>Migrációs nyomás kezeléséhez szükséges működési kiadások</c:v>
                </c:pt>
                <c:pt idx="4">
                  <c:v>Egészségügyi dolgozók béremelése</c:v>
                </c:pt>
                <c:pt idx="5">
                  <c:v>HM GDP arányos finanszírozás miatti többlet</c:v>
                </c:pt>
                <c:pt idx="6">
                  <c:v>Pedagógus béremelés </c:v>
                </c:pt>
                <c:pt idx="7">
                  <c:v>Nemzeti Olimpiai Központ beruházás</c:v>
                </c:pt>
                <c:pt idx="8">
                  <c:v>Egészséges Budapest Program és új budapesti kórház</c:v>
                </c:pt>
                <c:pt idx="9">
                  <c:v>Lakásépítési támogatások</c:v>
                </c:pt>
                <c:pt idx="10">
                  <c:v>Beruházás ösztönzési célelőirányzat</c:v>
                </c:pt>
                <c:pt idx="11">
                  <c:v>2018-ra tervezett bv. fejlesztések működtetése</c:v>
                </c:pt>
                <c:pt idx="12">
                  <c:v>Rendvédelmi dolgozók, fegyveres erők béremelése</c:v>
                </c:pt>
                <c:pt idx="13">
                  <c:v>NAV életpálya</c:v>
                </c:pt>
              </c:strCache>
            </c:strRef>
          </c:cat>
          <c:val>
            <c:numRef>
              <c:f>alapadatok!$B$2:$B$18</c:f>
              <c:numCache>
                <c:formatCode>#,##0</c:formatCode>
                <c:ptCount val="14"/>
                <c:pt idx="0">
                  <c:v>191.76329999999982</c:v>
                </c:pt>
                <c:pt idx="1">
                  <c:v>160.51928599999997</c:v>
                </c:pt>
                <c:pt idx="2">
                  <c:v>105.3938999999998</c:v>
                </c:pt>
                <c:pt idx="3">
                  <c:v>74.900000000000006</c:v>
                </c:pt>
                <c:pt idx="4">
                  <c:v>59.199999999999989</c:v>
                </c:pt>
                <c:pt idx="5">
                  <c:v>34.576300000000003</c:v>
                </c:pt>
                <c:pt idx="6">
                  <c:v>32.600000000000023</c:v>
                </c:pt>
                <c:pt idx="7">
                  <c:v>29.869199999999996</c:v>
                </c:pt>
                <c:pt idx="8">
                  <c:v>26</c:v>
                </c:pt>
                <c:pt idx="9">
                  <c:v>25</c:v>
                </c:pt>
                <c:pt idx="10">
                  <c:v>20</c:v>
                </c:pt>
                <c:pt idx="11">
                  <c:v>17.734200000000001</c:v>
                </c:pt>
                <c:pt idx="12">
                  <c:v>16.400000000000006</c:v>
                </c:pt>
                <c:pt idx="13">
                  <c:v>13.799999999999997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00-4E19-9AD8-B94BC9AEE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399488"/>
        <c:axId val="110401024"/>
      </c:barChart>
      <c:catAx>
        <c:axId val="11039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10401024"/>
        <c:crosses val="autoZero"/>
        <c:auto val="1"/>
        <c:lblAlgn val="ctr"/>
        <c:lblOffset val="100"/>
        <c:noMultiLvlLbl val="0"/>
      </c:catAx>
      <c:valAx>
        <c:axId val="110401024"/>
        <c:scaling>
          <c:orientation val="minMax"/>
          <c:max val="200"/>
          <c:min val="5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110399488"/>
        <c:crosses val="autoZero"/>
        <c:crossBetween val="between"/>
        <c:majorUnit val="15"/>
        <c:minorUnit val="1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71888981449631E-2"/>
          <c:y val="1.9161477349974296E-2"/>
          <c:w val="0.88890209136974629"/>
          <c:h val="0.830941100706324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Negyedéves!$C$3:$C$5</c:f>
              <c:strCache>
                <c:ptCount val="1"/>
                <c:pt idx="0">
                  <c:v>Foglalkoztatottak száma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10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3A-4903-B5E3-88380DA5F748}"/>
              </c:ext>
            </c:extLst>
          </c:dPt>
          <c:dPt>
            <c:idx val="10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3A-4903-B5E3-88380DA5F748}"/>
              </c:ext>
            </c:extLst>
          </c:dPt>
          <c:cat>
            <c:numRef>
              <c:f>Negyedéves!$A$6:$A$103</c:f>
              <c:numCache>
                <c:formatCode>General</c:formatCode>
                <c:ptCount val="98"/>
                <c:pt idx="0" formatCode="0">
                  <c:v>1992</c:v>
                </c:pt>
                <c:pt idx="4" formatCode="0">
                  <c:v>1993</c:v>
                </c:pt>
                <c:pt idx="8" formatCode="0">
                  <c:v>1994</c:v>
                </c:pt>
                <c:pt idx="12" formatCode="0">
                  <c:v>1995</c:v>
                </c:pt>
                <c:pt idx="16" formatCode="0">
                  <c:v>1996</c:v>
                </c:pt>
                <c:pt idx="20" formatCode="0">
                  <c:v>1997</c:v>
                </c:pt>
                <c:pt idx="24" formatCode="0">
                  <c:v>1998</c:v>
                </c:pt>
                <c:pt idx="28" formatCode="0">
                  <c:v>1999</c:v>
                </c:pt>
                <c:pt idx="32" formatCode="0">
                  <c:v>2000</c:v>
                </c:pt>
                <c:pt idx="36" formatCode="0">
                  <c:v>2001</c:v>
                </c:pt>
                <c:pt idx="40" formatCode="0">
                  <c:v>2002</c:v>
                </c:pt>
                <c:pt idx="44" formatCode="0">
                  <c:v>2003</c:v>
                </c:pt>
                <c:pt idx="48" formatCode="0">
                  <c:v>2004</c:v>
                </c:pt>
                <c:pt idx="52" formatCode="0">
                  <c:v>2005</c:v>
                </c:pt>
                <c:pt idx="56" formatCode="0">
                  <c:v>2006</c:v>
                </c:pt>
                <c:pt idx="60" formatCode="0">
                  <c:v>2007</c:v>
                </c:pt>
                <c:pt idx="64" formatCode="0">
                  <c:v>2008</c:v>
                </c:pt>
                <c:pt idx="68" formatCode="0">
                  <c:v>2009</c:v>
                </c:pt>
                <c:pt idx="72" formatCode="0">
                  <c:v>2010</c:v>
                </c:pt>
                <c:pt idx="76" formatCode="0">
                  <c:v>2011</c:v>
                </c:pt>
                <c:pt idx="80" formatCode="0">
                  <c:v>2012</c:v>
                </c:pt>
                <c:pt idx="84" formatCode="0">
                  <c:v>2013</c:v>
                </c:pt>
                <c:pt idx="88" formatCode="0">
                  <c:v>2014</c:v>
                </c:pt>
                <c:pt idx="92" formatCode="0">
                  <c:v>2015</c:v>
                </c:pt>
                <c:pt idx="96" formatCode="0">
                  <c:v>2016</c:v>
                </c:pt>
              </c:numCache>
            </c:numRef>
          </c:cat>
          <c:val>
            <c:numRef>
              <c:f>Negyedéves!$C$6:$C$107</c:f>
              <c:numCache>
                <c:formatCode>0.0</c:formatCode>
                <c:ptCount val="102"/>
                <c:pt idx="0">
                  <c:v>4086.3</c:v>
                </c:pt>
                <c:pt idx="1">
                  <c:v>4112.3</c:v>
                </c:pt>
                <c:pt idx="2">
                  <c:v>4104.3999999999996</c:v>
                </c:pt>
                <c:pt idx="3">
                  <c:v>4041.3</c:v>
                </c:pt>
                <c:pt idx="4">
                  <c:v>3823</c:v>
                </c:pt>
                <c:pt idx="5">
                  <c:v>3844.2</c:v>
                </c:pt>
                <c:pt idx="6">
                  <c:v>3831.1</c:v>
                </c:pt>
                <c:pt idx="7">
                  <c:v>3811.1</c:v>
                </c:pt>
                <c:pt idx="8">
                  <c:v>3711.9</c:v>
                </c:pt>
                <c:pt idx="9">
                  <c:v>3746.8</c:v>
                </c:pt>
                <c:pt idx="10">
                  <c:v>3784.9</c:v>
                </c:pt>
                <c:pt idx="11">
                  <c:v>3763.5</c:v>
                </c:pt>
                <c:pt idx="12">
                  <c:v>3640.4</c:v>
                </c:pt>
                <c:pt idx="13">
                  <c:v>3665</c:v>
                </c:pt>
                <c:pt idx="14">
                  <c:v>3693.8</c:v>
                </c:pt>
                <c:pt idx="15">
                  <c:v>3716.2</c:v>
                </c:pt>
                <c:pt idx="16">
                  <c:v>3593.6</c:v>
                </c:pt>
                <c:pt idx="17">
                  <c:v>3627.8</c:v>
                </c:pt>
                <c:pt idx="18">
                  <c:v>3658.5</c:v>
                </c:pt>
                <c:pt idx="19">
                  <c:v>3712.2</c:v>
                </c:pt>
                <c:pt idx="20">
                  <c:v>3604</c:v>
                </c:pt>
                <c:pt idx="21">
                  <c:v>3615.5</c:v>
                </c:pt>
                <c:pt idx="22">
                  <c:v>3654.7</c:v>
                </c:pt>
                <c:pt idx="23">
                  <c:v>3710.9</c:v>
                </c:pt>
                <c:pt idx="24">
                  <c:v>3639.7</c:v>
                </c:pt>
                <c:pt idx="25">
                  <c:v>3662.1</c:v>
                </c:pt>
                <c:pt idx="26">
                  <c:v>3714.9</c:v>
                </c:pt>
                <c:pt idx="27">
                  <c:v>3765.8</c:v>
                </c:pt>
                <c:pt idx="28">
                  <c:v>3759.3</c:v>
                </c:pt>
                <c:pt idx="29">
                  <c:v>3801.8</c:v>
                </c:pt>
                <c:pt idx="30">
                  <c:v>3832.6</c:v>
                </c:pt>
                <c:pt idx="31">
                  <c:v>3843.6</c:v>
                </c:pt>
                <c:pt idx="32">
                  <c:v>3803.7</c:v>
                </c:pt>
                <c:pt idx="33">
                  <c:v>3834.9</c:v>
                </c:pt>
                <c:pt idx="34">
                  <c:v>3881.2</c:v>
                </c:pt>
                <c:pt idx="35">
                  <c:v>3904.8</c:v>
                </c:pt>
                <c:pt idx="36">
                  <c:v>3860</c:v>
                </c:pt>
                <c:pt idx="37">
                  <c:v>3859</c:v>
                </c:pt>
                <c:pt idx="38">
                  <c:v>3891</c:v>
                </c:pt>
                <c:pt idx="39">
                  <c:v>3863.1</c:v>
                </c:pt>
                <c:pt idx="40">
                  <c:v>3840</c:v>
                </c:pt>
                <c:pt idx="41">
                  <c:v>3867.5</c:v>
                </c:pt>
                <c:pt idx="42">
                  <c:v>3886.2</c:v>
                </c:pt>
                <c:pt idx="43">
                  <c:v>3888.9</c:v>
                </c:pt>
                <c:pt idx="44">
                  <c:v>3859.6</c:v>
                </c:pt>
                <c:pt idx="45">
                  <c:v>3923.9</c:v>
                </c:pt>
                <c:pt idx="46">
                  <c:v>3952.2</c:v>
                </c:pt>
                <c:pt idx="47">
                  <c:v>3952.3</c:v>
                </c:pt>
                <c:pt idx="48">
                  <c:v>3891.5</c:v>
                </c:pt>
                <c:pt idx="49">
                  <c:v>3894.1</c:v>
                </c:pt>
                <c:pt idx="50">
                  <c:v>3906.6</c:v>
                </c:pt>
                <c:pt idx="51">
                  <c:v>3909.2</c:v>
                </c:pt>
                <c:pt idx="52">
                  <c:v>3870.6</c:v>
                </c:pt>
                <c:pt idx="53">
                  <c:v>3891.5</c:v>
                </c:pt>
                <c:pt idx="54">
                  <c:v>3927.6</c:v>
                </c:pt>
                <c:pt idx="55">
                  <c:v>3916.4</c:v>
                </c:pt>
                <c:pt idx="56">
                  <c:v>3893.33</c:v>
                </c:pt>
                <c:pt idx="57">
                  <c:v>3937.21</c:v>
                </c:pt>
                <c:pt idx="58">
                  <c:v>3940.86</c:v>
                </c:pt>
                <c:pt idx="59">
                  <c:v>3942.33</c:v>
                </c:pt>
                <c:pt idx="60">
                  <c:v>3890.9</c:v>
                </c:pt>
                <c:pt idx="61">
                  <c:v>3916.0999999999995</c:v>
                </c:pt>
                <c:pt idx="62">
                  <c:v>3922.55</c:v>
                </c:pt>
                <c:pt idx="63">
                  <c:v>3878.28</c:v>
                </c:pt>
                <c:pt idx="64">
                  <c:v>3813.7900000000004</c:v>
                </c:pt>
                <c:pt idx="65">
                  <c:v>3842.63</c:v>
                </c:pt>
                <c:pt idx="66">
                  <c:v>3891.06</c:v>
                </c:pt>
                <c:pt idx="67">
                  <c:v>3845.76</c:v>
                </c:pt>
                <c:pt idx="68">
                  <c:v>3733.3500000000004</c:v>
                </c:pt>
                <c:pt idx="69">
                  <c:v>3764.01</c:v>
                </c:pt>
                <c:pt idx="70">
                  <c:v>3748.5</c:v>
                </c:pt>
                <c:pt idx="71">
                  <c:v>3745.4399999999996</c:v>
                </c:pt>
                <c:pt idx="72">
                  <c:v>3678.7299999999996</c:v>
                </c:pt>
                <c:pt idx="73">
                  <c:v>3728.87</c:v>
                </c:pt>
                <c:pt idx="74">
                  <c:v>3771.15</c:v>
                </c:pt>
                <c:pt idx="75">
                  <c:v>3750.78</c:v>
                </c:pt>
                <c:pt idx="76">
                  <c:v>3685.37</c:v>
                </c:pt>
                <c:pt idx="77">
                  <c:v>3759.17</c:v>
                </c:pt>
                <c:pt idx="78">
                  <c:v>3798.5600000000004</c:v>
                </c:pt>
                <c:pt idx="79">
                  <c:v>3792.96</c:v>
                </c:pt>
                <c:pt idx="80">
                  <c:v>3735.2</c:v>
                </c:pt>
                <c:pt idx="81">
                  <c:v>3821.58</c:v>
                </c:pt>
                <c:pt idx="82">
                  <c:v>3887.34</c:v>
                </c:pt>
                <c:pt idx="83">
                  <c:v>3864.7300000000005</c:v>
                </c:pt>
                <c:pt idx="84">
                  <c:v>3772.4300000000003</c:v>
                </c:pt>
                <c:pt idx="85">
                  <c:v>3888.7400000000002</c:v>
                </c:pt>
                <c:pt idx="86">
                  <c:v>3940.3399999999997</c:v>
                </c:pt>
                <c:pt idx="87">
                  <c:v>3969.54</c:v>
                </c:pt>
                <c:pt idx="88">
                  <c:v>4037.84</c:v>
                </c:pt>
                <c:pt idx="89">
                  <c:v>4075.18</c:v>
                </c:pt>
                <c:pt idx="90">
                  <c:v>4148.6099999999997</c:v>
                </c:pt>
                <c:pt idx="91">
                  <c:v>4141.7099999999991</c:v>
                </c:pt>
                <c:pt idx="92">
                  <c:v>4117.17</c:v>
                </c:pt>
                <c:pt idx="93">
                  <c:v>4200.6693333333342</c:v>
                </c:pt>
                <c:pt idx="94">
                  <c:v>4264.8086666666668</c:v>
                </c:pt>
                <c:pt idx="95">
                  <c:v>4259.3370000000004</c:v>
                </c:pt>
                <c:pt idx="96">
                  <c:v>4262.1660000000002</c:v>
                </c:pt>
                <c:pt idx="97">
                  <c:v>4342.7160000000003</c:v>
                </c:pt>
                <c:pt idx="98">
                  <c:v>4390.6703333333344</c:v>
                </c:pt>
                <c:pt idx="99">
                  <c:v>4410.9960000000001</c:v>
                </c:pt>
                <c:pt idx="100">
                  <c:v>4367.9279999999999</c:v>
                </c:pt>
                <c:pt idx="101">
                  <c:v>4419.5583333333334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3A-4903-B5E3-88380DA5F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12384"/>
        <c:axId val="110510848"/>
      </c:barChart>
      <c:lineChart>
        <c:grouping val="standard"/>
        <c:varyColors val="0"/>
        <c:ser>
          <c:idx val="2"/>
          <c:order val="1"/>
          <c:tx>
            <c:strRef>
              <c:f>Negyedéves!$D$3:$D$5</c:f>
              <c:strCache>
                <c:ptCount val="1"/>
                <c:pt idx="0">
                  <c:v>Munkanélküliek száma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Negyedéves!$A$6:$A$107</c:f>
              <c:numCache>
                <c:formatCode>General</c:formatCode>
                <c:ptCount val="102"/>
                <c:pt idx="0" formatCode="0">
                  <c:v>1992</c:v>
                </c:pt>
                <c:pt idx="4" formatCode="0">
                  <c:v>1993</c:v>
                </c:pt>
                <c:pt idx="8" formatCode="0">
                  <c:v>1994</c:v>
                </c:pt>
                <c:pt idx="12" formatCode="0">
                  <c:v>1995</c:v>
                </c:pt>
                <c:pt idx="16" formatCode="0">
                  <c:v>1996</c:v>
                </c:pt>
                <c:pt idx="20" formatCode="0">
                  <c:v>1997</c:v>
                </c:pt>
                <c:pt idx="24" formatCode="0">
                  <c:v>1998</c:v>
                </c:pt>
                <c:pt idx="28" formatCode="0">
                  <c:v>1999</c:v>
                </c:pt>
                <c:pt idx="32" formatCode="0">
                  <c:v>2000</c:v>
                </c:pt>
                <c:pt idx="36" formatCode="0">
                  <c:v>2001</c:v>
                </c:pt>
                <c:pt idx="40" formatCode="0">
                  <c:v>2002</c:v>
                </c:pt>
                <c:pt idx="44" formatCode="0">
                  <c:v>2003</c:v>
                </c:pt>
                <c:pt idx="48" formatCode="0">
                  <c:v>2004</c:v>
                </c:pt>
                <c:pt idx="52" formatCode="0">
                  <c:v>2005</c:v>
                </c:pt>
                <c:pt idx="56" formatCode="0">
                  <c:v>2006</c:v>
                </c:pt>
                <c:pt idx="60" formatCode="0">
                  <c:v>2007</c:v>
                </c:pt>
                <c:pt idx="64" formatCode="0">
                  <c:v>2008</c:v>
                </c:pt>
                <c:pt idx="68" formatCode="0">
                  <c:v>2009</c:v>
                </c:pt>
                <c:pt idx="72" formatCode="0">
                  <c:v>2010</c:v>
                </c:pt>
                <c:pt idx="76" formatCode="0">
                  <c:v>2011</c:v>
                </c:pt>
                <c:pt idx="80" formatCode="0">
                  <c:v>2012</c:v>
                </c:pt>
                <c:pt idx="84" formatCode="0">
                  <c:v>2013</c:v>
                </c:pt>
                <c:pt idx="88" formatCode="0">
                  <c:v>2014</c:v>
                </c:pt>
                <c:pt idx="92" formatCode="0">
                  <c:v>2015</c:v>
                </c:pt>
                <c:pt idx="96" formatCode="0">
                  <c:v>2016</c:v>
                </c:pt>
                <c:pt idx="100" formatCode="0">
                  <c:v>2017</c:v>
                </c:pt>
              </c:numCache>
            </c:numRef>
          </c:cat>
          <c:val>
            <c:numRef>
              <c:f>Negyedéves!$D$6:$D$107</c:f>
              <c:numCache>
                <c:formatCode>0.0</c:formatCode>
                <c:ptCount val="102"/>
                <c:pt idx="0">
                  <c:v>423.9</c:v>
                </c:pt>
                <c:pt idx="1">
                  <c:v>437.7</c:v>
                </c:pt>
                <c:pt idx="2">
                  <c:v>456</c:v>
                </c:pt>
                <c:pt idx="3">
                  <c:v>461</c:v>
                </c:pt>
                <c:pt idx="4">
                  <c:v>546.5</c:v>
                </c:pt>
                <c:pt idx="5">
                  <c:v>518.1</c:v>
                </c:pt>
                <c:pt idx="6">
                  <c:v>517</c:v>
                </c:pt>
                <c:pt idx="7">
                  <c:v>494.1</c:v>
                </c:pt>
                <c:pt idx="8">
                  <c:v>482.1</c:v>
                </c:pt>
                <c:pt idx="9">
                  <c:v>448.5</c:v>
                </c:pt>
                <c:pt idx="10">
                  <c:v>435.8</c:v>
                </c:pt>
                <c:pt idx="11">
                  <c:v>431.2</c:v>
                </c:pt>
                <c:pt idx="12">
                  <c:v>432</c:v>
                </c:pt>
                <c:pt idx="13">
                  <c:v>410.6</c:v>
                </c:pt>
                <c:pt idx="14">
                  <c:v>415.4</c:v>
                </c:pt>
                <c:pt idx="15">
                  <c:v>408.1</c:v>
                </c:pt>
                <c:pt idx="16">
                  <c:v>422.4</c:v>
                </c:pt>
                <c:pt idx="17">
                  <c:v>399.3</c:v>
                </c:pt>
                <c:pt idx="18">
                  <c:v>403.6</c:v>
                </c:pt>
                <c:pt idx="19">
                  <c:v>375.2</c:v>
                </c:pt>
                <c:pt idx="20">
                  <c:v>372.1</c:v>
                </c:pt>
                <c:pt idx="21">
                  <c:v>367.5</c:v>
                </c:pt>
                <c:pt idx="22">
                  <c:v>345.9</c:v>
                </c:pt>
                <c:pt idx="23">
                  <c:v>309.8</c:v>
                </c:pt>
                <c:pt idx="24">
                  <c:v>345.9</c:v>
                </c:pt>
                <c:pt idx="25">
                  <c:v>320.10000000000002</c:v>
                </c:pt>
                <c:pt idx="26">
                  <c:v>304.10000000000002</c:v>
                </c:pt>
                <c:pt idx="27">
                  <c:v>285.7</c:v>
                </c:pt>
                <c:pt idx="28">
                  <c:v>302.5</c:v>
                </c:pt>
                <c:pt idx="29">
                  <c:v>281.39999999999998</c:v>
                </c:pt>
                <c:pt idx="30">
                  <c:v>287.89999999999998</c:v>
                </c:pt>
                <c:pt idx="31">
                  <c:v>269.39999999999998</c:v>
                </c:pt>
                <c:pt idx="32">
                  <c:v>274.60000000000002</c:v>
                </c:pt>
                <c:pt idx="33">
                  <c:v>268.89999999999998</c:v>
                </c:pt>
                <c:pt idx="34">
                  <c:v>261.39999999999998</c:v>
                </c:pt>
                <c:pt idx="35">
                  <c:v>250</c:v>
                </c:pt>
                <c:pt idx="36">
                  <c:v>246.9</c:v>
                </c:pt>
                <c:pt idx="37">
                  <c:v>231.1</c:v>
                </c:pt>
                <c:pt idx="38">
                  <c:v>230.9</c:v>
                </c:pt>
                <c:pt idx="39">
                  <c:v>227.6</c:v>
                </c:pt>
                <c:pt idx="40">
                  <c:v>236.2</c:v>
                </c:pt>
                <c:pt idx="41">
                  <c:v>229.4</c:v>
                </c:pt>
                <c:pt idx="42">
                  <c:v>245.5</c:v>
                </c:pt>
                <c:pt idx="43">
                  <c:v>244.2</c:v>
                </c:pt>
                <c:pt idx="44">
                  <c:v>264.7</c:v>
                </c:pt>
                <c:pt idx="45">
                  <c:v>241.2</c:v>
                </c:pt>
                <c:pt idx="46">
                  <c:v>240.3</c:v>
                </c:pt>
                <c:pt idx="47">
                  <c:v>231.9</c:v>
                </c:pt>
                <c:pt idx="48">
                  <c:v>252.2</c:v>
                </c:pt>
                <c:pt idx="49">
                  <c:v>241.6</c:v>
                </c:pt>
                <c:pt idx="50">
                  <c:v>254.6</c:v>
                </c:pt>
                <c:pt idx="51">
                  <c:v>263.3</c:v>
                </c:pt>
                <c:pt idx="52">
                  <c:v>297.39999999999998</c:v>
                </c:pt>
                <c:pt idx="53">
                  <c:v>299.5</c:v>
                </c:pt>
                <c:pt idx="54">
                  <c:v>308.60000000000002</c:v>
                </c:pt>
                <c:pt idx="55">
                  <c:v>309.89999999999998</c:v>
                </c:pt>
                <c:pt idx="56">
                  <c:v>325.68</c:v>
                </c:pt>
                <c:pt idx="57">
                  <c:v>306.77</c:v>
                </c:pt>
                <c:pt idx="58">
                  <c:v>321.49</c:v>
                </c:pt>
                <c:pt idx="59">
                  <c:v>319.02</c:v>
                </c:pt>
                <c:pt idx="60">
                  <c:v>317.58999999999997</c:v>
                </c:pt>
                <c:pt idx="61">
                  <c:v>296.45999999999998</c:v>
                </c:pt>
                <c:pt idx="62">
                  <c:v>306.72000000000003</c:v>
                </c:pt>
                <c:pt idx="63">
                  <c:v>327.57</c:v>
                </c:pt>
                <c:pt idx="64">
                  <c:v>330.23</c:v>
                </c:pt>
                <c:pt idx="65">
                  <c:v>315.51</c:v>
                </c:pt>
                <c:pt idx="66">
                  <c:v>323.05</c:v>
                </c:pt>
                <c:pt idx="67">
                  <c:v>336.55</c:v>
                </c:pt>
                <c:pt idx="68">
                  <c:v>404.23</c:v>
                </c:pt>
                <c:pt idx="69">
                  <c:v>400.77</c:v>
                </c:pt>
                <c:pt idx="70">
                  <c:v>431.36</c:v>
                </c:pt>
                <c:pt idx="71">
                  <c:v>434.93</c:v>
                </c:pt>
                <c:pt idx="72">
                  <c:v>493.99</c:v>
                </c:pt>
                <c:pt idx="73">
                  <c:v>470.74</c:v>
                </c:pt>
                <c:pt idx="74">
                  <c:v>458.71</c:v>
                </c:pt>
                <c:pt idx="75">
                  <c:v>454.26</c:v>
                </c:pt>
                <c:pt idx="76">
                  <c:v>492.77</c:v>
                </c:pt>
                <c:pt idx="77">
                  <c:v>459.56</c:v>
                </c:pt>
                <c:pt idx="78">
                  <c:v>456.42999999999995</c:v>
                </c:pt>
                <c:pt idx="79">
                  <c:v>455.15999999999997</c:v>
                </c:pt>
                <c:pt idx="80">
                  <c:v>506.52</c:v>
                </c:pt>
                <c:pt idx="81">
                  <c:v>472.22999999999996</c:v>
                </c:pt>
                <c:pt idx="82">
                  <c:v>454.49</c:v>
                </c:pt>
                <c:pt idx="83">
                  <c:v>459.45000000000005</c:v>
                </c:pt>
                <c:pt idx="84">
                  <c:v>495.38</c:v>
                </c:pt>
                <c:pt idx="85">
                  <c:v>440.66</c:v>
                </c:pt>
                <c:pt idx="86">
                  <c:v>429.55999999999995</c:v>
                </c:pt>
                <c:pt idx="87">
                  <c:v>398.52</c:v>
                </c:pt>
                <c:pt idx="88">
                  <c:v>364.09</c:v>
                </c:pt>
                <c:pt idx="89">
                  <c:v>359.29</c:v>
                </c:pt>
                <c:pt idx="90">
                  <c:v>331.46000000000004</c:v>
                </c:pt>
                <c:pt idx="91">
                  <c:v>318.45</c:v>
                </c:pt>
                <c:pt idx="92">
                  <c:v>347.59000000000003</c:v>
                </c:pt>
                <c:pt idx="93">
                  <c:v>310.387</c:v>
                </c:pt>
                <c:pt idx="94">
                  <c:v>292.67599999999999</c:v>
                </c:pt>
                <c:pt idx="95">
                  <c:v>280.72800000000001</c:v>
                </c:pt>
                <c:pt idx="96">
                  <c:v>272.779</c:v>
                </c:pt>
                <c:pt idx="97">
                  <c:v>234.08600000000001</c:v>
                </c:pt>
                <c:pt idx="98">
                  <c:v>226.48166666666668</c:v>
                </c:pt>
                <c:pt idx="99">
                  <c:v>204.971</c:v>
                </c:pt>
                <c:pt idx="100">
                  <c:v>206.75899999999999</c:v>
                </c:pt>
                <c:pt idx="101">
                  <c:v>196.36133333333331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53A-4903-B5E3-88380DA5F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507520"/>
        <c:axId val="110509056"/>
      </c:lineChart>
      <c:catAx>
        <c:axId val="11050752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hu-HU"/>
          </a:p>
        </c:txPr>
        <c:crossAx val="110509056"/>
        <c:crosses val="autoZero"/>
        <c:auto val="1"/>
        <c:lblAlgn val="ctr"/>
        <c:lblOffset val="100"/>
        <c:tickLblSkip val="3"/>
        <c:noMultiLvlLbl val="0"/>
      </c:catAx>
      <c:valAx>
        <c:axId val="110509056"/>
        <c:scaling>
          <c:orientation val="minMax"/>
          <c:max val="550"/>
          <c:min val="15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110507520"/>
        <c:crosses val="autoZero"/>
        <c:crossBetween val="between"/>
        <c:majorUnit val="50"/>
      </c:valAx>
      <c:valAx>
        <c:axId val="110510848"/>
        <c:scaling>
          <c:orientation val="minMax"/>
          <c:max val="4500"/>
          <c:min val="3500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hu-HU"/>
          </a:p>
        </c:txPr>
        <c:crossAx val="110512384"/>
        <c:crosses val="max"/>
        <c:crossBetween val="between"/>
      </c:valAx>
      <c:catAx>
        <c:axId val="110512384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1051084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5.7262705273801971E-2"/>
          <c:y val="0.93916913643582089"/>
          <c:w val="0.88982955071503611"/>
          <c:h val="6.0830789165376722E-2"/>
        </c:manualLayout>
      </c:layout>
      <c:overlay val="0"/>
      <c:txPr>
        <a:bodyPr/>
        <a:lstStyle/>
        <a:p>
          <a:pPr>
            <a:defRPr sz="1400" b="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>
          <a:latin typeface="+mn-lt"/>
          <a:ea typeface="Segoe UI" panose="020B0502040204020203" pitchFamily="34" charset="0"/>
          <a:cs typeface="Segoe UI" panose="020B0502040204020203" pitchFamily="34" charset="0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34134500928467E-2"/>
          <c:y val="4.626079798055225E-2"/>
          <c:w val="0.90947025231323508"/>
          <c:h val="0.90112255286753207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Munka1!$B$3:$J$3</c:f>
              <c:strCache>
                <c:ptCount val="9"/>
                <c:pt idx="0">
                  <c:v>2010. év</c:v>
                </c:pt>
                <c:pt idx="1">
                  <c:v>2011. év</c:v>
                </c:pt>
                <c:pt idx="2">
                  <c:v>2012. év</c:v>
                </c:pt>
                <c:pt idx="3">
                  <c:v>2013. év</c:v>
                </c:pt>
                <c:pt idx="4">
                  <c:v>2014. év</c:v>
                </c:pt>
                <c:pt idx="5">
                  <c:v>2015. év</c:v>
                </c:pt>
                <c:pt idx="6">
                  <c:v>2016. év</c:v>
                </c:pt>
                <c:pt idx="7">
                  <c:v>2017. év</c:v>
                </c:pt>
                <c:pt idx="8">
                  <c:v>2018. év</c:v>
                </c:pt>
              </c:strCache>
            </c:strRef>
          </c:cat>
          <c:val>
            <c:numRef>
              <c:f>Munka1!$B$4:$J$4</c:f>
              <c:numCache>
                <c:formatCode>#,##0.0</c:formatCode>
                <c:ptCount val="9"/>
                <c:pt idx="0">
                  <c:v>31118.6</c:v>
                </c:pt>
                <c:pt idx="1">
                  <c:v>33420.1</c:v>
                </c:pt>
                <c:pt idx="2">
                  <c:v>32164.400000000001</c:v>
                </c:pt>
                <c:pt idx="3">
                  <c:v>47199.3</c:v>
                </c:pt>
                <c:pt idx="4">
                  <c:v>55279.6</c:v>
                </c:pt>
                <c:pt idx="5">
                  <c:v>61000</c:v>
                </c:pt>
                <c:pt idx="6">
                  <c:v>71740</c:v>
                </c:pt>
                <c:pt idx="7">
                  <c:v>73910.399999999994</c:v>
                </c:pt>
                <c:pt idx="8">
                  <c:v>79304.7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A6-42D6-BA5F-1AD4EA60C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9439744"/>
        <c:axId val="119441280"/>
      </c:barChart>
      <c:catAx>
        <c:axId val="11943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441280"/>
        <c:crosses val="autoZero"/>
        <c:auto val="1"/>
        <c:lblAlgn val="ctr"/>
        <c:lblOffset val="100"/>
        <c:noMultiLvlLbl val="0"/>
      </c:catAx>
      <c:valAx>
        <c:axId val="11944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943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hu-HU" sz="2400" kern="600">
              <a:solidFill>
                <a:srgbClr val="333333"/>
              </a:solidFill>
              <a:latin typeface="+mj-lt"/>
              <a:ea typeface="+mj-ea"/>
              <a:cs typeface="Times New Roman" pitchFamily="18" charset="0"/>
            </a:defRPr>
          </a:pPr>
          <a:endParaRPr lang="hu-H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Miből tevődik össze a 36,6 milliárd forintos előirányzat?</c:v>
                </c:pt>
              </c:strCache>
            </c:strRef>
          </c:tx>
          <c:explosion val="7"/>
          <c:dLbls>
            <c:dLbl>
              <c:idx val="0"/>
              <c:layout>
                <c:manualLayout>
                  <c:x val="-0.18501944201419268"/>
                  <c:y val="1.8275668625660439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+mj-lt"/>
                      </a:rPr>
                      <a:t>13,9 milliárd</a:t>
                    </a:r>
                    <a:r>
                      <a:rPr lang="en-US" baseline="0">
                        <a:latin typeface="+mj-lt"/>
                      </a:rPr>
                      <a:t> forint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55-49B5-97F8-6349D12AC46E}"/>
                </c:ext>
              </c:extLst>
            </c:dLbl>
            <c:dLbl>
              <c:idx val="1"/>
              <c:layout>
                <c:manualLayout>
                  <c:x val="-0.10582543501506757"/>
                  <c:y val="-0.228240045267714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5,3 milliárd</a:t>
                    </a:r>
                    <a:r>
                      <a:rPr lang="en-US" baseline="0" dirty="0">
                        <a:latin typeface="+mj-lt"/>
                      </a:rPr>
                      <a:t> forint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55-49B5-97F8-6349D12AC46E}"/>
                </c:ext>
              </c:extLst>
            </c:dLbl>
            <c:dLbl>
              <c:idx val="2"/>
              <c:layout>
                <c:manualLayout>
                  <c:x val="8.7226110625060763E-2"/>
                  <c:y val="1.976993625445015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+mj-lt"/>
                      </a:rPr>
                      <a:t>17,4 milliárd</a:t>
                    </a:r>
                    <a:r>
                      <a:rPr lang="en-US" baseline="0" dirty="0">
                        <a:latin typeface="+mj-lt"/>
                      </a:rPr>
                      <a:t> forint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55-49B5-97F8-6349D12AC4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+mj-lt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Munka1!$A$2:$A$4</c:f>
              <c:strCache>
                <c:ptCount val="3"/>
                <c:pt idx="0">
                  <c:v>A bölcsődék, mini bölcsődék 2017. évi támogatásának összege</c:v>
                </c:pt>
                <c:pt idx="1">
                  <c:v>A felsőfokú- és középfokú végzettségű kisgyermeknevelők pótlékához való állami hozzájárulás 2018. évre becsült összege</c:v>
                </c:pt>
                <c:pt idx="2">
                  <c:v>A feladat ellátásához biztosított többletforrás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13.9</c:v>
                </c:pt>
                <c:pt idx="1">
                  <c:v>5.3</c:v>
                </c:pt>
                <c:pt idx="2">
                  <c:v>17.399999999999999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55-49B5-97F8-6349D12AC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aseline="0">
                <a:latin typeface="+mj-lt"/>
              </a:defRPr>
            </a:pPr>
            <a:endParaRPr lang="hu-HU"/>
          </a:p>
        </c:txPr>
      </c:legendEntry>
      <c:legendEntry>
        <c:idx val="1"/>
        <c:txPr>
          <a:bodyPr/>
          <a:lstStyle/>
          <a:p>
            <a:pPr>
              <a:defRPr lang="hu-HU" sz="1400" b="0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endParaRPr lang="hu-HU"/>
          </a:p>
        </c:txPr>
      </c:legendEntry>
      <c:legendEntry>
        <c:idx val="2"/>
        <c:txPr>
          <a:bodyPr/>
          <a:lstStyle/>
          <a:p>
            <a:pPr>
              <a:defRPr lang="hu-HU" sz="1400" b="0" i="0" u="none" strike="noStrike" kern="1200" baseline="0">
                <a:solidFill>
                  <a:prstClr val="black"/>
                </a:solidFill>
                <a:latin typeface="+mj-lt"/>
                <a:ea typeface="+mn-ea"/>
                <a:cs typeface="+mn-cs"/>
              </a:defRPr>
            </a:pPr>
            <a:endParaRPr lang="hu-HU"/>
          </a:p>
        </c:txPr>
      </c:legendEntry>
      <c:layout>
        <c:manualLayout>
          <c:xMode val="edge"/>
          <c:yMode val="edge"/>
          <c:x val="0.63117283950617287"/>
          <c:y val="0.21071626082670142"/>
          <c:w val="0.3317901234567901"/>
          <c:h val="0.77881988871760555"/>
        </c:manualLayout>
      </c:layout>
      <c:overlay val="0"/>
      <c:txPr>
        <a:bodyPr/>
        <a:lstStyle/>
        <a:p>
          <a:pPr>
            <a:defRPr baseline="0"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186344174697"/>
          <c:y val="5.1400554097404488E-2"/>
          <c:w val="0.6306909627688217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Munka1!$A$4</c:f>
              <c:strCache>
                <c:ptCount val="1"/>
                <c:pt idx="0">
                  <c:v>Összeg (millió forint)</c:v>
                </c:pt>
              </c:strCache>
            </c:strRef>
          </c:tx>
          <c:invertIfNegative val="0"/>
          <c:cat>
            <c:strRef>
              <c:f>Munka1!$B$2:$J$2</c:f>
              <c:strCache>
                <c:ptCount val="9"/>
                <c:pt idx="0">
                  <c:v>2010. év</c:v>
                </c:pt>
                <c:pt idx="1">
                  <c:v>2011. év</c:v>
                </c:pt>
                <c:pt idx="2">
                  <c:v>2012. év</c:v>
                </c:pt>
                <c:pt idx="3">
                  <c:v>2013. év</c:v>
                </c:pt>
                <c:pt idx="4">
                  <c:v>2014. év</c:v>
                </c:pt>
                <c:pt idx="5">
                  <c:v>2015. év</c:v>
                </c:pt>
                <c:pt idx="6">
                  <c:v>2016. év</c:v>
                </c:pt>
                <c:pt idx="7">
                  <c:v>2017. év</c:v>
                </c:pt>
                <c:pt idx="8">
                  <c:v>2018. év</c:v>
                </c:pt>
              </c:strCache>
            </c:strRef>
          </c:cat>
          <c:val>
            <c:numRef>
              <c:f>Munka1!$B$4:$J$4</c:f>
              <c:numCache>
                <c:formatCode>_-* #,##0.0\ _F_t_-;\-* #,##0.0\ _F_t_-;_-* "-"??\ _F_t_-;_-@_-</c:formatCode>
                <c:ptCount val="9"/>
                <c:pt idx="0">
                  <c:v>10605.9</c:v>
                </c:pt>
                <c:pt idx="1">
                  <c:v>11248.7</c:v>
                </c:pt>
                <c:pt idx="2">
                  <c:v>11683.5</c:v>
                </c:pt>
                <c:pt idx="3">
                  <c:v>11826.8</c:v>
                </c:pt>
                <c:pt idx="4">
                  <c:v>12629.7</c:v>
                </c:pt>
                <c:pt idx="5">
                  <c:v>13077.6</c:v>
                </c:pt>
                <c:pt idx="6">
                  <c:v>13549.399999999998</c:v>
                </c:pt>
                <c:pt idx="7">
                  <c:v>13805.8</c:v>
                </c:pt>
                <c:pt idx="8">
                  <c:v>36604.5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BA-4532-AB84-873E7ED00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118980608"/>
        <c:axId val="118982144"/>
      </c:barChart>
      <c:lineChart>
        <c:grouping val="standard"/>
        <c:varyColors val="0"/>
        <c:ser>
          <c:idx val="1"/>
          <c:order val="1"/>
          <c:tx>
            <c:v>Ellátottak száma</c:v>
          </c:tx>
          <c:val>
            <c:numRef>
              <c:f>Munka1!$B$3:$I$3</c:f>
              <c:numCache>
                <c:formatCode>_-* #,##0\ _F_t_-;\-* #,##0\ _F_t_-;_-* "-"??\ _F_t_-;_-@_-</c:formatCode>
                <c:ptCount val="8"/>
                <c:pt idx="0">
                  <c:v>21465</c:v>
                </c:pt>
                <c:pt idx="1">
                  <c:v>22766</c:v>
                </c:pt>
                <c:pt idx="2">
                  <c:v>23646</c:v>
                </c:pt>
                <c:pt idx="3">
                  <c:v>23414</c:v>
                </c:pt>
                <c:pt idx="4">
                  <c:v>25243</c:v>
                </c:pt>
                <c:pt idx="5">
                  <c:v>26228</c:v>
                </c:pt>
                <c:pt idx="6">
                  <c:v>27176</c:v>
                </c:pt>
                <c:pt idx="7">
                  <c:v>27686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BA-4532-AB84-873E7ED00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980608"/>
        <c:axId val="118982144"/>
      </c:lineChart>
      <c:catAx>
        <c:axId val="118980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8982144"/>
        <c:crosses val="autoZero"/>
        <c:auto val="1"/>
        <c:lblAlgn val="ctr"/>
        <c:lblOffset val="100"/>
        <c:noMultiLvlLbl val="0"/>
      </c:catAx>
      <c:valAx>
        <c:axId val="118982144"/>
        <c:scaling>
          <c:orientation val="minMax"/>
        </c:scaling>
        <c:delete val="0"/>
        <c:axPos val="l"/>
        <c:majorGridlines/>
        <c:numFmt formatCode="_-* #,##0.0\ _F_t_-;\-* #,##0.0\ _F_t_-;_-* &quot;-&quot;??\ _F_t_-;_-@_-" sourceLinked="1"/>
        <c:majorTickMark val="none"/>
        <c:minorTickMark val="none"/>
        <c:tickLblPos val="nextTo"/>
        <c:crossAx val="118980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0.39831</cdr:x>
      <cdr:y>0.09091</cdr:y>
    </cdr:from>
    <cdr:to>
      <cdr:x>0.97161</cdr:x>
      <cdr:y>0.1942</cdr:y>
    </cdr:to>
    <cdr:sp macro="" textlink="">
      <cdr:nvSpPr>
        <cdr:cNvPr id="7" name="Szövegdoboz 1"/>
        <cdr:cNvSpPr txBox="1"/>
      </cdr:nvSpPr>
      <cdr:spPr>
        <a:xfrm xmlns:a="http://schemas.openxmlformats.org/drawingml/2006/main">
          <a:off x="3384418" y="414318"/>
          <a:ext cx="4871299" cy="470724"/>
        </a:xfrm>
        <a:prstGeom xmlns:a="http://schemas.openxmlformats.org/drawingml/2006/main" prst="roundRect">
          <a:avLst/>
        </a:prstGeom>
        <a:gradFill xmlns:a="http://schemas.openxmlformats.org/drawingml/2006/main">
          <a:gsLst>
            <a:gs pos="0">
              <a:schemeClr val="accent1">
                <a:tint val="66000"/>
                <a:satMod val="160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 anchorCtr="1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u-HU" sz="1400" b="1" dirty="0">
              <a:solidFill>
                <a:schemeClr val="dk1"/>
              </a:solidFill>
              <a:effectLst/>
            </a:rPr>
            <a:t>Béremelések összesen a 2018. évben </a:t>
          </a:r>
          <a:r>
            <a:rPr lang="hu-HU" sz="1400" b="0" dirty="0">
              <a:solidFill>
                <a:schemeClr val="dk1"/>
              </a:solidFill>
              <a:effectLst/>
            </a:rPr>
            <a:t>a 2017. évihez képest: </a:t>
          </a:r>
          <a:r>
            <a:rPr lang="hu-HU" sz="1600" b="1" dirty="0">
              <a:solidFill>
                <a:srgbClr val="FF0000"/>
              </a:solidFill>
              <a:effectLst/>
            </a:rPr>
            <a:t>300 Mrd Ft       </a:t>
          </a:r>
          <a:endParaRPr lang="hu-HU" sz="1400" dirty="0">
            <a:solidFill>
              <a:srgbClr val="FF0000"/>
            </a:solidFill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006" tIns="46003" rIns="92006" bIns="46003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006" tIns="46003" rIns="92006" bIns="46003" rtlCol="0"/>
          <a:lstStyle>
            <a:lvl1pPr algn="r">
              <a:defRPr sz="1200"/>
            </a:lvl1pPr>
          </a:lstStyle>
          <a:p>
            <a:pPr>
              <a:defRPr/>
            </a:pPr>
            <a:fld id="{E53025FA-8F62-48CA-BC70-9655D6DC340A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006" tIns="46003" rIns="92006" bIns="4600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006" tIns="46003" rIns="92006" bIns="46003" rtlCol="0" anchor="b"/>
          <a:lstStyle>
            <a:lvl1pPr algn="r">
              <a:defRPr sz="1200"/>
            </a:lvl1pPr>
          </a:lstStyle>
          <a:p>
            <a:pPr>
              <a:defRPr/>
            </a:pPr>
            <a:fld id="{0C8EAB92-4AF5-447D-8C1B-C5DB71A86C1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616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2006" tIns="46003" rIns="92006" bIns="460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006" tIns="46003" rIns="92006" bIns="460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454856-EB4F-4E45-8BAD-107B33E85334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6" tIns="46003" rIns="92006" bIns="46003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006" tIns="46003" rIns="92006" bIns="4600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006" tIns="46003" rIns="92006" bIns="460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2006" tIns="46003" rIns="92006" bIns="460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481CA9-BEB9-46C2-B80B-D1E87300AB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83651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E88B7-0A85-438E-A6F0-152A9D603B4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68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530" indent="-17253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49217-9B05-4CDD-AD06-539505219E79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745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530" indent="-17253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49217-9B05-4CDD-AD06-539505219E79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745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8"/>
          <p:cNvSpPr txBox="1">
            <a:spLocks noGrp="1" noChangeArrowheads="1"/>
          </p:cNvSpPr>
          <p:nvPr/>
        </p:nvSpPr>
        <p:spPr bwMode="auto">
          <a:xfrm>
            <a:off x="3854897" y="9430386"/>
            <a:ext cx="2941179" cy="493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638" tIns="47819" rIns="95638" bIns="47819" anchor="b"/>
          <a:lstStyle/>
          <a:p>
            <a:pPr algn="r" defTabSz="452043">
              <a:buClr>
                <a:srgbClr val="000000"/>
              </a:buClr>
              <a:buSzPct val="100000"/>
              <a:tabLst>
                <a:tab pos="0" algn="l"/>
                <a:tab pos="450445" algn="l"/>
                <a:tab pos="902488" algn="l"/>
                <a:tab pos="1354529" algn="l"/>
                <a:tab pos="1806573" algn="l"/>
                <a:tab pos="2258614" algn="l"/>
                <a:tab pos="2710657" algn="l"/>
                <a:tab pos="3162699" algn="l"/>
                <a:tab pos="3614742" algn="l"/>
                <a:tab pos="4066784" algn="l"/>
                <a:tab pos="4518826" algn="l"/>
                <a:tab pos="4970868" algn="l"/>
                <a:tab pos="5422911" algn="l"/>
                <a:tab pos="5874953" algn="l"/>
                <a:tab pos="6326996" algn="l"/>
                <a:tab pos="6779037" algn="l"/>
                <a:tab pos="7231081" algn="l"/>
                <a:tab pos="7683122" algn="l"/>
                <a:tab pos="8136761" algn="l"/>
                <a:tab pos="8588805" algn="l"/>
                <a:tab pos="9040846" algn="l"/>
              </a:tabLst>
            </a:pPr>
            <a:fld id="{2F234825-EA7D-492A-AE80-FD41201844B1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pPr algn="r" defTabSz="452043">
                <a:buClr>
                  <a:srgbClr val="000000"/>
                </a:buClr>
                <a:buSzPct val="100000"/>
                <a:tabLst>
                  <a:tab pos="0" algn="l"/>
                  <a:tab pos="450445" algn="l"/>
                  <a:tab pos="902488" algn="l"/>
                  <a:tab pos="1354529" algn="l"/>
                  <a:tab pos="1806573" algn="l"/>
                  <a:tab pos="2258614" algn="l"/>
                  <a:tab pos="2710657" algn="l"/>
                  <a:tab pos="3162699" algn="l"/>
                  <a:tab pos="3614742" algn="l"/>
                  <a:tab pos="4066784" algn="l"/>
                  <a:tab pos="4518826" algn="l"/>
                  <a:tab pos="4970868" algn="l"/>
                  <a:tab pos="5422911" algn="l"/>
                  <a:tab pos="5874953" algn="l"/>
                  <a:tab pos="6326996" algn="l"/>
                  <a:tab pos="6779037" algn="l"/>
                  <a:tab pos="7231081" algn="l"/>
                  <a:tab pos="7683122" algn="l"/>
                  <a:tab pos="8136761" algn="l"/>
                  <a:tab pos="8588805" algn="l"/>
                  <a:tab pos="9040846" algn="l"/>
                </a:tabLst>
              </a:pPr>
              <a:t>16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MS Gothic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5638" tIns="47819" rIns="95638" bIns="47819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276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8"/>
          <p:cNvSpPr txBox="1">
            <a:spLocks noGrp="1" noChangeArrowheads="1"/>
          </p:cNvSpPr>
          <p:nvPr/>
        </p:nvSpPr>
        <p:spPr bwMode="auto">
          <a:xfrm>
            <a:off x="3854897" y="9430386"/>
            <a:ext cx="2941179" cy="493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638" tIns="47819" rIns="95638" bIns="47819" anchor="b"/>
          <a:lstStyle/>
          <a:p>
            <a:pPr algn="r" defTabSz="452043">
              <a:buClr>
                <a:srgbClr val="000000"/>
              </a:buClr>
              <a:buSzPct val="100000"/>
              <a:tabLst>
                <a:tab pos="0" algn="l"/>
                <a:tab pos="450445" algn="l"/>
                <a:tab pos="902488" algn="l"/>
                <a:tab pos="1354529" algn="l"/>
                <a:tab pos="1806573" algn="l"/>
                <a:tab pos="2258614" algn="l"/>
                <a:tab pos="2710657" algn="l"/>
                <a:tab pos="3162699" algn="l"/>
                <a:tab pos="3614742" algn="l"/>
                <a:tab pos="4066784" algn="l"/>
                <a:tab pos="4518826" algn="l"/>
                <a:tab pos="4970868" algn="l"/>
                <a:tab pos="5422911" algn="l"/>
                <a:tab pos="5874953" algn="l"/>
                <a:tab pos="6326996" algn="l"/>
                <a:tab pos="6779037" algn="l"/>
                <a:tab pos="7231081" algn="l"/>
                <a:tab pos="7683122" algn="l"/>
                <a:tab pos="8136761" algn="l"/>
                <a:tab pos="8588805" algn="l"/>
                <a:tab pos="9040846" algn="l"/>
              </a:tabLst>
            </a:pPr>
            <a:fld id="{2F234825-EA7D-492A-AE80-FD41201844B1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pPr algn="r" defTabSz="452043">
                <a:buClr>
                  <a:srgbClr val="000000"/>
                </a:buClr>
                <a:buSzPct val="100000"/>
                <a:tabLst>
                  <a:tab pos="0" algn="l"/>
                  <a:tab pos="450445" algn="l"/>
                  <a:tab pos="902488" algn="l"/>
                  <a:tab pos="1354529" algn="l"/>
                  <a:tab pos="1806573" algn="l"/>
                  <a:tab pos="2258614" algn="l"/>
                  <a:tab pos="2710657" algn="l"/>
                  <a:tab pos="3162699" algn="l"/>
                  <a:tab pos="3614742" algn="l"/>
                  <a:tab pos="4066784" algn="l"/>
                  <a:tab pos="4518826" algn="l"/>
                  <a:tab pos="4970868" algn="l"/>
                  <a:tab pos="5422911" algn="l"/>
                  <a:tab pos="5874953" algn="l"/>
                  <a:tab pos="6326996" algn="l"/>
                  <a:tab pos="6779037" algn="l"/>
                  <a:tab pos="7231081" algn="l"/>
                  <a:tab pos="7683122" algn="l"/>
                  <a:tab pos="8136761" algn="l"/>
                  <a:tab pos="8588805" algn="l"/>
                  <a:tab pos="9040846" algn="l"/>
                </a:tabLst>
              </a:pPr>
              <a:t>17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MS Gothic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5638" tIns="47819" rIns="95638" bIns="47819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7276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81CA9-BEB9-46C2-B80B-D1E87300ABF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533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81CA9-BEB9-46C2-B80B-D1E87300ABF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75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49217-9B05-4CDD-AD06-539505219E79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566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 algn="just" defTabSz="920161">
              <a:spcBef>
                <a:spcPts val="0"/>
              </a:spcBef>
              <a:defRPr/>
            </a:pPr>
            <a:r>
              <a:rPr lang="hu-HU" sz="1600" kern="600" dirty="0">
                <a:solidFill>
                  <a:srgbClr val="968458"/>
                </a:solidFill>
                <a:latin typeface="Book Antiqua" pitchFamily="18" charset="0"/>
                <a:cs typeface="Times New Roman" pitchFamily="18" charset="0"/>
              </a:rPr>
              <a:t>Szociális és gyermekjóléti területre a költségvetési törvény tervezete alapján mindösszesen 234,6 milliárd forint támogatás jut (2017-hez képest + 36 milliárd). </a:t>
            </a:r>
          </a:p>
          <a:p>
            <a:pPr marL="287550" lvl="2" indent="-287550" algn="just" defTabSz="920161">
              <a:spcBef>
                <a:spcPts val="0"/>
              </a:spcBef>
              <a:buFont typeface="Wingdings"/>
              <a:buChar char="à"/>
              <a:defRPr/>
            </a:pPr>
            <a:r>
              <a:rPr lang="hu-HU" sz="1600" kern="600" dirty="0">
                <a:solidFill>
                  <a:srgbClr val="968458"/>
                </a:solidFill>
                <a:latin typeface="Book Antiqua" pitchFamily="18" charset="0"/>
                <a:cs typeface="Times New Roman" pitchFamily="18" charset="0"/>
              </a:rPr>
              <a:t>A többlet jellemzően a minimálbért és a garantált bérminimumot érintő, illetve az ágazati bérintézkedésekhez kapcsolódik. Fontos kiemelni, hogy ez az egyik ágazat, ahol a fizetések a legrosszabbak, azaz itt jelenti a legtöbb pluszkiadást a minimálbér és a garantált bérminimum emelés. </a:t>
            </a:r>
          </a:p>
          <a:p>
            <a:pPr marL="287550" lvl="2" indent="-287550" algn="just" defTabSz="920161">
              <a:spcBef>
                <a:spcPts val="0"/>
              </a:spcBef>
              <a:buFont typeface="Wingdings"/>
              <a:buChar char="à"/>
              <a:defRPr/>
            </a:pPr>
            <a:r>
              <a:rPr lang="hu-HU" sz="1600" kern="600" dirty="0">
                <a:solidFill>
                  <a:srgbClr val="968458"/>
                </a:solidFill>
                <a:latin typeface="Book Antiqua" pitchFamily="18" charset="0"/>
                <a:cs typeface="Times New Roman" pitchFamily="18" charset="0"/>
              </a:rPr>
              <a:t>Szintén fontos többletforrás a bölcsődék támogatásának emelése (+ 10 milliárd forint)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49217-9B05-4CDD-AD06-539505219E79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025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49217-9B05-4CDD-AD06-539505219E7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01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81CA9-BEB9-46C2-B80B-D1E87300ABF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07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9876">
              <a:defRPr/>
            </a:pPr>
            <a:r>
              <a:rPr lang="hu-HU" dirty="0"/>
              <a:t>	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A13784-1F0C-4747-8461-D38527FCA802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17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49217-9B05-4CDD-AD06-539505219E79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051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ü"/>
            </a:pPr>
            <a:r>
              <a:rPr lang="hu-HU" i="1" dirty="0">
                <a:solidFill>
                  <a:srgbClr val="968458"/>
                </a:solidFill>
                <a:latin typeface="Book Antiqua" panose="02040602050305030304" pitchFamily="18" charset="0"/>
                <a:cs typeface="Times New Roman" pitchFamily="18" charset="0"/>
              </a:rPr>
              <a:t>2017-ig folyamatos, kiegyensúlyozott, kismértékű növekedés a</a:t>
            </a:r>
            <a:r>
              <a:rPr lang="hu-HU" i="1" baseline="0" dirty="0">
                <a:solidFill>
                  <a:srgbClr val="968458"/>
                </a:solidFill>
                <a:latin typeface="Book Antiqua" panose="02040602050305030304" pitchFamily="18" charset="0"/>
                <a:cs typeface="Times New Roman" pitchFamily="18" charset="0"/>
              </a:rPr>
              <a:t> bölcsődékre fordított</a:t>
            </a:r>
            <a:r>
              <a:rPr lang="hu-HU" i="1" dirty="0">
                <a:solidFill>
                  <a:srgbClr val="968458"/>
                </a:solidFill>
                <a:latin typeface="Book Antiqua" panose="02040602050305030304" pitchFamily="18" charset="0"/>
                <a:cs typeface="Times New Roman" pitchFamily="18" charset="0"/>
              </a:rPr>
              <a:t> összegekben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hu-HU" i="1" dirty="0">
                <a:solidFill>
                  <a:srgbClr val="968458"/>
                </a:solidFill>
                <a:latin typeface="Book Antiqua" panose="02040602050305030304" pitchFamily="18" charset="0"/>
                <a:cs typeface="Times New Roman" pitchFamily="18" charset="0"/>
              </a:rPr>
              <a:t>2018. év MÉRFÖLDKŐ a támogatásban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hu-HU" i="1" dirty="0">
                <a:solidFill>
                  <a:srgbClr val="968458"/>
                </a:solidFill>
                <a:latin typeface="Book Antiqua" panose="02040602050305030304" pitchFamily="18" charset="0"/>
                <a:cs typeface="Times New Roman" pitchFamily="18" charset="0"/>
              </a:rPr>
              <a:t>Ellátotti létszám: 2010-ben – 21.465 fő, 2017-ben – 27.686 fő  (nem kérdés, hogy  szükséges-e a bölcsődei férőhelyek bővítése)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49217-9B05-4CDD-AD06-539505219E79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64553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81CA9-BEB9-46C2-B80B-D1E87300ABF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625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49217-9B05-4CDD-AD06-539505219E79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50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81CA9-BEB9-46C2-B80B-D1E87300ABF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109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81CA9-BEB9-46C2-B80B-D1E87300ABF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109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49217-9B05-4CDD-AD06-539505219E79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64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>
              <a:defRPr/>
            </a:pPr>
            <a:r>
              <a:rPr lang="hu-HU" dirty="0"/>
              <a:t>* Államadósság  2018 évi értéke becslés az </a:t>
            </a:r>
            <a:r>
              <a:rPr lang="hu-HU" i="0" dirty="0"/>
              <a:t>EDP jelentés (2017.09.29) és a  Konvergencia Programban </a:t>
            </a:r>
            <a:r>
              <a:rPr lang="hu-HU" i="0" dirty="0">
                <a:latin typeface="+mn-lt"/>
                <a:ea typeface="+mn-ea"/>
                <a:cs typeface="+mn-cs"/>
              </a:rPr>
              <a:t>jelzett adósságpálya </a:t>
            </a:r>
            <a:r>
              <a:rPr lang="hu-HU" i="0" dirty="0"/>
              <a:t>alapján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81CA9-BEB9-46C2-B80B-D1E87300ABF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86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85293" lvl="2" indent="-285293" defTabSz="912937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1800" b="1" dirty="0"/>
              <a:t>további adócsökkentések:  </a:t>
            </a:r>
          </a:p>
          <a:p>
            <a:pPr marL="285293" lvl="2" indent="-285293" defTabSz="91293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dirty="0"/>
              <a:t>szociális hozzájárulási adó további 2+0,5 százalékponttal csökken</a:t>
            </a:r>
          </a:p>
          <a:p>
            <a:pPr marL="285293" lvl="2" indent="-285293" defTabSz="91293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800" dirty="0"/>
              <a:t>kisvállalati </a:t>
            </a:r>
            <a:r>
              <a:rPr lang="hu-HU" dirty="0"/>
              <a:t>adó 1%-ponttal 13%-ra csökken</a:t>
            </a:r>
          </a:p>
          <a:p>
            <a:pPr marL="285293" lvl="2" indent="-285293" defTabSz="912937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u-HU" sz="1800" dirty="0"/>
              <a:t>hal, internet és éttermi szolgáltatások áfája </a:t>
            </a:r>
            <a:r>
              <a:rPr lang="hu-HU" dirty="0"/>
              <a:t>18%-ról 5%-ra mérséklődik</a:t>
            </a:r>
          </a:p>
          <a:p>
            <a:pPr marL="171176" lvl="2" indent="-171176" defTabSz="912937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nő a családi adókedvezmény </a:t>
            </a:r>
            <a:endParaRPr lang="hu-HU" dirty="0"/>
          </a:p>
          <a:p>
            <a:pPr marL="0" lvl="2" defTabSz="9129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A kétgyermekes családoknál gyermekenként 17,5 ezer forintra emelkedik a havonta igénybe vehető adókedvezmény összege. Éves szinten ez családonként 60 ezer forint többletpénz.</a:t>
            </a:r>
          </a:p>
          <a:p>
            <a:pPr marL="171176" indent="-171176" defTabSz="912937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folytatódnak az életpályaprogramok </a:t>
            </a:r>
            <a:endParaRPr lang="hu-HU" i="1" dirty="0"/>
          </a:p>
          <a:p>
            <a:pPr lvl="0"/>
            <a:r>
              <a:rPr lang="hu-HU" dirty="0"/>
              <a:t>- A fegyveres és rendvédelmi életpályamodell keretében 2018-ban további, átlagosan 5%-kal nő a katonák és a rendvédelmi dolgozók fizetése. </a:t>
            </a:r>
          </a:p>
          <a:p>
            <a:pPr marL="171176" indent="-171176">
              <a:buFontTx/>
              <a:buChar char="-"/>
            </a:pPr>
            <a:r>
              <a:rPr lang="hu-HU" dirty="0"/>
              <a:t>NAV dolgozók 2018-ban további 15%-os illetményemelésben részesülnek, </a:t>
            </a:r>
          </a:p>
          <a:p>
            <a:pPr marL="171176" indent="-171176">
              <a:buFontTx/>
              <a:buChar char="-"/>
            </a:pPr>
            <a:r>
              <a:rPr lang="hu-HU" dirty="0"/>
              <a:t>a bírói és ügyészi illetményalap további 5%-kal nő, </a:t>
            </a:r>
          </a:p>
          <a:p>
            <a:pPr marL="171176" indent="-171176">
              <a:buFontTx/>
              <a:buChar char="-"/>
            </a:pPr>
            <a:r>
              <a:rPr lang="hu-HU" dirty="0"/>
              <a:t>a felsőoktatási oktatói, kutatói és tanári fizetések is tovább emelkednek</a:t>
            </a:r>
          </a:p>
          <a:p>
            <a:pPr marL="171176" indent="-171176">
              <a:buFontTx/>
              <a:buChar char="-"/>
            </a:pPr>
            <a:r>
              <a:rPr lang="hu-HU" dirty="0"/>
              <a:t>További jelentős emelésben részesülnek az egészségügyi ágazatban dolgozók, és bérfejlesztésre kerül sor a szociális ágazatban egészségügyi munkakörben foglalkoztatottak esetében is. További emelésben részesüknek az egészségügyi ágazat szakdolgozói, valamint az Országos Mentőszolgálat állományában lévő alkalmazottak</a:t>
            </a:r>
          </a:p>
          <a:p>
            <a:pPr marL="171176" indent="-171176">
              <a:buFont typeface="Wingdings" panose="05000000000000000000" pitchFamily="2" charset="2"/>
              <a:buChar char="§"/>
            </a:pPr>
            <a:r>
              <a:rPr lang="hu-HU" b="1" dirty="0"/>
              <a:t>közlekedési fejlesztések:</a:t>
            </a:r>
          </a:p>
          <a:p>
            <a:pPr defTabSz="9129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folytatódik az országos közúthálózat felújítása, megemelt költségvetési forrást az állami autóbusz társaságok jármű parkjának megújítására</a:t>
            </a:r>
          </a:p>
          <a:p>
            <a:pPr marL="171176" lvl="2" indent="-171176" defTabSz="912937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„családi akcióterv" </a:t>
            </a:r>
            <a:endParaRPr lang="hu-HU" dirty="0"/>
          </a:p>
          <a:p>
            <a:pPr marL="0" lvl="2" defTabSz="9129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/>
              <a:t>A kedvező demográfiai folyamatok erősítése érdekében jelentős bölcsődefejlesztés kezdődik. A 3 vagy több gyermek esetén a teljes diákhitel tartozás elengedésre kerül, 2 gyermek esetén a tartozás felét vállalja át az állam. A diplomás GYED időtartama meghosszabbodik 1 évvel. A jelzáloghitellel rendelkező családok a harmadik és további gyermekek esetén 1-1 millió forintot leírhatnak a tartozásukból. Az akcióterv negyedik elemeként a külföldön tartózkodó vagy élő családok számára is elérhető lesz a babakötvény, valamint az anyasági támogatás. A fenti módosítások átvezetése a 2018. évi költségvetési törvénytervezeten összesen 19 milliárd forint többlettámogatást jelent a családoknak.</a:t>
            </a:r>
          </a:p>
          <a:p>
            <a:pPr marL="0" lvl="2" defTabSz="9129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D0816-CA0F-441A-B8E8-B06F6E51CF1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22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283730-E0BA-49DA-ADE0-29F98B38CC18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6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81CA9-BEB9-46C2-B80B-D1E87300ABF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655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BF4B-8245-48A5-B735-7EDB51A31D29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41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49217-9B05-4CDD-AD06-539505219E79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494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 txBox="1">
            <a:spLocks noGrp="1" noChangeArrowheads="1"/>
          </p:cNvSpPr>
          <p:nvPr/>
        </p:nvSpPr>
        <p:spPr bwMode="auto">
          <a:xfrm>
            <a:off x="3854897" y="9430386"/>
            <a:ext cx="2941179" cy="493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638" tIns="47819" rIns="95638" bIns="47819" anchor="b"/>
          <a:lstStyle/>
          <a:p>
            <a:pPr algn="r" defTabSz="452043">
              <a:buClr>
                <a:srgbClr val="000000"/>
              </a:buClr>
              <a:buSzPct val="100000"/>
              <a:tabLst>
                <a:tab pos="0" algn="l"/>
                <a:tab pos="450445" algn="l"/>
                <a:tab pos="902488" algn="l"/>
                <a:tab pos="1354529" algn="l"/>
                <a:tab pos="1806573" algn="l"/>
                <a:tab pos="2258614" algn="l"/>
                <a:tab pos="2710657" algn="l"/>
                <a:tab pos="3162699" algn="l"/>
                <a:tab pos="3614742" algn="l"/>
                <a:tab pos="4066784" algn="l"/>
                <a:tab pos="4518826" algn="l"/>
                <a:tab pos="4970868" algn="l"/>
                <a:tab pos="5422911" algn="l"/>
                <a:tab pos="5874953" algn="l"/>
                <a:tab pos="6326996" algn="l"/>
                <a:tab pos="6779037" algn="l"/>
                <a:tab pos="7231081" algn="l"/>
                <a:tab pos="7683122" algn="l"/>
                <a:tab pos="8136761" algn="l"/>
                <a:tab pos="8588805" algn="l"/>
                <a:tab pos="9040846" algn="l"/>
              </a:tabLst>
            </a:pPr>
            <a:fld id="{0BB14F11-65D1-49F4-B8D8-BB79559B354B}" type="slidenum">
              <a:rPr lang="en-US" sz="1300">
                <a:solidFill>
                  <a:srgbClr val="00000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pPr algn="r" defTabSz="452043">
                <a:buClr>
                  <a:srgbClr val="000000"/>
                </a:buClr>
                <a:buSzPct val="100000"/>
                <a:tabLst>
                  <a:tab pos="0" algn="l"/>
                  <a:tab pos="450445" algn="l"/>
                  <a:tab pos="902488" algn="l"/>
                  <a:tab pos="1354529" algn="l"/>
                  <a:tab pos="1806573" algn="l"/>
                  <a:tab pos="2258614" algn="l"/>
                  <a:tab pos="2710657" algn="l"/>
                  <a:tab pos="3162699" algn="l"/>
                  <a:tab pos="3614742" algn="l"/>
                  <a:tab pos="4066784" algn="l"/>
                  <a:tab pos="4518826" algn="l"/>
                  <a:tab pos="4970868" algn="l"/>
                  <a:tab pos="5422911" algn="l"/>
                  <a:tab pos="5874953" algn="l"/>
                  <a:tab pos="6326996" algn="l"/>
                  <a:tab pos="6779037" algn="l"/>
                  <a:tab pos="7231081" algn="l"/>
                  <a:tab pos="7683122" algn="l"/>
                  <a:tab pos="8136761" algn="l"/>
                  <a:tab pos="8588805" algn="l"/>
                  <a:tab pos="9040846" algn="l"/>
                </a:tabLst>
              </a:pPr>
              <a:t>13</a:t>
            </a:fld>
            <a:endParaRPr lang="en-US" sz="1300">
              <a:solidFill>
                <a:srgbClr val="000000"/>
              </a:solidFill>
              <a:latin typeface="Times New Roman" pitchFamily="18" charset="0"/>
              <a:ea typeface="MS Gothic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5638" tIns="47819" rIns="95638" bIns="47819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131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6400800" cy="135729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164A-F8FF-4F42-B7CE-E1BAC5F500C6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40525" y="6089650"/>
            <a:ext cx="2133600" cy="365125"/>
          </a:xfr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404AF32-F84D-42CD-86A1-CF42B87D0F9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3880-605E-4E4F-BED7-911618AA5701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F41-7C0C-4DED-90FE-BD32840754C4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830E-5B0E-4842-A140-8776DA6ED194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301C-8D08-4A95-8EC6-D6345B37ED19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457D-B32C-4569-BC44-AEE9ADCBB304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6E63-3D78-4E69-874A-4DC1047DCB3C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6887-A0FB-4433-AF2E-69E8CB01700C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CDD5-093A-4ED3-B48D-9D02E0C1EDEA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6A3D-4F3A-47D1-8BAE-4483C2B12ECC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3880-605E-4E4F-BED7-911618AA5701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97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EF41-7C0C-4DED-90FE-BD32840754C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76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0830E-5B0E-4842-A140-8776DA6ED19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04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301C-8D08-4A95-8EC6-D6345B37ED19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457D-B32C-4569-BC44-AEE9ADCBB304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6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6E63-3D78-4E69-874A-4DC1047DCB3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44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6887-A0FB-4433-AF2E-69E8CB01700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BCDD5-093A-4ED3-B48D-9D02E0C1EDE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1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36A3D-4F3A-47D1-8BAE-4483C2B12ECC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862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7CC50-A1B8-4296-BE5A-AE47514DC4AA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91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BDF3C-72C0-4CBE-8A9A-AEE54C9649EE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37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5787-B63A-4047-9F62-621083656C1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5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B8B28-D8B0-4829-A56F-46742C2720C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00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E106-1581-4900-9E1E-7A5939929BF6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79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79FCB-16D8-43AF-913B-F05DE23FBCB7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801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239E-9A89-42F6-A8A9-35D77AF26D77}" type="datetimeFigureOut">
              <a:rPr lang="hu-HU" smtClean="0"/>
              <a:t>2017.10.20.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D6B6A-45F4-4481-92CA-2A94228E64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356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285884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71438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3571876"/>
            <a:ext cx="7572428" cy="114300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Content Placeholder 4"/>
          <p:cNvSpPr>
            <a:spLocks noGrp="1"/>
          </p:cNvSpPr>
          <p:nvPr>
            <p:ph idx="14"/>
          </p:nvPr>
        </p:nvSpPr>
        <p:spPr bwMode="auto">
          <a:xfrm>
            <a:off x="785786" y="4786322"/>
            <a:ext cx="7572428" cy="1000132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 algn="l">
              <a:buFont typeface="+mj-lt"/>
              <a:buAutoNum type="arabicPeriod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6B583-E5D3-4153-95C6-6C06C1786C7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66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910" y="1285860"/>
            <a:ext cx="3471858" cy="857256"/>
          </a:xfrm>
        </p:spPr>
        <p:txBody>
          <a:bodyPr anchor="t">
            <a:normAutofit/>
          </a:bodyPr>
          <a:lstStyle>
            <a:lvl1pPr algn="l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4"/>
          </p:nvPr>
        </p:nvSpPr>
        <p:spPr bwMode="auto">
          <a:xfrm>
            <a:off x="3663561" y="2214554"/>
            <a:ext cx="4714908" cy="400052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10" name="Tartalom helye 2"/>
          <p:cNvSpPr>
            <a:spLocks noGrp="1"/>
          </p:cNvSpPr>
          <p:nvPr>
            <p:ph idx="13"/>
          </p:nvPr>
        </p:nvSpPr>
        <p:spPr>
          <a:xfrm>
            <a:off x="908566" y="1376038"/>
            <a:ext cx="2651379" cy="480281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5B13D-637F-4D13-86BA-B1FAE982AB7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8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ső old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81107"/>
            <a:ext cx="7772400" cy="504819"/>
          </a:xfrm>
        </p:spPr>
        <p:txBody>
          <a:bodyPr anchor="t">
            <a:normAutofit/>
          </a:bodyPr>
          <a:lstStyle>
            <a:lvl1pPr algn="ctr">
              <a:defRPr sz="1800" b="0" cap="none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8" name="Content Placeholder 4"/>
          <p:cNvSpPr>
            <a:spLocks noGrp="1"/>
          </p:cNvSpPr>
          <p:nvPr>
            <p:ph idx="13"/>
          </p:nvPr>
        </p:nvSpPr>
        <p:spPr bwMode="auto">
          <a:xfrm>
            <a:off x="785786" y="4786322"/>
            <a:ext cx="7572428" cy="1500198"/>
          </a:xfrm>
          <a:noFill/>
          <a:ln>
            <a:miter lim="800000"/>
            <a:headEnd/>
            <a:tailEnd/>
          </a:ln>
        </p:spPr>
        <p:txBody>
          <a:bodyPr>
            <a:normAutofit/>
          </a:bodyPr>
          <a:lstStyle>
            <a:lvl1pPr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4"/>
          </p:nvPr>
        </p:nvSpPr>
        <p:spPr>
          <a:xfrm>
            <a:off x="908566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5"/>
          </p:nvPr>
        </p:nvSpPr>
        <p:spPr>
          <a:xfrm>
            <a:off x="4643438" y="1928803"/>
            <a:ext cx="3601290" cy="269646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F27FA-0A8C-4E98-B68A-01621E1ABD8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8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8104-FE42-4AED-8EE0-33625F0F1B00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69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84DB-5642-48D9-9DBB-AC64DEFB043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25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6B9E-6D09-4666-B239-76D1FBF0E42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bg_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4F53F3-B073-4B03-9ACA-E8F23A2C7F3A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50" y="6143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298B4-126C-4049-A054-6DDB7D04A9E3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34BA-5062-4350-AF2B-3B39A45E947B}" type="datetimeFigureOut">
              <a:rPr lang="hu-HU" smtClean="0"/>
              <a:pPr/>
              <a:t>2017.10.20.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0DB5-A638-445D-8146-10F0B3EFACF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g_2_beloldal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0867C9-0A49-4AAA-8B4C-48F557F04B20}" type="datetimeFigureOut">
              <a:rPr lang="hu-HU"/>
              <a:pPr>
                <a:defRPr/>
              </a:pPr>
              <a:t>2017.10.20.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72C507-86D9-4E3C-8F29-BDCF9EC9A82E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g_2_beloldal.jp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0867C9-0A49-4AAA-8B4C-48F557F04B20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72C507-86D9-4E3C-8F29-BDCF9EC9A82E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180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g_2_beloldal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D45434-2A22-4F02-9C90-D0B8B0ED9788}" type="datetimeFigureOut">
              <a:rPr lang="hu-H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E68F353-72D4-49DF-9EAF-BF6ACD5DB091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675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6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60000"/>
            <a:lumOff val="4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g_2_beloldal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588" y="14288"/>
            <a:ext cx="91408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C482A-6581-4A0E-B659-1A774B9DBDF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2017.10.20.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40525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A6976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7D6128-05B6-42A2-A7BD-C628B297ABE3}" type="slidenum">
              <a:rPr lang="hu-HU" smtClean="0"/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975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83768" y="5524737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latin typeface="+mn-lt"/>
                <a:cs typeface="Times New Roman" pitchFamily="18" charset="0"/>
              </a:rPr>
              <a:t>dr. Berczik Ábel</a:t>
            </a:r>
          </a:p>
          <a:p>
            <a:pPr algn="ctr"/>
            <a:r>
              <a:rPr lang="hu-HU" sz="1400" dirty="0">
                <a:latin typeface="+mn-lt"/>
                <a:cs typeface="Times New Roman" pitchFamily="18" charset="0"/>
              </a:rPr>
              <a:t>kincstárért felelős helyettes államtitkár</a:t>
            </a:r>
          </a:p>
        </p:txBody>
      </p:sp>
      <p:sp>
        <p:nvSpPr>
          <p:cNvPr id="3" name="Téglalap 2"/>
          <p:cNvSpPr/>
          <p:nvPr/>
        </p:nvSpPr>
        <p:spPr>
          <a:xfrm>
            <a:off x="395536" y="3410968"/>
            <a:ext cx="8352928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u-HU" sz="3600" b="1" dirty="0">
                <a:latin typeface="+mn-lt"/>
                <a:cs typeface="Times New Roman" pitchFamily="18" charset="0"/>
              </a:rPr>
              <a:t>A helyi önkormányzatok </a:t>
            </a:r>
            <a:endParaRPr lang="hu-HU" sz="2400" b="1" dirty="0">
              <a:latin typeface="+mn-lt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hu-HU" sz="3600" b="1" dirty="0">
                <a:latin typeface="+mn-lt"/>
                <a:cs typeface="Times New Roman" pitchFamily="18" charset="0"/>
              </a:rPr>
              <a:t>2018. évi költségvetésének keretei</a:t>
            </a:r>
          </a:p>
          <a:p>
            <a:pPr algn="ctr">
              <a:spcAft>
                <a:spcPts val="0"/>
              </a:spcAft>
            </a:pPr>
            <a:endParaRPr lang="hu-HU" sz="2800" b="1" dirty="0">
              <a:latin typeface="+mn-lt"/>
              <a:cs typeface="Times New Roman" pitchFamily="18" charset="0"/>
            </a:endParaRPr>
          </a:p>
          <a:p>
            <a:pPr algn="ctr"/>
            <a:r>
              <a:rPr lang="hu-HU" sz="2000" dirty="0" smtClean="0">
                <a:latin typeface="+mn-lt"/>
                <a:cs typeface="Times New Roman" pitchFamily="18" charset="0"/>
              </a:rPr>
              <a:t>XVIII. Önkormányzati Költségvetési és Adókonferencia</a:t>
            </a:r>
          </a:p>
          <a:p>
            <a:pPr algn="ctr"/>
            <a:r>
              <a:rPr lang="hu-HU" sz="2000" dirty="0" smtClean="0">
                <a:latin typeface="+mn-lt"/>
                <a:cs typeface="Times New Roman" pitchFamily="18" charset="0"/>
              </a:rPr>
              <a:t>2017</a:t>
            </a:r>
            <a:r>
              <a:rPr lang="hu-HU" sz="2000" dirty="0">
                <a:latin typeface="+mn-lt"/>
                <a:cs typeface="Times New Roman" pitchFamily="18" charset="0"/>
              </a:rPr>
              <a:t>. </a:t>
            </a:r>
            <a:r>
              <a:rPr lang="hu-HU" dirty="0">
                <a:latin typeface="+mn-lt"/>
                <a:cs typeface="Times New Roman" pitchFamily="18" charset="0"/>
              </a:rPr>
              <a:t>október </a:t>
            </a:r>
            <a:r>
              <a:rPr lang="hu-HU" dirty="0" smtClean="0">
                <a:latin typeface="+mn-lt"/>
                <a:cs typeface="Times New Roman" pitchFamily="18" charset="0"/>
              </a:rPr>
              <a:t>24</a:t>
            </a:r>
            <a:r>
              <a:rPr lang="hu-HU" sz="2000" dirty="0" smtClean="0">
                <a:latin typeface="+mn-lt"/>
                <a:cs typeface="Times New Roman" pitchFamily="18" charset="0"/>
              </a:rPr>
              <a:t>. Eger</a:t>
            </a:r>
            <a:endParaRPr lang="hu-HU" sz="2000" dirty="0">
              <a:latin typeface="+mn-lt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hu-HU" sz="11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11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églalap 41"/>
          <p:cNvSpPr/>
          <p:nvPr/>
        </p:nvSpPr>
        <p:spPr>
          <a:xfrm>
            <a:off x="708754" y="1124744"/>
            <a:ext cx="7976271" cy="540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hu-HU" sz="2400" b="1" dirty="0" smtClean="0">
                <a:solidFill>
                  <a:schemeClr val="tx1"/>
                </a:solidFill>
                <a:cs typeface="Arial" pitchFamily="34" charset="0"/>
              </a:rPr>
              <a:t>A munkapiacra bevonhatók körének teljes bontása</a:t>
            </a:r>
            <a:endParaRPr lang="x-none" sz="2400" b="1" dirty="0">
              <a:solidFill>
                <a:schemeClr val="tx1"/>
              </a:solidFill>
              <a:ea typeface="Segoe UI" pitchFamily="34" charset="0"/>
              <a:cs typeface="Arial" pitchFamily="34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8427197" y="332656"/>
            <a:ext cx="332308" cy="0"/>
          </a:xfrm>
          <a:prstGeom prst="line">
            <a:avLst/>
          </a:prstGeom>
          <a:ln w="15875" cap="sq">
            <a:gradFill flip="none" rotWithShape="1">
              <a:gsLst>
                <a:gs pos="75000">
                  <a:srgbClr val="E8E8E8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outerShdw sx="1000" sy="1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V="1">
            <a:off x="8759542" y="332656"/>
            <a:ext cx="0" cy="252000"/>
          </a:xfrm>
          <a:prstGeom prst="line">
            <a:avLst/>
          </a:prstGeom>
          <a:ln w="15875" cap="sq">
            <a:gradFill flip="none" rotWithShape="1">
              <a:gsLst>
                <a:gs pos="75000">
                  <a:srgbClr val="E8E8E8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  <a:effectLst>
            <a:outerShdw sx="1000" sy="1000" algn="ctr" rotWithShape="0">
              <a:schemeClr val="accent1">
                <a:lumMod val="20000"/>
                <a:lumOff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églalap 14"/>
          <p:cNvSpPr/>
          <p:nvPr/>
        </p:nvSpPr>
        <p:spPr>
          <a:xfrm>
            <a:off x="323528" y="6165304"/>
            <a:ext cx="1421018" cy="276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000" dirty="0" smtClean="0">
                <a:solidFill>
                  <a:schemeClr val="tx1"/>
                </a:solidFill>
                <a:cs typeface="Arial" pitchFamily="34" charset="0"/>
              </a:rPr>
              <a:t>Forrás: NGM</a:t>
            </a:r>
            <a:endParaRPr lang="hu-HU" sz="10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7" name="Csoportba foglalás 16"/>
          <p:cNvGrpSpPr/>
          <p:nvPr/>
        </p:nvGrpSpPr>
        <p:grpSpPr>
          <a:xfrm>
            <a:off x="467545" y="2060848"/>
            <a:ext cx="8217480" cy="3960440"/>
            <a:chOff x="1" y="0"/>
            <a:chExt cx="6201820" cy="3664760"/>
          </a:xfrm>
        </p:grpSpPr>
        <p:sp>
          <p:nvSpPr>
            <p:cNvPr id="19" name="Ellipszis 18"/>
            <p:cNvSpPr/>
            <p:nvPr/>
          </p:nvSpPr>
          <p:spPr>
            <a:xfrm>
              <a:off x="2222204" y="0"/>
              <a:ext cx="1906269" cy="974724"/>
            </a:xfrm>
            <a:prstGeom prst="ellipse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Ellipszis 21"/>
            <p:cNvSpPr/>
            <p:nvPr/>
          </p:nvSpPr>
          <p:spPr>
            <a:xfrm>
              <a:off x="10633" y="0"/>
              <a:ext cx="1906269" cy="974724"/>
            </a:xfrm>
            <a:prstGeom prst="ellipse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Ellipszis 22"/>
            <p:cNvSpPr/>
            <p:nvPr/>
          </p:nvSpPr>
          <p:spPr>
            <a:xfrm>
              <a:off x="4295552" y="0"/>
              <a:ext cx="1906269" cy="974724"/>
            </a:xfrm>
            <a:prstGeom prst="ellipse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Ellipszis 23"/>
            <p:cNvSpPr/>
            <p:nvPr/>
          </p:nvSpPr>
          <p:spPr>
            <a:xfrm>
              <a:off x="1" y="2679404"/>
              <a:ext cx="1906269" cy="974724"/>
            </a:xfrm>
            <a:prstGeom prst="ellipse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Ellipszis 24"/>
            <p:cNvSpPr/>
            <p:nvPr/>
          </p:nvSpPr>
          <p:spPr>
            <a:xfrm>
              <a:off x="4284920" y="2679404"/>
              <a:ext cx="1906270" cy="974724"/>
            </a:xfrm>
            <a:prstGeom prst="ellipse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Ellipszis 25"/>
            <p:cNvSpPr/>
            <p:nvPr/>
          </p:nvSpPr>
          <p:spPr>
            <a:xfrm>
              <a:off x="2200939" y="2690036"/>
              <a:ext cx="1906270" cy="974724"/>
            </a:xfrm>
            <a:prstGeom prst="ellipse">
              <a:avLst/>
            </a:prstGeom>
            <a:noFill/>
            <a:ln w="15875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Szövegdoboz 2"/>
            <p:cNvSpPr txBox="1">
              <a:spLocks noChangeArrowheads="1"/>
            </p:cNvSpPr>
            <p:nvPr/>
          </p:nvSpPr>
          <p:spPr bwMode="auto">
            <a:xfrm>
              <a:off x="231524" y="171604"/>
              <a:ext cx="1413510" cy="46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hu-HU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NŐK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hu-HU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40-100 ezer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28" name="Szövegdoboz 2"/>
            <p:cNvSpPr txBox="1">
              <a:spLocks noChangeArrowheads="1"/>
            </p:cNvSpPr>
            <p:nvPr/>
          </p:nvSpPr>
          <p:spPr bwMode="auto">
            <a:xfrm>
              <a:off x="4448123" y="2844716"/>
              <a:ext cx="1612851" cy="67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hu-HU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KÜLFÖLDI </a:t>
              </a:r>
              <a:r>
                <a:rPr lang="hu-HU" sz="12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MUNKAVÁLLALÓK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29" name="Szövegdoboz 2"/>
            <p:cNvSpPr txBox="1">
              <a:spLocks noChangeArrowheads="1"/>
            </p:cNvSpPr>
            <p:nvPr/>
          </p:nvSpPr>
          <p:spPr bwMode="auto">
            <a:xfrm>
              <a:off x="2190306" y="2965272"/>
              <a:ext cx="1938167" cy="490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2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KÖZFOGLALKOZTATÁS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50-60 ezer fő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30" name="Szövegdoboz 2"/>
            <p:cNvSpPr txBox="1">
              <a:spLocks noChangeArrowheads="1"/>
            </p:cNvSpPr>
            <p:nvPr/>
          </p:nvSpPr>
          <p:spPr bwMode="auto">
            <a:xfrm>
              <a:off x="132554" y="2909063"/>
              <a:ext cx="1662425" cy="60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MUNKANÉLKÜLIEK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40-50 ezer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31" name="Szövegdoboz 2"/>
            <p:cNvSpPr txBox="1">
              <a:spLocks noChangeArrowheads="1"/>
            </p:cNvSpPr>
            <p:nvPr/>
          </p:nvSpPr>
          <p:spPr bwMode="auto">
            <a:xfrm>
              <a:off x="2523816" y="171604"/>
              <a:ext cx="1303045" cy="46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hu-HU" sz="1200" b="1" cap="all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Fiatalok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hu-HU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60-140 ezer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32" name="Szövegdoboz 2"/>
            <p:cNvSpPr txBox="1">
              <a:spLocks noChangeArrowheads="1"/>
            </p:cNvSpPr>
            <p:nvPr/>
          </p:nvSpPr>
          <p:spPr bwMode="auto">
            <a:xfrm>
              <a:off x="4724325" y="171602"/>
              <a:ext cx="1060449" cy="465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sz="1200" b="1" dirty="0" smtClean="0">
                  <a:effectLst/>
                  <a:latin typeface="Arial" pitchFamily="34" charset="0"/>
                  <a:ea typeface="Calibri"/>
                  <a:cs typeface="Arial" pitchFamily="34" charset="0"/>
                </a:rPr>
                <a:t>60 év </a:t>
              </a:r>
              <a:r>
                <a:rPr lang="hu-HU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FELETTIEK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hu-HU" sz="1200" b="1" dirty="0">
                  <a:effectLst/>
                  <a:latin typeface="Arial" pitchFamily="34" charset="0"/>
                  <a:ea typeface="Calibri"/>
                  <a:cs typeface="Arial" pitchFamily="34" charset="0"/>
                </a:rPr>
                <a:t>110-250 ezer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  <p:sp>
          <p:nvSpPr>
            <p:cNvPr id="33" name="Lekerekített téglalap 32"/>
            <p:cNvSpPr/>
            <p:nvPr/>
          </p:nvSpPr>
          <p:spPr>
            <a:xfrm>
              <a:off x="2190306" y="1371599"/>
              <a:ext cx="1863089" cy="974724"/>
            </a:xfrm>
            <a:prstGeom prst="round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Egyenes összekötő nyíllal 33"/>
            <p:cNvCxnSpPr/>
            <p:nvPr/>
          </p:nvCxnSpPr>
          <p:spPr>
            <a:xfrm>
              <a:off x="1541721" y="861236"/>
              <a:ext cx="689610" cy="551815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nyíllal 34"/>
            <p:cNvCxnSpPr/>
            <p:nvPr/>
          </p:nvCxnSpPr>
          <p:spPr>
            <a:xfrm flipV="1">
              <a:off x="1531089" y="2285998"/>
              <a:ext cx="697865" cy="508000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nyíllal 35"/>
            <p:cNvCxnSpPr/>
            <p:nvPr/>
          </p:nvCxnSpPr>
          <p:spPr>
            <a:xfrm flipH="1" flipV="1">
              <a:off x="4008474" y="2285999"/>
              <a:ext cx="655320" cy="508635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nyíllal 36"/>
            <p:cNvCxnSpPr/>
            <p:nvPr/>
          </p:nvCxnSpPr>
          <p:spPr>
            <a:xfrm flipH="1">
              <a:off x="4008474" y="861237"/>
              <a:ext cx="655008" cy="551815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nyíllal 37"/>
            <p:cNvCxnSpPr/>
            <p:nvPr/>
          </p:nvCxnSpPr>
          <p:spPr>
            <a:xfrm>
              <a:off x="3147237" y="1031358"/>
              <a:ext cx="0" cy="327025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nyíllal 38"/>
            <p:cNvCxnSpPr/>
            <p:nvPr/>
          </p:nvCxnSpPr>
          <p:spPr>
            <a:xfrm flipV="1">
              <a:off x="3147237" y="2349795"/>
              <a:ext cx="0" cy="335915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Szövegdoboz 2"/>
            <p:cNvSpPr txBox="1">
              <a:spLocks noChangeArrowheads="1"/>
            </p:cNvSpPr>
            <p:nvPr/>
          </p:nvSpPr>
          <p:spPr bwMode="auto">
            <a:xfrm>
              <a:off x="2263979" y="1594499"/>
              <a:ext cx="1721484" cy="662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sz="1200" b="1" dirty="0">
                  <a:solidFill>
                    <a:srgbClr val="FFFFFF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MUNKAPIACI TARTALÉK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hu-HU" sz="1200" b="1" dirty="0" smtClean="0">
                  <a:solidFill>
                    <a:srgbClr val="FFFFFF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300-600 </a:t>
              </a:r>
              <a:r>
                <a:rPr lang="hu-HU" sz="1200" b="1" dirty="0">
                  <a:solidFill>
                    <a:srgbClr val="FFFFFF"/>
                  </a:solidFill>
                  <a:effectLst/>
                  <a:latin typeface="Arial" pitchFamily="34" charset="0"/>
                  <a:ea typeface="Calibri"/>
                  <a:cs typeface="Arial" pitchFamily="34" charset="0"/>
                </a:rPr>
                <a:t>ezer fő</a:t>
              </a:r>
              <a:endParaRPr lang="en-US" sz="1200" dirty="0">
                <a:effectLst/>
                <a:latin typeface="Arial" pitchFamily="34" charset="0"/>
                <a:ea typeface="Calibri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164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395537" y="1196752"/>
            <a:ext cx="8424936" cy="43204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hu-HU" sz="2400" b="1" dirty="0" smtClean="0"/>
              <a:t>Előttünk álló feladatok</a:t>
            </a:r>
            <a:endParaRPr lang="en-US" sz="2400" b="1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4741748" y="2204864"/>
            <a:ext cx="3721619" cy="4175833"/>
            <a:chOff x="438273" y="2423733"/>
            <a:chExt cx="3721619" cy="3381531"/>
          </a:xfrm>
        </p:grpSpPr>
        <p:sp>
          <p:nvSpPr>
            <p:cNvPr id="5" name="Lekerekített téglalap 4"/>
            <p:cNvSpPr/>
            <p:nvPr/>
          </p:nvSpPr>
          <p:spPr>
            <a:xfrm>
              <a:off x="519630" y="2423733"/>
              <a:ext cx="3600400" cy="6388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519630" y="3201199"/>
              <a:ext cx="3600400" cy="4798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7" name="Lekerekített téglalap 6"/>
            <p:cNvSpPr/>
            <p:nvPr/>
          </p:nvSpPr>
          <p:spPr>
            <a:xfrm>
              <a:off x="519630" y="3861048"/>
              <a:ext cx="3600400" cy="6837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8" name="Lekerekített téglalap 7"/>
            <p:cNvSpPr/>
            <p:nvPr/>
          </p:nvSpPr>
          <p:spPr>
            <a:xfrm>
              <a:off x="549082" y="4696892"/>
              <a:ext cx="3600400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9" name="Lekerekített téglalap 8"/>
            <p:cNvSpPr/>
            <p:nvPr/>
          </p:nvSpPr>
          <p:spPr>
            <a:xfrm>
              <a:off x="539552" y="5301208"/>
              <a:ext cx="3600400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0" name="Szövegdoboz 9"/>
            <p:cNvSpPr txBox="1"/>
            <p:nvPr/>
          </p:nvSpPr>
          <p:spPr>
            <a:xfrm>
              <a:off x="577676" y="3859930"/>
              <a:ext cx="3580478" cy="643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>
                  <a:latin typeface="+mn-lt"/>
                  <a:ea typeface="Segoe UI" panose="020B0502040204020203" pitchFamily="34" charset="0"/>
                  <a:cs typeface="Arial" panose="020B0604020202020204" pitchFamily="34" charset="0"/>
                </a:rPr>
                <a:t>Technológiai előrelépés, közmunka rendszer rugalmassá tétele, munkaerőpiacra bevonhatók (pl. </a:t>
              </a:r>
              <a:r>
                <a:rPr lang="hu-HU" sz="1400" dirty="0" err="1" smtClean="0">
                  <a:latin typeface="+mn-lt"/>
                  <a:ea typeface="Segoe UI" panose="020B0502040204020203" pitchFamily="34" charset="0"/>
                  <a:cs typeface="Arial" panose="020B0604020202020204" pitchFamily="34" charset="0"/>
                </a:rPr>
                <a:t>nyugdíjasszövetkezet</a:t>
              </a:r>
              <a:r>
                <a:rPr lang="hu-HU" sz="1400" dirty="0" smtClean="0">
                  <a:latin typeface="+mn-lt"/>
                  <a:ea typeface="Segoe UI" panose="020B0502040204020203" pitchFamily="34" charset="0"/>
                  <a:cs typeface="Arial" panose="020B0604020202020204" pitchFamily="34" charset="0"/>
                </a:rPr>
                <a:t>), </a:t>
              </a:r>
              <a:endParaRPr lang="hu-HU" sz="1400" dirty="0">
                <a:latin typeface="+mn-lt"/>
                <a:ea typeface="Segoe U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438273" y="5373504"/>
              <a:ext cx="3721619" cy="2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>
                  <a:latin typeface="+mn-lt"/>
                </a:rPr>
                <a:t>Devizakockázat kiküszöbölése</a:t>
              </a:r>
              <a:endParaRPr lang="hu-HU" sz="1400" dirty="0">
                <a:latin typeface="+mn-lt"/>
              </a:endParaRPr>
            </a:p>
          </p:txBody>
        </p:sp>
        <p:sp>
          <p:nvSpPr>
            <p:cNvPr id="12" name="Szövegdoboz 11"/>
            <p:cNvSpPr txBox="1"/>
            <p:nvPr/>
          </p:nvSpPr>
          <p:spPr>
            <a:xfrm>
              <a:off x="537616" y="3344068"/>
              <a:ext cx="3611866" cy="2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-30" dirty="0" err="1">
                  <a:latin typeface="+mn-lt"/>
                </a:rPr>
                <a:t>Irinyi</a:t>
              </a:r>
              <a:r>
                <a:rPr lang="en-US" sz="1400" spc="-30" dirty="0">
                  <a:latin typeface="+mn-lt"/>
                </a:rPr>
                <a:t> </a:t>
              </a:r>
              <a:r>
                <a:rPr lang="hu-HU" sz="1400" spc="-30" dirty="0" smtClean="0">
                  <a:latin typeface="+mn-lt"/>
                </a:rPr>
                <a:t>terv, hat éves bérmegállapodás</a:t>
              </a:r>
              <a:endParaRPr lang="hu-HU" sz="1400" dirty="0">
                <a:latin typeface="+mn-lt"/>
              </a:endParaRPr>
            </a:p>
          </p:txBody>
        </p:sp>
        <p:sp>
          <p:nvSpPr>
            <p:cNvPr id="13" name="Szövegdoboz 12"/>
            <p:cNvSpPr txBox="1"/>
            <p:nvPr/>
          </p:nvSpPr>
          <p:spPr>
            <a:xfrm>
              <a:off x="565600" y="2506270"/>
              <a:ext cx="3498265" cy="59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spc="-30" dirty="0" smtClean="0">
                  <a:latin typeface="+mn-lt"/>
                </a:rPr>
                <a:t>Kiszámítható és egyes területeken </a:t>
              </a:r>
              <a:r>
                <a:rPr lang="hu-HU" sz="1400" spc="-30" dirty="0" err="1" smtClean="0">
                  <a:latin typeface="+mn-lt"/>
                </a:rPr>
                <a:t>vállalkozás-barátabb</a:t>
              </a:r>
              <a:r>
                <a:rPr lang="hu-HU" sz="1400" spc="-30" dirty="0" smtClean="0">
                  <a:latin typeface="+mn-lt"/>
                </a:rPr>
                <a:t> gazdaságpolitikai és jogi környezet </a:t>
              </a:r>
              <a:endParaRPr lang="hu-HU" sz="1400" spc="-30" dirty="0">
                <a:latin typeface="+mn-lt"/>
              </a:endParaRPr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549949" y="5419737"/>
              <a:ext cx="3498265" cy="2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hu-HU" sz="1400" dirty="0">
                <a:latin typeface="+mn-lt"/>
              </a:endParaRPr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584364" y="2204864"/>
            <a:ext cx="3672408" cy="4175830"/>
            <a:chOff x="483626" y="2423733"/>
            <a:chExt cx="3672408" cy="3381531"/>
          </a:xfrm>
        </p:grpSpPr>
        <p:sp>
          <p:nvSpPr>
            <p:cNvPr id="17" name="Lekerekített téglalap 16"/>
            <p:cNvSpPr/>
            <p:nvPr/>
          </p:nvSpPr>
          <p:spPr>
            <a:xfrm>
              <a:off x="519630" y="2423733"/>
              <a:ext cx="3600400" cy="63881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8" name="Lekerekített téglalap 17"/>
            <p:cNvSpPr/>
            <p:nvPr/>
          </p:nvSpPr>
          <p:spPr>
            <a:xfrm>
              <a:off x="519630" y="3176972"/>
              <a:ext cx="3600400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19" name="Lekerekített téglalap 18"/>
            <p:cNvSpPr/>
            <p:nvPr/>
          </p:nvSpPr>
          <p:spPr>
            <a:xfrm>
              <a:off x="519630" y="3861048"/>
              <a:ext cx="3600400" cy="68374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20" name="Lekerekített téglalap 19"/>
            <p:cNvSpPr/>
            <p:nvPr/>
          </p:nvSpPr>
          <p:spPr>
            <a:xfrm>
              <a:off x="539552" y="4693123"/>
              <a:ext cx="3600400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21" name="Lekerekített téglalap 20"/>
            <p:cNvSpPr/>
            <p:nvPr/>
          </p:nvSpPr>
          <p:spPr>
            <a:xfrm>
              <a:off x="539552" y="5301208"/>
              <a:ext cx="3600400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400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557049" y="5413279"/>
              <a:ext cx="3565735" cy="268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dirty="0" smtClean="0">
                  <a:latin typeface="+mn-lt"/>
                </a:rPr>
                <a:t>Háztartások magas devizaadóssága</a:t>
              </a:r>
              <a:endParaRPr lang="hu-HU" sz="1400" dirty="0">
                <a:latin typeface="+mn-lt"/>
              </a:endParaRPr>
            </a:p>
          </p:txBody>
        </p:sp>
        <p:sp>
          <p:nvSpPr>
            <p:cNvPr id="23" name="Szövegdoboz 22"/>
            <p:cNvSpPr txBox="1"/>
            <p:nvPr/>
          </p:nvSpPr>
          <p:spPr>
            <a:xfrm>
              <a:off x="483626" y="3201199"/>
              <a:ext cx="3672408" cy="45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spc="-30" dirty="0">
                  <a:latin typeface="+mn-lt"/>
                </a:rPr>
                <a:t>Diverzifikáltabb és magasabb hozzáadott értékű ipari termelés</a:t>
              </a:r>
              <a:endParaRPr lang="en-US" sz="1400" spc="-30" dirty="0">
                <a:latin typeface="+mn-lt"/>
              </a:endParaRP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621765" y="2539323"/>
              <a:ext cx="3498265" cy="455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spc="-30" dirty="0">
                  <a:latin typeface="+mn-lt"/>
                </a:rPr>
                <a:t>Magyarország versenyképességének növelése a befektetői környezet javításával</a:t>
              </a:r>
              <a:endParaRPr lang="en-US" sz="1400" spc="-30" dirty="0">
                <a:latin typeface="+mn-lt"/>
              </a:endParaRPr>
            </a:p>
          </p:txBody>
        </p:sp>
      </p:grpSp>
      <p:sp>
        <p:nvSpPr>
          <p:cNvPr id="28" name="Szövegdoboz 27"/>
          <p:cNvSpPr txBox="1"/>
          <p:nvPr/>
        </p:nvSpPr>
        <p:spPr>
          <a:xfrm>
            <a:off x="681525" y="4222360"/>
            <a:ext cx="3538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+mn-lt"/>
              </a:rPr>
              <a:t>Munkaerőhiány csökkentése</a:t>
            </a:r>
            <a:endParaRPr lang="hu-HU" sz="1400" dirty="0">
              <a:latin typeface="+mn-lt"/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721809" y="5180244"/>
            <a:ext cx="3498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spc="-30" dirty="0">
                <a:latin typeface="+mn-lt"/>
              </a:rPr>
              <a:t>Munkaerő-elvándorlás </a:t>
            </a:r>
            <a:r>
              <a:rPr lang="hu-HU" sz="1400" spc="-30" dirty="0" smtClean="0">
                <a:latin typeface="+mn-lt"/>
              </a:rPr>
              <a:t>megállítása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4922257" y="5026355"/>
            <a:ext cx="349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spc="-30" dirty="0">
                <a:latin typeface="+mn-lt"/>
              </a:rPr>
              <a:t>Béremelés ösztönzése a minimálbér emelésével, a munkáltatói adó csökkentésével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67987" y="1747555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+mj-lt"/>
              </a:rPr>
              <a:t>Célok</a:t>
            </a:r>
            <a:endParaRPr lang="hu-HU" sz="1600" b="1" dirty="0">
              <a:latin typeface="+mj-lt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4822086" y="1747555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latin typeface="+mj-lt"/>
              </a:rPr>
              <a:t>Intézkedések</a:t>
            </a:r>
            <a:endParaRPr lang="hu-HU" sz="1600" b="1" dirty="0">
              <a:latin typeface="+mj-lt"/>
            </a:endParaRPr>
          </a:p>
        </p:txBody>
      </p:sp>
      <p:cxnSp>
        <p:nvCxnSpPr>
          <p:cNvPr id="33" name="Egyenes összekötő nyíllal 32"/>
          <p:cNvCxnSpPr/>
          <p:nvPr/>
        </p:nvCxnSpPr>
        <p:spPr>
          <a:xfrm flipV="1">
            <a:off x="4355976" y="2588098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4331431" y="3446260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V="1">
            <a:off x="4331430" y="4415623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 flipV="1">
            <a:off x="4355976" y="5334132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flipV="1">
            <a:off x="4355976" y="6070088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7361" y="1268760"/>
            <a:ext cx="828092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hu-HU" sz="2400" b="1" dirty="0">
                <a:latin typeface="+mn-lt"/>
                <a:cs typeface="Times New Roman" pitchFamily="18" charset="0"/>
              </a:rPr>
              <a:t>A helyi önkormányzatok pénzügyi helyzete</a:t>
            </a:r>
          </a:p>
          <a:p>
            <a:pPr algn="ctr" eaLnBrk="0" hangingPunct="0">
              <a:defRPr/>
            </a:pPr>
            <a:endParaRPr lang="hu-HU" sz="1500" dirty="0">
              <a:latin typeface="Times New Roman" pitchFamily="18" charset="0"/>
              <a:cs typeface="Times New Roman" pitchFamily="18" charset="0"/>
            </a:endParaRPr>
          </a:p>
          <a:p>
            <a:pPr lvl="1" algn="just" eaLnBrk="0" hangingPunct="0">
              <a:defRPr/>
            </a:pPr>
            <a:r>
              <a:rPr lang="hu-HU" sz="1800" dirty="0">
                <a:latin typeface="+mn-lt"/>
                <a:cs typeface="Times New Roman" pitchFamily="18" charset="0"/>
              </a:rPr>
              <a:t>A helyi önkormányzatok gazdálkodása stabilizálódott</a:t>
            </a:r>
          </a:p>
          <a:p>
            <a:pPr marL="800100" lvl="1" indent="-342900" algn="just" eaLnBrk="0" hangingPunct="0">
              <a:buFont typeface="Arial" pitchFamily="34" charset="0"/>
              <a:buChar char="•"/>
              <a:defRPr/>
            </a:pPr>
            <a:r>
              <a:rPr lang="hu-HU" sz="1800" dirty="0">
                <a:latin typeface="+mn-lt"/>
                <a:cs typeface="Times New Roman" pitchFamily="18" charset="0"/>
              </a:rPr>
              <a:t>az alrendszer egyenlege 2011 óta nullszaldós illetve jelentősen pozitív,</a:t>
            </a:r>
          </a:p>
          <a:p>
            <a:pPr marL="800100" lvl="1" indent="-342900" algn="just" eaLnBrk="0" hangingPunct="0">
              <a:buFont typeface="Arial" pitchFamily="34" charset="0"/>
              <a:buChar char="•"/>
              <a:defRPr/>
            </a:pPr>
            <a:r>
              <a:rPr lang="hu-HU" sz="1800" dirty="0">
                <a:latin typeface="+mn-lt"/>
                <a:cs typeface="Times New Roman" pitchFamily="18" charset="0"/>
              </a:rPr>
              <a:t>egyes önkormányzatok jelentős számlaegyenleggel rendelkeznek (MNB, 2015. 500-550 </a:t>
            </a:r>
            <a:r>
              <a:rPr lang="hu-HU" sz="1800" dirty="0" err="1">
                <a:latin typeface="+mn-lt"/>
                <a:cs typeface="Times New Roman" pitchFamily="18" charset="0"/>
              </a:rPr>
              <a:t>mrd</a:t>
            </a:r>
            <a:r>
              <a:rPr lang="hu-HU" sz="1800" dirty="0">
                <a:latin typeface="+mn-lt"/>
                <a:cs typeface="Times New Roman" pitchFamily="18" charset="0"/>
              </a:rPr>
              <a:t> Ft látra szóló és lekötött betét)</a:t>
            </a:r>
          </a:p>
          <a:p>
            <a:pPr lvl="1" algn="just" eaLnBrk="0" hangingPunct="0">
              <a:defRPr/>
            </a:pPr>
            <a:endParaRPr lang="hu-HU" sz="1800" dirty="0">
              <a:latin typeface="+mn-lt"/>
              <a:cs typeface="Times New Roman" pitchFamily="18" charset="0"/>
            </a:endParaRPr>
          </a:p>
          <a:p>
            <a:pPr lvl="1" algn="just" eaLnBrk="0" hangingPunct="0">
              <a:defRPr/>
            </a:pPr>
            <a:r>
              <a:rPr lang="hu-HU" sz="1800" dirty="0">
                <a:latin typeface="+mn-lt"/>
                <a:cs typeface="Times New Roman" pitchFamily="18" charset="0"/>
              </a:rPr>
              <a:t>Ennek oka:</a:t>
            </a:r>
          </a:p>
          <a:p>
            <a:pPr marL="800100" lvl="1" indent="-342900" algn="just" eaLnBrk="0" hangingPunct="0">
              <a:buFont typeface="Arial" pitchFamily="34" charset="0"/>
              <a:buChar char="•"/>
              <a:defRPr/>
            </a:pPr>
            <a:r>
              <a:rPr lang="hu-HU" sz="1800" dirty="0">
                <a:latin typeface="+mn-lt"/>
                <a:cs typeface="Times New Roman" pitchFamily="18" charset="0"/>
              </a:rPr>
              <a:t>az önkormányzati feladat- és finanszírozási rendszer átszervezése, a hiányt generáló feladatok finanszírozással együtt való átrendezése,</a:t>
            </a:r>
          </a:p>
          <a:p>
            <a:pPr marL="800100" lvl="1" indent="-342900" algn="just" eaLnBrk="0" hangingPunct="0">
              <a:buFont typeface="Arial" pitchFamily="34" charset="0"/>
              <a:buChar char="•"/>
              <a:defRPr/>
            </a:pPr>
            <a:r>
              <a:rPr lang="hu-HU" sz="1800" dirty="0">
                <a:latin typeface="+mn-lt"/>
                <a:cs typeface="Times New Roman" pitchFamily="18" charset="0"/>
              </a:rPr>
              <a:t>az önkormányzati adósságkonszolidáció (2011-2014. között közel 1370 </a:t>
            </a:r>
            <a:r>
              <a:rPr lang="hu-HU" sz="1800" dirty="0" err="1">
                <a:latin typeface="+mn-lt"/>
                <a:cs typeface="Times New Roman" pitchFamily="18" charset="0"/>
              </a:rPr>
              <a:t>mrd</a:t>
            </a:r>
            <a:r>
              <a:rPr lang="hu-HU" sz="1800" dirty="0">
                <a:latin typeface="+mn-lt"/>
                <a:cs typeface="Times New Roman" pitchFamily="18" charset="0"/>
              </a:rPr>
              <a:t> Ft összegben) hatására töredékére csökkent adósságállomány, adósságfelvétel Kormányzati engedélyezése 2012-től</a:t>
            </a:r>
          </a:p>
          <a:p>
            <a:pPr lvl="1" algn="just" eaLnBrk="0" hangingPunct="0">
              <a:defRPr/>
            </a:pPr>
            <a:endParaRPr lang="hu-HU" sz="1800" dirty="0">
              <a:latin typeface="+mn-lt"/>
              <a:cs typeface="Times New Roman" pitchFamily="18" charset="0"/>
            </a:endParaRPr>
          </a:p>
          <a:p>
            <a:pPr lvl="1" algn="just" eaLnBrk="0" hangingPunct="0">
              <a:defRPr/>
            </a:pPr>
            <a:r>
              <a:rPr lang="hu-HU" sz="1800" dirty="0">
                <a:latin typeface="+mn-lt"/>
                <a:cs typeface="Times New Roman" pitchFamily="18" charset="0"/>
              </a:rPr>
              <a:t>Jelentős uniós (főként TOP) és hazai fejlesztési források érhetőek el!</a:t>
            </a:r>
          </a:p>
        </p:txBody>
      </p:sp>
    </p:spTree>
    <p:extLst>
      <p:ext uri="{BB962C8B-B14F-4D97-AF65-F5344CB8AC3E}">
        <p14:creationId xmlns:p14="http://schemas.microsoft.com/office/powerpoint/2010/main" val="217118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/>
          </p:cNvSpPr>
          <p:nvPr/>
        </p:nvSpPr>
        <p:spPr bwMode="auto">
          <a:xfrm>
            <a:off x="468313" y="13407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2400" b="1" dirty="0">
                <a:latin typeface="+mn-lt"/>
                <a:cs typeface="Times New Roman" pitchFamily="18" charset="0"/>
              </a:rPr>
              <a:t>A helyi önkormányzatok adóssága és </a:t>
            </a:r>
          </a:p>
          <a:p>
            <a:pPr algn="ctr" eaLnBrk="0" hangingPunct="0"/>
            <a:r>
              <a:rPr lang="hu-HU" sz="2400" b="1" dirty="0">
                <a:latin typeface="+mn-lt"/>
                <a:cs typeface="Times New Roman" pitchFamily="18" charset="0"/>
              </a:rPr>
              <a:t>pénzforgalmi egyenlege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25468"/>
              </p:ext>
            </p:extLst>
          </p:nvPr>
        </p:nvGraphicFramePr>
        <p:xfrm>
          <a:off x="7020272" y="2924944"/>
          <a:ext cx="1872208" cy="243840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kern="1200" dirty="0">
                          <a:solidFill>
                            <a:srgbClr val="333333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milliárd</a:t>
                      </a:r>
                      <a:r>
                        <a:rPr lang="hu-HU" sz="1600" b="1" i="0" u="none" strike="noStrike" kern="1200" dirty="0">
                          <a:solidFill>
                            <a:srgbClr val="333333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i="1" u="none" strike="noStrike" kern="1200" dirty="0">
                          <a:solidFill>
                            <a:srgbClr val="333333"/>
                          </a:solidFill>
                          <a:effectLst/>
                          <a:latin typeface="Garamond"/>
                          <a:ea typeface="+mn-ea"/>
                          <a:cs typeface="+mn-cs"/>
                        </a:rPr>
                        <a:t>forint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859672"/>
              </p:ext>
            </p:extLst>
          </p:nvPr>
        </p:nvGraphicFramePr>
        <p:xfrm>
          <a:off x="457199" y="3200494"/>
          <a:ext cx="8229602" cy="1325375"/>
        </p:xfrm>
        <a:graphic>
          <a:graphicData uri="http://schemas.openxmlformats.org/drawingml/2006/table">
            <a:tbl>
              <a:tblPr/>
              <a:tblGrid>
                <a:gridCol w="2971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42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42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42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42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42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427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42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8427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46142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 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2002</a:t>
                      </a:r>
                    </a:p>
                  </a:txBody>
                  <a:tcPr marL="7459" marR="7459" marT="7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2006</a:t>
                      </a:r>
                    </a:p>
                  </a:txBody>
                  <a:tcPr marL="7459" marR="7459" marT="7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2010</a:t>
                      </a:r>
                    </a:p>
                  </a:txBody>
                  <a:tcPr marL="7459" marR="7459" marT="7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2011</a:t>
                      </a:r>
                    </a:p>
                  </a:txBody>
                  <a:tcPr marL="7459" marR="7459" marT="7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2012</a:t>
                      </a:r>
                    </a:p>
                  </a:txBody>
                  <a:tcPr marL="7459" marR="7459" marT="7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2013</a:t>
                      </a:r>
                    </a:p>
                  </a:txBody>
                  <a:tcPr marL="7459" marR="7459" marT="7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2014</a:t>
                      </a:r>
                    </a:p>
                  </a:txBody>
                  <a:tcPr marL="7459" marR="7459" marT="7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2015</a:t>
                      </a:r>
                    </a:p>
                  </a:txBody>
                  <a:tcPr marL="7459" marR="7459" marT="7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2016</a:t>
                      </a:r>
                    </a:p>
                  </a:txBody>
                  <a:tcPr marL="7459" marR="7459" marT="7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519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Bruttó adósságállomány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191,5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490,1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1248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1196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1067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459,6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31,2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36,6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42,5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519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Pénzforgalmi egyenleg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-105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-157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-232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143,5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90,3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112,9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89,5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13,6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285,0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519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Adósságkonszolidáció nélküli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-105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-157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-232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1,2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16,6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76,6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20,8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13,6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0" i="0" u="none" strike="noStrike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285,0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519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pénzforgalmi egyenleg</a:t>
                      </a:r>
                    </a:p>
                  </a:txBody>
                  <a:tcPr marL="7459" marR="7459" marT="7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571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80823" y="1471469"/>
            <a:ext cx="7183437" cy="60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hu-HU" sz="2400" b="1" dirty="0">
                <a:latin typeface="+mn-lt"/>
                <a:cs typeface="Times New Roman" pitchFamily="18" charset="0"/>
              </a:rPr>
              <a:t>Az önkormányzatok 2018. évi finanszírozásáról</a:t>
            </a:r>
          </a:p>
          <a:p>
            <a:pPr algn="ctr">
              <a:defRPr/>
            </a:pPr>
            <a:endParaRPr lang="hu-HU" sz="1400" dirty="0">
              <a:solidFill>
                <a:srgbClr val="968458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7700" y="1776293"/>
            <a:ext cx="82809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hu-HU" sz="1700" dirty="0">
              <a:solidFill>
                <a:srgbClr val="9684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hu-HU" sz="1700" dirty="0">
              <a:solidFill>
                <a:srgbClr val="9684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7700" y="1988840"/>
            <a:ext cx="828092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1200"/>
              </a:spcBef>
            </a:pPr>
            <a:r>
              <a:rPr lang="hu-HU" sz="1700" b="1" kern="600" dirty="0">
                <a:latin typeface="+mn-lt"/>
                <a:cs typeface="Times New Roman" pitchFamily="18" charset="0"/>
              </a:rPr>
              <a:t>Az önkormányzati finanszírozás főbb prioritásai a jövő évben</a:t>
            </a:r>
            <a:r>
              <a:rPr lang="hu-HU" sz="1700" kern="600" dirty="0">
                <a:latin typeface="+mn-lt"/>
                <a:cs typeface="Times New Roman" pitchFamily="18" charset="0"/>
              </a:rPr>
              <a:t>:</a:t>
            </a:r>
          </a:p>
          <a:p>
            <a:pPr marL="285750" lvl="2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kern="600" dirty="0">
                <a:latin typeface="+mn-lt"/>
                <a:cs typeface="Times New Roman" pitchFamily="18" charset="0"/>
              </a:rPr>
              <a:t>a feladatfinanszírozás talaján a feladatok jobb színvonalú ellátásának segítése</a:t>
            </a:r>
          </a:p>
          <a:p>
            <a:pPr marL="285750" lvl="2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kern="600" dirty="0">
                <a:latin typeface="+mn-lt"/>
                <a:cs typeface="Times New Roman" pitchFamily="18" charset="0"/>
              </a:rPr>
              <a:t>kiemelt forrásbiztosítás a gyermekek napközbeni ellátásához</a:t>
            </a:r>
          </a:p>
          <a:p>
            <a:pPr marL="285750" lvl="2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kern="600" dirty="0">
                <a:latin typeface="+mn-lt"/>
                <a:cs typeface="Times New Roman" pitchFamily="18" charset="0"/>
              </a:rPr>
              <a:t>a szolidaritás erősítése, a gyengébb jövedelemtermelő önkormányzatok kiemelt támogatása</a:t>
            </a:r>
          </a:p>
          <a:p>
            <a:pPr marL="285750" lvl="2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kern="600" dirty="0">
                <a:latin typeface="+mn-lt"/>
                <a:cs typeface="Times New Roman" pitchFamily="18" charset="0"/>
              </a:rPr>
              <a:t>forrásbiztosítás </a:t>
            </a:r>
            <a:r>
              <a:rPr lang="hu-HU" sz="1700" b="1" i="1" kern="600" dirty="0">
                <a:latin typeface="+mn-lt"/>
                <a:cs typeface="Times New Roman" pitchFamily="18" charset="0"/>
              </a:rPr>
              <a:t>a kormányzati bérintézkedések</a:t>
            </a:r>
            <a:r>
              <a:rPr lang="hu-HU" sz="1700" kern="600" dirty="0">
                <a:latin typeface="+mn-lt"/>
                <a:cs typeface="Times New Roman" pitchFamily="18" charset="0"/>
              </a:rPr>
              <a:t>hez:</a:t>
            </a:r>
          </a:p>
          <a:p>
            <a:pPr marL="742950" lvl="3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i="1" kern="600" dirty="0">
                <a:latin typeface="+mn-lt"/>
                <a:cs typeface="Times New Roman" pitchFamily="18" charset="0"/>
              </a:rPr>
              <a:t>a minimálbér és garantált bérminimum emeléssel, illetve szociális hozzájárulási adó csökkentéssel </a:t>
            </a:r>
            <a:r>
              <a:rPr lang="hu-HU" sz="1700" kern="600" dirty="0">
                <a:latin typeface="+mn-lt"/>
                <a:cs typeface="Times New Roman" pitchFamily="18" charset="0"/>
              </a:rPr>
              <a:t>összefüggő bérintézkedések kezeléséhez a 2018. évben kiegészítő támogatás jár </a:t>
            </a:r>
          </a:p>
          <a:p>
            <a:pPr marL="742950" lvl="3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sz="1700" kern="600" dirty="0">
                <a:latin typeface="+mn-lt"/>
                <a:cs typeface="Times New Roman" pitchFamily="18" charset="0"/>
              </a:rPr>
              <a:t>az </a:t>
            </a:r>
            <a:r>
              <a:rPr lang="hu-HU" sz="1700" i="1" kern="600" dirty="0">
                <a:latin typeface="+mn-lt"/>
                <a:cs typeface="Times New Roman" pitchFamily="18" charset="0"/>
              </a:rPr>
              <a:t>ágazati bérintézkedések </a:t>
            </a:r>
            <a:r>
              <a:rPr lang="hu-HU" sz="1700" kern="600" dirty="0">
                <a:latin typeface="+mn-lt"/>
                <a:cs typeface="Times New Roman" pitchFamily="18" charset="0"/>
              </a:rPr>
              <a:t>(pl. polgármesteri bér, szociális ágazati pótlék, kulturális bérpótlék stb.) forrása rendelkezésre áll</a:t>
            </a:r>
          </a:p>
        </p:txBody>
      </p:sp>
    </p:spTree>
    <p:extLst>
      <p:ext uri="{BB962C8B-B14F-4D97-AF65-F5344CB8AC3E}">
        <p14:creationId xmlns:p14="http://schemas.microsoft.com/office/powerpoint/2010/main" val="2367186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80823" y="1471469"/>
            <a:ext cx="7183437" cy="60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hu-HU" sz="2400" b="1" dirty="0">
                <a:latin typeface="+mn-lt"/>
                <a:cs typeface="Times New Roman" pitchFamily="18" charset="0"/>
              </a:rPr>
              <a:t>Az önkormányzatok 2018. évi finanszírozásáról</a:t>
            </a:r>
          </a:p>
          <a:p>
            <a:pPr algn="ctr">
              <a:defRPr/>
            </a:pPr>
            <a:endParaRPr lang="hu-HU" sz="1400" dirty="0">
              <a:solidFill>
                <a:srgbClr val="968458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57700" y="1776293"/>
            <a:ext cx="82809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hu-HU" sz="1700" dirty="0">
              <a:solidFill>
                <a:srgbClr val="9684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hu-HU" sz="1700" dirty="0">
              <a:solidFill>
                <a:srgbClr val="9684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7700" y="1988840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latin typeface="+mn-lt"/>
                <a:cs typeface="Times New Roman" pitchFamily="18" charset="0"/>
              </a:rPr>
              <a:t>Az elfogadott költségvetési törvény alapján az önkormányzatok a 2018. évben a IX. fejezetből </a:t>
            </a:r>
            <a:r>
              <a:rPr lang="hu-HU" b="1" dirty="0">
                <a:latin typeface="+mn-lt"/>
                <a:cs typeface="Times New Roman" pitchFamily="18" charset="0"/>
              </a:rPr>
              <a:t>705,4 milliárd forintos támogatással </a:t>
            </a:r>
            <a:r>
              <a:rPr lang="hu-HU" dirty="0">
                <a:latin typeface="+mn-lt"/>
                <a:cs typeface="Times New Roman" pitchFamily="18" charset="0"/>
              </a:rPr>
              <a:t>számolhatnak (2017-hez képest + 64,3 milliárd forint).</a:t>
            </a:r>
          </a:p>
          <a:p>
            <a:r>
              <a:rPr lang="hu-HU" dirty="0">
                <a:latin typeface="+mn-lt"/>
                <a:cs typeface="Times New Roman" pitchFamily="18" charset="0"/>
              </a:rPr>
              <a:t> </a:t>
            </a:r>
          </a:p>
          <a:p>
            <a:r>
              <a:rPr lang="hu-HU" i="1" u="sng" dirty="0">
                <a:latin typeface="+mn-lt"/>
                <a:cs typeface="Times New Roman" pitchFamily="18" charset="0"/>
              </a:rPr>
              <a:t>A többlet főbb összetevői:</a:t>
            </a:r>
          </a:p>
          <a:p>
            <a:pPr marL="171450" indent="-171450" algn="just">
              <a:buFontTx/>
              <a:buChar char="-"/>
            </a:pPr>
            <a:r>
              <a:rPr lang="hu-HU" i="1" dirty="0">
                <a:latin typeface="+mn-lt"/>
                <a:cs typeface="Times New Roman" pitchFamily="18" charset="0"/>
              </a:rPr>
              <a:t>minimálbért és garantált bérminimumot </a:t>
            </a:r>
            <a:r>
              <a:rPr lang="hu-HU" dirty="0">
                <a:latin typeface="+mn-lt"/>
                <a:cs typeface="Times New Roman" pitchFamily="18" charset="0"/>
              </a:rPr>
              <a:t>érintő intézkedések és szociális hozzájárulási adócsökkentés kétéves (2017-2018) hatása: </a:t>
            </a:r>
            <a:r>
              <a:rPr lang="hu-HU" b="1" dirty="0">
                <a:latin typeface="+mn-lt"/>
                <a:cs typeface="Times New Roman" pitchFamily="18" charset="0"/>
              </a:rPr>
              <a:t>+ 19,0 milliárd forint</a:t>
            </a:r>
          </a:p>
          <a:p>
            <a:pPr marL="171450" indent="-171450" algn="just">
              <a:buFontTx/>
              <a:buChar char="-"/>
            </a:pPr>
            <a:r>
              <a:rPr lang="hu-HU" dirty="0">
                <a:latin typeface="+mn-lt"/>
                <a:cs typeface="Times New Roman" pitchFamily="18" charset="0"/>
              </a:rPr>
              <a:t>egyéb bérintézkedések (pl. polgármesteri béremelés, óvodai segítők 7+3%-os béremelése, óvodapedagógusok minősítésének többletköltsége, szociális béremelések, kulturális illetménypótlék) hatása: </a:t>
            </a:r>
            <a:r>
              <a:rPr lang="hu-HU" b="1" dirty="0">
                <a:latin typeface="+mn-lt"/>
                <a:cs typeface="Times New Roman" pitchFamily="18" charset="0"/>
              </a:rPr>
              <a:t>+ 25,1 milliárd forint</a:t>
            </a:r>
          </a:p>
          <a:p>
            <a:pPr marL="171450" indent="-171450" algn="just">
              <a:buFontTx/>
              <a:buChar char="-"/>
            </a:pPr>
            <a:r>
              <a:rPr lang="hu-HU" dirty="0">
                <a:latin typeface="+mn-lt"/>
                <a:cs typeface="Times New Roman" pitchFamily="18" charset="0"/>
              </a:rPr>
              <a:t>Egyéb (kiemelt fejlesztési többletek, bölcsődei feladatfinanszírozás kialakításának többlettámogatása, egyéb kisösszegű pluszforrások): </a:t>
            </a:r>
            <a:r>
              <a:rPr lang="hu-HU" b="1" dirty="0">
                <a:latin typeface="+mn-lt"/>
                <a:cs typeface="Times New Roman" pitchFamily="18" charset="0"/>
              </a:rPr>
              <a:t>+ 20,2 milliárd forint</a:t>
            </a:r>
          </a:p>
        </p:txBody>
      </p:sp>
    </p:spTree>
    <p:extLst>
      <p:ext uri="{BB962C8B-B14F-4D97-AF65-F5344CB8AC3E}">
        <p14:creationId xmlns:p14="http://schemas.microsoft.com/office/powerpoint/2010/main" val="94538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/>
          </p:cNvSpPr>
          <p:nvPr/>
        </p:nvSpPr>
        <p:spPr bwMode="auto">
          <a:xfrm>
            <a:off x="374848" y="1301944"/>
            <a:ext cx="8229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hu-HU" sz="2000" b="1" dirty="0">
                <a:latin typeface="+mn-lt"/>
                <a:ea typeface="+mj-ea"/>
                <a:cs typeface="Times New Roman" pitchFamily="18" charset="0"/>
              </a:rPr>
              <a:t>A IX. Helyi önkormányzatok támogatásai </a:t>
            </a:r>
          </a:p>
          <a:p>
            <a:pPr algn="ctr" eaLnBrk="0" hangingPunct="0">
              <a:defRPr/>
            </a:pPr>
            <a:r>
              <a:rPr lang="hu-HU" sz="2000" b="1" dirty="0">
                <a:latin typeface="+mn-lt"/>
                <a:ea typeface="+mj-ea"/>
                <a:cs typeface="Times New Roman" pitchFamily="18" charset="0"/>
              </a:rPr>
              <a:t>fejezet</a:t>
            </a:r>
          </a:p>
        </p:txBody>
      </p:sp>
      <p:sp>
        <p:nvSpPr>
          <p:cNvPr id="2" name="Téglalap 1"/>
          <p:cNvSpPr/>
          <p:nvPr/>
        </p:nvSpPr>
        <p:spPr>
          <a:xfrm>
            <a:off x="7323578" y="2224488"/>
            <a:ext cx="7681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hu-HU" sz="1400" i="1" dirty="0">
                <a:latin typeface="+mn-lt"/>
              </a:rPr>
              <a:t>millió Ft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37150"/>
              </p:ext>
            </p:extLst>
          </p:nvPr>
        </p:nvGraphicFramePr>
        <p:xfrm>
          <a:off x="899592" y="2564904"/>
          <a:ext cx="7416800" cy="3192780"/>
        </p:xfrm>
        <a:graphic>
          <a:graphicData uri="http://schemas.openxmlformats.org/drawingml/2006/table">
            <a:tbl>
              <a:tblPr/>
              <a:tblGrid>
                <a:gridCol w="561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2017. évi irányszám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641 105,4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Magyarország  településeinek településkép-védelemmel összefüggő feladatainak központi költségvetésből történő finanszírozása  (2. melléklet új jogcím)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2 773,0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Szolidaritási hozzájárulás bevételi többlete miatt a IX. fejezet emelése (bölcsődei finanszírozásra 2500,0 + 800,0 bölcsődei pályázat + 1944,8 BM kistelepülési alacsony adóerő-képességgel rendelkező önkormányzatok támogatási pályázat)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5 244,8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Helyi érdekű települési fejlesztések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4 700,0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Pestszentimrei gyermekorvosi rendelő kialakításának támogatása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350,0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2017. évi módosított irányszám (költségvetési törvény módosítása)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654 173,2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 helyi önkormányzatok támogatásának emelése a minimálbér és garantált bérminimum </a:t>
                      </a:r>
                    </a:p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2017. és 2018. évi emelése miatt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40 100,0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Az önkormányzatoknál foglalkoztatottak esetében a szociális hozzájárulási adó csökkentéséből fakadó megtakarítás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-23 100,0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 helyi önkormányzatok működésének általános támogatása előirányzatának emelése szolidaritási hozzájárulás többletével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2 000,0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Polgármester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Mötv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szerinti béremelés -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szintrehozással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,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szochó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megtakarítással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3 120,4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8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380312" y="1710770"/>
            <a:ext cx="68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hu-HU" sz="1200" i="1" dirty="0">
                <a:latin typeface="+mn-lt"/>
              </a:rPr>
              <a:t>millió Ft</a:t>
            </a: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366161" y="1094425"/>
            <a:ext cx="8229600" cy="6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hu-HU" sz="2000" b="1" dirty="0">
                <a:latin typeface="+mn-lt"/>
                <a:ea typeface="+mj-ea"/>
                <a:cs typeface="Times New Roman" pitchFamily="18" charset="0"/>
              </a:rPr>
              <a:t>A IX. Helyi önkormányzatok támogatásai </a:t>
            </a:r>
          </a:p>
          <a:p>
            <a:pPr algn="ctr" eaLnBrk="0" hangingPunct="0">
              <a:defRPr/>
            </a:pPr>
            <a:r>
              <a:rPr lang="hu-HU" sz="2000" b="1" dirty="0">
                <a:latin typeface="+mn-lt"/>
                <a:ea typeface="+mj-ea"/>
                <a:cs typeface="Times New Roman" pitchFamily="18" charset="0"/>
              </a:rPr>
              <a:t>fejezet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483506"/>
              </p:ext>
            </p:extLst>
          </p:nvPr>
        </p:nvGraphicFramePr>
        <p:xfrm>
          <a:off x="863600" y="2118201"/>
          <a:ext cx="7416800" cy="3489960"/>
        </p:xfrm>
        <a:graphic>
          <a:graphicData uri="http://schemas.openxmlformats.org/drawingml/2006/table">
            <a:tbl>
              <a:tblPr/>
              <a:tblGrid>
                <a:gridCol w="5613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3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Magyarország  településeinek településkép-védelemmel összefüggő feladatai támogatásának kivezetése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-2 773,0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Köznevelési bértöbbletek</a:t>
                      </a:r>
                      <a:r>
                        <a:rPr lang="hu-HU" sz="12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(életpálya</a:t>
                      </a:r>
                      <a:r>
                        <a:rPr lang="hu-H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, minősítés, NOKS)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12 154,3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Szociális ágazat </a:t>
                      </a:r>
                      <a:r>
                        <a:rPr lang="hu-H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többlete</a:t>
                      </a:r>
                      <a:r>
                        <a:rPr lang="hu-HU" sz="12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 (bölcsődei támogatás emelése,  bérpótlékok </a:t>
                      </a:r>
                      <a:r>
                        <a:rPr lang="hu-HU" sz="1200" b="0" i="0" u="none" strike="noStrike" baseline="0" dirty="0" err="1" smtClean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szintrehozása</a:t>
                      </a:r>
                      <a:r>
                        <a:rPr lang="hu-HU" sz="12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 </a:t>
                      </a:r>
                      <a:r>
                        <a:rPr lang="hu-HU" sz="1200" b="0" i="0" u="none" strike="noStrike" baseline="0" dirty="0" err="1" smtClean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stb</a:t>
                      </a:r>
                      <a:r>
                        <a:rPr lang="hu-HU" sz="1200" b="0" i="0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)</a:t>
                      </a:r>
                      <a:endParaRPr lang="hu-HU" sz="1200" b="0" i="0" u="none" strike="noStrike" dirty="0">
                        <a:solidFill>
                          <a:srgbClr val="333333"/>
                        </a:solidFill>
                        <a:effectLst/>
                        <a:latin typeface="Garamond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17 829,5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Előadóművészeti szervezetek többlettámogatása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1 230,0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Kulturális bérpótlék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szintrehozással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,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szochó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 megtakarítással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3 605,0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Egyes fejlesztési támogatások kivezetése (Hermina garázs, </a:t>
                      </a:r>
                      <a:r>
                        <a:rPr lang="hu-HU" sz="12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Pestszentimrei</a:t>
                      </a:r>
                      <a:r>
                        <a:rPr lang="hu-H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 gyermekorvosi rendelő stb.)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-13 321,8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2018. évi irányszám (bázis)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695 017,6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Üdülőhelyi feladatok támogatásának többletigénye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1 200,0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Az rgyk jövedelmi határának emelése miatt a gyermekétkeztetési támogatás emelése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550,0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Önkormányzati pénzügyi-gazdálkodási feladatok kiegészítő támogatása kivezetése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-200,0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Fővárosi közösségi közlekedés támogatásának csökkentése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-3 000,0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Az önkormányzati elszámolások emelése az előző évi ki nem fizetett részletek forrásának biztosítása érdekében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7 042,5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2018. évi fejlesztési többletek (Milánói sámándob, Pannonpark, Normafa, Hermina garázs stb.)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Garamond"/>
                        </a:rPr>
                        <a:t>4 796,2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2018. évi irányszám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</a:rPr>
                        <a:t>705 406,3</a:t>
                      </a:r>
                    </a:p>
                  </a:txBody>
                  <a:tcPr marL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112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720079"/>
          </a:xfrm>
        </p:spPr>
        <p:txBody>
          <a:bodyPr/>
          <a:lstStyle/>
          <a:p>
            <a:r>
              <a:rPr lang="hu-HU" sz="2400" b="1" dirty="0"/>
              <a:t>A bérintézkedések folyamata</a:t>
            </a:r>
            <a:br>
              <a:rPr lang="hu-HU" sz="2400" b="1" dirty="0"/>
            </a:br>
            <a:endParaRPr lang="hu-HU" sz="2400" b="1" dirty="0"/>
          </a:p>
        </p:txBody>
      </p:sp>
      <p:sp>
        <p:nvSpPr>
          <p:cNvPr id="3" name="Téglalap 2"/>
          <p:cNvSpPr/>
          <p:nvPr/>
        </p:nvSpPr>
        <p:spPr>
          <a:xfrm>
            <a:off x="698643" y="1929899"/>
            <a:ext cx="74168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1700" dirty="0" smtClean="0"/>
              <a:t>2016. év végén a VKF egyeztetéseken több évre szóló programról született megállapodás, amely a munkaadók által fizetett szociális hozzájárulási adó mértékének csökkentésén túl a következő két évre vonatkozóan az alábbi minimálbér és garantált bérminimum összegeket tartalmazza.</a:t>
            </a:r>
            <a:endParaRPr lang="hu-HU" sz="1200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764360"/>
              </p:ext>
            </p:extLst>
          </p:nvPr>
        </p:nvGraphicFramePr>
        <p:xfrm>
          <a:off x="1475656" y="3212976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224136"/>
                <a:gridCol w="1224136"/>
                <a:gridCol w="11274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Megnevezés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2017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2018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Minimálbér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111 000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127 500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138 000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Garantált bérminimum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129 000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161 000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180 500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Szociális hozzájárulási adó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27%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22%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19,5% </a:t>
                      </a:r>
                      <a:r>
                        <a:rPr lang="hu-HU" b="1" dirty="0" smtClean="0"/>
                        <a:t>(!)</a:t>
                      </a:r>
                      <a:endParaRPr lang="hu-H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723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720080"/>
          </a:xfrm>
        </p:spPr>
        <p:txBody>
          <a:bodyPr/>
          <a:lstStyle/>
          <a:p>
            <a:r>
              <a:rPr lang="hu-HU" sz="2400" b="1" dirty="0"/>
              <a:t>A bérintézkedések folyamata</a:t>
            </a:r>
            <a:br>
              <a:rPr lang="hu-HU" sz="2400" b="1" dirty="0"/>
            </a:br>
            <a:endParaRPr lang="hu-HU" sz="2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08912" cy="4896544"/>
          </a:xfrm>
        </p:spPr>
        <p:txBody>
          <a:bodyPr/>
          <a:lstStyle/>
          <a:p>
            <a:pPr algn="just"/>
            <a:r>
              <a:rPr lang="hu-HU" sz="1700" dirty="0"/>
              <a:t>Az önkormányzati körben a bérintézkedések hatása és a forrásbiztosítási szükséglet az </a:t>
            </a:r>
            <a:r>
              <a:rPr lang="hu-HU" sz="1700" b="1" dirty="0"/>
              <a:t>intézményrendszer egészét figyelembe véve </a:t>
            </a:r>
            <a:r>
              <a:rPr lang="hu-HU" sz="1700" dirty="0"/>
              <a:t>került</a:t>
            </a:r>
            <a:r>
              <a:rPr lang="hu-HU" sz="1700" b="1" dirty="0"/>
              <a:t> </a:t>
            </a:r>
            <a:r>
              <a:rPr lang="hu-HU" sz="1700" dirty="0"/>
              <a:t>meghatározásra. Az intézkedéshez 2017-ben több mint </a:t>
            </a:r>
            <a:r>
              <a:rPr lang="hu-HU" sz="1700" b="1" dirty="0"/>
              <a:t>5,6 milliárd forintot </a:t>
            </a:r>
            <a:r>
              <a:rPr lang="hu-HU" sz="1700" dirty="0"/>
              <a:t>biztosít a központi költségvetés. </a:t>
            </a:r>
            <a:r>
              <a:rPr lang="hu-HU" sz="1700" b="1" dirty="0"/>
              <a:t>2018. évre </a:t>
            </a:r>
            <a:r>
              <a:rPr lang="hu-HU" sz="1700" dirty="0"/>
              <a:t>a bérintézkedések többlet forrás igényével megnőtt az általános működésre, igazgatásra fordítható kiadási előirányzat. </a:t>
            </a:r>
            <a:r>
              <a:rPr lang="hu-HU" sz="1700" b="1" dirty="0"/>
              <a:t>A jövő évi többlet összesen 17 milliárd </a:t>
            </a:r>
            <a:r>
              <a:rPr lang="hu-HU" sz="1700" b="1" dirty="0" smtClean="0"/>
              <a:t>forint </a:t>
            </a:r>
            <a:r>
              <a:rPr lang="hu-HU" sz="1700" dirty="0" smtClean="0"/>
              <a:t>a SZOCHO megtakarítás figyelembe vételével</a:t>
            </a:r>
            <a:r>
              <a:rPr lang="hu-HU" sz="1700" b="1" dirty="0" smtClean="0"/>
              <a:t>.</a:t>
            </a:r>
            <a:endParaRPr lang="hu-HU" sz="1700" b="1" dirty="0"/>
          </a:p>
          <a:p>
            <a:pPr algn="just"/>
            <a:r>
              <a:rPr lang="hu-HU" sz="1700" dirty="0"/>
              <a:t>Az önkormányzat fenntartói felelősségébe tartozik és elvárás, hogy az egyes intézményeinél jelentkező SZOCHO megtakarítást átcsoportosítsa a más intézményeinél jelentkező többletkiadásokra. Így központi segítségnyújtásra ott került sor ahol </a:t>
            </a:r>
          </a:p>
          <a:p>
            <a:pPr algn="just"/>
            <a:r>
              <a:rPr lang="hu-HU" sz="1700" dirty="0"/>
              <a:t>- a többletkiadások </a:t>
            </a:r>
            <a:r>
              <a:rPr lang="hu-HU" sz="1700" b="1" dirty="0"/>
              <a:t>önkormányzati szinten </a:t>
            </a:r>
            <a:r>
              <a:rPr lang="hu-HU" sz="1700" dirty="0"/>
              <a:t>meghaladták a megtakarítások         összegét és</a:t>
            </a:r>
          </a:p>
          <a:p>
            <a:pPr marL="342900" indent="-342900" algn="just">
              <a:buFontTx/>
              <a:buChar char="-"/>
            </a:pPr>
            <a:r>
              <a:rPr lang="hu-HU" sz="1700" dirty="0"/>
              <a:t>az önkormányzat gazdasági helyzete* a különbözet kigazdálkodását nem, vagy nem teljes egészében tette lehetővé. </a:t>
            </a:r>
          </a:p>
          <a:p>
            <a:pPr lvl="1" algn="just"/>
            <a:r>
              <a:rPr lang="hu-HU" sz="1200" dirty="0"/>
              <a:t>*A </a:t>
            </a:r>
            <a:r>
              <a:rPr lang="hu-HU" sz="1200" dirty="0" err="1"/>
              <a:t>Kvtv</a:t>
            </a:r>
            <a:r>
              <a:rPr lang="hu-HU" sz="1200" dirty="0"/>
              <a:t> –</a:t>
            </a:r>
            <a:r>
              <a:rPr lang="hu-HU" sz="1200" dirty="0" err="1"/>
              <a:t>ben</a:t>
            </a:r>
            <a:r>
              <a:rPr lang="hu-HU" sz="1200" dirty="0"/>
              <a:t> már ismert adó-erőképesség a legjobb fokmérője. A számított többletigény 100%-ban került biztosításra a 32 ezer forint egy lakosra jutó adó-erőképesség alatti településeknek, a 32 001-64 000 forint közötti adatokkal rendelkező települések számára 50%-os mértékű támogatás biztosítható. A 64 ezer forint feletti adóerő-képességgel rendelkező önkormányzatok esetén nem indokolt központi költségvetési forrás biztosítása, hiszen az érintett önkormányzatok képesek a szükséges többletek előteremtésére. </a:t>
            </a:r>
          </a:p>
          <a:p>
            <a:pPr algn="just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5015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178759"/>
            <a:ext cx="7846640" cy="2194457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tx1"/>
                </a:solidFill>
                <a:latin typeface="+mn-lt"/>
              </a:rPr>
              <a:t>Az államháztartási és költségvetési rendszer 2018. évi jellemzői </a:t>
            </a:r>
          </a:p>
        </p:txBody>
      </p:sp>
    </p:spTree>
    <p:extLst>
      <p:ext uri="{BB962C8B-B14F-4D97-AF65-F5344CB8AC3E}">
        <p14:creationId xmlns:p14="http://schemas.microsoft.com/office/powerpoint/2010/main" val="293388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864095"/>
          </a:xfrm>
        </p:spPr>
        <p:txBody>
          <a:bodyPr/>
          <a:lstStyle/>
          <a:p>
            <a:r>
              <a:rPr lang="hu-HU" sz="2400" b="1" dirty="0"/>
              <a:t>Bérintézkedések folyamata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776864" cy="4032448"/>
          </a:xfrm>
        </p:spPr>
        <p:txBody>
          <a:bodyPr/>
          <a:lstStyle/>
          <a:p>
            <a:pPr algn="just"/>
            <a:r>
              <a:rPr lang="hu-HU" sz="2000" dirty="0"/>
              <a:t>2017. évi költségvetési törvény 59. § (6) bekezdése tovább bővítette az önkormányzatok lehetőségét a </a:t>
            </a:r>
            <a:r>
              <a:rPr lang="hu-HU" sz="2000" b="1" dirty="0"/>
              <a:t>köztisztviselői illetmények </a:t>
            </a:r>
            <a:r>
              <a:rPr lang="hu-HU" sz="2000" dirty="0"/>
              <a:t>emelésére.</a:t>
            </a:r>
          </a:p>
          <a:p>
            <a:pPr algn="just"/>
            <a:r>
              <a:rPr lang="hu-HU" sz="2000" dirty="0"/>
              <a:t> </a:t>
            </a:r>
          </a:p>
          <a:p>
            <a:pPr algn="just"/>
            <a:r>
              <a:rPr lang="hu-HU" sz="2000" dirty="0"/>
              <a:t>A 2017. évtől már nincs jogszabályi akadálya annak, hogy a helyi önkormányzat a </a:t>
            </a:r>
            <a:r>
              <a:rPr lang="hu-HU" sz="2000" dirty="0" err="1"/>
              <a:t>Kttv.-ben</a:t>
            </a:r>
            <a:r>
              <a:rPr lang="hu-HU" sz="2000" dirty="0"/>
              <a:t> foglaltaktól – 38650 Ft - eltérő magasabb összegben állapítsa meg az </a:t>
            </a:r>
            <a:r>
              <a:rPr lang="hu-HU" sz="2000" b="1" dirty="0"/>
              <a:t>illetményalapot</a:t>
            </a:r>
            <a:r>
              <a:rPr lang="hu-HU" sz="2000" dirty="0"/>
              <a:t>, amelynek forrását az adott helyi önkormányzat saját bevételei biztosítják. 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/>
              <a:t>A lehetőséggel 113 közös hivatal (390 települést érintően) és 190 önálló hivatal élt.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736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792087"/>
          </a:xfrm>
        </p:spPr>
        <p:txBody>
          <a:bodyPr/>
          <a:lstStyle/>
          <a:p>
            <a:r>
              <a:rPr lang="hu-HU" sz="2400" b="1" dirty="0">
                <a:cs typeface="Times New Roman" pitchFamily="18" charset="0"/>
              </a:rPr>
              <a:t>A helyi önkormányzatok általános működési feladatainak prioritásai a bérintézkedések tükrében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992888" cy="3672408"/>
          </a:xfrm>
        </p:spPr>
        <p:txBody>
          <a:bodyPr/>
          <a:lstStyle/>
          <a:p>
            <a:pPr algn="just"/>
            <a:r>
              <a:rPr lang="hu-HU" sz="2000" dirty="0"/>
              <a:t>2016. decemberében módosultak az </a:t>
            </a:r>
            <a:r>
              <a:rPr lang="hu-HU" sz="2000" dirty="0" err="1"/>
              <a:t>Mötv</a:t>
            </a:r>
            <a:r>
              <a:rPr lang="hu-HU" sz="2000" dirty="0"/>
              <a:t>. </a:t>
            </a:r>
            <a:r>
              <a:rPr lang="hu-HU" sz="2000" b="1" dirty="0"/>
              <a:t>polgármesteri illetményre </a:t>
            </a:r>
            <a:r>
              <a:rPr lang="hu-HU" sz="2000" dirty="0"/>
              <a:t>és a társadalmi megbízatású polgármester </a:t>
            </a:r>
            <a:r>
              <a:rPr lang="hu-HU" sz="2000" b="1" dirty="0"/>
              <a:t>tiszteletdíjára</a:t>
            </a:r>
            <a:r>
              <a:rPr lang="hu-HU" sz="2000" dirty="0"/>
              <a:t> vonatkozó szabályai. A módosítás rendelkezett arról is, hogy a megemelkedett illetmény és tiszteletdíj összegéhez a központi költségvetés támogatást biztosít a helyi önkormányzatoknak az egy lakosra jutó adóerő-képesség figyelembevételével. </a:t>
            </a:r>
          </a:p>
          <a:p>
            <a:pPr algn="just"/>
            <a:r>
              <a:rPr lang="hu-HU" sz="2000" b="1" dirty="0"/>
              <a:t>2017.</a:t>
            </a:r>
            <a:r>
              <a:rPr lang="hu-HU" sz="2000" dirty="0"/>
              <a:t> évben önálló cím létrehozásával célhoz kötötten </a:t>
            </a:r>
            <a:r>
              <a:rPr lang="hu-HU" sz="2000" b="1" dirty="0"/>
              <a:t>2,9 milliárd </a:t>
            </a:r>
            <a:r>
              <a:rPr lang="hu-HU" sz="2000" dirty="0"/>
              <a:t>forint forrást biztosított a költségvetés e célra.</a:t>
            </a:r>
          </a:p>
          <a:p>
            <a:pPr algn="just"/>
            <a:r>
              <a:rPr lang="hu-HU" sz="2000" b="1" dirty="0"/>
              <a:t>2018.</a:t>
            </a:r>
            <a:r>
              <a:rPr lang="hu-HU" sz="2000" dirty="0"/>
              <a:t> évben az önkormányzatok működésének általános támogatásai között önálló jogcímen </a:t>
            </a:r>
            <a:r>
              <a:rPr lang="hu-HU" sz="2000" b="1" dirty="0"/>
              <a:t>3,1 milliárd </a:t>
            </a:r>
            <a:r>
              <a:rPr lang="hu-HU" sz="2000" dirty="0"/>
              <a:t>forint áll rendelkezésre.</a:t>
            </a:r>
          </a:p>
          <a:p>
            <a:pPr algn="just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39284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8348" y="1124744"/>
            <a:ext cx="8390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+mn-lt"/>
                <a:ea typeface="+mj-ea"/>
                <a:cs typeface="Times New Roman" pitchFamily="18" charset="0"/>
              </a:rPr>
              <a:t>A helyi önkormányzatok köznevelési feladatainak prioritásai és a bérintézkedések hatásai</a:t>
            </a:r>
          </a:p>
        </p:txBody>
      </p:sp>
      <p:sp>
        <p:nvSpPr>
          <p:cNvPr id="6" name="Téglalap 5"/>
          <p:cNvSpPr/>
          <p:nvPr/>
        </p:nvSpPr>
        <p:spPr>
          <a:xfrm>
            <a:off x="358348" y="2222203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hu-HU" sz="1600" u="sng" dirty="0">
                <a:latin typeface="+mn-lt"/>
                <a:cs typeface="Times New Roman" panose="02020603050405020304" pitchFamily="18" charset="0"/>
              </a:rPr>
              <a:t>2013. szeptember</a:t>
            </a:r>
            <a:r>
              <a:rPr lang="hu-HU" sz="1600" dirty="0">
                <a:latin typeface="+mn-lt"/>
                <a:cs typeface="Times New Roman" panose="02020603050405020304" pitchFamily="18" charset="0"/>
              </a:rPr>
              <a:t> 1-je </a:t>
            </a:r>
            <a:r>
              <a:rPr lang="hu-HU" sz="1600" b="1" i="1" dirty="0">
                <a:latin typeface="+mn-lt"/>
                <a:cs typeface="Times New Roman" panose="02020603050405020304" pitchFamily="18" charset="0"/>
              </a:rPr>
              <a:t>a pedagógus életpálya 5 lépcsőben történő bevezetése</a:t>
            </a:r>
            <a:r>
              <a:rPr lang="hu-HU" sz="1600" b="1" dirty="0">
                <a:latin typeface="+mn-lt"/>
                <a:cs typeface="Times New Roman" panose="02020603050405020304" pitchFamily="18" charset="0"/>
              </a:rPr>
              <a:t>, ami a 2017/2018-as nevelési évvel teljesedik ki. </a:t>
            </a:r>
          </a:p>
          <a:p>
            <a:pPr algn="just" eaLnBrk="0" hangingPunct="0">
              <a:defRPr/>
            </a:pPr>
            <a:r>
              <a:rPr lang="hu-HU" sz="1600" u="sng" dirty="0">
                <a:latin typeface="+mn-lt"/>
                <a:cs typeface="Times New Roman" panose="02020603050405020304" pitchFamily="18" charset="0"/>
              </a:rPr>
              <a:t>2014. január </a:t>
            </a:r>
            <a:r>
              <a:rPr lang="hu-HU" sz="1600" dirty="0">
                <a:latin typeface="+mn-lt"/>
                <a:cs typeface="Times New Roman" panose="02020603050405020304" pitchFamily="18" charset="0"/>
              </a:rPr>
              <a:t>Iskolai és egyéb nem óvodai feladatot ellátó épületek működtetéséhez kiegészítő támogatás biztosítása</a:t>
            </a:r>
          </a:p>
          <a:p>
            <a:pPr algn="just" eaLnBrk="0" hangingPunct="0">
              <a:defRPr/>
            </a:pPr>
            <a:r>
              <a:rPr lang="hu-HU" sz="1600" u="sng" dirty="0">
                <a:latin typeface="+mn-lt"/>
                <a:cs typeface="Times New Roman" panose="02020603050405020304" pitchFamily="18" charset="0"/>
              </a:rPr>
              <a:t>2015 január</a:t>
            </a:r>
            <a:r>
              <a:rPr lang="hu-HU" sz="1600" dirty="0">
                <a:latin typeface="+mn-lt"/>
                <a:cs typeface="Times New Roman" panose="02020603050405020304" pitchFamily="18" charset="0"/>
              </a:rPr>
              <a:t>jától a Pedagógus II. vagy Mesterpedagógus fokozatban lévők száma alapján kiegészítő támogatás illeti meg az önkormányzatokat</a:t>
            </a:r>
          </a:p>
          <a:p>
            <a:pPr algn="just" eaLnBrk="0" hangingPunct="0">
              <a:defRPr/>
            </a:pPr>
            <a:r>
              <a:rPr lang="hu-HU" sz="1600" u="sng" dirty="0">
                <a:latin typeface="+mn-lt"/>
                <a:cs typeface="Times New Roman" panose="02020603050405020304" pitchFamily="18" charset="0"/>
              </a:rPr>
              <a:t>2015 szeptember</a:t>
            </a:r>
            <a:r>
              <a:rPr lang="hu-HU" sz="1600" dirty="0">
                <a:latin typeface="+mn-lt"/>
                <a:cs typeface="Times New Roman" panose="02020603050405020304" pitchFamily="18" charset="0"/>
              </a:rPr>
              <a:t>étől a pedagógus szakképzettséggel rendelkező segítők is az életpálya hatálya alá tartoznak</a:t>
            </a:r>
          </a:p>
          <a:p>
            <a:pPr algn="just" eaLnBrk="0" hangingPunct="0">
              <a:defRPr/>
            </a:pPr>
            <a:r>
              <a:rPr lang="hu-HU" sz="1600" u="sng" dirty="0">
                <a:latin typeface="+mn-lt"/>
                <a:cs typeface="Times New Roman" panose="02020603050405020304" pitchFamily="18" charset="0"/>
              </a:rPr>
              <a:t>2017. január </a:t>
            </a:r>
            <a:r>
              <a:rPr lang="hu-HU" sz="1600" dirty="0">
                <a:latin typeface="+mn-lt"/>
                <a:cs typeface="Times New Roman" panose="02020603050405020304" pitchFamily="18" charset="0"/>
              </a:rPr>
              <a:t>1-jétől </a:t>
            </a:r>
          </a:p>
          <a:p>
            <a:pPr marL="285750" indent="-285750" algn="just" eaLnBrk="0" hangingPunct="0">
              <a:buFontTx/>
              <a:buChar char="-"/>
              <a:defRPr/>
            </a:pPr>
            <a:r>
              <a:rPr lang="hu-HU" sz="1600" dirty="0">
                <a:latin typeface="+mn-lt"/>
                <a:cs typeface="Times New Roman" panose="02020603050405020304" pitchFamily="18" charset="0"/>
              </a:rPr>
              <a:t>a bér és a működési támogatás mértéke az óvoda nyitva tartásához és nem a gyermek benntartózkodása idejéhez igazodik (adminisztrációs teher csökkenése)</a:t>
            </a:r>
          </a:p>
          <a:p>
            <a:pPr marL="285750" indent="-285750" algn="just" eaLnBrk="0" hangingPunct="0">
              <a:buFontTx/>
              <a:buChar char="-"/>
              <a:defRPr/>
            </a:pPr>
            <a:r>
              <a:rPr lang="hu-HU" sz="1600" dirty="0">
                <a:latin typeface="+mn-lt"/>
                <a:cs typeface="Times New Roman" panose="02020603050405020304" pitchFamily="18" charset="0"/>
              </a:rPr>
              <a:t>a települési önkormányzatok iskola-működtetési feladatai </a:t>
            </a:r>
            <a:r>
              <a:rPr lang="hu-HU" sz="1600" dirty="0" smtClean="0">
                <a:latin typeface="+mn-lt"/>
                <a:cs typeface="Times New Roman" panose="02020603050405020304" pitchFamily="18" charset="0"/>
              </a:rPr>
              <a:t>megszűntek</a:t>
            </a:r>
            <a:endParaRPr lang="hu-HU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buFontTx/>
              <a:buChar char="-"/>
              <a:defRPr/>
            </a:pPr>
            <a:r>
              <a:rPr lang="hu-HU" sz="1600" dirty="0">
                <a:latin typeface="+mn-lt"/>
                <a:cs typeface="Times New Roman" panose="02020603050405020304" pitchFamily="18" charset="0"/>
              </a:rPr>
              <a:t>a pedagógus szakképesítéssel rendelkező segítők is az életpálya hatálya alá </a:t>
            </a:r>
            <a:r>
              <a:rPr lang="hu-HU" sz="1600" dirty="0" smtClean="0">
                <a:latin typeface="+mn-lt"/>
                <a:cs typeface="Times New Roman" panose="02020603050405020304" pitchFamily="18" charset="0"/>
              </a:rPr>
              <a:t>kerültek</a:t>
            </a:r>
            <a:endParaRPr lang="hu-HU" sz="1600" dirty="0">
              <a:latin typeface="+mn-lt"/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buFontTx/>
              <a:buChar char="-"/>
              <a:defRPr/>
            </a:pPr>
            <a:r>
              <a:rPr lang="hu-HU" sz="1600" b="1" i="1" dirty="0">
                <a:latin typeface="+mn-lt"/>
                <a:cs typeface="Times New Roman" panose="02020603050405020304" pitchFamily="18" charset="0"/>
              </a:rPr>
              <a:t>az életpálya hatálya alá nem tartozó segítők 7+3 %-os illetményalap növekedése</a:t>
            </a:r>
          </a:p>
          <a:p>
            <a:pPr marL="285750" indent="-285750" algn="just" eaLnBrk="0" hangingPunct="0">
              <a:buFontTx/>
              <a:buChar char="-"/>
              <a:defRPr/>
            </a:pPr>
            <a:r>
              <a:rPr lang="hu-HU" sz="1600" dirty="0">
                <a:latin typeface="+mn-lt"/>
                <a:cs typeface="Times New Roman" panose="02020603050405020304" pitchFamily="18" charset="0"/>
              </a:rPr>
              <a:t>Pedagógus II. fokozatba kell sorolni a nyugdíj előtt álló pedagógus szakképzettséggel rendelkezőket</a:t>
            </a:r>
          </a:p>
          <a:p>
            <a:pPr algn="just" eaLnBrk="0" hangingPunct="0">
              <a:defRPr/>
            </a:pPr>
            <a:r>
              <a:rPr lang="hu-HU" sz="1600" u="sng" dirty="0">
                <a:latin typeface="+mn-lt"/>
                <a:cs typeface="Times New Roman" panose="02020603050405020304" pitchFamily="18" charset="0"/>
              </a:rPr>
              <a:t>2018. augusztus </a:t>
            </a:r>
            <a:r>
              <a:rPr lang="hu-HU" sz="1600" dirty="0">
                <a:latin typeface="+mn-lt"/>
                <a:cs typeface="Times New Roman" panose="02020603050405020304" pitchFamily="18" charset="0"/>
              </a:rPr>
              <a:t>31-ig működhetnek az egységes óvoda-bölcsődék.</a:t>
            </a:r>
          </a:p>
          <a:p>
            <a:pPr algn="just" eaLnBrk="0" hangingPunct="0">
              <a:defRPr/>
            </a:pPr>
            <a:endParaRPr lang="hu-HU" sz="1600" dirty="0">
              <a:latin typeface="+mn-lt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endParaRPr lang="hu-HU" sz="16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9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1567626" y="1484784"/>
            <a:ext cx="6048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>
                <a:latin typeface="+mn-lt"/>
                <a:ea typeface="+mj-ea"/>
                <a:cs typeface="Times New Roman" pitchFamily="18" charset="0"/>
              </a:rPr>
              <a:t>A helyi önkormányzatok óvodai előirányzatainak alakulása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096914"/>
              </p:ext>
            </p:extLst>
          </p:nvPr>
        </p:nvGraphicFramePr>
        <p:xfrm>
          <a:off x="1016912" y="2492896"/>
          <a:ext cx="7150100" cy="3963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4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5884">
                <a:tc grid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millió forintban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Előirányzat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2015. év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2016. év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2017. év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2018. év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Átlagbéralapú támogatás (pedagógus, segítő számított létszáma alapján)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139 830,0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148 539,8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152 623,9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157 878,2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Óvodaműködtetési támogatás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20 293,2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22 893,2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22 893,2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22 893,2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Társulásban működő óvodába járó gyermekek utaztatásának</a:t>
                      </a:r>
                      <a:r>
                        <a:rPr lang="hu-HU" sz="1600" baseline="0" dirty="0">
                          <a:effectLst/>
                        </a:rPr>
                        <a:t> támogatása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501,7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501,7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500,9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500,9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Kiegészítő</a:t>
                      </a:r>
                      <a:r>
                        <a:rPr lang="hu-HU" sz="1600" baseline="0" dirty="0">
                          <a:effectLst/>
                        </a:rPr>
                        <a:t> támogatás a m</a:t>
                      </a:r>
                      <a:r>
                        <a:rPr lang="hu-HU" sz="1600" dirty="0">
                          <a:effectLst/>
                        </a:rPr>
                        <a:t>inősítésből adódó többletkiadásokhoz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2 360,4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5 360,4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8 360,4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11 360,4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8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Összesen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162 985,3</a:t>
                      </a:r>
                      <a:endParaRPr lang="hu-HU" sz="12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177 295,1</a:t>
                      </a:r>
                      <a:endParaRPr lang="hu-HU" sz="12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184 378,4</a:t>
                      </a:r>
                      <a:endParaRPr lang="hu-HU" sz="12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</a:rPr>
                        <a:t>192 632,7</a:t>
                      </a:r>
                      <a:endParaRPr lang="hu-HU" sz="12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471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474472" y="134076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+mn-lt"/>
                <a:ea typeface="+mj-ea"/>
                <a:cs typeface="Times New Roman" pitchFamily="18" charset="0"/>
              </a:rPr>
              <a:t>A helyi önkormányzatok </a:t>
            </a:r>
            <a:r>
              <a:rPr lang="hu-HU" sz="2400" b="1" dirty="0" smtClean="0">
                <a:latin typeface="+mn-lt"/>
                <a:ea typeface="+mj-ea"/>
                <a:cs typeface="Times New Roman" pitchFamily="18" charset="0"/>
              </a:rPr>
              <a:t>köznevelési </a:t>
            </a:r>
            <a:r>
              <a:rPr lang="hu-HU" sz="2400" b="1" dirty="0">
                <a:latin typeface="+mn-lt"/>
                <a:ea typeface="+mj-ea"/>
                <a:cs typeface="Times New Roman" pitchFamily="18" charset="0"/>
              </a:rPr>
              <a:t>támogatásainak alakulása</a:t>
            </a:r>
          </a:p>
        </p:txBody>
      </p:sp>
      <p:sp>
        <p:nvSpPr>
          <p:cNvPr id="3" name="Téglalap 2"/>
          <p:cNvSpPr/>
          <p:nvPr/>
        </p:nvSpPr>
        <p:spPr>
          <a:xfrm>
            <a:off x="358348" y="2222203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endParaRPr lang="hu-HU" sz="1600" u="sng" dirty="0">
              <a:latin typeface="+mn-lt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endParaRPr lang="hu-HU" sz="1600" u="sng" dirty="0">
              <a:latin typeface="+mn-lt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endParaRPr lang="hu-HU" sz="1600" dirty="0">
              <a:latin typeface="+mn-lt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endParaRPr lang="hu-HU" sz="1600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156546"/>
              </p:ext>
            </p:extLst>
          </p:nvPr>
        </p:nvGraphicFramePr>
        <p:xfrm>
          <a:off x="477161" y="2348880"/>
          <a:ext cx="8419806" cy="1647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46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78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19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588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21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16024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millió forintban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200" dirty="0">
                        <a:effectLst/>
                        <a:latin typeface="Times New Roman"/>
                        <a:cs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200" dirty="0">
                        <a:effectLst/>
                        <a:latin typeface="Times New Roman"/>
                        <a:cs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200" dirty="0">
                        <a:effectLst/>
                        <a:latin typeface="Times New Roman"/>
                        <a:cs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200" dirty="0">
                        <a:effectLst/>
                        <a:latin typeface="Times New Roman"/>
                        <a:cs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IX. Helyi önkormányzatok támogatásai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2014. év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2015. év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2016. év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2017. év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2018. év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 települési önkormányzatok egyes köznevelési feladatainak támogatása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 155 917,4    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 165 485,3    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179 795,1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184 378,4</a:t>
                      </a:r>
                      <a:endParaRPr lang="hu-HU" sz="120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192 632,7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719572" y="4301575"/>
            <a:ext cx="7919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latin typeface="+mn-lt"/>
              </a:rPr>
              <a:t>Az életpálya hatálya alá nem tartozó segítők után, legalább 8 óra/nap óvodai nyitva tartás esetén 2017-ben 367 000 forint/létszám kiegészítő támogatás illeti meg az önkormányzatokat</a:t>
            </a:r>
          </a:p>
          <a:p>
            <a:pPr algn="just"/>
            <a:r>
              <a:rPr lang="hu-HU" sz="1600" dirty="0">
                <a:latin typeface="+mn-lt"/>
              </a:rPr>
              <a:t>2018-ban az átlagbéralapú támogatás már beépítve tartalmazza a kiegészítő támogatást</a:t>
            </a:r>
          </a:p>
          <a:p>
            <a:pPr algn="just"/>
            <a:r>
              <a:rPr lang="hu-HU" sz="1600" dirty="0">
                <a:latin typeface="+mn-lt"/>
              </a:rPr>
              <a:t>	1 800 0000 forint/létszám/év helyett 2 205 000 forint/létszám/év</a:t>
            </a:r>
          </a:p>
          <a:p>
            <a:pPr algn="just"/>
            <a:endParaRPr lang="hu-HU" sz="1600" dirty="0">
              <a:latin typeface="+mn-lt"/>
            </a:endParaRPr>
          </a:p>
          <a:p>
            <a:pPr algn="just"/>
            <a:r>
              <a:rPr lang="hu-HU" sz="1600" dirty="0">
                <a:latin typeface="+mn-lt"/>
              </a:rPr>
              <a:t>Az óvodai működési támogatás 80 000 forint/fő/év helyett 2018-ban 81 700 forint/fő/év</a:t>
            </a:r>
          </a:p>
        </p:txBody>
      </p:sp>
    </p:spTree>
    <p:extLst>
      <p:ext uri="{BB962C8B-B14F-4D97-AF65-F5344CB8AC3E}">
        <p14:creationId xmlns:p14="http://schemas.microsoft.com/office/powerpoint/2010/main" val="85465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310308"/>
            <a:ext cx="8352928" cy="864096"/>
          </a:xfrm>
        </p:spPr>
        <p:txBody>
          <a:bodyPr/>
          <a:lstStyle/>
          <a:p>
            <a:r>
              <a:rPr lang="hu-HU" sz="2400" b="1" dirty="0">
                <a:cs typeface="Times New Roman" pitchFamily="18" charset="0"/>
              </a:rPr>
              <a:t>A helyi önkormányzatok szociális feladatainak prioritásai és a bérintézkedések hatásai</a:t>
            </a:r>
            <a:br>
              <a:rPr lang="hu-HU" sz="2400" b="1" dirty="0">
                <a:cs typeface="Times New Roman" pitchFamily="18" charset="0"/>
              </a:rPr>
            </a:br>
            <a:r>
              <a:rPr lang="hu-HU" sz="2400" b="1" dirty="0">
                <a:cs typeface="Times New Roman" pitchFamily="18" charset="0"/>
              </a:rPr>
              <a:t>2018.</a:t>
            </a:r>
          </a:p>
        </p:txBody>
      </p:sp>
      <p:sp>
        <p:nvSpPr>
          <p:cNvPr id="3" name="Téglalap 2"/>
          <p:cNvSpPr/>
          <p:nvPr/>
        </p:nvSpPr>
        <p:spPr>
          <a:xfrm>
            <a:off x="755576" y="2204864"/>
            <a:ext cx="7776864" cy="414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 eaLnBrk="0" hangingPunct="0">
              <a:spcBef>
                <a:spcPts val="0"/>
              </a:spcBef>
              <a:defRPr/>
            </a:pPr>
            <a:endParaRPr lang="hu-HU" sz="1500" i="1" u="sng" dirty="0">
              <a:latin typeface="+mn-lt"/>
              <a:cs typeface="Times New Roman" panose="02020603050405020304" pitchFamily="18" charset="0"/>
            </a:endParaRPr>
          </a:p>
          <a:p>
            <a:pPr marL="0" lvl="2" algn="just" eaLnBrk="0" hangingPunct="0">
              <a:spcBef>
                <a:spcPts val="0"/>
              </a:spcBef>
              <a:defRPr/>
            </a:pPr>
            <a:r>
              <a:rPr lang="hu-HU" sz="1500" i="1" u="sng" dirty="0">
                <a:latin typeface="+mn-lt"/>
                <a:cs typeface="Times New Roman" panose="02020603050405020304" pitchFamily="18" charset="0"/>
              </a:rPr>
              <a:t>Szociális és gyermekjóléti ellátás: </a:t>
            </a:r>
            <a:r>
              <a:rPr lang="hu-HU" sz="1500" b="1" dirty="0">
                <a:latin typeface="+mn-lt"/>
                <a:cs typeface="Times New Roman" panose="02020603050405020304" pitchFamily="18" charset="0"/>
              </a:rPr>
              <a:t>236,6 milliárd forint </a:t>
            </a:r>
            <a:r>
              <a:rPr lang="hu-HU" sz="1500" dirty="0">
                <a:latin typeface="+mn-lt"/>
                <a:cs typeface="Times New Roman" panose="02020603050405020304" pitchFamily="18" charset="0"/>
              </a:rPr>
              <a:t>támogatás  (2017-hez képest + 38 milliárd forint). </a:t>
            </a:r>
          </a:p>
          <a:p>
            <a:pPr marL="0" lvl="2" algn="just" eaLnBrk="0" hangingPunct="0">
              <a:spcBef>
                <a:spcPts val="0"/>
              </a:spcBef>
              <a:defRPr/>
            </a:pPr>
            <a:r>
              <a:rPr lang="hu-HU" sz="1500" i="1" dirty="0">
                <a:latin typeface="+mn-lt"/>
                <a:cs typeface="Times New Roman" panose="02020603050405020304" pitchFamily="18" charset="0"/>
              </a:rPr>
              <a:t>Bérintézkedések és a szociális hozzájárulási adó csökkentés együttes hatása miatt a területen 19,2 milliárd forint többletforrás</a:t>
            </a:r>
            <a:r>
              <a:rPr lang="hu-HU" sz="1500" dirty="0">
                <a:latin typeface="+mn-lt"/>
                <a:cs typeface="Times New Roman" panose="02020603050405020304" pitchFamily="18" charset="0"/>
              </a:rPr>
              <a:t> épül be a támogatási rendszerbe. </a:t>
            </a:r>
          </a:p>
          <a:p>
            <a:pPr marL="0" lvl="2" algn="just" eaLnBrk="0" hangingPunct="0">
              <a:spcBef>
                <a:spcPts val="0"/>
              </a:spcBef>
              <a:defRPr/>
            </a:pPr>
            <a:endParaRPr lang="hu-HU" sz="800" dirty="0">
              <a:latin typeface="+mn-lt"/>
              <a:cs typeface="Times New Roman" panose="02020603050405020304" pitchFamily="18" charset="0"/>
            </a:endParaRPr>
          </a:p>
          <a:p>
            <a:pPr marL="0" lvl="2" algn="just" eaLnBrk="0" hangingPunct="0">
              <a:spcBef>
                <a:spcPts val="0"/>
              </a:spcBef>
              <a:defRPr/>
            </a:pPr>
            <a:r>
              <a:rPr lang="hu-HU" sz="1500" dirty="0">
                <a:latin typeface="+mn-lt"/>
                <a:cs typeface="Times New Roman" panose="02020603050405020304" pitchFamily="18" charset="0"/>
              </a:rPr>
              <a:t>Az egyes szociális jogcímek tekintetében az államháztartásért felelős miniszter </a:t>
            </a:r>
            <a:r>
              <a:rPr lang="hu-HU" sz="1500" b="1" dirty="0">
                <a:latin typeface="+mn-lt"/>
                <a:cs typeface="Times New Roman" panose="02020603050405020304" pitchFamily="18" charset="0"/>
              </a:rPr>
              <a:t>kiegészítő fajlagos összegről </a:t>
            </a:r>
            <a:r>
              <a:rPr lang="hu-HU" sz="1500" dirty="0">
                <a:latin typeface="+mn-lt"/>
                <a:cs typeface="Times New Roman" panose="02020603050405020304" pitchFamily="18" charset="0"/>
              </a:rPr>
              <a:t>dönt, addig az egyes ellátások pontos szükséglete meghatározásra kerül. </a:t>
            </a:r>
          </a:p>
          <a:p>
            <a:pPr marL="0" lvl="2" algn="just" eaLnBrk="0" hangingPunct="0">
              <a:spcBef>
                <a:spcPts val="0"/>
              </a:spcBef>
              <a:defRPr/>
            </a:pPr>
            <a:endParaRPr lang="hu-HU" sz="1500" dirty="0">
              <a:latin typeface="+mn-lt"/>
              <a:cs typeface="Times New Roman" panose="02020603050405020304" pitchFamily="18" charset="0"/>
            </a:endParaRPr>
          </a:p>
          <a:p>
            <a:pPr marL="0" lvl="2" algn="ctr" eaLnBrk="0" hangingPunct="0">
              <a:spcBef>
                <a:spcPts val="0"/>
              </a:spcBef>
              <a:defRPr/>
            </a:pPr>
            <a:r>
              <a:rPr lang="hu-HU" b="1" dirty="0">
                <a:latin typeface="+mn-lt"/>
                <a:cs typeface="Times New Roman" panose="02020603050405020304" pitchFamily="18" charset="0"/>
              </a:rPr>
              <a:t>Kiemelt terület a gyermekétkeztetés és a bölcsődei ellátás</a:t>
            </a:r>
          </a:p>
          <a:p>
            <a:pPr marL="0" lvl="2" algn="just" eaLnBrk="0" hangingPunct="0">
              <a:spcBef>
                <a:spcPts val="0"/>
              </a:spcBef>
              <a:defRPr/>
            </a:pPr>
            <a:endParaRPr lang="hu-HU" sz="800" dirty="0">
              <a:latin typeface="+mn-lt"/>
              <a:cs typeface="Times New Roman" panose="02020603050405020304" pitchFamily="18" charset="0"/>
            </a:endParaRPr>
          </a:p>
          <a:p>
            <a:pPr marL="0" lvl="2" algn="just" eaLnBrk="0" hangingPunct="0">
              <a:spcBef>
                <a:spcPts val="0"/>
              </a:spcBef>
              <a:defRPr/>
            </a:pPr>
            <a:r>
              <a:rPr lang="hu-HU" altLang="hu-HU" sz="1500" b="1" i="1" dirty="0">
                <a:latin typeface="+mn-lt"/>
                <a:cs typeface="Times New Roman" panose="02020603050405020304" pitchFamily="18" charset="0"/>
              </a:rPr>
              <a:t>Gyermekétkeztetés </a:t>
            </a:r>
            <a:r>
              <a:rPr lang="hu-HU" altLang="hu-HU" sz="1500" i="1" dirty="0">
                <a:latin typeface="+mn-lt"/>
                <a:cs typeface="Times New Roman" panose="02020603050405020304" pitchFamily="18" charset="0"/>
              </a:rPr>
              <a:t>(intézményi és szünidei étkeztetés)</a:t>
            </a:r>
            <a:r>
              <a:rPr lang="hu-HU" altLang="hu-HU" sz="15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altLang="hu-HU" sz="1500" b="1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hu-HU" altLang="hu-HU" sz="1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altLang="hu-HU" sz="1500" b="1" i="1" dirty="0">
                <a:latin typeface="+mn-lt"/>
                <a:cs typeface="Times New Roman" panose="02020603050405020304" pitchFamily="18" charset="0"/>
              </a:rPr>
              <a:t>79,3 milliárd forint összegű előirányzat (bérintézkedések hatásával</a:t>
            </a:r>
            <a:r>
              <a:rPr lang="hu-HU" altLang="hu-HU" sz="1500" dirty="0">
                <a:latin typeface="+mn-lt"/>
                <a:cs typeface="Times New Roman" panose="02020603050405020304" pitchFamily="18" charset="0"/>
              </a:rPr>
              <a:t>)</a:t>
            </a:r>
          </a:p>
          <a:p>
            <a:pPr marL="0" lvl="2" algn="just" eaLnBrk="0" hangingPunct="0">
              <a:spcBef>
                <a:spcPts val="0"/>
              </a:spcBef>
              <a:defRPr/>
            </a:pPr>
            <a:endParaRPr lang="hu-HU" altLang="hu-HU" sz="1500" dirty="0">
              <a:latin typeface="+mn-lt"/>
              <a:cs typeface="Times New Roman" panose="02020603050405020304" pitchFamily="18" charset="0"/>
            </a:endParaRPr>
          </a:p>
          <a:p>
            <a:pPr marL="361950" lvl="2" indent="-180975" algn="just" eaLnBrk="0" hangingPunct="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1500" dirty="0">
                <a:latin typeface="+mn-lt"/>
                <a:cs typeface="Times New Roman" panose="02020603050405020304" pitchFamily="18" charset="0"/>
              </a:rPr>
              <a:t>az ingyenes bölcsődei és óvodai étkeztetés 2015. szeptembere óta jelentősen kibővült, a </a:t>
            </a:r>
            <a:r>
              <a:rPr lang="hu-HU" sz="1500" i="1" dirty="0">
                <a:latin typeface="+mn-lt"/>
                <a:cs typeface="Times New Roman" panose="02020603050405020304" pitchFamily="18" charset="0"/>
              </a:rPr>
              <a:t>rendszeres gyermekvédelmi kedvezmény jövedelmi korlátja változik</a:t>
            </a:r>
            <a:r>
              <a:rPr lang="hu-HU" sz="1500" dirty="0">
                <a:latin typeface="+mn-lt"/>
                <a:cs typeface="Times New Roman" panose="02020603050405020304" pitchFamily="18" charset="0"/>
              </a:rPr>
              <a:t>, emiatt 550,0 millió forinttal nő az előirányzat</a:t>
            </a:r>
          </a:p>
          <a:p>
            <a:pPr marL="357188" lvl="1" indent="-174625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1500" dirty="0">
                <a:latin typeface="+mn-lt"/>
                <a:cs typeface="Times New Roman" panose="02020603050405020304" pitchFamily="18" charset="0"/>
              </a:rPr>
              <a:t>A Konyhafejlesztési pályázat 2018-ban is megjelenik 2,0 milliárd forintos előirányzattal</a:t>
            </a:r>
          </a:p>
        </p:txBody>
      </p:sp>
    </p:spTree>
    <p:extLst>
      <p:ext uri="{BB962C8B-B14F-4D97-AF65-F5344CB8AC3E}">
        <p14:creationId xmlns:p14="http://schemas.microsoft.com/office/powerpoint/2010/main" val="347159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310308"/>
            <a:ext cx="8352928" cy="864096"/>
          </a:xfrm>
        </p:spPr>
        <p:txBody>
          <a:bodyPr/>
          <a:lstStyle/>
          <a:p>
            <a:pPr>
              <a:defRPr lang="hu-HU" sz="2400" b="0" i="0" u="none" strike="noStrike" kern="600" baseline="0" dirty="0">
                <a:solidFill>
                  <a:srgbClr val="968458"/>
                </a:solidFill>
                <a:latin typeface="Book Antiqua" pitchFamily="18" charset="0"/>
                <a:ea typeface="+mj-ea"/>
                <a:cs typeface="Times New Roman" pitchFamily="18" charset="0"/>
              </a:defRPr>
            </a:pPr>
            <a:r>
              <a:rPr lang="hu-HU" kern="600" dirty="0">
                <a:solidFill>
                  <a:srgbClr val="333333"/>
                </a:solidFill>
                <a:cs typeface="Times New Roman" pitchFamily="18" charset="0"/>
              </a:rPr>
              <a:t>Gyermekétkeztetés* központi támogatása </a:t>
            </a:r>
            <a:br>
              <a:rPr lang="hu-HU" kern="600" dirty="0">
                <a:solidFill>
                  <a:srgbClr val="333333"/>
                </a:solidFill>
                <a:cs typeface="Times New Roman" pitchFamily="18" charset="0"/>
              </a:rPr>
            </a:br>
            <a:r>
              <a:rPr lang="hu-HU" kern="600" dirty="0">
                <a:solidFill>
                  <a:srgbClr val="333333"/>
                </a:solidFill>
                <a:cs typeface="Times New Roman" pitchFamily="18" charset="0"/>
              </a:rPr>
              <a:t>2010-2018. között
(millió forint)</a:t>
            </a:r>
          </a:p>
        </p:txBody>
      </p:sp>
      <p:sp>
        <p:nvSpPr>
          <p:cNvPr id="3" name="Téglalap 2"/>
          <p:cNvSpPr/>
          <p:nvPr/>
        </p:nvSpPr>
        <p:spPr>
          <a:xfrm>
            <a:off x="755576" y="2204864"/>
            <a:ext cx="77768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5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2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C59ECCFA-B446-4151-9C12-830712C5BD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885974"/>
              </p:ext>
            </p:extLst>
          </p:nvPr>
        </p:nvGraphicFramePr>
        <p:xfrm>
          <a:off x="899592" y="2420888"/>
          <a:ext cx="77655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ím 1"/>
          <p:cNvSpPr txBox="1">
            <a:spLocks/>
          </p:cNvSpPr>
          <p:nvPr/>
        </p:nvSpPr>
        <p:spPr bwMode="auto">
          <a:xfrm>
            <a:off x="432865" y="6119564"/>
            <a:ext cx="8496944" cy="23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 lang="hu-HU" sz="2400" b="0" i="0" u="none" strike="noStrike" kern="600" baseline="0" dirty="0">
                <a:solidFill>
                  <a:srgbClr val="968458"/>
                </a:solidFill>
                <a:latin typeface="Book Antiqua" pitchFamily="18" charset="0"/>
                <a:ea typeface="+mj-ea"/>
                <a:cs typeface="Times New Roman" pitchFamily="18" charset="0"/>
              </a:defRPr>
            </a:pPr>
            <a:r>
              <a:rPr lang="hu-HU" sz="1200" kern="600" dirty="0">
                <a:solidFill>
                  <a:srgbClr val="333333"/>
                </a:solidFill>
                <a:latin typeface="Book Antiqua" pitchFamily="18" charset="0"/>
                <a:cs typeface="Times New Roman" pitchFamily="18" charset="0"/>
              </a:rPr>
              <a:t>*Beleértve a nyári/</a:t>
            </a:r>
            <a:r>
              <a:rPr lang="hu-HU" sz="1200" kern="600" dirty="0" err="1">
                <a:solidFill>
                  <a:srgbClr val="333333"/>
                </a:solidFill>
                <a:latin typeface="Book Antiqua" pitchFamily="18" charset="0"/>
                <a:cs typeface="Times New Roman" pitchFamily="18" charset="0"/>
              </a:rPr>
              <a:t>szünidei</a:t>
            </a:r>
            <a:r>
              <a:rPr lang="hu-HU" sz="1200" kern="600" dirty="0">
                <a:solidFill>
                  <a:srgbClr val="333333"/>
                </a:solidFill>
                <a:latin typeface="Book Antiqua" pitchFamily="18" charset="0"/>
                <a:cs typeface="Times New Roman" pitchFamily="18" charset="0"/>
              </a:rPr>
              <a:t> étkeztetés támogatását is </a:t>
            </a:r>
          </a:p>
        </p:txBody>
      </p:sp>
    </p:spTree>
    <p:extLst>
      <p:ext uri="{BB962C8B-B14F-4D97-AF65-F5344CB8AC3E}">
        <p14:creationId xmlns:p14="http://schemas.microsoft.com/office/powerpoint/2010/main" val="907536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38734"/>
            <a:ext cx="8229600" cy="778098"/>
          </a:xfrm>
        </p:spPr>
        <p:txBody>
          <a:bodyPr/>
          <a:lstStyle/>
          <a:p>
            <a:r>
              <a:rPr lang="hu-HU" sz="2400" b="1" dirty="0">
                <a:cs typeface="Times New Roman" pitchFamily="18" charset="0"/>
              </a:rPr>
              <a:t>A helyi önkormányzatok szociális feladatainak prioritásai</a:t>
            </a:r>
            <a:br>
              <a:rPr lang="hu-HU" sz="2400" b="1" dirty="0">
                <a:cs typeface="Times New Roman" pitchFamily="18" charset="0"/>
              </a:rPr>
            </a:br>
            <a:r>
              <a:rPr lang="hu-HU" sz="2400" b="1" dirty="0">
                <a:cs typeface="Times New Roman" pitchFamily="18" charset="0"/>
              </a:rPr>
              <a:t>2018.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/>
          <a:lstStyle/>
          <a:p>
            <a:pPr marL="77788" indent="0" algn="just">
              <a:spcBef>
                <a:spcPts val="300"/>
              </a:spcBef>
              <a:buNone/>
            </a:pPr>
            <a:r>
              <a:rPr lang="hu-HU" sz="1500" b="1" i="1" dirty="0">
                <a:cs typeface="Times New Roman" panose="02020603050405020304" pitchFamily="18" charset="0"/>
              </a:rPr>
              <a:t>Bölcsődei ellátás - 36,6 milliárd forint összegű előirányzattal </a:t>
            </a:r>
          </a:p>
          <a:p>
            <a:pPr marL="363538" indent="0" algn="just">
              <a:spcBef>
                <a:spcPts val="300"/>
              </a:spcBef>
              <a:buNone/>
              <a:tabLst>
                <a:tab pos="361950" algn="l"/>
              </a:tabLst>
            </a:pPr>
            <a:r>
              <a:rPr lang="hu-HU" sz="1500" i="1" u="sng" dirty="0">
                <a:cs typeface="Times New Roman" panose="02020603050405020304" pitchFamily="18" charset="0"/>
              </a:rPr>
              <a:t>Előzmény:</a:t>
            </a:r>
            <a:r>
              <a:rPr lang="hu-HU" sz="1500" dirty="0">
                <a:cs typeface="Times New Roman" panose="02020603050405020304" pitchFamily="18" charset="0"/>
              </a:rPr>
              <a:t> 2017-től az intézményrendszer strukturális átalakítása </a:t>
            </a:r>
            <a:r>
              <a:rPr lang="hu-HU" sz="1500" dirty="0">
                <a:cs typeface="Times New Roman" panose="02020603050405020304" pitchFamily="18" charset="0"/>
                <a:sym typeface="Wingdings" panose="05000000000000000000" pitchFamily="2" charset="2"/>
              </a:rPr>
              <a:t> v</a:t>
            </a:r>
            <a:r>
              <a:rPr lang="hu-HU" sz="1500" dirty="0">
                <a:cs typeface="Times New Roman" panose="02020603050405020304" pitchFamily="18" charset="0"/>
              </a:rPr>
              <a:t>alamennyi településen kötelező feladat a bölcsődei ellátás, ahol erre igény mutatkozik</a:t>
            </a:r>
          </a:p>
          <a:p>
            <a:pPr marL="363538" indent="0" algn="just">
              <a:spcBef>
                <a:spcPts val="300"/>
              </a:spcBef>
              <a:buNone/>
              <a:tabLst>
                <a:tab pos="361950" algn="l"/>
              </a:tabLst>
            </a:pPr>
            <a:r>
              <a:rPr lang="hu-HU" sz="1500" dirty="0">
                <a:cs typeface="Times New Roman" panose="02020603050405020304" pitchFamily="18" charset="0"/>
              </a:rPr>
              <a:t>A szakmai átalakítást a finanszírozás is támogatja (2016 – felsőfokú végzettségű kisgyermeknevelők pótléka, 2017 – bölcsődei pótlék, azonos összegű fajlagos támogatás a bölcsődéknek és mini bölcsődéknek + kiegészítő támogatás)</a:t>
            </a:r>
          </a:p>
          <a:p>
            <a:pPr marL="363538" indent="0" algn="just">
              <a:spcBef>
                <a:spcPts val="300"/>
              </a:spcBef>
              <a:buNone/>
            </a:pPr>
            <a:r>
              <a:rPr lang="hu-HU" sz="1500" b="1" i="1" dirty="0">
                <a:cs typeface="Times New Roman" panose="02020603050405020304" pitchFamily="18" charset="0"/>
              </a:rPr>
              <a:t>2018 -  a feladat alapú finanszírozás bevezetésének éve a bölcsőde és mini bölcsőde esetében</a:t>
            </a:r>
          </a:p>
          <a:p>
            <a:pPr marL="1106488" lvl="1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hu-HU" sz="1500" dirty="0">
                <a:cs typeface="Times New Roman" panose="02020603050405020304" pitchFamily="18" charset="0"/>
              </a:rPr>
              <a:t>elismert szakmai létszámhoz kapcsolódó </a:t>
            </a:r>
            <a:r>
              <a:rPr lang="hu-HU" sz="1500" b="1" i="1" dirty="0">
                <a:cs typeface="Times New Roman" panose="02020603050405020304" pitchFamily="18" charset="0"/>
              </a:rPr>
              <a:t>bértámogatás</a:t>
            </a:r>
            <a:r>
              <a:rPr lang="hu-HU" sz="1500" dirty="0">
                <a:cs typeface="Times New Roman" panose="02020603050405020304" pitchFamily="18" charset="0"/>
              </a:rPr>
              <a:t> </a:t>
            </a:r>
          </a:p>
          <a:p>
            <a:pPr marL="1106488" lvl="1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hu-HU" sz="1500" dirty="0">
                <a:cs typeface="Times New Roman" panose="02020603050405020304" pitchFamily="18" charset="0"/>
              </a:rPr>
              <a:t>a működéshez kapcsolódó, kizárólag az alacsonyabb egy lakosra jutó adóerő-képességű önkormányzatokat megillető </a:t>
            </a:r>
            <a:r>
              <a:rPr lang="hu-HU" sz="1500" b="1" i="1" dirty="0">
                <a:cs typeface="Times New Roman" panose="02020603050405020304" pitchFamily="18" charset="0"/>
              </a:rPr>
              <a:t>üzemeltetési támogatás </a:t>
            </a:r>
            <a:r>
              <a:rPr lang="hu-HU" sz="1500" dirty="0">
                <a:cs typeface="Times New Roman" panose="02020603050405020304" pitchFamily="18" charset="0"/>
              </a:rPr>
              <a:t>bevezetése,</a:t>
            </a:r>
          </a:p>
          <a:p>
            <a:pPr marL="363538" lvl="1" indent="0" algn="just">
              <a:spcBef>
                <a:spcPts val="300"/>
              </a:spcBef>
              <a:buNone/>
            </a:pPr>
            <a:r>
              <a:rPr lang="hu-HU" sz="1500" dirty="0">
                <a:cs typeface="Times New Roman" panose="02020603050405020304" pitchFamily="18" charset="0"/>
              </a:rPr>
              <a:t>Fontos! valamennyi bölcsődei feladathoz kapcsolódó támogatás beépül a bölcsődei támogatási rendszerbe, továbbá jelentős, </a:t>
            </a:r>
            <a:r>
              <a:rPr lang="hu-HU" sz="1500" b="1" i="1" dirty="0">
                <a:cs typeface="Times New Roman" panose="02020603050405020304" pitchFamily="18" charset="0"/>
              </a:rPr>
              <a:t>a bérintézkedésekkel együtt 17,4 milliárd forint többletforrás bevonása,</a:t>
            </a:r>
          </a:p>
          <a:p>
            <a:pPr marL="363538" indent="0" algn="just">
              <a:spcBef>
                <a:spcPts val="300"/>
              </a:spcBef>
              <a:buNone/>
            </a:pPr>
            <a:r>
              <a:rPr lang="hu-HU" altLang="hu-HU" sz="1500" b="1" i="1" dirty="0">
                <a:cs typeface="Times New Roman" panose="02020603050405020304" pitchFamily="18" charset="0"/>
              </a:rPr>
              <a:t>Fejlesztési támogatás hazai forrásból: </a:t>
            </a: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hu-HU" altLang="hu-HU" sz="1500" i="1" dirty="0">
                <a:cs typeface="Times New Roman" panose="02020603050405020304" pitchFamily="18" charset="0"/>
              </a:rPr>
              <a:t>Mini bölcsődék létrehozása </a:t>
            </a:r>
            <a:r>
              <a:rPr lang="hu-HU" altLang="hu-HU" sz="1500" dirty="0">
                <a:cs typeface="Times New Roman" panose="02020603050405020304" pitchFamily="18" charset="0"/>
              </a:rPr>
              <a:t>- pályázati úton </a:t>
            </a:r>
            <a:r>
              <a:rPr lang="hu-HU" altLang="hu-HU" sz="1500" b="1" i="1" dirty="0">
                <a:cs typeface="Times New Roman" panose="02020603050405020304" pitchFamily="18" charset="0"/>
              </a:rPr>
              <a:t>1,5 milliárd forint </a:t>
            </a:r>
            <a:r>
              <a:rPr lang="hu-HU" altLang="hu-HU" sz="1500" dirty="0">
                <a:cs typeface="Times New Roman" panose="02020603050405020304" pitchFamily="18" charset="0"/>
              </a:rPr>
              <a:t>összegű támogatás </a:t>
            </a:r>
          </a:p>
          <a:p>
            <a:pPr marL="649288" indent="-285750" algn="just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hu-HU" altLang="hu-HU" sz="1500" i="1" dirty="0">
                <a:cs typeface="Times New Roman" panose="02020603050405020304" pitchFamily="18" charset="0"/>
              </a:rPr>
              <a:t>Demográfiai Akcióterv </a:t>
            </a:r>
            <a:r>
              <a:rPr lang="hu-HU" altLang="hu-HU" sz="1500" dirty="0">
                <a:cs typeface="Times New Roman" panose="02020603050405020304" pitchFamily="18" charset="0"/>
              </a:rPr>
              <a:t>- több éves bölcsődefejlesztési program további </a:t>
            </a:r>
            <a:r>
              <a:rPr lang="hu-HU" altLang="hu-HU" sz="1500" b="1" i="1" dirty="0">
                <a:cs typeface="Times New Roman" panose="02020603050405020304" pitchFamily="18" charset="0"/>
              </a:rPr>
              <a:t>3,5 milliárd forint </a:t>
            </a:r>
            <a:r>
              <a:rPr lang="hu-HU" altLang="hu-HU" sz="1500" dirty="0">
                <a:cs typeface="Times New Roman" panose="02020603050405020304" pitchFamily="18" charset="0"/>
              </a:rPr>
              <a:t>összegben (önkormányzati és egyéb fenntartók részére, amelynek fenntartók közötti </a:t>
            </a:r>
            <a:r>
              <a:rPr lang="hu-HU" sz="1500" dirty="0">
                <a:cs typeface="Times New Roman" panose="02020603050405020304" pitchFamily="18" charset="0"/>
              </a:rPr>
              <a:t>elosztásáról a Kormány fog dönteni)</a:t>
            </a:r>
            <a:endParaRPr lang="hu-HU" altLang="hu-HU" sz="1500" dirty="0"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6375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3609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0266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290921"/>
              </p:ext>
            </p:extLst>
          </p:nvPr>
        </p:nvGraphicFramePr>
        <p:xfrm>
          <a:off x="395536" y="2492896"/>
          <a:ext cx="8295109" cy="375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  <a:defRPr lang="hu-HU" sz="2400" b="0" i="0" u="none" strike="noStrike" kern="600" baseline="0" dirty="0">
                <a:solidFill>
                  <a:srgbClr val="968458"/>
                </a:solidFill>
                <a:latin typeface="Book Antiqua" pitchFamily="18" charset="0"/>
                <a:ea typeface="+mj-ea"/>
                <a:cs typeface="Times New Roman" pitchFamily="18" charset="0"/>
              </a:defRPr>
            </a:pPr>
            <a:r>
              <a:rPr lang="hu-HU" kern="6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Bölcsődék központi támogatása </a:t>
            </a:r>
          </a:p>
          <a:p>
            <a:pPr marL="0" indent="0" algn="ctr">
              <a:buNone/>
              <a:defRPr lang="hu-HU" sz="2400" b="0" i="0" u="none" strike="noStrike" kern="600" baseline="0" dirty="0">
                <a:solidFill>
                  <a:srgbClr val="968458"/>
                </a:solidFill>
                <a:latin typeface="Book Antiqua" pitchFamily="18" charset="0"/>
                <a:ea typeface="+mj-ea"/>
                <a:cs typeface="Times New Roman" pitchFamily="18" charset="0"/>
              </a:defRPr>
            </a:pPr>
            <a:r>
              <a:rPr lang="hu-HU" kern="6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2010-2018. között
(millió forint, fő)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834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1196753"/>
            <a:ext cx="8424936" cy="360039"/>
          </a:xfrm>
        </p:spPr>
        <p:txBody>
          <a:bodyPr>
            <a:noAutofit/>
          </a:bodyPr>
          <a:lstStyle/>
          <a:p>
            <a:r>
              <a:rPr lang="hu-HU" sz="2400" b="1" dirty="0"/>
              <a:t>A gazdasági fejlődés főbb jellemzői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66606"/>
              </p:ext>
            </p:extLst>
          </p:nvPr>
        </p:nvGraphicFramePr>
        <p:xfrm>
          <a:off x="395536" y="1772815"/>
          <a:ext cx="8352927" cy="453650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792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0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Makrogazdasági mutatók </a:t>
                      </a:r>
                      <a:endParaRPr lang="hu-HU" sz="2000" b="1" i="1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2018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cap="none" spc="0" dirty="0">
                          <a:ln>
                            <a:noFill/>
                          </a:ln>
                          <a:effectLst/>
                        </a:rPr>
                        <a:t>Előrejelzés</a:t>
                      </a:r>
                      <a:endParaRPr lang="hu-HU" sz="1600" b="1" i="1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GDP növekedése,%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4,3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Fogyasztói árindex változása, % (éves átlag)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Beruházási hányad (a GDP %-ában)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20,0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Bruttó bér- és keresettömeg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10,4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Foglalkoztatottak számának növekedése, %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Bruttó átlagkereset növekedése, %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8,</a:t>
                      </a:r>
                      <a:r>
                        <a:rPr lang="hu-HU" sz="2000" u="none" strike="noStrike" cap="none" spc="0" dirty="0" err="1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Nettó átlagkereset növekedése, %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u="none" strike="noStrike" cap="none" spc="0" dirty="0">
                          <a:ln>
                            <a:noFill/>
                          </a:ln>
                          <a:effectLst/>
                        </a:rPr>
                        <a:t>8,</a:t>
                      </a:r>
                      <a:r>
                        <a:rPr lang="hu-HU" sz="2000" u="none" strike="noStrike" cap="none" spc="0" dirty="0" err="1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lang="hu-HU" sz="2000" b="1" i="0" u="none" strike="noStrik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093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080120"/>
          </a:xfrm>
        </p:spPr>
        <p:txBody>
          <a:bodyPr/>
          <a:lstStyle/>
          <a:p>
            <a:r>
              <a:rPr lang="hu-HU" sz="2400" b="1" dirty="0">
                <a:cs typeface="Times New Roman" pitchFamily="18" charset="0"/>
              </a:rPr>
              <a:t>A helyi önkormányzatok kulturális feladataival összefüggő prioritások</a:t>
            </a:r>
            <a:br>
              <a:rPr lang="hu-HU" sz="2400" b="1" dirty="0">
                <a:cs typeface="Times New Roman" pitchFamily="18" charset="0"/>
              </a:rPr>
            </a:br>
            <a:r>
              <a:rPr lang="hu-HU" sz="2400" b="1" dirty="0">
                <a:cs typeface="Times New Roman" pitchFamily="18" charset="0"/>
              </a:rPr>
              <a:t>2018.</a:t>
            </a: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280920" cy="4104456"/>
          </a:xfrm>
        </p:spPr>
        <p:txBody>
          <a:bodyPr/>
          <a:lstStyle/>
          <a:p>
            <a:pPr algn="just"/>
            <a:r>
              <a:rPr lang="hu-HU" sz="2000" dirty="0"/>
              <a:t> A kulturális ágazatban foglalkoztatott közalkalmazottak számára 2017 januárjától került bevezetésre a </a:t>
            </a:r>
            <a:r>
              <a:rPr lang="hu-HU" sz="2000" b="1" dirty="0"/>
              <a:t>kulturális illetménypótlék </a:t>
            </a:r>
            <a:r>
              <a:rPr lang="hu-HU" sz="2000" dirty="0"/>
              <a:t>rendszere. Az intézkedéssel kb. 21 ezer fő számára – önkormányzati körben kb. 13 ezer fő - </a:t>
            </a:r>
            <a:r>
              <a:rPr lang="hu-HU" sz="2000" b="1" dirty="0"/>
              <a:t>átlagosan 15%-os bérfejlesztés</a:t>
            </a:r>
            <a:r>
              <a:rPr lang="hu-HU" sz="2000" dirty="0"/>
              <a:t> valósult meg.  </a:t>
            </a:r>
          </a:p>
          <a:p>
            <a:pPr algn="just"/>
            <a:r>
              <a:rPr lang="hu-HU" sz="2000" dirty="0"/>
              <a:t>A települési önkormányzatok ezzel kapcsolatos többletkiadásainak finanszírozására </a:t>
            </a:r>
            <a:r>
              <a:rPr lang="hu-HU" sz="2000" b="1" dirty="0"/>
              <a:t>2017-ben</a:t>
            </a:r>
            <a:r>
              <a:rPr lang="hu-HU" sz="2000" dirty="0"/>
              <a:t> a Kvtv. IX. fejezetében új cím létrehozására került sor és </a:t>
            </a:r>
            <a:r>
              <a:rPr lang="hu-HU" sz="2000" b="1" dirty="0"/>
              <a:t>2,7 milliárd </a:t>
            </a:r>
            <a:r>
              <a:rPr lang="hu-HU" sz="2000" dirty="0"/>
              <a:t>Ft  előirányzat szolgálja az intézkedés megvalósítását. A pótlék fedezete – </a:t>
            </a:r>
            <a:r>
              <a:rPr lang="hu-HU" sz="2000" dirty="0" err="1"/>
              <a:t>szintrehozással</a:t>
            </a:r>
            <a:r>
              <a:rPr lang="hu-HU" sz="2000" dirty="0"/>
              <a:t> – </a:t>
            </a:r>
            <a:r>
              <a:rPr lang="hu-HU" sz="2000" b="1" dirty="0"/>
              <a:t>2018-ban</a:t>
            </a:r>
            <a:r>
              <a:rPr lang="hu-HU" sz="2000" dirty="0"/>
              <a:t> a Kvtv. 2. mellékletében önálló jogcímen szintén rendelkezésre áll.</a:t>
            </a:r>
          </a:p>
          <a:p>
            <a:pPr algn="just"/>
            <a:r>
              <a:rPr lang="hu-HU" sz="2000" dirty="0"/>
              <a:t>A támogatásra akkor jogosult az önkormányzat, ha a kulturális illetménypótlék teljes összege tényleges bérnövekedésként jelenik meg a művészeti, a közművelődési és a közgyűjteményi területen foglalkoztatott közalkalmazott számára.</a:t>
            </a:r>
          </a:p>
        </p:txBody>
      </p:sp>
    </p:spTree>
    <p:extLst>
      <p:ext uri="{BB962C8B-B14F-4D97-AF65-F5344CB8AC3E}">
        <p14:creationId xmlns:p14="http://schemas.microsoft.com/office/powerpoint/2010/main" val="91144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638944"/>
          </a:xfrm>
        </p:spPr>
        <p:txBody>
          <a:bodyPr/>
          <a:lstStyle/>
          <a:p>
            <a:r>
              <a:rPr lang="hu-HU" sz="2600" b="1" dirty="0">
                <a:solidFill>
                  <a:srgbClr val="333333"/>
                </a:solidFill>
                <a:cs typeface="Times New Roman" pitchFamily="18" charset="0"/>
              </a:rPr>
              <a:t>Beszámítás – kiegészítés I.</a:t>
            </a:r>
            <a:endParaRPr lang="hu-HU" sz="2600" b="1" dirty="0">
              <a:solidFill>
                <a:srgbClr val="333333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86003"/>
          </a:xfrm>
        </p:spPr>
        <p:txBody>
          <a:bodyPr/>
          <a:lstStyle/>
          <a:p>
            <a:pPr algn="just"/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A finanszírozási rendszer 2013. évi átalakítása óta a beszámítás rendszere szolgálja a kiegyenlítést: egyes működési támogatások összegét csökkenti az </a:t>
            </a:r>
            <a:r>
              <a:rPr lang="hu-HU" sz="1600" u="sng" dirty="0">
                <a:solidFill>
                  <a:srgbClr val="333333"/>
                </a:solidFill>
                <a:cs typeface="Times New Roman" pitchFamily="18" charset="0"/>
              </a:rPr>
              <a:t>elvárt iparűzési adóbevétel </a:t>
            </a:r>
          </a:p>
          <a:p>
            <a:pPr algn="just"/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A beszámítás évről évre „finomodott”, differenciáltabb módon történik:</a:t>
            </a:r>
          </a:p>
          <a:p>
            <a:pPr lvl="1" algn="just"/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12 501 forint alatti egy lakosra jutó adóerő-képesség esetén beszámítás nem érinti az önkormányzatokat, 10 000 forint és az alatti adóerő-képesség esetén kiegészítést is kapnak a települések – ennek mértéke 2017. évhez képest emelkedik.</a:t>
            </a:r>
          </a:p>
          <a:p>
            <a:pPr lvl="1" algn="just"/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12 500 forint felett sávosan jelentkezik az elvonás, a támogatások csökkentése. </a:t>
            </a:r>
          </a:p>
          <a:p>
            <a:pPr algn="just"/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A levonandó számított bevétel az ipa adóalap 0,55 %-a, a nagyon magas adóbevétellel bíró önkormányzatok esetében még magasabb: 0,66 %-ot is elérő mértékkel.</a:t>
            </a:r>
          </a:p>
          <a:p>
            <a:pPr algn="just"/>
            <a:r>
              <a:rPr lang="hu-HU" sz="1600" u="sng" dirty="0">
                <a:solidFill>
                  <a:srgbClr val="333333"/>
                </a:solidFill>
                <a:cs typeface="Times New Roman" pitchFamily="18" charset="0"/>
              </a:rPr>
              <a:t>További változások 2018. évben</a:t>
            </a:r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: </a:t>
            </a:r>
          </a:p>
          <a:p>
            <a:pPr lvl="1" algn="just"/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a kisebb jövedelemtermelő képességű településeket érintő kiegészítés mértéke növekszik (a 7000 forint egy lakosra jutó adóerő-képesség alatti településeknél 30%-</a:t>
            </a:r>
            <a:r>
              <a:rPr lang="hu-HU" sz="1600" dirty="0" err="1">
                <a:solidFill>
                  <a:srgbClr val="333333"/>
                </a:solidFill>
                <a:cs typeface="Times New Roman" pitchFamily="18" charset="0"/>
              </a:rPr>
              <a:t>ról</a:t>
            </a:r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 45%-</a:t>
            </a:r>
            <a:r>
              <a:rPr lang="hu-HU" sz="1600" dirty="0" err="1">
                <a:solidFill>
                  <a:srgbClr val="333333"/>
                </a:solidFill>
                <a:cs typeface="Times New Roman" pitchFamily="18" charset="0"/>
              </a:rPr>
              <a:t>ra</a:t>
            </a:r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, a 7001-10000 forint között pedig 15%-</a:t>
            </a:r>
            <a:r>
              <a:rPr lang="hu-HU" sz="1600" dirty="0" err="1">
                <a:solidFill>
                  <a:srgbClr val="333333"/>
                </a:solidFill>
                <a:cs typeface="Times New Roman" pitchFamily="18" charset="0"/>
              </a:rPr>
              <a:t>ról</a:t>
            </a:r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 20%-</a:t>
            </a:r>
            <a:r>
              <a:rPr lang="hu-HU" sz="1600" dirty="0" err="1">
                <a:solidFill>
                  <a:srgbClr val="333333"/>
                </a:solidFill>
                <a:cs typeface="Times New Roman" pitchFamily="18" charset="0"/>
              </a:rPr>
              <a:t>ra</a:t>
            </a:r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), </a:t>
            </a:r>
          </a:p>
          <a:p>
            <a:pPr lvl="1" algn="just"/>
            <a:r>
              <a:rPr lang="hu-HU" sz="1600" dirty="0">
                <a:solidFill>
                  <a:srgbClr val="333333"/>
                </a:solidFill>
                <a:cs typeface="Times New Roman" pitchFamily="18" charset="0"/>
              </a:rPr>
              <a:t>speciális szabályok lépnek életbe az iparűzési adóval nem rendelkező önkormányzatokra vonatkozóan (ne járhassanak jobban, mintha megtartanák az adónemet):</a:t>
            </a:r>
          </a:p>
          <a:p>
            <a:pPr lvl="2" algn="just"/>
            <a:r>
              <a:rPr lang="hu-HU" sz="1200" dirty="0">
                <a:solidFill>
                  <a:srgbClr val="333333"/>
                </a:solidFill>
                <a:cs typeface="Times New Roman" pitchFamily="18" charset="0"/>
              </a:rPr>
              <a:t>az iparűzési adórendelettel sem 2015. július 1-jén sem 2016. július 1-jén nem rendelkező önkormányzatok esetében az egy lakosra jutó iparűzési adóerő-képesség 10 000 Ft és csak a kiegészítés 50%-ára jogosultak,</a:t>
            </a:r>
          </a:p>
          <a:p>
            <a:pPr lvl="2" algn="just"/>
            <a:r>
              <a:rPr lang="hu-HU" sz="1200" dirty="0">
                <a:solidFill>
                  <a:srgbClr val="333333"/>
                </a:solidFill>
                <a:cs typeface="Times New Roman" pitchFamily="18" charset="0"/>
              </a:rPr>
              <a:t>ha az önkormányzatnak 2015. július 1-jén még volt hatályos iparűzési adórendelete, de azt 2016. július 1-jéig megszüntette, úgy az egy lakosra jutó adóerő-képessége 12 500 Ft, azaz kiegészítésre nem jogosult.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233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92088"/>
          </a:xfrm>
        </p:spPr>
        <p:txBody>
          <a:bodyPr/>
          <a:lstStyle/>
          <a:p>
            <a:r>
              <a:rPr lang="hu-HU" sz="2600" b="1" dirty="0">
                <a:latin typeface="+mn-lt"/>
                <a:cs typeface="Times New Roman" pitchFamily="18" charset="0"/>
              </a:rPr>
              <a:t>Beszámítás – Kiegészítés II.</a:t>
            </a:r>
            <a:endParaRPr lang="hu-HU" sz="1800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35878"/>
              </p:ext>
            </p:extLst>
          </p:nvPr>
        </p:nvGraphicFramePr>
        <p:xfrm>
          <a:off x="1043608" y="2132856"/>
          <a:ext cx="6984775" cy="3929734"/>
        </p:xfrm>
        <a:graphic>
          <a:graphicData uri="http://schemas.openxmlformats.org/drawingml/2006/table">
            <a:tbl>
              <a:tblPr/>
              <a:tblGrid>
                <a:gridCol w="4093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38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38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38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38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48270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No.</a:t>
                      </a: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Kategóriák a települési önkormányzat egy</a:t>
                      </a:r>
                      <a:br>
                        <a:rPr lang="hu-H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</a:b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lakosra jutó adóerő-képessége szerint </a:t>
                      </a:r>
                    </a:p>
                    <a:p>
                      <a:pPr marL="35560" marR="3556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(forint)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Támogatáscsökkentés mértéke a számított bevétel százalékában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Kiegészítés mértéke a beszámítás, kiegészítés alapjának százalékában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alsó határ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felső határ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7 000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2.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7 001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 10 000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3.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10 001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12 500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4.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12 501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15 000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5.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15 001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17 500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6.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17 501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20 000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7.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20 001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26 000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85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8.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26 001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34 000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9.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34 001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42 000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10.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42 001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60 000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105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11.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60 001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100 000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4728"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12.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100 001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120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560" marR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383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467544" y="1736980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hu-HU" sz="1600" dirty="0">
                <a:latin typeface="+mn-lt"/>
                <a:cs typeface="Times New Roman" panose="02020603050405020304" pitchFamily="18" charset="0"/>
              </a:rPr>
              <a:t>E jogcímen </a:t>
            </a:r>
            <a:r>
              <a:rPr lang="hu-HU" sz="1600" u="sng" dirty="0">
                <a:latin typeface="+mn-lt"/>
                <a:cs typeface="Times New Roman" panose="02020603050405020304" pitchFamily="18" charset="0"/>
              </a:rPr>
              <a:t>fizetési kötelezettség akkor keletkezik</a:t>
            </a:r>
            <a:r>
              <a:rPr lang="hu-HU" sz="1600" dirty="0">
                <a:latin typeface="+mn-lt"/>
                <a:cs typeface="Times New Roman" panose="02020603050405020304" pitchFamily="18" charset="0"/>
              </a:rPr>
              <a:t>, ha</a:t>
            </a:r>
          </a:p>
          <a:p>
            <a:pPr indent="892175" algn="just" eaLnBrk="0" hangingPunct="0">
              <a:defRPr/>
            </a:pPr>
            <a:r>
              <a:rPr lang="hu-HU" sz="1600" b="1" dirty="0">
                <a:latin typeface="+mn-lt"/>
                <a:cs typeface="Times New Roman" panose="02020603050405020304" pitchFamily="18" charset="0"/>
              </a:rPr>
              <a:t>1. </a:t>
            </a:r>
            <a:r>
              <a:rPr lang="hu-HU" sz="1600" dirty="0">
                <a:latin typeface="+mn-lt"/>
                <a:cs typeface="Times New Roman" panose="02020603050405020304" pitchFamily="18" charset="0"/>
              </a:rPr>
              <a:t>az önkormányzat egy lakosra jutó adóerő-képessége meghaladja a 32 000 forint/főt</a:t>
            </a:r>
          </a:p>
          <a:p>
            <a:pPr algn="ctr" eaLnBrk="0" hangingPunct="0">
              <a:defRPr/>
            </a:pPr>
            <a:r>
              <a:rPr lang="hu-HU" sz="1600" dirty="0">
                <a:latin typeface="+mn-lt"/>
                <a:cs typeface="Times New Roman" panose="02020603050405020304" pitchFamily="18" charset="0"/>
              </a:rPr>
              <a:t>ÉS</a:t>
            </a:r>
          </a:p>
          <a:p>
            <a:pPr marL="1076325" indent="-184150" algn="just" eaLnBrk="0" hangingPunct="0">
              <a:defRPr/>
            </a:pPr>
            <a:r>
              <a:rPr lang="hu-HU" sz="1600" b="1" dirty="0">
                <a:latin typeface="+mn-lt"/>
                <a:cs typeface="Times New Roman" panose="02020603050405020304" pitchFamily="18" charset="0"/>
              </a:rPr>
              <a:t>2. </a:t>
            </a:r>
            <a:r>
              <a:rPr lang="hu-HU" sz="1600" dirty="0">
                <a:latin typeface="+mn-lt"/>
                <a:cs typeface="Times New Roman" panose="02020603050405020304" pitchFamily="18" charset="0"/>
              </a:rPr>
              <a:t>a beszámítás alapját jelentő költségvetési támogatások összege kisebb, mint a beszámítás összege.</a:t>
            </a:r>
          </a:p>
          <a:p>
            <a:pPr algn="just" eaLnBrk="0" hangingPunct="0">
              <a:defRPr/>
            </a:pPr>
            <a:endParaRPr lang="hu-HU" sz="1600" dirty="0">
              <a:latin typeface="+mn-lt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r>
              <a:rPr lang="hu-HU" sz="1600" dirty="0">
                <a:latin typeface="+mn-lt"/>
                <a:cs typeface="Times New Roman" panose="02020603050405020304" pitchFamily="18" charset="0"/>
              </a:rPr>
              <a:t>Számítása az egy főre jutó adóerő-képesség kategóriák szerint sávosan, progresszív módon történik a be nem számított összeg 25-100 %-áig. </a:t>
            </a:r>
          </a:p>
          <a:p>
            <a:pPr algn="just"/>
            <a:r>
              <a:rPr lang="hu-HU" sz="1600" dirty="0">
                <a:latin typeface="+mn-lt"/>
                <a:cs typeface="Times New Roman" panose="02020603050405020304" pitchFamily="18" charset="0"/>
              </a:rPr>
              <a:t>A jogintézmény bevezetésének elsődleges oka az önkormányzatoktól elkerülő köznevelési működtetési feladatok ellátásához szükséges források államháztartáson belüli átrendezése volt.</a:t>
            </a:r>
          </a:p>
          <a:p>
            <a:pPr algn="just"/>
            <a:r>
              <a:rPr lang="hu-HU" sz="1600" dirty="0">
                <a:latin typeface="+mn-lt"/>
                <a:cs typeface="Times New Roman" panose="02020603050405020304" pitchFamily="18" charset="0"/>
              </a:rPr>
              <a:t>2018. évben a szolidaritási hozzájárulás mértéke a magasabb egy lakosra jutó adóerő-képességgel bíró önkormányzatok tekintetében emelkedik, a kategóriák határai is változnak.</a:t>
            </a:r>
          </a:p>
          <a:p>
            <a:pPr algn="just"/>
            <a:r>
              <a:rPr lang="hu-HU" sz="1600" dirty="0">
                <a:latin typeface="+mn-lt"/>
                <a:cs typeface="Times New Roman" panose="02020603050405020304" pitchFamily="18" charset="0"/>
              </a:rPr>
              <a:t>A szolidaritási hozzájárulás elsődleges célján túl jövedelemkülönbség mérséklő szerepet is betölt, jelentős részben szolgálja az alacsonyabb jövedelmi helyzetű önkormányzatok kiegészítő támogatását és a bérintézkedések miatti többlettámogatások biztosításának lehetőségét.</a:t>
            </a:r>
          </a:p>
          <a:p>
            <a:pPr algn="just" eaLnBrk="0" hangingPunct="0">
              <a:defRPr/>
            </a:pPr>
            <a:endParaRPr lang="hu-HU"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526515" y="1113085"/>
            <a:ext cx="8229600" cy="64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hu-HU" sz="2800" b="1" dirty="0">
                <a:latin typeface="+mn-lt"/>
                <a:ea typeface="+mj-ea"/>
                <a:cs typeface="Times New Roman" pitchFamily="18" charset="0"/>
              </a:rPr>
              <a:t>Szolidaritási hozzájárulás </a:t>
            </a:r>
          </a:p>
        </p:txBody>
      </p:sp>
    </p:spTree>
    <p:extLst>
      <p:ext uri="{BB962C8B-B14F-4D97-AF65-F5344CB8AC3E}">
        <p14:creationId xmlns:p14="http://schemas.microsoft.com/office/powerpoint/2010/main" val="3788575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120894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+mn-lt"/>
              </a:rPr>
              <a:t>Fontosabb központi költségvetési pályázati lehetőségek az önkormányzatoknál 2018-ban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904639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58579"/>
              </p:ext>
            </p:extLst>
          </p:nvPr>
        </p:nvGraphicFramePr>
        <p:xfrm>
          <a:off x="611561" y="2197026"/>
          <a:ext cx="8136903" cy="379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446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99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hu-HU" sz="1000" b="1" u="sng" strike="noStrike" dirty="0">
                          <a:effectLst/>
                          <a:latin typeface="+mn-lt"/>
                        </a:rPr>
                        <a:t>Működési célú támogatások:</a:t>
                      </a:r>
                      <a:endParaRPr lang="hu-HU" sz="10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420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 err="1">
                          <a:effectLst/>
                          <a:latin typeface="+mn-lt"/>
                        </a:rPr>
                        <a:t>Kvtv-beni</a:t>
                      </a:r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 helye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Előirányzat címe: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Összege (millió Ft):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Pályázat célja, tartalma: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98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  <a:latin typeface="+mn-lt"/>
                        </a:rPr>
                        <a:t>3. mell. I. 6.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  <a:latin typeface="+mn-lt"/>
                        </a:rPr>
                        <a:t>Jó adatszolgáltató önkormányzatok</a:t>
                      </a:r>
                      <a:r>
                        <a:rPr lang="hu-HU" sz="1000" b="1" i="0" u="none" strike="noStrike" baseline="0" dirty="0">
                          <a:effectLst/>
                          <a:latin typeface="+mn-lt"/>
                        </a:rPr>
                        <a:t> támogatása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  <a:latin typeface="+mn-lt"/>
                        </a:rPr>
                        <a:t>50,0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00" u="none" strike="noStrike" dirty="0">
                          <a:effectLst/>
                          <a:latin typeface="+mn-lt"/>
                        </a:rPr>
                        <a:t>A központi költségvetés – az önkormányzati adatszolgáltatások minőségének javítása érdekében – támogatást biztosít az államháztartási adatszolgáltatásokat rendszeresen időben, és kiváló minőségben teljesítő települési önkormányzatok számára. A támogatás az államháztartási adatszolgáltatások teljesítésében közreműködő dolgozók egyszeri elismerésére fordítható.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435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3. mell. I. 9.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A települési önkormányzatok szociális</a:t>
                      </a:r>
                      <a:r>
                        <a:rPr lang="hu-HU" sz="1000" b="1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célú tüzelőanyag vásárlásához kapcsolódó támogatás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3 000,0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00" u="none" strike="noStrike" dirty="0">
                          <a:effectLst/>
                          <a:latin typeface="+mn-lt"/>
                        </a:rPr>
                        <a:t>Az előirányzat az 5000 fő lakosságszámot meg nem haladó települési önkormányzat szociális célú tüzelőanyag  – tűzifa vagy barnakőszén – vásárlásának támogatására szolgál.</a:t>
                      </a:r>
                      <a:br>
                        <a:rPr lang="hu-HU" sz="1000" u="none" strike="noStrike" dirty="0">
                          <a:effectLst/>
                          <a:latin typeface="+mn-lt"/>
                        </a:rPr>
                      </a:b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981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3. mell. III.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Önkormányzatok rendkívüli támogatása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  <a:latin typeface="+mn-lt"/>
                        </a:rPr>
                        <a:t>11 000,0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00" u="none" strike="noStrike" dirty="0">
                          <a:effectLst/>
                          <a:latin typeface="+mn-lt"/>
                        </a:rPr>
                        <a:t>1. Az előirányzat egyrészt a települési önkormányzatok rendkívüli támogatását szolgálja. A települési önkormányzatok rendkívüli támogatást kivételes esetben, pályázat útján igényelhetnek működőképességük megőrzése vagy egyéb, a feladataik ellátását veszélyeztető helyzet elhárítása érdekében.</a:t>
                      </a:r>
                      <a:br>
                        <a:rPr lang="hu-HU" sz="1000" u="none" strike="noStrike" dirty="0">
                          <a:effectLst/>
                          <a:latin typeface="+mn-lt"/>
                        </a:rPr>
                      </a:br>
                      <a:r>
                        <a:rPr lang="hu-HU" sz="1000" u="none" strike="noStrike" dirty="0">
                          <a:effectLst/>
                          <a:latin typeface="+mn-lt"/>
                        </a:rPr>
                        <a:t>2. Az előirányzat szolgál továbbá a tartósan fizetésképtelen helyzetbe került helyi önkormányzatok adósságrendezésére irányuló hitelfelvétel visszterhes kamattámogatására, és a pénzügyi gondnok díjára.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61" marR="5561" marT="556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47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95536" y="119675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latin typeface="+mn-lt"/>
              </a:rPr>
              <a:t>Fontosabb központi költségvetési pályázati lehetőségek az önkormányzatoknál 2018-ban</a:t>
            </a:r>
            <a:endParaRPr lang="hu-HU" b="1" dirty="0">
              <a:latin typeface="+mn-lt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904639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83807"/>
              </p:ext>
            </p:extLst>
          </p:nvPr>
        </p:nvGraphicFramePr>
        <p:xfrm>
          <a:off x="251520" y="2132856"/>
          <a:ext cx="8496944" cy="41762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0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226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07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205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2048">
                <a:tc gridSpan="4">
                  <a:txBody>
                    <a:bodyPr/>
                    <a:lstStyle/>
                    <a:p>
                      <a:pPr algn="l" fontAlgn="b"/>
                      <a:r>
                        <a:rPr lang="hu-HU" sz="1000" b="1" u="sng" strike="noStrike" dirty="0">
                          <a:effectLst/>
                        </a:rPr>
                        <a:t>Helyi önkormányzatok felhalmozási célú költségvetési támogatása:</a:t>
                      </a:r>
                      <a:endParaRPr lang="hu-HU" sz="10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 err="1">
                          <a:effectLst/>
                        </a:rPr>
                        <a:t>Kvtv-beni</a:t>
                      </a:r>
                      <a:r>
                        <a:rPr lang="hu-HU" sz="1000" b="1" u="none" strike="noStrike" dirty="0">
                          <a:effectLst/>
                        </a:rPr>
                        <a:t> helye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Előirányzat címe: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Összege (millió Ft):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Pályázat célja, tartalma: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</a:rPr>
                        <a:t>3. mell. II. 2.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</a:rPr>
                        <a:t>Önkormányzati feladatellátást szolgáló fejlesztések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5 000,0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00" u="none" strike="noStrike" dirty="0">
                          <a:effectLst/>
                        </a:rPr>
                        <a:t>A pályázat a kötelező önkormányzati feladatot ellátó intézmények, óvodai, iskolai és utánpótlás sport infrastruktúra fejlesztésére, felújítására szolgál. Ezen túlmenően e pályázat keretében támogatható a belterületi utak, járdák, hidak felújítása is.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</a:rPr>
                        <a:t>3. mell. II. 3.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</a:rPr>
                        <a:t>Önkormányzati étkeztetési fejlesztések támogatása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2 000,0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00" u="none" strike="noStrike" dirty="0">
                          <a:effectLst/>
                        </a:rPr>
                        <a:t>A pályázat az önkormányzati fenntartású és működtetésű bölcsődei vagy óvodai gyermekétkeztetést</a:t>
                      </a:r>
                      <a:r>
                        <a:rPr lang="hu-HU" sz="1000" u="none" strike="noStrike" baseline="0" dirty="0">
                          <a:effectLst/>
                        </a:rPr>
                        <a:t> </a:t>
                      </a:r>
                      <a:r>
                        <a:rPr lang="hu-HU" sz="1000" u="none" strike="noStrike" dirty="0">
                          <a:effectLst/>
                        </a:rPr>
                        <a:t>szolgáló konyhák/étkezők létrehozását, bővítését és infrastrukturális fejlesztését szolgálja. A pályázat elsődleges célja, hogy az állam hozzájárulásával az önkormányzatok képesek legyenek konyháik műszaki állapotának helyreállítására, valamint a jogszabályi feltételeknek megfelelő működtetésre. 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5953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</a:rPr>
                        <a:t>3. mell. II. 4.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</a:rPr>
                        <a:t>Közművelődési érdekeltségnövelő támogatás, muzeális intézmények szakmai támogatása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806,0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00" u="none" strike="noStrike" dirty="0">
                          <a:effectLst/>
                        </a:rPr>
                        <a:t>E pályázat keretei között biztosít hazai forrást a központi költségvetés a közművelődési intézmények, közösségi színterek infrastruktúrájának korszerűsítésére (úgy mint például a műszaki eszközállomány gyarapítására, vagy épületek karbantartására), valamint a járásszékhely települések számára az általuk fenntartott múzeumok modellértékű jó gyakorlatainak támogatására. Ezen túlmenően a muzeális intézmények szakmai fejlesztéséhez is hozzájárul az állam a </a:t>
                      </a:r>
                      <a:r>
                        <a:rPr lang="hu-HU" sz="1000" u="none" strike="noStrike" dirty="0" err="1">
                          <a:effectLst/>
                        </a:rPr>
                        <a:t>Kubinyi</a:t>
                      </a:r>
                      <a:r>
                        <a:rPr lang="hu-HU" sz="1000" u="none" strike="noStrike" dirty="0">
                          <a:effectLst/>
                        </a:rPr>
                        <a:t> Ágoston Program keretében.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571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</a:rPr>
                        <a:t>3. mell. II. 6.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i="0" u="none" strike="noStrike" dirty="0">
                          <a:effectLst/>
                        </a:rPr>
                        <a:t>Mini bölcsődei férőhelyek kialakításának támogatása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b="1" u="none" strike="noStrike" dirty="0">
                          <a:effectLst/>
                        </a:rPr>
                        <a:t>1 500,0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000" u="none" strike="noStrike" dirty="0">
                          <a:effectLst/>
                        </a:rPr>
                        <a:t>Az előirányzatból a 10 000 főnél kisebb lakosságszámú, 20 000 forint egy lakosra jutó adóerő-képességet meg nem haladó települési önkormányzat pályázati úton támogatást igényelhet mini bölcsőde kialakítására, amennyiben a településen nem működik bölcsőde, mini bölcsőde, továbbá a település 3 év alatti lakosainak száma meghaladja a 40 főt. A fő cél, hogy</a:t>
                      </a:r>
                      <a:r>
                        <a:rPr lang="hu-HU" sz="1000" u="none" strike="noStrike" baseline="0" dirty="0">
                          <a:effectLst/>
                        </a:rPr>
                        <a:t> a jogszabályban előírt, mini bölcsődékre vonatkozó tárgyi feltételeket az önkormányzati fenntartó teljesíteni tudja. 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561" marR="5561" marT="5561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3650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3178175"/>
            <a:ext cx="7772400" cy="1470025"/>
          </a:xfrm>
        </p:spPr>
        <p:txBody>
          <a:bodyPr/>
          <a:lstStyle/>
          <a:p>
            <a:pPr eaLnBrk="1" hangingPunct="1"/>
            <a:r>
              <a:rPr lang="hu-HU" sz="3200" dirty="0">
                <a:latin typeface="+mn-lt"/>
                <a:cs typeface="Times New Roman" pitchFamily="18" charset="0"/>
              </a:rPr>
              <a:t>Köszönöm megtisztelő figyelmüket!</a:t>
            </a:r>
            <a:endParaRPr lang="hu-HU" sz="30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9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432822"/>
              </p:ext>
            </p:extLst>
          </p:nvPr>
        </p:nvGraphicFramePr>
        <p:xfrm>
          <a:off x="342121" y="1904638"/>
          <a:ext cx="8334335" cy="4116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42121" y="6129159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+mn-lt"/>
              </a:rPr>
              <a:t>Forrás: </a:t>
            </a:r>
            <a:r>
              <a:rPr lang="hu-HU" sz="1000" dirty="0" err="1">
                <a:latin typeface="+mn-lt"/>
              </a:rPr>
              <a:t>Eurostat</a:t>
            </a:r>
            <a:r>
              <a:rPr lang="hu-HU" sz="1000" dirty="0">
                <a:latin typeface="+mn-lt"/>
              </a:rPr>
              <a:t>, 2018. évi költségvetési törvény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42121" y="116983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Stabil és fenntartható növekedés</a:t>
            </a:r>
          </a:p>
          <a:p>
            <a:pPr algn="ctr"/>
            <a:r>
              <a:rPr lang="hu-HU" sz="1600" i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(GDP növekedés év/</a:t>
            </a:r>
            <a:r>
              <a:rPr lang="hu-HU" sz="1600" i="1" dirty="0" err="1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év</a:t>
            </a:r>
            <a:r>
              <a:rPr lang="hu-HU" sz="1600" i="1" dirty="0">
                <a:latin typeface="+mn-lt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hu-HU" sz="1100" i="1" dirty="0">
              <a:latin typeface="+mn-lt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2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3"/>
          <p:cNvSpPr txBox="1"/>
          <p:nvPr/>
        </p:nvSpPr>
        <p:spPr>
          <a:xfrm>
            <a:off x="395536" y="1196752"/>
            <a:ext cx="8280920" cy="43204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>
                <a:solidFill>
                  <a:schemeClr val="dk1"/>
                </a:solidFill>
                <a:effectLst/>
              </a:rPr>
              <a:t>Államadósság és költségvetési egyenleg alakulása </a:t>
            </a:r>
            <a:r>
              <a:rPr lang="hu-HU" sz="1800" dirty="0">
                <a:solidFill>
                  <a:schemeClr val="dk1"/>
                </a:solidFill>
                <a:effectLst/>
              </a:rPr>
              <a:t>(GDP %-ban) </a:t>
            </a:r>
            <a:endParaRPr lang="hu-HU" sz="105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6151326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+mn-lt"/>
              </a:rPr>
              <a:t>Forrás: </a:t>
            </a:r>
            <a:r>
              <a:rPr lang="hu-HU" sz="1000" dirty="0" err="1">
                <a:latin typeface="+mn-lt"/>
              </a:rPr>
              <a:t>Eurostat</a:t>
            </a:r>
            <a:r>
              <a:rPr lang="hu-HU" sz="1000" dirty="0">
                <a:latin typeface="+mn-lt"/>
              </a:rPr>
              <a:t>, EDP jelentés 2017.09.29, * NGM becslés</a:t>
            </a:r>
          </a:p>
        </p:txBody>
      </p:sp>
      <p:graphicFrame>
        <p:nvGraphicFramePr>
          <p:cNvPr id="9" name="Diagram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56029"/>
              </p:ext>
            </p:extLst>
          </p:nvPr>
        </p:nvGraphicFramePr>
        <p:xfrm>
          <a:off x="395536" y="1628801"/>
          <a:ext cx="8352928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557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1196752"/>
            <a:ext cx="8229600" cy="360040"/>
          </a:xfrm>
        </p:spPr>
        <p:txBody>
          <a:bodyPr>
            <a:noAutofit/>
          </a:bodyPr>
          <a:lstStyle/>
          <a:p>
            <a:r>
              <a:rPr lang="hu-HU" sz="2400" b="1" dirty="0"/>
              <a:t>Mi várható 2018-ban?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301608" cy="4752528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hu-HU" sz="1800" b="1" dirty="0"/>
              <a:t>Gazdasági intézkedések és célok:</a:t>
            </a:r>
          </a:p>
          <a:p>
            <a:pPr marL="457200" lvl="1" indent="0">
              <a:buNone/>
            </a:pPr>
            <a:endParaRPr lang="hu-HU" sz="1800" b="1" dirty="0"/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b="1" dirty="0">
                <a:latin typeface="+mj-lt"/>
              </a:rPr>
              <a:t>további adócsökkentések (hal, internet és éttermi szolgáltatások áfája csökken)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b="1" dirty="0">
                <a:latin typeface="+mj-lt"/>
              </a:rPr>
              <a:t>nő a családi adókedvezmény kétgyermekes családoknál (jövőre 17,5 ezer Ft lesz)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b="1" dirty="0">
                <a:latin typeface="+mj-lt"/>
              </a:rPr>
              <a:t>a</a:t>
            </a:r>
            <a:r>
              <a:rPr lang="hu-HU" sz="1600" b="1" dirty="0" smtClean="0">
                <a:latin typeface="+mj-lt"/>
              </a:rPr>
              <a:t>z otthonhoz jutás támogatása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b="1" dirty="0">
                <a:latin typeface="+mj-lt"/>
              </a:rPr>
              <a:t>m</a:t>
            </a:r>
            <a:r>
              <a:rPr lang="hu-HU" sz="1600" b="1" dirty="0" smtClean="0">
                <a:latin typeface="+mj-lt"/>
              </a:rPr>
              <a:t>indenkinek megéri dolgozni (nagyarányú minimálbér és garantált bérminimum emelés)</a:t>
            </a:r>
            <a:endParaRPr lang="hu-HU" sz="1600" b="1" dirty="0">
              <a:latin typeface="+mj-lt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b="1" dirty="0">
                <a:latin typeface="+mj-lt"/>
              </a:rPr>
              <a:t>nyugdíjkiadások és egyes jövedelempótló ellátások reálértékének </a:t>
            </a:r>
            <a:r>
              <a:rPr lang="hu-HU" sz="1600" b="1" dirty="0" smtClean="0">
                <a:latin typeface="+mj-lt"/>
              </a:rPr>
              <a:t>megőrzése, nyugdíjprémium </a:t>
            </a:r>
            <a:endParaRPr lang="hu-HU" sz="1600" b="1" dirty="0">
              <a:latin typeface="+mj-lt"/>
            </a:endParaRP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b="1" dirty="0">
                <a:latin typeface="+mj-lt"/>
              </a:rPr>
              <a:t>f</a:t>
            </a:r>
            <a:r>
              <a:rPr lang="hu-HU" sz="1600" b="1" dirty="0" smtClean="0">
                <a:latin typeface="+mj-lt"/>
              </a:rPr>
              <a:t>olytatódó életpálya és béremelési programok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1600" b="1" dirty="0" smtClean="0">
                <a:latin typeface="+mj-lt"/>
              </a:rPr>
              <a:t>„</a:t>
            </a:r>
            <a:r>
              <a:rPr lang="hu-HU" sz="1600" b="1" dirty="0">
                <a:latin typeface="+mj-lt"/>
              </a:rPr>
              <a:t>családi akcióterv" intézkedéseire  biztosítja a költségvetés  a szükséges forrásokat 19 Mrd Ft (diákhitel tartozások elengedése gyerekszám függvényében) </a:t>
            </a:r>
          </a:p>
        </p:txBody>
      </p:sp>
    </p:spTree>
    <p:extLst>
      <p:ext uri="{BB962C8B-B14F-4D97-AF65-F5344CB8AC3E}">
        <p14:creationId xmlns:p14="http://schemas.microsoft.com/office/powerpoint/2010/main" val="331624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29203"/>
              </p:ext>
            </p:extLst>
          </p:nvPr>
        </p:nvGraphicFramePr>
        <p:xfrm>
          <a:off x="323527" y="1823878"/>
          <a:ext cx="8496945" cy="45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églalap 1"/>
          <p:cNvSpPr/>
          <p:nvPr/>
        </p:nvSpPr>
        <p:spPr>
          <a:xfrm>
            <a:off x="395536" y="117754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hu-HU" sz="1800" dirty="0"/>
              <a:t>A 2018. évi költségvetési törvény többletei a 2017. évi módosított előirányzathoz képest</a:t>
            </a:r>
          </a:p>
        </p:txBody>
      </p:sp>
    </p:spTree>
    <p:extLst>
      <p:ext uri="{BB962C8B-B14F-4D97-AF65-F5344CB8AC3E}">
        <p14:creationId xmlns:p14="http://schemas.microsoft.com/office/powerpoint/2010/main" val="226103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1"/>
          <p:cNvSpPr txBox="1">
            <a:spLocks/>
          </p:cNvSpPr>
          <p:nvPr/>
        </p:nvSpPr>
        <p:spPr>
          <a:xfrm>
            <a:off x="395537" y="1124744"/>
            <a:ext cx="8424936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/>
            <a:r>
              <a:rPr lang="hu-HU" sz="2400" b="1" dirty="0"/>
              <a:t>A mindennapokat érintő eddigi eredmények</a:t>
            </a:r>
            <a:endParaRPr lang="en-US" sz="2400" b="1" dirty="0"/>
          </a:p>
        </p:txBody>
      </p:sp>
      <p:sp>
        <p:nvSpPr>
          <p:cNvPr id="19" name="Szövegdoboz 18"/>
          <p:cNvSpPr txBox="1">
            <a:spLocks noChangeAspect="1"/>
          </p:cNvSpPr>
          <p:nvPr/>
        </p:nvSpPr>
        <p:spPr>
          <a:xfrm>
            <a:off x="689416" y="5875947"/>
            <a:ext cx="35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j-lt"/>
              </a:rPr>
              <a:t>Bonyolult adóbevallások (még az egyszerű munkavállalónak is)</a:t>
            </a:r>
          </a:p>
        </p:txBody>
      </p:sp>
      <p:sp>
        <p:nvSpPr>
          <p:cNvPr id="20" name="Szövegdoboz 19"/>
          <p:cNvSpPr txBox="1">
            <a:spLocks noChangeAspect="1"/>
          </p:cNvSpPr>
          <p:nvPr/>
        </p:nvSpPr>
        <p:spPr>
          <a:xfrm>
            <a:off x="649211" y="3695921"/>
            <a:ext cx="35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j-lt"/>
              </a:rPr>
              <a:t>Csökkenő bérek a közszférában</a:t>
            </a:r>
          </a:p>
        </p:txBody>
      </p:sp>
      <p:sp>
        <p:nvSpPr>
          <p:cNvPr id="21" name="Szövegdoboz 20"/>
          <p:cNvSpPr txBox="1">
            <a:spLocks noChangeAspect="1"/>
          </p:cNvSpPr>
          <p:nvPr/>
        </p:nvSpPr>
        <p:spPr>
          <a:xfrm>
            <a:off x="624113" y="2969406"/>
            <a:ext cx="35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j-lt"/>
              </a:rPr>
              <a:t>Alacsony foglalkoztatás és aktivitás</a:t>
            </a:r>
          </a:p>
        </p:txBody>
      </p:sp>
      <p:sp>
        <p:nvSpPr>
          <p:cNvPr id="22" name="Szövegdoboz 21"/>
          <p:cNvSpPr txBox="1">
            <a:spLocks noChangeAspect="1"/>
          </p:cNvSpPr>
          <p:nvPr/>
        </p:nvSpPr>
        <p:spPr>
          <a:xfrm>
            <a:off x="638215" y="2175861"/>
            <a:ext cx="35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j-lt"/>
              </a:rPr>
              <a:t>Reálbérek nem emelkedtek</a:t>
            </a:r>
          </a:p>
        </p:txBody>
      </p:sp>
      <p:sp>
        <p:nvSpPr>
          <p:cNvPr id="23" name="Szövegdoboz 22"/>
          <p:cNvSpPr txBox="1">
            <a:spLocks noChangeAspect="1"/>
          </p:cNvSpPr>
          <p:nvPr/>
        </p:nvSpPr>
        <p:spPr>
          <a:xfrm>
            <a:off x="4891714" y="4408689"/>
            <a:ext cx="35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spc="-70" dirty="0">
                <a:latin typeface="+mj-lt"/>
              </a:rPr>
              <a:t>Az egyik legalacsonyabb rezsiköltségek az Unióban</a:t>
            </a:r>
          </a:p>
        </p:txBody>
      </p:sp>
      <p:sp>
        <p:nvSpPr>
          <p:cNvPr id="24" name="Szövegdoboz 23"/>
          <p:cNvSpPr txBox="1">
            <a:spLocks noChangeAspect="1"/>
          </p:cNvSpPr>
          <p:nvPr/>
        </p:nvSpPr>
        <p:spPr>
          <a:xfrm>
            <a:off x="4871281" y="3692653"/>
            <a:ext cx="35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j-lt"/>
              </a:rPr>
              <a:t>Több, mint 550 ezer fő bére emelkedik</a:t>
            </a:r>
          </a:p>
        </p:txBody>
      </p:sp>
      <p:sp>
        <p:nvSpPr>
          <p:cNvPr id="25" name="Szövegdoboz 24"/>
          <p:cNvSpPr txBox="1">
            <a:spLocks noChangeAspect="1"/>
          </p:cNvSpPr>
          <p:nvPr/>
        </p:nvSpPr>
        <p:spPr>
          <a:xfrm>
            <a:off x="4881242" y="2968748"/>
            <a:ext cx="35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spc="-30" dirty="0">
                <a:latin typeface="+mj-lt"/>
              </a:rPr>
              <a:t>Történelmi csúcson a foglalkoztatottság</a:t>
            </a:r>
          </a:p>
        </p:txBody>
      </p:sp>
      <p:sp>
        <p:nvSpPr>
          <p:cNvPr id="26" name="Szövegdoboz 25"/>
          <p:cNvSpPr txBox="1">
            <a:spLocks noChangeAspect="1"/>
          </p:cNvSpPr>
          <p:nvPr/>
        </p:nvSpPr>
        <p:spPr>
          <a:xfrm>
            <a:off x="620718" y="4436316"/>
            <a:ext cx="35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j-lt"/>
              </a:rPr>
              <a:t>Legmagasabb rezsi-árak</a:t>
            </a:r>
          </a:p>
        </p:txBody>
      </p:sp>
      <p:sp>
        <p:nvSpPr>
          <p:cNvPr id="27" name="Szövegdoboz 26"/>
          <p:cNvSpPr txBox="1">
            <a:spLocks noChangeAspect="1"/>
          </p:cNvSpPr>
          <p:nvPr/>
        </p:nvSpPr>
        <p:spPr>
          <a:xfrm>
            <a:off x="707789" y="5185002"/>
            <a:ext cx="352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j-lt"/>
              </a:rPr>
              <a:t>Nyugdíjak értékvesztése</a:t>
            </a:r>
          </a:p>
        </p:txBody>
      </p:sp>
      <p:sp>
        <p:nvSpPr>
          <p:cNvPr id="28" name="Szövegdoboz 27"/>
          <p:cNvSpPr txBox="1">
            <a:spLocks noChangeAspect="1"/>
          </p:cNvSpPr>
          <p:nvPr/>
        </p:nvSpPr>
        <p:spPr>
          <a:xfrm>
            <a:off x="4901164" y="5070291"/>
            <a:ext cx="35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j-lt"/>
              </a:rPr>
              <a:t>Nyugdíjprémium és a nyugdíjak reálértékének emelése</a:t>
            </a:r>
          </a:p>
        </p:txBody>
      </p:sp>
      <p:sp>
        <p:nvSpPr>
          <p:cNvPr id="29" name="Szövegdoboz 28"/>
          <p:cNvSpPr txBox="1">
            <a:spLocks noChangeAspect="1"/>
          </p:cNvSpPr>
          <p:nvPr/>
        </p:nvSpPr>
        <p:spPr>
          <a:xfrm>
            <a:off x="4881242" y="2142105"/>
            <a:ext cx="35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latin typeface="+mj-lt"/>
              </a:rPr>
              <a:t>Tartósan emelkedő reálbérek 2017-ben 7,6%-os növekedés, összesen 2010 óta</a:t>
            </a:r>
          </a:p>
        </p:txBody>
      </p:sp>
      <p:sp>
        <p:nvSpPr>
          <p:cNvPr id="30" name="Szövegdoboz 29"/>
          <p:cNvSpPr txBox="1">
            <a:spLocks noChangeAspect="1"/>
          </p:cNvSpPr>
          <p:nvPr/>
        </p:nvSpPr>
        <p:spPr>
          <a:xfrm>
            <a:off x="4871281" y="5817082"/>
            <a:ext cx="3569255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hu-HU" sz="1400" dirty="0">
                <a:latin typeface="+mj-lt"/>
                <a:ea typeface="Segoe UI" pitchFamily="34" charset="0"/>
                <a:cs typeface="Arial" pitchFamily="34" charset="0"/>
              </a:rPr>
              <a:t>Az állam készíti el</a:t>
            </a:r>
          </a:p>
          <a:p>
            <a:pPr algn="ctr">
              <a:lnSpc>
                <a:spcPct val="110000"/>
              </a:lnSpc>
            </a:pPr>
            <a:r>
              <a:rPr lang="hu-HU" sz="1400" dirty="0">
                <a:latin typeface="+mj-lt"/>
                <a:ea typeface="Segoe UI" pitchFamily="34" charset="0"/>
                <a:cs typeface="Arial" pitchFamily="34" charset="0"/>
              </a:rPr>
              <a:t>a magánszemélyek adóbevallását</a:t>
            </a:r>
            <a:endParaRPr lang="hu-HU" sz="1400" dirty="0">
              <a:latin typeface="+mj-lt"/>
            </a:endParaRPr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620718" y="2063770"/>
            <a:ext cx="3620322" cy="4293312"/>
            <a:chOff x="600796" y="1724546"/>
            <a:chExt cx="3620322" cy="4293312"/>
          </a:xfrm>
        </p:grpSpPr>
        <p:sp>
          <p:nvSpPr>
            <p:cNvPr id="32" name="Lekerekített téglalap 31"/>
            <p:cNvSpPr>
              <a:spLocks noChangeAspect="1"/>
            </p:cNvSpPr>
            <p:nvPr/>
          </p:nvSpPr>
          <p:spPr>
            <a:xfrm>
              <a:off x="600796" y="1724546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latin typeface="+mj-lt"/>
                </a:rPr>
                <a:t>reál</a:t>
              </a:r>
            </a:p>
          </p:txBody>
        </p:sp>
        <p:sp>
          <p:nvSpPr>
            <p:cNvPr id="33" name="Lekerekített téglalap 32"/>
            <p:cNvSpPr>
              <a:spLocks noChangeAspect="1"/>
            </p:cNvSpPr>
            <p:nvPr/>
          </p:nvSpPr>
          <p:spPr>
            <a:xfrm>
              <a:off x="600796" y="2478984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  <p:sp>
          <p:nvSpPr>
            <p:cNvPr id="34" name="Lekerekített téglalap 33"/>
            <p:cNvSpPr>
              <a:spLocks noChangeAspect="1"/>
            </p:cNvSpPr>
            <p:nvPr/>
          </p:nvSpPr>
          <p:spPr>
            <a:xfrm>
              <a:off x="600796" y="3218211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  <p:sp>
          <p:nvSpPr>
            <p:cNvPr id="35" name="Lekerekített téglalap 34"/>
            <p:cNvSpPr>
              <a:spLocks noChangeAspect="1"/>
            </p:cNvSpPr>
            <p:nvPr/>
          </p:nvSpPr>
          <p:spPr>
            <a:xfrm>
              <a:off x="600796" y="3945894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  <p:sp>
          <p:nvSpPr>
            <p:cNvPr id="36" name="Lekerekített téglalap 35"/>
            <p:cNvSpPr>
              <a:spLocks noChangeAspect="1"/>
            </p:cNvSpPr>
            <p:nvPr/>
          </p:nvSpPr>
          <p:spPr>
            <a:xfrm>
              <a:off x="620718" y="4711876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  <p:sp>
          <p:nvSpPr>
            <p:cNvPr id="37" name="Lekerekített téglalap 36"/>
            <p:cNvSpPr>
              <a:spLocks noChangeAspect="1"/>
            </p:cNvSpPr>
            <p:nvPr/>
          </p:nvSpPr>
          <p:spPr>
            <a:xfrm>
              <a:off x="620718" y="5477858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4826903" y="2078526"/>
            <a:ext cx="3620322" cy="4259086"/>
            <a:chOff x="4806981" y="1739302"/>
            <a:chExt cx="3620322" cy="4068392"/>
          </a:xfrm>
        </p:grpSpPr>
        <p:sp>
          <p:nvSpPr>
            <p:cNvPr id="39" name="Lekerekített téglalap 38"/>
            <p:cNvSpPr>
              <a:spLocks noChangeAspect="1"/>
            </p:cNvSpPr>
            <p:nvPr/>
          </p:nvSpPr>
          <p:spPr>
            <a:xfrm>
              <a:off x="4806981" y="1739302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  <p:sp>
          <p:nvSpPr>
            <p:cNvPr id="40" name="Lekerekített téglalap 39"/>
            <p:cNvSpPr>
              <a:spLocks noChangeAspect="1"/>
            </p:cNvSpPr>
            <p:nvPr/>
          </p:nvSpPr>
          <p:spPr>
            <a:xfrm>
              <a:off x="4806981" y="2448530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  <p:sp>
          <p:nvSpPr>
            <p:cNvPr id="41" name="Lekerekített téglalap 40"/>
            <p:cNvSpPr>
              <a:spLocks noChangeAspect="1"/>
            </p:cNvSpPr>
            <p:nvPr/>
          </p:nvSpPr>
          <p:spPr>
            <a:xfrm>
              <a:off x="4806981" y="3143458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  <p:sp>
          <p:nvSpPr>
            <p:cNvPr id="42" name="Lekerekített téglalap 41"/>
            <p:cNvSpPr>
              <a:spLocks noChangeAspect="1"/>
            </p:cNvSpPr>
            <p:nvPr/>
          </p:nvSpPr>
          <p:spPr>
            <a:xfrm>
              <a:off x="4806981" y="3827534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  <p:sp>
          <p:nvSpPr>
            <p:cNvPr id="43" name="Lekerekített téglalap 42"/>
            <p:cNvSpPr>
              <a:spLocks noChangeAspect="1"/>
            </p:cNvSpPr>
            <p:nvPr/>
          </p:nvSpPr>
          <p:spPr>
            <a:xfrm>
              <a:off x="4826903" y="4547614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  <p:sp>
          <p:nvSpPr>
            <p:cNvPr id="44" name="Lekerekített téglalap 43"/>
            <p:cNvSpPr>
              <a:spLocks noChangeAspect="1"/>
            </p:cNvSpPr>
            <p:nvPr/>
          </p:nvSpPr>
          <p:spPr>
            <a:xfrm>
              <a:off x="4826903" y="5267694"/>
              <a:ext cx="3600400" cy="540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latin typeface="+mj-lt"/>
              </a:endParaRPr>
            </a:p>
          </p:txBody>
        </p:sp>
      </p:grpSp>
      <p:sp>
        <p:nvSpPr>
          <p:cNvPr id="45" name="Szövegdoboz 44"/>
          <p:cNvSpPr txBox="1"/>
          <p:nvPr/>
        </p:nvSpPr>
        <p:spPr>
          <a:xfrm>
            <a:off x="665605" y="162880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+mj-lt"/>
              </a:rPr>
              <a:t>Kihívások 2010 évben</a:t>
            </a:r>
          </a:p>
        </p:txBody>
      </p:sp>
      <p:sp>
        <p:nvSpPr>
          <p:cNvPr id="46" name="Szövegdoboz 45"/>
          <p:cNvSpPr txBox="1"/>
          <p:nvPr/>
        </p:nvSpPr>
        <p:spPr>
          <a:xfrm>
            <a:off x="4819704" y="162880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latin typeface="+mj-lt"/>
              </a:rPr>
              <a:t>Eredmények</a:t>
            </a:r>
          </a:p>
        </p:txBody>
      </p:sp>
      <p:cxnSp>
        <p:nvCxnSpPr>
          <p:cNvPr id="47" name="Egyenes összekötő nyíllal 46"/>
          <p:cNvCxnSpPr/>
          <p:nvPr/>
        </p:nvCxnSpPr>
        <p:spPr>
          <a:xfrm flipV="1">
            <a:off x="4355975" y="2314979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/>
          <p:cNvCxnSpPr/>
          <p:nvPr/>
        </p:nvCxnSpPr>
        <p:spPr>
          <a:xfrm flipV="1">
            <a:off x="4355975" y="3088208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flipV="1">
            <a:off x="4341865" y="3827434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nyíllal 49"/>
          <p:cNvCxnSpPr/>
          <p:nvPr/>
        </p:nvCxnSpPr>
        <p:spPr>
          <a:xfrm flipV="1">
            <a:off x="4355974" y="4547293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/>
          <p:cNvCxnSpPr/>
          <p:nvPr/>
        </p:nvCxnSpPr>
        <p:spPr>
          <a:xfrm flipV="1">
            <a:off x="4355975" y="5321099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/>
          <p:nvPr/>
        </p:nvCxnSpPr>
        <p:spPr>
          <a:xfrm flipV="1">
            <a:off x="4386121" y="6045225"/>
            <a:ext cx="410317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98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95536" y="6165304"/>
            <a:ext cx="1800200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hu-HU" sz="1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Forrás: KSH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129454"/>
              </p:ext>
            </p:extLst>
          </p:nvPr>
        </p:nvGraphicFramePr>
        <p:xfrm>
          <a:off x="395536" y="1596862"/>
          <a:ext cx="8496944" cy="456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95536" y="112474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+mn-lt"/>
              </a:rPr>
              <a:t>A foglalkoztatottak és a munkanélküliek számának alakulása </a:t>
            </a:r>
            <a:r>
              <a:rPr lang="hu-HU" sz="1600" dirty="0">
                <a:latin typeface="+mn-lt"/>
              </a:rPr>
              <a:t>(ezer fő)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93501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eloldala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3660</Words>
  <Application>Microsoft Office PowerPoint</Application>
  <PresentationFormat>Diavetítés a képernyőre (4:3 oldalarány)</PresentationFormat>
  <Paragraphs>546</Paragraphs>
  <Slides>36</Slides>
  <Notes>26</Notes>
  <HiddenSlides>0</HiddenSlides>
  <MMClips>0</MMClips>
  <ScaleCrop>false</ScaleCrop>
  <HeadingPairs>
    <vt:vector size="4" baseType="variant">
      <vt:variant>
        <vt:lpstr>Téma</vt:lpstr>
      </vt:variant>
      <vt:variant>
        <vt:i4>6</vt:i4>
      </vt:variant>
      <vt:variant>
        <vt:lpstr>Diacímek</vt:lpstr>
      </vt:variant>
      <vt:variant>
        <vt:i4>36</vt:i4>
      </vt:variant>
    </vt:vector>
  </HeadingPairs>
  <TitlesOfParts>
    <vt:vector size="42" baseType="lpstr">
      <vt:lpstr>Office Theme</vt:lpstr>
      <vt:lpstr>Egyéni tervezés</vt:lpstr>
      <vt:lpstr>Beloldalak</vt:lpstr>
      <vt:lpstr>1_Beloldalak</vt:lpstr>
      <vt:lpstr>2_Beloldalak</vt:lpstr>
      <vt:lpstr>3_Beloldalak</vt:lpstr>
      <vt:lpstr>PowerPoint bemutató</vt:lpstr>
      <vt:lpstr>Az államháztartási és költségvetési rendszer 2018. évi jellemzői </vt:lpstr>
      <vt:lpstr>A gazdasági fejlődés főbb jellemzői</vt:lpstr>
      <vt:lpstr>PowerPoint bemutató</vt:lpstr>
      <vt:lpstr>PowerPoint bemutató</vt:lpstr>
      <vt:lpstr>Mi várható 2018-ban?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bérintézkedések folyamata </vt:lpstr>
      <vt:lpstr>A bérintézkedések folyamata </vt:lpstr>
      <vt:lpstr>Bérintézkedések folyamata</vt:lpstr>
      <vt:lpstr>A helyi önkormányzatok általános működési feladatainak prioritásai a bérintézkedések tükrében</vt:lpstr>
      <vt:lpstr>PowerPoint bemutató</vt:lpstr>
      <vt:lpstr>PowerPoint bemutató</vt:lpstr>
      <vt:lpstr>PowerPoint bemutató</vt:lpstr>
      <vt:lpstr>A helyi önkormányzatok szociális feladatainak prioritásai és a bérintézkedések hatásai 2018.</vt:lpstr>
      <vt:lpstr>Gyermekétkeztetés* központi támogatása  2010-2018. között
(millió forint)</vt:lpstr>
      <vt:lpstr>A helyi önkormányzatok szociális feladatainak prioritásai 2018.</vt:lpstr>
      <vt:lpstr>PowerPoint bemutató</vt:lpstr>
      <vt:lpstr>PowerPoint bemutató</vt:lpstr>
      <vt:lpstr>A helyi önkormányzatok kulturális feladataival összefüggő prioritások 2018.</vt:lpstr>
      <vt:lpstr>Beszámítás – kiegészítés I.</vt:lpstr>
      <vt:lpstr>Beszámítás – Kiegészítés II.</vt:lpstr>
      <vt:lpstr>PowerPoint bemutató</vt:lpstr>
      <vt:lpstr>PowerPoint bemutató</vt:lpstr>
      <vt:lpstr>PowerPoint bemutató</vt:lpstr>
      <vt:lpstr>Köszönöm megtisztelő figyelmüket!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</dc:creator>
  <cp:lastModifiedBy>Kramarics Blanka</cp:lastModifiedBy>
  <cp:revision>680</cp:revision>
  <cp:lastPrinted>2016-10-17T11:51:25Z</cp:lastPrinted>
  <dcterms:created xsi:type="dcterms:W3CDTF">2010-06-15T13:49:13Z</dcterms:created>
  <dcterms:modified xsi:type="dcterms:W3CDTF">2017-10-20T06:40:01Z</dcterms:modified>
</cp:coreProperties>
</file>