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482" r:id="rId7"/>
    <p:sldId id="485" r:id="rId8"/>
    <p:sldId id="370" r:id="rId9"/>
    <p:sldId id="529" r:id="rId10"/>
    <p:sldId id="467" r:id="rId11"/>
    <p:sldId id="518" r:id="rId12"/>
    <p:sldId id="468" r:id="rId13"/>
    <p:sldId id="473" r:id="rId14"/>
    <p:sldId id="530" r:id="rId15"/>
    <p:sldId id="531" r:id="rId16"/>
    <p:sldId id="525" r:id="rId17"/>
    <p:sldId id="537" r:id="rId18"/>
    <p:sldId id="474" r:id="rId19"/>
    <p:sldId id="487" r:id="rId20"/>
    <p:sldId id="526" r:id="rId21"/>
    <p:sldId id="532" r:id="rId22"/>
    <p:sldId id="533" r:id="rId23"/>
    <p:sldId id="534" r:id="rId24"/>
    <p:sldId id="535" r:id="rId25"/>
    <p:sldId id="466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ÖZIG IH" initials="KÖZIG IH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4" autoAdjust="0"/>
    <p:restoredTop sz="94672" autoAdjust="0"/>
  </p:normalViewPr>
  <p:slideViewPr>
    <p:cSldViewPr snapToObjects="1">
      <p:cViewPr>
        <p:scale>
          <a:sx n="90" d="100"/>
          <a:sy n="90" d="100"/>
        </p:scale>
        <p:origin x="-1094" y="3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9T14:11:45.545" idx="7">
    <p:pos x="5451" y="2132"/>
    <p:text>??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9T14:11:45.545" idx="15">
    <p:pos x="5451" y="2132"/>
    <p:text>??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9-09T14:11:45.545" idx="18">
    <p:pos x="5451" y="2132"/>
    <p:text>??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F6221-9B5E-463A-AE43-F7DAFB91A3A5}" type="datetimeFigureOut">
              <a:rPr lang="hu-HU" smtClean="0"/>
              <a:pPr/>
              <a:t>2017.11.23.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C0CCF-1A68-4F89-A971-C277AC9864C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19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2B2A4-85C9-4C9A-BADE-EFFB4327390C}" type="datetimeFigureOut">
              <a:rPr lang="hu-HU" smtClean="0"/>
              <a:pPr/>
              <a:t>2017.11.23.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6B779-44C4-47D2-85E9-564B39D6978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921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2571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34000" y="1600200"/>
            <a:ext cx="33528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400" b="1" i="0" u="none" strike="noStrike" kern="1200" cap="all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400" b="1" i="0" u="none" strike="noStrike" kern="1200" cap="all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/>
              <a:pPr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400" b="1" i="0" u="none" strike="noStrike" kern="1200" cap="all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rezentacio_2020_beliv_bg_ME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2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cap="all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Tx/>
        <a:buNone/>
        <a:defRPr sz="1800" b="1" kern="1200" cap="all">
          <a:solidFill>
            <a:schemeClr val="tx1">
              <a:lumMod val="50000"/>
              <a:lumOff val="50000"/>
            </a:schemeClr>
          </a:solidFill>
          <a:latin typeface="Arial"/>
          <a:ea typeface="+mn-ea"/>
          <a:cs typeface="Arial"/>
        </a:defRPr>
      </a:lvl1pPr>
      <a:lvl2pPr marL="0" indent="-285750" algn="l" defTabSz="457200" rtl="0" eaLnBrk="1" latinLnBrk="0" hangingPunct="1">
        <a:spcBef>
          <a:spcPct val="20000"/>
        </a:spcBef>
        <a:buFont typeface="Arial"/>
        <a:buChar char="•"/>
        <a:defRPr sz="1800" b="1" kern="1200">
          <a:solidFill>
            <a:srgbClr val="7F7F7F"/>
          </a:solidFill>
          <a:latin typeface="Arial"/>
          <a:ea typeface="+mn-ea"/>
          <a:cs typeface="Arial"/>
        </a:defRPr>
      </a:lvl2pPr>
      <a:lvl3pPr marL="540000" indent="-22860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540000" indent="-22860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echenyi2020.hu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>
          <a:xfrm>
            <a:off x="4391642" y="980728"/>
            <a:ext cx="4419600" cy="4001668"/>
          </a:xfrm>
        </p:spPr>
        <p:txBody>
          <a:bodyPr/>
          <a:lstStyle/>
          <a:p>
            <a:pPr algn="ctr">
              <a:lnSpc>
                <a:spcPts val="2880"/>
              </a:lnSpc>
            </a:pPr>
            <a:r>
              <a:rPr lang="hu-HU" sz="2800" dirty="0" smtClean="0">
                <a:latin typeface="Verdana" pitchFamily="34" charset="0"/>
              </a:rPr>
              <a:t/>
            </a:r>
            <a:br>
              <a:rPr lang="hu-HU" sz="2800" dirty="0" smtClean="0">
                <a:latin typeface="Verdana" pitchFamily="34" charset="0"/>
              </a:rPr>
            </a:br>
            <a:r>
              <a:rPr lang="hu-HU" sz="2400" dirty="0"/>
              <a:t>Csatlakoztatási konstrukció az önkormányzati ASP rendszer országos kiterjesztéséhez</a:t>
            </a:r>
            <a:r>
              <a:rPr lang="hu-HU" sz="2400" dirty="0" smtClean="0">
                <a:latin typeface="Verdana" pitchFamily="34" charset="0"/>
              </a:rPr>
              <a:t/>
            </a:r>
            <a:br>
              <a:rPr lang="hu-HU" sz="2400" dirty="0" smtClean="0">
                <a:latin typeface="Verdana" pitchFamily="34" charset="0"/>
              </a:rPr>
            </a:br>
            <a:r>
              <a:rPr lang="hu-HU" sz="2400" dirty="0" smtClean="0">
                <a:latin typeface="Verdana" pitchFamily="34" charset="0"/>
              </a:rPr>
              <a:t/>
            </a:r>
            <a:br>
              <a:rPr lang="hu-HU" sz="2400" dirty="0" smtClean="0">
                <a:latin typeface="Verdana" pitchFamily="34" charset="0"/>
              </a:rPr>
            </a:br>
            <a:r>
              <a:rPr lang="hu-HU" sz="2000" dirty="0" smtClean="0">
                <a:latin typeface="Verdana" pitchFamily="34" charset="0"/>
              </a:rPr>
              <a:t>KÖFOP-1.2.1-VEKOP-16</a:t>
            </a:r>
            <a:r>
              <a:rPr lang="hu-HU" sz="2800" dirty="0" smtClean="0">
                <a:latin typeface="Verdana" pitchFamily="34" charset="0"/>
              </a:rPr>
              <a:t> </a:t>
            </a:r>
            <a:br>
              <a:rPr lang="hu-HU" sz="2800" dirty="0" smtClean="0">
                <a:latin typeface="Verdana" pitchFamily="34" charset="0"/>
              </a:rPr>
            </a:br>
            <a:r>
              <a:rPr lang="hu-HU" sz="2800" dirty="0">
                <a:latin typeface="Verdana" pitchFamily="34" charset="0"/>
              </a:rPr>
              <a:t> </a:t>
            </a:r>
            <a:r>
              <a:rPr lang="hu-HU" sz="2800" dirty="0" smtClean="0">
                <a:latin typeface="Verdana" pitchFamily="34" charset="0"/>
              </a:rPr>
              <a:t/>
            </a:r>
            <a:br>
              <a:rPr lang="hu-HU" sz="2800" dirty="0" smtClean="0">
                <a:latin typeface="Verdana" pitchFamily="34" charset="0"/>
              </a:rPr>
            </a:br>
            <a:r>
              <a:rPr lang="hu-HU" sz="2400" dirty="0"/>
              <a:t>tájékoztató nap</a:t>
            </a:r>
            <a:r>
              <a:rPr lang="en-US" sz="2800" dirty="0" smtClean="0">
                <a:latin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</a:rPr>
            </a:br>
            <a:r>
              <a:rPr lang="en-US" dirty="0" smtClean="0">
                <a:latin typeface="Verdana" pitchFamily="34" charset="0"/>
              </a:rPr>
              <a:t/>
            </a:r>
            <a:br>
              <a:rPr lang="en-US" dirty="0" smtClean="0">
                <a:latin typeface="Verdana" pitchFamily="34" charset="0"/>
              </a:rPr>
            </a:br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0"/>
          </p:nvPr>
        </p:nvSpPr>
        <p:spPr>
          <a:xfrm>
            <a:off x="4484617" y="5257800"/>
            <a:ext cx="4343400" cy="547464"/>
          </a:xfrm>
        </p:spPr>
        <p:txBody>
          <a:bodyPr/>
          <a:lstStyle/>
          <a:p>
            <a:pPr algn="ctr"/>
            <a:r>
              <a:rPr lang="hu-HU" dirty="0" smtClean="0">
                <a:latin typeface="Verdana" pitchFamily="34" charset="0"/>
              </a:rPr>
              <a:t>2017. november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Kifizetési igénylések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268761"/>
            <a:ext cx="8229600" cy="4320480"/>
          </a:xfrm>
        </p:spPr>
        <p:txBody>
          <a:bodyPr>
            <a:normAutofit lnSpcReduction="10000"/>
          </a:bodyPr>
          <a:lstStyle/>
          <a:p>
            <a:pPr marL="0" lvl="0" indent="0" algn="just"/>
            <a:r>
              <a:rPr lang="hu-HU" sz="2000" u="sng" cap="none" dirty="0" smtClean="0">
                <a:solidFill>
                  <a:srgbClr val="002060"/>
                </a:solidFill>
              </a:rPr>
              <a:t>Általános információk: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>
                <a:solidFill>
                  <a:srgbClr val="002060"/>
                </a:solidFill>
              </a:rPr>
              <a:t>A felhívás keretében támogatott projektek költségei elszámolhatóságának kezdete 2014. január 1. a vége a projekt fizikai befejezés időpontja</a:t>
            </a:r>
            <a:r>
              <a:rPr lang="hu-HU" sz="2000" b="0" cap="none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A </a:t>
            </a:r>
            <a:r>
              <a:rPr lang="hu-HU" sz="2000" b="0" cap="none" dirty="0">
                <a:solidFill>
                  <a:srgbClr val="002060"/>
                </a:solidFill>
              </a:rPr>
              <a:t>felhívás keretében kizárólag utófinanszírozású költséget lehet tervezni.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100% előleg miatt a kifizetéstől számított 12 hónapon belül elszámolás benyújtása kötelező.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A felhívás keretében </a:t>
            </a:r>
            <a:r>
              <a:rPr lang="hu-HU" sz="2000" b="0" cap="none" dirty="0">
                <a:solidFill>
                  <a:srgbClr val="002060"/>
                </a:solidFill>
              </a:rPr>
              <a:t>utófinanszírozású időközi kifizetési igénylés akkor nyújtható be, ha az igényelt támogatás meghaladja 1 500 000 forintot.</a:t>
            </a:r>
            <a:endParaRPr lang="hu-HU" sz="2000" b="0" cap="none" dirty="0" smtClean="0">
              <a:solidFill>
                <a:srgbClr val="002060"/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Minimum kétszer szükséges elszámolást beadni, záráskor kötelezően.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hu-HU" sz="18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3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Kifizetési igénylések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268761"/>
            <a:ext cx="8229600" cy="4320480"/>
          </a:xfrm>
        </p:spPr>
        <p:txBody>
          <a:bodyPr>
            <a:normAutofit fontScale="92500" lnSpcReduction="10000"/>
          </a:bodyPr>
          <a:lstStyle/>
          <a:p>
            <a:pPr marL="0" lvl="0" indent="0" algn="just"/>
            <a:r>
              <a:rPr lang="hu-HU" sz="2000" u="sng" cap="none" dirty="0" smtClean="0">
                <a:solidFill>
                  <a:srgbClr val="002060"/>
                </a:solidFill>
              </a:rPr>
              <a:t>Általános információk: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>
                <a:solidFill>
                  <a:srgbClr val="002060"/>
                </a:solidFill>
              </a:rPr>
              <a:t>Az elszámolható költségek valódiságát igazoló és alátámasztó, a kifizetési igénylésben benyújtandó dokumentumok körét a 272/2014. </a:t>
            </a:r>
            <a:r>
              <a:rPr lang="hu-HU" sz="2000" b="0" cap="none" dirty="0" err="1">
                <a:solidFill>
                  <a:srgbClr val="002060"/>
                </a:solidFill>
              </a:rPr>
              <a:t>korm</a:t>
            </a:r>
            <a:r>
              <a:rPr lang="hu-HU" sz="2000" b="0" cap="none" dirty="0">
                <a:solidFill>
                  <a:srgbClr val="002060"/>
                </a:solidFill>
              </a:rPr>
              <a:t>. rendelet 4. melléklete határozza </a:t>
            </a:r>
            <a:r>
              <a:rPr lang="hu-HU" sz="2000" b="0" cap="none" dirty="0" smtClean="0">
                <a:solidFill>
                  <a:srgbClr val="002060"/>
                </a:solidFill>
              </a:rPr>
              <a:t>meg.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A </a:t>
            </a:r>
            <a:r>
              <a:rPr lang="hu-HU" sz="2000" b="0" cap="none" dirty="0">
                <a:solidFill>
                  <a:srgbClr val="002060"/>
                </a:solidFill>
              </a:rPr>
              <a:t>benyújtandó, a 4. melléklet alapján záradékolási kötelezettséggel érintett dokumentumokat a kedvezményezett a projekt regisztrációs számának, és az „elszámoló bizonylat támogatás elszámolására benyújtásra került” szöveg feltüntetésével záradékolja</a:t>
            </a:r>
            <a:r>
              <a:rPr lang="hu-HU" sz="2000" b="0" cap="none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Nettó </a:t>
            </a:r>
            <a:r>
              <a:rPr lang="hu-HU" sz="2000" b="0" cap="none" dirty="0">
                <a:solidFill>
                  <a:srgbClr val="002060"/>
                </a:solidFill>
              </a:rPr>
              <a:t>1.000.000,- forint feletti megrendelés esetén, legalább három, egymástól független ajánlattevőtől származó, azonos tárgyú, összehasonlítható, érvényes írásos árajánlat megléte szükséges</a:t>
            </a:r>
            <a:r>
              <a:rPr lang="hu-HU" sz="2000" b="0" cap="none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Elszámolhatónak </a:t>
            </a:r>
            <a:r>
              <a:rPr lang="hu-HU" sz="2000" b="0" cap="none" dirty="0">
                <a:solidFill>
                  <a:srgbClr val="002060"/>
                </a:solidFill>
              </a:rPr>
              <a:t>minősül a polgármesteri hivatal vagy közös önkormányzati hivatal alkalmazásában álló munkatársak személyi jellegű költsége is a vonatkozó szabályozás feltételeinek betartásával.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hu-HU" sz="18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37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Kifizetési igénylések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268761"/>
            <a:ext cx="8229600" cy="4320480"/>
          </a:xfrm>
        </p:spPr>
        <p:txBody>
          <a:bodyPr>
            <a:normAutofit/>
          </a:bodyPr>
          <a:lstStyle/>
          <a:p>
            <a:pPr marL="0" lvl="0" indent="0" algn="just"/>
            <a:r>
              <a:rPr lang="hu-HU" sz="2000" u="sng" cap="none" dirty="0" smtClean="0">
                <a:solidFill>
                  <a:srgbClr val="002060"/>
                </a:solidFill>
              </a:rPr>
              <a:t>Általános információk: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Elszámolhatónak </a:t>
            </a:r>
            <a:r>
              <a:rPr lang="hu-HU" sz="2000" b="0" cap="none" dirty="0">
                <a:solidFill>
                  <a:srgbClr val="002060"/>
                </a:solidFill>
              </a:rPr>
              <a:t>minősül a polgármesteri hivatal vagy közös önkormányzati hivatal alkalmazásában álló munkatársak személyi jellegű költsége is a vonatkozó szabályozás feltételeinek betartásával</a:t>
            </a:r>
            <a:r>
              <a:rPr lang="hu-HU" sz="2000" b="0" cap="none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Számla esetén a számlának az Önkormányzat nevére kell szólnia, a Hivatal nevére szóló számla nem elszámolható. Egyetlen bizonylat kivétel: kiküldetési </a:t>
            </a:r>
            <a:r>
              <a:rPr lang="hu-HU" sz="2000" b="0" cap="none" dirty="0">
                <a:solidFill>
                  <a:srgbClr val="002060"/>
                </a:solidFill>
              </a:rPr>
              <a:t>rendelvény. </a:t>
            </a:r>
            <a:endParaRPr lang="hu-HU" sz="2000" b="0" cap="none" dirty="0" smtClean="0">
              <a:solidFill>
                <a:srgbClr val="002060"/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000" b="0" cap="none" dirty="0" smtClean="0">
                <a:solidFill>
                  <a:srgbClr val="002060"/>
                </a:solidFill>
              </a:rPr>
              <a:t>Az </a:t>
            </a:r>
            <a:r>
              <a:rPr lang="hu-HU" sz="2000" b="0" cap="none" dirty="0">
                <a:solidFill>
                  <a:srgbClr val="002060"/>
                </a:solidFill>
              </a:rPr>
              <a:t>Irányító Hatóság minden esetben vizsgálja a releváns költségek, kapcsolódó számlák jelen Felhívásban, valamint a 272/2014. (XI.5.) Korm. rendelet 5. mellékletét képező Nemzeti szabályozás az elszámolható költségekről - 2014-2020 programozási időszak c. útmutatóban foglalt előírásoknak történő megfelelését.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hu-HU" sz="18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348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Nem elszámolható költségek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268761"/>
            <a:ext cx="8229600" cy="4320480"/>
          </a:xfrm>
        </p:spPr>
        <p:txBody>
          <a:bodyPr>
            <a:normAutofit fontScale="85000" lnSpcReduction="20000"/>
          </a:bodyPr>
          <a:lstStyle/>
          <a:p>
            <a:pPr marL="0" lvl="0" indent="0" algn="just"/>
            <a:r>
              <a:rPr lang="hu-HU" sz="1800" b="0" cap="none" dirty="0" smtClean="0">
                <a:solidFill>
                  <a:srgbClr val="002060"/>
                </a:solidFill>
              </a:rPr>
              <a:t>A </a:t>
            </a:r>
            <a:r>
              <a:rPr lang="hu-HU" sz="1800" b="0" cap="none" dirty="0">
                <a:solidFill>
                  <a:srgbClr val="002060"/>
                </a:solidFill>
              </a:rPr>
              <a:t>támogatható tevékenységekhez kapcsolódóan nem elszámolható költségnek minősül mindazon költség, </a:t>
            </a:r>
            <a:r>
              <a:rPr lang="hu-HU" sz="1800" b="0" u="sng" cap="none" dirty="0">
                <a:solidFill>
                  <a:srgbClr val="002060"/>
                </a:solidFill>
              </a:rPr>
              <a:t>amely nem szerepel az 5.5. pontban</a:t>
            </a:r>
            <a:r>
              <a:rPr lang="hu-HU" sz="1800" b="0" cap="none" dirty="0">
                <a:solidFill>
                  <a:srgbClr val="002060"/>
                </a:solidFill>
              </a:rPr>
              <a:t>, azon kívül semmilyen más költség nem számolható el, így különösen: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amelyek </a:t>
            </a:r>
            <a:r>
              <a:rPr lang="hu-HU" sz="1800" b="0" cap="none" dirty="0">
                <a:solidFill>
                  <a:srgbClr val="002060"/>
                </a:solidFill>
              </a:rPr>
              <a:t>nem felelnek meg az elszámolható költségekre vonatkozó általános feltételeknek, és a támogatási cél megvalósításával nincsenek közvetlen kapcsolatban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szoftver </a:t>
            </a:r>
            <a:r>
              <a:rPr lang="hu-HU" sz="1800" b="0" cap="none" dirty="0">
                <a:solidFill>
                  <a:srgbClr val="002060"/>
                </a:solidFill>
              </a:rPr>
              <a:t>(licence) önálló beszerzése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tartalékeszköz beszerzése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>
                <a:solidFill>
                  <a:srgbClr val="002060"/>
                </a:solidFill>
              </a:rPr>
              <a:t>használt eszköz beszerzése 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üzemeltetés </a:t>
            </a:r>
            <a:r>
              <a:rPr lang="hu-HU" sz="1800" b="0" cap="none" dirty="0">
                <a:solidFill>
                  <a:srgbClr val="002060"/>
                </a:solidFill>
              </a:rPr>
              <a:t>támogatási díj, garancia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közbeszerzés</a:t>
            </a:r>
            <a:endParaRPr lang="hu-HU" sz="1800" b="0" cap="none" dirty="0">
              <a:solidFill>
                <a:srgbClr val="002060"/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lízingdíjak</a:t>
            </a:r>
            <a:endParaRPr lang="hu-HU" sz="1800" b="0" cap="none" dirty="0">
              <a:solidFill>
                <a:srgbClr val="002060"/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könyvvizsgálat</a:t>
            </a:r>
            <a:endParaRPr lang="hu-HU" sz="1800" b="0" cap="none" dirty="0">
              <a:solidFill>
                <a:srgbClr val="002060"/>
              </a:solidFill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helyi </a:t>
            </a:r>
            <a:r>
              <a:rPr lang="hu-HU" sz="1800" b="0" cap="none" dirty="0">
                <a:solidFill>
                  <a:srgbClr val="002060"/>
                </a:solidFill>
              </a:rPr>
              <a:t>utazási költség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egyéb </a:t>
            </a:r>
            <a:r>
              <a:rPr lang="hu-HU" sz="1800" b="0" cap="none" dirty="0">
                <a:solidFill>
                  <a:srgbClr val="002060"/>
                </a:solidFill>
              </a:rPr>
              <a:t>közterhek (pl. cégautó adó)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épületek </a:t>
            </a:r>
            <a:r>
              <a:rPr lang="hu-HU" sz="1800" b="0" cap="none" dirty="0">
                <a:solidFill>
                  <a:srgbClr val="002060"/>
                </a:solidFill>
              </a:rPr>
              <a:t>építése, felújítása, átalakítása, javítások bekerülési költségei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jutalom </a:t>
            </a:r>
            <a:r>
              <a:rPr lang="hu-HU" sz="1800" b="0" cap="none" dirty="0">
                <a:solidFill>
                  <a:srgbClr val="002060"/>
                </a:solidFill>
              </a:rPr>
              <a:t>vagy olyan jutalom jellegű kifizetés, amely mögött a teljesítés nem igazolható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 </a:t>
            </a:r>
            <a:r>
              <a:rPr lang="hu-HU" sz="1800" b="0" cap="none" dirty="0">
                <a:solidFill>
                  <a:srgbClr val="002060"/>
                </a:solidFill>
              </a:rPr>
              <a:t>272/2014. (XI.5.) Korm. rendelet 5. mellékletét képező Nemzeti szabályozás az elszámolható költségekről - 2014-2020 programozási időszak c. útmutató 5. fejezetében nevesített további nem elszámolható költségek.</a:t>
            </a:r>
            <a:endParaRPr lang="hu-HU" sz="18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8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/>
              <a:t>Kifizetési igénylésekkel kapcsolatban Eddig felmerült problémák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268761"/>
            <a:ext cx="8229600" cy="4320480"/>
          </a:xfrm>
        </p:spPr>
        <p:txBody>
          <a:bodyPr>
            <a:normAutofit/>
          </a:bodyPr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 smtClean="0">
                <a:solidFill>
                  <a:srgbClr val="002060"/>
                </a:solidFill>
              </a:rPr>
              <a:t>Nem elszámolható költségek megjelenése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 smtClean="0">
                <a:solidFill>
                  <a:srgbClr val="002060"/>
                </a:solidFill>
              </a:rPr>
              <a:t>Hiányos dokumentáció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 smtClean="0">
                <a:solidFill>
                  <a:srgbClr val="002060"/>
                </a:solidFill>
              </a:rPr>
              <a:t>Elszámolásnál </a:t>
            </a:r>
            <a:r>
              <a:rPr lang="hu-HU" sz="2400" b="0" cap="none" dirty="0">
                <a:solidFill>
                  <a:srgbClr val="002060"/>
                </a:solidFill>
              </a:rPr>
              <a:t>legyen feltüntetve ASP </a:t>
            </a:r>
            <a:r>
              <a:rPr lang="hu-HU" sz="2400" b="0" cap="none" dirty="0" smtClean="0">
                <a:solidFill>
                  <a:srgbClr val="002060"/>
                </a:solidFill>
              </a:rPr>
              <a:t>Korm. rendeletnek </a:t>
            </a:r>
            <a:r>
              <a:rPr lang="hu-HU" sz="2400" b="0" cap="none" dirty="0">
                <a:solidFill>
                  <a:srgbClr val="002060"/>
                </a:solidFill>
              </a:rPr>
              <a:t>megfelelő paraméterek kirészletezése: vállalkozói szerződésben, vagy számlán, vagy teljesítési </a:t>
            </a:r>
            <a:r>
              <a:rPr lang="hu-HU" sz="2400" b="0" cap="none" dirty="0" smtClean="0">
                <a:solidFill>
                  <a:srgbClr val="002060"/>
                </a:solidFill>
              </a:rPr>
              <a:t>igazoláson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 err="1" smtClean="0">
                <a:solidFill>
                  <a:srgbClr val="002060"/>
                </a:solidFill>
              </a:rPr>
              <a:t>EPTK-n</a:t>
            </a:r>
            <a:r>
              <a:rPr lang="hu-HU" sz="2400" b="0" cap="none" dirty="0" smtClean="0">
                <a:solidFill>
                  <a:srgbClr val="002060"/>
                </a:solidFill>
              </a:rPr>
              <a:t> </a:t>
            </a:r>
            <a:r>
              <a:rPr lang="hu-HU" sz="2400" b="0" cap="none" dirty="0">
                <a:solidFill>
                  <a:srgbClr val="002060"/>
                </a:solidFill>
              </a:rPr>
              <a:t>a tétel megnevezésnél elegendő  egy sorba rögzíteni ha egy eszközből többet szerzett be, és az egységár megegyezik</a:t>
            </a:r>
            <a:r>
              <a:rPr lang="hu-HU" sz="2400" b="0" cap="none" dirty="0" smtClean="0">
                <a:solidFill>
                  <a:srgbClr val="002060"/>
                </a:solidFill>
              </a:rPr>
              <a:t>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 smtClean="0">
                <a:solidFill>
                  <a:srgbClr val="002060"/>
                </a:solidFill>
              </a:rPr>
              <a:t>Záradékolásban szükséges jelölni, ha egy számlából nem a teljes összeget kívánják elszámolni</a:t>
            </a:r>
          </a:p>
          <a:p>
            <a:pPr marL="0" lvl="0" indent="0" algn="just"/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02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Dokumentum mátrix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302225"/>
          </a:xfrm>
        </p:spPr>
        <p:txBody>
          <a:bodyPr>
            <a:normAutofit fontScale="92500"/>
          </a:bodyPr>
          <a:lstStyle/>
          <a:p>
            <a:pPr marL="0" lvl="0" indent="0" algn="just"/>
            <a:r>
              <a:rPr lang="hu-HU" sz="2400" cap="none" dirty="0" smtClean="0">
                <a:solidFill>
                  <a:srgbClr val="002060"/>
                </a:solidFill>
              </a:rPr>
              <a:t>Eszközbeszerzés: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>
                <a:solidFill>
                  <a:srgbClr val="002060"/>
                </a:solidFill>
              </a:rPr>
              <a:t>Számla, vagy azzal egyenértékű </a:t>
            </a:r>
            <a:r>
              <a:rPr lang="hu-HU" sz="2400" b="0" cap="none" dirty="0" smtClean="0">
                <a:solidFill>
                  <a:srgbClr val="002060"/>
                </a:solidFill>
              </a:rPr>
              <a:t>bizonylat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>
                <a:solidFill>
                  <a:srgbClr val="002060"/>
                </a:solidFill>
              </a:rPr>
              <a:t>Kifizetés </a:t>
            </a:r>
            <a:r>
              <a:rPr lang="hu-HU" sz="2400" b="0" cap="none" dirty="0" smtClean="0">
                <a:solidFill>
                  <a:srgbClr val="002060"/>
                </a:solidFill>
              </a:rPr>
              <a:t>bizonylata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>
                <a:solidFill>
                  <a:srgbClr val="002060"/>
                </a:solidFill>
              </a:rPr>
              <a:t>Szállítói szerződés vagy adásvételi szerződés vagy szerződés hiányában visszaigazolt írásos megrendelő vagy Szerződés vagy visszaigazolt írásos megrendelő hiányában nyilatkozat arról, hogy írásbeli szerződés nem </a:t>
            </a:r>
            <a:r>
              <a:rPr lang="hu-HU" sz="2400" b="0" cap="none" dirty="0" smtClean="0">
                <a:solidFill>
                  <a:srgbClr val="002060"/>
                </a:solidFill>
              </a:rPr>
              <a:t>történt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hu-HU" sz="2400" b="0" cap="none" dirty="0">
                <a:solidFill>
                  <a:srgbClr val="002060"/>
                </a:solidFill>
              </a:rPr>
              <a:t>Szállítólevél vagy átadás-átvételi jegyzőkönyv vagy üzembe helyezési okmányok vagy tárolási nyilatkozat (Tárolási nyilatkozat esetén legkésőbb a projekt megvalósítás befejezéséig az üzembe helyezési okmányt is csatolni kell)</a:t>
            </a:r>
            <a:endParaRPr lang="hu-HU" sz="24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25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/>
              <a:t>Dokumentum mátrix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Projekt megvalósításhoz közvetlenül kapcsolódó </a:t>
            </a:r>
            <a:r>
              <a:rPr lang="hu-HU" sz="3000" cap="none" dirty="0" smtClean="0">
                <a:solidFill>
                  <a:srgbClr val="002060"/>
                </a:solidFill>
              </a:rPr>
              <a:t>szolgáltatás: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Számla, vagy azzal egyenértékű </a:t>
            </a:r>
            <a:r>
              <a:rPr lang="hu-HU" sz="3000" b="0" cap="none" dirty="0" smtClean="0">
                <a:solidFill>
                  <a:srgbClr val="002060"/>
                </a:solidFill>
              </a:rPr>
              <a:t>bizonylat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Kifizetés </a:t>
            </a:r>
            <a:r>
              <a:rPr lang="hu-HU" sz="3000" b="0" cap="none" dirty="0" smtClean="0">
                <a:solidFill>
                  <a:srgbClr val="002060"/>
                </a:solidFill>
              </a:rPr>
              <a:t>bizonylata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Szerződés vagy szerződés hiányában visszaigazolt írásos megrendelő vagy szerződés vagy visszaigazolt írásos megrendelő hiányában nyilatkozat arról, hogy írásbeli szerződés nem </a:t>
            </a:r>
            <a:r>
              <a:rPr lang="hu-HU" sz="3000" b="0" cap="none" dirty="0" smtClean="0">
                <a:solidFill>
                  <a:srgbClr val="002060"/>
                </a:solidFill>
              </a:rPr>
              <a:t>történt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Teljesítésigazolás az elvégzett szolgáltatásról/ minta a tárgyiasult </a:t>
            </a:r>
            <a:r>
              <a:rPr lang="hu-HU" sz="3000" b="0" cap="none" dirty="0" smtClean="0">
                <a:solidFill>
                  <a:srgbClr val="002060"/>
                </a:solidFill>
              </a:rPr>
              <a:t>szolgáltatásról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A szakértői tevékenység tárgyiasult </a:t>
            </a:r>
            <a:r>
              <a:rPr lang="hu-HU" sz="3000" b="0" cap="none" dirty="0" smtClean="0">
                <a:solidFill>
                  <a:srgbClr val="002060"/>
                </a:solidFill>
              </a:rPr>
              <a:t>eredménye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Résztvevő által aláírt jelenléti </a:t>
            </a:r>
            <a:r>
              <a:rPr lang="hu-HU" sz="3000" b="0" cap="none" dirty="0" smtClean="0">
                <a:solidFill>
                  <a:srgbClr val="002060"/>
                </a:solidFill>
              </a:rPr>
              <a:t>ív rendezvény esetén</a:t>
            </a:r>
          </a:p>
        </p:txBody>
      </p:sp>
    </p:spTree>
    <p:extLst>
      <p:ext uri="{BB962C8B-B14F-4D97-AF65-F5344CB8AC3E}">
        <p14:creationId xmlns:p14="http://schemas.microsoft.com/office/powerpoint/2010/main" val="993449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/>
              <a:t>Dokumentum mátrix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 fontScale="70000" lnSpcReduction="20000"/>
          </a:bodyPr>
          <a:lstStyle/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Személyi jellegű költségek: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 smtClean="0">
                <a:solidFill>
                  <a:srgbClr val="002060"/>
                </a:solidFill>
              </a:rPr>
              <a:t>Kifizetés bizonylata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 smtClean="0">
                <a:solidFill>
                  <a:srgbClr val="002060"/>
                </a:solidFill>
              </a:rPr>
              <a:t>Munkáltatói igazolás a foglalkoztatásról (tartalmazva a projekt azonosítóját és a projektben elvégzendő tevékenység leírását, valamint a projektben történő munkavégzés időtartamát)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 smtClean="0">
                <a:solidFill>
                  <a:srgbClr val="002060"/>
                </a:solidFill>
              </a:rPr>
              <a:t>Munkaidő-nyilvántartás (ha nem a teljes bérköltség kerül elszámolásra az adott projekt terhére)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Célfeladatnál, megbízási szerződés esetén teljesítés igazolás/célfeladat teljesülésének </a:t>
            </a:r>
            <a:r>
              <a:rPr lang="hu-HU" sz="3000" b="0" cap="none" dirty="0" smtClean="0">
                <a:solidFill>
                  <a:srgbClr val="002060"/>
                </a:solidFill>
              </a:rPr>
              <a:t>igazolása</a:t>
            </a:r>
          </a:p>
          <a:p>
            <a:pPr marL="0" lvl="0" indent="0" algn="just"/>
            <a:endParaRPr lang="hu-HU" sz="30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Figyelem! A személyi jellegű </a:t>
            </a:r>
            <a:r>
              <a:rPr lang="hu-HU" sz="3000" cap="none" dirty="0">
                <a:solidFill>
                  <a:srgbClr val="002060"/>
                </a:solidFill>
              </a:rPr>
              <a:t>költségek elszámolása </a:t>
            </a:r>
            <a:r>
              <a:rPr lang="hu-HU" sz="3000" cap="none" dirty="0" smtClean="0">
                <a:solidFill>
                  <a:srgbClr val="002060"/>
                </a:solidFill>
              </a:rPr>
              <a:t>a személyi </a:t>
            </a:r>
            <a:r>
              <a:rPr lang="hu-HU" sz="3000" cap="none" dirty="0">
                <a:solidFill>
                  <a:srgbClr val="002060"/>
                </a:solidFill>
              </a:rPr>
              <a:t>jellegű költségek </a:t>
            </a:r>
            <a:r>
              <a:rPr lang="hu-HU" sz="3000" cap="none" dirty="0" smtClean="0">
                <a:solidFill>
                  <a:srgbClr val="002060"/>
                </a:solidFill>
              </a:rPr>
              <a:t>összesítőjén történik. Elszámoláskor egyéb dokumentum benyújtása nem szükséges, azok meglétét helyszínen vizsgálja az Irányító Hatóság.</a:t>
            </a:r>
          </a:p>
          <a:p>
            <a:pPr marL="0" lvl="0" indent="0" algn="just"/>
            <a:endParaRPr lang="hu-HU" sz="3000" b="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555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/>
              <a:t>Dokumentum mátrix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Útiköltség, kiküldetés (napidíj és szállás) költsége:</a:t>
            </a:r>
            <a:endParaRPr lang="hu-HU" sz="3000" cap="none" dirty="0" smtClean="0">
              <a:solidFill>
                <a:srgbClr val="002060"/>
              </a:solidFill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Számla, vagy azzal egyenértékű bizonylat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 smtClean="0">
                <a:solidFill>
                  <a:srgbClr val="002060"/>
                </a:solidFill>
              </a:rPr>
              <a:t>Kifizetés bizonylata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hu-HU" sz="3000" b="0" cap="none" dirty="0">
                <a:solidFill>
                  <a:srgbClr val="002060"/>
                </a:solidFill>
              </a:rPr>
              <a:t>Kiküldetési rendelvény/kiküldetési </a:t>
            </a:r>
            <a:r>
              <a:rPr lang="hu-HU" sz="3000" b="0" cap="none" dirty="0" smtClean="0">
                <a:solidFill>
                  <a:srgbClr val="002060"/>
                </a:solidFill>
              </a:rPr>
              <a:t>utasítás/menetlevél</a:t>
            </a:r>
          </a:p>
          <a:p>
            <a:pPr marL="0" lvl="0" indent="0" algn="just"/>
            <a:endParaRPr lang="hu-HU" sz="3000" b="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Figyelem! A személyi jellegű </a:t>
            </a:r>
            <a:r>
              <a:rPr lang="hu-HU" sz="3000" cap="none" dirty="0">
                <a:solidFill>
                  <a:srgbClr val="002060"/>
                </a:solidFill>
              </a:rPr>
              <a:t>költségek </a:t>
            </a:r>
            <a:r>
              <a:rPr lang="hu-HU" sz="3000" cap="none" dirty="0" smtClean="0">
                <a:solidFill>
                  <a:srgbClr val="002060"/>
                </a:solidFill>
              </a:rPr>
              <a:t>jelenleg nem számolhatók el összesítőn. Az Irányító Hatóság szándéka szerint ez módosulni fog, és elegendő lesz összesítő benyújtása.</a:t>
            </a:r>
          </a:p>
          <a:p>
            <a:pPr marL="0" lvl="0" indent="0" algn="just"/>
            <a:endParaRPr lang="hu-HU" sz="3000" b="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98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Műszaki szakmai eredmények igazolása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Beszerzett, üzembe </a:t>
            </a:r>
            <a:r>
              <a:rPr lang="hu-HU" sz="3000" cap="none" dirty="0" smtClean="0">
                <a:solidFill>
                  <a:srgbClr val="002060"/>
                </a:solidFill>
              </a:rPr>
              <a:t>helyezett eszközök:</a:t>
            </a:r>
          </a:p>
          <a:p>
            <a:pPr marL="0" lvl="0" indent="0" algn="just"/>
            <a:r>
              <a:rPr lang="hu-HU" sz="3000" b="0" cap="none" dirty="0" smtClean="0">
                <a:solidFill>
                  <a:srgbClr val="002060"/>
                </a:solidFill>
              </a:rPr>
              <a:t>	Szerződés</a:t>
            </a:r>
            <a:r>
              <a:rPr lang="hu-HU" sz="3000" b="0" cap="none" dirty="0">
                <a:solidFill>
                  <a:srgbClr val="002060"/>
                </a:solidFill>
              </a:rPr>
              <a:t>, számla, tételes lista a leszállított eszközökről, üzembe helyezési </a:t>
            </a:r>
            <a:r>
              <a:rPr lang="hu-HU" sz="3000" b="0" cap="none" dirty="0" smtClean="0">
                <a:solidFill>
                  <a:srgbClr val="002060"/>
                </a:solidFill>
              </a:rPr>
              <a:t>dokumentum</a:t>
            </a: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Az üzembe helyezésre kérem fokozottan figyeljenek!</a:t>
            </a: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Működésfejlesztés és szabályozási keretek </a:t>
            </a:r>
            <a:r>
              <a:rPr lang="hu-HU" sz="3000" cap="none" dirty="0" smtClean="0">
                <a:solidFill>
                  <a:srgbClr val="002060"/>
                </a:solidFill>
              </a:rPr>
              <a:t>kialakítása:</a:t>
            </a: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	</a:t>
            </a:r>
            <a:r>
              <a:rPr lang="hu-HU" sz="3000" b="0" cap="none" dirty="0" smtClean="0">
                <a:solidFill>
                  <a:srgbClr val="002060"/>
                </a:solidFill>
              </a:rPr>
              <a:t>Képviselő </a:t>
            </a:r>
            <a:r>
              <a:rPr lang="hu-HU" sz="3000" b="0" cap="none" dirty="0">
                <a:solidFill>
                  <a:srgbClr val="002060"/>
                </a:solidFill>
              </a:rPr>
              <a:t>testület által jóváhagyott és kihirdetett /közzétett szabályzat, rendelet, egyéb szabályozási dokumentum</a:t>
            </a:r>
            <a:endParaRPr lang="hu-HU" sz="3000" b="0" cap="non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2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100" dirty="0" smtClean="0">
                <a:solidFill>
                  <a:schemeClr val="bg1"/>
                </a:solidFill>
              </a:rPr>
              <a:t>Tájékoztatás a KÖFOP-1.2.1-VEKOP-16 </a:t>
            </a:r>
            <a:br>
              <a:rPr lang="hu-HU" sz="2100" dirty="0" smtClean="0">
                <a:solidFill>
                  <a:schemeClr val="bg1"/>
                </a:solidFill>
              </a:rPr>
            </a:br>
            <a:r>
              <a:rPr lang="hu-HU" sz="2100" dirty="0" smtClean="0">
                <a:solidFill>
                  <a:schemeClr val="bg1"/>
                </a:solidFill>
              </a:rPr>
              <a:t>támogatási konstrukció megvalósításáról</a:t>
            </a:r>
            <a:r>
              <a:rPr lang="hu-HU" dirty="0" smtClean="0">
                <a:solidFill>
                  <a:srgbClr val="FFFF00"/>
                </a:solidFill>
              </a:rPr>
              <a:t/>
            </a:r>
            <a:br>
              <a:rPr lang="hu-HU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229600" cy="475252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</a:pPr>
            <a:r>
              <a:rPr lang="hu-HU" sz="2400" cap="none" dirty="0">
                <a:solidFill>
                  <a:srgbClr val="002060"/>
                </a:solidFill>
              </a:rPr>
              <a:t>KÖFOP-1.2.1-VEKOP-16  </a:t>
            </a:r>
            <a:r>
              <a:rPr lang="hu-HU" sz="2400" cap="none" dirty="0" smtClean="0">
                <a:solidFill>
                  <a:srgbClr val="002060"/>
                </a:solidFill>
              </a:rPr>
              <a:t>felhívás megvalósítása </a:t>
            </a:r>
            <a:endParaRPr lang="hu-HU" sz="2400" cap="none" dirty="0">
              <a:solidFill>
                <a:srgbClr val="002060"/>
              </a:solidFill>
            </a:endParaRPr>
          </a:p>
          <a:p>
            <a:pPr marL="17145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hu-HU" sz="2800" b="0" dirty="0" smtClean="0">
                <a:solidFill>
                  <a:srgbClr val="002060"/>
                </a:solidFill>
              </a:rPr>
              <a:t>Bevezetés</a:t>
            </a:r>
            <a:endParaRPr lang="hu-HU" sz="2800" b="0" dirty="0">
              <a:solidFill>
                <a:srgbClr val="002060"/>
              </a:solidFill>
            </a:endParaRPr>
          </a:p>
          <a:p>
            <a:pPr marL="17145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hu-HU" sz="2800" b="0" dirty="0" smtClean="0">
                <a:solidFill>
                  <a:srgbClr val="002060"/>
                </a:solidFill>
              </a:rPr>
              <a:t>Módosítási igények</a:t>
            </a:r>
            <a:endParaRPr lang="hu-HU" sz="2800" b="0" dirty="0">
              <a:solidFill>
                <a:srgbClr val="002060"/>
              </a:solidFill>
            </a:endParaRPr>
          </a:p>
          <a:p>
            <a:pPr marL="17145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hu-HU" sz="2800" b="0" dirty="0" smtClean="0">
                <a:solidFill>
                  <a:srgbClr val="002060"/>
                </a:solidFill>
              </a:rPr>
              <a:t>Kifizetési igénylések</a:t>
            </a:r>
            <a:endParaRPr lang="hu-HU" sz="2800" b="0" dirty="0">
              <a:solidFill>
                <a:srgbClr val="002060"/>
              </a:solidFill>
            </a:endParaRPr>
          </a:p>
          <a:p>
            <a:pPr marL="171450" lvl="1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hu-HU" sz="2800" b="0" dirty="0" smtClean="0">
                <a:solidFill>
                  <a:srgbClr val="002060"/>
                </a:solidFill>
              </a:rPr>
              <a:t>Műszaki, szakmai eredmények igazolása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Műszaki szakmai eredmények igazolása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 fontScale="85000" lnSpcReduction="20000"/>
          </a:bodyPr>
          <a:lstStyle/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Ügyfelek által igénybe vehető, elektronikusan indítható ügytípusok száma:</a:t>
            </a:r>
            <a:endParaRPr lang="hu-HU" sz="300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b="0" cap="none" dirty="0">
                <a:solidFill>
                  <a:srgbClr val="002060"/>
                </a:solidFill>
              </a:rPr>
              <a:t>	Nyilatkozat, elfogadott és kihirdetett/ közzétett szabályzatok és /vagy rendeletek, önkormányzati honlapon elérhető elektronikus ügyindítási lehetőség, ügyintézési felület képernyőmásolata (</a:t>
            </a:r>
            <a:r>
              <a:rPr lang="hu-HU" sz="3000" b="0" cap="none" dirty="0" err="1">
                <a:solidFill>
                  <a:srgbClr val="002060"/>
                </a:solidFill>
              </a:rPr>
              <a:t>printscreen</a:t>
            </a:r>
            <a:r>
              <a:rPr lang="hu-HU" sz="3000" b="0" cap="none" dirty="0">
                <a:solidFill>
                  <a:srgbClr val="002060"/>
                </a:solidFill>
              </a:rPr>
              <a:t>), </a:t>
            </a:r>
            <a:r>
              <a:rPr lang="hu-HU" sz="3000" b="0" cap="none" dirty="0" smtClean="0">
                <a:solidFill>
                  <a:srgbClr val="002060"/>
                </a:solidFill>
              </a:rPr>
              <a:t>útmutatók.</a:t>
            </a:r>
          </a:p>
          <a:p>
            <a:pPr marL="0" lvl="0" indent="0" algn="just"/>
            <a:endParaRPr lang="hu-HU" sz="300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Megfelelő minőségű, átadható adatállomány, sikeres migráció/adatbetöltés az egyes szakrendszerek tekintetében:</a:t>
            </a:r>
            <a:endParaRPr lang="hu-HU" sz="300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	</a:t>
            </a:r>
            <a:r>
              <a:rPr lang="hu-HU" sz="3000" b="0" cap="none" dirty="0">
                <a:solidFill>
                  <a:srgbClr val="002060"/>
                </a:solidFill>
              </a:rPr>
              <a:t>Kincstár által kiállított igazolás, migrációs jegyzőkönyv, adattisztítási terv, adattisztítási </a:t>
            </a:r>
            <a:r>
              <a:rPr lang="hu-HU" sz="3000" b="0" cap="none" dirty="0" smtClean="0">
                <a:solidFill>
                  <a:srgbClr val="002060"/>
                </a:solidFill>
              </a:rPr>
              <a:t>jelentés.</a:t>
            </a:r>
          </a:p>
        </p:txBody>
      </p:sp>
    </p:spTree>
    <p:extLst>
      <p:ext uri="{BB962C8B-B14F-4D97-AF65-F5344CB8AC3E}">
        <p14:creationId xmlns:p14="http://schemas.microsoft.com/office/powerpoint/2010/main" val="1838739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</a:rPr>
              <a:t>Műszaki szakmai eredmények igazolása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9789" y="1412776"/>
            <a:ext cx="8229600" cy="4536504"/>
          </a:xfrm>
        </p:spPr>
        <p:txBody>
          <a:bodyPr>
            <a:normAutofit/>
          </a:bodyPr>
          <a:lstStyle/>
          <a:p>
            <a:pPr marL="0" lvl="0" indent="0" algn="just"/>
            <a:r>
              <a:rPr lang="hu-HU" sz="3000" cap="none" dirty="0">
                <a:solidFill>
                  <a:srgbClr val="002060"/>
                </a:solidFill>
              </a:rPr>
              <a:t>Önkormányzat által letesztelt, élesített keretrendszer és szakrendszeri csatlakozás, adatátadási folyamat:</a:t>
            </a:r>
            <a:endParaRPr lang="hu-HU" sz="3000" cap="none" dirty="0" smtClean="0">
              <a:solidFill>
                <a:srgbClr val="002060"/>
              </a:solidFill>
            </a:endParaRPr>
          </a:p>
          <a:p>
            <a:pPr marL="0" lvl="0" indent="0" algn="just"/>
            <a:r>
              <a:rPr lang="hu-HU" sz="3000" b="0" cap="none" dirty="0">
                <a:solidFill>
                  <a:srgbClr val="002060"/>
                </a:solidFill>
              </a:rPr>
              <a:t>	Tesztforgatókönyv, tesztelési jegyzőkönyv, dokumentált teszteset, jegyzői elfogadó nyilatkozat, Kincstárral megkötött Szolgáltatási </a:t>
            </a:r>
            <a:r>
              <a:rPr lang="hu-HU" sz="3000" b="0" cap="none" dirty="0" smtClean="0">
                <a:solidFill>
                  <a:srgbClr val="002060"/>
                </a:solidFill>
              </a:rPr>
              <a:t>szerződés.</a:t>
            </a:r>
          </a:p>
          <a:p>
            <a:pPr marL="0" lvl="0" indent="0" algn="just"/>
            <a:r>
              <a:rPr lang="hu-HU" sz="3000" cap="none" dirty="0" smtClean="0">
                <a:solidFill>
                  <a:srgbClr val="002060"/>
                </a:solidFill>
              </a:rPr>
              <a:t>Különösen fontos a Kincstárral megkötött Szolgáltatási szerződés!</a:t>
            </a:r>
          </a:p>
        </p:txBody>
      </p:sp>
    </p:spTree>
    <p:extLst>
      <p:ext uri="{BB962C8B-B14F-4D97-AF65-F5344CB8AC3E}">
        <p14:creationId xmlns:p14="http://schemas.microsoft.com/office/powerpoint/2010/main" val="710358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u-HU" dirty="0" smtClean="0">
              <a:solidFill>
                <a:schemeClr val="tx1"/>
              </a:solidFill>
            </a:endParaRPr>
          </a:p>
          <a:p>
            <a:pPr algn="ctr"/>
            <a:endParaRPr lang="hu-HU" dirty="0" smtClean="0">
              <a:solidFill>
                <a:schemeClr val="tx1"/>
              </a:solidFill>
            </a:endParaRPr>
          </a:p>
          <a:p>
            <a:pPr algn="ctr"/>
            <a:endParaRPr lang="hu-HU" dirty="0" smtClean="0">
              <a:solidFill>
                <a:schemeClr val="tx1"/>
              </a:solidFill>
            </a:endParaRPr>
          </a:p>
          <a:p>
            <a:pPr algn="ctr"/>
            <a:r>
              <a:rPr lang="hu-HU" dirty="0" smtClean="0">
                <a:solidFill>
                  <a:srgbClr val="002060"/>
                </a:solidFill>
              </a:rPr>
              <a:t>Köszönjük megtisztelő figyelmüket!</a:t>
            </a:r>
          </a:p>
          <a:p>
            <a:pPr algn="ctr"/>
            <a:r>
              <a:rPr lang="hu-HU" dirty="0" smtClean="0">
                <a:solidFill>
                  <a:srgbClr val="002060"/>
                </a:solidFill>
              </a:rPr>
              <a:t>Sikeres támogatási kérelem benyújtást!   </a:t>
            </a:r>
          </a:p>
          <a:p>
            <a:pPr algn="ctr"/>
            <a:endParaRPr lang="hu-HU" dirty="0" smtClean="0">
              <a:solidFill>
                <a:srgbClr val="002060"/>
              </a:solidFill>
            </a:endParaRPr>
          </a:p>
          <a:p>
            <a:pPr algn="ctr"/>
            <a:endParaRPr lang="hu-HU" dirty="0" smtClean="0">
              <a:solidFill>
                <a:srgbClr val="002060"/>
              </a:solidFill>
            </a:endParaRPr>
          </a:p>
          <a:p>
            <a:pPr algn="ctr"/>
            <a:endParaRPr lang="hu-HU" dirty="0">
              <a:solidFill>
                <a:srgbClr val="002060"/>
              </a:solidFill>
            </a:endParaRPr>
          </a:p>
          <a:p>
            <a:pPr algn="ctr"/>
            <a:endParaRPr lang="hu-HU" dirty="0">
              <a:solidFill>
                <a:srgbClr val="002060"/>
              </a:solidFill>
            </a:endParaRPr>
          </a:p>
          <a:p>
            <a:pPr algn="ctr"/>
            <a:r>
              <a:rPr lang="hu-HU" dirty="0">
                <a:solidFill>
                  <a:srgbClr val="002060"/>
                </a:solidFill>
              </a:rPr>
              <a:t>Széchenyi 2020 ügyfélszolgálat</a:t>
            </a:r>
          </a:p>
          <a:p>
            <a:pPr algn="ctr"/>
            <a:r>
              <a:rPr lang="hu-HU" dirty="0">
                <a:solidFill>
                  <a:srgbClr val="002060"/>
                </a:solidFill>
                <a:hlinkClick r:id="rId2"/>
              </a:rPr>
              <a:t>www.szechenyi2020.hu</a:t>
            </a:r>
            <a:r>
              <a:rPr lang="hu-HU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hu-HU" dirty="0" smtClean="0">
                <a:solidFill>
                  <a:srgbClr val="002060"/>
                </a:solidFill>
              </a:rPr>
              <a:t>+36 1 896 0000 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1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 Felhívás célja</a:t>
            </a:r>
            <a:r>
              <a:rPr lang="hu-HU" dirty="0" smtClean="0"/>
              <a:t> </a:t>
            </a:r>
            <a:endParaRPr lang="pt-BR" dirty="0" smtClean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507288" cy="453650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hu-HU" sz="2200" cap="none" dirty="0" smtClean="0">
                <a:solidFill>
                  <a:srgbClr val="002060"/>
                </a:solidFill>
              </a:rPr>
              <a:t>A Felhívás célja</a:t>
            </a:r>
            <a:r>
              <a:rPr lang="hu-HU" sz="2200" b="0" cap="none" dirty="0" smtClean="0">
                <a:solidFill>
                  <a:srgbClr val="002060"/>
                </a:solidFill>
              </a:rPr>
              <a:t>: </a:t>
            </a:r>
          </a:p>
          <a:p>
            <a:pPr marL="0" indent="0" algn="just">
              <a:spcAft>
                <a:spcPts val="1200"/>
              </a:spcAft>
            </a:pPr>
            <a:r>
              <a:rPr lang="hu-HU" sz="2200" b="0" cap="none" dirty="0" smtClean="0">
                <a:solidFill>
                  <a:srgbClr val="002060"/>
                </a:solidFill>
              </a:rPr>
              <a:t>A felhívás </a:t>
            </a:r>
            <a:r>
              <a:rPr lang="hu-HU" sz="2200" cap="none" dirty="0">
                <a:solidFill>
                  <a:srgbClr val="002060"/>
                </a:solidFill>
              </a:rPr>
              <a:t>az ASP Korm. rendeletben foglalt kötelezettségek végrehajtását támogatja</a:t>
            </a:r>
            <a:r>
              <a:rPr lang="hu-HU" sz="2200" b="0" cap="none" dirty="0">
                <a:solidFill>
                  <a:srgbClr val="002060"/>
                </a:solidFill>
              </a:rPr>
              <a:t> az önkormányzatok számára nyújtott csatlakozási források biztosításával</a:t>
            </a:r>
            <a:r>
              <a:rPr lang="hu-HU" sz="2200" b="0" cap="none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hu-HU" sz="2200" b="0" cap="none" dirty="0" smtClean="0">
                <a:solidFill>
                  <a:srgbClr val="002060"/>
                </a:solidFill>
              </a:rPr>
              <a:t>Az egységesített </a:t>
            </a:r>
            <a:r>
              <a:rPr lang="hu-HU" sz="2200" b="0" cap="none" dirty="0">
                <a:solidFill>
                  <a:srgbClr val="002060"/>
                </a:solidFill>
              </a:rPr>
              <a:t>önkormányzati elektronikus ügyviteli megoldások bevezetése országos szinten, az egyes települési önkormányzatok az önkormányzati ASP központhoz történő csatlakozásának megvalósításával</a:t>
            </a:r>
            <a:r>
              <a:rPr lang="hu-HU" sz="2200" b="0" cap="none" dirty="0" smtClean="0">
                <a:solidFill>
                  <a:srgbClr val="002060"/>
                </a:solidFill>
              </a:rPr>
              <a:t>. </a:t>
            </a:r>
            <a:endParaRPr lang="hu-HU" sz="2200" b="0" cap="none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200" b="0" cap="none" dirty="0" smtClean="0">
                <a:solidFill>
                  <a:srgbClr val="002060"/>
                </a:solidFill>
              </a:rPr>
              <a:t>Az </a:t>
            </a:r>
            <a:r>
              <a:rPr lang="hu-HU" sz="2200" b="0" cap="none" dirty="0">
                <a:solidFill>
                  <a:srgbClr val="002060"/>
                </a:solidFill>
              </a:rPr>
              <a:t>ASP Korm. rendelet alapján, az önkormányzati ASP központhoz történő csatlakozás során a települési önkormányzatoknál felmerülő egyes feladatok költségeinek </a:t>
            </a:r>
            <a:r>
              <a:rPr lang="hu-HU" sz="2200" b="0" cap="none" dirty="0" smtClean="0">
                <a:solidFill>
                  <a:srgbClr val="002060"/>
                </a:solidFill>
              </a:rPr>
              <a:t>támogatása a </a:t>
            </a:r>
            <a:r>
              <a:rPr lang="hu-HU" sz="2200" b="0" cap="none" dirty="0">
                <a:solidFill>
                  <a:srgbClr val="002060"/>
                </a:solidFill>
              </a:rPr>
              <a:t>felhívásban foglalt feltételek szerint.</a:t>
            </a:r>
          </a:p>
          <a:p>
            <a:pPr marL="514350" indent="-514350"/>
            <a:endParaRPr lang="hu-HU" sz="2400" cap="none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Felhívás célja</a:t>
            </a:r>
            <a:r>
              <a:rPr lang="hu-HU" dirty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229600" cy="446449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u-HU" b="0" cap="none" dirty="0">
                <a:solidFill>
                  <a:srgbClr val="002060"/>
                </a:solidFill>
              </a:rPr>
              <a:t>Az egyes települési </a:t>
            </a:r>
            <a:r>
              <a:rPr lang="hu-HU" cap="none" dirty="0">
                <a:solidFill>
                  <a:srgbClr val="002060"/>
                </a:solidFill>
              </a:rPr>
              <a:t>önkormányzatok csatlakozásának kötelezettségét, feltételeit, határidejét, részleteit az ASP Korm. rendelet </a:t>
            </a:r>
            <a:r>
              <a:rPr lang="hu-HU" b="0" cap="none" dirty="0">
                <a:solidFill>
                  <a:srgbClr val="002060"/>
                </a:solidFill>
              </a:rPr>
              <a:t>határozza meg. </a:t>
            </a:r>
            <a:endParaRPr lang="hu-HU" b="0" cap="none" dirty="0" smtClean="0">
              <a:solidFill>
                <a:srgbClr val="00206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u-HU" b="0" cap="none" dirty="0" smtClean="0">
                <a:solidFill>
                  <a:srgbClr val="002060"/>
                </a:solidFill>
              </a:rPr>
              <a:t>Az </a:t>
            </a:r>
            <a:r>
              <a:rPr lang="hu-HU" b="0" cap="none" dirty="0">
                <a:solidFill>
                  <a:srgbClr val="002060"/>
                </a:solidFill>
              </a:rPr>
              <a:t>egyes települési önkormányzatok csatlakozásának konkrét ütemezéséről és a csatlakozási folyamatról az önkormányzati ASP központ működtetője nyújt részletes információt és támogatást. 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u-HU" b="0" cap="none" dirty="0">
                <a:solidFill>
                  <a:srgbClr val="002060"/>
                </a:solidFill>
              </a:rPr>
              <a:t>A </a:t>
            </a:r>
            <a:r>
              <a:rPr lang="hu-HU" cap="none" dirty="0">
                <a:solidFill>
                  <a:srgbClr val="002060"/>
                </a:solidFill>
              </a:rPr>
              <a:t>támogatás feltétele </a:t>
            </a:r>
            <a:r>
              <a:rPr lang="hu-HU" b="0" cap="none" dirty="0">
                <a:solidFill>
                  <a:srgbClr val="002060"/>
                </a:solidFill>
              </a:rPr>
              <a:t>az ASP Korm. rendeletben foglalt </a:t>
            </a:r>
            <a:r>
              <a:rPr lang="hu-HU" cap="none" dirty="0">
                <a:solidFill>
                  <a:srgbClr val="002060"/>
                </a:solidFill>
              </a:rPr>
              <a:t>előírások és kötelezettségek </a:t>
            </a:r>
            <a:r>
              <a:rPr lang="hu-HU" b="0" cap="none" dirty="0">
                <a:solidFill>
                  <a:srgbClr val="002060"/>
                </a:solidFill>
              </a:rPr>
              <a:t>betartása, az ott rögzített előfeltételek megléte.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859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Főbb adatok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half" idx="1"/>
          </p:nvPr>
        </p:nvSpPr>
        <p:spPr>
          <a:xfrm>
            <a:off x="467833" y="1282878"/>
            <a:ext cx="8507288" cy="4680520"/>
          </a:xfrm>
        </p:spPr>
        <p:txBody>
          <a:bodyPr>
            <a:normAutofit/>
          </a:bodyPr>
          <a:lstStyle/>
          <a:p>
            <a:pPr marL="514350" indent="-514350"/>
            <a:r>
              <a:rPr lang="hu-HU" cap="none" dirty="0" smtClean="0">
                <a:solidFill>
                  <a:schemeClr val="tx1"/>
                </a:solidFill>
              </a:rPr>
              <a:t>Pályázati szakasz lezárása</a:t>
            </a:r>
            <a:r>
              <a:rPr lang="hu-HU" cap="none" dirty="0">
                <a:solidFill>
                  <a:schemeClr val="tx1"/>
                </a:solidFill>
              </a:rPr>
              <a:t>: 2017. április </a:t>
            </a:r>
            <a:r>
              <a:rPr lang="hu-HU" cap="none" dirty="0" smtClean="0">
                <a:solidFill>
                  <a:schemeClr val="tx1"/>
                </a:solidFill>
              </a:rPr>
              <a:t>21.</a:t>
            </a:r>
          </a:p>
          <a:p>
            <a:pPr marL="514350" indent="-514350"/>
            <a:r>
              <a:rPr lang="hu-HU" cap="none" dirty="0">
                <a:solidFill>
                  <a:schemeClr val="tx1"/>
                </a:solidFill>
              </a:rPr>
              <a:t>Utolsó döntés: </a:t>
            </a:r>
            <a:r>
              <a:rPr lang="hu-HU" cap="none" dirty="0" smtClean="0">
                <a:solidFill>
                  <a:schemeClr val="tx1"/>
                </a:solidFill>
              </a:rPr>
              <a:t>2017.07.24 (kifogások, egyéb problémák miatt)</a:t>
            </a:r>
          </a:p>
          <a:p>
            <a:pPr marL="514350" indent="-514350"/>
            <a:endParaRPr lang="hu-HU" cap="none" dirty="0">
              <a:solidFill>
                <a:schemeClr val="tx1"/>
              </a:solidFill>
            </a:endParaRPr>
          </a:p>
          <a:p>
            <a:pPr marL="514350" indent="-514350"/>
            <a:r>
              <a:rPr lang="hu-HU" cap="none" dirty="0" smtClean="0">
                <a:solidFill>
                  <a:schemeClr val="tx1"/>
                </a:solidFill>
              </a:rPr>
              <a:t>Támogatott projektek száma: 1226 db</a:t>
            </a:r>
          </a:p>
          <a:p>
            <a:pPr marL="514350" indent="-514350"/>
            <a:r>
              <a:rPr lang="hu-HU" cap="none" dirty="0" smtClean="0">
                <a:solidFill>
                  <a:schemeClr val="tx1"/>
                </a:solidFill>
              </a:rPr>
              <a:t>Támogatási </a:t>
            </a:r>
            <a:r>
              <a:rPr lang="hu-HU" cap="none" dirty="0">
                <a:solidFill>
                  <a:schemeClr val="tx1"/>
                </a:solidFill>
              </a:rPr>
              <a:t>összeg összesen: 8 349 064 </a:t>
            </a:r>
            <a:r>
              <a:rPr lang="hu-HU" cap="none" dirty="0" smtClean="0">
                <a:solidFill>
                  <a:schemeClr val="tx1"/>
                </a:solidFill>
              </a:rPr>
              <a:t>101 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Felhívás módosítása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229600" cy="4536504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</a:pPr>
            <a:r>
              <a:rPr lang="hu-HU" sz="1400" u="sng" cap="none" dirty="0" smtClean="0">
                <a:solidFill>
                  <a:srgbClr val="002060"/>
                </a:solidFill>
              </a:rPr>
              <a:t>A pályázati szakasz lezárása utáni módosítás (2017.08.30) tartalma: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400" cap="none" dirty="0">
                <a:solidFill>
                  <a:srgbClr val="002060"/>
                </a:solidFill>
              </a:rPr>
              <a:t>Az ASP Korm. rendeletnek megfelelően az önkormányzat csatlakozása a Kincstár által biztosított adó szakrendszerhez ez esetben is kötelező a rendeletben foglalt ütemezés szerint, kivéve a helyi adókról szóló 1990.évi C. törvény 44.§ (2) bekezdésében felmentést kapott önkormányzatok esetében, akiknek legkésőbb 2021. január 1-ig kell csatlakozni az adó szakrendszerhez. Ezen időpontig a releváns interfész specifikációban meghatározott adatokat szolgáltatja az adattárház részére</a:t>
            </a:r>
            <a:r>
              <a:rPr lang="hu-HU" sz="1400" cap="none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400" cap="none" dirty="0" smtClean="0">
                <a:solidFill>
                  <a:srgbClr val="002060"/>
                </a:solidFill>
              </a:rPr>
              <a:t>Adatbetöltés az interfészes csatlakozás esetén, illetve további az interfészes csatlakozás részleteit </a:t>
            </a:r>
            <a:r>
              <a:rPr lang="hu-HU" sz="1400" cap="none" dirty="0" err="1" smtClean="0">
                <a:solidFill>
                  <a:srgbClr val="002060"/>
                </a:solidFill>
              </a:rPr>
              <a:t>tisztézó</a:t>
            </a:r>
            <a:r>
              <a:rPr lang="hu-HU" sz="1400" cap="none" dirty="0" smtClean="0">
                <a:solidFill>
                  <a:srgbClr val="002060"/>
                </a:solidFill>
              </a:rPr>
              <a:t> módosítás.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400" u="sng" cap="none" dirty="0" smtClean="0">
                <a:solidFill>
                  <a:srgbClr val="002060"/>
                </a:solidFill>
              </a:rPr>
              <a:t>Projekt befejezése: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400" cap="none" dirty="0" smtClean="0">
                <a:solidFill>
                  <a:srgbClr val="002060"/>
                </a:solidFill>
              </a:rPr>
              <a:t>2018</a:t>
            </a:r>
            <a:r>
              <a:rPr lang="hu-HU" sz="1400" cap="none" dirty="0">
                <a:solidFill>
                  <a:srgbClr val="002060"/>
                </a:solidFill>
              </a:rPr>
              <a:t>. június 30.: valamennyi települési önkormányzat, valamint közös önkormányzati hivatalok székhely önkormányzata esetében, a 2. pontban meghatározott kivétellel: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400" cap="none" dirty="0">
                <a:solidFill>
                  <a:srgbClr val="002060"/>
                </a:solidFill>
              </a:rPr>
              <a:t>2. 2019. június 30.: az ASP Korm. rendelet 5. mellékletében foglalt önkormányzat, valamint az </a:t>
            </a:r>
            <a:r>
              <a:rPr lang="hu-HU" sz="1400" cap="none" dirty="0" err="1">
                <a:solidFill>
                  <a:srgbClr val="002060"/>
                </a:solidFill>
              </a:rPr>
              <a:t>interfésszel</a:t>
            </a:r>
            <a:r>
              <a:rPr lang="hu-HU" sz="1400" cap="none" dirty="0">
                <a:solidFill>
                  <a:srgbClr val="002060"/>
                </a:solidFill>
              </a:rPr>
              <a:t> csatlakozó önkormányzat esetében</a:t>
            </a:r>
          </a:p>
          <a:p>
            <a:pPr marL="0" indent="0">
              <a:spcAft>
                <a:spcPts val="1200"/>
              </a:spcAft>
            </a:pPr>
            <a:endParaRPr lang="hu-HU" sz="1800" u="sng" cap="none" dirty="0" smtClean="0">
              <a:solidFill>
                <a:srgbClr val="002060"/>
              </a:solidFill>
            </a:endParaRPr>
          </a:p>
          <a:p>
            <a:pPr marL="0" indent="0" algn="just"/>
            <a:endParaRPr lang="hu-HU" sz="1500" cap="none" dirty="0" smtClean="0">
              <a:solidFill>
                <a:srgbClr val="002060"/>
              </a:solidFill>
            </a:endParaRPr>
          </a:p>
          <a:p>
            <a:pPr algn="just"/>
            <a:endParaRPr lang="hu-HU" sz="1500" cap="non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14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Módosítási igények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229600" cy="4536504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</a:pPr>
            <a:r>
              <a:rPr lang="hu-HU" sz="1800" u="sng" cap="none" dirty="0" smtClean="0">
                <a:solidFill>
                  <a:srgbClr val="002060"/>
                </a:solidFill>
              </a:rPr>
              <a:t>Általános információk: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 módosítási igények benyújtása az EPTK felületen történik.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 projektben történt módosulástól számított 8 napon belül kell benyújtani az igényt.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Az Irányító Hatóság dönti el, hogy a módosítás igényel-e okirat módosítást.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Az okirat módosítás tipikus esete: támogatási összeg változása, jogutódlás.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Okirat módosítás estén új okiratot küld a rendszer, </a:t>
            </a:r>
            <a:r>
              <a:rPr lang="hu-HU" sz="1800" b="0" cap="none" dirty="0" err="1" smtClean="0">
                <a:solidFill>
                  <a:srgbClr val="002060"/>
                </a:solidFill>
              </a:rPr>
              <a:t>változásbejelentés</a:t>
            </a:r>
            <a:r>
              <a:rPr lang="hu-HU" sz="1800" b="0" cap="none" dirty="0">
                <a:solidFill>
                  <a:srgbClr val="002060"/>
                </a:solidFill>
              </a:rPr>
              <a:t> </a:t>
            </a:r>
            <a:r>
              <a:rPr lang="hu-HU" sz="1800" b="0" cap="none" dirty="0" smtClean="0">
                <a:solidFill>
                  <a:srgbClr val="002060"/>
                </a:solidFill>
              </a:rPr>
              <a:t>esetén csak a rendszerben történik a változás átvezetése.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Tevékenységek között nem lehetséges átcsoportosítás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1800" b="0" cap="none" dirty="0" smtClean="0">
                <a:solidFill>
                  <a:srgbClr val="002060"/>
                </a:solidFill>
              </a:rPr>
              <a:t>Interfész csatlakozás esetén módosítási igény benyújtása szükséges, amiben a támogatás 30%-al csökkentésre kerül.</a:t>
            </a:r>
          </a:p>
          <a:p>
            <a:pPr marL="0" indent="0" algn="just"/>
            <a:endParaRPr lang="hu-HU" sz="1500" cap="none" dirty="0" smtClean="0">
              <a:solidFill>
                <a:srgbClr val="002060"/>
              </a:solidFill>
            </a:endParaRPr>
          </a:p>
          <a:p>
            <a:pPr algn="just"/>
            <a:endParaRPr lang="hu-HU" sz="1500" cap="none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190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Módosítások tipikus esetei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8229600" cy="4248472"/>
          </a:xfrm>
        </p:spPr>
        <p:txBody>
          <a:bodyPr>
            <a:noAutofit/>
          </a:bodyPr>
          <a:lstStyle/>
          <a:p>
            <a:pPr algn="just"/>
            <a:r>
              <a:rPr lang="hu-HU" sz="1800" cap="none" dirty="0" smtClean="0">
                <a:solidFill>
                  <a:srgbClr val="002060"/>
                </a:solidFill>
              </a:rPr>
              <a:t>Költségvetés módosítás: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Átcsoportosítás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Eszköz paraméterek, darabszámok módosítása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hu-HU" sz="1800" cap="none" dirty="0" smtClean="0">
              <a:solidFill>
                <a:srgbClr val="002060"/>
              </a:solidFill>
            </a:endParaRPr>
          </a:p>
          <a:p>
            <a:pPr marL="0" indent="0" algn="just"/>
            <a:r>
              <a:rPr lang="hu-HU" sz="1800" cap="none" dirty="0" smtClean="0">
                <a:solidFill>
                  <a:srgbClr val="002060"/>
                </a:solidFill>
              </a:rPr>
              <a:t>Záró határidő módosítása: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Az ASP kormányrendelet 5. mellékletében jelölt kivételek esetén: 2019. június 30 lehet,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Egyéb esetben: 2018. június 30.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800" cap="none" dirty="0">
              <a:solidFill>
                <a:srgbClr val="002060"/>
              </a:solidFill>
            </a:endParaRPr>
          </a:p>
          <a:p>
            <a:pPr marL="0" indent="0" algn="just"/>
            <a:r>
              <a:rPr lang="hu-HU" sz="1800" cap="none" dirty="0" smtClean="0">
                <a:solidFill>
                  <a:srgbClr val="002060"/>
                </a:solidFill>
              </a:rPr>
              <a:t>Jogutódlás: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Új aláírási címpéldány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800" cap="none" dirty="0" smtClean="0">
                <a:solidFill>
                  <a:srgbClr val="002060"/>
                </a:solidFill>
              </a:rPr>
              <a:t>Rendszerben az adatok átvezetése</a:t>
            </a:r>
          </a:p>
        </p:txBody>
      </p:sp>
    </p:spTree>
    <p:extLst>
      <p:ext uri="{BB962C8B-B14F-4D97-AF65-F5344CB8AC3E}">
        <p14:creationId xmlns:p14="http://schemas.microsoft.com/office/powerpoint/2010/main" val="366190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100" dirty="0" smtClean="0"/>
              <a:t>Eddig tapasztalt problémák</a:t>
            </a:r>
            <a:endParaRPr lang="hu-HU" sz="21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Nem </a:t>
            </a:r>
            <a:r>
              <a:rPr lang="hu-HU" b="0" cap="none" dirty="0" err="1" smtClean="0">
                <a:solidFill>
                  <a:srgbClr val="002060"/>
                </a:solidFill>
              </a:rPr>
              <a:t>EPTK-n</a:t>
            </a:r>
            <a:r>
              <a:rPr lang="hu-HU" b="0" cap="none" dirty="0" smtClean="0">
                <a:solidFill>
                  <a:srgbClr val="002060"/>
                </a:solidFill>
              </a:rPr>
              <a:t> nyújtják 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Tevékenységek között kívánnak átcsoportosítani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Nem megfelelő indoklás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Nem szükséges önerőként feltüntetni a támogatáson felül felhasznált összegeket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Bér+járulék sor (átcsoportosítás esetén)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Ha az eszközbeszerzésben módosítás történik, hiánypótlásban fogjuk kérni az esetlegesen hiányzó eszközparamétereket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Ha a valós beszerzési költséget kívánják megadni, az okirat módosítást eredményez, ugyanis az eszközbeszerzés tevékenységről sem lehet átcsoportosítani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0" cap="none" dirty="0" smtClean="0">
                <a:solidFill>
                  <a:srgbClr val="002060"/>
                </a:solidFill>
              </a:rPr>
              <a:t>Eszközök módosítása </a:t>
            </a:r>
            <a:r>
              <a:rPr lang="hu-HU" b="0" cap="none" dirty="0">
                <a:solidFill>
                  <a:srgbClr val="002060"/>
                </a:solidFill>
              </a:rPr>
              <a:t>esetén műszaki szakmai eredményeknél is át kell vezetni a változást</a:t>
            </a:r>
          </a:p>
        </p:txBody>
      </p:sp>
    </p:spTree>
    <p:extLst>
      <p:ext uri="{BB962C8B-B14F-4D97-AF65-F5344CB8AC3E}">
        <p14:creationId xmlns:p14="http://schemas.microsoft.com/office/powerpoint/2010/main" val="187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2E05FB397BCFB4DA3ECAA78A4985BCD" ma:contentTypeVersion="1" ma:contentTypeDescription="Új dokumentum létrehozása." ma:contentTypeScope="" ma:versionID="3eed926f941be6d4fc34b53cff74203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0c7b6f9f7176eb6040ed07fd3d486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Kezdés dátumának ütemezés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Befejezés dátumának ütemezés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0D42B21-769A-437C-9DDA-82BF38C51A63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4A07F1-9400-402C-A834-5179947E81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C46EEE-F44E-45AB-B9E8-ACF1397EC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4677</TotalTime>
  <Words>1374</Words>
  <Application>Microsoft Office PowerPoint</Application>
  <PresentationFormat>Diavetítés a képernyőre (4:3 oldalarány)</PresentationFormat>
  <Paragraphs>165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Office Theme</vt:lpstr>
      <vt:lpstr> Csatlakoztatási konstrukció az önkormányzati ASP rendszer országos kiterjesztéséhez  KÖFOP-1.2.1-VEKOP-16    tájékoztató nap  </vt:lpstr>
      <vt:lpstr>Tájékoztatás a KÖFOP-1.2.1-VEKOP-16  támogatási konstrukció megvalósításáról </vt:lpstr>
      <vt:lpstr>A Felhívás célja </vt:lpstr>
      <vt:lpstr>A Felhívás célja </vt:lpstr>
      <vt:lpstr>Főbb adatok</vt:lpstr>
      <vt:lpstr>Felhívás módosítása</vt:lpstr>
      <vt:lpstr>Módosítási igények</vt:lpstr>
      <vt:lpstr>Módosítások tipikus esetei</vt:lpstr>
      <vt:lpstr>Eddig tapasztalt problémák</vt:lpstr>
      <vt:lpstr>Kifizetési igénylések</vt:lpstr>
      <vt:lpstr>Kifizetési igénylések</vt:lpstr>
      <vt:lpstr>Kifizetési igénylések</vt:lpstr>
      <vt:lpstr>Nem elszámolható költségek</vt:lpstr>
      <vt:lpstr>Kifizetési igénylésekkel kapcsolatban Eddig felmerült problémák</vt:lpstr>
      <vt:lpstr>Dokumentum mátrix</vt:lpstr>
      <vt:lpstr>Dokumentum mátrix</vt:lpstr>
      <vt:lpstr>Dokumentum mátrix</vt:lpstr>
      <vt:lpstr>Dokumentum mátrix</vt:lpstr>
      <vt:lpstr>Műszaki szakmai eredmények igazolása</vt:lpstr>
      <vt:lpstr>Műszaki szakmai eredmények igazolása</vt:lpstr>
      <vt:lpstr>Műszaki szakmai eredmények igazolása</vt:lpstr>
      <vt:lpstr>PowerPoint bemutató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Juhász Tamás Imre</cp:lastModifiedBy>
  <cp:revision>519</cp:revision>
  <cp:lastPrinted>2016-09-14T13:17:37Z</cp:lastPrinted>
  <dcterms:created xsi:type="dcterms:W3CDTF">2014-03-03T11:13:58Z</dcterms:created>
  <dcterms:modified xsi:type="dcterms:W3CDTF">2017-11-23T14:57:23Z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0x010100D2E05FB397BCFB4DA3ECAA78A4985BCD</vt:lpwstr>
  </property>
</Properties>
</file>