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0" r:id="rId4"/>
    <p:sldId id="261" r:id="rId5"/>
    <p:sldId id="262" r:id="rId6"/>
    <p:sldId id="263" r:id="rId7"/>
    <p:sldId id="264" r:id="rId8"/>
    <p:sldId id="275" r:id="rId9"/>
    <p:sldId id="265" r:id="rId10"/>
    <p:sldId id="266" r:id="rId11"/>
    <p:sldId id="267" r:id="rId12"/>
    <p:sldId id="27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58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8B9C7-0EA5-4E09-8B67-E7301B71FD83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9A9CB-FD89-4AFC-9646-30CC6B7F62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921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31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50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1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53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78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160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642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52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21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3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20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Click to edit Master text styles</a:t>
            </a:r>
          </a:p>
          <a:p>
            <a:pPr lvl="1"/>
            <a:r>
              <a:rPr lang="hu-HU" dirty="0" smtClean="0"/>
              <a:t>Second level</a:t>
            </a:r>
          </a:p>
          <a:p>
            <a:pPr lvl="2"/>
            <a:r>
              <a:rPr lang="hu-HU" dirty="0" smtClean="0"/>
              <a:t>Third level</a:t>
            </a:r>
          </a:p>
          <a:p>
            <a:pPr lvl="3"/>
            <a:r>
              <a:rPr lang="hu-HU" dirty="0" smtClean="0"/>
              <a:t>Fourth level</a:t>
            </a:r>
          </a:p>
          <a:p>
            <a:pPr lvl="4"/>
            <a:r>
              <a:rPr lang="hu-HU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334000" y="1600200"/>
            <a:ext cx="33528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32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80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400" b="1" cap="all" smtClean="0">
                <a:solidFill>
                  <a:srgbClr val="FFFFFF"/>
                </a:solidFill>
                <a:latin typeface="Arial"/>
                <a:cs typeface="Arial"/>
              </a:rPr>
              <a:t>Click to edit Master title style</a:t>
            </a:r>
            <a:endParaRPr lang="en-US" sz="2400" b="1" cap="all" smtClean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348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2017.02.07.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 descr="prezentacio_2020_beliv_bg_ME.jp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15" y="0"/>
            <a:ext cx="914256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9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t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632848" cy="1440160"/>
          </a:xfrm>
        </p:spPr>
        <p:txBody>
          <a:bodyPr/>
          <a:lstStyle/>
          <a:p>
            <a:pPr algn="ctr"/>
            <a:r>
              <a:rPr lang="hu-HU" cap="none" dirty="0" smtClean="0"/>
              <a:t>Az Önkormányzati ASP</a:t>
            </a:r>
            <a:endParaRPr lang="hu-HU" cap="none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3" b="12874"/>
          <a:stretch/>
        </p:blipFill>
        <p:spPr>
          <a:xfrm>
            <a:off x="1" y="-27385"/>
            <a:ext cx="9144000" cy="1395101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633799" y="6156012"/>
            <a:ext cx="3031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>
                <a:solidFill>
                  <a:schemeClr val="bg1"/>
                </a:solidFill>
              </a:rPr>
              <a:t>Kaposvár, 2017. február 08.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2.0 projekt II.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5567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projekt megvalósítása lehetővé teszi:</a:t>
            </a:r>
          </a:p>
          <a:p>
            <a:r>
              <a:rPr lang="hu-HU" dirty="0" smtClean="0"/>
              <a:t>az önkormányzati  feladatellátás és belső működés támogatását, 	</a:t>
            </a:r>
          </a:p>
          <a:p>
            <a:r>
              <a:rPr lang="hu-HU" dirty="0" smtClean="0"/>
              <a:t>az önkormányzati gazdálkodás korszerű eszközökkel és módszerekkel történő monitorozását,</a:t>
            </a:r>
          </a:p>
          <a:p>
            <a:r>
              <a:rPr lang="hu-HU" dirty="0" smtClean="0"/>
              <a:t>az ügyfelek számára az elektronikus ügyintézési szolgáltatások egységes platformon történő elérését </a:t>
            </a:r>
          </a:p>
          <a:p>
            <a:r>
              <a:rPr lang="hu-HU" dirty="0" smtClean="0"/>
              <a:t>A szakrendszerek folyamatos, központilag biztosított joghatályos állapota javítja az önkormányzati jogalkalmazás minőségét.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48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2.0 projekt III.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5567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dirty="0" smtClean="0"/>
              <a:t>Az ASP országos kiterjesztése I. ütemében, 2017. január 1-én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1640 önkormányzat csatlakozott a gazdálkodási szakrendszerhez, ebből 8 önkormányzat önkéntesen</a:t>
            </a:r>
          </a:p>
          <a:p>
            <a:r>
              <a:rPr lang="hu-HU" dirty="0" smtClean="0"/>
              <a:t>1678 önkormányzat vezette be az ASP adó szakrendszert</a:t>
            </a:r>
          </a:p>
          <a:p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56974"/>
              </p:ext>
            </p:extLst>
          </p:nvPr>
        </p:nvGraphicFramePr>
        <p:xfrm>
          <a:off x="1255782" y="2132856"/>
          <a:ext cx="6632436" cy="2092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4952"/>
                <a:gridCol w="932914"/>
                <a:gridCol w="932914"/>
                <a:gridCol w="932914"/>
                <a:gridCol w="932914"/>
                <a:gridCol w="932914"/>
                <a:gridCol w="932914"/>
              </a:tblGrid>
              <a:tr h="2988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>
                          <a:effectLst/>
                        </a:rPr>
                        <a:t>GAZD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>
                          <a:effectLst/>
                        </a:rPr>
                        <a:t>ADÓ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>
                          <a:effectLst/>
                        </a:rPr>
                        <a:t>IRAT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>
                          <a:effectLst/>
                        </a:rPr>
                        <a:t>IVK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>
                          <a:effectLst/>
                        </a:rPr>
                        <a:t>IPAR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>
                          <a:effectLst/>
                        </a:rPr>
                        <a:t>PORTÁL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86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b="1" u="none" strike="noStrike" dirty="0">
                          <a:effectLst/>
                        </a:rPr>
                        <a:t>2015.04.01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11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86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b="1" u="none" strike="noStrike">
                          <a:effectLst/>
                        </a:rPr>
                        <a:t>2015.07.01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37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43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44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42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42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35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8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2015.09.22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8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effectLst/>
                        </a:rPr>
                        <a:t>2016.01.01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39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5</a:t>
                      </a:r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8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>
                          <a:solidFill>
                            <a:srgbClr val="FF0000"/>
                          </a:solidFill>
                          <a:effectLst/>
                        </a:rPr>
                        <a:t>2017.01.01</a:t>
                      </a:r>
                      <a:endParaRPr lang="hu-HU" sz="11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solidFill>
                            <a:srgbClr val="FF0000"/>
                          </a:solidFill>
                          <a:effectLst/>
                        </a:rPr>
                        <a:t>1640</a:t>
                      </a:r>
                      <a:endParaRPr lang="hu-HU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solidFill>
                            <a:srgbClr val="FF0000"/>
                          </a:solidFill>
                          <a:effectLst/>
                        </a:rPr>
                        <a:t>1678</a:t>
                      </a:r>
                      <a:endParaRPr lang="hu-HU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hu-HU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hu-HU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9886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u="none" strike="noStrike" dirty="0">
                          <a:effectLst/>
                        </a:rPr>
                        <a:t>Összesen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1727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1732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55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52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54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51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4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NTG – Nemzeti Távközlési Gerinchálózat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A Kormány a GINOP keretében lehetőséget biztosít az állami hálózatfejlesztési célok bővítésére.  A Nemzeti Távközlési Gerinchálózat (NTG) kiépítése a végpontokig GINOP forrásokból történik.</a:t>
            </a:r>
          </a:p>
          <a:p>
            <a:endParaRPr lang="hu-HU" dirty="0" smtClean="0"/>
          </a:p>
          <a:p>
            <a:r>
              <a:rPr lang="hu-HU" dirty="0" smtClean="0"/>
              <a:t>A CE </a:t>
            </a:r>
            <a:r>
              <a:rPr lang="hu-HU" dirty="0" err="1" smtClean="0"/>
              <a:t>routerek</a:t>
            </a:r>
            <a:r>
              <a:rPr lang="hu-HU" dirty="0" smtClean="0"/>
              <a:t> beszerzése már a </a:t>
            </a:r>
            <a:r>
              <a:rPr lang="hu-HU" dirty="0" err="1" smtClean="0"/>
              <a:t>KÖFOP-ból</a:t>
            </a:r>
            <a:r>
              <a:rPr lang="hu-HU" dirty="0" smtClean="0"/>
              <a:t> az ASP2.0 projekt keretében valósul meg.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703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 szakrendszerek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adó szakrendszer</a:t>
            </a:r>
          </a:p>
          <a:p>
            <a:r>
              <a:rPr lang="hu-HU" dirty="0" smtClean="0"/>
              <a:t>gazdálkodási szakrendszer</a:t>
            </a:r>
          </a:p>
          <a:p>
            <a:r>
              <a:rPr lang="hu-HU" dirty="0" smtClean="0"/>
              <a:t>ingatlan-vagyon- kataszter szakrendszer</a:t>
            </a:r>
          </a:p>
          <a:p>
            <a:r>
              <a:rPr lang="hu-HU" dirty="0" smtClean="0"/>
              <a:t>ipar-, és kereskedelmi szakrendszer </a:t>
            </a:r>
          </a:p>
          <a:p>
            <a:r>
              <a:rPr lang="hu-HU" dirty="0" smtClean="0"/>
              <a:t>iratkezelő szakrendszer </a:t>
            </a:r>
          </a:p>
          <a:p>
            <a:r>
              <a:rPr lang="hu-HU" dirty="0" smtClean="0"/>
              <a:t>portál-rendszer (települési portál, ELÜGY portál, elektronikus űrlap szolgáltatás)</a:t>
            </a:r>
          </a:p>
          <a:p>
            <a:r>
              <a:rPr lang="hu-HU" dirty="0" smtClean="0"/>
              <a:t>hagyatéki leltárrendszer</a:t>
            </a:r>
            <a:br>
              <a:rPr lang="hu-HU" dirty="0" smtClean="0"/>
            </a:b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61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önkormányzati adattárház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457200" y="1412776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Adattartalma a kormányzati és önkormányzati döntések előkészítését szolgálja.</a:t>
            </a:r>
          </a:p>
          <a:p>
            <a:r>
              <a:rPr lang="hu-HU" dirty="0" smtClean="0"/>
              <a:t>Adatainak forrása:</a:t>
            </a:r>
          </a:p>
          <a:p>
            <a:pPr lvl="1"/>
            <a:r>
              <a:rPr lang="hu-HU" dirty="0" smtClean="0"/>
              <a:t>a szakrendszerekben képződött, illetve</a:t>
            </a:r>
          </a:p>
          <a:p>
            <a:pPr lvl="1"/>
            <a:r>
              <a:rPr lang="hu-HU" dirty="0" smtClean="0"/>
              <a:t>az interfészen átadott, valamint</a:t>
            </a:r>
          </a:p>
          <a:p>
            <a:pPr lvl="1"/>
            <a:r>
              <a:rPr lang="hu-HU" dirty="0" smtClean="0"/>
              <a:t>a Kincstár rendszereiben az önkormányzati körre vonatkozóan rendelkezésre álló,</a:t>
            </a:r>
          </a:p>
          <a:p>
            <a:r>
              <a:rPr lang="hu-HU" dirty="0" smtClean="0"/>
              <a:t>Személyes adatnak és adótitoknak nem minősülő, a 257/2016. (VIII. 31.) Korm. rendelet 3. mellékletében meghatározott adatok.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315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önkormányzatok kötelező csatlakozásának kérdései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hu-HU" dirty="0" smtClean="0"/>
              <a:t>Az önkormányzati ASP kötelező alkalmazásához a törvényi alapot az </a:t>
            </a:r>
            <a:r>
              <a:rPr lang="hu-HU" dirty="0" err="1" smtClean="0"/>
              <a:t>Mötv</a:t>
            </a:r>
            <a:r>
              <a:rPr lang="hu-HU" dirty="0" smtClean="0"/>
              <a:t>. módosításáról szóló 2016. évi LIV. törvény teremtette meg. Az önkormányzati ASP rendszerhez való csatlakozás módjának, határidejének, meghatározását kormányrendeleti szintre utalja.</a:t>
            </a:r>
          </a:p>
          <a:p>
            <a:pPr>
              <a:spcBef>
                <a:spcPts val="1200"/>
              </a:spcBef>
            </a:pPr>
            <a:r>
              <a:rPr lang="hu-HU" dirty="0" smtClean="0"/>
              <a:t>Az önkormányzati ASP rendszerről szóló 257/2016. (VIII.31) </a:t>
            </a:r>
            <a:r>
              <a:rPr lang="hu-HU" dirty="0" err="1" smtClean="0"/>
              <a:t>Korm.rendelet</a:t>
            </a:r>
            <a:r>
              <a:rPr lang="hu-HU" dirty="0" smtClean="0"/>
              <a:t> differenciált szabályozást tartalmaz.</a:t>
            </a:r>
          </a:p>
        </p:txBody>
      </p:sp>
    </p:spTree>
    <p:extLst>
      <p:ext uri="{BB962C8B-B14F-4D97-AF65-F5344CB8AC3E}">
        <p14:creationId xmlns:p14="http://schemas.microsoft.com/office/powerpoint/2010/main" val="282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 csatlakozás módja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257/2016. (VIII. 31.) ASP Korm. rendelet értelmében: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hu-HU" b="1" dirty="0" smtClean="0"/>
              <a:t>Rendszercsatlakozás</a:t>
            </a:r>
            <a:r>
              <a:rPr lang="hu-HU" dirty="0" smtClean="0"/>
              <a:t>: az önkormányzat a feladata ellátásának támogatásához az önkormányzati ASP rendszer megfelelő szakrendszerét használja.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hu-HU" b="1" dirty="0" smtClean="0"/>
              <a:t>Interfészes csatlakozás</a:t>
            </a:r>
            <a:r>
              <a:rPr lang="hu-HU" dirty="0" smtClean="0"/>
              <a:t>: az önkormányzat a saját informatikai rendszerének megtartása mellett meghatározott adatok számítógépes, automatizált adatátadás útján egy szabványosított csatolófelületen átadásra kerülnek az önkormányzati adattárház számára.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707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Csatlakozási határidők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340768"/>
            <a:ext cx="8229600" cy="45259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3400" dirty="0" smtClean="0"/>
              <a:t>A csatlakozások három ütemben történnek meg:</a:t>
            </a:r>
          </a:p>
          <a:p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b="1" dirty="0" smtClean="0"/>
              <a:t>I. ütem </a:t>
            </a:r>
            <a:r>
              <a:rPr lang="hu-HU" dirty="0" smtClean="0"/>
              <a:t>– 2017. január 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kormányrendelet 4. számú mellékletében felsorolt önkormányzatok csatlakoznak a gazdálkodási és az önkormányzati adó rendszerhez.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b="1" dirty="0" smtClean="0"/>
              <a:t>II. ütem </a:t>
            </a:r>
            <a:r>
              <a:rPr lang="hu-HU" dirty="0" smtClean="0"/>
              <a:t>– 2017. október 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Az önkormányzati adó rendszerhez - kizárólag rendszercsatlakozással - csatlakozik valamennyi önkormányzat.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b="1" dirty="0" smtClean="0"/>
              <a:t>III. ütem </a:t>
            </a:r>
            <a:r>
              <a:rPr lang="hu-HU" dirty="0" smtClean="0"/>
              <a:t>– 2018. január 1.</a:t>
            </a:r>
          </a:p>
          <a:p>
            <a:pPr marL="0" indent="0">
              <a:buNone/>
            </a:pPr>
            <a:r>
              <a:rPr lang="hu-HU" dirty="0" smtClean="0"/>
              <a:t>2018. január elsejéig az önkormányzati ASP rendszer valamennyi szakrendszeréhez csatlakozik az összes </a:t>
            </a:r>
            <a:r>
              <a:rPr lang="hu-HU" dirty="0"/>
              <a:t>önkormányzat, vagy </a:t>
            </a:r>
            <a:r>
              <a:rPr lang="hu-HU" dirty="0" err="1"/>
              <a:t>interfésszel</a:t>
            </a:r>
            <a:r>
              <a:rPr lang="hu-HU" dirty="0"/>
              <a:t> kapcsolódik az adattárházhoz</a:t>
            </a:r>
            <a:r>
              <a:rPr lang="hu-HU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45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Csatlakozás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323528" y="1340768"/>
            <a:ext cx="8496944" cy="478539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A csatlakozásra kötelezett önkormányzat alapértelmezésben rendszercsatlakozással csatlakozhat azzal, hogy az interfészes csatlakozás – kivételesen - az e-közigazgatásért felelős miniszter döntése alapján lehetséges. </a:t>
            </a:r>
          </a:p>
          <a:p>
            <a:r>
              <a:rPr lang="hu-HU" dirty="0" smtClean="0"/>
              <a:t>A miniszter döntése ellen nincs jogorvoslat, a döntés ugyanis „nem hatósági jogkörben kiadott egyedi hozzájárulás”. </a:t>
            </a:r>
          </a:p>
          <a:p>
            <a:r>
              <a:rPr lang="hu-HU" dirty="0"/>
              <a:t>Interfészes csatlakozás esetén minden szakrendszer </a:t>
            </a:r>
            <a:r>
              <a:rPr lang="hu-HU" dirty="0" err="1"/>
              <a:t>interfésszel</a:t>
            </a:r>
            <a:r>
              <a:rPr lang="hu-HU" dirty="0"/>
              <a:t> csatlakozik az adattárházhoz – ez alól csak az ASP </a:t>
            </a:r>
            <a:r>
              <a:rPr lang="hu-HU" dirty="0" smtClean="0"/>
              <a:t>Adó </a:t>
            </a:r>
            <a:r>
              <a:rPr lang="hu-HU" dirty="0"/>
              <a:t>szakrendszer jelent kivételt, amely ebben az esetben is rendszercsatlakozással kerül bevezetésre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032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önkormányzati ASP előnyei az önkormányzatok számára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6" name="Tartalom helye 2"/>
          <p:cNvSpPr txBox="1">
            <a:spLocks/>
          </p:cNvSpPr>
          <p:nvPr/>
        </p:nvSpPr>
        <p:spPr>
          <a:xfrm>
            <a:off x="457200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Egységes, ingyenes központilag menedzselt, magas színvonalú támogató szolgálattal nyújtott szolgáltatás</a:t>
            </a:r>
          </a:p>
          <a:p>
            <a:r>
              <a:rPr lang="hu-HU" dirty="0" smtClean="0"/>
              <a:t>Jogszabályoknak megfelelő működés minden szakrendszerben</a:t>
            </a:r>
          </a:p>
          <a:p>
            <a:r>
              <a:rPr lang="hu-HU" dirty="0" smtClean="0"/>
              <a:t>Magas szintű rendelkezésre állás</a:t>
            </a:r>
          </a:p>
          <a:p>
            <a:r>
              <a:rPr lang="hu-HU" dirty="0"/>
              <a:t>Á</a:t>
            </a:r>
            <a:r>
              <a:rPr lang="hu-HU" dirty="0" smtClean="0"/>
              <a:t>llam által biztosított biztonságos hálózat (NTG)</a:t>
            </a:r>
          </a:p>
          <a:p>
            <a:r>
              <a:rPr lang="hu-HU" dirty="0"/>
              <a:t>B</a:t>
            </a:r>
            <a:r>
              <a:rPr lang="hu-HU" dirty="0" smtClean="0"/>
              <a:t>öngésző alapú, kliens oldali alkalmazások telepítése nem szükséges</a:t>
            </a:r>
          </a:p>
          <a:p>
            <a:r>
              <a:rPr lang="hu-HU" dirty="0"/>
              <a:t>A</a:t>
            </a:r>
            <a:r>
              <a:rPr lang="hu-HU" dirty="0" smtClean="0"/>
              <a:t>z állami és önkormányzati szervek elektronikus információbiztonságáról szóló 2013. évi L. törvénynek való – központi oldali – megfelelés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397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lényege, előnye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484784"/>
            <a:ext cx="8229600" cy="464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hu-HU" dirty="0" smtClean="0"/>
              <a:t>Az ASP modell lényege, hogy a felhasználók egy egyszerű böngésző program segítségével az interneten keresztül vehetik igénybe a távoli szolgáltató központtól a tevékenységük támogatásához szükséges szoftvereket, alkalmazásokat.</a:t>
            </a:r>
          </a:p>
          <a:p>
            <a:pPr>
              <a:spcBef>
                <a:spcPts val="1200"/>
              </a:spcBef>
            </a:pPr>
            <a:r>
              <a:rPr lang="hu-HU" dirty="0" smtClean="0"/>
              <a:t>Előnye, hogy kiépítése és működtetése (a verziók követése) költséghatékonyabb és biztonságosabb, mint a helyi gépekre telepített programok esetén.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50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önkormányzatok informatikai fejlesztéseinek tapasztalatai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484784"/>
            <a:ext cx="822960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000" dirty="0" smtClean="0"/>
              <a:t>A nagyobb lélekszámú, erőforrásokban gazdagabb önkormányzatok voltak sikeresek.</a:t>
            </a:r>
          </a:p>
          <a:p>
            <a:r>
              <a:rPr lang="hu-HU" sz="3000" dirty="0" smtClean="0"/>
              <a:t>Az e-közigazgatási megoldások jellemzően a saját honlap létrehozásában merültek ki. </a:t>
            </a:r>
          </a:p>
          <a:p>
            <a:r>
              <a:rPr lang="hu-HU" sz="3000" dirty="0" smtClean="0"/>
              <a:t>Szigetszerű megoldások jöttek létre.</a:t>
            </a:r>
          </a:p>
          <a:p>
            <a:r>
              <a:rPr lang="hu-HU" sz="3000" dirty="0" smtClean="0"/>
              <a:t>A szakrendszerek közötti integráltság szintje nagyon alacsony.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sz="3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3000" dirty="0" smtClean="0"/>
              <a:t>Mindebből következik:</a:t>
            </a:r>
          </a:p>
          <a:p>
            <a:r>
              <a:rPr lang="hu-HU" sz="3000" dirty="0" smtClean="0"/>
              <a:t>Az önkormányzati informatikai fejlesztéseket koncentráltabb formában célszerű folytatni.</a:t>
            </a:r>
          </a:p>
          <a:p>
            <a:r>
              <a:rPr lang="hu-HU" sz="3000" dirty="0" smtClean="0"/>
              <a:t>A műszaki minőségi standardok elterjesztésének igénye, az optimális beruházási, illetve a működtetési forrásfelhasználás követelménye vetette fel az önkormányzati ASP megvalósítását.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243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önkormányzati ASP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hu-HU" dirty="0" smtClean="0"/>
              <a:t>Az ASP technológia segítségével történő önkormányzati feladatellátás-támogatás kiterjesztése két lépcsőben valósul meg: </a:t>
            </a:r>
          </a:p>
          <a:p>
            <a:pPr marL="514350" indent="-514350">
              <a:spcBef>
                <a:spcPts val="1200"/>
              </a:spcBef>
              <a:buFont typeface="+mj-lt"/>
              <a:buAutoNum type="alphaLcParenR"/>
            </a:pPr>
            <a:r>
              <a:rPr lang="hu-HU" dirty="0" smtClean="0"/>
              <a:t>az önkormányzatok önkéntes részvételével (ASP1 projekt);</a:t>
            </a:r>
          </a:p>
          <a:p>
            <a:pPr marL="514350" indent="-514350">
              <a:spcBef>
                <a:spcPts val="1200"/>
              </a:spcBef>
              <a:buFont typeface="+mj-lt"/>
              <a:buAutoNum type="alphaLcParenR"/>
            </a:pPr>
            <a:r>
              <a:rPr lang="hu-HU" dirty="0" smtClean="0"/>
              <a:t>az önkormányzatok kötelező részvételével, országos kiterjesztés (ASP 2.0 projekt).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45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1 projekt 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mtClean="0"/>
              <a:t>Az önkormányzatok feladattámogatáshoz szükséges fejlesztések megvalósítása uniós támogatással történt a közép-magyarországi régióban. </a:t>
            </a:r>
          </a:p>
          <a:p>
            <a:r>
              <a:rPr lang="hu-HU" smtClean="0"/>
              <a:t>A projekt célja az ASP rendszer kialakítása volt; azzal, hogy ahhoz az önkormányzatok önkéntesen csatlakozhattak. </a:t>
            </a:r>
          </a:p>
          <a:p>
            <a:r>
              <a:rPr lang="hu-HU" smtClean="0"/>
              <a:t>Az „Önkormányzati ASP központ felállítása” című projekt keretében megvalósult az ASP rendszer, melyhez 2015. első félévében 55 önkormányzat sikeresen csatlakozott. </a:t>
            </a:r>
          </a:p>
          <a:p>
            <a:endParaRPr lang="hu-HU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500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1 projekt II.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1"/>
            <a:ext cx="8229600" cy="427707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dirty="0" smtClean="0"/>
              <a:t>A projekt megvalósítása kapcsán keretrendszer és a következő szakrendszeri szolgáltatások jöttek létre:</a:t>
            </a:r>
          </a:p>
          <a:p>
            <a:r>
              <a:rPr lang="hu-HU" dirty="0" smtClean="0"/>
              <a:t>önkormányzati adó rendszer,</a:t>
            </a:r>
          </a:p>
          <a:p>
            <a:r>
              <a:rPr lang="hu-HU" dirty="0" smtClean="0"/>
              <a:t>gazdálkodási rendszer, </a:t>
            </a:r>
          </a:p>
          <a:p>
            <a:r>
              <a:rPr lang="hu-HU" dirty="0" smtClean="0"/>
              <a:t>ingatlan-vagyonkataszter rendszer, </a:t>
            </a:r>
          </a:p>
          <a:p>
            <a:r>
              <a:rPr lang="hu-HU" dirty="0" smtClean="0"/>
              <a:t>iratkezelő rendszer, </a:t>
            </a:r>
          </a:p>
          <a:p>
            <a:r>
              <a:rPr lang="hu-HU" dirty="0" smtClean="0"/>
              <a:t>önkormányzati és elektronikus ügyintézési portálrendszer,</a:t>
            </a:r>
          </a:p>
          <a:p>
            <a:r>
              <a:rPr lang="hu-HU" dirty="0" smtClean="0"/>
              <a:t>ipar- és kereskedelmi rendszer.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66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1 projekt III.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62/2015. (III.24.) Korm. rendelet értelmében:</a:t>
            </a:r>
          </a:p>
          <a:p>
            <a:r>
              <a:rPr lang="hu-HU" dirty="0" smtClean="0"/>
              <a:t>A Magyar Államkincstár szervezeti keretein belül felállításra került az Önkormányzati ASP Alkalmazásokat Támogató Főosztály (ASP központ) az ASP rendszer működtetésére, és az alkalmazásokat igénybevevő önkormányzatok kiszolgálására. </a:t>
            </a:r>
          </a:p>
          <a:p>
            <a:r>
              <a:rPr lang="hu-HU" dirty="0" smtClean="0"/>
              <a:t>Az önkormányzati ASP központ működését biztosító adatközponti és hálózati informatikai infrastruktúra üzemeltetője a NISZ Nemzeti Infokommunikációs Szolgáltató </a:t>
            </a:r>
            <a:r>
              <a:rPr lang="hu-HU" dirty="0" err="1" smtClean="0"/>
              <a:t>Zrt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80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országos kiterjesztés – az ASP 2.0 projekt előzménye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39341"/>
            <a:ext cx="8229600" cy="43819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vi-VN" dirty="0" smtClean="0"/>
              <a:t>Az elektronikus közigazgatás kiterjesztésével kapcsolatos feladatokról szóló 1743/2014. (XII. 15.) Korm. határozat felhívta a belügyminisztert, hogy az  „Önkormányzati ASP központ felállítása” című kiemelt projekt keretében megvalósuló fejlesztés országos kiterjesztését készítse elő.</a:t>
            </a:r>
          </a:p>
          <a:p>
            <a:pPr>
              <a:spcBef>
                <a:spcPts val="1200"/>
              </a:spcBef>
            </a:pPr>
            <a:r>
              <a:rPr lang="vi-VN" dirty="0" smtClean="0"/>
              <a:t>Az országos kiterjesztés, valamint az ASP1 projekt továbbfejlesztése az ASP 2.0 projekt keretében történik.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138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2.0 projekt 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Az Önkormányzati ASP 2.0 projekt főbb céljai: </a:t>
            </a:r>
          </a:p>
          <a:p>
            <a:r>
              <a:rPr lang="hu-HU" dirty="0" smtClean="0"/>
              <a:t>a szolgáltatásrendszer országos kiterjesztése, </a:t>
            </a:r>
          </a:p>
          <a:p>
            <a:r>
              <a:rPr lang="hu-HU" dirty="0"/>
              <a:t>a</a:t>
            </a:r>
            <a:r>
              <a:rPr lang="hu-HU" dirty="0" smtClean="0"/>
              <a:t>z önkormányzati csatlakoztatások központi támogatása, </a:t>
            </a:r>
          </a:p>
          <a:p>
            <a:r>
              <a:rPr lang="hu-HU" dirty="0" smtClean="0"/>
              <a:t>az e-közigazgatási szolgáltatások fejlesztése, </a:t>
            </a:r>
          </a:p>
          <a:p>
            <a:r>
              <a:rPr lang="hu-HU" dirty="0" smtClean="0"/>
              <a:t>a szakrendszerek bővítése és továbbfejlesztése,</a:t>
            </a:r>
          </a:p>
          <a:p>
            <a:r>
              <a:rPr lang="hu-HU" dirty="0" smtClean="0"/>
              <a:t>adattárház megvalósítása, </a:t>
            </a:r>
          </a:p>
          <a:p>
            <a:r>
              <a:rPr lang="hu-HU" dirty="0" smtClean="0"/>
              <a:t>kapcsolódó hálózat és infrastruktúra bővítése (NTG)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4323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</TotalTime>
  <Words>1054</Words>
  <Application>Microsoft Office PowerPoint</Application>
  <PresentationFormat>Diavetítés a képernyőre (4:3 oldalarány)</PresentationFormat>
  <Paragraphs>165</Paragraphs>
  <Slides>20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20</vt:i4>
      </vt:variant>
    </vt:vector>
  </HeadingPairs>
  <TitlesOfParts>
    <vt:vector size="24" baseType="lpstr">
      <vt:lpstr>Arial</vt:lpstr>
      <vt:lpstr>Calibri</vt:lpstr>
      <vt:lpstr>Office-téma</vt:lpstr>
      <vt:lpstr>1_Office-téma</vt:lpstr>
      <vt:lpstr>Az Önkormányzati ASP</vt:lpstr>
      <vt:lpstr>Az ASP lényege, előnye</vt:lpstr>
      <vt:lpstr>Az önkormányzatok informatikai fejlesztéseinek tapasztalatai</vt:lpstr>
      <vt:lpstr>Az önkormányzati ASP</vt:lpstr>
      <vt:lpstr>Az ASP 1 projekt I.</vt:lpstr>
      <vt:lpstr>Az ASP 1 projekt II.</vt:lpstr>
      <vt:lpstr>Az ASP 1 projekt III.</vt:lpstr>
      <vt:lpstr>Az országos kiterjesztés – az ASP 2.0 projekt előzménye</vt:lpstr>
      <vt:lpstr>Az ASP 2.0 projekt I.</vt:lpstr>
      <vt:lpstr>Az ASP 2.0 projekt II.</vt:lpstr>
      <vt:lpstr>Az ASP 2.0 projekt III.</vt:lpstr>
      <vt:lpstr>NTG – Nemzeti Távközlési Gerinchálózat</vt:lpstr>
      <vt:lpstr>A szakrendszerek</vt:lpstr>
      <vt:lpstr>Az önkormányzati adattárház</vt:lpstr>
      <vt:lpstr>Az önkormányzatok kötelező csatlakozásának kérdései</vt:lpstr>
      <vt:lpstr>A csatlakozás módja</vt:lpstr>
      <vt:lpstr>Csatlakozási határidők</vt:lpstr>
      <vt:lpstr>Csatlakozás</vt:lpstr>
      <vt:lpstr>Az önkormányzati ASP előnyei az önkormányzatok számára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Dán Mihály</dc:creator>
  <cp:lastModifiedBy>Kancsár Mónika</cp:lastModifiedBy>
  <cp:revision>116</cp:revision>
  <cp:lastPrinted>2017-01-24T08:11:29Z</cp:lastPrinted>
  <dcterms:created xsi:type="dcterms:W3CDTF">2014-03-03T11:13:53Z</dcterms:created>
  <dcterms:modified xsi:type="dcterms:W3CDTF">2017-02-07T14:32:39Z</dcterms:modified>
</cp:coreProperties>
</file>