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22"/>
  </p:notesMasterIdLst>
  <p:sldIdLst>
    <p:sldId id="256" r:id="rId3"/>
    <p:sldId id="260" r:id="rId4"/>
    <p:sldId id="261" r:id="rId5"/>
    <p:sldId id="262" r:id="rId6"/>
    <p:sldId id="263" r:id="rId7"/>
    <p:sldId id="264" r:id="rId8"/>
    <p:sldId id="27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1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5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5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78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60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642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52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21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3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20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34000" y="1600200"/>
            <a:ext cx="33528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2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804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400" b="1" cap="all" smtClean="0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348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2016.09.14.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2016.09.14.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9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t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632848" cy="1440160"/>
          </a:xfrm>
        </p:spPr>
        <p:txBody>
          <a:bodyPr/>
          <a:lstStyle/>
          <a:p>
            <a:pPr algn="ctr"/>
            <a:r>
              <a:rPr lang="hu-HU" cap="none" dirty="0" smtClean="0"/>
              <a:t>Az Önkormányzati ASP</a:t>
            </a:r>
            <a:endParaRPr lang="hu-HU" cap="none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03" b="12874"/>
          <a:stretch/>
        </p:blipFill>
        <p:spPr>
          <a:xfrm>
            <a:off x="1" y="-27385"/>
            <a:ext cx="9144000" cy="1395101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633799" y="6156012"/>
            <a:ext cx="3506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>
                <a:solidFill>
                  <a:schemeClr val="bg1"/>
                </a:solidFill>
              </a:rPr>
              <a:t>Kaposvár, 2016. szeptember 15.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2.0 projekt 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projekt megvalósítása lehetővé teszi:</a:t>
            </a:r>
          </a:p>
          <a:p>
            <a:r>
              <a:rPr lang="hu-HU" dirty="0" smtClean="0"/>
              <a:t>az önkormányzati  feladatellátás és belső működés támogatását, 	</a:t>
            </a:r>
          </a:p>
          <a:p>
            <a:r>
              <a:rPr lang="hu-HU" dirty="0" smtClean="0"/>
              <a:t>az önkormányzati gazdálkodás korszerű eszközökkel és módszerekkel történő monitorozását,</a:t>
            </a:r>
          </a:p>
          <a:p>
            <a:r>
              <a:rPr lang="hu-HU" dirty="0" smtClean="0"/>
              <a:t>az ügyfelek számára az elektronikus ügyintézési szolgáltatások egységes platformon történő elérését </a:t>
            </a:r>
          </a:p>
          <a:p>
            <a:r>
              <a:rPr lang="hu-HU" dirty="0" smtClean="0"/>
              <a:t>A szakrendszerek folyamatos, központilag biztosított joghatályos állapota javítja az önkormányzati jogalkalmazás minőségét.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48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NTG – Nemzeti Távközlési Gerinchálózat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 Kormány a GINOP keretében lehetőséget biztosít az állami hálózatfejlesztési célok bővítésére.  A Nemzeti Távközlési Gerinchálózat (NTG) kiépítése a végpontokig GINOP forrásokból történik.</a:t>
            </a:r>
          </a:p>
          <a:p>
            <a:endParaRPr lang="hu-HU" dirty="0" smtClean="0"/>
          </a:p>
          <a:p>
            <a:r>
              <a:rPr lang="hu-HU" dirty="0" smtClean="0"/>
              <a:t>A CE </a:t>
            </a:r>
            <a:r>
              <a:rPr lang="hu-HU" dirty="0" err="1" smtClean="0"/>
              <a:t>routerek</a:t>
            </a:r>
            <a:r>
              <a:rPr lang="hu-HU" dirty="0" smtClean="0"/>
              <a:t> beszerzése már a </a:t>
            </a:r>
            <a:r>
              <a:rPr lang="hu-HU" dirty="0" err="1" smtClean="0"/>
              <a:t>KÖFOP-ból</a:t>
            </a:r>
            <a:r>
              <a:rPr lang="hu-HU" dirty="0" smtClean="0"/>
              <a:t> az ASP2.0 projekt keretében valósul meg.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70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szakrendszerek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adó szakrendszer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gazdálkodási szakrendszer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ingatlan-vagyon- kataszter szakrendszer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ipar-, és kereskedelmi szakrendszer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iratkezelő szakrendszer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„Portál-rendszer” (települési portál, ELÜGY portál)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hagyatéki leltárrendszer</a:t>
            </a:r>
            <a:br>
              <a:rPr lang="hu-HU" dirty="0" smtClean="0"/>
            </a:b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61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adattárház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mtClean="0"/>
              <a:t>adattartalma a kormányzati és önkormányzati döntések előkészítését szolgálja,</a:t>
            </a:r>
          </a:p>
          <a:p>
            <a:r>
              <a:rPr lang="hu-HU" smtClean="0"/>
              <a:t>adatainak forrása</a:t>
            </a:r>
          </a:p>
          <a:p>
            <a:r>
              <a:rPr lang="hu-HU" smtClean="0"/>
              <a:t>a) a szakrendszerekben képződött, illetve</a:t>
            </a:r>
          </a:p>
          <a:p>
            <a:r>
              <a:rPr lang="hu-HU" smtClean="0"/>
              <a:t>b) az interfészen átadott, valamint</a:t>
            </a:r>
          </a:p>
          <a:p>
            <a:r>
              <a:rPr lang="hu-HU" smtClean="0"/>
              <a:t>c) a Kincstár rendszereiben az önkormányzati körre vonatkozóan rendelkezésre álló</a:t>
            </a:r>
          </a:p>
          <a:p>
            <a:r>
              <a:rPr lang="hu-HU" smtClean="0"/>
              <a:t>személyes adatnak és adótitoknak nem minősülő, a Korm. rendeletben meghatározott adat.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31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önkormányzatok kötelező csatlakozásának kérdései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mtClean="0"/>
              <a:t>Az önkormányzati ASP kötelező alkalmazásához a törvényi alapot az Mötv. módosításáról szóló 2016. évi LIV. törvény teremtette meg. Az önkormányzati ASP rendszerhez való csatlakozás módjának, határidejének, meghatározását kormányrendeleti szintre utalja.</a:t>
            </a:r>
          </a:p>
          <a:p>
            <a:r>
              <a:rPr lang="hu-HU" smtClean="0"/>
              <a:t>Az önkormányzati ASP rendszerről szóló 257/2016. (VIII.31) Korm.rendelet differenciált szabályozást tartalmaz.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2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 csatlakozás módja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mtClean="0"/>
              <a:t>Az önkormányzati ASP rendszerhez való csatlakozás két módon lehetséges.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u-HU" smtClean="0"/>
              <a:t>A rendszercsatlakozás: az önkormányzat a feladata ellátásának támogatásához az önkormányzati ASP rendszer megfelelő szakrendszerét használja.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hu-HU" smtClean="0"/>
              <a:t>Interfészes csatlakozás: az önkormányzat a saját informatikai rendszerének megtartása mellett meghatározott adatok számítógépes, automatizált adatátadás útján egy szabványosított csatolófelületen átadásra kerülnek az önkormányzati adattárház számára.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70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Csatlakozási határidők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3400" dirty="0" smtClean="0"/>
              <a:t>A csatlakozások három ütemben történnek meg:</a:t>
            </a:r>
          </a:p>
          <a:p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I. ütem </a:t>
            </a:r>
            <a:r>
              <a:rPr lang="hu-HU" dirty="0" smtClean="0"/>
              <a:t>– 2017. január 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kormányrendelet 4. számú mellékletében felsorolt önkormányzatok csatlakoznak a gazdálkodási és az önkormányzati adó rendszerhez.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II. ütem </a:t>
            </a:r>
            <a:r>
              <a:rPr lang="hu-HU" dirty="0" smtClean="0"/>
              <a:t>– 2017. október 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önkormányzati adó rendszerhez - kizárólag rendszercsatlakozással - csatlakozik valamennyi önkormányzat.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b="1" dirty="0" smtClean="0"/>
              <a:t>III. ütem </a:t>
            </a:r>
            <a:r>
              <a:rPr lang="hu-HU" dirty="0" smtClean="0"/>
              <a:t>– 2018. január 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2018. január elsejéig az önkormányzati ASP rendszer valamennyi szakrendszeréhez csatlakozik az összes önkormányzat.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5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Csatlakozás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5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csatlakozásra kötelezett önkormányzat alapértelmezésben rendszercsatlakozással csatlakozhat azzal, hogy az interfészes csatlakozás – kivételesen - az e-közigazgatásért felelős miniszter döntése alapján lehetséges.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mtClean="0"/>
              <a:t>A miniszter döntése ellen nincs jogorvoslat, a döntés ugyanis „nem hatósági jogkörben kiadott egyedi hozzájárulás”.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203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ASP előnyei az önkormányzatok számára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6" name="Tartalom helye 2"/>
          <p:cNvSpPr txBox="1">
            <a:spLocks/>
          </p:cNvSpPr>
          <p:nvPr/>
        </p:nvSpPr>
        <p:spPr>
          <a:xfrm>
            <a:off x="457200" y="141277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Egységes, ingyenes központilag menedzselt, magas színvonalú támogató szolgálattal nyújtott szolgáltatás,</a:t>
            </a:r>
          </a:p>
          <a:p>
            <a:r>
              <a:rPr lang="hu-HU" dirty="0" smtClean="0"/>
              <a:t>jogszabályoknak megfelelő működés minden szakrendszerben,</a:t>
            </a:r>
          </a:p>
          <a:p>
            <a:r>
              <a:rPr lang="hu-HU" dirty="0" smtClean="0"/>
              <a:t>magas szintű rendelkezésre állás, </a:t>
            </a:r>
          </a:p>
          <a:p>
            <a:r>
              <a:rPr lang="hu-HU" dirty="0" smtClean="0"/>
              <a:t>állam által biztosított biztonságos hálózat (NTG),</a:t>
            </a:r>
          </a:p>
          <a:p>
            <a:r>
              <a:rPr lang="hu-HU" dirty="0" smtClean="0"/>
              <a:t>böngésző alapú, kliens oldali alkalmazások telepítése nem szükséges,</a:t>
            </a:r>
          </a:p>
          <a:p>
            <a:r>
              <a:rPr lang="hu-HU" dirty="0" smtClean="0"/>
              <a:t>az állami és önkormányzati szervek elektronikus információbiztonságáról szóló 2013. évi L. törvénynek való – központi oldali – megfelelés.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39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lényege, előnye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Az ASP modell lényege, hogy a felhasználók egy egyszerű böngésző program segítségével az interneten keresztül vehetik igénybe a távoli szolgáltató központtól a tevékenységük támogatásához szükséges szoftvereket, alkalmazásokat.</a:t>
            </a:r>
          </a:p>
          <a:p>
            <a:r>
              <a:rPr lang="hu-HU" dirty="0" smtClean="0"/>
              <a:t>Előnye, hogy kiépítése és működtetése (a verziók követése) költséghatékonyabb és biztonságosabb, mint a helyi gépekre telepített programok esetén.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50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önkormányzatok informatikai fejlesztéseinek tapasztalatai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484784"/>
            <a:ext cx="822960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000" dirty="0" smtClean="0"/>
              <a:t>A nagyobb lélekszámú, erőforrásokban gazdagabb önkormányzatok voltak sikeresek.</a:t>
            </a:r>
          </a:p>
          <a:p>
            <a:r>
              <a:rPr lang="hu-HU" sz="3000" dirty="0" smtClean="0"/>
              <a:t>Az e-közigazgatási megoldások jellemzően a saját honlap létrehozásában merültek ki. </a:t>
            </a:r>
          </a:p>
          <a:p>
            <a:r>
              <a:rPr lang="hu-HU" sz="3000" dirty="0" smtClean="0"/>
              <a:t>Szigetszerű megoldások jöttek létre.</a:t>
            </a:r>
          </a:p>
          <a:p>
            <a:r>
              <a:rPr lang="hu-HU" sz="3000" dirty="0" smtClean="0"/>
              <a:t>A szakrendszerek közötti integráltság szintje nagyon alacsony.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sz="3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3000" dirty="0" smtClean="0"/>
              <a:t>Mindebből következik:</a:t>
            </a:r>
          </a:p>
          <a:p>
            <a:r>
              <a:rPr lang="hu-HU" sz="3000" dirty="0" smtClean="0"/>
              <a:t>Az önkormányzati informatikai fejlesztéseket koncentráltabb formában célszerű folytatni.</a:t>
            </a:r>
          </a:p>
          <a:p>
            <a:r>
              <a:rPr lang="hu-HU" sz="3000" dirty="0" smtClean="0"/>
              <a:t>A műszaki minőségi standardok elterjesztésének igénye, az optimális beruházási, illetve a működtetési forrásfelhasználás követelménye vetette fel az önkormányzati ASP megvalósítását.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24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önkormányzati ASP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smtClean="0"/>
              <a:t>Az ASP technológia segítségével történő önkormányzati feladatellátás-támogatás kiterjesztése két lépcsőben valósul meg: 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az önkormányzatok önkéntes részvételével (ASP1 projekt);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az önkormányzatok kötelező részvételével, országos kiterjesztés (ASP 2.0 projekt).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45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mtClean="0"/>
              <a:t>Az önkormányzatok feladattámogatáshoz szükséges fejlesztések megvalósítása uniós támogatással történt a közép-magyarországi régióban. </a:t>
            </a:r>
          </a:p>
          <a:p>
            <a:r>
              <a:rPr lang="hu-HU" smtClean="0"/>
              <a:t>A projekt célja az ASP rendszer kialakítása volt; azzal, hogy ahhoz az önkormányzatok önkéntesen csatlakozhattak. </a:t>
            </a:r>
          </a:p>
          <a:p>
            <a:r>
              <a:rPr lang="hu-HU" smtClean="0"/>
              <a:t>Az „Önkormányzati ASP központ felállítása” című projekt keretében megvalósult az ASP rendszer, melyhez 2015. első félévében 55 önkormányzat sikeresen csatlakozott. </a:t>
            </a:r>
          </a:p>
          <a:p>
            <a:endParaRPr lang="hu-HU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50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mtClean="0"/>
              <a:t>A projekt megvalósítása kapcsán keretrendszer és a következő szakrendszeri szolgáltatások jöttek létre:</a:t>
            </a:r>
          </a:p>
          <a:p>
            <a:r>
              <a:rPr lang="hu-HU" smtClean="0"/>
              <a:t>önkormányzati adó rendszer,</a:t>
            </a:r>
          </a:p>
          <a:p>
            <a:r>
              <a:rPr lang="hu-HU" smtClean="0"/>
              <a:t>gazdálkodási rendszer, </a:t>
            </a:r>
          </a:p>
          <a:p>
            <a:r>
              <a:rPr lang="hu-HU" smtClean="0"/>
              <a:t>ingatlan-vagyonkataszter rendszer, </a:t>
            </a:r>
          </a:p>
          <a:p>
            <a:r>
              <a:rPr lang="hu-HU" smtClean="0"/>
              <a:t>iratkezelő rendszer, </a:t>
            </a:r>
          </a:p>
          <a:p>
            <a:r>
              <a:rPr lang="hu-HU" smtClean="0"/>
              <a:t>önkormányzati és elektronikus ügyintézési portálrendszer,</a:t>
            </a:r>
          </a:p>
          <a:p>
            <a:r>
              <a:rPr lang="hu-HU" smtClean="0"/>
              <a:t>ipar- és kereskedelmi rendszer.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66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1 projekt III.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 62/2015. (III.24.) Korm. rendelet értelmében:</a:t>
            </a:r>
          </a:p>
          <a:p>
            <a:r>
              <a:rPr lang="hu-HU" dirty="0" smtClean="0"/>
              <a:t> a Magyar Államkincstár szervezeti keretein belül felállításra került az Önkormányzati ASP Alkalmazásokat Támogató Főosztály (ASP központ) az ASP rendszer működtetésére, és az alkalmazásokat igénybevevő önkormányzatok kiszolgálására. </a:t>
            </a:r>
          </a:p>
          <a:p>
            <a:r>
              <a:rPr lang="hu-HU" dirty="0" smtClean="0"/>
              <a:t>Az önkormányzati ASP központ működését biztosító adatközponti és hálózati informatikai infrastruktúra üzemeltetője a NISZ Nemzeti Infokommunikációs Szolgáltató </a:t>
            </a:r>
            <a:r>
              <a:rPr lang="hu-HU" dirty="0" err="1" smtClean="0"/>
              <a:t>Zrt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80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országos kiterjesztés – az ASP 2.0 projekt előzménye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39341"/>
            <a:ext cx="8229600" cy="43819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mtClean="0"/>
              <a:t>Az elektronikus közigazgatás kiterjesztésével kapcsolatos feladatokról szóló 1743/2014. (XII. 15.) Korm. határozat felhívta a belügyminisztert, hogy az  „Önkormányzati ASP központ felállítása” című kiemelt projekt keretében megvalósuló fejlesztés országos kiterjesztését készítse elő.</a:t>
            </a:r>
          </a:p>
          <a:p>
            <a:r>
              <a:rPr lang="vi-VN" smtClean="0"/>
              <a:t>Az országos kiterjesztés, valamint az ASP1 projekt továbbfejlesztése az ASP 2.0 projekt keretében történik.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13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Az ASP 2.0 projekt I.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05264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dirty="0" smtClean="0"/>
              <a:t>Az „Önkormányzati ASP2” fejlesztés főbb céljai az</a:t>
            </a:r>
          </a:p>
          <a:p>
            <a:r>
              <a:rPr lang="hu-HU" dirty="0" smtClean="0"/>
              <a:t>A szolgáltatásrendszer országos kiterjesztése, </a:t>
            </a:r>
          </a:p>
          <a:p>
            <a:r>
              <a:rPr lang="hu-HU" dirty="0" smtClean="0"/>
              <a:t>Az önkormányzati csatlakoztatások központi támogatása, </a:t>
            </a:r>
          </a:p>
          <a:p>
            <a:r>
              <a:rPr lang="hu-HU" dirty="0" smtClean="0"/>
              <a:t>az e-közigazgatási szolgáltatások fejlesztése, </a:t>
            </a:r>
          </a:p>
          <a:p>
            <a:r>
              <a:rPr lang="hu-HU" dirty="0" smtClean="0"/>
              <a:t>a szakrendszerek bővítése és továbbfejlesztése,</a:t>
            </a:r>
          </a:p>
          <a:p>
            <a:r>
              <a:rPr lang="hu-HU" dirty="0" smtClean="0"/>
              <a:t>adattárház megvalósítása, </a:t>
            </a:r>
          </a:p>
          <a:p>
            <a:r>
              <a:rPr lang="hu-HU" dirty="0" smtClean="0"/>
              <a:t>kapcsolódó hálózat és infrastruktúra bővítése (NTG)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4323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937</Words>
  <Application>Microsoft Office PowerPoint</Application>
  <PresentationFormat>Diavetítés a képernyőre (4:3 oldalarány)</PresentationFormat>
  <Paragraphs>104</Paragraphs>
  <Slides>19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19</vt:i4>
      </vt:variant>
    </vt:vector>
  </HeadingPairs>
  <TitlesOfParts>
    <vt:vector size="21" baseType="lpstr">
      <vt:lpstr>Office-téma</vt:lpstr>
      <vt:lpstr>1_Office-téma</vt:lpstr>
      <vt:lpstr>Az Önkormányzati ASP</vt:lpstr>
      <vt:lpstr>Az ASP lényege, előnye</vt:lpstr>
      <vt:lpstr>Az önkormányzatok informatikai fejlesztéseinek tapasztalatai</vt:lpstr>
      <vt:lpstr>Az önkormányzati ASP</vt:lpstr>
      <vt:lpstr>Az ASP 1 projekt I.</vt:lpstr>
      <vt:lpstr>Az ASP 1 projekt II.</vt:lpstr>
      <vt:lpstr>Az ASP 1 projekt III.</vt:lpstr>
      <vt:lpstr>Az országos kiterjesztés – az ASP 2.0 projekt előzménye</vt:lpstr>
      <vt:lpstr>Az ASP 2.0 projekt I.</vt:lpstr>
      <vt:lpstr>Az ASP 2.0 projekt II.</vt:lpstr>
      <vt:lpstr>NTG – Nemzeti Távközlési Gerinchálózat</vt:lpstr>
      <vt:lpstr>A szakrendszerek</vt:lpstr>
      <vt:lpstr>Az önkormányzati adattárház</vt:lpstr>
      <vt:lpstr>Az önkormányzatok kötelező csatlakozásának kérdései</vt:lpstr>
      <vt:lpstr>A csatlakozás módja</vt:lpstr>
      <vt:lpstr>Csatlakozási határidők</vt:lpstr>
      <vt:lpstr>Csatlakozás</vt:lpstr>
      <vt:lpstr>Az önkormányzati ASP előnyei az önkormányzatok számára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cp:lastModifiedBy>Dán Mihály</cp:lastModifiedBy>
  <cp:revision>85</cp:revision>
  <dcterms:created xsi:type="dcterms:W3CDTF">2014-03-03T11:13:53Z</dcterms:created>
  <dcterms:modified xsi:type="dcterms:W3CDTF">2016-09-14T11:43:36Z</dcterms:modified>
</cp:coreProperties>
</file>