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7" r:id="rId5"/>
    <p:sldId id="303" r:id="rId6"/>
    <p:sldId id="319" r:id="rId7"/>
    <p:sldId id="323" r:id="rId8"/>
    <p:sldId id="322" r:id="rId9"/>
    <p:sldId id="316" r:id="rId10"/>
    <p:sldId id="321" r:id="rId11"/>
    <p:sldId id="320" r:id="rId12"/>
    <p:sldId id="291" r:id="rId13"/>
  </p:sldIdLst>
  <p:sldSz cx="9144000" cy="6858000" type="screen4x3"/>
  <p:notesSz cx="6807200" cy="99393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924" autoAdjust="0"/>
  </p:normalViewPr>
  <p:slideViewPr>
    <p:cSldViewPr>
      <p:cViewPr>
        <p:scale>
          <a:sx n="66" d="100"/>
          <a:sy n="66" d="100"/>
        </p:scale>
        <p:origin x="-1200" y="-6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C36DE-A2F5-443E-89BF-CAAB45CDFDD7}" type="datetimeFigureOut">
              <a:rPr lang="hu-HU" smtClean="0"/>
              <a:pPr/>
              <a:t>2014.06.12.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4F7BA-8706-4346-A833-0B8959BA906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669089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6CE27-8FB1-4F59-B932-52AEE6417309}" type="datetimeFigureOut">
              <a:rPr lang="hu-HU" smtClean="0"/>
              <a:pPr/>
              <a:t>2014.06.12.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85668-458E-43A7-8485-42F1550DCA6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698476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C64F-D916-4716-80CD-186683F9EBD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5366845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C64F-D916-4716-80CD-186683F9EBD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6648768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C64F-D916-4716-80CD-186683F9EBD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2789851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91264" cy="413305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41099355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C64F-D916-4716-80CD-186683F9EBD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5940863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C64F-D916-4716-80CD-186683F9EBD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225368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C64F-D916-4716-80CD-186683F9EBD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6860458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C64F-D916-4716-80CD-186683F9EBD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1412904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C64F-D916-4716-80CD-186683F9EBD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8272787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C64F-D916-4716-80CD-186683F9EBD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4824542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C64F-D916-4716-80CD-186683F9EBD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0486370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19256" cy="4081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5C64F-D916-4716-80CD-186683F9EBD2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1" name="AutoShape 2"/>
          <p:cNvCxnSpPr>
            <a:cxnSpLocks noChangeShapeType="1"/>
          </p:cNvCxnSpPr>
          <p:nvPr userDrawn="1"/>
        </p:nvCxnSpPr>
        <p:spPr bwMode="auto">
          <a:xfrm>
            <a:off x="395536" y="1268760"/>
            <a:ext cx="8280920" cy="0"/>
          </a:xfrm>
          <a:prstGeom prst="straightConnector1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ffectLst/>
        </p:spPr>
      </p:cxnSp>
      <p:pic>
        <p:nvPicPr>
          <p:cNvPr id="12" name="Kép 11" descr="uszt_logo_rgb"/>
          <p:cNvPicPr/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60232" y="188640"/>
            <a:ext cx="212661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"/>
          <p:cNvSpPr>
            <a:spLocks noChangeArrowheads="1"/>
          </p:cNvSpPr>
          <p:nvPr userDrawn="1"/>
        </p:nvSpPr>
        <p:spPr bwMode="auto">
          <a:xfrm>
            <a:off x="7246257" y="869014"/>
            <a:ext cx="158417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EKOP-3.1.6.-2012-2012-0001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6" name="Kép 15" descr="C:\Documents and Settings\Hévei Rita\Asztal\Infoblokk2_ERFA_tobbes.jpg"/>
          <p:cNvPicPr/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33408" y="5618112"/>
            <a:ext cx="28098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Kép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99" y="5949280"/>
            <a:ext cx="2810267" cy="7144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24733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test.ado.asp.lgov.hu/aspadotracker/Issues/IssueList.aspx?pid=2&amp;s=9" TargetMode="External"/><Relationship Id="rId3" Type="http://schemas.openxmlformats.org/officeDocument/2006/relationships/hyperlink" Target="http://test.ado.asp.lgov.hu/aspadotracker/Issues/IssueList.aspx?pid=2&amp;s=1012" TargetMode="External"/><Relationship Id="rId7" Type="http://schemas.openxmlformats.org/officeDocument/2006/relationships/hyperlink" Target="http://test.ado.asp.lgov.hu/aspadotracker/Issues/IssueList.aspx?pid=2&amp;s=8" TargetMode="External"/><Relationship Id="rId2" Type="http://schemas.openxmlformats.org/officeDocument/2006/relationships/hyperlink" Target="http://test.ado.asp.lgov.hu/aspadotracker/Issues/IssueList.aspx?pid=2&amp;s=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est.ado.asp.lgov.hu/aspadotracker/Issues/IssueList.aspx?pid=2&amp;s=12" TargetMode="External"/><Relationship Id="rId11" Type="http://schemas.openxmlformats.org/officeDocument/2006/relationships/hyperlink" Target="http://test.ado.asp.lgov.hu/aspadotracker/Issues/IssueList.aspx?pid=2&amp;s=1013" TargetMode="External"/><Relationship Id="rId5" Type="http://schemas.openxmlformats.org/officeDocument/2006/relationships/hyperlink" Target="http://test.ado.asp.lgov.hu/aspadotracker/Issues/IssueList.aspx?pid=2&amp;s=7" TargetMode="External"/><Relationship Id="rId10" Type="http://schemas.openxmlformats.org/officeDocument/2006/relationships/hyperlink" Target="http://test.ado.asp.lgov.hu/aspadotracker/Issues/IssueList.aspx?pid=2&amp;s=10" TargetMode="External"/><Relationship Id="rId4" Type="http://schemas.openxmlformats.org/officeDocument/2006/relationships/hyperlink" Target="http://test.ado.asp.lgov.hu/aspadotracker/Issues/IssueList.aspx?pid=2&amp;s=6" TargetMode="External"/><Relationship Id="rId9" Type="http://schemas.openxmlformats.org/officeDocument/2006/relationships/hyperlink" Target="http://test.ado.asp.lgov.hu/aspadotracker/Issues/IssueList.aspx?pid=2&amp;s=11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348880"/>
            <a:ext cx="3456384" cy="2719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églalap 5"/>
          <p:cNvSpPr/>
          <p:nvPr/>
        </p:nvSpPr>
        <p:spPr>
          <a:xfrm>
            <a:off x="6516216" y="2780928"/>
            <a:ext cx="1853952" cy="1224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hu-HU" b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ELEKTRONIKUS KÖZIGAZGATÁS OPERATÍV PROGRAM</a:t>
            </a:r>
            <a:endParaRPr lang="hu-HU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Kép 7" descr="C:\Documents and Settings\Hévei Rita\Asztal\magyary_final_log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996952"/>
            <a:ext cx="201622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AutoShape 2"/>
          <p:cNvCxnSpPr>
            <a:cxnSpLocks noChangeShapeType="1"/>
          </p:cNvCxnSpPr>
          <p:nvPr/>
        </p:nvCxnSpPr>
        <p:spPr bwMode="auto">
          <a:xfrm>
            <a:off x="395536" y="1268760"/>
            <a:ext cx="8280920" cy="0"/>
          </a:xfrm>
          <a:prstGeom prst="straightConnector1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ffectLst/>
        </p:spPr>
      </p:cxnSp>
      <p:sp>
        <p:nvSpPr>
          <p:cNvPr id="14" name="Cím 1"/>
          <p:cNvSpPr txBox="1">
            <a:spLocks/>
          </p:cNvSpPr>
          <p:nvPr/>
        </p:nvSpPr>
        <p:spPr>
          <a:xfrm>
            <a:off x="467544" y="260648"/>
            <a:ext cx="6004999" cy="829543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hu-HU" sz="2800" b="1" dirty="0" smtClean="0">
                <a:solidFill>
                  <a:schemeClr val="bg1"/>
                </a:solidFill>
                <a:latin typeface="Verdana" pitchFamily="34" charset="0"/>
              </a:rPr>
              <a:t>Magyar Államkincstár</a:t>
            </a:r>
            <a:endParaRPr lang="en-US" sz="2800" dirty="0">
              <a:solidFill>
                <a:schemeClr val="bg1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9" name="Alcím 6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8352928" cy="1008112"/>
          </a:xfrm>
        </p:spPr>
        <p:txBody>
          <a:bodyPr>
            <a:noAutofit/>
          </a:bodyPr>
          <a:lstStyle/>
          <a:p>
            <a:r>
              <a:rPr lang="hu-HU" sz="2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ASP.ADÓ</a:t>
            </a:r>
          </a:p>
          <a:p>
            <a:r>
              <a:rPr lang="hu-HU" sz="22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Az ASP.ADÓ szakrendszer</a:t>
            </a:r>
          </a:p>
        </p:txBody>
      </p:sp>
      <p:sp>
        <p:nvSpPr>
          <p:cNvPr id="10" name="Alcím 6"/>
          <p:cNvSpPr txBox="1">
            <a:spLocks/>
          </p:cNvSpPr>
          <p:nvPr/>
        </p:nvSpPr>
        <p:spPr>
          <a:xfrm>
            <a:off x="395536" y="5229200"/>
            <a:ext cx="8352928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Szüts Péter – közigazgatási tanácsadó,</a:t>
            </a:r>
          </a:p>
          <a:p>
            <a:r>
              <a:rPr lang="hu-HU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Magyar Államkincstár</a:t>
            </a:r>
          </a:p>
        </p:txBody>
      </p:sp>
    </p:spTree>
    <p:extLst>
      <p:ext uri="{BB962C8B-B14F-4D97-AF65-F5344CB8AC3E}">
        <p14:creationId xmlns="" xmlns:p14="http://schemas.microsoft.com/office/powerpoint/2010/main" val="15881704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467544" y="260648"/>
            <a:ext cx="6004999" cy="829543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hu-HU" sz="2800" b="1" dirty="0" smtClean="0">
                <a:solidFill>
                  <a:schemeClr val="bg1"/>
                </a:solidFill>
                <a:latin typeface="Verdana" pitchFamily="34" charset="0"/>
              </a:rPr>
              <a:t>ASP.ADÓ Fejlesztési területek</a:t>
            </a:r>
            <a:endParaRPr lang="en-US" sz="2800" dirty="0">
              <a:solidFill>
                <a:schemeClr val="bg1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23528" y="1277181"/>
            <a:ext cx="86409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u-H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Adó szakrendszer tervezés – fejlesztés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hu-H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2013</a:t>
            </a:r>
            <a:r>
              <a:rPr lang="hu-H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január – április</a:t>
            </a: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Folyamatok „makro” szintű meghatározása,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hu-H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2013. május – 2013. augusztus</a:t>
            </a: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Folyamatok „mikro” szintű meghatározása,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hu-H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2013. augusztus –</a:t>
            </a: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Logikai Rendszerterv (LRT) ~ 3000 oldalas dokumentum,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Az LRT – jogszabályváltozások miatt – </a:t>
            </a:r>
            <a:r>
              <a:rPr lang="hu-H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folyamatosan változik,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Az </a:t>
            </a:r>
            <a:r>
              <a:rPr lang="hu-HU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LRT-t</a:t>
            </a: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</a:t>
            </a:r>
            <a:r>
              <a:rPr lang="hu-H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Nemzetgazdasági Minisztérium </a:t>
            </a: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szakmai főosztálya, mint a konzorcium szakmai támogatója </a:t>
            </a:r>
            <a:r>
              <a:rPr lang="hu-H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véleményezi azt </a:t>
            </a: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(lépésről-lépésre),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13/1991. (V. 21.) PM rendelet szerinti engedélyeztetés előtt </a:t>
            </a:r>
            <a:r>
              <a:rPr lang="hu-H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ez kiemelkedő segítség</a:t>
            </a: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(megjegyzés: jelenleg egyetlen adónyilvántartó sem rendelkezik engedéllyel),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Szakmai tervezésben, az elkészült (tesztelhető) folyamatokban </a:t>
            </a:r>
            <a:r>
              <a:rPr lang="hu-H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megyei jogú város, illetve város is részt vesz</a:t>
            </a: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Az önkormányzati adóhatóság észrevételeit </a:t>
            </a:r>
            <a:r>
              <a:rPr lang="hu-H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kiemelt figyelemmel és prioritással kezeljük</a:t>
            </a: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hu-H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Az NGM véleményei megérkeztek.</a:t>
            </a:r>
            <a:endParaRPr lang="hu-HU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600"/>
              </a:spcBef>
            </a:pPr>
            <a:endParaRPr lang="hu-HU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01219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2D1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2D1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2D1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2D1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2D1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2D1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2D1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2D1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2D1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2D1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467544" y="260648"/>
            <a:ext cx="6004999" cy="829543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hu-HU" sz="2800" b="1" dirty="0" smtClean="0">
                <a:solidFill>
                  <a:schemeClr val="bg1"/>
                </a:solidFill>
                <a:latin typeface="Verdana" pitchFamily="34" charset="0"/>
              </a:rPr>
              <a:t>ASP.ADÓ Fejlesztési területek</a:t>
            </a:r>
            <a:endParaRPr lang="en-US" sz="2800" dirty="0">
              <a:solidFill>
                <a:schemeClr val="bg1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23528" y="1277181"/>
            <a:ext cx="864096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u-H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Adó szakrendszer tervezés – fejlesztés</a:t>
            </a:r>
          </a:p>
          <a:p>
            <a:pPr>
              <a:spcBef>
                <a:spcPts val="600"/>
              </a:spcBef>
            </a:pPr>
            <a:endParaRPr lang="hu-HU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600"/>
              </a:spcBef>
              <a:buFontTx/>
              <a:buChar char="-"/>
            </a:pPr>
            <a:r>
              <a:rPr lang="hu-H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Magyar Államkincstár Államháztartási Irodáinak </a:t>
            </a: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önkormányzati adókkal foglalkozó – azokat összesítő - kormánytisztviselői által készített </a:t>
            </a:r>
            <a:r>
              <a:rPr lang="hu-H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folyamatokat</a:t>
            </a: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6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NGM-es</a:t>
            </a:r>
            <a:r>
              <a:rPr lang="hu-H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szakértő véleményezi </a:t>
            </a: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(Nagy Imre – szakértő, minőségbiztosító),</a:t>
            </a:r>
            <a:endParaRPr lang="hu-HU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600"/>
              </a:spcBef>
              <a:buFontTx/>
              <a:buChar char="-"/>
            </a:pPr>
            <a:endParaRPr lang="hu-HU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600"/>
              </a:spcBef>
              <a:buFontTx/>
              <a:buChar char="-"/>
            </a:pPr>
            <a:r>
              <a:rPr lang="hu-H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folyamatok „ügyviteli” ábráit a </a:t>
            </a:r>
            <a:r>
              <a:rPr lang="hu-HU" sz="16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Kincsinfo</a:t>
            </a:r>
            <a:r>
              <a:rPr lang="hu-H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hu-HU" sz="16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nKft</a:t>
            </a:r>
            <a:r>
              <a:rPr lang="hu-H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Rendszerszervezői végezték, rendezték</a:t>
            </a: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Az ügyviteli folyamatokban külső cég (</a:t>
            </a:r>
            <a:r>
              <a:rPr lang="hu-HU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Clarity</a:t>
            </a: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Consulting Kft.) vett részt, aki az </a:t>
            </a:r>
            <a:r>
              <a:rPr lang="hu-H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elektronikus fizetés</a:t>
            </a: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hu-H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elektronikus ügyintézés </a:t>
            </a: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„standard” folyamatait készíti (önkormányzati tapasztalatok alapján</a:t>
            </a: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).</a:t>
            </a:r>
          </a:p>
          <a:p>
            <a:pPr>
              <a:spcBef>
                <a:spcPts val="600"/>
              </a:spcBef>
            </a:pPr>
            <a:endParaRPr lang="hu-HU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600"/>
              </a:spcBef>
            </a:pPr>
            <a:r>
              <a:rPr lang="hu-H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Logikai Rendszerterv – és ábráinak – NGM (Kanyó Lóránt főosztályvezető-helyettes úr és Kollégái) észrevételei megérkeztek, azok átvezetése folyamatban van.</a:t>
            </a:r>
            <a:endParaRPr lang="hu-HU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600"/>
              </a:spcBef>
            </a:pPr>
            <a:endParaRPr lang="hu-HU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01219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2D1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2D1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2D1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2D1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2D1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467544" y="260648"/>
            <a:ext cx="6004999" cy="829543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hu-HU" sz="2800" b="1" dirty="0" smtClean="0">
                <a:solidFill>
                  <a:schemeClr val="bg1"/>
                </a:solidFill>
                <a:latin typeface="Verdana" pitchFamily="34" charset="0"/>
              </a:rPr>
              <a:t>ASP.ADÓ Fejlesztési területek</a:t>
            </a:r>
            <a:endParaRPr lang="en-US" sz="2800" dirty="0">
              <a:solidFill>
                <a:schemeClr val="bg1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23528" y="1277181"/>
            <a:ext cx="86409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u-H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Adó szakrendszer </a:t>
            </a:r>
            <a:r>
              <a:rPr lang="hu-H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tesztelése</a:t>
            </a:r>
            <a:endParaRPr lang="hu-HU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600"/>
              </a:spcBef>
            </a:pPr>
            <a:endParaRPr lang="hu-HU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600"/>
              </a:spcBef>
              <a:buFontTx/>
              <a:buChar char="-"/>
            </a:pP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Elsősorban a Logikai Rendszerterv készítőinek (Magyar Államkincstár Megyei Igazgatóságainak Államháztartási Irodái) és a KINCSINFO </a:t>
            </a:r>
            <a:r>
              <a:rPr lang="hu-HU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nKft</a:t>
            </a: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Kollégáinak bevonásával történik, továbbá: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Székesfehérvár Megyei Jogú Városának </a:t>
            </a:r>
            <a:r>
              <a:rPr lang="hu-HU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adóirodavezető</a:t>
            </a:r>
            <a:r>
              <a:rPr lang="hu-HU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je</a:t>
            </a: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Déri László,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Tiszaföldvár Város Önkormányzat részéről Budai Gábor úr,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Márianosztra, Ipolydamásd, Zebegény, Letkés, Ipolytölgyes, Csobánka, Nagymaros, Pilisszántó, Zsámbok, Jászkarajenő, valamint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13/1991. (V. 21.) PM rendelet 13. §</a:t>
            </a:r>
            <a:r>
              <a:rPr lang="hu-HU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-a</a:t>
            </a: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alapján – benyújtáskor – a Nemzetgazdasági Minisztérium.</a:t>
            </a:r>
          </a:p>
          <a:p>
            <a:pPr>
              <a:spcBef>
                <a:spcPts val="600"/>
              </a:spcBef>
            </a:pPr>
            <a:endParaRPr lang="hu-HU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hu-H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tesztelés során tesztmenedzser segíti a tesztelésben részt vevő Kollégák szakmai munkáját.</a:t>
            </a:r>
          </a:p>
          <a:p>
            <a:pPr>
              <a:spcBef>
                <a:spcPts val="600"/>
              </a:spcBef>
            </a:pPr>
            <a:endParaRPr lang="hu-HU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600"/>
              </a:spcBef>
            </a:pPr>
            <a:endParaRPr lang="hu-HU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01219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2D1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2D1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2D1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2D1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2D1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2D1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2D1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467544" y="260648"/>
            <a:ext cx="6004999" cy="829543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hu-HU" sz="2800" b="1" dirty="0" smtClean="0">
                <a:solidFill>
                  <a:schemeClr val="bg1"/>
                </a:solidFill>
                <a:latin typeface="Verdana" pitchFamily="34" charset="0"/>
              </a:rPr>
              <a:t>ASP.ADÓ Fejlesztési területek</a:t>
            </a:r>
            <a:endParaRPr lang="en-US" sz="2800" dirty="0">
              <a:solidFill>
                <a:schemeClr val="bg1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23528" y="1277181"/>
            <a:ext cx="8640960" cy="4475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u-H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Adó szakrendszer tervezés - fejlesztés</a:t>
            </a:r>
          </a:p>
          <a:p>
            <a:pPr marL="914400" lvl="1" indent="-457200">
              <a:lnSpc>
                <a:spcPct val="120000"/>
              </a:lnSpc>
              <a:buFont typeface="Wingdings" pitchFamily="2" charset="2"/>
              <a:buChar char="Ø"/>
              <a:tabLst>
                <a:tab pos="2246313" algn="l"/>
              </a:tabLst>
            </a:pPr>
            <a:r>
              <a:rPr lang="hu-H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Átadásra került </a:t>
            </a:r>
            <a:r>
              <a:rPr lang="hu-H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területek</a:t>
            </a:r>
            <a:r>
              <a:rPr lang="hu-H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folyamatban lévő fejlesztések:</a:t>
            </a:r>
            <a:endParaRPr lang="hu-HU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371600" lvl="2" indent="-457200">
              <a:lnSpc>
                <a:spcPct val="120000"/>
              </a:lnSpc>
              <a:buFont typeface="Wingdings" pitchFamily="2" charset="2"/>
              <a:buChar char="Ø"/>
              <a:tabLst>
                <a:tab pos="2246313" algn="l"/>
              </a:tabLst>
            </a:pP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Adóhatóság adatai (1.0) – bővebb, mint az </a:t>
            </a: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ONKADO</a:t>
            </a:r>
          </a:p>
          <a:p>
            <a:pPr marL="1371600" lvl="2" indent="-457200">
              <a:lnSpc>
                <a:spcPct val="120000"/>
              </a:lnSpc>
              <a:buFont typeface="Wingdings" pitchFamily="2" charset="2"/>
              <a:buChar char="Ø"/>
              <a:tabLst>
                <a:tab pos="2246313" algn="l"/>
              </a:tabLst>
            </a:pP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Adónemek </a:t>
            </a: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adatai (1.0) – bővített </a:t>
            </a: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funkcionalitás</a:t>
            </a:r>
            <a:endParaRPr lang="hu-HU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371600" lvl="2" indent="-457200">
              <a:lnSpc>
                <a:spcPct val="120000"/>
              </a:lnSpc>
              <a:buFont typeface="Wingdings" pitchFamily="2" charset="2"/>
              <a:buChar char="Ø"/>
              <a:tabLst>
                <a:tab pos="2246313" algn="l"/>
              </a:tabLst>
            </a:pP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Adózói törzs (1.0</a:t>
            </a: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– természetes személy és cégadatok bontásban</a:t>
            </a:r>
          </a:p>
          <a:p>
            <a:pPr marL="1371600" lvl="2" indent="-457200">
              <a:lnSpc>
                <a:spcPct val="120000"/>
              </a:lnSpc>
              <a:buFont typeface="Wingdings" pitchFamily="2" charset="2"/>
              <a:buChar char="Ø"/>
              <a:tabLst>
                <a:tab pos="2246313" algn="l"/>
              </a:tabLst>
            </a:pP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Ingatlantörzs </a:t>
            </a: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(1.0</a:t>
            </a: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– ingatlanhoz kapcsolódó adók adatai</a:t>
            </a:r>
          </a:p>
          <a:p>
            <a:pPr marL="1371600" lvl="2" indent="-457200">
              <a:lnSpc>
                <a:spcPct val="120000"/>
              </a:lnSpc>
              <a:buFont typeface="Wingdings" pitchFamily="2" charset="2"/>
              <a:buChar char="Ø"/>
              <a:tabLst>
                <a:tab pos="2246313" algn="l"/>
              </a:tabLst>
            </a:pP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Jogerősítés folyamata</a:t>
            </a:r>
          </a:p>
          <a:p>
            <a:pPr marL="1371600" lvl="2" indent="-457200">
              <a:lnSpc>
                <a:spcPct val="120000"/>
              </a:lnSpc>
              <a:buFont typeface="Wingdings" pitchFamily="2" charset="2"/>
              <a:buChar char="Ø"/>
              <a:tabLst>
                <a:tab pos="2246313" algn="l"/>
              </a:tabLst>
            </a:pP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Iratkezelés</a:t>
            </a:r>
          </a:p>
          <a:p>
            <a:pPr marL="1371600" lvl="2" indent="-457200">
              <a:lnSpc>
                <a:spcPct val="120000"/>
              </a:lnSpc>
              <a:buFont typeface="Wingdings" pitchFamily="2" charset="2"/>
              <a:buChar char="Ø"/>
              <a:tabLst>
                <a:tab pos="2246313" algn="l"/>
              </a:tabLst>
            </a:pP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Egyéb funkcionális területek</a:t>
            </a:r>
            <a:endParaRPr lang="hu-HU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371600" lvl="2" indent="-457200">
              <a:lnSpc>
                <a:spcPct val="120000"/>
              </a:lnSpc>
              <a:buFont typeface="Wingdings" pitchFamily="2" charset="2"/>
              <a:buChar char="Ø"/>
              <a:tabLst>
                <a:tab pos="2246313" algn="l"/>
              </a:tabLst>
            </a:pPr>
            <a:endParaRPr lang="hu-HU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14400" lvl="1" indent="-457200">
              <a:lnSpc>
                <a:spcPct val="120000"/>
              </a:lnSpc>
              <a:buFont typeface="Wingdings" pitchFamily="2" charset="2"/>
              <a:buChar char="Ø"/>
              <a:tabLst>
                <a:tab pos="2246313" algn="l"/>
              </a:tabLst>
            </a:pPr>
            <a:r>
              <a:rPr lang="hu-H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Későbbi időpontban történő </a:t>
            </a:r>
            <a:r>
              <a:rPr lang="hu-H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területek </a:t>
            </a:r>
            <a:r>
              <a:rPr lang="hu-H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átadása</a:t>
            </a:r>
          </a:p>
          <a:p>
            <a:pPr marL="1371600" lvl="2" indent="-457200">
              <a:lnSpc>
                <a:spcPct val="120000"/>
              </a:lnSpc>
              <a:buFont typeface="Wingdings" pitchFamily="2" charset="2"/>
              <a:buChar char="Ø"/>
              <a:tabLst>
                <a:tab pos="2246313" algn="l"/>
              </a:tabLst>
            </a:pP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Adóhatósági feladatokhoz kapcsolódó területek (pl. számfejtés, zárások),</a:t>
            </a:r>
          </a:p>
          <a:p>
            <a:pPr marL="1371600" lvl="2" indent="-457200">
              <a:lnSpc>
                <a:spcPct val="120000"/>
              </a:lnSpc>
              <a:buFont typeface="Wingdings" pitchFamily="2" charset="2"/>
              <a:buChar char="Ø"/>
              <a:tabLst>
                <a:tab pos="2246313" algn="l"/>
              </a:tabLst>
            </a:pPr>
            <a:r>
              <a:rPr lang="hu-HU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Standalone</a:t>
            </a: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külső kapcsolatok kezelése (feladatok ellátásához kapcsolódó kapcsolatok kialakítása)</a:t>
            </a:r>
            <a:endParaRPr lang="hu-HU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01219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2D1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467544" y="260648"/>
            <a:ext cx="6004999" cy="829543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hu-HU" sz="2800" b="1" dirty="0" smtClean="0">
                <a:solidFill>
                  <a:schemeClr val="bg1"/>
                </a:solidFill>
                <a:latin typeface="Verdana" pitchFamily="34" charset="0"/>
              </a:rPr>
              <a:t>ASP.ADÓ Fejlesztési területek</a:t>
            </a:r>
            <a:endParaRPr lang="en-US" sz="2800" dirty="0">
              <a:solidFill>
                <a:schemeClr val="bg1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23528" y="1277181"/>
            <a:ext cx="8640960" cy="5361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u-H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Adó szakrendszer tervezés - fejlesztés</a:t>
            </a:r>
          </a:p>
          <a:p>
            <a:pPr marL="914400" lvl="1" indent="-457200">
              <a:lnSpc>
                <a:spcPct val="120000"/>
              </a:lnSpc>
              <a:buFont typeface="Wingdings" pitchFamily="2" charset="2"/>
              <a:buChar char="Ø"/>
              <a:tabLst>
                <a:tab pos="2246313" algn="l"/>
              </a:tabLst>
            </a:pPr>
            <a:r>
              <a:rPr lang="hu-H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Átadásra </a:t>
            </a:r>
            <a:r>
              <a:rPr lang="hu-H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adónemek</a:t>
            </a:r>
            <a:r>
              <a:rPr lang="hu-H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hu-H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folyamatban </a:t>
            </a:r>
            <a:r>
              <a:rPr lang="hu-H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lévő fejlesztések:</a:t>
            </a:r>
            <a:endParaRPr lang="hu-HU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371600" lvl="2" indent="-457200">
              <a:lnSpc>
                <a:spcPct val="120000"/>
              </a:lnSpc>
              <a:buFont typeface="Wingdings" pitchFamily="2" charset="2"/>
              <a:buChar char="Ø"/>
              <a:tabLst>
                <a:tab pos="2246313" algn="l"/>
              </a:tabLst>
            </a:pP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Építményadó (3-as mérföldkő),</a:t>
            </a:r>
          </a:p>
          <a:p>
            <a:pPr marL="1371600" lvl="2" indent="-457200">
              <a:lnSpc>
                <a:spcPct val="120000"/>
              </a:lnSpc>
              <a:buFont typeface="Wingdings" pitchFamily="2" charset="2"/>
              <a:buChar char="Ø"/>
              <a:tabLst>
                <a:tab pos="2246313" algn="l"/>
              </a:tabLst>
            </a:pP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Telekadó (3-as mérföldkő)</a:t>
            </a:r>
            <a:endParaRPr lang="hu-HU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371600" lvl="2" indent="-457200">
              <a:lnSpc>
                <a:spcPct val="120000"/>
              </a:lnSpc>
              <a:buFont typeface="Wingdings" pitchFamily="2" charset="2"/>
              <a:buChar char="Ø"/>
              <a:tabLst>
                <a:tab pos="2246313" algn="l"/>
              </a:tabLst>
            </a:pP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Magánszemély </a:t>
            </a: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kommunális </a:t>
            </a: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adója (1-es és 2-es mérföldkő)</a:t>
            </a:r>
            <a:endParaRPr lang="hu-HU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371600" lvl="2" indent="-457200">
              <a:lnSpc>
                <a:spcPct val="120000"/>
              </a:lnSpc>
              <a:buFont typeface="Wingdings" pitchFamily="2" charset="2"/>
              <a:buChar char="Ø"/>
              <a:tabLst>
                <a:tab pos="2246313" algn="l"/>
              </a:tabLst>
            </a:pP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Tartózkodási </a:t>
            </a:r>
            <a:r>
              <a:rPr lang="hu-H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idő utáni idegenforgalmi </a:t>
            </a: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adó (betétlapokkal)</a:t>
            </a:r>
            <a:endParaRPr lang="hu-HU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371600" lvl="2" indent="-457200">
              <a:lnSpc>
                <a:spcPct val="120000"/>
              </a:lnSpc>
              <a:buFont typeface="Wingdings" pitchFamily="2" charset="2"/>
              <a:buChar char="Ø"/>
              <a:tabLst>
                <a:tab pos="2246313" algn="l"/>
              </a:tabLst>
            </a:pP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Ideiglenes </a:t>
            </a:r>
            <a:r>
              <a:rPr lang="hu-H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rendszámú gépjárművek </a:t>
            </a: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adója (E és P</a:t>
            </a: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marL="1371600" lvl="2" indent="-457200">
              <a:lnSpc>
                <a:spcPct val="120000"/>
              </a:lnSpc>
              <a:buFont typeface="Wingdings" pitchFamily="2" charset="2"/>
              <a:buChar char="Ø"/>
              <a:tabLst>
                <a:tab pos="2246313" algn="l"/>
              </a:tabLst>
            </a:pP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Termőföld bérbeadásból származó jövedelem adója</a:t>
            </a:r>
          </a:p>
          <a:p>
            <a:pPr marL="1371600" lvl="2" indent="-457200">
              <a:lnSpc>
                <a:spcPct val="120000"/>
              </a:lnSpc>
              <a:buFont typeface="Wingdings" pitchFamily="2" charset="2"/>
              <a:buChar char="Ø"/>
              <a:tabLst>
                <a:tab pos="2246313" algn="l"/>
              </a:tabLst>
            </a:pP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Talajterhelési </a:t>
            </a: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díj</a:t>
            </a:r>
          </a:p>
          <a:p>
            <a:pPr marL="1371600" lvl="2" indent="-457200">
              <a:lnSpc>
                <a:spcPct val="120000"/>
              </a:lnSpc>
              <a:buFont typeface="Wingdings" pitchFamily="2" charset="2"/>
              <a:buChar char="Ø"/>
              <a:tabLst>
                <a:tab pos="2246313" algn="l"/>
              </a:tabLst>
            </a:pP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Vállalkozók </a:t>
            </a:r>
            <a:r>
              <a:rPr lang="hu-H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kommunális </a:t>
            </a: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adója</a:t>
            </a:r>
          </a:p>
          <a:p>
            <a:pPr marL="1371600" lvl="2" indent="-457200">
              <a:lnSpc>
                <a:spcPct val="120000"/>
              </a:lnSpc>
              <a:buFont typeface="Wingdings" pitchFamily="2" charset="2"/>
              <a:buChar char="Ø"/>
              <a:tabLst>
                <a:tab pos="2246313" algn="l"/>
              </a:tabLst>
            </a:pPr>
            <a:r>
              <a:rPr lang="hu-H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Állandó jellegű helyi iparűzési </a:t>
            </a: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adó</a:t>
            </a:r>
          </a:p>
          <a:p>
            <a:pPr marL="1371600" lvl="2" indent="-457200">
              <a:lnSpc>
                <a:spcPct val="120000"/>
              </a:lnSpc>
              <a:buFont typeface="Wingdings" pitchFamily="2" charset="2"/>
              <a:buChar char="Ø"/>
              <a:tabLst>
                <a:tab pos="2246313" algn="l"/>
              </a:tabLst>
            </a:pP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Állandó jellegű helyi iparűzési adó adóelőleg-kiegészítés (feltöltés)</a:t>
            </a:r>
          </a:p>
          <a:p>
            <a:pPr marL="914400" lvl="1" indent="-457200">
              <a:lnSpc>
                <a:spcPct val="120000"/>
              </a:lnSpc>
              <a:buFont typeface="Wingdings" pitchFamily="2" charset="2"/>
              <a:buChar char="Ø"/>
              <a:tabLst>
                <a:tab pos="2246313" algn="l"/>
              </a:tabLst>
            </a:pPr>
            <a:r>
              <a:rPr lang="hu-H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Későbbi időpontban történő területek átadása</a:t>
            </a:r>
          </a:p>
          <a:p>
            <a:pPr marL="1371600" lvl="2" indent="-457200">
              <a:lnSpc>
                <a:spcPct val="120000"/>
              </a:lnSpc>
              <a:buFont typeface="Wingdings" pitchFamily="2" charset="2"/>
              <a:buChar char="Ø"/>
              <a:tabLst>
                <a:tab pos="2246313" algn="l"/>
              </a:tabLst>
            </a:pP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Gépjárműadó,</a:t>
            </a:r>
          </a:p>
          <a:p>
            <a:pPr marL="1371600" lvl="2" indent="-457200">
              <a:lnSpc>
                <a:spcPct val="120000"/>
              </a:lnSpc>
              <a:buFont typeface="Wingdings" pitchFamily="2" charset="2"/>
              <a:buChar char="Ø"/>
              <a:tabLst>
                <a:tab pos="2246313" algn="l"/>
              </a:tabLst>
            </a:pP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Széndioxid-kibocsájtás </a:t>
            </a: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díjkülönbözete,</a:t>
            </a:r>
          </a:p>
          <a:p>
            <a:pPr marL="1371600" lvl="2" indent="-457200">
              <a:lnSpc>
                <a:spcPct val="120000"/>
              </a:lnSpc>
              <a:buFont typeface="Wingdings" pitchFamily="2" charset="2"/>
              <a:buChar char="Ø"/>
              <a:tabLst>
                <a:tab pos="2246313" algn="l"/>
              </a:tabLst>
            </a:pP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Módosítások</a:t>
            </a:r>
            <a:endParaRPr lang="hu-HU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371600" lvl="2" indent="-457200">
              <a:lnSpc>
                <a:spcPct val="120000"/>
              </a:lnSpc>
              <a:tabLst>
                <a:tab pos="2246313" algn="l"/>
              </a:tabLst>
            </a:pPr>
            <a:endParaRPr lang="hu-HU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371600" lvl="2" indent="-457200">
              <a:lnSpc>
                <a:spcPct val="120000"/>
              </a:lnSpc>
              <a:tabLst>
                <a:tab pos="2246313" algn="l"/>
              </a:tabLst>
            </a:pPr>
            <a:endParaRPr lang="hu-HU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01219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2D1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rtalom helye 4"/>
          <p:cNvGraphicFramePr>
            <a:graphicFrameLocks noGrp="1"/>
          </p:cNvGraphicFramePr>
          <p:nvPr>
            <p:ph idx="1"/>
          </p:nvPr>
        </p:nvGraphicFramePr>
        <p:xfrm>
          <a:off x="467544" y="1412776"/>
          <a:ext cx="8291514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5757"/>
                <a:gridCol w="4145757"/>
              </a:tblGrid>
              <a:tr h="392349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Státusz</a:t>
                      </a:r>
                      <a:endParaRPr lang="hu-HU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darab</a:t>
                      </a:r>
                      <a:endParaRPr lang="hu-HU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1388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sng" strike="noStrike" dirty="0">
                          <a:solidFill>
                            <a:schemeClr val="tx1"/>
                          </a:solidFill>
                          <a:latin typeface="+mn-lt"/>
                          <a:hlinkClick r:id="rId2"/>
                        </a:rPr>
                        <a:t>Igény bejelentve</a:t>
                      </a:r>
                      <a:endParaRPr lang="hu-HU" sz="2400" b="0" i="0" u="sng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24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49</a:t>
                      </a:r>
                      <a:endParaRPr lang="hu-HU" sz="2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31388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sng" strike="noStrike">
                          <a:solidFill>
                            <a:schemeClr val="tx1"/>
                          </a:solidFill>
                          <a:latin typeface="+mn-lt"/>
                          <a:hlinkClick r:id="rId3"/>
                        </a:rPr>
                        <a:t>Jóváhagyott igény</a:t>
                      </a:r>
                      <a:endParaRPr lang="hu-HU" sz="2400" b="0" i="0" u="sng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2400" b="0" i="0" u="none" strike="noStrike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0</a:t>
                      </a:r>
                      <a:endParaRPr lang="hu-HU" sz="2400" b="0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31388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sng" strike="noStrike">
                          <a:solidFill>
                            <a:schemeClr val="tx1"/>
                          </a:solidFill>
                          <a:latin typeface="+mn-lt"/>
                          <a:hlinkClick r:id="rId4"/>
                        </a:rPr>
                        <a:t>Igény feldolgozva</a:t>
                      </a:r>
                      <a:endParaRPr lang="hu-HU" sz="2400" b="0" i="0" u="sng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2400" b="0" i="0" u="none" strike="noStrike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53</a:t>
                      </a:r>
                      <a:endParaRPr lang="hu-HU" sz="2400" b="0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31388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sng" strike="noStrike">
                          <a:solidFill>
                            <a:schemeClr val="tx1"/>
                          </a:solidFill>
                          <a:latin typeface="+mn-lt"/>
                          <a:hlinkClick r:id="rId5"/>
                        </a:rPr>
                        <a:t>Nyitott/várakozó feladat</a:t>
                      </a:r>
                      <a:endParaRPr lang="hu-HU" sz="2400" b="0" i="0" u="sng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2400" b="0" i="0" u="none" strike="noStrike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178</a:t>
                      </a:r>
                      <a:endParaRPr lang="hu-HU" sz="2400" b="0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31388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sng" strike="noStrike">
                          <a:solidFill>
                            <a:schemeClr val="tx1"/>
                          </a:solidFill>
                          <a:latin typeface="+mn-lt"/>
                          <a:hlinkClick r:id="rId6"/>
                        </a:rPr>
                        <a:t>Válaszra vár</a:t>
                      </a:r>
                      <a:endParaRPr lang="hu-HU" sz="2400" b="0" i="0" u="sng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2400" b="0" i="0" u="none" strike="noStrike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47</a:t>
                      </a:r>
                      <a:endParaRPr lang="hu-HU" sz="2400" b="0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31388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sng" strike="noStrike">
                          <a:solidFill>
                            <a:schemeClr val="tx1"/>
                          </a:solidFill>
                          <a:latin typeface="+mn-lt"/>
                          <a:hlinkClick r:id="rId7"/>
                        </a:rPr>
                        <a:t>Készítés folyamatban</a:t>
                      </a:r>
                      <a:endParaRPr lang="hu-HU" sz="2400" b="0" i="0" u="sng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24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16</a:t>
                      </a:r>
                      <a:endParaRPr lang="hu-HU" sz="2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31388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sng" strike="noStrike">
                          <a:solidFill>
                            <a:schemeClr val="tx1"/>
                          </a:solidFill>
                          <a:latin typeface="+mn-lt"/>
                          <a:hlinkClick r:id="rId8"/>
                        </a:rPr>
                        <a:t>Elfogadásra vár</a:t>
                      </a:r>
                      <a:endParaRPr lang="hu-HU" sz="2400" b="0" i="0" u="sng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2400" b="0" i="0" u="none" strike="noStrike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52</a:t>
                      </a:r>
                      <a:endParaRPr lang="hu-HU" sz="2400" b="0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31388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sng" strike="noStrike">
                          <a:solidFill>
                            <a:schemeClr val="tx1"/>
                          </a:solidFill>
                          <a:latin typeface="+mn-lt"/>
                          <a:hlinkClick r:id="rId9"/>
                        </a:rPr>
                        <a:t>Kész/elfogadva</a:t>
                      </a:r>
                      <a:endParaRPr lang="hu-HU" sz="2400" b="0" i="0" u="sng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2400" b="0" i="0" u="none" strike="noStrike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163</a:t>
                      </a:r>
                      <a:endParaRPr lang="hu-HU" sz="2400" b="0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31388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sng" strike="noStrike">
                          <a:solidFill>
                            <a:schemeClr val="tx1"/>
                          </a:solidFill>
                          <a:latin typeface="+mn-lt"/>
                          <a:hlinkClick r:id="rId10"/>
                        </a:rPr>
                        <a:t>Hibás/újra nyitva</a:t>
                      </a:r>
                      <a:endParaRPr lang="hu-HU" sz="2400" b="0" i="0" u="sng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2400" b="0" i="0" u="none" strike="noStrike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0</a:t>
                      </a:r>
                      <a:endParaRPr lang="hu-HU" sz="2400" b="0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31388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sng" strike="noStrike">
                          <a:solidFill>
                            <a:schemeClr val="tx1"/>
                          </a:solidFill>
                          <a:latin typeface="+mn-lt"/>
                          <a:hlinkClick r:id="rId11"/>
                        </a:rPr>
                        <a:t>Lezárt/visszautasított</a:t>
                      </a:r>
                      <a:endParaRPr lang="hu-HU" sz="2400" b="0" i="0" u="sng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2400" b="0" i="0" u="none" strike="noStrike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59</a:t>
                      </a:r>
                      <a:endParaRPr lang="hu-HU" sz="2400" b="0" i="0" u="none" strike="noStrike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</a:tr>
              <a:tr h="313880"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sng" strike="noStrike" dirty="0">
                          <a:solidFill>
                            <a:schemeClr val="tx1"/>
                          </a:solidFill>
                          <a:latin typeface="+mn-lt"/>
                          <a:hlinkClick r:id="rId11"/>
                        </a:rPr>
                        <a:t>Jövőbeli fejlesztés</a:t>
                      </a:r>
                      <a:endParaRPr lang="hu-HU" sz="2400" b="0" i="0" u="sng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2400" b="0" i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1</a:t>
                      </a:r>
                      <a:endParaRPr lang="hu-HU" sz="2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467544" y="260648"/>
            <a:ext cx="6004999" cy="829543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hu-HU" sz="2800" b="1" dirty="0" smtClean="0">
                <a:solidFill>
                  <a:schemeClr val="bg1"/>
                </a:solidFill>
                <a:latin typeface="Verdana" pitchFamily="34" charset="0"/>
              </a:rPr>
              <a:t>ASP.ADÓ Fejlesztési területek</a:t>
            </a:r>
            <a:endParaRPr lang="en-US" sz="2800" dirty="0">
              <a:solidFill>
                <a:schemeClr val="bg1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23528" y="1277181"/>
            <a:ext cx="864096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hu-H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Egyéb – Amire szükség van</a:t>
            </a:r>
          </a:p>
          <a:p>
            <a:pPr algn="ctr">
              <a:spcBef>
                <a:spcPts val="600"/>
              </a:spcBef>
            </a:pPr>
            <a:endParaRPr lang="hu-HU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spcBef>
                <a:spcPts val="600"/>
              </a:spcBef>
            </a:pPr>
            <a:endParaRPr lang="hu-HU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Önkormányzati adóhatóságok jelzései, észrevételei, igényei,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Önkormányzati adóhatóságok közreműködése, támogatása,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Tesztelni, majd csatlakozni vágyó önkormányzatok rendeletei, 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Jogszabályi környezet(</a:t>
            </a:r>
            <a:r>
              <a:rPr lang="hu-HU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ek</a:t>
            </a: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 módosítása – NGM szakmai támogatása,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Nemzetgazdasági Minisztérium szakmai jóváhagyása, engedélye,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Önkormányzati adóhatóságok </a:t>
            </a:r>
            <a:r>
              <a:rPr lang="hu-HU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adat-migrálás</a:t>
            </a: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hatékony közreműködése, illetve 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hu-H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Működtetés során rugalmas hozzáállása.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endParaRPr lang="hu-HU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01219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2D1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2D1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2D1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2D1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2D1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2D1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2D1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2D1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467544" y="260648"/>
            <a:ext cx="6004999" cy="829543"/>
          </a:xfrm>
          <a:prstGeom prst="rect">
            <a:avLst/>
          </a:prstGeom>
          <a:solidFill>
            <a:srgbClr val="0066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hu-HU" sz="2800" b="1" dirty="0" smtClean="0">
                <a:solidFill>
                  <a:schemeClr val="bg1"/>
                </a:solidFill>
                <a:latin typeface="Verdana" pitchFamily="34" charset="0"/>
              </a:rPr>
              <a:t>Zárás</a:t>
            </a:r>
            <a:endParaRPr lang="en-US" sz="2800" dirty="0">
              <a:solidFill>
                <a:schemeClr val="bg1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6" name="Picture 8" descr="http://t0.gstatic.com/images?q=tbn:ANd9GcQRNfLEYNZlaKViFnptXevnIAi2kAy5IYnS2BS_OcF2e-ZwOVL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3748" y="2204864"/>
            <a:ext cx="4355044" cy="3456384"/>
          </a:xfrm>
          <a:prstGeom prst="rect">
            <a:avLst/>
          </a:prstGeom>
          <a:noFill/>
        </p:spPr>
      </p:pic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67544" y="1268760"/>
            <a:ext cx="7988424" cy="1686049"/>
          </a:xfrm>
        </p:spPr>
        <p:txBody>
          <a:bodyPr/>
          <a:lstStyle/>
          <a:p>
            <a:pPr algn="l"/>
            <a:r>
              <a:rPr lang="hu-HU" sz="2400" b="1" dirty="0" smtClean="0">
                <a:latin typeface="Verdana" pitchFamily="34" charset="0"/>
              </a:rPr>
              <a:t>Köszönöm a figyelmet!</a:t>
            </a:r>
            <a:endParaRPr lang="hu-HU" sz="2400" dirty="0">
              <a:solidFill>
                <a:schemeClr val="tx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21865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DA7F9D75069BC441B0F424683BCA47EC" ma:contentTypeVersion="" ma:contentTypeDescription="Új dokumentum létrehozása." ma:contentTypeScope="" ma:versionID="113653f3f5631830b599c48189ab6b6a">
  <xsd:schema xmlns:xsd="http://www.w3.org/2001/XMLSchema" xmlns:xs="http://www.w3.org/2001/XMLSchema" xmlns:p="http://schemas.microsoft.com/office/2006/metadata/properties" xmlns:ns2="eff08c82-ce1c-49bc-a1d0-41eac7de1a3e" targetNamespace="http://schemas.microsoft.com/office/2006/metadata/properties" ma:root="true" ma:fieldsID="3f575c8ed20e9d75161a6250bb3eb464" ns2:_="">
    <xsd:import namespace="eff08c82-ce1c-49bc-a1d0-41eac7de1a3e"/>
    <xsd:element name="properties">
      <xsd:complexType>
        <xsd:sequence>
          <xsd:element name="documentManagement">
            <xsd:complexType>
              <xsd:all>
                <xsd:element ref="ns2:Titokgazda" minOccurs="0"/>
                <xsd:element ref="ns2:Titokkorlá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f08c82-ce1c-49bc-a1d0-41eac7de1a3e" elementFormDefault="qualified">
    <xsd:import namespace="http://schemas.microsoft.com/office/2006/documentManagement/types"/>
    <xsd:import namespace="http://schemas.microsoft.com/office/infopath/2007/PartnerControls"/>
    <xsd:element name="Titokgazda" ma:index="8" nillable="true" ma:displayName="Titokgazda" ma:internalName="Titokgazda">
      <xsd:simpleType>
        <xsd:restriction base="dms:Text">
          <xsd:maxLength value="255"/>
        </xsd:restriction>
      </xsd:simpleType>
    </xsd:element>
    <xsd:element name="Titokkorlát" ma:index="9" nillable="true" ma:displayName="Titokkorlát" ma:internalName="Titokkorl_x00e1_t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Titokgazda xmlns="eff08c82-ce1c-49bc-a1d0-41eac7de1a3e" xsi:nil="true"/>
    <Titokkorlát xmlns="eff08c82-ce1c-49bc-a1d0-41eac7de1a3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347B04-A862-4BE4-A6E7-CF40A27675D3}"/>
</file>

<file path=customXml/itemProps2.xml><?xml version="1.0" encoding="utf-8"?>
<ds:datastoreItem xmlns:ds="http://schemas.openxmlformats.org/officeDocument/2006/customXml" ds:itemID="{2B24C52E-7EA5-4F0E-8669-8D1F6CC8EDAD}"/>
</file>

<file path=customXml/itemProps3.xml><?xml version="1.0" encoding="utf-8"?>
<ds:datastoreItem xmlns:ds="http://schemas.openxmlformats.org/officeDocument/2006/customXml" ds:itemID="{7ADAEE4C-7A96-4AC2-8587-81A974652073}"/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637</Words>
  <Application>Microsoft Office PowerPoint</Application>
  <PresentationFormat>Diavetítés a képernyőre (4:3 oldalarány)</PresentationFormat>
  <Paragraphs>104</Paragraphs>
  <Slides>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0" baseType="lpstr">
      <vt:lpstr>Office-téma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Köszönöm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Dr. Szabó Balázs</dc:creator>
  <cp:lastModifiedBy>Szüts Péter</cp:lastModifiedBy>
  <cp:revision>106</cp:revision>
  <cp:lastPrinted>2014-05-05T11:26:27Z</cp:lastPrinted>
  <dcterms:created xsi:type="dcterms:W3CDTF">2012-05-30T14:24:44Z</dcterms:created>
  <dcterms:modified xsi:type="dcterms:W3CDTF">2014-06-12T07:44:03Z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0x010100DA7F9D75069BC441B0F424683BCA47EC</vt:lpwstr>
  </property>
</Properties>
</file>