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notesMasterIdLst>
    <p:notesMasterId r:id="rId29"/>
  </p:notesMasterIdLst>
  <p:sldIdLst>
    <p:sldId id="292" r:id="rId5"/>
    <p:sldId id="271" r:id="rId6"/>
    <p:sldId id="273" r:id="rId7"/>
    <p:sldId id="275" r:id="rId8"/>
    <p:sldId id="272" r:id="rId9"/>
    <p:sldId id="282" r:id="rId10"/>
    <p:sldId id="286" r:id="rId11"/>
    <p:sldId id="288" r:id="rId12"/>
    <p:sldId id="289" r:id="rId13"/>
    <p:sldId id="291" r:id="rId14"/>
    <p:sldId id="290" r:id="rId15"/>
    <p:sldId id="274" r:id="rId16"/>
    <p:sldId id="276" r:id="rId17"/>
    <p:sldId id="277" r:id="rId18"/>
    <p:sldId id="278" r:id="rId19"/>
    <p:sldId id="257" r:id="rId20"/>
    <p:sldId id="259" r:id="rId21"/>
    <p:sldId id="261" r:id="rId22"/>
    <p:sldId id="262" r:id="rId23"/>
    <p:sldId id="267" r:id="rId24"/>
    <p:sldId id="270" r:id="rId25"/>
    <p:sldId id="279" r:id="rId26"/>
    <p:sldId id="280" r:id="rId27"/>
    <p:sldId id="293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38" autoAdjust="0"/>
  </p:normalViewPr>
  <p:slideViewPr>
    <p:cSldViewPr>
      <p:cViewPr varScale="1">
        <p:scale>
          <a:sx n="71" d="100"/>
          <a:sy n="71" d="100"/>
        </p:scale>
        <p:origin x="-170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csoz\AppData\Local\Microsoft\Windows\INetCache\Content.Outlook\XT3X7AF5\2018%2001%2001-j&#233;vel%20csatlakoz&#243;k%20adattiszt&#237;t&#225;sa%20form&#225;zott%20(10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csoz\Desktop\M&#225;solat%20eredetije2018%2001%2001-j&#233;vel%20csatlakoz&#243;k%20adattiszt&#237;t&#225;sa%20form&#225;zott%20(9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[2018 01 01-jével csatlakozók adattisztítása formázott (10).xlsx]Munka2!Kimutatás2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hu-HU" b="1">
                <a:solidFill>
                  <a:schemeClr val="tx1"/>
                </a:solidFill>
              </a:rPr>
              <a:t>2018.01.01-jével</a:t>
            </a:r>
            <a:r>
              <a:rPr lang="hu-HU" b="1" baseline="0">
                <a:solidFill>
                  <a:schemeClr val="tx1"/>
                </a:solidFill>
              </a:rPr>
              <a:t> csatlakozó önkormányzatok száma megyénként</a:t>
            </a:r>
            <a:endParaRPr lang="en-US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Munka2!$B$3</c:f>
              <c:strCache>
                <c:ptCount val="1"/>
                <c:pt idx="0">
                  <c:v>Összeg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Munka2!$A$4:$A$23</c:f>
              <c:strCache>
                <c:ptCount val="19"/>
                <c:pt idx="0">
                  <c:v>Bács-Kiskun megye</c:v>
                </c:pt>
                <c:pt idx="1">
                  <c:v>Baranya megye</c:v>
                </c:pt>
                <c:pt idx="2">
                  <c:v>Békés megye</c:v>
                </c:pt>
                <c:pt idx="3">
                  <c:v>Borsod-Abaúj-Zemplén megye</c:v>
                </c:pt>
                <c:pt idx="4">
                  <c:v>Csongrád megye</c:v>
                </c:pt>
                <c:pt idx="5">
                  <c:v>Fejér megye</c:v>
                </c:pt>
                <c:pt idx="6">
                  <c:v>Győr-Moson-Sopron megye</c:v>
                </c:pt>
                <c:pt idx="7">
                  <c:v>Hajdú-Bihar megye</c:v>
                </c:pt>
                <c:pt idx="8">
                  <c:v>Heves megye</c:v>
                </c:pt>
                <c:pt idx="9">
                  <c:v>Jász-Nagykun-Szolnok megye</c:v>
                </c:pt>
                <c:pt idx="10">
                  <c:v>Komárom-Esztergom megye</c:v>
                </c:pt>
                <c:pt idx="11">
                  <c:v>Nógrád megye</c:v>
                </c:pt>
                <c:pt idx="12">
                  <c:v>Pest megye</c:v>
                </c:pt>
                <c:pt idx="13">
                  <c:v>Somogy megye</c:v>
                </c:pt>
                <c:pt idx="14">
                  <c:v>Szabolcs-Szatmár-Bereg megye</c:v>
                </c:pt>
                <c:pt idx="15">
                  <c:v>Tolna megye</c:v>
                </c:pt>
                <c:pt idx="16">
                  <c:v>Vas megye</c:v>
                </c:pt>
                <c:pt idx="17">
                  <c:v>Veszprém megye</c:v>
                </c:pt>
                <c:pt idx="18">
                  <c:v>Zala megye</c:v>
                </c:pt>
              </c:strCache>
            </c:strRef>
          </c:cat>
          <c:val>
            <c:numRef>
              <c:f>Munka2!$B$4:$B$23</c:f>
              <c:numCache>
                <c:formatCode>General</c:formatCode>
                <c:ptCount val="19"/>
                <c:pt idx="0">
                  <c:v>50</c:v>
                </c:pt>
                <c:pt idx="1">
                  <c:v>144</c:v>
                </c:pt>
                <c:pt idx="2">
                  <c:v>34</c:v>
                </c:pt>
                <c:pt idx="3">
                  <c:v>157</c:v>
                </c:pt>
                <c:pt idx="4">
                  <c:v>18</c:v>
                </c:pt>
                <c:pt idx="5">
                  <c:v>22</c:v>
                </c:pt>
                <c:pt idx="6">
                  <c:v>72</c:v>
                </c:pt>
                <c:pt idx="7">
                  <c:v>29</c:v>
                </c:pt>
                <c:pt idx="8">
                  <c:v>45</c:v>
                </c:pt>
                <c:pt idx="9">
                  <c:v>33</c:v>
                </c:pt>
                <c:pt idx="10">
                  <c:v>26</c:v>
                </c:pt>
                <c:pt idx="11">
                  <c:v>58</c:v>
                </c:pt>
                <c:pt idx="12">
                  <c:v>65</c:v>
                </c:pt>
                <c:pt idx="13">
                  <c:v>90</c:v>
                </c:pt>
                <c:pt idx="14">
                  <c:v>112</c:v>
                </c:pt>
                <c:pt idx="15">
                  <c:v>50</c:v>
                </c:pt>
                <c:pt idx="16">
                  <c:v>81</c:v>
                </c:pt>
                <c:pt idx="17">
                  <c:v>76</c:v>
                </c:pt>
                <c:pt idx="18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06A-4090-ACBB-7A3C33B8C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11488"/>
        <c:axId val="120113024"/>
      </c:barChart>
      <c:catAx>
        <c:axId val="1201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0113024"/>
        <c:crosses val="autoZero"/>
        <c:auto val="1"/>
        <c:lblAlgn val="ctr"/>
        <c:lblOffset val="100"/>
        <c:noMultiLvlLbl val="0"/>
      </c:catAx>
      <c:valAx>
        <c:axId val="12011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011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hu-HU" dirty="0"/>
              <a:t>2018.01.01-jével csatlakozó önkormányzatok </a:t>
            </a:r>
            <a:r>
              <a:rPr lang="hu-HU" dirty="0" smtClean="0"/>
              <a:t>kritikus </a:t>
            </a:r>
            <a:r>
              <a:rPr lang="hu-HU" dirty="0"/>
              <a:t>hibáinak </a:t>
            </a:r>
            <a:r>
              <a:rPr lang="hu-HU" dirty="0" smtClean="0"/>
              <a:t>száma (4T hibák nélkül)</a:t>
            </a:r>
            <a:endParaRPr lang="hu-HU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cat>
            <c:strRef>
              <c:f>'2018.01.01-i csatlakozók'!$I$1270:$L$1270</c:f>
              <c:strCache>
                <c:ptCount val="4"/>
                <c:pt idx="0">
                  <c:v>1. ütem</c:v>
                </c:pt>
                <c:pt idx="1">
                  <c:v>2. ütem</c:v>
                </c:pt>
                <c:pt idx="2">
                  <c:v>3. ütem</c:v>
                </c:pt>
                <c:pt idx="3">
                  <c:v>4. ütem</c:v>
                </c:pt>
              </c:strCache>
            </c:strRef>
          </c:cat>
          <c:val>
            <c:numRef>
              <c:f>'2018.01.01-i csatlakozók'!$I$1271:$L$1271</c:f>
              <c:numCache>
                <c:formatCode>General</c:formatCode>
                <c:ptCount val="4"/>
                <c:pt idx="0">
                  <c:v>369900</c:v>
                </c:pt>
                <c:pt idx="1">
                  <c:v>86131</c:v>
                </c:pt>
                <c:pt idx="2">
                  <c:v>30975</c:v>
                </c:pt>
                <c:pt idx="3">
                  <c:v>20514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0BD-4B1C-AB48-DF0DBCFFD2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147328"/>
        <c:axId val="120161408"/>
      </c:lineChart>
      <c:catAx>
        <c:axId val="12014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/>
            </a:pPr>
            <a:endParaRPr lang="hu-HU"/>
          </a:p>
        </c:txPr>
        <c:crossAx val="120161408"/>
        <c:crosses val="autoZero"/>
        <c:auto val="1"/>
        <c:lblAlgn val="ctr"/>
        <c:lblOffset val="100"/>
        <c:noMultiLvlLbl val="0"/>
      </c:catAx>
      <c:valAx>
        <c:axId val="120161408"/>
        <c:scaling>
          <c:orientation val="minMax"/>
        </c:scaling>
        <c:delete val="0"/>
        <c:axPos val="l"/>
        <c:majorGridlines>
          <c:spPr>
            <a:ln>
              <a:solidFill>
                <a:prstClr val="black">
                  <a:tint val="75000"/>
                  <a:shade val="95000"/>
                  <a:satMod val="105000"/>
                  <a:alpha val="20000"/>
                </a:prst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b="1"/>
            </a:pPr>
            <a:endParaRPr lang="hu-HU"/>
          </a:p>
        </c:txPr>
        <c:crossAx val="120147328"/>
        <c:crosses val="autoZero"/>
        <c:crossBetween val="between"/>
      </c:valAx>
    </c:plotArea>
    <c:plotVisOnly val="1"/>
    <c:dispBlanksAs val="gap"/>
    <c:showDLblsOverMax val="0"/>
  </c:chart>
  <c:spPr>
    <a:solidFill>
      <a:srgbClr val="4F81BD">
        <a:lumMod val="20000"/>
        <a:lumOff val="80000"/>
      </a:srgbClr>
    </a:solidFill>
  </c:spPr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4A55DD-6BEB-4D3C-A8FE-C461AC1E7A26}" type="doc">
      <dgm:prSet loTypeId="urn:microsoft.com/office/officeart/2005/8/layout/vList6" loCatId="process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endParaRPr lang="hu-HU"/>
        </a:p>
      </dgm:t>
    </dgm:pt>
    <dgm:pt modelId="{446806BB-FF14-41D2-825F-EF643DB6AF61}">
      <dgm:prSet phldrT="[Szöveg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dirty="0" smtClean="0"/>
            <a:t>Keretrendszer</a:t>
          </a:r>
        </a:p>
      </dgm:t>
    </dgm:pt>
    <dgm:pt modelId="{D39835A7-2666-45AA-8B47-56F4DC8CDF0A}" type="parTrans" cxnId="{EC354A98-EADF-4845-BF7C-FD9B0DD1688F}">
      <dgm:prSet/>
      <dgm:spPr/>
      <dgm:t>
        <a:bodyPr/>
        <a:lstStyle/>
        <a:p>
          <a:endParaRPr lang="hu-HU"/>
        </a:p>
      </dgm:t>
    </dgm:pt>
    <dgm:pt modelId="{F45C5EAA-28E0-4AD1-BAD0-7E136E346AD9}" type="sibTrans" cxnId="{EC354A98-EADF-4845-BF7C-FD9B0DD1688F}">
      <dgm:prSet/>
      <dgm:spPr/>
      <dgm:t>
        <a:bodyPr/>
        <a:lstStyle/>
        <a:p>
          <a:endParaRPr lang="hu-HU"/>
        </a:p>
      </dgm:t>
    </dgm:pt>
    <dgm:pt modelId="{A91850C6-B384-42B6-9377-0CAB5FC75AFB}">
      <dgm:prSet phldrT="[Szöveg]" custT="1"/>
      <dgm:spPr/>
      <dgm:t>
        <a:bodyPr anchor="ctr"/>
        <a:lstStyle/>
        <a:p>
          <a:pPr algn="just"/>
          <a:r>
            <a:rPr lang="hu-HU" sz="1400" b="0" dirty="0" smtClean="0"/>
            <a:t>A szakrendszerek számára egységes felületet és hozzáférést, az egységes felhasználó-, és jogosultságkezelést, valamint a rendszerszintű menedzsment (üzleti) funkciók elérését biztosítja.</a:t>
          </a:r>
          <a:endParaRPr lang="hu-HU" sz="1400" b="0" dirty="0"/>
        </a:p>
      </dgm:t>
    </dgm:pt>
    <dgm:pt modelId="{28F664DE-8C49-4277-B259-A73B4A13A8CB}" type="parTrans" cxnId="{79883C43-1B94-41E6-8591-6815D2D03EF5}">
      <dgm:prSet/>
      <dgm:spPr/>
      <dgm:t>
        <a:bodyPr/>
        <a:lstStyle/>
        <a:p>
          <a:endParaRPr lang="hu-HU"/>
        </a:p>
      </dgm:t>
    </dgm:pt>
    <dgm:pt modelId="{B048F0B7-0F83-4029-8A2C-5C6E26BFC922}" type="sibTrans" cxnId="{79883C43-1B94-41E6-8591-6815D2D03EF5}">
      <dgm:prSet/>
      <dgm:spPr/>
      <dgm:t>
        <a:bodyPr/>
        <a:lstStyle/>
        <a:p>
          <a:endParaRPr lang="hu-HU"/>
        </a:p>
      </dgm:t>
    </dgm:pt>
    <dgm:pt modelId="{36F03EF2-82FE-4996-BB20-F0DEDB9ABCA2}">
      <dgm:prSet phldrT="[Szöveg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dirty="0" smtClean="0"/>
            <a:t>Támogató rendszerek</a:t>
          </a:r>
          <a:endParaRPr lang="hu-HU" dirty="0"/>
        </a:p>
      </dgm:t>
    </dgm:pt>
    <dgm:pt modelId="{1ED8D648-F74A-4D46-A61E-2345B2CA1B81}" type="parTrans" cxnId="{9F012C38-AA1D-4703-AD2C-10519B1881C6}">
      <dgm:prSet/>
      <dgm:spPr/>
      <dgm:t>
        <a:bodyPr/>
        <a:lstStyle/>
        <a:p>
          <a:endParaRPr lang="hu-HU"/>
        </a:p>
      </dgm:t>
    </dgm:pt>
    <dgm:pt modelId="{0710AC23-FDA3-44DD-A8DD-A1709999FFD4}" type="sibTrans" cxnId="{9F012C38-AA1D-4703-AD2C-10519B1881C6}">
      <dgm:prSet/>
      <dgm:spPr/>
      <dgm:t>
        <a:bodyPr/>
        <a:lstStyle/>
        <a:p>
          <a:endParaRPr lang="hu-HU"/>
        </a:p>
      </dgm:t>
    </dgm:pt>
    <dgm:pt modelId="{62D7C1B6-8B0B-43D9-9542-2DDD6E994CAF}">
      <dgm:prSet phldrT="[Szöveg]" custT="1"/>
      <dgm:spPr/>
      <dgm:t>
        <a:bodyPr anchor="ctr"/>
        <a:lstStyle/>
        <a:p>
          <a:pPr algn="l"/>
          <a:r>
            <a:rPr lang="hu-HU" sz="1400" b="0" dirty="0" smtClean="0"/>
            <a:t>Az önkormányzati ASP rendszer napi adminisztratív, ügyfélszolgálati és működtetési feladatait segítő alkalmazások.</a:t>
          </a:r>
          <a:endParaRPr lang="hu-HU" sz="1400" b="0" dirty="0"/>
        </a:p>
      </dgm:t>
    </dgm:pt>
    <dgm:pt modelId="{658A0ABE-6D19-4E9D-87B5-C6C1E9FE7762}" type="parTrans" cxnId="{CFBDC721-9636-4AF1-B37F-09EF67C89976}">
      <dgm:prSet/>
      <dgm:spPr/>
      <dgm:t>
        <a:bodyPr/>
        <a:lstStyle/>
        <a:p>
          <a:endParaRPr lang="hu-HU"/>
        </a:p>
      </dgm:t>
    </dgm:pt>
    <dgm:pt modelId="{56A314D7-F868-4502-8FEE-7AE95AEE0774}" type="sibTrans" cxnId="{CFBDC721-9636-4AF1-B37F-09EF67C89976}">
      <dgm:prSet/>
      <dgm:spPr/>
      <dgm:t>
        <a:bodyPr/>
        <a:lstStyle/>
        <a:p>
          <a:endParaRPr lang="hu-HU"/>
        </a:p>
      </dgm:t>
    </dgm:pt>
    <dgm:pt modelId="{7B856BD4-1CBD-41EF-AA6A-5D8E8979618A}">
      <dgm:prSet phldrT="[Szöveg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dirty="0" smtClean="0">
              <a:solidFill>
                <a:schemeClr val="bg1"/>
              </a:solidFill>
            </a:rPr>
            <a:t>Szakrendszerek</a:t>
          </a:r>
        </a:p>
      </dgm:t>
    </dgm:pt>
    <dgm:pt modelId="{067251A7-52FC-4ACB-9C24-D78555949B51}" type="parTrans" cxnId="{7B01404B-FEFA-4495-B4D3-9549A558DCE7}">
      <dgm:prSet/>
      <dgm:spPr/>
      <dgm:t>
        <a:bodyPr/>
        <a:lstStyle/>
        <a:p>
          <a:endParaRPr lang="hu-HU"/>
        </a:p>
      </dgm:t>
    </dgm:pt>
    <dgm:pt modelId="{4E2928A5-D0BB-4F3A-9C2E-229112ED47C0}" type="sibTrans" cxnId="{7B01404B-FEFA-4495-B4D3-9549A558DCE7}">
      <dgm:prSet/>
      <dgm:spPr/>
      <dgm:t>
        <a:bodyPr/>
        <a:lstStyle/>
        <a:p>
          <a:endParaRPr lang="hu-HU"/>
        </a:p>
      </dgm:t>
    </dgm:pt>
    <dgm:pt modelId="{CA6E7E57-7579-4512-9845-A936F48E28DB}">
      <dgm:prSet phldrT="[Szöveg]" custT="1"/>
      <dgm:spPr/>
      <dgm:t>
        <a:bodyPr anchor="ctr"/>
        <a:lstStyle/>
        <a:p>
          <a:pPr algn="just"/>
          <a:r>
            <a:rPr lang="hu-HU" sz="1400" b="0" dirty="0" smtClean="0"/>
            <a:t>A e-közigazgatáshoz kapcsolódóan az ASP rendszerben olyan integrált szakrendszerek kerültek bevezetésre, amelyek hatékonyan segítik az önkormányzatok illetve a felettes szervek napi munkáját.</a:t>
          </a:r>
          <a:endParaRPr lang="hu-HU" sz="1400" b="0" dirty="0"/>
        </a:p>
      </dgm:t>
    </dgm:pt>
    <dgm:pt modelId="{04A1CC93-ADEC-4DF8-87BF-91C31F69F9B8}" type="parTrans" cxnId="{B18D415F-E6C9-4815-9A9B-4B944570F69E}">
      <dgm:prSet/>
      <dgm:spPr/>
      <dgm:t>
        <a:bodyPr/>
        <a:lstStyle/>
        <a:p>
          <a:endParaRPr lang="hu-HU"/>
        </a:p>
      </dgm:t>
    </dgm:pt>
    <dgm:pt modelId="{E6C3A0A6-F048-4523-94F8-7C412697883D}" type="sibTrans" cxnId="{B18D415F-E6C9-4815-9A9B-4B944570F69E}">
      <dgm:prSet/>
      <dgm:spPr/>
      <dgm:t>
        <a:bodyPr/>
        <a:lstStyle/>
        <a:p>
          <a:endParaRPr lang="hu-HU"/>
        </a:p>
      </dgm:t>
    </dgm:pt>
    <dgm:pt modelId="{02A0A245-BB3C-448B-A3D3-2F46573C10CE}">
      <dgm:prSet phldrT="[Szöveg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hu-HU" dirty="0" smtClean="0">
              <a:solidFill>
                <a:schemeClr val="bg1"/>
              </a:solidFill>
            </a:rPr>
            <a:t>Adattárház</a:t>
          </a:r>
        </a:p>
      </dgm:t>
    </dgm:pt>
    <dgm:pt modelId="{41A259A5-AE16-44B9-8ED3-B81EB2FD6F1A}" type="parTrans" cxnId="{8028A7B0-E300-4B4A-A4BE-9E507AB7A52F}">
      <dgm:prSet/>
      <dgm:spPr/>
      <dgm:t>
        <a:bodyPr/>
        <a:lstStyle/>
        <a:p>
          <a:endParaRPr lang="hu-HU"/>
        </a:p>
      </dgm:t>
    </dgm:pt>
    <dgm:pt modelId="{B6DF7EDC-0EE1-45A7-A49E-F99CF3586ECA}" type="sibTrans" cxnId="{8028A7B0-E300-4B4A-A4BE-9E507AB7A52F}">
      <dgm:prSet/>
      <dgm:spPr/>
      <dgm:t>
        <a:bodyPr/>
        <a:lstStyle/>
        <a:p>
          <a:endParaRPr lang="hu-HU"/>
        </a:p>
      </dgm:t>
    </dgm:pt>
    <dgm:pt modelId="{20368920-F466-45F8-B502-93122E2A0E4A}">
      <dgm:prSet custT="1"/>
      <dgm:spPr/>
      <dgm:t>
        <a:bodyPr anchor="ctr"/>
        <a:lstStyle/>
        <a:p>
          <a:pPr algn="just"/>
          <a:r>
            <a:rPr lang="hu-HU" sz="1400" b="0" dirty="0" smtClean="0"/>
            <a:t>Az önkormányzati gazdálkodás felső kormányzati szintű ellenőrzési és monitoring tevékenységének támogatása</a:t>
          </a:r>
          <a:endParaRPr lang="hu-HU" sz="1400" b="0" dirty="0"/>
        </a:p>
      </dgm:t>
    </dgm:pt>
    <dgm:pt modelId="{522C7D6A-1141-42AA-8A39-9B1182DB1A76}" type="parTrans" cxnId="{8F804D56-7805-4B07-B8CB-09615FD53A2E}">
      <dgm:prSet/>
      <dgm:spPr/>
      <dgm:t>
        <a:bodyPr/>
        <a:lstStyle/>
        <a:p>
          <a:endParaRPr lang="hu-HU"/>
        </a:p>
      </dgm:t>
    </dgm:pt>
    <dgm:pt modelId="{57FD602F-F628-4409-8125-3E80BEFA9F01}" type="sibTrans" cxnId="{8F804D56-7805-4B07-B8CB-09615FD53A2E}">
      <dgm:prSet/>
      <dgm:spPr/>
      <dgm:t>
        <a:bodyPr/>
        <a:lstStyle/>
        <a:p>
          <a:endParaRPr lang="hu-HU"/>
        </a:p>
      </dgm:t>
    </dgm:pt>
    <dgm:pt modelId="{D4936C46-9646-4662-83AF-6E28B7C533D0}">
      <dgm:prSet custT="1"/>
      <dgm:spPr/>
      <dgm:t>
        <a:bodyPr/>
        <a:lstStyle/>
        <a:p>
          <a:pPr algn="just"/>
          <a:r>
            <a:rPr lang="hu-HU" sz="1400" b="0" dirty="0" smtClean="0"/>
            <a:t>Vezetői információk és operatív döntéstámogatás az önkormányzatok számára </a:t>
          </a:r>
          <a:endParaRPr lang="hu-HU" sz="1400" b="0" dirty="0"/>
        </a:p>
      </dgm:t>
    </dgm:pt>
    <dgm:pt modelId="{373A620E-8469-4B39-AE0A-30ECB404866B}" type="sibTrans" cxnId="{481B3AC4-D57B-4681-8920-9D9AE0DB3C35}">
      <dgm:prSet/>
      <dgm:spPr/>
      <dgm:t>
        <a:bodyPr/>
        <a:lstStyle/>
        <a:p>
          <a:endParaRPr lang="hu-HU"/>
        </a:p>
      </dgm:t>
    </dgm:pt>
    <dgm:pt modelId="{322D648E-C3D8-4B3A-AFE5-7E23E7F5265A}" type="parTrans" cxnId="{481B3AC4-D57B-4681-8920-9D9AE0DB3C35}">
      <dgm:prSet/>
      <dgm:spPr/>
      <dgm:t>
        <a:bodyPr/>
        <a:lstStyle/>
        <a:p>
          <a:endParaRPr lang="hu-HU"/>
        </a:p>
      </dgm:t>
    </dgm:pt>
    <dgm:pt modelId="{5CB9948F-7C60-4640-A4A7-706A27B6C8D4}">
      <dgm:prSet custT="1"/>
      <dgm:spPr/>
      <dgm:t>
        <a:bodyPr/>
        <a:lstStyle/>
        <a:p>
          <a:pPr algn="just"/>
          <a:r>
            <a:rPr lang="hu-HU" sz="1400" b="0" dirty="0" smtClean="0"/>
            <a:t>Önkormányzatok adatszolgáltatási és beszámolási kötelezettségeinek egyszerűsítése és egységes, központi alapra helyezése</a:t>
          </a:r>
          <a:endParaRPr lang="hu-HU" sz="1400" b="0" dirty="0"/>
        </a:p>
      </dgm:t>
    </dgm:pt>
    <dgm:pt modelId="{F565FE95-8002-4DF8-BC70-CA4B21955DDF}" type="sibTrans" cxnId="{C5A0EA28-88D0-4460-8E3D-7146DECFFB46}">
      <dgm:prSet/>
      <dgm:spPr/>
      <dgm:t>
        <a:bodyPr/>
        <a:lstStyle/>
        <a:p>
          <a:endParaRPr lang="hu-HU"/>
        </a:p>
      </dgm:t>
    </dgm:pt>
    <dgm:pt modelId="{23B26A63-84CE-4AC2-8308-271D53415E18}" type="parTrans" cxnId="{C5A0EA28-88D0-4460-8E3D-7146DECFFB46}">
      <dgm:prSet/>
      <dgm:spPr/>
      <dgm:t>
        <a:bodyPr/>
        <a:lstStyle/>
        <a:p>
          <a:endParaRPr lang="hu-HU"/>
        </a:p>
      </dgm:t>
    </dgm:pt>
    <dgm:pt modelId="{FC0ED7B1-7506-4AC4-9C03-125EFE5E5E89}" type="pres">
      <dgm:prSet presAssocID="{6C4A55DD-6BEB-4D3C-A8FE-C461AC1E7A2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E38FFC0-012D-44F5-8C81-A593E01E7250}" type="pres">
      <dgm:prSet presAssocID="{446806BB-FF14-41D2-825F-EF643DB6AF61}" presName="linNode" presStyleCnt="0"/>
      <dgm:spPr/>
    </dgm:pt>
    <dgm:pt modelId="{8EC84C6F-EB11-4F31-86CD-2F5146415CB2}" type="pres">
      <dgm:prSet presAssocID="{446806BB-FF14-41D2-825F-EF643DB6AF61}" presName="parentShp" presStyleLbl="node1" presStyleIdx="0" presStyleCnt="4" custScaleX="8638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37091F2-6595-40F2-A14B-28EC73C7720C}" type="pres">
      <dgm:prSet presAssocID="{446806BB-FF14-41D2-825F-EF643DB6AF61}" presName="childShp" presStyleLbl="bgAccFollowNode1" presStyleIdx="0" presStyleCnt="4" custScaleX="101638" custScaleY="296688" custLinFactNeighborY="-2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DBC1926-C58A-4D1B-8479-EACF74B7E569}" type="pres">
      <dgm:prSet presAssocID="{F45C5EAA-28E0-4AD1-BAD0-7E136E346AD9}" presName="spacing" presStyleCnt="0"/>
      <dgm:spPr/>
    </dgm:pt>
    <dgm:pt modelId="{86632924-F30B-49B3-A2BE-1C691E1EC262}" type="pres">
      <dgm:prSet presAssocID="{7B856BD4-1CBD-41EF-AA6A-5D8E8979618A}" presName="linNode" presStyleCnt="0"/>
      <dgm:spPr/>
    </dgm:pt>
    <dgm:pt modelId="{04F63469-BCB9-426C-B72E-D853834C6D3C}" type="pres">
      <dgm:prSet presAssocID="{7B856BD4-1CBD-41EF-AA6A-5D8E8979618A}" presName="parentShp" presStyleLbl="node1" presStyleIdx="1" presStyleCnt="4" custScaleX="8638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06DB484-6E5E-4384-A00F-617E444D651C}" type="pres">
      <dgm:prSet presAssocID="{7B856BD4-1CBD-41EF-AA6A-5D8E8979618A}" presName="childShp" presStyleLbl="bgAccFollowNode1" presStyleIdx="1" presStyleCnt="4" custScaleX="101638" custScaleY="291725" custLinFactNeighborY="-2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472D17E-D1F5-49BA-8EF7-DD647F9DC5A1}" type="pres">
      <dgm:prSet presAssocID="{4E2928A5-D0BB-4F3A-9C2E-229112ED47C0}" presName="spacing" presStyleCnt="0"/>
      <dgm:spPr/>
    </dgm:pt>
    <dgm:pt modelId="{C987889A-51B1-4B99-9973-055C78D8F819}" type="pres">
      <dgm:prSet presAssocID="{02A0A245-BB3C-448B-A3D3-2F46573C10CE}" presName="linNode" presStyleCnt="0"/>
      <dgm:spPr/>
    </dgm:pt>
    <dgm:pt modelId="{807B7479-6D7D-437B-8FEB-3F1A6C6DA03F}" type="pres">
      <dgm:prSet presAssocID="{02A0A245-BB3C-448B-A3D3-2F46573C10CE}" presName="parentShp" presStyleLbl="node1" presStyleIdx="2" presStyleCnt="4" custScaleX="8638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9F3F428-5ECB-4DE9-8C06-13306E35BC24}" type="pres">
      <dgm:prSet presAssocID="{02A0A245-BB3C-448B-A3D3-2F46573C10CE}" presName="childShp" presStyleLbl="bgAccFollowNode1" presStyleIdx="2" presStyleCnt="4" custScaleX="101638" custScaleY="49984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BE14A28-D557-48B8-929F-61519D377F40}" type="pres">
      <dgm:prSet presAssocID="{B6DF7EDC-0EE1-45A7-A49E-F99CF3586ECA}" presName="spacing" presStyleCnt="0"/>
      <dgm:spPr/>
    </dgm:pt>
    <dgm:pt modelId="{C4EA5BA8-1082-4587-821D-8700188908E2}" type="pres">
      <dgm:prSet presAssocID="{36F03EF2-82FE-4996-BB20-F0DEDB9ABCA2}" presName="linNode" presStyleCnt="0"/>
      <dgm:spPr/>
    </dgm:pt>
    <dgm:pt modelId="{DDFDE59C-C2DB-4238-9A34-96E76692D320}" type="pres">
      <dgm:prSet presAssocID="{36F03EF2-82FE-4996-BB20-F0DEDB9ABCA2}" presName="parentShp" presStyleLbl="node1" presStyleIdx="3" presStyleCnt="4" custScaleX="8638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3D34F21-E3BB-42C0-A302-518957E403FE}" type="pres">
      <dgm:prSet presAssocID="{36F03EF2-82FE-4996-BB20-F0DEDB9ABCA2}" presName="childShp" presStyleLbl="bgAccFollowNode1" presStyleIdx="3" presStyleCnt="4" custScaleX="101638" custScaleY="167315" custLinFactNeighborY="2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C354A98-EADF-4845-BF7C-FD9B0DD1688F}" srcId="{6C4A55DD-6BEB-4D3C-A8FE-C461AC1E7A26}" destId="{446806BB-FF14-41D2-825F-EF643DB6AF61}" srcOrd="0" destOrd="0" parTransId="{D39835A7-2666-45AA-8B47-56F4DC8CDF0A}" sibTransId="{F45C5EAA-28E0-4AD1-BAD0-7E136E346AD9}"/>
    <dgm:cxn modelId="{8028A7B0-E300-4B4A-A4BE-9E507AB7A52F}" srcId="{6C4A55DD-6BEB-4D3C-A8FE-C461AC1E7A26}" destId="{02A0A245-BB3C-448B-A3D3-2F46573C10CE}" srcOrd="2" destOrd="0" parTransId="{41A259A5-AE16-44B9-8ED3-B81EB2FD6F1A}" sibTransId="{B6DF7EDC-0EE1-45A7-A49E-F99CF3586ECA}"/>
    <dgm:cxn modelId="{C5A0EA28-88D0-4460-8E3D-7146DECFFB46}" srcId="{02A0A245-BB3C-448B-A3D3-2F46573C10CE}" destId="{5CB9948F-7C60-4640-A4A7-706A27B6C8D4}" srcOrd="1" destOrd="0" parTransId="{23B26A63-84CE-4AC2-8308-271D53415E18}" sibTransId="{F565FE95-8002-4DF8-BC70-CA4B21955DDF}"/>
    <dgm:cxn modelId="{4313BE24-A576-40F3-A0FF-CFF92F0C75B0}" type="presOf" srcId="{62D7C1B6-8B0B-43D9-9542-2DDD6E994CAF}" destId="{53D34F21-E3BB-42C0-A302-518957E403FE}" srcOrd="0" destOrd="0" presId="urn:microsoft.com/office/officeart/2005/8/layout/vList6"/>
    <dgm:cxn modelId="{DE3978A8-E8BC-45D2-A830-2D1A0DFE016F}" type="presOf" srcId="{A91850C6-B384-42B6-9377-0CAB5FC75AFB}" destId="{937091F2-6595-40F2-A14B-28EC73C7720C}" srcOrd="0" destOrd="0" presId="urn:microsoft.com/office/officeart/2005/8/layout/vList6"/>
    <dgm:cxn modelId="{0C10D95D-AD85-4E7E-9A22-200DF360AD87}" type="presOf" srcId="{36F03EF2-82FE-4996-BB20-F0DEDB9ABCA2}" destId="{DDFDE59C-C2DB-4238-9A34-96E76692D320}" srcOrd="0" destOrd="0" presId="urn:microsoft.com/office/officeart/2005/8/layout/vList6"/>
    <dgm:cxn modelId="{B18D415F-E6C9-4815-9A9B-4B944570F69E}" srcId="{7B856BD4-1CBD-41EF-AA6A-5D8E8979618A}" destId="{CA6E7E57-7579-4512-9845-A936F48E28DB}" srcOrd="0" destOrd="0" parTransId="{04A1CC93-ADEC-4DF8-87BF-91C31F69F9B8}" sibTransId="{E6C3A0A6-F048-4523-94F8-7C412697883D}"/>
    <dgm:cxn modelId="{8F7124B4-2E27-41C4-9992-05AB818C1463}" type="presOf" srcId="{CA6E7E57-7579-4512-9845-A936F48E28DB}" destId="{606DB484-6E5E-4384-A00F-617E444D651C}" srcOrd="0" destOrd="0" presId="urn:microsoft.com/office/officeart/2005/8/layout/vList6"/>
    <dgm:cxn modelId="{D63F5695-F5A0-4347-81A4-78853D67FD89}" type="presOf" srcId="{02A0A245-BB3C-448B-A3D3-2F46573C10CE}" destId="{807B7479-6D7D-437B-8FEB-3F1A6C6DA03F}" srcOrd="0" destOrd="0" presId="urn:microsoft.com/office/officeart/2005/8/layout/vList6"/>
    <dgm:cxn modelId="{6489BD8A-2AFA-4FB8-A036-006D5849E20A}" type="presOf" srcId="{D4936C46-9646-4662-83AF-6E28B7C533D0}" destId="{49F3F428-5ECB-4DE9-8C06-13306E35BC24}" srcOrd="0" destOrd="2" presId="urn:microsoft.com/office/officeart/2005/8/layout/vList6"/>
    <dgm:cxn modelId="{82C1B488-0D01-4B24-9FBE-03A4999ACA05}" type="presOf" srcId="{20368920-F466-45F8-B502-93122E2A0E4A}" destId="{49F3F428-5ECB-4DE9-8C06-13306E35BC24}" srcOrd="0" destOrd="0" presId="urn:microsoft.com/office/officeart/2005/8/layout/vList6"/>
    <dgm:cxn modelId="{CFBDC721-9636-4AF1-B37F-09EF67C89976}" srcId="{36F03EF2-82FE-4996-BB20-F0DEDB9ABCA2}" destId="{62D7C1B6-8B0B-43D9-9542-2DDD6E994CAF}" srcOrd="0" destOrd="0" parTransId="{658A0ABE-6D19-4E9D-87B5-C6C1E9FE7762}" sibTransId="{56A314D7-F868-4502-8FEE-7AE95AEE0774}"/>
    <dgm:cxn modelId="{C9F9CD92-734D-4DC8-A4B4-CB4E484A3292}" type="presOf" srcId="{446806BB-FF14-41D2-825F-EF643DB6AF61}" destId="{8EC84C6F-EB11-4F31-86CD-2F5146415CB2}" srcOrd="0" destOrd="0" presId="urn:microsoft.com/office/officeart/2005/8/layout/vList6"/>
    <dgm:cxn modelId="{8F804D56-7805-4B07-B8CB-09615FD53A2E}" srcId="{02A0A245-BB3C-448B-A3D3-2F46573C10CE}" destId="{20368920-F466-45F8-B502-93122E2A0E4A}" srcOrd="0" destOrd="0" parTransId="{522C7D6A-1141-42AA-8A39-9B1182DB1A76}" sibTransId="{57FD602F-F628-4409-8125-3E80BEFA9F01}"/>
    <dgm:cxn modelId="{7F893EC3-44CC-4D62-8F73-4852CFA6C8D1}" type="presOf" srcId="{6C4A55DD-6BEB-4D3C-A8FE-C461AC1E7A26}" destId="{FC0ED7B1-7506-4AC4-9C03-125EFE5E5E89}" srcOrd="0" destOrd="0" presId="urn:microsoft.com/office/officeart/2005/8/layout/vList6"/>
    <dgm:cxn modelId="{9F012C38-AA1D-4703-AD2C-10519B1881C6}" srcId="{6C4A55DD-6BEB-4D3C-A8FE-C461AC1E7A26}" destId="{36F03EF2-82FE-4996-BB20-F0DEDB9ABCA2}" srcOrd="3" destOrd="0" parTransId="{1ED8D648-F74A-4D46-A61E-2345B2CA1B81}" sibTransId="{0710AC23-FDA3-44DD-A8DD-A1709999FFD4}"/>
    <dgm:cxn modelId="{617E3ED9-9E7C-40CD-B27D-EE71FE388FC6}" type="presOf" srcId="{7B856BD4-1CBD-41EF-AA6A-5D8E8979618A}" destId="{04F63469-BCB9-426C-B72E-D853834C6D3C}" srcOrd="0" destOrd="0" presId="urn:microsoft.com/office/officeart/2005/8/layout/vList6"/>
    <dgm:cxn modelId="{79883C43-1B94-41E6-8591-6815D2D03EF5}" srcId="{446806BB-FF14-41D2-825F-EF643DB6AF61}" destId="{A91850C6-B384-42B6-9377-0CAB5FC75AFB}" srcOrd="0" destOrd="0" parTransId="{28F664DE-8C49-4277-B259-A73B4A13A8CB}" sibTransId="{B048F0B7-0F83-4029-8A2C-5C6E26BFC922}"/>
    <dgm:cxn modelId="{70932145-0871-4BD2-A4BA-EAE57B4C1F21}" type="presOf" srcId="{5CB9948F-7C60-4640-A4A7-706A27B6C8D4}" destId="{49F3F428-5ECB-4DE9-8C06-13306E35BC24}" srcOrd="0" destOrd="1" presId="urn:microsoft.com/office/officeart/2005/8/layout/vList6"/>
    <dgm:cxn modelId="{481B3AC4-D57B-4681-8920-9D9AE0DB3C35}" srcId="{02A0A245-BB3C-448B-A3D3-2F46573C10CE}" destId="{D4936C46-9646-4662-83AF-6E28B7C533D0}" srcOrd="2" destOrd="0" parTransId="{322D648E-C3D8-4B3A-AFE5-7E23E7F5265A}" sibTransId="{373A620E-8469-4B39-AE0A-30ECB404866B}"/>
    <dgm:cxn modelId="{7B01404B-FEFA-4495-B4D3-9549A558DCE7}" srcId="{6C4A55DD-6BEB-4D3C-A8FE-C461AC1E7A26}" destId="{7B856BD4-1CBD-41EF-AA6A-5D8E8979618A}" srcOrd="1" destOrd="0" parTransId="{067251A7-52FC-4ACB-9C24-D78555949B51}" sibTransId="{4E2928A5-D0BB-4F3A-9C2E-229112ED47C0}"/>
    <dgm:cxn modelId="{1397748A-01FE-4A20-B2B0-1E06F7C666CD}" type="presParOf" srcId="{FC0ED7B1-7506-4AC4-9C03-125EFE5E5E89}" destId="{2E38FFC0-012D-44F5-8C81-A593E01E7250}" srcOrd="0" destOrd="0" presId="urn:microsoft.com/office/officeart/2005/8/layout/vList6"/>
    <dgm:cxn modelId="{A50A09B5-E635-4122-B39E-C9B2A821B179}" type="presParOf" srcId="{2E38FFC0-012D-44F5-8C81-A593E01E7250}" destId="{8EC84C6F-EB11-4F31-86CD-2F5146415CB2}" srcOrd="0" destOrd="0" presId="urn:microsoft.com/office/officeart/2005/8/layout/vList6"/>
    <dgm:cxn modelId="{C920095A-EDEA-4AEE-85D9-DE987D85E4D4}" type="presParOf" srcId="{2E38FFC0-012D-44F5-8C81-A593E01E7250}" destId="{937091F2-6595-40F2-A14B-28EC73C7720C}" srcOrd="1" destOrd="0" presId="urn:microsoft.com/office/officeart/2005/8/layout/vList6"/>
    <dgm:cxn modelId="{7F821ADA-5DC5-482C-9F53-7E21FCEFEE0E}" type="presParOf" srcId="{FC0ED7B1-7506-4AC4-9C03-125EFE5E5E89}" destId="{8DBC1926-C58A-4D1B-8479-EACF74B7E569}" srcOrd="1" destOrd="0" presId="urn:microsoft.com/office/officeart/2005/8/layout/vList6"/>
    <dgm:cxn modelId="{B73906D6-562D-40F4-B784-A480169E9366}" type="presParOf" srcId="{FC0ED7B1-7506-4AC4-9C03-125EFE5E5E89}" destId="{86632924-F30B-49B3-A2BE-1C691E1EC262}" srcOrd="2" destOrd="0" presId="urn:microsoft.com/office/officeart/2005/8/layout/vList6"/>
    <dgm:cxn modelId="{7A3D1032-41A6-47F8-9C39-F03D22691818}" type="presParOf" srcId="{86632924-F30B-49B3-A2BE-1C691E1EC262}" destId="{04F63469-BCB9-426C-B72E-D853834C6D3C}" srcOrd="0" destOrd="0" presId="urn:microsoft.com/office/officeart/2005/8/layout/vList6"/>
    <dgm:cxn modelId="{B1D06BFB-998B-4507-8467-B1C28E170D3E}" type="presParOf" srcId="{86632924-F30B-49B3-A2BE-1C691E1EC262}" destId="{606DB484-6E5E-4384-A00F-617E444D651C}" srcOrd="1" destOrd="0" presId="urn:microsoft.com/office/officeart/2005/8/layout/vList6"/>
    <dgm:cxn modelId="{406ECFBC-9211-45D0-A049-C620C27A4892}" type="presParOf" srcId="{FC0ED7B1-7506-4AC4-9C03-125EFE5E5E89}" destId="{9472D17E-D1F5-49BA-8EF7-DD647F9DC5A1}" srcOrd="3" destOrd="0" presId="urn:microsoft.com/office/officeart/2005/8/layout/vList6"/>
    <dgm:cxn modelId="{FD9F2F8D-5B39-4F76-9012-8610A3FF730D}" type="presParOf" srcId="{FC0ED7B1-7506-4AC4-9C03-125EFE5E5E89}" destId="{C987889A-51B1-4B99-9973-055C78D8F819}" srcOrd="4" destOrd="0" presId="urn:microsoft.com/office/officeart/2005/8/layout/vList6"/>
    <dgm:cxn modelId="{6330B940-9C40-4363-BA1E-C49474F49DAE}" type="presParOf" srcId="{C987889A-51B1-4B99-9973-055C78D8F819}" destId="{807B7479-6D7D-437B-8FEB-3F1A6C6DA03F}" srcOrd="0" destOrd="0" presId="urn:microsoft.com/office/officeart/2005/8/layout/vList6"/>
    <dgm:cxn modelId="{5339CA6F-8537-4BC9-8509-889CC2D325E2}" type="presParOf" srcId="{C987889A-51B1-4B99-9973-055C78D8F819}" destId="{49F3F428-5ECB-4DE9-8C06-13306E35BC24}" srcOrd="1" destOrd="0" presId="urn:microsoft.com/office/officeart/2005/8/layout/vList6"/>
    <dgm:cxn modelId="{3AFA1188-BFD5-47D0-B88B-05381A0D0FF9}" type="presParOf" srcId="{FC0ED7B1-7506-4AC4-9C03-125EFE5E5E89}" destId="{8BE14A28-D557-48B8-929F-61519D377F40}" srcOrd="5" destOrd="0" presId="urn:microsoft.com/office/officeart/2005/8/layout/vList6"/>
    <dgm:cxn modelId="{2FD2080D-1682-47C6-A475-8AC0E7631C61}" type="presParOf" srcId="{FC0ED7B1-7506-4AC4-9C03-125EFE5E5E89}" destId="{C4EA5BA8-1082-4587-821D-8700188908E2}" srcOrd="6" destOrd="0" presId="urn:microsoft.com/office/officeart/2005/8/layout/vList6"/>
    <dgm:cxn modelId="{DD480FE1-3B6D-4050-9806-C37529F8CA60}" type="presParOf" srcId="{C4EA5BA8-1082-4587-821D-8700188908E2}" destId="{DDFDE59C-C2DB-4238-9A34-96E76692D320}" srcOrd="0" destOrd="0" presId="urn:microsoft.com/office/officeart/2005/8/layout/vList6"/>
    <dgm:cxn modelId="{BCCD7178-07F5-476C-BC15-A66825604B7C}" type="presParOf" srcId="{C4EA5BA8-1082-4587-821D-8700188908E2}" destId="{53D34F21-E3BB-42C0-A302-518957E403FE}" srcOrd="1" destOrd="0" presId="urn:microsoft.com/office/officeart/2005/8/layout/v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EBA993-E3CA-499B-A60B-F739E59523A0}" type="doc">
      <dgm:prSet loTypeId="urn:microsoft.com/office/officeart/2005/8/layout/hList3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hu-HU"/>
        </a:p>
      </dgm:t>
    </dgm:pt>
    <dgm:pt modelId="{265785AF-0D38-4B60-9371-613FF7122003}">
      <dgm:prSet phldrT="[Szöveg]"/>
      <dgm:spPr/>
      <dgm:t>
        <a:bodyPr/>
        <a:lstStyle/>
        <a:p>
          <a:r>
            <a:rPr lang="hu-HU" dirty="0" smtClean="0"/>
            <a:t>A Kincstár működtetési feladatai:</a:t>
          </a:r>
          <a:endParaRPr lang="hu-HU" dirty="0"/>
        </a:p>
      </dgm:t>
    </dgm:pt>
    <dgm:pt modelId="{202BB146-AD43-4F82-A1E2-02C8FD9F650C}" type="parTrans" cxnId="{9AAD6E15-E478-458E-8A56-96FF6A4DD98D}">
      <dgm:prSet/>
      <dgm:spPr/>
      <dgm:t>
        <a:bodyPr/>
        <a:lstStyle/>
        <a:p>
          <a:endParaRPr lang="hu-HU"/>
        </a:p>
      </dgm:t>
    </dgm:pt>
    <dgm:pt modelId="{5BB4B411-E54D-4F0C-8C88-B329499E8D70}" type="sibTrans" cxnId="{9AAD6E15-E478-458E-8A56-96FF6A4DD98D}">
      <dgm:prSet/>
      <dgm:spPr/>
      <dgm:t>
        <a:bodyPr/>
        <a:lstStyle/>
        <a:p>
          <a:endParaRPr lang="hu-HU"/>
        </a:p>
      </dgm:t>
    </dgm:pt>
    <dgm:pt modelId="{F5D130EF-F587-44FC-8BB9-337963090A8E}">
      <dgm:prSet phldrT="[Szöveg]"/>
      <dgm:spPr/>
      <dgm:t>
        <a:bodyPr/>
        <a:lstStyle/>
        <a:p>
          <a:r>
            <a:rPr lang="hu-HU" b="1" dirty="0" smtClean="0"/>
            <a:t>a csatlakozás-, és szolgáltatás-menedzsment ellátása, </a:t>
          </a:r>
          <a:endParaRPr lang="hu-HU" b="1" dirty="0"/>
        </a:p>
      </dgm:t>
    </dgm:pt>
    <dgm:pt modelId="{957A1488-638A-41F4-8A41-F7D4A479A44D}" type="parTrans" cxnId="{8BA2FDC0-5F5B-41D6-BFDA-A2F9C74D6C28}">
      <dgm:prSet/>
      <dgm:spPr/>
      <dgm:t>
        <a:bodyPr/>
        <a:lstStyle/>
        <a:p>
          <a:endParaRPr lang="hu-HU"/>
        </a:p>
      </dgm:t>
    </dgm:pt>
    <dgm:pt modelId="{9C4D9D06-ACE2-4E86-877B-FAA003F88E02}" type="sibTrans" cxnId="{8BA2FDC0-5F5B-41D6-BFDA-A2F9C74D6C28}">
      <dgm:prSet/>
      <dgm:spPr/>
      <dgm:t>
        <a:bodyPr/>
        <a:lstStyle/>
        <a:p>
          <a:endParaRPr lang="hu-HU"/>
        </a:p>
      </dgm:t>
    </dgm:pt>
    <dgm:pt modelId="{D157B1DE-8D5A-4D2D-9A12-FA4A0007AEC0}">
      <dgm:prSet phldrT="[Szöveg]"/>
      <dgm:spPr/>
      <dgm:t>
        <a:bodyPr/>
        <a:lstStyle/>
        <a:p>
          <a:r>
            <a:rPr lang="hu-HU" b="1" dirty="0" smtClean="0"/>
            <a:t>a szolgáltatási szerződések csatlakozó szervezetekkel való megkötése és módosítása,</a:t>
          </a:r>
          <a:endParaRPr lang="hu-HU" b="1" dirty="0"/>
        </a:p>
      </dgm:t>
    </dgm:pt>
    <dgm:pt modelId="{13629B88-E0B6-472D-8D83-2268FC126DDD}" type="parTrans" cxnId="{E46C30BA-84E7-4F88-8A20-3D2466370361}">
      <dgm:prSet/>
      <dgm:spPr/>
      <dgm:t>
        <a:bodyPr/>
        <a:lstStyle/>
        <a:p>
          <a:endParaRPr lang="hu-HU"/>
        </a:p>
      </dgm:t>
    </dgm:pt>
    <dgm:pt modelId="{2C60B02D-04E1-4ED9-B242-3C8465E3B8D3}" type="sibTrans" cxnId="{E46C30BA-84E7-4F88-8A20-3D2466370361}">
      <dgm:prSet/>
      <dgm:spPr/>
      <dgm:t>
        <a:bodyPr/>
        <a:lstStyle/>
        <a:p>
          <a:endParaRPr lang="hu-HU"/>
        </a:p>
      </dgm:t>
    </dgm:pt>
    <dgm:pt modelId="{E32C9A52-3FF2-4AA7-920F-99BBD346D510}">
      <dgm:prSet phldrT="[Szöveg]"/>
      <dgm:spPr/>
      <dgm:t>
        <a:bodyPr/>
        <a:lstStyle/>
        <a:p>
          <a:r>
            <a:rPr lang="hu-HU" b="1" dirty="0" smtClean="0"/>
            <a:t>ügyfélszolgálat biztosításával a szolgáltatással kapcsolatos ügyfél-kapcsolattartási, tájékoztatási és adminisztratív feladatok ellátása, biztosítva a hibabejelentés lehetőségét,</a:t>
          </a:r>
          <a:endParaRPr lang="hu-HU" b="1" dirty="0"/>
        </a:p>
      </dgm:t>
    </dgm:pt>
    <dgm:pt modelId="{31BD60E4-C63C-4E06-98FB-18070918C6B3}" type="parTrans" cxnId="{BD6E85F5-C47F-4624-9004-5FF78CF1D39A}">
      <dgm:prSet/>
      <dgm:spPr/>
      <dgm:t>
        <a:bodyPr/>
        <a:lstStyle/>
        <a:p>
          <a:endParaRPr lang="hu-HU"/>
        </a:p>
      </dgm:t>
    </dgm:pt>
    <dgm:pt modelId="{D1EBE059-CC50-44F3-86D1-ECF7254F54A3}" type="sibTrans" cxnId="{BD6E85F5-C47F-4624-9004-5FF78CF1D39A}">
      <dgm:prSet/>
      <dgm:spPr/>
      <dgm:t>
        <a:bodyPr/>
        <a:lstStyle/>
        <a:p>
          <a:endParaRPr lang="hu-HU"/>
        </a:p>
      </dgm:t>
    </dgm:pt>
    <dgm:pt modelId="{DB96818C-644C-4F96-9536-C3620E6C84A8}">
      <dgm:prSet phldrT="[Szöveg]"/>
      <dgm:spPr/>
      <dgm:t>
        <a:bodyPr/>
        <a:lstStyle/>
        <a:p>
          <a:r>
            <a:rPr lang="hu-HU" b="1" dirty="0" smtClean="0"/>
            <a:t>a szolgáltatásokkal kapcsolatos kommunikációs és képzési feladatok elvégzése.</a:t>
          </a:r>
          <a:endParaRPr lang="hu-HU" b="1" dirty="0"/>
        </a:p>
      </dgm:t>
    </dgm:pt>
    <dgm:pt modelId="{F98907A1-0E08-4B20-B9CA-1C3F092BFEA9}" type="parTrans" cxnId="{FCD30698-3457-4B3C-945A-48A2CBD611DB}">
      <dgm:prSet/>
      <dgm:spPr/>
      <dgm:t>
        <a:bodyPr/>
        <a:lstStyle/>
        <a:p>
          <a:endParaRPr lang="hu-HU"/>
        </a:p>
      </dgm:t>
    </dgm:pt>
    <dgm:pt modelId="{66150B3E-6B43-415F-A0EA-5B62D621F38A}" type="sibTrans" cxnId="{FCD30698-3457-4B3C-945A-48A2CBD611DB}">
      <dgm:prSet/>
      <dgm:spPr/>
      <dgm:t>
        <a:bodyPr/>
        <a:lstStyle/>
        <a:p>
          <a:endParaRPr lang="hu-HU"/>
        </a:p>
      </dgm:t>
    </dgm:pt>
    <dgm:pt modelId="{3D8E7121-BAA7-4371-B3A8-604BD9079BC2}" type="pres">
      <dgm:prSet presAssocID="{04EBA993-E3CA-499B-A60B-F739E59523A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EB85FAA-5CD4-4AA9-A69C-02DB85F253A0}" type="pres">
      <dgm:prSet presAssocID="{265785AF-0D38-4B60-9371-613FF7122003}" presName="roof" presStyleLbl="dkBgShp" presStyleIdx="0" presStyleCnt="2" custScaleY="56148"/>
      <dgm:spPr/>
      <dgm:t>
        <a:bodyPr/>
        <a:lstStyle/>
        <a:p>
          <a:endParaRPr lang="hu-HU"/>
        </a:p>
      </dgm:t>
    </dgm:pt>
    <dgm:pt modelId="{800624DD-CE9F-4A53-A5B3-D057AB1BD865}" type="pres">
      <dgm:prSet presAssocID="{265785AF-0D38-4B60-9371-613FF7122003}" presName="pillars" presStyleCnt="0"/>
      <dgm:spPr/>
    </dgm:pt>
    <dgm:pt modelId="{91266D71-3E5B-4D8D-A053-3084912C8B51}" type="pres">
      <dgm:prSet presAssocID="{265785AF-0D38-4B60-9371-613FF7122003}" presName="pillar1" presStyleLbl="node1" presStyleIdx="0" presStyleCnt="4" custScaleY="12169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D794D0-B070-4D45-B604-4041B362C52C}" type="pres">
      <dgm:prSet presAssocID="{D157B1DE-8D5A-4D2D-9A12-FA4A0007AEC0}" presName="pillarX" presStyleLbl="node1" presStyleIdx="1" presStyleCnt="4" custScaleY="12169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ED40DBB-F3B7-4C15-B626-B556B0C6F93A}" type="pres">
      <dgm:prSet presAssocID="{E32C9A52-3FF2-4AA7-920F-99BBD346D510}" presName="pillarX" presStyleLbl="node1" presStyleIdx="2" presStyleCnt="4" custScaleY="12169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52CFA6-A6DF-423F-A2BB-4A876193C1BE}" type="pres">
      <dgm:prSet presAssocID="{DB96818C-644C-4F96-9536-C3620E6C84A8}" presName="pillarX" presStyleLbl="node1" presStyleIdx="3" presStyleCnt="4" custScaleY="12169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2A2845-AEE3-4A78-959A-F081A93CE3F0}" type="pres">
      <dgm:prSet presAssocID="{265785AF-0D38-4B60-9371-613FF7122003}" presName="base" presStyleLbl="dkBgShp" presStyleIdx="1" presStyleCnt="2"/>
      <dgm:spPr/>
    </dgm:pt>
  </dgm:ptLst>
  <dgm:cxnLst>
    <dgm:cxn modelId="{9AAD6E15-E478-458E-8A56-96FF6A4DD98D}" srcId="{04EBA993-E3CA-499B-A60B-F739E59523A0}" destId="{265785AF-0D38-4B60-9371-613FF7122003}" srcOrd="0" destOrd="0" parTransId="{202BB146-AD43-4F82-A1E2-02C8FD9F650C}" sibTransId="{5BB4B411-E54D-4F0C-8C88-B329499E8D70}"/>
    <dgm:cxn modelId="{B17AED18-D519-4033-A34E-797C9DEC0303}" type="presOf" srcId="{D157B1DE-8D5A-4D2D-9A12-FA4A0007AEC0}" destId="{03D794D0-B070-4D45-B604-4041B362C52C}" srcOrd="0" destOrd="0" presId="urn:microsoft.com/office/officeart/2005/8/layout/hList3"/>
    <dgm:cxn modelId="{E46C30BA-84E7-4F88-8A20-3D2466370361}" srcId="{265785AF-0D38-4B60-9371-613FF7122003}" destId="{D157B1DE-8D5A-4D2D-9A12-FA4A0007AEC0}" srcOrd="1" destOrd="0" parTransId="{13629B88-E0B6-472D-8D83-2268FC126DDD}" sibTransId="{2C60B02D-04E1-4ED9-B242-3C8465E3B8D3}"/>
    <dgm:cxn modelId="{8BA2FDC0-5F5B-41D6-BFDA-A2F9C74D6C28}" srcId="{265785AF-0D38-4B60-9371-613FF7122003}" destId="{F5D130EF-F587-44FC-8BB9-337963090A8E}" srcOrd="0" destOrd="0" parTransId="{957A1488-638A-41F4-8A41-F7D4A479A44D}" sibTransId="{9C4D9D06-ACE2-4E86-877B-FAA003F88E02}"/>
    <dgm:cxn modelId="{54BF4EB9-ABC1-41F5-AE34-873BE5FE5DB3}" type="presOf" srcId="{04EBA993-E3CA-499B-A60B-F739E59523A0}" destId="{3D8E7121-BAA7-4371-B3A8-604BD9079BC2}" srcOrd="0" destOrd="0" presId="urn:microsoft.com/office/officeart/2005/8/layout/hList3"/>
    <dgm:cxn modelId="{57E58BB0-E9D2-4202-9CE1-F57F2900AF00}" type="presOf" srcId="{DB96818C-644C-4F96-9536-C3620E6C84A8}" destId="{A252CFA6-A6DF-423F-A2BB-4A876193C1BE}" srcOrd="0" destOrd="0" presId="urn:microsoft.com/office/officeart/2005/8/layout/hList3"/>
    <dgm:cxn modelId="{C0482BF7-377D-4F6B-A4BD-E09D13373ADB}" type="presOf" srcId="{F5D130EF-F587-44FC-8BB9-337963090A8E}" destId="{91266D71-3E5B-4D8D-A053-3084912C8B51}" srcOrd="0" destOrd="0" presId="urn:microsoft.com/office/officeart/2005/8/layout/hList3"/>
    <dgm:cxn modelId="{F46FFFA3-E158-4920-9C6A-D2BC08F38AF5}" type="presOf" srcId="{E32C9A52-3FF2-4AA7-920F-99BBD346D510}" destId="{DED40DBB-F3B7-4C15-B626-B556B0C6F93A}" srcOrd="0" destOrd="0" presId="urn:microsoft.com/office/officeart/2005/8/layout/hList3"/>
    <dgm:cxn modelId="{BD6E85F5-C47F-4624-9004-5FF78CF1D39A}" srcId="{265785AF-0D38-4B60-9371-613FF7122003}" destId="{E32C9A52-3FF2-4AA7-920F-99BBD346D510}" srcOrd="2" destOrd="0" parTransId="{31BD60E4-C63C-4E06-98FB-18070918C6B3}" sibTransId="{D1EBE059-CC50-44F3-86D1-ECF7254F54A3}"/>
    <dgm:cxn modelId="{E905F19E-8C3B-4D11-965B-D8E0FA9B345B}" type="presOf" srcId="{265785AF-0D38-4B60-9371-613FF7122003}" destId="{1EB85FAA-5CD4-4AA9-A69C-02DB85F253A0}" srcOrd="0" destOrd="0" presId="urn:microsoft.com/office/officeart/2005/8/layout/hList3"/>
    <dgm:cxn modelId="{FCD30698-3457-4B3C-945A-48A2CBD611DB}" srcId="{265785AF-0D38-4B60-9371-613FF7122003}" destId="{DB96818C-644C-4F96-9536-C3620E6C84A8}" srcOrd="3" destOrd="0" parTransId="{F98907A1-0E08-4B20-B9CA-1C3F092BFEA9}" sibTransId="{66150B3E-6B43-415F-A0EA-5B62D621F38A}"/>
    <dgm:cxn modelId="{BB4606CA-93DC-4E34-B67D-8DF76E4FE753}" type="presParOf" srcId="{3D8E7121-BAA7-4371-B3A8-604BD9079BC2}" destId="{1EB85FAA-5CD4-4AA9-A69C-02DB85F253A0}" srcOrd="0" destOrd="0" presId="urn:microsoft.com/office/officeart/2005/8/layout/hList3"/>
    <dgm:cxn modelId="{1C6E7545-AE00-423F-BB73-B925C821B22C}" type="presParOf" srcId="{3D8E7121-BAA7-4371-B3A8-604BD9079BC2}" destId="{800624DD-CE9F-4A53-A5B3-D057AB1BD865}" srcOrd="1" destOrd="0" presId="urn:microsoft.com/office/officeart/2005/8/layout/hList3"/>
    <dgm:cxn modelId="{59C35A08-D14D-4899-9E79-6430DCCF9725}" type="presParOf" srcId="{800624DD-CE9F-4A53-A5B3-D057AB1BD865}" destId="{91266D71-3E5B-4D8D-A053-3084912C8B51}" srcOrd="0" destOrd="0" presId="urn:microsoft.com/office/officeart/2005/8/layout/hList3"/>
    <dgm:cxn modelId="{8A7C717E-33C3-4107-8DA9-9891976E64A1}" type="presParOf" srcId="{800624DD-CE9F-4A53-A5B3-D057AB1BD865}" destId="{03D794D0-B070-4D45-B604-4041B362C52C}" srcOrd="1" destOrd="0" presId="urn:microsoft.com/office/officeart/2005/8/layout/hList3"/>
    <dgm:cxn modelId="{DC8F55F1-DA2B-4EB4-837D-D2A439FB107E}" type="presParOf" srcId="{800624DD-CE9F-4A53-A5B3-D057AB1BD865}" destId="{DED40DBB-F3B7-4C15-B626-B556B0C6F93A}" srcOrd="2" destOrd="0" presId="urn:microsoft.com/office/officeart/2005/8/layout/hList3"/>
    <dgm:cxn modelId="{6972D201-34B1-4047-8ED1-5409222E5499}" type="presParOf" srcId="{800624DD-CE9F-4A53-A5B3-D057AB1BD865}" destId="{A252CFA6-A6DF-423F-A2BB-4A876193C1BE}" srcOrd="3" destOrd="0" presId="urn:microsoft.com/office/officeart/2005/8/layout/hList3"/>
    <dgm:cxn modelId="{E615362B-59E1-4D6B-8A01-4D4011A75443}" type="presParOf" srcId="{3D8E7121-BAA7-4371-B3A8-604BD9079BC2}" destId="{BC2A2845-AEE3-4A78-959A-F081A93CE3F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091F2-6595-40F2-A14B-28EC73C7720C}">
      <dsp:nvSpPr>
        <dsp:cNvPr id="0" name=""/>
        <dsp:cNvSpPr/>
      </dsp:nvSpPr>
      <dsp:spPr>
        <a:xfrm>
          <a:off x="3012219" y="846"/>
          <a:ext cx="4980440" cy="12459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A szakrendszerek számára egységes felületet és hozzáférést, az egységes felhasználó-, és jogosultságkezelést, valamint a rendszerszintű menedzsment (üzleti) funkciók elérését biztosítja.</a:t>
          </a:r>
          <a:endParaRPr lang="hu-HU" sz="1400" b="0" kern="1200" dirty="0"/>
        </a:p>
      </dsp:txBody>
      <dsp:txXfrm>
        <a:off x="3012219" y="156586"/>
        <a:ext cx="4513219" cy="934443"/>
      </dsp:txXfrm>
    </dsp:sp>
    <dsp:sp modelId="{8EC84C6F-EB11-4F31-86CD-2F5146415CB2}">
      <dsp:nvSpPr>
        <dsp:cNvPr id="0" name=""/>
        <dsp:cNvSpPr/>
      </dsp:nvSpPr>
      <dsp:spPr>
        <a:xfrm>
          <a:off x="190273" y="413945"/>
          <a:ext cx="2821945" cy="419944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Keretrendszer</a:t>
          </a:r>
        </a:p>
      </dsp:txBody>
      <dsp:txXfrm>
        <a:off x="210773" y="434445"/>
        <a:ext cx="2780945" cy="378944"/>
      </dsp:txXfrm>
    </dsp:sp>
    <dsp:sp modelId="{606DB484-6E5E-4384-A00F-617E444D651C}">
      <dsp:nvSpPr>
        <dsp:cNvPr id="0" name=""/>
        <dsp:cNvSpPr/>
      </dsp:nvSpPr>
      <dsp:spPr>
        <a:xfrm>
          <a:off x="3011164" y="1288764"/>
          <a:ext cx="4985309" cy="12250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A e-közigazgatáshoz kapcsolódóan az ASP rendszerben olyan integrált szakrendszerek kerültek bevezetésre, amelyek hatékonyan segítik az önkormányzatok illetve a felettes szervek napi munkáját.</a:t>
          </a:r>
          <a:endParaRPr lang="hu-HU" sz="1400" b="0" kern="1200" dirty="0"/>
        </a:p>
      </dsp:txBody>
      <dsp:txXfrm>
        <a:off x="3011164" y="1441899"/>
        <a:ext cx="4525904" cy="918811"/>
      </dsp:txXfrm>
    </dsp:sp>
    <dsp:sp modelId="{04F63469-BCB9-426C-B72E-D853834C6D3C}">
      <dsp:nvSpPr>
        <dsp:cNvPr id="0" name=""/>
        <dsp:cNvSpPr/>
      </dsp:nvSpPr>
      <dsp:spPr>
        <a:xfrm>
          <a:off x="186460" y="1691443"/>
          <a:ext cx="2824704" cy="419944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>
              <a:solidFill>
                <a:schemeClr val="bg1"/>
              </a:solidFill>
            </a:rPr>
            <a:t>Szakrendszerek</a:t>
          </a:r>
        </a:p>
      </dsp:txBody>
      <dsp:txXfrm>
        <a:off x="206960" y="1711943"/>
        <a:ext cx="2783704" cy="378944"/>
      </dsp:txXfrm>
    </dsp:sp>
    <dsp:sp modelId="{49F3F428-5ECB-4DE9-8C06-13306E35BC24}">
      <dsp:nvSpPr>
        <dsp:cNvPr id="0" name=""/>
        <dsp:cNvSpPr/>
      </dsp:nvSpPr>
      <dsp:spPr>
        <a:xfrm>
          <a:off x="3011164" y="2555950"/>
          <a:ext cx="4985309" cy="209906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Az önkormányzati gazdálkodás felső kormányzati szintű ellenőrzési és monitoring tevékenységének támogatása</a:t>
          </a:r>
          <a:endParaRPr lang="hu-HU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Önkormányzatok adatszolgáltatási és beszámolási kötelezettségeinek egyszerűsítése és egységes, központi alapra helyezése</a:t>
          </a:r>
          <a:endParaRPr lang="hu-HU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Vezetői információk és operatív döntéstámogatás az önkormányzatok számára </a:t>
          </a:r>
          <a:endParaRPr lang="hu-HU" sz="1400" b="0" kern="1200" dirty="0"/>
        </a:p>
      </dsp:txBody>
      <dsp:txXfrm>
        <a:off x="3011164" y="2818334"/>
        <a:ext cx="4198158" cy="1574301"/>
      </dsp:txXfrm>
    </dsp:sp>
    <dsp:sp modelId="{807B7479-6D7D-437B-8FEB-3F1A6C6DA03F}">
      <dsp:nvSpPr>
        <dsp:cNvPr id="0" name=""/>
        <dsp:cNvSpPr/>
      </dsp:nvSpPr>
      <dsp:spPr>
        <a:xfrm>
          <a:off x="186460" y="3395513"/>
          <a:ext cx="2824704" cy="419944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>
              <a:solidFill>
                <a:schemeClr val="bg1"/>
              </a:solidFill>
            </a:rPr>
            <a:t>Adattárház</a:t>
          </a:r>
        </a:p>
      </dsp:txBody>
      <dsp:txXfrm>
        <a:off x="206960" y="3416013"/>
        <a:ext cx="2783704" cy="378944"/>
      </dsp:txXfrm>
    </dsp:sp>
    <dsp:sp modelId="{53D34F21-E3BB-42C0-A302-518957E403FE}">
      <dsp:nvSpPr>
        <dsp:cNvPr id="0" name=""/>
        <dsp:cNvSpPr/>
      </dsp:nvSpPr>
      <dsp:spPr>
        <a:xfrm>
          <a:off x="3011164" y="4697123"/>
          <a:ext cx="4985309" cy="7026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0" kern="1200" dirty="0" smtClean="0"/>
            <a:t>Az önkormányzati ASP rendszer napi adminisztratív, ügyfélszolgálati és működtetési feladatait segítő alkalmazások.</a:t>
          </a:r>
          <a:endParaRPr lang="hu-HU" sz="1400" b="0" kern="1200" dirty="0"/>
        </a:p>
      </dsp:txBody>
      <dsp:txXfrm>
        <a:off x="3011164" y="4784952"/>
        <a:ext cx="4721823" cy="526971"/>
      </dsp:txXfrm>
    </dsp:sp>
    <dsp:sp modelId="{DDFDE59C-C2DB-4238-9A34-96E76692D320}">
      <dsp:nvSpPr>
        <dsp:cNvPr id="0" name=""/>
        <dsp:cNvSpPr/>
      </dsp:nvSpPr>
      <dsp:spPr>
        <a:xfrm>
          <a:off x="186460" y="4838357"/>
          <a:ext cx="2824704" cy="419944"/>
        </a:xfrm>
        <a:prstGeom prst="roundRect">
          <a:avLst/>
        </a:prstGeom>
        <a:gradFill flip="none" rotWithShape="1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  <a:scene3d>
          <a:camera prst="orthographicFront"/>
          <a:lightRig rig="chilly" dir="t"/>
        </a:scene3d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Támogató rendszerek</a:t>
          </a:r>
          <a:endParaRPr lang="hu-HU" sz="2100" kern="1200" dirty="0"/>
        </a:p>
      </dsp:txBody>
      <dsp:txXfrm>
        <a:off x="206960" y="4858857"/>
        <a:ext cx="2783704" cy="378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85FAA-5CD4-4AA9-A69C-02DB85F253A0}">
      <dsp:nvSpPr>
        <dsp:cNvPr id="0" name=""/>
        <dsp:cNvSpPr/>
      </dsp:nvSpPr>
      <dsp:spPr>
        <a:xfrm>
          <a:off x="0" y="148854"/>
          <a:ext cx="8229600" cy="762371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500" kern="1200" dirty="0" smtClean="0"/>
            <a:t>A Kincstár működtetési feladatai:</a:t>
          </a:r>
          <a:endParaRPr lang="hu-HU" sz="3500" kern="1200" dirty="0"/>
        </a:p>
      </dsp:txBody>
      <dsp:txXfrm>
        <a:off x="0" y="148854"/>
        <a:ext cx="8229600" cy="762371"/>
      </dsp:txXfrm>
    </dsp:sp>
    <dsp:sp modelId="{91266D71-3E5B-4D8D-A053-3084912C8B51}">
      <dsp:nvSpPr>
        <dsp:cNvPr id="0" name=""/>
        <dsp:cNvSpPr/>
      </dsp:nvSpPr>
      <dsp:spPr>
        <a:xfrm>
          <a:off x="0" y="899690"/>
          <a:ext cx="2057399" cy="346984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smtClean="0"/>
            <a:t>a csatlakozás-, és szolgáltatás-menedzsment ellátása, </a:t>
          </a:r>
          <a:endParaRPr lang="hu-HU" sz="1900" b="1" kern="1200" dirty="0"/>
        </a:p>
      </dsp:txBody>
      <dsp:txXfrm>
        <a:off x="0" y="899690"/>
        <a:ext cx="2057399" cy="3469844"/>
      </dsp:txXfrm>
    </dsp:sp>
    <dsp:sp modelId="{03D794D0-B070-4D45-B604-4041B362C52C}">
      <dsp:nvSpPr>
        <dsp:cNvPr id="0" name=""/>
        <dsp:cNvSpPr/>
      </dsp:nvSpPr>
      <dsp:spPr>
        <a:xfrm>
          <a:off x="2057400" y="899690"/>
          <a:ext cx="2057399" cy="346984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smtClean="0"/>
            <a:t>a szolgáltatási szerződések csatlakozó szervezetekkel való megkötése és módosítása,</a:t>
          </a:r>
          <a:endParaRPr lang="hu-HU" sz="1900" b="1" kern="1200" dirty="0"/>
        </a:p>
      </dsp:txBody>
      <dsp:txXfrm>
        <a:off x="2057400" y="899690"/>
        <a:ext cx="2057399" cy="3469844"/>
      </dsp:txXfrm>
    </dsp:sp>
    <dsp:sp modelId="{DED40DBB-F3B7-4C15-B626-B556B0C6F93A}">
      <dsp:nvSpPr>
        <dsp:cNvPr id="0" name=""/>
        <dsp:cNvSpPr/>
      </dsp:nvSpPr>
      <dsp:spPr>
        <a:xfrm>
          <a:off x="4114800" y="899690"/>
          <a:ext cx="2057399" cy="346984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smtClean="0"/>
            <a:t>ügyfélszolgálat biztosításával a szolgáltatással kapcsolatos ügyfél-kapcsolattartási, tájékoztatási és adminisztratív feladatok ellátása, biztosítva a hibabejelentés lehetőségét,</a:t>
          </a:r>
          <a:endParaRPr lang="hu-HU" sz="1900" b="1" kern="1200" dirty="0"/>
        </a:p>
      </dsp:txBody>
      <dsp:txXfrm>
        <a:off x="4114800" y="899690"/>
        <a:ext cx="2057399" cy="3469844"/>
      </dsp:txXfrm>
    </dsp:sp>
    <dsp:sp modelId="{A252CFA6-A6DF-423F-A2BB-4A876193C1BE}">
      <dsp:nvSpPr>
        <dsp:cNvPr id="0" name=""/>
        <dsp:cNvSpPr/>
      </dsp:nvSpPr>
      <dsp:spPr>
        <a:xfrm>
          <a:off x="6172199" y="899690"/>
          <a:ext cx="2057399" cy="3469844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smtClean="0"/>
            <a:t>a szolgáltatásokkal kapcsolatos kommunikációs és képzési feladatok elvégzése.</a:t>
          </a:r>
          <a:endParaRPr lang="hu-HU" sz="1900" b="1" kern="1200" dirty="0"/>
        </a:p>
      </dsp:txBody>
      <dsp:txXfrm>
        <a:off x="6172199" y="899690"/>
        <a:ext cx="2057399" cy="3469844"/>
      </dsp:txXfrm>
    </dsp:sp>
    <dsp:sp modelId="{BC2A2845-AEE3-4A78-959A-F081A93CE3F0}">
      <dsp:nvSpPr>
        <dsp:cNvPr id="0" name=""/>
        <dsp:cNvSpPr/>
      </dsp:nvSpPr>
      <dsp:spPr>
        <a:xfrm>
          <a:off x="0" y="4060291"/>
          <a:ext cx="8229600" cy="316817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C064C-3165-4D07-B9D6-D14B80C9DAF4}" type="datetimeFigureOut">
              <a:rPr lang="hu-HU" smtClean="0"/>
              <a:t>2017.11.27.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A53318-7044-4506-9145-4AF9605B518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08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427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2833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dirty="0" smtClean="0"/>
              <a:t>A korábbi tapasztalatok azt mutatták, hogy az adattisztítást célszerű minél előbb az ASP Adó migrációs rutinja által előállított adathiba riportok alapján végezni. 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megyei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tenantok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az az 1.5 éles migrációs felületen kerültek létrehozásra, mivel az éles migrációs síkon jóval nagyobb erőforrás áll rendelkezésre a korábbi ütemben használt PT (produktív teszt) síkhoz képest, így a migrációk futtatása, ezzel együtt a riportok előállítása is jelentősen gyorsabb.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5083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1380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799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3761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4427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Meg kell jegyezzem, hogy a feladatok elvégzésének december 20-ig</a:t>
            </a:r>
            <a:r>
              <a:rPr lang="hu-HU" baseline="0" dirty="0" smtClean="0"/>
              <a:t> kell 100 % állapotot mutatnia, de egyes feladatok elvégzése előfeltétele a további feladatok elvégzésének, így első körben a 2018.01.01 es éles induláshoz szükséges környezetek kialakítására fektetjük a hangsúlyt.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844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48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29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077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rezentacio_2020_borito_bg_M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7" y="1"/>
            <a:ext cx="9142569" cy="6857999"/>
          </a:xfrm>
          <a:prstGeom prst="rect">
            <a:avLst/>
          </a:prstGeom>
        </p:spPr>
      </p:pic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310626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66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hu-HU" sz="2400" b="1" cap="all" dirty="0">
                <a:solidFill>
                  <a:srgbClr val="FFFFFF"/>
                </a:solidFill>
                <a:latin typeface="Arial"/>
                <a:cs typeface="Arial"/>
              </a:rPr>
              <a:t>Click to edit Master title style</a:t>
            </a:r>
            <a:endParaRPr lang="en-US" sz="2400" b="1" cap="all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6610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994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4142871-7357-434F-A8F3-CECC6D136AD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11/27/2017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02C4939-F161-2245-8138-B1FA9F0D34C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381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hu-HU" sz="2400" b="1" cap="all" dirty="0">
                <a:solidFill>
                  <a:srgbClr val="FFFFFF"/>
                </a:solidFill>
                <a:latin typeface="Arial"/>
                <a:cs typeface="Arial"/>
              </a:rPr>
              <a:t>Click to edit Master title style</a:t>
            </a:r>
            <a:endParaRPr lang="en-US" sz="2400" b="1" cap="all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052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87AB-1631-4BF0-8846-41DD5564B688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églalap 6"/>
          <p:cNvSpPr/>
          <p:nvPr userDrawn="1"/>
        </p:nvSpPr>
        <p:spPr>
          <a:xfrm>
            <a:off x="2123728" y="6011921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57200" fontAlgn="base"/>
            <a:r>
              <a:rPr lang="hu-HU" sz="1050" dirty="0">
                <a:solidFill>
                  <a:prstClr val="black"/>
                </a:solidFill>
              </a:rPr>
              <a:t>KÖFOP-1.2.2. Az önkormányzati ASP rendszer </a:t>
            </a:r>
          </a:p>
          <a:p>
            <a:pPr algn="ctr" defTabSz="457200" fontAlgn="base"/>
            <a:r>
              <a:rPr lang="hu-HU" sz="1050" dirty="0">
                <a:solidFill>
                  <a:prstClr val="black"/>
                </a:solidFill>
              </a:rPr>
              <a:t>továbbfejlesztése és országos kiterjesztése (ASP 2.0.)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3" y="5629276"/>
            <a:ext cx="3184799" cy="122872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255" y="5845470"/>
            <a:ext cx="2650012" cy="763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1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39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157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1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3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9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2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1049448-F6D5-4A0E-BA3B-A979310BDC26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 defTabSz="457200"/>
              <a:t>2017.11.27.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00E392F-423A-4B2F-819A-04E49CF4C52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8" descr="prezentacio_2020_beliv_bg_ME.jpg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17" y="0"/>
            <a:ext cx="9142569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48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673" r:id="rId13"/>
    <p:sldLayoutId id="2147483674" r:id="rId14"/>
    <p:sldLayoutId id="2147483688" r:id="rId15"/>
    <p:sldLayoutId id="214748368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aspoktatas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539552" y="908720"/>
            <a:ext cx="8496944" cy="180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hu-HU" dirty="0"/>
              <a:t>ASP 2.0</a:t>
            </a:r>
            <a:br>
              <a:rPr lang="hu-HU" dirty="0"/>
            </a:br>
            <a:r>
              <a:rPr lang="hu-HU" dirty="0"/>
              <a:t>projekt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xmlns="" id="{3554E28B-A6A3-4E99-BACD-DF9A21599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5989201"/>
            <a:ext cx="1859853" cy="432048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247A1CBF-0AD4-4D00-A5CC-D362D9F4E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5988946"/>
            <a:ext cx="1152128" cy="407832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xmlns="" id="{25B3220E-EA50-4C12-97F8-DE8004DED5B4}"/>
              </a:ext>
            </a:extLst>
          </p:cNvPr>
          <p:cNvSpPr txBox="1">
            <a:spLocks/>
          </p:cNvSpPr>
          <p:nvPr/>
        </p:nvSpPr>
        <p:spPr>
          <a:xfrm>
            <a:off x="539552" y="4077072"/>
            <a:ext cx="4419600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hu-HU" sz="2000" cap="none" dirty="0"/>
              <a:t>Kassai László</a:t>
            </a:r>
          </a:p>
          <a:p>
            <a:r>
              <a:rPr lang="hu-HU" sz="1500" b="0" i="1" cap="none" dirty="0"/>
              <a:t>tanácsadó</a:t>
            </a:r>
          </a:p>
          <a:p>
            <a:r>
              <a:rPr lang="hu-HU" sz="1500" b="0" i="1" cap="none" dirty="0"/>
              <a:t>Magyar Államkincstár</a:t>
            </a:r>
          </a:p>
          <a:p>
            <a:endParaRPr lang="hu-HU" sz="2000" cap="none" dirty="0"/>
          </a:p>
          <a:p>
            <a:endParaRPr lang="hu-HU" sz="2000" b="0" cap="none" dirty="0"/>
          </a:p>
          <a:p>
            <a:r>
              <a:rPr lang="hu-HU" sz="2000" b="0" cap="none" dirty="0" smtClean="0"/>
              <a:t>2017. november </a:t>
            </a:r>
            <a:r>
              <a:rPr lang="hu-HU" sz="2000" b="0" cap="none" dirty="0" smtClean="0"/>
              <a:t>30</a:t>
            </a:r>
            <a:r>
              <a:rPr lang="hu-HU" sz="2000" b="0" cap="none" dirty="0" smtClean="0"/>
              <a:t>. </a:t>
            </a:r>
            <a:endParaRPr lang="hu-HU" sz="2000" b="0" cap="none" dirty="0"/>
          </a:p>
        </p:txBody>
      </p:sp>
    </p:spTree>
    <p:extLst>
      <p:ext uri="{BB962C8B-B14F-4D97-AF65-F5344CB8AC3E}">
        <p14:creationId xmlns:p14="http://schemas.microsoft.com/office/powerpoint/2010/main" val="64917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Első 4 ütem adattisztítási statisztikája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968154"/>
              </p:ext>
            </p:extLst>
          </p:nvPr>
        </p:nvGraphicFramePr>
        <p:xfrm>
          <a:off x="107504" y="1590725"/>
          <a:ext cx="8964488" cy="4285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2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2018.01.01-i csatlakozók próbamigrációja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539552" y="1600202"/>
            <a:ext cx="8147248" cy="49971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u-HU" sz="1900" dirty="0" smtClean="0"/>
          </a:p>
          <a:p>
            <a:pPr marL="0" indent="0" algn="just">
              <a:buNone/>
            </a:pPr>
            <a:endParaRPr lang="hu-HU" sz="1900" dirty="0"/>
          </a:p>
          <a:p>
            <a:pPr marL="0" indent="0" algn="just">
              <a:buNone/>
            </a:pPr>
            <a:endParaRPr lang="hu-HU" sz="1900" dirty="0" smtClean="0"/>
          </a:p>
          <a:p>
            <a:pPr marL="0" indent="0" algn="just">
              <a:buNone/>
            </a:pPr>
            <a:r>
              <a:rPr lang="hu-HU" sz="1900" dirty="0" smtClean="0"/>
              <a:t>Létrehozásra </a:t>
            </a:r>
            <a:r>
              <a:rPr lang="hu-HU" sz="1900" dirty="0"/>
              <a:t>kerültek az önkormányzati </a:t>
            </a:r>
            <a:r>
              <a:rPr lang="hu-HU" sz="1900" dirty="0" err="1"/>
              <a:t>tenantok</a:t>
            </a:r>
            <a:r>
              <a:rPr lang="hu-HU" sz="1900" dirty="0"/>
              <a:t> még az 1.5 környezetben, azonban ezekben a </a:t>
            </a:r>
            <a:r>
              <a:rPr lang="hu-HU" sz="1900" dirty="0" err="1"/>
              <a:t>tenantokban</a:t>
            </a:r>
            <a:r>
              <a:rPr lang="hu-HU" sz="1900" dirty="0"/>
              <a:t>  még nem áll rendelkezésre Adó adatbázis, így a Keret rendszerben a </a:t>
            </a:r>
            <a:r>
              <a:rPr lang="hu-HU" sz="1900" dirty="0" smtClean="0"/>
              <a:t>felhasználók </a:t>
            </a:r>
            <a:r>
              <a:rPr lang="hu-HU" sz="1900" dirty="0"/>
              <a:t>rögzíthetők, de az Adó program nem érhető el, így a próbamigrációk sem végezhetők ott el.</a:t>
            </a:r>
            <a:endParaRPr lang="hu-HU" sz="1900" dirty="0" smtClean="0"/>
          </a:p>
          <a:p>
            <a:pPr marL="0" indent="0">
              <a:buNone/>
            </a:pPr>
            <a:endParaRPr lang="hu-HU" sz="1900" dirty="0" smtClean="0"/>
          </a:p>
          <a:p>
            <a:pPr marL="0" indent="0" algn="just">
              <a:buNone/>
            </a:pPr>
            <a:r>
              <a:rPr lang="hu-HU" sz="1900" dirty="0" smtClean="0">
                <a:solidFill>
                  <a:srgbClr val="FF0000"/>
                </a:solidFill>
              </a:rPr>
              <a:t>Az </a:t>
            </a:r>
            <a:r>
              <a:rPr lang="hu-HU" sz="1900" dirty="0">
                <a:solidFill>
                  <a:srgbClr val="FF0000"/>
                </a:solidFill>
              </a:rPr>
              <a:t>idei évben a próbamigrációkat még a megyei kollégák fogják végezni az erre kialakított </a:t>
            </a:r>
            <a:r>
              <a:rPr lang="hu-HU" sz="1900" dirty="0" err="1">
                <a:solidFill>
                  <a:srgbClr val="FF0000"/>
                </a:solidFill>
              </a:rPr>
              <a:t>tenantokban</a:t>
            </a:r>
            <a:r>
              <a:rPr lang="hu-HU" sz="1900" dirty="0">
                <a:solidFill>
                  <a:srgbClr val="FF0000"/>
                </a:solidFill>
              </a:rPr>
              <a:t>, az önkormányzatoknak 2018.01.02-tól a 2.0 környezetben lesz lehetőségük a próbamigrációkat saját </a:t>
            </a:r>
            <a:r>
              <a:rPr lang="hu-HU" sz="1900" dirty="0" err="1">
                <a:solidFill>
                  <a:srgbClr val="FF0000"/>
                </a:solidFill>
              </a:rPr>
              <a:t>tenantjukban</a:t>
            </a:r>
            <a:r>
              <a:rPr lang="hu-HU" sz="1900" dirty="0">
                <a:solidFill>
                  <a:srgbClr val="FF0000"/>
                </a:solidFill>
              </a:rPr>
              <a:t> elvégezni.</a:t>
            </a:r>
          </a:p>
          <a:p>
            <a:pPr marL="0" indent="0">
              <a:buNone/>
            </a:pPr>
            <a:endParaRPr lang="hu-HU" sz="1900" dirty="0" smtClean="0"/>
          </a:p>
          <a:p>
            <a:pPr marL="0" indent="0">
              <a:buNone/>
            </a:pPr>
            <a:r>
              <a:rPr lang="hu-HU" sz="1900" dirty="0" smtClean="0"/>
              <a:t> </a:t>
            </a:r>
            <a:endParaRPr lang="hu-HU" sz="1900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35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Oktatás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képzések </a:t>
            </a: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részletes tervezése, szervezése az önkormányzatok által jelzett egyéni képzési igényekre 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épül: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Géptermi 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oktatás, 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Tantermi oktatás konzultációs 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jelleggel.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1800" b="1" dirty="0">
                <a:latin typeface="Arial" panose="020B0604020202020204" pitchFamily="34" charset="0"/>
                <a:cs typeface="Arial" panose="020B0604020202020204" pitchFamily="34" charset="0"/>
              </a:rPr>
              <a:t>Rendelkezésre álló </a:t>
            </a:r>
            <a:r>
              <a:rPr lang="hu-H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anyagok:</a:t>
            </a:r>
          </a:p>
          <a:p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Felhasználói kézikönyv (folyamatábrák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E-learning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hu-H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800" dirty="0">
                <a:latin typeface="Arial" panose="020B0604020202020204" pitchFamily="34" charset="0"/>
                <a:cs typeface="Arial" panose="020B0604020202020204" pitchFamily="34" charset="0"/>
              </a:rPr>
              <a:t>Egyéb segédletek (folyamatokat vezet végig</a:t>
            </a:r>
            <a:r>
              <a:rPr lang="hu-H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hu-H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2"/>
            <a:ext cx="1859853" cy="51845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89398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539552" y="5877272"/>
            <a:ext cx="8280920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35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Oktatási </a:t>
            </a:r>
            <a:r>
              <a:rPr lang="hu-H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felület és tananyagok</a:t>
            </a:r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hu-HU" sz="1900" b="1" dirty="0" smtClean="0"/>
              <a:t>Az új felület jellemzői, funkciói:</a:t>
            </a:r>
            <a:endParaRPr lang="hu-HU" sz="1900" dirty="0" smtClean="0"/>
          </a:p>
          <a:p>
            <a:pPr marL="0" indent="0" algn="just">
              <a:lnSpc>
                <a:spcPct val="110000"/>
              </a:lnSpc>
              <a:buNone/>
            </a:pPr>
            <a:endParaRPr lang="hu-HU" sz="800" dirty="0"/>
          </a:p>
          <a:p>
            <a:pPr algn="just">
              <a:lnSpc>
                <a:spcPct val="110000"/>
              </a:lnSpc>
            </a:pPr>
            <a:r>
              <a:rPr lang="hu-HU" sz="1900" dirty="0" smtClean="0"/>
              <a:t>Elérés: </a:t>
            </a:r>
            <a:r>
              <a:rPr lang="hu-HU" sz="1900" dirty="0" err="1" smtClean="0">
                <a:hlinkClick r:id="rId2"/>
              </a:rPr>
              <a:t>www.aspoktatas.hu</a:t>
            </a:r>
            <a:r>
              <a:rPr lang="hu-HU" sz="1900" dirty="0" smtClean="0"/>
              <a:t> </a:t>
            </a:r>
          </a:p>
          <a:p>
            <a:pPr algn="just">
              <a:lnSpc>
                <a:spcPct val="110000"/>
              </a:lnSpc>
            </a:pPr>
            <a:r>
              <a:rPr lang="hu-HU" sz="1900" dirty="0" smtClean="0"/>
              <a:t>Szerep-alapú</a:t>
            </a:r>
            <a:r>
              <a:rPr lang="hu-HU" sz="1900" dirty="0"/>
              <a:t>, hozzáférési csoportok definiálását, a jogosultságok kiosztását, módosítását, visszavonását is biztosító jogosultsági rendszer </a:t>
            </a:r>
            <a:r>
              <a:rPr lang="hu-HU" sz="1900" dirty="0" smtClean="0"/>
              <a:t>kiépítése: </a:t>
            </a:r>
            <a:r>
              <a:rPr lang="hu-HU" sz="1900" i="1" dirty="0" smtClean="0"/>
              <a:t>a rendszer egyedi azonosítás mellett használható a beiskolázott hallgatók és minden további szerepkör esetében egyaránt </a:t>
            </a:r>
            <a:endParaRPr lang="hu-HU" sz="1900" i="1" dirty="0"/>
          </a:p>
          <a:p>
            <a:pPr algn="just">
              <a:lnSpc>
                <a:spcPct val="110000"/>
              </a:lnSpc>
            </a:pPr>
            <a:r>
              <a:rPr lang="hu-HU" sz="1900" dirty="0"/>
              <a:t>Felületek (jogosultsági kategóriák):</a:t>
            </a:r>
          </a:p>
          <a:p>
            <a:pPr lvl="1" algn="just">
              <a:lnSpc>
                <a:spcPct val="110000"/>
              </a:lnSpc>
            </a:pPr>
            <a:r>
              <a:rPr lang="hu-HU" sz="1900" dirty="0"/>
              <a:t>A tananyagok és képzési információk elérését szolgáló </a:t>
            </a:r>
            <a:r>
              <a:rPr lang="hu-HU" sz="1900" i="1" dirty="0"/>
              <a:t>hallgatói fel</a:t>
            </a:r>
            <a:r>
              <a:rPr lang="hu-HU" sz="1900" dirty="0"/>
              <a:t>ület </a:t>
            </a:r>
          </a:p>
          <a:p>
            <a:pPr lvl="1" algn="just">
              <a:lnSpc>
                <a:spcPct val="110000"/>
              </a:lnSpc>
            </a:pPr>
            <a:r>
              <a:rPr lang="hu-HU" sz="1900" dirty="0"/>
              <a:t>Az </a:t>
            </a:r>
            <a:r>
              <a:rPr lang="hu-HU" sz="1900" i="1" dirty="0"/>
              <a:t>elektronikus vizsgák </a:t>
            </a:r>
            <a:r>
              <a:rPr lang="hu-HU" sz="1900" dirty="0"/>
              <a:t>lebonyolítását szolgáló felület</a:t>
            </a:r>
          </a:p>
          <a:p>
            <a:pPr lvl="1" algn="just">
              <a:lnSpc>
                <a:spcPct val="110000"/>
              </a:lnSpc>
            </a:pPr>
            <a:r>
              <a:rPr lang="hu-HU" sz="1900" i="1" dirty="0"/>
              <a:t>Oktatói felület</a:t>
            </a:r>
          </a:p>
          <a:p>
            <a:pPr lvl="1" algn="just">
              <a:lnSpc>
                <a:spcPct val="110000"/>
              </a:lnSpc>
            </a:pPr>
            <a:r>
              <a:rPr lang="hu-HU" sz="1900" dirty="0"/>
              <a:t>A képzések és a vizsgák szervezését biztosító </a:t>
            </a:r>
            <a:r>
              <a:rPr lang="hu-HU" sz="1900" i="1" dirty="0"/>
              <a:t>oktatásszervezői felület</a:t>
            </a:r>
          </a:p>
          <a:p>
            <a:pPr lvl="1" algn="just">
              <a:lnSpc>
                <a:spcPct val="110000"/>
              </a:lnSpc>
            </a:pPr>
            <a:r>
              <a:rPr lang="hu-HU" sz="1900" i="1" dirty="0"/>
              <a:t>Statisztikai felület</a:t>
            </a:r>
          </a:p>
          <a:p>
            <a:pPr algn="just">
              <a:lnSpc>
                <a:spcPct val="110000"/>
              </a:lnSpc>
            </a:pPr>
            <a:r>
              <a:rPr lang="hu-HU" sz="1900" dirty="0" err="1" smtClean="0"/>
              <a:t>Webinar</a:t>
            </a:r>
            <a:r>
              <a:rPr lang="hu-HU" sz="1900" dirty="0" smtClean="0"/>
              <a:t> </a:t>
            </a:r>
            <a:r>
              <a:rPr lang="hu-HU" sz="1900" dirty="0"/>
              <a:t>rendszer (webes konzultációs lehetőség) szolgáltatás </a:t>
            </a:r>
            <a:r>
              <a:rPr lang="hu-HU" sz="1900" dirty="0" smtClean="0"/>
              <a:t>biztosítása szintén folyamatban (élő, jelen idejű elektronikus konzultációk tartása, és azok archív tartalomként való elérésének biztosítása</a:t>
            </a:r>
            <a:endParaRPr lang="hu-HU" sz="1900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71481"/>
            <a:ext cx="1859853" cy="475253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672" y="272754"/>
            <a:ext cx="1152128" cy="448615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3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Tananyagok és kurzusok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hu-HU" sz="1050" dirty="0"/>
          </a:p>
          <a:p>
            <a:pPr algn="just"/>
            <a:r>
              <a:rPr lang="hu-HU" dirty="0"/>
              <a:t>Minden szakrendszerhez önálló kurzus tartozik, ahol elérhetőek a tananyagok, egyéb segédletek, </a:t>
            </a:r>
            <a:r>
              <a:rPr lang="hu-HU" dirty="0" smtClean="0"/>
              <a:t>vizsgák.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/>
              <a:t>A beiskolázott hallgatókat azokhoz a kurzusokhoz rendeljük hozzá, amelyikre a munkáltató beiskolázta. Igény esetén ez bővíthető, </a:t>
            </a:r>
            <a:r>
              <a:rPr lang="hu-HU" dirty="0" smtClean="0"/>
              <a:t>módosítható.</a:t>
            </a:r>
            <a:endParaRPr lang="hu-HU" dirty="0"/>
          </a:p>
          <a:p>
            <a:pPr algn="just"/>
            <a:endParaRPr lang="hu-HU" dirty="0"/>
          </a:p>
          <a:p>
            <a:pPr algn="just"/>
            <a:r>
              <a:rPr lang="hu-HU" dirty="0"/>
              <a:t>30 db új tananyag készül, képernyővideókkal, interaktív szimulációkkal is bemutatjuk a szakrendszerek </a:t>
            </a:r>
            <a:r>
              <a:rPr lang="hu-HU" dirty="0" smtClean="0"/>
              <a:t>használatát.</a:t>
            </a:r>
            <a:endParaRPr lang="hu-HU" dirty="0"/>
          </a:p>
          <a:p>
            <a:pPr algn="just"/>
            <a:endParaRPr lang="hu-HU" dirty="0"/>
          </a:p>
          <a:p>
            <a:pPr algn="just"/>
            <a:r>
              <a:rPr lang="hu-HU" dirty="0"/>
              <a:t>Az Irat </a:t>
            </a:r>
            <a:r>
              <a:rPr lang="hu-HU" dirty="0" err="1"/>
              <a:t>e-learning</a:t>
            </a:r>
            <a:r>
              <a:rPr lang="hu-HU" dirty="0"/>
              <a:t> oktatást a NISZ </a:t>
            </a:r>
            <a:r>
              <a:rPr lang="hu-HU" dirty="0" err="1"/>
              <a:t>Zrt</a:t>
            </a:r>
            <a:r>
              <a:rPr lang="hu-HU" dirty="0"/>
              <a:t>. </a:t>
            </a:r>
            <a:r>
              <a:rPr lang="hu-HU" dirty="0" err="1"/>
              <a:t>szakendszeri</a:t>
            </a:r>
            <a:r>
              <a:rPr lang="hu-HU" dirty="0"/>
              <a:t> szállítója biztosítja, külön felületen; az irat jelenléti képzéseket is a Kincstár szervezi, és a szállító munkatársai </a:t>
            </a:r>
            <a:r>
              <a:rPr lang="hu-HU" dirty="0" smtClean="0"/>
              <a:t>oktatnak.</a:t>
            </a:r>
            <a:endParaRPr lang="hu-HU" dirty="0"/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1"/>
            <a:ext cx="1859853" cy="475253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4"/>
            <a:ext cx="1152128" cy="448615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43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5112568" cy="850106"/>
          </a:xfrm>
        </p:spPr>
        <p:txBody>
          <a:bodyPr>
            <a:normAutofit/>
          </a:bodyPr>
          <a:lstStyle/>
          <a:p>
            <a:r>
              <a:rPr lang="hu-H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Felnőttképzési intézmény létrehozása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209332"/>
          </a:xfrm>
        </p:spPr>
        <p:txBody>
          <a:bodyPr>
            <a:normAutofit fontScale="47500" lnSpcReduction="20000"/>
          </a:bodyPr>
          <a:lstStyle/>
          <a:p>
            <a:endParaRPr lang="hu-HU" dirty="0"/>
          </a:p>
          <a:p>
            <a:pPr marL="285750" indent="-285750"/>
            <a:endParaRPr lang="hu-HU" dirty="0"/>
          </a:p>
          <a:p>
            <a:pPr algn="just"/>
            <a:r>
              <a:rPr lang="hu-HU" dirty="0"/>
              <a:t>A képzések illeszkednek a </a:t>
            </a:r>
            <a:r>
              <a:rPr lang="hu-HU" b="1" dirty="0"/>
              <a:t>közszolgálati tisztviselők </a:t>
            </a:r>
            <a:r>
              <a:rPr lang="hu-HU" dirty="0"/>
              <a:t>továbbképzéséről szóló 273/2012. Kormányrendelet által szabályozott rendszerbe, azokat a Kincstár </a:t>
            </a:r>
            <a:r>
              <a:rPr lang="hu-HU" b="1" dirty="0"/>
              <a:t>nyilvántartásba vett továbbképzés</a:t>
            </a:r>
            <a:r>
              <a:rPr lang="hu-HU" dirty="0"/>
              <a:t>ként valósítja meg.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Az önkéntes intézményi csatlakozás következtében </a:t>
            </a:r>
            <a:r>
              <a:rPr lang="hu-HU" b="1" dirty="0"/>
              <a:t>nem köztisztviselők képzése is szükségessé válik.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Támogatott képzésként a nem tisztviselők képzése a  Felnőttképzési törvény hatálya alá tartozik, amelyet csak felnőttképzési intézmény végezhet.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Mérete és tevékenységi köre miatt a választás a KINCSINFO </a:t>
            </a:r>
            <a:r>
              <a:rPr lang="hu-HU" dirty="0" err="1"/>
              <a:t>Nkft-re</a:t>
            </a:r>
            <a:r>
              <a:rPr lang="hu-HU" dirty="0"/>
              <a:t> esett, amely felnőttképzési intézményként is funkcionál a jövőben.</a:t>
            </a:r>
          </a:p>
          <a:p>
            <a:pPr algn="just"/>
            <a:endParaRPr lang="hu-HU" dirty="0"/>
          </a:p>
          <a:p>
            <a:pPr algn="just"/>
            <a:r>
              <a:rPr lang="hu-HU" dirty="0"/>
              <a:t>A nyilvántartásba vételi eljárást a jogszabályok elég részletesen szabályozzák, ennek megfelelően zajlik a tevékenység.</a:t>
            </a:r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1"/>
            <a:ext cx="1859853" cy="475253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4"/>
            <a:ext cx="1152128" cy="448615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76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30674" y="134076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hu-HU" sz="2600" dirty="0"/>
              <a:t>Az ASP 2017. január 1-jei bevezetésével a csatlakozott önkormányzatok részére </a:t>
            </a:r>
            <a:r>
              <a:rPr lang="hu-HU" sz="2600" dirty="0" smtClean="0"/>
              <a:t>kialakítottunk egy </a:t>
            </a:r>
            <a:r>
              <a:rPr lang="hu-HU" sz="2600" dirty="0"/>
              <a:t>olyan bejelentést kezelő </a:t>
            </a:r>
            <a:r>
              <a:rPr lang="hu-HU" sz="2600" dirty="0" smtClean="0"/>
              <a:t>rendszert, amely </a:t>
            </a:r>
            <a:r>
              <a:rPr lang="hu-HU" sz="2600" dirty="0"/>
              <a:t>az ASP1.5 és az ASP1.0 ütemben csatlakozott önkormányzatok részére is biztosítja a hibajegykezelést. </a:t>
            </a:r>
            <a:endParaRPr lang="hu-HU" sz="2600" dirty="0" smtClean="0"/>
          </a:p>
          <a:p>
            <a:pPr algn="just"/>
            <a:endParaRPr lang="hu-HU" sz="2600" dirty="0" smtClean="0"/>
          </a:p>
          <a:p>
            <a:pPr algn="just"/>
            <a:r>
              <a:rPr lang="hu-HU" sz="2600" dirty="0" smtClean="0"/>
              <a:t>Az </a:t>
            </a:r>
            <a:r>
              <a:rPr lang="hu-HU" sz="2600" dirty="0"/>
              <a:t>indulástól folyamatosan figyelemmel kísérjük a bejelentéseket több különböző szempont szerint annak érdekében, hogy a bejelentések kezelése minél optimálisabb szinten legyen kezelhető.</a:t>
            </a:r>
          </a:p>
          <a:p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43067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Bejelentés kezelő rendszer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384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8378" y="0"/>
            <a:ext cx="6692358" cy="1143000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Bejelentési és megoldási folyamat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elhő 4"/>
          <p:cNvSpPr/>
          <p:nvPr/>
        </p:nvSpPr>
        <p:spPr>
          <a:xfrm>
            <a:off x="3131840" y="1833128"/>
            <a:ext cx="766936" cy="44046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hu-HU" sz="800" dirty="0" err="1">
                <a:solidFill>
                  <a:prstClr val="white"/>
                </a:solidFill>
              </a:rPr>
              <a:t>BugNet</a:t>
            </a:r>
            <a:endParaRPr lang="hu-HU" sz="800" dirty="0">
              <a:solidFill>
                <a:prstClr val="white"/>
              </a:solidFill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611" y="1902114"/>
            <a:ext cx="375729" cy="30904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881736"/>
            <a:ext cx="448244" cy="349800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2998996" y="1417638"/>
            <a:ext cx="2871415" cy="1002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922535" y="2921380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hu-HU" dirty="0">
                <a:solidFill>
                  <a:prstClr val="black"/>
                </a:solidFill>
              </a:rPr>
              <a:t>ÜGYFÉLSZOLGÁLAT</a:t>
            </a:r>
          </a:p>
          <a:p>
            <a:pPr algn="ctr" defTabSz="457200"/>
            <a:r>
              <a:rPr lang="hu-HU" dirty="0">
                <a:solidFill>
                  <a:prstClr val="black"/>
                </a:solidFill>
              </a:rPr>
              <a:t>Rögzítés, pontosítás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3700799" y="1417638"/>
            <a:ext cx="174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hu-HU" dirty="0">
                <a:solidFill>
                  <a:prstClr val="black"/>
                </a:solidFill>
              </a:rPr>
              <a:t>BEJELENTŐ</a:t>
            </a:r>
          </a:p>
        </p:txBody>
      </p:sp>
      <p:sp>
        <p:nvSpPr>
          <p:cNvPr id="13" name="Téglalap 12"/>
          <p:cNvSpPr/>
          <p:nvPr/>
        </p:nvSpPr>
        <p:spPr>
          <a:xfrm>
            <a:off x="2998996" y="2782881"/>
            <a:ext cx="288032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3785839" y="5206092"/>
            <a:ext cx="1519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hu-HU" dirty="0">
                <a:solidFill>
                  <a:prstClr val="black"/>
                </a:solidFill>
              </a:rPr>
              <a:t>Megoldás</a:t>
            </a:r>
          </a:p>
        </p:txBody>
      </p:sp>
      <p:sp>
        <p:nvSpPr>
          <p:cNvPr id="22" name="Szövegdoboz 21"/>
          <p:cNvSpPr txBox="1"/>
          <p:nvPr/>
        </p:nvSpPr>
        <p:spPr>
          <a:xfrm>
            <a:off x="4825591" y="4058619"/>
            <a:ext cx="123522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hu-HU" dirty="0">
                <a:solidFill>
                  <a:prstClr val="black"/>
                </a:solidFill>
              </a:rPr>
              <a:t>L2 megoldók </a:t>
            </a:r>
          </a:p>
        </p:txBody>
      </p:sp>
      <p:sp>
        <p:nvSpPr>
          <p:cNvPr id="59" name="Szövegdoboz 58"/>
          <p:cNvSpPr txBox="1"/>
          <p:nvPr/>
        </p:nvSpPr>
        <p:spPr>
          <a:xfrm>
            <a:off x="2555066" y="4077072"/>
            <a:ext cx="1933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hu-HU" dirty="0">
                <a:solidFill>
                  <a:prstClr val="black"/>
                </a:solidFill>
              </a:rPr>
              <a:t>Infrastruktúra hiba</a:t>
            </a:r>
          </a:p>
          <a:p>
            <a:pPr algn="ctr" defTabSz="457200"/>
            <a:r>
              <a:rPr lang="hu-HU" dirty="0">
                <a:solidFill>
                  <a:prstClr val="black"/>
                </a:solidFill>
              </a:rPr>
              <a:t>ASP Központ</a:t>
            </a:r>
          </a:p>
        </p:txBody>
      </p:sp>
      <p:sp>
        <p:nvSpPr>
          <p:cNvPr id="60" name="Téglalap 59"/>
          <p:cNvSpPr/>
          <p:nvPr/>
        </p:nvSpPr>
        <p:spPr>
          <a:xfrm>
            <a:off x="2501289" y="4063478"/>
            <a:ext cx="193341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sp>
        <p:nvSpPr>
          <p:cNvPr id="61" name="Téglalap 60"/>
          <p:cNvSpPr/>
          <p:nvPr/>
        </p:nvSpPr>
        <p:spPr>
          <a:xfrm>
            <a:off x="3812364" y="5120268"/>
            <a:ext cx="1519271" cy="5409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 dirty="0">
              <a:ln>
                <a:solidFill>
                  <a:srgbClr val="0070C0"/>
                </a:solidFill>
              </a:ln>
              <a:noFill/>
            </a:endParaRPr>
          </a:p>
        </p:txBody>
      </p:sp>
      <p:sp>
        <p:nvSpPr>
          <p:cNvPr id="62" name="Téglalap 61"/>
          <p:cNvSpPr/>
          <p:nvPr/>
        </p:nvSpPr>
        <p:spPr>
          <a:xfrm>
            <a:off x="4803227" y="4058619"/>
            <a:ext cx="1279948" cy="6057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sp>
        <p:nvSpPr>
          <p:cNvPr id="81" name="Szövegdoboz 80"/>
          <p:cNvSpPr txBox="1"/>
          <p:nvPr/>
        </p:nvSpPr>
        <p:spPr>
          <a:xfrm>
            <a:off x="6516216" y="4176835"/>
            <a:ext cx="1255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hu-HU" dirty="0">
                <a:solidFill>
                  <a:prstClr val="black"/>
                </a:solidFill>
              </a:rPr>
              <a:t>L2 országos</a:t>
            </a:r>
          </a:p>
        </p:txBody>
      </p:sp>
      <p:sp>
        <p:nvSpPr>
          <p:cNvPr id="82" name="Téglalap 81"/>
          <p:cNvSpPr/>
          <p:nvPr/>
        </p:nvSpPr>
        <p:spPr>
          <a:xfrm>
            <a:off x="6516216" y="4176835"/>
            <a:ext cx="125521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sp>
        <p:nvSpPr>
          <p:cNvPr id="83" name="Szövegdoboz 82"/>
          <p:cNvSpPr txBox="1"/>
          <p:nvPr/>
        </p:nvSpPr>
        <p:spPr>
          <a:xfrm>
            <a:off x="1403648" y="4222554"/>
            <a:ext cx="604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hu-HU" dirty="0">
                <a:solidFill>
                  <a:prstClr val="black"/>
                </a:solidFill>
              </a:rPr>
              <a:t>NISZ</a:t>
            </a:r>
          </a:p>
        </p:txBody>
      </p:sp>
      <p:sp>
        <p:nvSpPr>
          <p:cNvPr id="84" name="Téglalap 83"/>
          <p:cNvSpPr/>
          <p:nvPr/>
        </p:nvSpPr>
        <p:spPr>
          <a:xfrm>
            <a:off x="1418378" y="4222554"/>
            <a:ext cx="6046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cxnSp>
        <p:nvCxnSpPr>
          <p:cNvPr id="98" name="Egyenes összekötő nyíllal 97"/>
          <p:cNvCxnSpPr>
            <a:endCxn id="60" idx="0"/>
          </p:cNvCxnSpPr>
          <p:nvPr/>
        </p:nvCxnSpPr>
        <p:spPr>
          <a:xfrm>
            <a:off x="3467996" y="3706211"/>
            <a:ext cx="0" cy="357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nyíllal 101"/>
          <p:cNvCxnSpPr>
            <a:endCxn id="22" idx="0"/>
          </p:cNvCxnSpPr>
          <p:nvPr/>
        </p:nvCxnSpPr>
        <p:spPr>
          <a:xfrm>
            <a:off x="5443201" y="3706211"/>
            <a:ext cx="0" cy="35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nyíllal 104"/>
          <p:cNvCxnSpPr/>
          <p:nvPr/>
        </p:nvCxnSpPr>
        <p:spPr>
          <a:xfrm flipH="1">
            <a:off x="2008301" y="4407220"/>
            <a:ext cx="478258" cy="205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nyíllal 106"/>
          <p:cNvCxnSpPr>
            <a:stCxn id="62" idx="3"/>
            <a:endCxn id="82" idx="1"/>
          </p:cNvCxnSpPr>
          <p:nvPr/>
        </p:nvCxnSpPr>
        <p:spPr>
          <a:xfrm>
            <a:off x="6083175" y="4361501"/>
            <a:ext cx="4330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nyíllal 114"/>
          <p:cNvCxnSpPr>
            <a:stCxn id="60" idx="2"/>
          </p:cNvCxnSpPr>
          <p:nvPr/>
        </p:nvCxnSpPr>
        <p:spPr>
          <a:xfrm>
            <a:off x="3467996" y="4709809"/>
            <a:ext cx="671956" cy="375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nyíllal 116"/>
          <p:cNvCxnSpPr>
            <a:stCxn id="22" idx="2"/>
          </p:cNvCxnSpPr>
          <p:nvPr/>
        </p:nvCxnSpPr>
        <p:spPr>
          <a:xfrm flipH="1">
            <a:off x="5004048" y="4704950"/>
            <a:ext cx="439153" cy="3802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 flipV="1">
            <a:off x="5331160" y="5411343"/>
            <a:ext cx="2840765" cy="35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nyíllal 122"/>
          <p:cNvCxnSpPr>
            <a:stCxn id="82" idx="3"/>
          </p:cNvCxnSpPr>
          <p:nvPr/>
        </p:nvCxnSpPr>
        <p:spPr>
          <a:xfrm>
            <a:off x="7771431" y="4361501"/>
            <a:ext cx="4009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nyíllal 124"/>
          <p:cNvCxnSpPr>
            <a:endCxn id="10" idx="3"/>
          </p:cNvCxnSpPr>
          <p:nvPr/>
        </p:nvCxnSpPr>
        <p:spPr>
          <a:xfrm flipH="1">
            <a:off x="5870411" y="1918748"/>
            <a:ext cx="230198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nyíllal 128"/>
          <p:cNvCxnSpPr>
            <a:endCxn id="61" idx="0"/>
          </p:cNvCxnSpPr>
          <p:nvPr/>
        </p:nvCxnSpPr>
        <p:spPr>
          <a:xfrm flipH="1">
            <a:off x="4572000" y="3738309"/>
            <a:ext cx="18142" cy="13819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 flipH="1" flipV="1">
            <a:off x="8171925" y="1918749"/>
            <a:ext cx="475" cy="3510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nyíllal 147"/>
          <p:cNvCxnSpPr/>
          <p:nvPr/>
        </p:nvCxnSpPr>
        <p:spPr>
          <a:xfrm flipH="1">
            <a:off x="5331160" y="5301208"/>
            <a:ext cx="1812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>
            <a:stCxn id="82" idx="2"/>
          </p:cNvCxnSpPr>
          <p:nvPr/>
        </p:nvCxnSpPr>
        <p:spPr>
          <a:xfrm flipH="1">
            <a:off x="7143823" y="4546167"/>
            <a:ext cx="1" cy="755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elé nyíl 2"/>
          <p:cNvSpPr/>
          <p:nvPr/>
        </p:nvSpPr>
        <p:spPr>
          <a:xfrm>
            <a:off x="4300896" y="2419859"/>
            <a:ext cx="276520" cy="3630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hu-HU">
              <a:solidFill>
                <a:prstClr val="white"/>
              </a:solidFill>
            </a:endParaRPr>
          </a:p>
        </p:txBody>
      </p:sp>
      <p:pic>
        <p:nvPicPr>
          <p:cNvPr id="34" name="Kép 33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35" name="Kép 34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36" name="Téglalap 35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66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99405" y="289273"/>
            <a:ext cx="4764884" cy="994122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Bejelentések összesített </a:t>
            </a:r>
            <a:r>
              <a:rPr lang="hu-H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kimutatása a bejelentés módja szerint</a:t>
            </a:r>
            <a:r>
              <a:rPr lang="hu-H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Időszak</a:t>
            </a:r>
            <a:r>
              <a:rPr lang="hu-HU" dirty="0"/>
              <a:t>: 2017.01.01 - </a:t>
            </a:r>
            <a:r>
              <a:rPr lang="hu-HU" dirty="0" smtClean="0"/>
              <a:t>2017.11.26.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44630"/>
              </p:ext>
            </p:extLst>
          </p:nvPr>
        </p:nvGraphicFramePr>
        <p:xfrm>
          <a:off x="467544" y="2276872"/>
          <a:ext cx="8229599" cy="3600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1632"/>
                <a:gridCol w="1063264"/>
                <a:gridCol w="1377635"/>
                <a:gridCol w="1377635"/>
                <a:gridCol w="1064910"/>
                <a:gridCol w="434523"/>
              </a:tblGrid>
              <a:tr h="24002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</a:rPr>
                        <a:t>Szakrendszer</a:t>
                      </a:r>
                      <a:endParaRPr lang="hu-H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Bejelentés száma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Bejelentés módja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40027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</a:rPr>
                        <a:t>db</a:t>
                      </a:r>
                      <a:endParaRPr lang="hu-H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</a:rPr>
                        <a:t>%</a:t>
                      </a:r>
                      <a:endParaRPr lang="hu-H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telefon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e-mail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</a:rPr>
                        <a:t>web</a:t>
                      </a:r>
                      <a:endParaRPr lang="hu-H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Gazdálkodás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5869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1910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1108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2851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Adó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2778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1691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Keret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1996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1058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 dirty="0">
                          <a:effectLst/>
                        </a:rPr>
                        <a:t>Infrastruktúra</a:t>
                      </a:r>
                      <a:endParaRPr lang="hu-HU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Ingatlanvagyon-kataszter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Ipar Kereskedelem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Elektronikus ügyintézési portál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Település portál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Űrlapmenedzsment eszköz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Iratkezelés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114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Hibabejelentő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Összesen: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11232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3746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2281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5205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300">
                          <a:effectLst/>
                        </a:rPr>
                        <a:t>Arány %</a:t>
                      </a:r>
                      <a:endParaRPr lang="hu-HU" sz="13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1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8" name="Kép 7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4672" y="272754"/>
            <a:ext cx="1152128" cy="448615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1" name="Kép 10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71481"/>
            <a:ext cx="1859853" cy="47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5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680520" cy="1143000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Bejelentések összesített </a:t>
            </a:r>
            <a:r>
              <a:rPr lang="hu-H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kimutatása</a:t>
            </a:r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dirty="0" smtClean="0"/>
              <a:t>A </a:t>
            </a:r>
            <a:r>
              <a:rPr lang="hu-HU" b="1" dirty="0"/>
              <a:t>Keret rendszerre </a:t>
            </a:r>
            <a:r>
              <a:rPr lang="hu-HU" dirty="0"/>
              <a:t>többnyire az </a:t>
            </a:r>
            <a:r>
              <a:rPr lang="hu-HU" dirty="0" err="1"/>
              <a:t>e-szig</a:t>
            </a:r>
            <a:r>
              <a:rPr lang="hu-HU" dirty="0"/>
              <a:t> </a:t>
            </a:r>
            <a:r>
              <a:rPr lang="hu-HU" dirty="0" smtClean="0"/>
              <a:t>használatával és a felhasználók rögzítésével kapcsolatban </a:t>
            </a:r>
            <a:r>
              <a:rPr lang="hu-HU" dirty="0"/>
              <a:t>érkeztek bejelentések. </a:t>
            </a:r>
          </a:p>
          <a:p>
            <a:pPr algn="just"/>
            <a:r>
              <a:rPr lang="hu-HU" dirty="0" smtClean="0"/>
              <a:t>Az </a:t>
            </a:r>
            <a:r>
              <a:rPr lang="hu-HU" b="1" dirty="0" smtClean="0"/>
              <a:t>Adó szakrendszeren </a:t>
            </a:r>
            <a:r>
              <a:rPr lang="hu-HU" dirty="0" smtClean="0"/>
              <a:t>belül jelentkező leggyakoribb bejelentések: </a:t>
            </a:r>
          </a:p>
          <a:p>
            <a:pPr lvl="1" algn="just"/>
            <a:r>
              <a:rPr lang="hu-HU" dirty="0" smtClean="0"/>
              <a:t>Iratsablon beállításból keletkezett megjelenítési hiba,</a:t>
            </a:r>
          </a:p>
          <a:p>
            <a:pPr lvl="1" algn="just"/>
            <a:r>
              <a:rPr lang="hu-HU" dirty="0" smtClean="0"/>
              <a:t>Köztartozások rögzítéséből származó hiba, </a:t>
            </a:r>
          </a:p>
          <a:p>
            <a:pPr lvl="1" algn="just"/>
            <a:r>
              <a:rPr lang="hu-HU" dirty="0" smtClean="0"/>
              <a:t>Adó és Iratkezelő szakrendszer helytelen beállításából keletkező hiba, </a:t>
            </a:r>
          </a:p>
          <a:p>
            <a:pPr lvl="1" algn="just"/>
            <a:r>
              <a:rPr lang="hu-HU" dirty="0" smtClean="0"/>
              <a:t>Bevallás rögzítésből következő hiba 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358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99404" y="274638"/>
            <a:ext cx="4404843" cy="778098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ASP 2.0 projekt általános célja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ctr"/>
            <a:endParaRPr lang="hu-HU" dirty="0"/>
          </a:p>
          <a:p>
            <a:pPr algn="ctr"/>
            <a:r>
              <a:rPr lang="hu-HU" dirty="0"/>
              <a:t>Az ASP 2.0 projekt célja a mindenkori jogszabályok szerint működtetett önkormányzati ASP </a:t>
            </a:r>
            <a:r>
              <a:rPr lang="hu-HU" b="1" dirty="0"/>
              <a:t>szolgáltatásrendszer országos kiterjesztése</a:t>
            </a:r>
            <a:r>
              <a:rPr lang="hu-HU" dirty="0"/>
              <a:t>, kiegészítve a </a:t>
            </a:r>
            <a:r>
              <a:rPr lang="hu-HU" b="1" dirty="0"/>
              <a:t>szolgáltatások továbbfejlesztésével </a:t>
            </a:r>
            <a:r>
              <a:rPr lang="hu-HU" dirty="0"/>
              <a:t>és egy </a:t>
            </a:r>
            <a:r>
              <a:rPr lang="hu-HU" b="1" dirty="0"/>
              <a:t>adattárház megvalósításával</a:t>
            </a:r>
            <a:r>
              <a:rPr lang="hu-HU" dirty="0"/>
              <a:t>, illetve az üzemeltetési, támogatási feladatokat ellátó </a:t>
            </a:r>
            <a:r>
              <a:rPr lang="hu-HU" b="1" dirty="0"/>
              <a:t>ASP Központ bővítés</a:t>
            </a:r>
            <a:r>
              <a:rPr lang="hu-HU" dirty="0"/>
              <a:t>ével, továbbfejlesztésével.</a:t>
            </a:r>
          </a:p>
          <a:p>
            <a:pPr marL="0" lvl="0" indent="0" algn="just">
              <a:buNone/>
            </a:pPr>
            <a:endParaRPr lang="hu-HU" altLang="hu-HU" sz="3600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ctr"/>
            <a:r>
              <a:rPr lang="hu-HU" altLang="hu-HU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 központosítottan megvalósuló informatikai rendszer korszerű és fajlagosan jóval olcsóbb működést tesz lehetővé.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60647"/>
            <a:ext cx="1859853" cy="43204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40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2195736" y="175234"/>
            <a:ext cx="4680520" cy="1143000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Bejelentések összesített </a:t>
            </a:r>
            <a:r>
              <a:rPr lang="hu-H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kimutatása</a:t>
            </a:r>
            <a:br>
              <a:rPr lang="hu-H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b="1" dirty="0" smtClean="0"/>
              <a:t>Gazdálkodási szakrendszerrel </a:t>
            </a:r>
            <a:r>
              <a:rPr lang="hu-HU" dirty="0" smtClean="0"/>
              <a:t>kapcsolatos bejelentések döntő többsége szakmai segítségnyújtás.</a:t>
            </a:r>
          </a:p>
          <a:p>
            <a:r>
              <a:rPr lang="hu-HU" dirty="0" smtClean="0"/>
              <a:t>Többnyire az alábbi témákkal keresik fel munkatársainkat:</a:t>
            </a:r>
          </a:p>
          <a:p>
            <a:pPr lvl="1"/>
            <a:r>
              <a:rPr lang="hu-HU" dirty="0" smtClean="0"/>
              <a:t>Személyi juttatások számviteli elszámolása</a:t>
            </a:r>
          </a:p>
          <a:p>
            <a:pPr lvl="1"/>
            <a:r>
              <a:rPr lang="hu-HU" dirty="0" smtClean="0"/>
              <a:t>Adókönyvelés</a:t>
            </a:r>
          </a:p>
          <a:p>
            <a:pPr lvl="1"/>
            <a:r>
              <a:rPr lang="hu-HU" dirty="0" smtClean="0"/>
              <a:t>Határozatlan idejű kötelezettségvállalás kezelése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1"/>
            <a:ext cx="1859853" cy="475253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4"/>
            <a:ext cx="1152128" cy="448615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44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5736" y="7151"/>
            <a:ext cx="4752528" cy="1143000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ASP </a:t>
            </a:r>
            <a:r>
              <a:rPr lang="hu-H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Központ e-mail címére érkezett bejelentések </a:t>
            </a:r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megoszlása</a:t>
            </a:r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Többnyire az alábbi kérdésekkel keresik fel ügyfélszolgálatunkat:</a:t>
            </a:r>
          </a:p>
          <a:p>
            <a:pPr lvl="1"/>
            <a:r>
              <a:rPr lang="hu-HU" dirty="0" smtClean="0"/>
              <a:t>Ideiglenes </a:t>
            </a:r>
            <a:r>
              <a:rPr lang="hu-HU" dirty="0"/>
              <a:t>engedély </a:t>
            </a:r>
            <a:r>
              <a:rPr lang="hu-HU" dirty="0" smtClean="0"/>
              <a:t>kérése a keretrendszerbe való belépéshez</a:t>
            </a:r>
          </a:p>
          <a:p>
            <a:pPr lvl="1"/>
            <a:r>
              <a:rPr lang="hu-HU" dirty="0" smtClean="0"/>
              <a:t>Migrációval kapcsolatos kérdések</a:t>
            </a:r>
          </a:p>
          <a:p>
            <a:pPr lvl="1"/>
            <a:r>
              <a:rPr lang="hu-HU" dirty="0" smtClean="0"/>
              <a:t>Csatlakozással kapcsolatos kérdések</a:t>
            </a:r>
          </a:p>
          <a:p>
            <a:pPr lvl="1"/>
            <a:r>
              <a:rPr lang="hu-HU" dirty="0" smtClean="0"/>
              <a:t>Szolgáltatási szerződéssel kapcsolatos kérdések, kiegészítések</a:t>
            </a:r>
          </a:p>
          <a:p>
            <a:pPr lvl="1"/>
            <a:r>
              <a:rPr lang="hu-HU" dirty="0" smtClean="0"/>
              <a:t>Szakrendszeri oktatással kapcsolatos kérdések,</a:t>
            </a:r>
          </a:p>
          <a:p>
            <a:pPr lvl="1"/>
            <a:r>
              <a:rPr lang="hu-HU" dirty="0" smtClean="0"/>
              <a:t>Szakrendszerekkel kapcsolatos szakmai kérdések</a:t>
            </a:r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982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rmAutofit/>
          </a:bodyPr>
          <a:lstStyle/>
          <a:p>
            <a:pPr algn="ctr"/>
            <a:r>
              <a:rPr lang="hu-H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KERET és Szakrendszer beköltözése</a:t>
            </a: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541630" y="1628800"/>
            <a:ext cx="81472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hu-HU" i="1" dirty="0" smtClean="0"/>
          </a:p>
          <a:p>
            <a:pPr marL="285750" indent="-285750">
              <a:buFont typeface="Arial" pitchFamily="34" charset="0"/>
              <a:buChar char="•"/>
            </a:pPr>
            <a:endParaRPr lang="hu-HU" i="1" dirty="0"/>
          </a:p>
          <a:p>
            <a:pPr marL="285750" indent="-285750">
              <a:buFont typeface="Arial" pitchFamily="34" charset="0"/>
              <a:buChar char="•"/>
            </a:pPr>
            <a:r>
              <a:rPr lang="hu-HU" i="1" dirty="0" smtClean="0"/>
              <a:t>36 224 felhasználó került rögzítésre a keretrendszerbe</a:t>
            </a:r>
          </a:p>
          <a:p>
            <a:endParaRPr lang="hu-HU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i="1" dirty="0" smtClean="0"/>
              <a:t>ASP.KERET és szakrendszerek tekintetében a felhasználók, jogosultsági szintek és szerepkörök rögzítése, felvétele a tervezeteknek megfelelő ütemben halad</a:t>
            </a:r>
          </a:p>
          <a:p>
            <a:pPr marL="285750" indent="-285750">
              <a:buFont typeface="Arial" pitchFamily="34" charset="0"/>
              <a:buChar char="•"/>
            </a:pPr>
            <a:endParaRPr lang="hu-HU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i="1" dirty="0" smtClean="0"/>
              <a:t>Az ASP.GAZD tekintetében a „</a:t>
            </a:r>
            <a:r>
              <a:rPr lang="hu-HU" i="1" dirty="0" err="1" smtClean="0"/>
              <a:t>Beállításvarázsló</a:t>
            </a:r>
            <a:r>
              <a:rPr lang="hu-HU" i="1" dirty="0" smtClean="0"/>
              <a:t>” élesítése november </a:t>
            </a:r>
            <a:r>
              <a:rPr lang="hu-HU" i="1" smtClean="0"/>
              <a:t>6-án megtörtént, </a:t>
            </a:r>
            <a:r>
              <a:rPr lang="hu-HU" i="1" dirty="0" smtClean="0"/>
              <a:t>így az önkormányzatok meg tudják kezdeni a 2018.01.01-es éles induláshoz szükséges környezetek kialakítását, az adatok betöltését</a:t>
            </a:r>
          </a:p>
          <a:p>
            <a:pPr marL="285750" indent="-285750">
              <a:buFont typeface="Arial" pitchFamily="34" charset="0"/>
              <a:buChar char="•"/>
            </a:pPr>
            <a:endParaRPr lang="hu-HU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i="1" dirty="0" smtClean="0"/>
              <a:t>Az ASP.ADO tekintetében a Próbamigrációs feladatok az önkormányzatok, az ASP Központ és a megyei igazgatóságok bevonásával a tervezeteknek </a:t>
            </a:r>
            <a:r>
              <a:rPr lang="hu-HU" i="1" dirty="0"/>
              <a:t>megfelelő ütemben halad</a:t>
            </a:r>
          </a:p>
          <a:p>
            <a:pPr marL="285750" indent="-285750">
              <a:buFont typeface="Arial" pitchFamily="34" charset="0"/>
              <a:buChar char="•"/>
            </a:pPr>
            <a:endParaRPr lang="hu-HU" i="1" dirty="0" smtClean="0"/>
          </a:p>
          <a:p>
            <a:pPr marL="285750" indent="-285750">
              <a:buFont typeface="Arial" pitchFamily="34" charset="0"/>
              <a:buChar char="•"/>
            </a:pPr>
            <a:endParaRPr lang="hu-HU" i="1" dirty="0" smtClean="0"/>
          </a:p>
          <a:p>
            <a:endParaRPr lang="hu-HU" i="1" dirty="0" smtClean="0"/>
          </a:p>
        </p:txBody>
      </p:sp>
      <p:sp>
        <p:nvSpPr>
          <p:cNvPr id="9" name="Téglalap 8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81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November </a:t>
            </a:r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444812"/>
              </p:ext>
            </p:extLst>
          </p:nvPr>
        </p:nvGraphicFramePr>
        <p:xfrm>
          <a:off x="827584" y="1412772"/>
          <a:ext cx="7488832" cy="5116115"/>
        </p:xfrm>
        <a:graphic>
          <a:graphicData uri="http://schemas.openxmlformats.org/drawingml/2006/table">
            <a:tbl>
              <a:tblPr firstRow="1" firstCol="1" bandRow="1"/>
              <a:tblGrid>
                <a:gridCol w="2342903"/>
                <a:gridCol w="1194468"/>
                <a:gridCol w="1301576"/>
                <a:gridCol w="1301576"/>
                <a:gridCol w="1321626"/>
                <a:gridCol w="26683"/>
              </a:tblGrid>
              <a:tr h="2668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Összesített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701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Feladat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Érintett</a:t>
                      </a:r>
                      <a:b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(db)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Rögzítést megkezdte (db)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Előrehaladás</a:t>
                      </a:r>
                      <a:b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(%)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Igen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Nem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Felhasználó felvitel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3 026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3 026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eSzig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összerendelés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3 026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2 904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122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95,97%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GAZD </a:t>
                      </a:r>
                      <a:r>
                        <a:rPr lang="hu-HU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admin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felhasználó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3 026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3 026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944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GAZD paraméterezés lefutott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3 026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2 921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96,53%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IRAT </a:t>
                      </a:r>
                      <a:r>
                        <a:rPr lang="hu-HU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admin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felhasználó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1 138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1 136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99,82%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944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IRAT paraméterezést megkezdte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1 138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878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260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77,15%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944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IRAT paraméterezést elvégezte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1 138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790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348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69,42%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944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ADÓ MIG </a:t>
                      </a:r>
                      <a:r>
                        <a:rPr lang="hu-HU" sz="14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admin</a:t>
                      </a:r>
                      <a:r>
                        <a:rPr lang="hu-H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felhasználó</a:t>
                      </a:r>
                      <a:endParaRPr lang="hu-H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2 994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2 900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96,86%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ADÓ admin felhasználó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2 994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2 985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99,70%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IVK admin felhasználó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2 994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2 879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96,16%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IPAR admin felhasználó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2 994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2 905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97,03%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883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HAGY admin felhasználó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2 994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2 901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96,89%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944">
                <a:tc>
                  <a:txBody>
                    <a:bodyPr/>
                    <a:lstStyle/>
                    <a:p>
                      <a:pPr indent="127000">
                        <a:spcAft>
                          <a:spcPts val="0"/>
                        </a:spcAft>
                      </a:pPr>
                      <a:r>
                        <a:rPr lang="hu-H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ŰRLAP admin felhasználó</a:t>
                      </a:r>
                      <a:endParaRPr lang="hu-H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2 994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2 512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482</a:t>
                      </a:r>
                      <a:endParaRPr lang="hu-H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83,90%</a:t>
                      </a:r>
                      <a:endParaRPr lang="hu-H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95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539552" y="908720"/>
            <a:ext cx="8496944" cy="1800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xmlns="" id="{3554E28B-A6A3-4E99-BACD-DF9A21599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5989201"/>
            <a:ext cx="1859853" cy="432048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247A1CBF-0AD4-4D00-A5CC-D362D9F4EE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7904" y="5988946"/>
            <a:ext cx="1152128" cy="407832"/>
          </a:xfrm>
          <a:prstGeom prst="rect">
            <a:avLst/>
          </a:prstGeom>
        </p:spPr>
      </p:pic>
      <p:sp>
        <p:nvSpPr>
          <p:cNvPr id="10" name="Cím 1">
            <a:extLst>
              <a:ext uri="{FF2B5EF4-FFF2-40B4-BE49-F238E27FC236}">
                <a16:creationId xmlns:a16="http://schemas.microsoft.com/office/drawing/2014/main" xmlns="" id="{25B3220E-EA50-4C12-97F8-DE8004DED5B4}"/>
              </a:ext>
            </a:extLst>
          </p:cNvPr>
          <p:cNvSpPr txBox="1">
            <a:spLocks/>
          </p:cNvSpPr>
          <p:nvPr/>
        </p:nvSpPr>
        <p:spPr>
          <a:xfrm>
            <a:off x="539552" y="4077072"/>
            <a:ext cx="4419600" cy="14401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hu-HU" sz="2000" b="0" cap="none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1124744"/>
            <a:ext cx="6840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8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  <a:endParaRPr lang="hu-HU" sz="8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79712" y="62453"/>
            <a:ext cx="5052916" cy="850106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ASP rendszer elemei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006835"/>
              </p:ext>
            </p:extLst>
          </p:nvPr>
        </p:nvGraphicFramePr>
        <p:xfrm>
          <a:off x="503866" y="1268760"/>
          <a:ext cx="8182934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Kép 4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551" y="271482"/>
            <a:ext cx="1859853" cy="43204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1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51720" y="116632"/>
            <a:ext cx="5400599" cy="1008112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önkormányzati ASP rendszer működtetése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315195"/>
              </p:ext>
            </p:extLst>
          </p:nvPr>
        </p:nvGraphicFramePr>
        <p:xfrm>
          <a:off x="467544" y="141277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Kép 7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139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128792" cy="850106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csatlakozás szakaszai</a:t>
            </a:r>
          </a:p>
        </p:txBody>
      </p:sp>
      <p:pic>
        <p:nvPicPr>
          <p:cNvPr id="4" name="Kép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114479" cy="94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61"/>
          <p:cNvSpPr/>
          <p:nvPr/>
        </p:nvSpPr>
        <p:spPr>
          <a:xfrm>
            <a:off x="3329018" y="2788681"/>
            <a:ext cx="2112169" cy="2728552"/>
          </a:xfrm>
          <a:prstGeom prst="roundRect">
            <a:avLst>
              <a:gd name="adj" fmla="val 7778"/>
            </a:avLst>
          </a:prstGeom>
          <a:solidFill>
            <a:sysClr val="window" lastClr="FFFFFF"/>
          </a:solidFill>
          <a:ln w="25400" cap="flat" cmpd="sng" algn="ctr">
            <a:solidFill>
              <a:srgbClr val="A5C249"/>
            </a:solidFill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</a:rPr>
              <a:t> </a:t>
            </a:r>
            <a:r>
              <a:rPr lang="hu-HU" sz="1400" b="1" kern="0" dirty="0">
                <a:solidFill>
                  <a:prstClr val="black"/>
                </a:solidFill>
                <a:latin typeface="+mj-lt"/>
              </a:rPr>
              <a:t>ASP rendszerhez </a:t>
            </a:r>
            <a:r>
              <a:rPr kumimoji="0" lang="hu-H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történő fizikai </a:t>
            </a:r>
            <a:r>
              <a:rPr kumimoji="0" lang="hu-H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és a </a:t>
            </a:r>
            <a:r>
              <a:rPr kumimoji="0" lang="hu-H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szolgáltatásokra vonatkozó </a:t>
            </a:r>
            <a:r>
              <a:rPr kumimoji="0" lang="hu-H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csatlakozás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u-H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Helyi</a:t>
            </a:r>
            <a:r>
              <a:rPr kumimoji="0" lang="hu-HU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működtetéshez szükséges </a:t>
            </a:r>
            <a:r>
              <a:rPr kumimoji="0" lang="hu-H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Infrastrukturális feltételek</a:t>
            </a:r>
            <a:r>
              <a:rPr kumimoji="0" lang="hu-HU" sz="14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 kialakítása</a:t>
            </a:r>
            <a:endParaRPr kumimoji="0" lang="hu-H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u-H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Oktatások </a:t>
            </a:r>
            <a:endParaRPr kumimoji="0" lang="hu-HU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  <a:defRPr/>
            </a:pPr>
            <a:r>
              <a:rPr lang="hu-HU" sz="1400" kern="0" dirty="0" smtClean="0">
                <a:solidFill>
                  <a:prstClr val="black"/>
                </a:solidFill>
                <a:latin typeface="+mj-lt"/>
              </a:rPr>
              <a:t>Migráció</a:t>
            </a: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u-H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Tesztelés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6" name="Rounded Rectangle 60"/>
          <p:cNvSpPr/>
          <p:nvPr/>
        </p:nvSpPr>
        <p:spPr>
          <a:xfrm>
            <a:off x="814615" y="2780928"/>
            <a:ext cx="2266974" cy="2736305"/>
          </a:xfrm>
          <a:prstGeom prst="roundRect">
            <a:avLst>
              <a:gd name="adj" fmla="val 7778"/>
            </a:avLst>
          </a:prstGeom>
          <a:solidFill>
            <a:sysClr val="window" lastClr="FFFFFF"/>
          </a:solidFill>
          <a:ln w="25400" cap="flat" cmpd="sng" algn="ctr">
            <a:solidFill>
              <a:srgbClr val="0F6FC6"/>
            </a:solidFill>
            <a:prstDash val="solid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A szervezet felkészítése a csatlakozásra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hu-H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</a:rPr>
              <a:t>Tervezés, tájékozódás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u-HU" sz="1400" kern="0" dirty="0" smtClean="0">
                <a:solidFill>
                  <a:prstClr val="black"/>
                </a:solidFill>
                <a:latin typeface="+mj-lt"/>
              </a:rPr>
              <a:t>Ügyviteli és szabályozási felkészülés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u-HU" sz="1400" kern="0" dirty="0" smtClean="0">
                <a:solidFill>
                  <a:prstClr val="black"/>
                </a:solidFill>
                <a:latin typeface="+mj-lt"/>
              </a:rPr>
              <a:t>Kommunikációs csatornák kiépülnek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hu-HU" sz="1400" kern="0" dirty="0" smtClean="0">
                <a:solidFill>
                  <a:prstClr val="black"/>
                </a:solidFill>
                <a:latin typeface="+mj-lt"/>
              </a:rPr>
              <a:t>Helyi feladatok megtervezése</a:t>
            </a:r>
          </a:p>
        </p:txBody>
      </p:sp>
      <p:sp>
        <p:nvSpPr>
          <p:cNvPr id="7" name="Rounded Rectangle 97"/>
          <p:cNvSpPr/>
          <p:nvPr/>
        </p:nvSpPr>
        <p:spPr>
          <a:xfrm>
            <a:off x="5656014" y="2747738"/>
            <a:ext cx="2516386" cy="2769495"/>
          </a:xfrm>
          <a:prstGeom prst="roundRect">
            <a:avLst>
              <a:gd name="adj" fmla="val 7778"/>
            </a:avLst>
          </a:prstGeom>
          <a:solidFill>
            <a:sysClr val="window" lastClr="FFFFFF"/>
          </a:solidFill>
          <a:ln w="25400" cap="flat" cmpd="sng" algn="ctr">
            <a:solidFill>
              <a:srgbClr val="B97B3D"/>
            </a:solidFill>
            <a:prstDash val="solid"/>
          </a:ln>
          <a:effectLst/>
        </p:spPr>
        <p:txBody>
          <a:bodyPr/>
          <a:lstStyle/>
          <a:p>
            <a:pPr lvl="0" algn="ctr">
              <a:defRPr/>
            </a:pPr>
            <a:r>
              <a:rPr lang="hu-HU" sz="1400" b="1" kern="0" dirty="0" smtClean="0">
                <a:solidFill>
                  <a:prstClr val="black"/>
                </a:solidFill>
              </a:rPr>
              <a:t>ASP Központ szolgáltatásainak igénybe vétele</a:t>
            </a:r>
          </a:p>
          <a:p>
            <a:pPr lvl="0" algn="ctr">
              <a:defRPr/>
            </a:pPr>
            <a:endParaRPr lang="hu-HU" sz="1400" kern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hu-HU" sz="1400" kern="0" dirty="0" smtClean="0">
                <a:solidFill>
                  <a:prstClr val="black"/>
                </a:solidFill>
              </a:rPr>
              <a:t>Szolgáltatási szerződés megkötése, amelynek melléklete az SLA (</a:t>
            </a:r>
            <a:r>
              <a:rPr lang="hu-HU" sz="1400" dirty="0" smtClean="0"/>
              <a:t>szolgáltatási  szint megállapodás)</a:t>
            </a:r>
            <a:endParaRPr lang="hu-HU" sz="1400" kern="0" dirty="0" smtClean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hu-HU" sz="1400" kern="0" dirty="0" smtClean="0">
                <a:solidFill>
                  <a:prstClr val="black"/>
                </a:solidFill>
              </a:rPr>
              <a:t>Lakossági és vállalkozói ügyfelek tájékoztatása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u-HU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10" name="Téglalap 9"/>
          <p:cNvSpPr/>
          <p:nvPr/>
        </p:nvSpPr>
        <p:spPr>
          <a:xfrm>
            <a:off x="539552" y="5877272"/>
            <a:ext cx="828092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24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483195" y="-9525"/>
            <a:ext cx="6336704" cy="764704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ASP.ADO adattisztítás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541630" y="1628800"/>
            <a:ext cx="81472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Egy rendszer minőségét és használhatóságát az abban tárolt és kezelt adatok nagymértékben meghatározzák!</a:t>
            </a:r>
          </a:p>
          <a:p>
            <a:endParaRPr lang="hu-HU" dirty="0"/>
          </a:p>
          <a:p>
            <a:r>
              <a:rPr lang="hu-HU" dirty="0"/>
              <a:t>Az adatok megfelelősége több szempontból is fontos.</a:t>
            </a:r>
          </a:p>
          <a:p>
            <a:r>
              <a:rPr lang="hu-HU" dirty="0"/>
              <a:t>Néhány ezek közül:</a:t>
            </a:r>
          </a:p>
          <a:p>
            <a:endParaRPr lang="hu-HU" dirty="0"/>
          </a:p>
          <a:p>
            <a:r>
              <a:rPr lang="hu-HU" b="1" dirty="0"/>
              <a:t>ASP Adó jogszabálykövető rendszer</a:t>
            </a:r>
          </a:p>
          <a:p>
            <a:pPr marL="358775"/>
            <a:r>
              <a:rPr lang="hu-HU" dirty="0"/>
              <a:t>Az ASP Adó az ügyintézési folyamatokat tekintve, szorosan egymásra épülő, a </a:t>
            </a:r>
            <a:r>
              <a:rPr lang="hu-HU" dirty="0" err="1"/>
              <a:t>jogszabályilag</a:t>
            </a:r>
            <a:r>
              <a:rPr lang="hu-HU" dirty="0"/>
              <a:t> elvárt adatok használatát megkövetelő rendszer. Ehhez tartozik egy elvárt  minimális adattartalom, amit a helyes és jogszabály követő adóztatás feltételez. Ezen egymásra épülő modulok esetében a kapcsolódó adatok felépítése már a migráció során megtörténik. </a:t>
            </a:r>
            <a:endParaRPr lang="hu-HU" dirty="0" smtClean="0"/>
          </a:p>
          <a:p>
            <a:pPr marL="358775"/>
            <a:r>
              <a:rPr lang="hu-HU" dirty="0"/>
              <a:t/>
            </a:r>
            <a:br>
              <a:rPr lang="hu-HU" dirty="0"/>
            </a:br>
            <a:r>
              <a:rPr lang="hu-HU" dirty="0"/>
              <a:t>		</a:t>
            </a:r>
            <a:r>
              <a:rPr lang="hu-HU" i="1" dirty="0"/>
              <a:t>Ez az adattisztítás folyamat talán legfontosabb célja</a:t>
            </a:r>
          </a:p>
        </p:txBody>
      </p:sp>
      <p:sp>
        <p:nvSpPr>
          <p:cNvPr id="9" name="Téglalap 8"/>
          <p:cNvSpPr/>
          <p:nvPr/>
        </p:nvSpPr>
        <p:spPr>
          <a:xfrm>
            <a:off x="508813" y="5876116"/>
            <a:ext cx="8280920" cy="865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71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2018.01.01-i csatlakozók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000721"/>
              </p:ext>
            </p:extLst>
          </p:nvPr>
        </p:nvGraphicFramePr>
        <p:xfrm>
          <a:off x="107504" y="1484784"/>
          <a:ext cx="90364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2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Adattisztítási ütem változásai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539552" y="1600202"/>
            <a:ext cx="81472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900" dirty="0" smtClean="0"/>
              <a:t>Az 1258 </a:t>
            </a:r>
            <a:r>
              <a:rPr lang="hu-HU" sz="1900" dirty="0"/>
              <a:t>db, 2018. január 1-jével csatlakozó önkormányzat esetében </a:t>
            </a:r>
            <a:r>
              <a:rPr lang="hu-HU" sz="1900" dirty="0" smtClean="0"/>
              <a:t>már </a:t>
            </a:r>
            <a:r>
              <a:rPr lang="hu-HU" sz="1900" dirty="0"/>
              <a:t>nem az ONKADO programból kinyert hibalisták alapján </a:t>
            </a:r>
            <a:r>
              <a:rPr lang="hu-HU" sz="1900" dirty="0" smtClean="0"/>
              <a:t>készülnek </a:t>
            </a:r>
            <a:r>
              <a:rPr lang="hu-HU" sz="1900" dirty="0"/>
              <a:t>adatszolgáltatás statisztikák, hanem az ASP Adó programban végzett próbamigrációk során előállított Migrációs adathibák riportok alapján. </a:t>
            </a:r>
            <a:endParaRPr lang="hu-HU" sz="1900" dirty="0" smtClean="0"/>
          </a:p>
          <a:p>
            <a:pPr marL="0" indent="0">
              <a:buNone/>
            </a:pPr>
            <a:endParaRPr lang="hu-HU" sz="1900" dirty="0" smtClean="0"/>
          </a:p>
          <a:p>
            <a:pPr marL="0" indent="0">
              <a:buNone/>
            </a:pPr>
            <a:r>
              <a:rPr lang="hu-HU" sz="1900" dirty="0" smtClean="0"/>
              <a:t>Fontos </a:t>
            </a:r>
            <a:r>
              <a:rPr lang="hu-HU" sz="1900" dirty="0"/>
              <a:t>változás, hogy a magánszemélyek és egyéni vállalkozók (azaz a természetes személyek) esetében a természetes azonosító adatok (ún. 4T adatok) hiánya kritikus hibának lett minősítve</a:t>
            </a:r>
            <a:r>
              <a:rPr lang="hu-HU" sz="1900" dirty="0" smtClean="0"/>
              <a:t>.</a:t>
            </a:r>
          </a:p>
          <a:p>
            <a:pPr marL="0" indent="0">
              <a:buNone/>
            </a:pPr>
            <a:endParaRPr lang="hu-HU" sz="1900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94" y="4728693"/>
            <a:ext cx="9105206" cy="1436611"/>
          </a:xfrm>
          <a:prstGeom prst="rect">
            <a:avLst/>
          </a:prstGeom>
        </p:spPr>
      </p:pic>
      <p:sp>
        <p:nvSpPr>
          <p:cNvPr id="14" name="Téglalap 13"/>
          <p:cNvSpPr/>
          <p:nvPr/>
        </p:nvSpPr>
        <p:spPr>
          <a:xfrm>
            <a:off x="539552" y="6165304"/>
            <a:ext cx="828092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04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55776" y="44624"/>
            <a:ext cx="4412043" cy="864096"/>
          </a:xfrm>
        </p:spPr>
        <p:txBody>
          <a:bodyPr>
            <a:norm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2018.01.01-i csatlakozók próbamigrációja</a:t>
            </a:r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323528" y="1619254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900" dirty="0"/>
              <a:t>Az 1258 önkormányzat esetében hét adattisztítási ütem került meghatározásra: </a:t>
            </a:r>
            <a:endParaRPr lang="hu-HU" sz="1900" dirty="0" smtClean="0"/>
          </a:p>
          <a:p>
            <a:pPr marL="0" indent="0">
              <a:buNone/>
            </a:pPr>
            <a:endParaRPr lang="hu-HU" sz="1900" dirty="0"/>
          </a:p>
          <a:p>
            <a:pPr marL="444500" lvl="0" defTabSz="896938"/>
            <a:r>
              <a:rPr lang="hu-HU" sz="1900" dirty="0"/>
              <a:t>I.         2017.07.07. (állapotfelmérés)</a:t>
            </a:r>
          </a:p>
          <a:p>
            <a:pPr marL="444500" lvl="0" defTabSz="896938"/>
            <a:r>
              <a:rPr lang="hu-HU" sz="1900" dirty="0"/>
              <a:t>II.        2017.07.28.</a:t>
            </a:r>
          </a:p>
          <a:p>
            <a:pPr marL="444500" lvl="0" defTabSz="896938"/>
            <a:r>
              <a:rPr lang="hu-HU" sz="1900" dirty="0"/>
              <a:t>III.       2017.09.12.</a:t>
            </a:r>
          </a:p>
          <a:p>
            <a:pPr marL="444500" lvl="0" defTabSz="896938"/>
            <a:r>
              <a:rPr lang="hu-HU" sz="1900" dirty="0"/>
              <a:t>IV.       2017.10.10.</a:t>
            </a:r>
          </a:p>
          <a:p>
            <a:pPr marL="444500" defTabSz="896938"/>
            <a:r>
              <a:rPr lang="hu-HU" sz="1900" dirty="0">
                <a:solidFill>
                  <a:srgbClr val="FF0000"/>
                </a:solidFill>
              </a:rPr>
              <a:t>V.        2017.11.10.</a:t>
            </a:r>
          </a:p>
          <a:p>
            <a:pPr marL="444500" defTabSz="896938"/>
            <a:r>
              <a:rPr lang="hu-HU" sz="1900" dirty="0"/>
              <a:t>VI.      2017.12.05.</a:t>
            </a:r>
          </a:p>
          <a:p>
            <a:pPr marL="444500" defTabSz="896938">
              <a:tabLst>
                <a:tab pos="2332038" algn="l"/>
              </a:tabLst>
            </a:pPr>
            <a:r>
              <a:rPr lang="hu-HU" sz="1900" dirty="0"/>
              <a:t>VII.     2017.12.19. (Ez az ütem a kritikus hibákkal rendelkező </a:t>
            </a:r>
            <a:r>
              <a:rPr lang="hu-HU" sz="1900" dirty="0" smtClean="0"/>
              <a:t>önkormányzatok részére </a:t>
            </a:r>
            <a:r>
              <a:rPr lang="hu-HU" sz="1900" dirty="0"/>
              <a:t>került </a:t>
            </a:r>
            <a:r>
              <a:rPr lang="hu-HU" sz="1900" dirty="0" smtClean="0"/>
              <a:t>meghatározásra.)</a:t>
            </a:r>
          </a:p>
          <a:p>
            <a:pPr marL="444500" defTabSz="896938">
              <a:tabLst>
                <a:tab pos="2778125" algn="l"/>
              </a:tabLst>
            </a:pPr>
            <a:endParaRPr lang="hu-HU" sz="2500" dirty="0"/>
          </a:p>
          <a:p>
            <a:pPr marL="444500" lvl="0" defTabSz="896938"/>
            <a:endParaRPr lang="hu-HU" sz="2500" dirty="0"/>
          </a:p>
          <a:p>
            <a:endParaRPr lang="hu-HU" dirty="0"/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xmlns="" id="{84A02B42-2035-432E-9C57-78B6B778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271482"/>
            <a:ext cx="1859853" cy="432048"/>
          </a:xfrm>
          <a:prstGeom prst="rect">
            <a:avLst/>
          </a:prstGeom>
        </p:spPr>
      </p:pic>
      <p:pic>
        <p:nvPicPr>
          <p:cNvPr id="8" name="Kép 7">
            <a:extLst>
              <a:ext uri="{FF2B5EF4-FFF2-40B4-BE49-F238E27FC236}">
                <a16:creationId xmlns:a16="http://schemas.microsoft.com/office/drawing/2014/main" xmlns="" id="{593A6835-AE0B-4A1F-95E4-ADE57EC1EA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672" y="272755"/>
            <a:ext cx="1152128" cy="407832"/>
          </a:xfrm>
          <a:prstGeom prst="rect">
            <a:avLst/>
          </a:prstGeom>
        </p:spPr>
      </p:pic>
      <p:sp>
        <p:nvSpPr>
          <p:cNvPr id="9" name="Téglalap 8"/>
          <p:cNvSpPr/>
          <p:nvPr/>
        </p:nvSpPr>
        <p:spPr>
          <a:xfrm>
            <a:off x="539552" y="5877272"/>
            <a:ext cx="8280920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828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D2E05FB397BCFB4DA3ECAA78A4985BCD" ma:contentTypeVersion="1" ma:contentTypeDescription="Új dokumentum létrehozása." ma:contentTypeScope="" ma:versionID="3eed926f941be6d4fc34b53cff74203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0c7b6f9f7176eb6040ed07fd3d486e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Kezdés dátumának ütemezés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Befejezés dátumának ütemezés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 ma:readOnly="true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52CCAF6-60CD-440A-A811-26B01AB57B1C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6E44822E-985C-4C5F-A82F-A5525A46A7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C59B54-00C8-4B4F-8A90-9065A5DB72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Téma1</Template>
  <TotalTime>531</TotalTime>
  <Words>1482</Words>
  <Application>Microsoft Office PowerPoint</Application>
  <PresentationFormat>Diavetítés a képernyőre (4:3 oldalarány)</PresentationFormat>
  <Paragraphs>348</Paragraphs>
  <Slides>24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PowerPoint bemutató</vt:lpstr>
      <vt:lpstr>Az ASP 2.0 projekt általános célja</vt:lpstr>
      <vt:lpstr>Az ASP rendszer elemei</vt:lpstr>
      <vt:lpstr>Az önkormányzati ASP rendszer működtetése</vt:lpstr>
      <vt:lpstr>A csatlakozás szakaszai</vt:lpstr>
      <vt:lpstr>ASP.ADO adattisztítás</vt:lpstr>
      <vt:lpstr>2018.01.01-i csatlakozók</vt:lpstr>
      <vt:lpstr>Adattisztítási ütem változásai</vt:lpstr>
      <vt:lpstr>2018.01.01-i csatlakozók próbamigrációja</vt:lpstr>
      <vt:lpstr>Első 4 ütem adattisztítási statisztikája</vt:lpstr>
      <vt:lpstr>2018.01.01-i csatlakozók próbamigrációja</vt:lpstr>
      <vt:lpstr>Oktatás</vt:lpstr>
      <vt:lpstr>Oktatási felület és tananyagok</vt:lpstr>
      <vt:lpstr>Tananyagok és kurzusok</vt:lpstr>
      <vt:lpstr>Felnőttképzési intézmény létrehozása</vt:lpstr>
      <vt:lpstr>PowerPoint bemutató</vt:lpstr>
      <vt:lpstr>Bejelentési és megoldási folyamat</vt:lpstr>
      <vt:lpstr>Bejelentések összesített kimutatása a bejelentés módja szerint </vt:lpstr>
      <vt:lpstr>Bejelentések összesített kimutatása </vt:lpstr>
      <vt:lpstr>Bejelentések összesített kimutatása </vt:lpstr>
      <vt:lpstr>Az ASP Központ e-mail címére érkezett bejelentések megoszlása</vt:lpstr>
      <vt:lpstr>KERET és Szakrendszer beköltözése</vt:lpstr>
      <vt:lpstr>2017 November 24. </vt:lpstr>
      <vt:lpstr>PowerPoint bemutató</vt:lpstr>
    </vt:vector>
  </TitlesOfParts>
  <Company>MÁK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Juhász Tamás Imre</dc:creator>
  <cp:lastModifiedBy>Juhász Tamás Imre</cp:lastModifiedBy>
  <cp:revision>47</cp:revision>
  <dcterms:created xsi:type="dcterms:W3CDTF">2017-11-02T09:14:48Z</dcterms:created>
  <dcterms:modified xsi:type="dcterms:W3CDTF">2017-11-27T11:55:36Z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0x010100D2E05FB397BCFB4DA3ECAA78A4985BCD</vt:lpwstr>
  </property>
</Properties>
</file>