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8" r:id="rId2"/>
    <p:sldId id="263" r:id="rId3"/>
    <p:sldId id="264" r:id="rId4"/>
    <p:sldId id="279" r:id="rId5"/>
    <p:sldId id="270" r:id="rId6"/>
    <p:sldId id="273" r:id="rId7"/>
    <p:sldId id="274" r:id="rId8"/>
    <p:sldId id="271" r:id="rId9"/>
    <p:sldId id="281" r:id="rId10"/>
    <p:sldId id="275" r:id="rId11"/>
    <p:sldId id="282" r:id="rId12"/>
    <p:sldId id="284" r:id="rId13"/>
    <p:sldId id="283" r:id="rId14"/>
    <p:sldId id="285" r:id="rId15"/>
    <p:sldId id="286" r:id="rId16"/>
    <p:sldId id="276" r:id="rId17"/>
    <p:sldId id="287" r:id="rId18"/>
    <p:sldId id="265" r:id="rId1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9806CD74-81ED-4AE4-8E71-D1D36D8CA4E9}">
          <p14:sldIdLst>
            <p14:sldId id="258"/>
            <p14:sldId id="263"/>
            <p14:sldId id="264"/>
            <p14:sldId id="279"/>
            <p14:sldId id="270"/>
            <p14:sldId id="273"/>
            <p14:sldId id="274"/>
            <p14:sldId id="271"/>
            <p14:sldId id="281"/>
            <p14:sldId id="275"/>
            <p14:sldId id="282"/>
            <p14:sldId id="284"/>
            <p14:sldId id="283"/>
            <p14:sldId id="285"/>
            <p14:sldId id="286"/>
            <p14:sldId id="276"/>
            <p14:sldId id="287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253604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8167122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904730"/>
      </p:ext>
    </p:extLst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3104626"/>
      </p:ext>
    </p:extLst>
  </p:cSld>
  <p:clrMapOvr>
    <a:masterClrMapping/>
  </p:clrMapOvr>
  <p:transition spd="slow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8247730"/>
      </p:ext>
    </p:extLst>
  </p:cSld>
  <p:clrMapOvr>
    <a:masterClrMapping/>
  </p:clrMapOvr>
  <p:transition spd="slow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3160531"/>
      </p:ext>
    </p:extLst>
  </p:cSld>
  <p:clrMapOvr>
    <a:masterClrMapping/>
  </p:clrMapOvr>
  <p:transition spd="slow">
    <p:cov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8646061"/>
      </p:ext>
    </p:extLst>
  </p:cSld>
  <p:clrMapOvr>
    <a:masterClrMapping/>
  </p:clrMapOvr>
  <p:transition spd="slow">
    <p:cov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3299476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82739365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92532007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9585840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9500670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3534104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7622108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5381201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0409201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58A6D-C517-4EA9-824D-DBEAC174E852}" type="datetimeFigureOut">
              <a:rPr lang="hu-HU" smtClean="0"/>
              <a:t>2018.12.04.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96B2FCC-D352-4EFF-A64B-9177E7A9D2B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8346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ransition spd="slow">
    <p:cover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946275" y="2225675"/>
            <a:ext cx="8116888" cy="1909763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sz="3600" cap="small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Kockázatos területek az önkormányzatok gazdálkodásában</a:t>
            </a:r>
            <a:endParaRPr lang="hu-HU" sz="3600" cap="small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120900" y="4895850"/>
            <a:ext cx="7767638" cy="10969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hu-HU" sz="2000" b="1" cap="sm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Előadó: </a:t>
            </a:r>
            <a:r>
              <a:rPr lang="hu-HU" sz="2000" b="1" cap="small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Warvasovszky</a:t>
            </a:r>
            <a:r>
              <a:rPr lang="hu-HU" sz="2000" b="1" cap="sm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 Tihamér</a:t>
            </a:r>
            <a:r>
              <a:rPr lang="hu-HU" altLang="hu-HU" sz="2000" b="1" cap="sm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, az Állami Számvevőszék alelnöke</a:t>
            </a:r>
            <a:endParaRPr lang="hu-HU" altLang="hu-HU" sz="2000" b="1" cap="small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hu-HU" sz="2000" b="1" cap="sm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Eger, 2018. december 4.</a:t>
            </a:r>
            <a:endParaRPr lang="hu-HU" sz="2000" b="1" cap="small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7172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347663"/>
            <a:ext cx="2663825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1154113" y="4365625"/>
            <a:ext cx="9528175" cy="758825"/>
          </a:xfrm>
          <a:prstGeom prst="rect">
            <a:avLst/>
          </a:prstGeom>
        </p:spPr>
        <p:txBody>
          <a:bodyPr anchor="b"/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endParaRPr lang="hu-HU" altLang="hu-HU" sz="3200" cap="small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52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ÖKOMER</a:t>
            </a:r>
            <a:endParaRPr lang="hu-HU" altLang="hu-H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677863" y="2160588"/>
            <a:ext cx="8513762" cy="3965083"/>
          </a:xfrm>
        </p:spPr>
        <p:txBody>
          <a:bodyPr rtlCol="0">
            <a:normAutofit/>
          </a:bodyPr>
          <a:lstStyle/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sz="2400" dirty="0" smtClean="0"/>
              <a:t>Az ÁSZ folyamatosan </a:t>
            </a:r>
            <a:r>
              <a:rPr lang="hu-HU" sz="2400" dirty="0"/>
              <a:t>értékeli az önkormányzatok pénzügyi egyensúlyát, eladósodásuk kockázatát, valamint, hogy vagyongazdálkodásuk során biztosítják-e a vagyon értékének megőrzését. </a:t>
            </a:r>
            <a:endParaRPr lang="hu-HU" sz="2400" dirty="0" smtClean="0"/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sz="2400" dirty="0" smtClean="0"/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sz="2400" dirty="0"/>
              <a:t>Az ÖKOMER segítségével az Állami Számvevőszék elsőként 132 nagyközség 2014-2015 közötti gazdálkodásának fenntarthatóságát, illetve gazdálkodásuk kockázatait értékelte.</a:t>
            </a:r>
            <a:endParaRPr lang="hu-HU" altLang="hu-HU" sz="2400" dirty="0"/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0646FA0-591A-4C1D-B5C7-81D8DC44E06C}" type="slidenum">
              <a:rPr lang="hu-HU" altLang="hu-HU" sz="1600" smtClean="0">
                <a:solidFill>
                  <a:schemeClr val="accent1">
                    <a:lumMod val="75000"/>
                  </a:schemeClr>
                </a:solidFill>
              </a:rPr>
              <a:pPr>
                <a:defRPr/>
              </a:pPr>
              <a:t>10</a:t>
            </a:fld>
            <a:endParaRPr lang="hu-HU" altLang="hu-H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32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Megállapítások</a:t>
            </a:r>
            <a:endParaRPr lang="hu-HU" altLang="hu-H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677863" y="2160588"/>
            <a:ext cx="8513762" cy="3965083"/>
          </a:xfrm>
        </p:spPr>
        <p:txBody>
          <a:bodyPr rtlCol="0">
            <a:normAutofit/>
          </a:bodyPr>
          <a:lstStyle/>
          <a:p>
            <a:pPr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sz="2400" dirty="0"/>
              <a:t>A</a:t>
            </a:r>
            <a:r>
              <a:rPr lang="hu-HU" sz="2400" dirty="0" smtClean="0"/>
              <a:t> </a:t>
            </a:r>
            <a:r>
              <a:rPr lang="hu-HU" sz="2400" dirty="0"/>
              <a:t>pénzügyi- és vagyongazdálkodás biztosította az érintett nagyközségi önkormányzatok törvényben meghatározott feladatainak </a:t>
            </a:r>
            <a:r>
              <a:rPr lang="hu-HU" sz="2400" dirty="0" smtClean="0"/>
              <a:t>ellátását.</a:t>
            </a:r>
          </a:p>
          <a:p>
            <a:pPr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sz="2400" dirty="0"/>
              <a:t>Az önkormányzatok változatlan formában történő feladatellátása és gazdálkodása nem hordozott kockázatot</a:t>
            </a:r>
            <a:r>
              <a:rPr lang="hu-HU" sz="2400" dirty="0" smtClean="0"/>
              <a:t>.</a:t>
            </a:r>
            <a:endParaRPr lang="hu-HU" sz="2400" dirty="0"/>
          </a:p>
          <a:p>
            <a:pPr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sz="2400" dirty="0"/>
              <a:t>A 2012-2013-ban lezajlott adósságkonszolidációt követően a nagyközségi önkormányzatoknál az újbóli eladósodás kockázata nem állt </a:t>
            </a:r>
            <a:r>
              <a:rPr lang="hu-HU" sz="2400" dirty="0" smtClean="0"/>
              <a:t>fenn</a:t>
            </a:r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0646FA0-591A-4C1D-B5C7-81D8DC44E06C}" type="slidenum">
              <a:rPr lang="hu-HU" altLang="hu-HU" sz="1600" smtClean="0">
                <a:solidFill>
                  <a:schemeClr val="accent1">
                    <a:lumMod val="75000"/>
                  </a:schemeClr>
                </a:solidFill>
              </a:rPr>
              <a:pPr>
                <a:defRPr/>
              </a:pPr>
              <a:t>11</a:t>
            </a:fld>
            <a:endParaRPr lang="hu-HU" altLang="hu-H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86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05908" y="405342"/>
            <a:ext cx="8596668" cy="1826581"/>
          </a:xfrm>
        </p:spPr>
        <p:txBody>
          <a:bodyPr>
            <a:normAutofit/>
          </a:bodyPr>
          <a:lstStyle/>
          <a:p>
            <a:pPr algn="ctr"/>
            <a:r>
              <a:rPr lang="hu-HU" dirty="0" smtClean="0">
                <a:solidFill>
                  <a:schemeClr val="accent2">
                    <a:lumMod val="50000"/>
                  </a:schemeClr>
                </a:solidFill>
              </a:rPr>
              <a:t>Vagyonmegóvási intézkedések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908" y="2061989"/>
            <a:ext cx="5392668" cy="404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4120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Lezárult a</a:t>
            </a: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következmények nélküli </a:t>
            </a:r>
            <a:r>
              <a:rPr lang="hu-HU" altLang="hu-HU" smtClean="0">
                <a:solidFill>
                  <a:schemeClr val="accent2">
                    <a:lumMod val="50000"/>
                  </a:schemeClr>
                </a:solidFill>
              </a:rPr>
              <a:t>ellenőrzések </a:t>
            </a:r>
            <a:r>
              <a:rPr lang="hu-HU" altLang="hu-HU" smtClean="0">
                <a:solidFill>
                  <a:schemeClr val="accent2">
                    <a:lumMod val="50000"/>
                  </a:schemeClr>
                </a:solidFill>
              </a:rPr>
              <a:t>korszaka</a:t>
            </a:r>
            <a:endParaRPr lang="hu-HU" altLang="hu-H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677863" y="2160588"/>
            <a:ext cx="8513762" cy="3965083"/>
          </a:xfrm>
        </p:spPr>
        <p:txBody>
          <a:bodyPr rtlCol="0">
            <a:normAutofit/>
          </a:bodyPr>
          <a:lstStyle/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sz="2400" dirty="0"/>
              <a:t>A 2011-től hatályos új számvevőszéki törvény végleg lezárta a következmények nélküli ellenőrzések </a:t>
            </a:r>
            <a:r>
              <a:rPr lang="hu-HU" sz="2400" dirty="0" smtClean="0"/>
              <a:t>korszakát.</a:t>
            </a:r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sz="2400" dirty="0" smtClean="0"/>
          </a:p>
          <a:p>
            <a:pPr marL="0" indent="0" algn="just">
              <a:buNone/>
            </a:pPr>
            <a:r>
              <a:rPr lang="hu-HU" sz="2400" dirty="0"/>
              <a:t>Az ellenőrzöttek a feltárt szabálytalanságok és hiányosságok kijavítása érdekében ma már – a törvényi előírásnak megfelelően – intézkedési terveket állítanak össze, amelyek végrehajtását az ÁSZ utóellenőrzések keretében ellenőrizheti</a:t>
            </a:r>
            <a:r>
              <a:rPr lang="hu-HU" sz="2400" dirty="0" smtClean="0"/>
              <a:t>.</a:t>
            </a:r>
          </a:p>
          <a:p>
            <a:pPr marL="0" indent="0" algn="just">
              <a:buNone/>
            </a:pPr>
            <a:endParaRPr lang="hu-HU" sz="2400" dirty="0"/>
          </a:p>
          <a:p>
            <a:pPr marL="0" indent="0" algn="just">
              <a:buNone/>
            </a:pPr>
            <a:endParaRPr lang="hu-HU" sz="2400" dirty="0"/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0646FA0-591A-4C1D-B5C7-81D8DC44E06C}" type="slidenum">
              <a:rPr lang="hu-HU" altLang="hu-HU" sz="1600" smtClean="0">
                <a:solidFill>
                  <a:schemeClr val="accent1">
                    <a:lumMod val="75000"/>
                  </a:schemeClr>
                </a:solidFill>
              </a:rPr>
              <a:pPr>
                <a:defRPr/>
              </a:pPr>
              <a:t>13</a:t>
            </a:fld>
            <a:endParaRPr lang="hu-HU" altLang="hu-H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73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Vagyonmegóvási intézkedés folyamata</a:t>
            </a:r>
            <a:endParaRPr lang="hu-HU" altLang="hu-H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677863" y="2160588"/>
            <a:ext cx="8513762" cy="3965083"/>
          </a:xfrm>
        </p:spPr>
        <p:txBody>
          <a:bodyPr rtlCol="0">
            <a:normAutofit fontScale="92500" lnSpcReduction="10000"/>
          </a:bodyPr>
          <a:lstStyle/>
          <a:p>
            <a:pPr marL="0" indent="0" algn="just">
              <a:buNone/>
            </a:pPr>
            <a:r>
              <a:rPr lang="hu-HU" sz="2400" dirty="0" smtClean="0"/>
              <a:t>Amennyiben </a:t>
            </a:r>
            <a:r>
              <a:rPr lang="hu-HU" sz="2400" dirty="0"/>
              <a:t>az ÁSZ az ellenőrzései során rendeltetésellenes, vagy pazarló közpénzfelhasználást tapasztal, az ÁSZ a törvényben megfogalmazott lehetőségével élve, vagyonmegóvási intézkedést kezdeményezhet. </a:t>
            </a:r>
            <a:endParaRPr lang="hu-HU" sz="2400" dirty="0" smtClean="0"/>
          </a:p>
          <a:p>
            <a:pPr marL="0" indent="0" algn="just">
              <a:buNone/>
            </a:pPr>
            <a:endParaRPr lang="hu-HU" sz="2400" dirty="0"/>
          </a:p>
          <a:p>
            <a:pPr marL="0" indent="0" algn="just">
              <a:buNone/>
            </a:pPr>
            <a:r>
              <a:rPr lang="hu-HU" sz="2400" dirty="0"/>
              <a:t>Az ÁSZ jelzése alapján ilyen esetekben a Magyar Államkincstár felfüggeszti az ellenőrzött szervezet költségvetési </a:t>
            </a:r>
            <a:r>
              <a:rPr lang="hu-HU" sz="2400" dirty="0" smtClean="0"/>
              <a:t>támogatásait egészen a feltárt hiányosságok kijavításáig.</a:t>
            </a:r>
            <a:endParaRPr lang="hu-HU" sz="2400" dirty="0"/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sz="2400" dirty="0" smtClean="0"/>
          </a:p>
          <a:p>
            <a:pPr marL="0" indent="0" algn="ctr">
              <a:buNone/>
            </a:pPr>
            <a:r>
              <a:rPr lang="hu-HU" sz="2400" i="1" dirty="0"/>
              <a:t>Önkormányzatok esetében a mai napig összesen hat alkalommal kezdeményeztünk vagyonmegóvási intézkedést. </a:t>
            </a:r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0646FA0-591A-4C1D-B5C7-81D8DC44E06C}" type="slidenum">
              <a:rPr lang="hu-HU" altLang="hu-HU" sz="1600" smtClean="0">
                <a:solidFill>
                  <a:schemeClr val="accent1">
                    <a:lumMod val="75000"/>
                  </a:schemeClr>
                </a:solidFill>
              </a:rPr>
              <a:pPr>
                <a:defRPr/>
              </a:pPr>
              <a:t>14</a:t>
            </a:fld>
            <a:endParaRPr lang="hu-HU" altLang="hu-H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Lefelé nyíl 1"/>
          <p:cNvSpPr/>
          <p:nvPr/>
        </p:nvSpPr>
        <p:spPr>
          <a:xfrm>
            <a:off x="4752673" y="3306151"/>
            <a:ext cx="364141" cy="5826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089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05908" y="405342"/>
            <a:ext cx="8596668" cy="1826581"/>
          </a:xfrm>
        </p:spPr>
        <p:txBody>
          <a:bodyPr>
            <a:normAutofit/>
          </a:bodyPr>
          <a:lstStyle/>
          <a:p>
            <a:pPr algn="ctr"/>
            <a:r>
              <a:rPr lang="hu-HU" dirty="0" smtClean="0">
                <a:solidFill>
                  <a:schemeClr val="accent2">
                    <a:lumMod val="50000"/>
                  </a:schemeClr>
                </a:solidFill>
              </a:rPr>
              <a:t>Öntesztek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306" y="1861167"/>
            <a:ext cx="6497872" cy="446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3793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Öntesztek</a:t>
            </a:r>
            <a:b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hu-HU" altLang="hu-H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677863" y="2160588"/>
            <a:ext cx="8513762" cy="3965083"/>
          </a:xfrm>
        </p:spPr>
        <p:txBody>
          <a:bodyPr rtlCol="0">
            <a:normAutofit fontScale="92500" lnSpcReduction="10000"/>
          </a:bodyPr>
          <a:lstStyle/>
          <a:p>
            <a:pPr marL="0" indent="0" algn="just">
              <a:buNone/>
            </a:pPr>
            <a:r>
              <a:rPr lang="hu-HU" sz="2400" dirty="0" smtClean="0"/>
              <a:t>Az ÁSZ 2014 </a:t>
            </a:r>
            <a:r>
              <a:rPr lang="hu-HU" sz="2400" dirty="0"/>
              <a:t>novemberében indította el öntesztjeit, amelyek mostanra az önkormányzatok, nemzetiségi önkormányzatok mellett az egyházi intézmények, valamint a központi költségvetési szervek szabályszerű működését, 2016 márciusától pedig már az európai uniós források felhasználásához kapcsolódó követelmények érvényesítését is támogatják.</a:t>
            </a:r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sz="2400" dirty="0" smtClean="0"/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sz="2400" dirty="0"/>
              <a:t>Az öntesztek kidolgozásával és közreadásával az ÁSZ célja, hogy ellenőrzési tapasztalatait hasznosítva támogassa a közpénzt felhasználó szervezetek szabályszerű működését, a belső kontrollrendszer megfelelő kialakítását és működtetését. </a:t>
            </a:r>
            <a:endParaRPr lang="hu-HU" altLang="hu-HU" sz="2400" dirty="0"/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0646FA0-591A-4C1D-B5C7-81D8DC44E06C}" type="slidenum">
              <a:rPr lang="hu-HU" altLang="hu-HU" sz="1600" smtClean="0">
                <a:solidFill>
                  <a:schemeClr val="accent1">
                    <a:lumMod val="75000"/>
                  </a:schemeClr>
                </a:solidFill>
              </a:rPr>
              <a:pPr>
                <a:defRPr/>
              </a:pPr>
              <a:t>16</a:t>
            </a:fld>
            <a:endParaRPr lang="hu-HU" altLang="hu-H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49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Települési önkormányzatok öntesztje</a:t>
            </a:r>
            <a:b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hu-HU" altLang="hu-H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677863" y="2160588"/>
            <a:ext cx="8513762" cy="3965083"/>
          </a:xfrm>
        </p:spPr>
        <p:txBody>
          <a:bodyPr rtlCol="0">
            <a:normAutofit/>
          </a:bodyPr>
          <a:lstStyle/>
          <a:p>
            <a:pPr marL="0" indent="0" algn="just">
              <a:buNone/>
            </a:pPr>
            <a:r>
              <a:rPr lang="hu-HU" sz="2400" dirty="0"/>
              <a:t>N</a:t>
            </a:r>
            <a:r>
              <a:rPr lang="hu-HU" sz="2400" dirty="0" smtClean="0"/>
              <a:t>éhány </a:t>
            </a:r>
            <a:r>
              <a:rPr lang="hu-HU" sz="2400" dirty="0"/>
              <a:t>héttel ezelőtt tettük elérhetővé a települési önkormányzatok megújított öntesztjét, amivel mintegy 3200 települési önkormányzat szabályszerű működéséhez, gazdálkodásához járulunk hozzá. </a:t>
            </a:r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sz="2400" dirty="0" smtClean="0"/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sz="2400" dirty="0" smtClean="0"/>
          </a:p>
          <a:p>
            <a:pPr marL="0" indent="0" algn="ctr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sz="2400" b="1" dirty="0"/>
              <a:t>A honlapunkról letölthető öntesztek kitöltése önkéntes, azt az Állami Számvevőszékhez megküldeni nem kell.</a:t>
            </a:r>
            <a:endParaRPr lang="hu-HU" altLang="hu-HU" sz="2400" b="1" dirty="0"/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0646FA0-591A-4C1D-B5C7-81D8DC44E06C}" type="slidenum">
              <a:rPr lang="hu-HU" altLang="hu-HU" sz="1600" smtClean="0">
                <a:solidFill>
                  <a:schemeClr val="accent1">
                    <a:lumMod val="75000"/>
                  </a:schemeClr>
                </a:solidFill>
              </a:rPr>
              <a:pPr>
                <a:defRPr/>
              </a:pPr>
              <a:t>17</a:t>
            </a:fld>
            <a:endParaRPr lang="hu-HU" altLang="hu-H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28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032000" y="2746375"/>
            <a:ext cx="7767638" cy="1646238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cap="small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Köszönöm</a:t>
            </a:r>
            <a:r>
              <a:rPr lang="hu-H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cap="small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megtisztelő figyelmüket!</a:t>
            </a:r>
          </a:p>
        </p:txBody>
      </p:sp>
      <p:pic>
        <p:nvPicPr>
          <p:cNvPr id="16387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3" y="120650"/>
            <a:ext cx="2665412" cy="16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4548188" y="4941888"/>
            <a:ext cx="2735262" cy="1150937"/>
          </a:xfrm>
          <a:prstGeom prst="rect">
            <a:avLst/>
          </a:prstGeom>
        </p:spPr>
        <p:txBody>
          <a:bodyPr anchor="b"/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hu-HU" sz="2000" dirty="0">
                <a:solidFill>
                  <a:schemeClr val="accent2">
                    <a:lumMod val="50000"/>
                  </a:schemeClr>
                </a:solidFill>
              </a:rPr>
              <a:t>www.asz.hu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hu-HU" sz="2000" dirty="0" err="1" smtClean="0">
                <a:solidFill>
                  <a:schemeClr val="accent2">
                    <a:lumMod val="50000"/>
                  </a:schemeClr>
                </a:solidFill>
              </a:rPr>
              <a:t>www.aszhirportal.hu</a:t>
            </a:r>
            <a:endParaRPr lang="hu-H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 fontAlgn="auto">
              <a:spcAft>
                <a:spcPts val="0"/>
              </a:spcAft>
              <a:defRPr/>
            </a:pPr>
            <a:endParaRPr lang="hu-HU" sz="2400" cap="small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00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7" y="1765212"/>
            <a:ext cx="8451980" cy="2505446"/>
          </a:xfrm>
          <a:prstGeom prst="rect">
            <a:avLst/>
          </a:prstGeom>
        </p:spPr>
      </p:pic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Az Állami Számvevőszék küldetése</a:t>
            </a:r>
            <a:endParaRPr lang="hu-HU" altLang="hu-H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677334" y="4412587"/>
            <a:ext cx="8513762" cy="1628775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sz="2400" dirty="0" smtClean="0"/>
              <a:t>Az </a:t>
            </a:r>
            <a:r>
              <a:rPr lang="hu-HU" sz="2400" dirty="0"/>
              <a:t>Állami Számvevőszék küldetése, hogy szilárd szakmai alapokon álló, értékteremtő ellenőrzéseivel előmozdítsa a közpénzügyek átláthatóságát, a közpénz és a közvagyon hatékony és célszerű felhasználását. </a:t>
            </a:r>
            <a:endParaRPr lang="hu-HU" altLang="hu-HU" sz="2200" dirty="0" smtClean="0"/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0646FA0-591A-4C1D-B5C7-81D8DC44E06C}" type="slidenum">
              <a:rPr lang="hu-HU" altLang="hu-HU" sz="1600" smtClean="0">
                <a:solidFill>
                  <a:schemeClr val="accent1">
                    <a:lumMod val="75000"/>
                  </a:schemeClr>
                </a:solidFill>
              </a:rPr>
              <a:pPr>
                <a:defRPr/>
              </a:pPr>
              <a:t>2</a:t>
            </a:fld>
            <a:endParaRPr lang="hu-HU" altLang="hu-H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39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Az előadás fő témakörei</a:t>
            </a:r>
            <a:endParaRPr lang="hu-HU" altLang="hu-H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2327718" y="2045162"/>
            <a:ext cx="5295900" cy="3881437"/>
          </a:xfrm>
        </p:spPr>
        <p:txBody>
          <a:bodyPr rtlCol="0">
            <a:normAutofit fontScale="92500"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altLang="hu-HU" sz="2800" dirty="0" smtClean="0"/>
              <a:t>Önkormányzatok ellenőrzései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hu-HU" altLang="hu-HU" sz="2800" dirty="0" smtClean="0"/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altLang="hu-HU" sz="2800" dirty="0" smtClean="0"/>
              <a:t>ÖKOMER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hu-HU" altLang="hu-HU" sz="2800" dirty="0" smtClean="0"/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altLang="hu-HU" sz="2800" dirty="0" smtClean="0"/>
              <a:t>„vagyonmegóvási intézkedések”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hu-HU" altLang="hu-HU" sz="2800" dirty="0" smtClean="0"/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altLang="hu-HU" sz="2800" dirty="0" smtClean="0"/>
              <a:t>Öntesztek</a:t>
            </a:r>
            <a:endParaRPr lang="hu-HU" altLang="hu-HU" sz="2800" dirty="0"/>
          </a:p>
          <a:p>
            <a:pPr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hu-HU" altLang="hu-HU" sz="2200" dirty="0" smtClean="0"/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0646FA0-591A-4C1D-B5C7-81D8DC44E06C}" type="slidenum">
              <a:rPr lang="hu-HU" altLang="hu-HU" sz="1600" smtClean="0">
                <a:solidFill>
                  <a:schemeClr val="accent1">
                    <a:lumMod val="75000"/>
                  </a:schemeClr>
                </a:solidFill>
              </a:rPr>
              <a:pPr>
                <a:defRPr/>
              </a:pPr>
              <a:t>3</a:t>
            </a:fld>
            <a:endParaRPr lang="hu-HU" altLang="hu-H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27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05908" y="405342"/>
            <a:ext cx="8596668" cy="1826581"/>
          </a:xfrm>
        </p:spPr>
        <p:txBody>
          <a:bodyPr>
            <a:normAutofit/>
          </a:bodyPr>
          <a:lstStyle/>
          <a:p>
            <a:pPr algn="ctr"/>
            <a:r>
              <a:rPr lang="hu-HU" dirty="0">
                <a:solidFill>
                  <a:schemeClr val="accent2">
                    <a:lumMod val="50000"/>
                  </a:schemeClr>
                </a:solidFill>
              </a:rPr>
              <a:t>Önkormányzatok </a:t>
            </a:r>
            <a:r>
              <a:rPr lang="hu-HU" dirty="0" smtClean="0">
                <a:solidFill>
                  <a:schemeClr val="accent2">
                    <a:lumMod val="50000"/>
                  </a:schemeClr>
                </a:solidFill>
              </a:rPr>
              <a:t>ellenőrzései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226" y="2111886"/>
            <a:ext cx="5906033" cy="438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6476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Az ellenőrzés alapja</a:t>
            </a:r>
            <a:endParaRPr lang="hu-HU" altLang="hu-H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677863" y="2160588"/>
            <a:ext cx="8513762" cy="3881437"/>
          </a:xfrm>
        </p:spPr>
        <p:txBody>
          <a:bodyPr rtlCol="0">
            <a:normAutofit/>
          </a:bodyPr>
          <a:lstStyle/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sz="2400" dirty="0"/>
              <a:t>Az Állami Számvevőszék az Országgyűlés legfőbb pénzügyi és gazdasági ellenőrző szerve, általános hatáskörrel végzi a közpénzekkel, valamint az állami és önkormányzati vagyonnal való felelős gazdálkodás ellenőrzését. </a:t>
            </a:r>
            <a:endParaRPr lang="hu-HU" sz="2400" dirty="0" smtClean="0"/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altLang="hu-HU" sz="2400" dirty="0"/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altLang="hu-HU" sz="2400" dirty="0" smtClean="0"/>
              <a:t>2010-ben nagy számú ellenőrzés indítása – az </a:t>
            </a:r>
            <a:r>
              <a:rPr lang="hu-HU" sz="2400" dirty="0"/>
              <a:t>önkormányzati rendszerben megjelenő gazdálkodási </a:t>
            </a:r>
            <a:r>
              <a:rPr lang="hu-HU" sz="2400" dirty="0" smtClean="0"/>
              <a:t>nehézségek miatt.</a:t>
            </a:r>
            <a:endParaRPr lang="hu-HU" altLang="hu-HU" sz="2200" dirty="0" smtClean="0"/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0646FA0-591A-4C1D-B5C7-81D8DC44E06C}" type="slidenum">
              <a:rPr lang="hu-HU" altLang="hu-HU" sz="1600" smtClean="0">
                <a:solidFill>
                  <a:schemeClr val="accent1">
                    <a:lumMod val="75000"/>
                  </a:schemeClr>
                </a:solidFill>
              </a:rPr>
              <a:pPr>
                <a:defRPr/>
              </a:pPr>
              <a:t>5</a:t>
            </a:fld>
            <a:endParaRPr lang="hu-HU" altLang="hu-H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7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Az ellenőrzés megállapításai</a:t>
            </a:r>
            <a:endParaRPr lang="hu-HU" altLang="hu-H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677863" y="2160588"/>
            <a:ext cx="8513762" cy="3965083"/>
          </a:xfrm>
        </p:spPr>
        <p:txBody>
          <a:bodyPr rtlCol="0">
            <a:normAutofit/>
          </a:bodyPr>
          <a:lstStyle/>
          <a:p>
            <a:pPr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sz="2400" dirty="0"/>
              <a:t>A</a:t>
            </a:r>
            <a:r>
              <a:rPr lang="hu-HU" sz="2400" dirty="0" smtClean="0"/>
              <a:t>z </a:t>
            </a:r>
            <a:r>
              <a:rPr lang="hu-HU" sz="2400" dirty="0"/>
              <a:t>önkormányzatok pénzügyi egyensúlya 2007 és 2010 között </a:t>
            </a:r>
            <a:r>
              <a:rPr lang="hu-HU" sz="2400" dirty="0" smtClean="0"/>
              <a:t>romlott;</a:t>
            </a:r>
          </a:p>
          <a:p>
            <a:pPr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sz="2400" dirty="0"/>
              <a:t>a pénzügyi kockázatok pedig jelentősen </a:t>
            </a:r>
            <a:r>
              <a:rPr lang="hu-HU" sz="2400" dirty="0" smtClean="0"/>
              <a:t>fokozódtak;</a:t>
            </a:r>
          </a:p>
          <a:p>
            <a:pPr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hu-HU" sz="2400" dirty="0"/>
              <a:t>a</a:t>
            </a:r>
            <a:r>
              <a:rPr lang="hu-HU" sz="2400" dirty="0" smtClean="0"/>
              <a:t>z </a:t>
            </a:r>
            <a:r>
              <a:rPr lang="hu-HU" sz="2400" dirty="0"/>
              <a:t>önkormányzatok </a:t>
            </a:r>
            <a:r>
              <a:rPr lang="hu-HU" sz="2400" dirty="0" smtClean="0"/>
              <a:t>banki </a:t>
            </a:r>
            <a:r>
              <a:rPr lang="hu-HU" sz="2400" dirty="0"/>
              <a:t>kitettsége </a:t>
            </a:r>
            <a:r>
              <a:rPr lang="hu-HU" sz="2400" dirty="0" smtClean="0"/>
              <a:t>növekedett.</a:t>
            </a:r>
          </a:p>
          <a:p>
            <a:pPr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hu-HU" altLang="hu-HU" sz="2400" dirty="0"/>
          </a:p>
          <a:p>
            <a:pPr marL="0" indent="0" algn="ctr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sz="2400" dirty="0"/>
              <a:t>működési és a felhalmozási </a:t>
            </a:r>
            <a:r>
              <a:rPr lang="hu-HU" sz="2400" dirty="0" smtClean="0"/>
              <a:t>forráshiány</a:t>
            </a:r>
          </a:p>
          <a:p>
            <a:pPr marL="0" indent="0" algn="ctr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altLang="hu-HU" sz="2400" dirty="0"/>
          </a:p>
          <a:p>
            <a:pPr marL="0" indent="0" algn="ctr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altLang="hu-HU" sz="2400" dirty="0" smtClean="0"/>
              <a:t>2012: adósságkonszolidáció</a:t>
            </a:r>
            <a:endParaRPr lang="hu-HU" altLang="hu-HU" sz="2200" dirty="0" smtClean="0"/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0646FA0-591A-4C1D-B5C7-81D8DC44E06C}" type="slidenum">
              <a:rPr lang="hu-HU" altLang="hu-HU" sz="1600" smtClean="0">
                <a:solidFill>
                  <a:schemeClr val="accent1">
                    <a:lumMod val="75000"/>
                  </a:schemeClr>
                </a:solidFill>
              </a:rPr>
              <a:pPr>
                <a:defRPr/>
              </a:pPr>
              <a:t>6</a:t>
            </a:fld>
            <a:endParaRPr lang="hu-HU" altLang="hu-H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Lefelé nyíl 1"/>
          <p:cNvSpPr/>
          <p:nvPr/>
        </p:nvSpPr>
        <p:spPr>
          <a:xfrm>
            <a:off x="4733841" y="4005558"/>
            <a:ext cx="307497" cy="5178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Lefelé nyíl 5"/>
          <p:cNvSpPr/>
          <p:nvPr/>
        </p:nvSpPr>
        <p:spPr>
          <a:xfrm>
            <a:off x="4733841" y="5023791"/>
            <a:ext cx="307497" cy="5178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4932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Az ellenőrzés megállapításai</a:t>
            </a:r>
            <a:endParaRPr lang="hu-HU" altLang="hu-H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677863" y="2160588"/>
            <a:ext cx="8513762" cy="3965083"/>
          </a:xfrm>
        </p:spPr>
        <p:txBody>
          <a:bodyPr rtlCol="0">
            <a:normAutofit/>
          </a:bodyPr>
          <a:lstStyle/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sz="2400" dirty="0" smtClean="0"/>
              <a:t>Az önkormányzati </a:t>
            </a:r>
            <a:r>
              <a:rPr lang="hu-HU" sz="2400" dirty="0"/>
              <a:t>eladósodás mögött döntő részben az európai uniós támogatással megvalósított beruházási projektek finanszírozási és fenntartási költségei biztosításának nehézségei </a:t>
            </a:r>
            <a:r>
              <a:rPr lang="hu-HU" sz="2400" dirty="0" smtClean="0"/>
              <a:t>álltak.</a:t>
            </a:r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sz="2400" dirty="0" smtClean="0"/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sz="2400" dirty="0" smtClean="0"/>
              <a:t>Főként </a:t>
            </a:r>
            <a:r>
              <a:rPr lang="hu-HU" sz="2400" dirty="0"/>
              <a:t>a kisebb önkormányzatok esetében – nem </a:t>
            </a:r>
            <a:r>
              <a:rPr lang="hu-HU" sz="2400" dirty="0" smtClean="0"/>
              <a:t>volt megfelelő </a:t>
            </a:r>
            <a:r>
              <a:rPr lang="hu-HU" sz="2400" dirty="0"/>
              <a:t>a belső kontrollrendszer kialakítása és </a:t>
            </a:r>
            <a:r>
              <a:rPr lang="hu-HU" sz="2400" dirty="0" smtClean="0"/>
              <a:t>működtetése.</a:t>
            </a:r>
            <a:endParaRPr lang="hu-HU" altLang="hu-HU" sz="2400" dirty="0"/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0646FA0-591A-4C1D-B5C7-81D8DC44E06C}" type="slidenum">
              <a:rPr lang="hu-HU" altLang="hu-HU" sz="1600" smtClean="0">
                <a:solidFill>
                  <a:schemeClr val="accent1">
                    <a:lumMod val="75000"/>
                  </a:schemeClr>
                </a:solidFill>
              </a:rPr>
              <a:pPr>
                <a:defRPr/>
              </a:pPr>
              <a:t>7</a:t>
            </a:fld>
            <a:endParaRPr lang="hu-HU" altLang="hu-H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48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A többségi </a:t>
            </a:r>
            <a:r>
              <a:rPr lang="hu-HU" altLang="hu-HU" dirty="0">
                <a:solidFill>
                  <a:schemeClr val="accent2">
                    <a:lumMod val="50000"/>
                  </a:schemeClr>
                </a:solidFill>
              </a:rPr>
              <a:t>tulajdonukban működő gazdasági </a:t>
            </a:r>
            <a:r>
              <a:rPr lang="hu-HU" altLang="hu-HU" dirty="0" smtClean="0">
                <a:solidFill>
                  <a:schemeClr val="accent2">
                    <a:lumMod val="50000"/>
                  </a:schemeClr>
                </a:solidFill>
              </a:rPr>
              <a:t>társaságok</a:t>
            </a:r>
            <a:endParaRPr lang="hu-HU" altLang="hu-H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677863" y="2160589"/>
            <a:ext cx="8513762" cy="4245898"/>
          </a:xfrm>
        </p:spPr>
        <p:txBody>
          <a:bodyPr rtlCol="0">
            <a:normAutofit/>
          </a:bodyPr>
          <a:lstStyle/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sz="2400" dirty="0"/>
              <a:t>A</a:t>
            </a:r>
            <a:r>
              <a:rPr lang="hu-HU" sz="2400" dirty="0" smtClean="0"/>
              <a:t> </a:t>
            </a:r>
            <a:r>
              <a:rPr lang="hu-HU" sz="2400" dirty="0"/>
              <a:t>cégeknek az ellenőrzési lehetőségét a számvevőszéki törvény 2011-től hatályos módosítása teremtette </a:t>
            </a:r>
            <a:r>
              <a:rPr lang="hu-HU" sz="2400" dirty="0" smtClean="0"/>
              <a:t>meg.</a:t>
            </a:r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altLang="hu-HU" sz="2400" dirty="0"/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altLang="hu-HU" sz="2400" dirty="0" smtClean="0"/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altLang="hu-HU" sz="2400" dirty="0"/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altLang="hu-HU" sz="2400" dirty="0" smtClean="0"/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endParaRPr lang="hu-HU" altLang="hu-HU" sz="2400" dirty="0"/>
          </a:p>
          <a:p>
            <a:pPr marL="0" indent="0" algn="just"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hu-HU" altLang="hu-HU" sz="2400" dirty="0" smtClean="0"/>
              <a:t>2011-ben a BKV volt az első ellenőrzött többségi tulajdonban lévő gazdasági társaság.</a:t>
            </a:r>
            <a:endParaRPr lang="hu-HU" altLang="hu-HU" sz="2200" dirty="0" smtClean="0"/>
          </a:p>
        </p:txBody>
      </p:sp>
      <p:sp>
        <p:nvSpPr>
          <p:cNvPr id="9220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00646FA0-591A-4C1D-B5C7-81D8DC44E06C}" type="slidenum">
              <a:rPr lang="hu-HU" altLang="hu-HU" sz="1600" smtClean="0">
                <a:solidFill>
                  <a:schemeClr val="accent1">
                    <a:lumMod val="75000"/>
                  </a:schemeClr>
                </a:solidFill>
              </a:rPr>
              <a:pPr>
                <a:defRPr/>
              </a:pPr>
              <a:t>8</a:t>
            </a:fld>
            <a:endParaRPr lang="hu-HU" altLang="hu-H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1" b="8811"/>
          <a:stretch/>
        </p:blipFill>
        <p:spPr>
          <a:xfrm>
            <a:off x="677334" y="3000837"/>
            <a:ext cx="8514291" cy="233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98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05908" y="405342"/>
            <a:ext cx="8596668" cy="1826581"/>
          </a:xfrm>
        </p:spPr>
        <p:txBody>
          <a:bodyPr>
            <a:normAutofit/>
          </a:bodyPr>
          <a:lstStyle/>
          <a:p>
            <a:pPr algn="ctr"/>
            <a:r>
              <a:rPr lang="hu-HU" dirty="0" smtClean="0">
                <a:solidFill>
                  <a:schemeClr val="accent2">
                    <a:lumMod val="50000"/>
                  </a:schemeClr>
                </a:solidFill>
              </a:rPr>
              <a:t>ÖKOMER</a:t>
            </a: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" r="20357"/>
          <a:stretch/>
        </p:blipFill>
        <p:spPr>
          <a:xfrm>
            <a:off x="2083649" y="2231923"/>
            <a:ext cx="5841185" cy="378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6320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zetta">
  <a:themeElements>
    <a:clrScheme name="1. egyéni sém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7CB5E0"/>
      </a:accent1>
      <a:accent2>
        <a:srgbClr val="226292"/>
      </a:accent2>
      <a:accent3>
        <a:srgbClr val="7CB5E0"/>
      </a:accent3>
      <a:accent4>
        <a:srgbClr val="164161"/>
      </a:accent4>
      <a:accent5>
        <a:srgbClr val="7CB5E0"/>
      </a:accent5>
      <a:accent6>
        <a:srgbClr val="96D141"/>
      </a:accent6>
      <a:hlink>
        <a:srgbClr val="3FCDE7"/>
      </a:hlink>
      <a:folHlink>
        <a:srgbClr val="A9D3E1"/>
      </a:folHlink>
    </a:clrScheme>
    <a:fontScheme name="Fazet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217</TotalTime>
  <Words>552</Words>
  <Application>Microsoft Office PowerPoint</Application>
  <PresentationFormat>Szélesvásznú</PresentationFormat>
  <Paragraphs>83</Paragraphs>
  <Slides>18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24" baseType="lpstr">
      <vt:lpstr>Arial</vt:lpstr>
      <vt:lpstr>Calibri Light</vt:lpstr>
      <vt:lpstr>Trebuchet MS</vt:lpstr>
      <vt:lpstr>Wingdings</vt:lpstr>
      <vt:lpstr>Wingdings 3</vt:lpstr>
      <vt:lpstr>Fazetta</vt:lpstr>
      <vt:lpstr>Kockázatos területek az önkormányzatok gazdálkodásában</vt:lpstr>
      <vt:lpstr>Az Állami Számvevőszék küldetése</vt:lpstr>
      <vt:lpstr>Az előadás fő témakörei</vt:lpstr>
      <vt:lpstr>Önkormányzatok ellenőrzései </vt:lpstr>
      <vt:lpstr>Az ellenőrzés alapja</vt:lpstr>
      <vt:lpstr>Az ellenőrzés megállapításai</vt:lpstr>
      <vt:lpstr>Az ellenőrzés megállapításai</vt:lpstr>
      <vt:lpstr>A többségi tulajdonukban működő gazdasági társaságok</vt:lpstr>
      <vt:lpstr>ÖKOMER </vt:lpstr>
      <vt:lpstr>ÖKOMER</vt:lpstr>
      <vt:lpstr>Megállapítások</vt:lpstr>
      <vt:lpstr>Vagyonmegóvási intézkedések </vt:lpstr>
      <vt:lpstr>Lezárult a következmények nélküli ellenőrzések korszaka</vt:lpstr>
      <vt:lpstr>Vagyonmegóvási intézkedés folyamata</vt:lpstr>
      <vt:lpstr>Öntesztek </vt:lpstr>
      <vt:lpstr>Öntesztek </vt:lpstr>
      <vt:lpstr>Települési önkormányzatok öntesztje </vt:lpstr>
      <vt:lpstr>Köszönöm megtisztelő figyelmüket!</vt:lpstr>
    </vt:vector>
  </TitlesOfParts>
  <Company>Állami Számvevőszék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Kiss Marietta</dc:creator>
  <cp:lastModifiedBy>Hochbaum Dániel</cp:lastModifiedBy>
  <cp:revision>17</cp:revision>
  <dcterms:created xsi:type="dcterms:W3CDTF">2016-12-05T10:03:14Z</dcterms:created>
  <dcterms:modified xsi:type="dcterms:W3CDTF">2018-12-04T10:46:20Z</dcterms:modified>
</cp:coreProperties>
</file>