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4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5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  <p:sldMasterId id="2147483725" r:id="rId2"/>
    <p:sldMasterId id="2147483650" r:id="rId3"/>
    <p:sldMasterId id="2147483739" r:id="rId4"/>
    <p:sldMasterId id="2147483750" r:id="rId5"/>
    <p:sldMasterId id="2147483757" r:id="rId6"/>
  </p:sldMasterIdLst>
  <p:notesMasterIdLst>
    <p:notesMasterId r:id="rId34"/>
  </p:notesMasterIdLst>
  <p:handoutMasterIdLst>
    <p:handoutMasterId r:id="rId35"/>
  </p:handoutMasterIdLst>
  <p:sldIdLst>
    <p:sldId id="553" r:id="rId7"/>
    <p:sldId id="693" r:id="rId8"/>
    <p:sldId id="694" r:id="rId9"/>
    <p:sldId id="695" r:id="rId10"/>
    <p:sldId id="661" r:id="rId11"/>
    <p:sldId id="599" r:id="rId12"/>
    <p:sldId id="685" r:id="rId13"/>
    <p:sldId id="668" r:id="rId14"/>
    <p:sldId id="669" r:id="rId15"/>
    <p:sldId id="686" r:id="rId16"/>
    <p:sldId id="670" r:id="rId17"/>
    <p:sldId id="633" r:id="rId18"/>
    <p:sldId id="651" r:id="rId19"/>
    <p:sldId id="635" r:id="rId20"/>
    <p:sldId id="632" r:id="rId21"/>
    <p:sldId id="674" r:id="rId22"/>
    <p:sldId id="675" r:id="rId23"/>
    <p:sldId id="676" r:id="rId24"/>
    <p:sldId id="688" r:id="rId25"/>
    <p:sldId id="689" r:id="rId26"/>
    <p:sldId id="690" r:id="rId27"/>
    <p:sldId id="698" r:id="rId28"/>
    <p:sldId id="699" r:id="rId29"/>
    <p:sldId id="692" r:id="rId30"/>
    <p:sldId id="678" r:id="rId31"/>
    <p:sldId id="696" r:id="rId32"/>
    <p:sldId id="585" r:id="rId33"/>
  </p:sldIdLst>
  <p:sldSz cx="9144000" cy="6858000" type="screen4x3"/>
  <p:notesSz cx="6797675" cy="9926638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zabó-Bálint Ildikó Erika" initials="SIE" lastIdx="20" clrIdx="0"/>
  <p:cmAuthor id="1" name="Szilágyi Henrietta" initials="SzH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33"/>
    <a:srgbClr val="4AC208"/>
    <a:srgbClr val="6C7555"/>
    <a:srgbClr val="F0E8AE"/>
    <a:srgbClr val="A69765"/>
    <a:srgbClr val="A290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E9639D4-E3E2-4D34-9284-5A2195B3D0D7}" styleName="Világos stílus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incs stílus, csak rács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Közepesen sötét stílu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3C2FFA5D-87B4-456A-9821-1D502468CF0F}" styleName="Téma alapján készült stílus 1 – 1. jelölőszín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Téma alapján készült stílus 2 – 1. jelölőszín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éma alapján készült stílus 2 – 2. jelölőszín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éma alapján készült stílus 2 – 3. jelölőszín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éma alapján készült stílus 2 – 4. jelölőszín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éma alapján készült stílus 2 – 5. jelölőszín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éma alapján készült stílus 2 – 6. jelölőszín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7AC3CCA-C797-4891-BE02-D94E43425B78}" styleName="Közepesen sötét stílu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012ECD-51FC-41F1-AA8D-1B2483CD663E}" styleName="Világos stílus 2 – 1. jelölőszín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06" autoAdjust="0"/>
    <p:restoredTop sz="89876" autoAdjust="0"/>
  </p:normalViewPr>
  <p:slideViewPr>
    <p:cSldViewPr>
      <p:cViewPr>
        <p:scale>
          <a:sx n="107" d="100"/>
          <a:sy n="107" d="100"/>
        </p:scale>
        <p:origin x="-96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526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2064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commentAuthors" Target="commentAuthor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0015507436570428"/>
          <c:y val="6.3822907986680014E-2"/>
          <c:w val="0.64942452046390986"/>
          <c:h val="0.9119895387630648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egyenleg_adósság_állami!$A$7</c:f>
              <c:strCache>
                <c:ptCount val="1"/>
                <c:pt idx="0">
                  <c:v>Bruttó adósságállomány</c:v>
                </c:pt>
              </c:strCache>
            </c:strRef>
          </c:tx>
          <c:invertIfNegative val="0"/>
          <c:cat>
            <c:strRef>
              <c:f>egyenleg_adósság_állami!$B$5:$L$6</c:f>
              <c:strCache>
                <c:ptCount val="11"/>
                <c:pt idx="0">
                  <c:v>2002</c:v>
                </c:pt>
                <c:pt idx="1">
                  <c:v>2006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</c:strCache>
            </c:strRef>
          </c:cat>
          <c:val>
            <c:numRef>
              <c:f>egyenleg_adósság_állami!$B$7:$L$7</c:f>
              <c:numCache>
                <c:formatCode>General</c:formatCode>
                <c:ptCount val="11"/>
                <c:pt idx="0">
                  <c:v>191.5</c:v>
                </c:pt>
                <c:pt idx="1">
                  <c:v>490.1</c:v>
                </c:pt>
                <c:pt idx="2">
                  <c:v>1247.5</c:v>
                </c:pt>
                <c:pt idx="3">
                  <c:v>1196</c:v>
                </c:pt>
                <c:pt idx="4">
                  <c:v>1067.0999999999999</c:v>
                </c:pt>
                <c:pt idx="5">
                  <c:v>459.6</c:v>
                </c:pt>
                <c:pt idx="6">
                  <c:v>31.2</c:v>
                </c:pt>
                <c:pt idx="7" formatCode="0.0">
                  <c:v>36.6</c:v>
                </c:pt>
                <c:pt idx="8" formatCode="0.0">
                  <c:v>42.5</c:v>
                </c:pt>
                <c:pt idx="9" formatCode="0.0">
                  <c:v>78.8</c:v>
                </c:pt>
                <c:pt idx="10" formatCode="0.0">
                  <c:v>185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590-4A64-89B4-CC657CF0273E}"/>
            </c:ext>
          </c:extLst>
        </c:ser>
        <c:ser>
          <c:idx val="1"/>
          <c:order val="1"/>
          <c:tx>
            <c:strRef>
              <c:f>egyenleg_adósság_állami!$A$8</c:f>
              <c:strCache>
                <c:ptCount val="1"/>
                <c:pt idx="0">
                  <c:v>Pénzforgalmi egyenleg</c:v>
                </c:pt>
              </c:strCache>
            </c:strRef>
          </c:tx>
          <c:invertIfNegative val="0"/>
          <c:cat>
            <c:strRef>
              <c:f>egyenleg_adósság_állami!$B$5:$L$6</c:f>
              <c:strCache>
                <c:ptCount val="11"/>
                <c:pt idx="0">
                  <c:v>2002</c:v>
                </c:pt>
                <c:pt idx="1">
                  <c:v>2006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</c:strCache>
            </c:strRef>
          </c:cat>
          <c:val>
            <c:numRef>
              <c:f>egyenleg_adósság_állami!$B$8:$L$8</c:f>
              <c:numCache>
                <c:formatCode>General</c:formatCode>
                <c:ptCount val="11"/>
                <c:pt idx="0">
                  <c:v>-105</c:v>
                </c:pt>
                <c:pt idx="1">
                  <c:v>-156.5</c:v>
                </c:pt>
                <c:pt idx="2">
                  <c:v>-232</c:v>
                </c:pt>
                <c:pt idx="3">
                  <c:v>143.5</c:v>
                </c:pt>
                <c:pt idx="4">
                  <c:v>90.3</c:v>
                </c:pt>
                <c:pt idx="5">
                  <c:v>112.9</c:v>
                </c:pt>
                <c:pt idx="6">
                  <c:v>89.5</c:v>
                </c:pt>
                <c:pt idx="7">
                  <c:v>13.6</c:v>
                </c:pt>
                <c:pt idx="8" formatCode="0.0">
                  <c:v>285</c:v>
                </c:pt>
                <c:pt idx="9" formatCode="0.0">
                  <c:v>518.9</c:v>
                </c:pt>
                <c:pt idx="10" formatCode="0.0">
                  <c:v>319.60000000000002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590-4A64-89B4-CC657CF027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9648640"/>
        <c:axId val="79650176"/>
      </c:barChart>
      <c:catAx>
        <c:axId val="796486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 rot="-5400000" vert="horz"/>
          <a:lstStyle/>
          <a:p>
            <a:pPr>
              <a:defRPr/>
            </a:pPr>
            <a:endParaRPr lang="hu-HU"/>
          </a:p>
        </c:txPr>
        <c:crossAx val="79650176"/>
        <c:crosses val="autoZero"/>
        <c:auto val="1"/>
        <c:lblAlgn val="ctr"/>
        <c:lblOffset val="100"/>
        <c:noMultiLvlLbl val="0"/>
      </c:catAx>
      <c:valAx>
        <c:axId val="796501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964864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hu-HU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2006" tIns="46003" rIns="92006" bIns="46003" rtlCol="0"/>
          <a:lstStyle>
            <a:lvl1pPr algn="l">
              <a:defRPr sz="1200"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2006" tIns="46003" rIns="92006" bIns="46003" rtlCol="0"/>
          <a:lstStyle>
            <a:lvl1pPr algn="r">
              <a:defRPr sz="1200"/>
            </a:lvl1pPr>
          </a:lstStyle>
          <a:p>
            <a:pPr>
              <a:defRPr/>
            </a:pPr>
            <a:fld id="{E53025FA-8F62-48CA-BC70-9655D6DC340A}" type="datetimeFigureOut">
              <a:rPr lang="hu-HU"/>
              <a:pPr>
                <a:defRPr/>
              </a:pPr>
              <a:t>2018.11.30.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2006" tIns="46003" rIns="92006" bIns="46003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2006" tIns="46003" rIns="92006" bIns="46003" rtlCol="0" anchor="b"/>
          <a:lstStyle>
            <a:lvl1pPr algn="r">
              <a:defRPr sz="1200"/>
            </a:lvl1pPr>
          </a:lstStyle>
          <a:p>
            <a:pPr>
              <a:defRPr/>
            </a:pPr>
            <a:fld id="{0C8EAB92-4AF5-447D-8C1B-C5DB71A86C1F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346167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2006" tIns="46003" rIns="92006" bIns="4600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2006" tIns="46003" rIns="92006" bIns="4600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2454856-EB4F-4E45-8BAD-107B33E85334}" type="datetimeFigureOut">
              <a:rPr lang="hu-HU"/>
              <a:pPr>
                <a:defRPr/>
              </a:pPr>
              <a:t>2018.11.30.</a:t>
            </a:fld>
            <a:endParaRPr lang="hu-H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006" tIns="46003" rIns="92006" bIns="46003" rtlCol="0" anchor="ctr"/>
          <a:lstStyle/>
          <a:p>
            <a:pPr lvl="0"/>
            <a:endParaRPr lang="hu-HU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2006" tIns="46003" rIns="92006" bIns="46003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hu-HU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2006" tIns="46003" rIns="92006" bIns="4600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2006" tIns="46003" rIns="92006" bIns="4600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E481CA9-BEB9-46C2-B80B-D1E87300ABF5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483651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0E88B7-0A85-438E-A6F0-152A9D603B4B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726804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481CA9-BEB9-46C2-B80B-D1E87300ABF5}" type="slidenum">
              <a:rPr lang="hu-HU" smtClean="0"/>
              <a:pPr>
                <a:defRPr/>
              </a:pPr>
              <a:t>17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321095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849217-9B05-4CDD-AD06-539505219E79}" type="slidenum">
              <a:rPr lang="hu-HU" smtClean="0"/>
              <a:pPr>
                <a:defRPr/>
              </a:pPr>
              <a:t>27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276443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849217-9B05-4CDD-AD06-539505219E79}" type="slidenum">
              <a:rPr lang="hu-HU" smtClean="0"/>
              <a:pPr>
                <a:defRPr/>
              </a:pPr>
              <a:t>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074946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8"/>
          <p:cNvSpPr txBox="1">
            <a:spLocks noGrp="1" noChangeArrowheads="1"/>
          </p:cNvSpPr>
          <p:nvPr/>
        </p:nvSpPr>
        <p:spPr bwMode="auto">
          <a:xfrm>
            <a:off x="3854897" y="9430386"/>
            <a:ext cx="2941179" cy="49306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5638" tIns="47819" rIns="95638" bIns="47819" anchor="b"/>
          <a:lstStyle/>
          <a:p>
            <a:pPr algn="r" defTabSz="452043">
              <a:buClr>
                <a:srgbClr val="000000"/>
              </a:buClr>
              <a:buSzPct val="100000"/>
              <a:tabLst>
                <a:tab pos="0" algn="l"/>
                <a:tab pos="450445" algn="l"/>
                <a:tab pos="902488" algn="l"/>
                <a:tab pos="1354529" algn="l"/>
                <a:tab pos="1806573" algn="l"/>
                <a:tab pos="2258614" algn="l"/>
                <a:tab pos="2710657" algn="l"/>
                <a:tab pos="3162699" algn="l"/>
                <a:tab pos="3614742" algn="l"/>
                <a:tab pos="4066784" algn="l"/>
                <a:tab pos="4518826" algn="l"/>
                <a:tab pos="4970868" algn="l"/>
                <a:tab pos="5422911" algn="l"/>
                <a:tab pos="5874953" algn="l"/>
                <a:tab pos="6326996" algn="l"/>
                <a:tab pos="6779037" algn="l"/>
                <a:tab pos="7231081" algn="l"/>
                <a:tab pos="7683122" algn="l"/>
                <a:tab pos="8136761" algn="l"/>
                <a:tab pos="8588805" algn="l"/>
                <a:tab pos="9040846" algn="l"/>
              </a:tabLst>
            </a:pPr>
            <a:fld id="{0BB14F11-65D1-49F4-B8D8-BB79559B354B}" type="slidenum">
              <a:rPr lang="en-US" sz="1300">
                <a:solidFill>
                  <a:srgbClr val="000000"/>
                </a:solidFill>
                <a:latin typeface="Times New Roman" pitchFamily="18" charset="0"/>
                <a:ea typeface="MS Gothic"/>
                <a:cs typeface="Times New Roman" pitchFamily="18" charset="0"/>
              </a:rPr>
              <a:pPr algn="r" defTabSz="452043">
                <a:buClr>
                  <a:srgbClr val="000000"/>
                </a:buClr>
                <a:buSzPct val="100000"/>
                <a:tabLst>
                  <a:tab pos="0" algn="l"/>
                  <a:tab pos="450445" algn="l"/>
                  <a:tab pos="902488" algn="l"/>
                  <a:tab pos="1354529" algn="l"/>
                  <a:tab pos="1806573" algn="l"/>
                  <a:tab pos="2258614" algn="l"/>
                  <a:tab pos="2710657" algn="l"/>
                  <a:tab pos="3162699" algn="l"/>
                  <a:tab pos="3614742" algn="l"/>
                  <a:tab pos="4066784" algn="l"/>
                  <a:tab pos="4518826" algn="l"/>
                  <a:tab pos="4970868" algn="l"/>
                  <a:tab pos="5422911" algn="l"/>
                  <a:tab pos="5874953" algn="l"/>
                  <a:tab pos="6326996" algn="l"/>
                  <a:tab pos="6779037" algn="l"/>
                  <a:tab pos="7231081" algn="l"/>
                  <a:tab pos="7683122" algn="l"/>
                  <a:tab pos="8136761" algn="l"/>
                  <a:tab pos="8588805" algn="l"/>
                  <a:tab pos="9040846" algn="l"/>
                </a:tabLst>
              </a:pPr>
              <a:t>3</a:t>
            </a:fld>
            <a:endParaRPr lang="en-US" sz="1300">
              <a:solidFill>
                <a:srgbClr val="000000"/>
              </a:solidFill>
              <a:latin typeface="Times New Roman" pitchFamily="18" charset="0"/>
              <a:ea typeface="MS Gothic"/>
              <a:cs typeface="Times New Roman" pitchFamily="18" charset="0"/>
            </a:endParaRPr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lIns="95638" tIns="47819" rIns="95638" bIns="47819" numCol="1" anchor="t" anchorCtr="0" compatLnSpc="1">
            <a:prstTxWarp prst="textNoShape">
              <a:avLst/>
            </a:prstTxWarp>
          </a:bodyPr>
          <a:lstStyle/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0413100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8"/>
          <p:cNvSpPr txBox="1">
            <a:spLocks noGrp="1" noChangeArrowheads="1"/>
          </p:cNvSpPr>
          <p:nvPr/>
        </p:nvSpPr>
        <p:spPr bwMode="auto">
          <a:xfrm>
            <a:off x="3854898" y="9430386"/>
            <a:ext cx="2941179" cy="49306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5632" tIns="47816" rIns="95632" bIns="47816" anchor="b"/>
          <a:lstStyle/>
          <a:p>
            <a:pPr algn="r" defTabSz="452015">
              <a:buClr>
                <a:srgbClr val="000000"/>
              </a:buClr>
              <a:buSzPct val="100000"/>
              <a:tabLst>
                <a:tab pos="0" algn="l"/>
                <a:tab pos="450418" algn="l"/>
                <a:tab pos="902433" algn="l"/>
                <a:tab pos="1354447" algn="l"/>
                <a:tab pos="1806463" algn="l"/>
                <a:tab pos="2258478" algn="l"/>
                <a:tab pos="2710492" algn="l"/>
                <a:tab pos="3162506" algn="l"/>
                <a:tab pos="3614522" algn="l"/>
                <a:tab pos="4066536" algn="l"/>
                <a:tab pos="4518552" algn="l"/>
                <a:tab pos="4970565" algn="l"/>
                <a:tab pos="5422582" algn="l"/>
                <a:tab pos="5874596" algn="l"/>
                <a:tab pos="6326610" algn="l"/>
                <a:tab pos="6778625" algn="l"/>
                <a:tab pos="7230640" algn="l"/>
                <a:tab pos="7682655" algn="l"/>
                <a:tab pos="8136267" algn="l"/>
                <a:tab pos="8588283" algn="l"/>
                <a:tab pos="9040296" algn="l"/>
              </a:tabLst>
            </a:pPr>
            <a:fld id="{1316E4EC-341C-40F2-9088-BF000F43BA4D}" type="slidenum">
              <a:rPr lang="en-US" sz="1300">
                <a:solidFill>
                  <a:srgbClr val="000000"/>
                </a:solidFill>
                <a:latin typeface="Times New Roman" pitchFamily="18" charset="0"/>
                <a:ea typeface="MS Gothic"/>
                <a:cs typeface="Times New Roman" pitchFamily="18" charset="0"/>
              </a:rPr>
              <a:pPr algn="r" defTabSz="452015">
                <a:buClr>
                  <a:srgbClr val="000000"/>
                </a:buClr>
                <a:buSzPct val="100000"/>
                <a:tabLst>
                  <a:tab pos="0" algn="l"/>
                  <a:tab pos="450418" algn="l"/>
                  <a:tab pos="902433" algn="l"/>
                  <a:tab pos="1354447" algn="l"/>
                  <a:tab pos="1806463" algn="l"/>
                  <a:tab pos="2258478" algn="l"/>
                  <a:tab pos="2710492" algn="l"/>
                  <a:tab pos="3162506" algn="l"/>
                  <a:tab pos="3614522" algn="l"/>
                  <a:tab pos="4066536" algn="l"/>
                  <a:tab pos="4518552" algn="l"/>
                  <a:tab pos="4970565" algn="l"/>
                  <a:tab pos="5422582" algn="l"/>
                  <a:tab pos="5874596" algn="l"/>
                  <a:tab pos="6326610" algn="l"/>
                  <a:tab pos="6778625" algn="l"/>
                  <a:tab pos="7230640" algn="l"/>
                  <a:tab pos="7682655" algn="l"/>
                  <a:tab pos="8136267" algn="l"/>
                  <a:tab pos="8588283" algn="l"/>
                  <a:tab pos="9040296" algn="l"/>
                </a:tabLst>
              </a:pPr>
              <a:t>4</a:t>
            </a:fld>
            <a:endParaRPr lang="en-US" sz="1300">
              <a:solidFill>
                <a:srgbClr val="000000"/>
              </a:solidFill>
              <a:latin typeface="Times New Roman" pitchFamily="18" charset="0"/>
              <a:ea typeface="MS Gothic"/>
              <a:cs typeface="Times New Roman" pitchFamily="18" charset="0"/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lIns="95632" tIns="47816" rIns="95632" bIns="47816" numCol="1" anchor="t" anchorCtr="0" compatLnSpc="1">
            <a:prstTxWarp prst="textNoShape">
              <a:avLst/>
            </a:prstTxWarp>
          </a:bodyPr>
          <a:lstStyle/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7009595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2530" indent="-172530">
              <a:buFontTx/>
              <a:buChar char="-"/>
            </a:pP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849217-9B05-4CDD-AD06-539505219E79}" type="slidenum">
              <a:rPr lang="hu-HU" smtClean="0"/>
              <a:pPr>
                <a:defRPr/>
              </a:pPr>
              <a:t>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707451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849217-9B05-4CDD-AD06-539505219E79}" type="slidenum">
              <a:rPr lang="hu-HU" smtClean="0"/>
              <a:pPr>
                <a:defRPr/>
              </a:pPr>
              <a:t>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183436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támogatás számított összegét a</a:t>
            </a:r>
          </a:p>
          <a:p>
            <a:r>
              <a:rPr lang="hu-H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 30%-a </a:t>
            </a:r>
            <a:r>
              <a:rPr lang="hu-HU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lang="hu-H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Gyvt. 20/A. §-</a:t>
            </a:r>
            <a:r>
              <a:rPr lang="hu-HU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ának</a:t>
            </a:r>
            <a:r>
              <a:rPr lang="hu-H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(1) bekezdése szerinti természetbeni támogatásban részesülők 2017. augusztus és 2017. november havi együttes létszámadataiból számított átlaga,</a:t>
            </a:r>
          </a:p>
          <a:p>
            <a:r>
              <a:rPr lang="hu-H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    30%-a </a:t>
            </a:r>
            <a:r>
              <a:rPr lang="hu-HU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lang="hu-H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Szoctv</a:t>
            </a:r>
            <a:r>
              <a:rPr lang="hu-H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33.§-</a:t>
            </a:r>
            <a:r>
              <a:rPr lang="hu-HU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ának</a:t>
            </a:r>
            <a:r>
              <a:rPr lang="hu-H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(1) bekezdés szerinti aktív korúak ellátásában részesülők 2017. évi átlagos száma,</a:t>
            </a:r>
          </a:p>
          <a:p>
            <a:r>
              <a:rPr lang="hu-H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 10%-a </a:t>
            </a:r>
            <a:r>
              <a:rPr lang="hu-HU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lang="hu-H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18–59 éves korcsoportba tartozó, személyi jövedelemadót nem fizetők számának a 2016. évi adóbevallások összesítése alapján számított 18-59 éves korcsoporton belüli lakosságszámon belüli részaránya,</a:t>
            </a:r>
          </a:p>
          <a:p>
            <a:r>
              <a:rPr lang="hu-H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 30%-a </a:t>
            </a:r>
            <a:r>
              <a:rPr lang="hu-HU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lang="hu-H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településen élő 60 év feletti lakosoknak az állandó lakosokon belüli részaránya</a:t>
            </a:r>
          </a:p>
          <a:p>
            <a:r>
              <a:rPr lang="hu-H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elismert mértéke szerint kell meghatározni.</a:t>
            </a: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849217-9B05-4CDD-AD06-539505219E79}" type="slidenum">
              <a:rPr lang="hu-HU" smtClean="0"/>
              <a:pPr>
                <a:defRPr/>
              </a:pPr>
              <a:t>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373539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481CA9-BEB9-46C2-B80B-D1E87300ABF5}" type="slidenum">
              <a:rPr lang="hu-HU" smtClean="0"/>
              <a:pPr>
                <a:defRPr/>
              </a:pPr>
              <a:t>15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733065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481CA9-BEB9-46C2-B80B-D1E87300ABF5}" type="slidenum">
              <a:rPr lang="hu-HU" smtClean="0"/>
              <a:pPr>
                <a:defRPr/>
              </a:pPr>
              <a:t>16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321095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l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178759"/>
            <a:ext cx="7772400" cy="1470025"/>
          </a:xfrm>
        </p:spPr>
        <p:txBody>
          <a:bodyPr>
            <a:normAutofit/>
          </a:bodyPr>
          <a:lstStyle>
            <a:lvl1pPr>
              <a:defRPr sz="3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hu-H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86322"/>
            <a:ext cx="6400800" cy="1357298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hu-H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5164A-F8FF-4F42-B7CE-E1BAC5F500C6}" type="datetimeFigureOut">
              <a:rPr lang="hu-HU"/>
              <a:pPr>
                <a:defRPr/>
              </a:pPr>
              <a:t>2018.11.30.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40525" y="6089650"/>
            <a:ext cx="2133600" cy="365125"/>
          </a:xfrm>
        </p:spPr>
        <p:txBody>
          <a:bodyPr/>
          <a:lstStyle>
            <a:lvl1pPr>
              <a:defRPr sz="1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E404AF32-F84D-42CD-86A1-CF42B87D0F94}" type="slidenum">
              <a:rPr lang="hu-HU"/>
              <a:pPr>
                <a:defRPr/>
              </a:pPr>
              <a:t>‹#›</a:t>
            </a:fld>
            <a:endParaRPr lang="hu-H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334BA-5062-4350-AF2B-3B39A45E947B}" type="datetimeFigureOut">
              <a:rPr lang="hu-HU" smtClean="0"/>
              <a:pPr/>
              <a:t>2018.11.30.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70DB5-A638-445D-8146-10F0B3EFACFB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334BA-5062-4350-AF2B-3B39A45E947B}" type="datetimeFigureOut">
              <a:rPr lang="hu-HU" smtClean="0"/>
              <a:pPr/>
              <a:t>2018.11.30.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70DB5-A638-445D-8146-10F0B3EFACFB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334BA-5062-4350-AF2B-3B39A45E947B}" type="datetimeFigureOut">
              <a:rPr lang="hu-HU" smtClean="0"/>
              <a:pPr/>
              <a:t>2018.11.30.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70DB5-A638-445D-8146-10F0B3EFACFB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első olda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8736"/>
            <a:ext cx="7772400" cy="1285884"/>
          </a:xfrm>
        </p:spPr>
        <p:txBody>
          <a:bodyPr anchor="t">
            <a:normAutofit/>
          </a:bodyPr>
          <a:lstStyle>
            <a:lvl1pPr>
              <a:defRPr sz="3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hu-H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86058"/>
            <a:ext cx="6400800" cy="71438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3"/>
          </p:nvPr>
        </p:nvSpPr>
        <p:spPr bwMode="auto">
          <a:xfrm>
            <a:off x="785786" y="3571876"/>
            <a:ext cx="7572428" cy="114300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/>
          </a:p>
        </p:txBody>
      </p:sp>
      <p:sp>
        <p:nvSpPr>
          <p:cNvPr id="9" name="Content Placeholder 4"/>
          <p:cNvSpPr>
            <a:spLocks noGrp="1"/>
          </p:cNvSpPr>
          <p:nvPr>
            <p:ph idx="14"/>
          </p:nvPr>
        </p:nvSpPr>
        <p:spPr bwMode="auto">
          <a:xfrm>
            <a:off x="785786" y="4786322"/>
            <a:ext cx="7572428" cy="1000132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 algn="l">
              <a:buFont typeface="+mj-lt"/>
              <a:buAutoNum type="arabicPeriod"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63880-605E-4E4F-BED7-911618AA5701}" type="datetimeFigureOut">
              <a:rPr lang="hu-HU"/>
              <a:pPr>
                <a:defRPr/>
              </a:pPr>
              <a:t>2018.11.30.</a:t>
            </a:fld>
            <a:endParaRPr lang="hu-H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első oldal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1910" y="1285860"/>
            <a:ext cx="3471858" cy="857256"/>
          </a:xfrm>
        </p:spPr>
        <p:txBody>
          <a:bodyPr anchor="t">
            <a:normAutofit/>
          </a:bodyPr>
          <a:lstStyle>
            <a:lvl1pPr algn="l">
              <a:defRPr sz="1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4"/>
          </p:nvPr>
        </p:nvSpPr>
        <p:spPr bwMode="auto">
          <a:xfrm>
            <a:off x="3663561" y="2214554"/>
            <a:ext cx="4714908" cy="400052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Font typeface="Arial" pitchFamily="34" charset="0"/>
              <a:buChar char="•"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/>
          </a:p>
        </p:txBody>
      </p:sp>
      <p:sp>
        <p:nvSpPr>
          <p:cNvPr id="10" name="Tartalom helye 2"/>
          <p:cNvSpPr>
            <a:spLocks noGrp="1"/>
          </p:cNvSpPr>
          <p:nvPr>
            <p:ph idx="13"/>
          </p:nvPr>
        </p:nvSpPr>
        <p:spPr>
          <a:xfrm>
            <a:off x="908566" y="1376038"/>
            <a:ext cx="2651379" cy="4802819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6EF41-7C0C-4DED-90FE-BD32840754C4}" type="datetimeFigureOut">
              <a:rPr lang="hu-HU"/>
              <a:pPr>
                <a:defRPr/>
              </a:pPr>
              <a:t>2018.11.30.</a:t>
            </a:fld>
            <a:endParaRPr lang="hu-H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első oldal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281107"/>
            <a:ext cx="7772400" cy="504819"/>
          </a:xfrm>
        </p:spPr>
        <p:txBody>
          <a:bodyPr anchor="t">
            <a:normAutofit/>
          </a:bodyPr>
          <a:lstStyle>
            <a:lvl1pPr algn="ctr">
              <a:defRPr sz="1800" b="0" cap="none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3"/>
          </p:nvPr>
        </p:nvSpPr>
        <p:spPr bwMode="auto">
          <a:xfrm>
            <a:off x="785786" y="4786322"/>
            <a:ext cx="7572428" cy="150019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/>
          </a:p>
        </p:txBody>
      </p:sp>
      <p:sp>
        <p:nvSpPr>
          <p:cNvPr id="9" name="Tartalom helye 2"/>
          <p:cNvSpPr>
            <a:spLocks noGrp="1"/>
          </p:cNvSpPr>
          <p:nvPr>
            <p:ph idx="14"/>
          </p:nvPr>
        </p:nvSpPr>
        <p:spPr>
          <a:xfrm>
            <a:off x="908566" y="1928803"/>
            <a:ext cx="3601290" cy="269646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12" name="Tartalom helye 2"/>
          <p:cNvSpPr>
            <a:spLocks noGrp="1"/>
          </p:cNvSpPr>
          <p:nvPr>
            <p:ph idx="15"/>
          </p:nvPr>
        </p:nvSpPr>
        <p:spPr>
          <a:xfrm>
            <a:off x="4643438" y="1928803"/>
            <a:ext cx="3601290" cy="269646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40830E-5B0E-4842-A140-8776DA6ED194}" type="datetimeFigureOut">
              <a:rPr lang="hu-HU"/>
              <a:pPr>
                <a:defRPr/>
              </a:pPr>
              <a:t>2018.11.30.</a:t>
            </a:fld>
            <a:endParaRPr lang="hu-H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9301C-8D08-4A95-8EC6-D6345B37ED19}" type="datetimeFigureOut">
              <a:rPr lang="hu-HU"/>
              <a:pPr>
                <a:defRPr/>
              </a:pPr>
              <a:t>2018.11.30.</a:t>
            </a:fld>
            <a:endParaRPr lang="hu-H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6457D-B32C-4569-BC44-AEE9ADCBB304}" type="datetimeFigureOut">
              <a:rPr lang="hu-HU"/>
              <a:pPr>
                <a:defRPr/>
              </a:pPr>
              <a:t>2018.11.30.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Cím és tábláz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áblázat helye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hu-HU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E6E63-3D78-4E69-874A-4DC1047DCB3C}" type="datetimeFigureOut">
              <a:rPr lang="hu-HU"/>
              <a:pPr>
                <a:defRPr/>
              </a:pPr>
              <a:t>2018.11.30.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C6887-A0FB-4433-AF2E-69E8CB01700C}" type="datetimeFigureOut">
              <a:rPr lang="hu-HU"/>
              <a:pPr>
                <a:defRPr/>
              </a:pPr>
              <a:t>2018.11.30.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334BA-5062-4350-AF2B-3B39A45E947B}" type="datetimeFigureOut">
              <a:rPr lang="hu-HU" smtClean="0"/>
              <a:pPr/>
              <a:t>2018.11.30.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70DB5-A638-445D-8146-10F0B3EFACFB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dgm" preserve="1">
  <p:cSld name="Cím és szerkezeti vagy szervezeti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martArt-ábra helye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hu-HU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BCDD5-093A-4ED3-B48D-9D02E0C1EDEA}" type="datetimeFigureOut">
              <a:rPr lang="hu-HU"/>
              <a:pPr>
                <a:defRPr/>
              </a:pPr>
              <a:t>2018.11.30.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36A3D-4F3A-47D1-8BAE-4483C2B12ECC}" type="datetimeFigureOut">
              <a:rPr lang="hu-HU"/>
              <a:pPr>
                <a:defRPr/>
              </a:pPr>
              <a:t>2018.11.30.</a:t>
            </a:fld>
            <a:endParaRPr lang="hu-H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első olda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8736"/>
            <a:ext cx="7772400" cy="1285884"/>
          </a:xfrm>
        </p:spPr>
        <p:txBody>
          <a:bodyPr anchor="t">
            <a:normAutofit/>
          </a:bodyPr>
          <a:lstStyle>
            <a:lvl1pPr>
              <a:defRPr sz="3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hu-H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86058"/>
            <a:ext cx="6400800" cy="71438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3"/>
          </p:nvPr>
        </p:nvSpPr>
        <p:spPr bwMode="auto">
          <a:xfrm>
            <a:off x="785786" y="3571876"/>
            <a:ext cx="7572428" cy="114300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/>
          </a:p>
        </p:txBody>
      </p:sp>
      <p:sp>
        <p:nvSpPr>
          <p:cNvPr id="9" name="Content Placeholder 4"/>
          <p:cNvSpPr>
            <a:spLocks noGrp="1"/>
          </p:cNvSpPr>
          <p:nvPr>
            <p:ph idx="14"/>
          </p:nvPr>
        </p:nvSpPr>
        <p:spPr bwMode="auto">
          <a:xfrm>
            <a:off x="785786" y="4786322"/>
            <a:ext cx="7572428" cy="1000132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 algn="l">
              <a:buFont typeface="+mj-lt"/>
              <a:buAutoNum type="arabicPeriod"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63880-605E-4E4F-BED7-911618AA5701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2018.11.30.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77974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első oldal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1910" y="1285860"/>
            <a:ext cx="3471858" cy="857256"/>
          </a:xfrm>
        </p:spPr>
        <p:txBody>
          <a:bodyPr anchor="t">
            <a:normAutofit/>
          </a:bodyPr>
          <a:lstStyle>
            <a:lvl1pPr algn="l">
              <a:defRPr sz="1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4"/>
          </p:nvPr>
        </p:nvSpPr>
        <p:spPr bwMode="auto">
          <a:xfrm>
            <a:off x="3663561" y="2214554"/>
            <a:ext cx="4714908" cy="400052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Font typeface="Arial" pitchFamily="34" charset="0"/>
              <a:buChar char="•"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/>
          </a:p>
        </p:txBody>
      </p:sp>
      <p:sp>
        <p:nvSpPr>
          <p:cNvPr id="10" name="Tartalom helye 2"/>
          <p:cNvSpPr>
            <a:spLocks noGrp="1"/>
          </p:cNvSpPr>
          <p:nvPr>
            <p:ph idx="13"/>
          </p:nvPr>
        </p:nvSpPr>
        <p:spPr>
          <a:xfrm>
            <a:off x="908566" y="1376038"/>
            <a:ext cx="2651379" cy="4802819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6EF41-7C0C-4DED-90FE-BD32840754C4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2018.11.30.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7761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első oldal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281107"/>
            <a:ext cx="7772400" cy="504819"/>
          </a:xfrm>
        </p:spPr>
        <p:txBody>
          <a:bodyPr anchor="t">
            <a:normAutofit/>
          </a:bodyPr>
          <a:lstStyle>
            <a:lvl1pPr algn="ctr">
              <a:defRPr sz="1800" b="0" cap="none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3"/>
          </p:nvPr>
        </p:nvSpPr>
        <p:spPr bwMode="auto">
          <a:xfrm>
            <a:off x="785786" y="4786322"/>
            <a:ext cx="7572428" cy="150019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/>
          </a:p>
        </p:txBody>
      </p:sp>
      <p:sp>
        <p:nvSpPr>
          <p:cNvPr id="9" name="Tartalom helye 2"/>
          <p:cNvSpPr>
            <a:spLocks noGrp="1"/>
          </p:cNvSpPr>
          <p:nvPr>
            <p:ph idx="14"/>
          </p:nvPr>
        </p:nvSpPr>
        <p:spPr>
          <a:xfrm>
            <a:off x="908566" y="1928803"/>
            <a:ext cx="3601290" cy="269646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12" name="Tartalom helye 2"/>
          <p:cNvSpPr>
            <a:spLocks noGrp="1"/>
          </p:cNvSpPr>
          <p:nvPr>
            <p:ph idx="15"/>
          </p:nvPr>
        </p:nvSpPr>
        <p:spPr>
          <a:xfrm>
            <a:off x="4643438" y="1928803"/>
            <a:ext cx="3601290" cy="269646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40830E-5B0E-4842-A140-8776DA6ED194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2018.11.30.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7040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9301C-8D08-4A95-8EC6-D6345B37ED19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2018.11.30.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985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6457D-B32C-4569-BC44-AEE9ADCBB304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2018.11.30.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869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Cím és tábláz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áblázat helye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hu-HU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E6E63-3D78-4E69-874A-4DC1047DCB3C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2018.11.30.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4448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C6887-A0FB-4433-AF2E-69E8CB01700C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2018.11.30.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843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dgm" preserve="1">
  <p:cSld name="Cím és szerkezeti vagy szervezeti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martArt-ábra helye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hu-HU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BCDD5-093A-4ED3-B48D-9D02E0C1EDEA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2018.11.30.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713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334BA-5062-4350-AF2B-3B39A45E947B}" type="datetimeFigureOut">
              <a:rPr lang="hu-HU" smtClean="0"/>
              <a:pPr/>
              <a:t>2018.11.30.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70DB5-A638-445D-8146-10F0B3EFACFB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36A3D-4F3A-47D1-8BAE-4483C2B12ECC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2018.11.30.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86248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első olda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8736"/>
            <a:ext cx="7772400" cy="1285884"/>
          </a:xfrm>
        </p:spPr>
        <p:txBody>
          <a:bodyPr anchor="t">
            <a:normAutofit/>
          </a:bodyPr>
          <a:lstStyle>
            <a:lvl1pPr>
              <a:defRPr sz="3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hu-H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86058"/>
            <a:ext cx="6400800" cy="71438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3"/>
          </p:nvPr>
        </p:nvSpPr>
        <p:spPr bwMode="auto">
          <a:xfrm>
            <a:off x="785786" y="3571876"/>
            <a:ext cx="7572428" cy="114300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/>
          </a:p>
        </p:txBody>
      </p:sp>
      <p:sp>
        <p:nvSpPr>
          <p:cNvPr id="9" name="Content Placeholder 4"/>
          <p:cNvSpPr>
            <a:spLocks noGrp="1"/>
          </p:cNvSpPr>
          <p:nvPr>
            <p:ph idx="14"/>
          </p:nvPr>
        </p:nvSpPr>
        <p:spPr bwMode="auto">
          <a:xfrm>
            <a:off x="785786" y="4786322"/>
            <a:ext cx="7572428" cy="1000132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 algn="l">
              <a:buFont typeface="+mj-lt"/>
              <a:buAutoNum type="arabicPeriod"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C7CC50-A1B8-4296-BE5A-AE47514DC4AA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2018.11.30.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49106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első oldal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1910" y="1285860"/>
            <a:ext cx="3471858" cy="857256"/>
          </a:xfrm>
        </p:spPr>
        <p:txBody>
          <a:bodyPr anchor="t">
            <a:normAutofit/>
          </a:bodyPr>
          <a:lstStyle>
            <a:lvl1pPr algn="l">
              <a:defRPr sz="1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4"/>
          </p:nvPr>
        </p:nvSpPr>
        <p:spPr bwMode="auto">
          <a:xfrm>
            <a:off x="3663561" y="2214554"/>
            <a:ext cx="4714908" cy="400052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Font typeface="Arial" pitchFamily="34" charset="0"/>
              <a:buChar char="•"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/>
          </a:p>
        </p:txBody>
      </p:sp>
      <p:sp>
        <p:nvSpPr>
          <p:cNvPr id="10" name="Tartalom helye 2"/>
          <p:cNvSpPr>
            <a:spLocks noGrp="1"/>
          </p:cNvSpPr>
          <p:nvPr>
            <p:ph idx="13"/>
          </p:nvPr>
        </p:nvSpPr>
        <p:spPr>
          <a:xfrm>
            <a:off x="908566" y="1376038"/>
            <a:ext cx="2651379" cy="4802819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BDF3C-72C0-4CBE-8A9A-AEE54C9649EE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2018.11.30.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73789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első oldal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281107"/>
            <a:ext cx="7772400" cy="504819"/>
          </a:xfrm>
        </p:spPr>
        <p:txBody>
          <a:bodyPr anchor="t">
            <a:normAutofit/>
          </a:bodyPr>
          <a:lstStyle>
            <a:lvl1pPr algn="ctr">
              <a:defRPr sz="1800" b="0" cap="none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3"/>
          </p:nvPr>
        </p:nvSpPr>
        <p:spPr bwMode="auto">
          <a:xfrm>
            <a:off x="785786" y="4786322"/>
            <a:ext cx="7572428" cy="150019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/>
          </a:p>
        </p:txBody>
      </p:sp>
      <p:sp>
        <p:nvSpPr>
          <p:cNvPr id="9" name="Tartalom helye 2"/>
          <p:cNvSpPr>
            <a:spLocks noGrp="1"/>
          </p:cNvSpPr>
          <p:nvPr>
            <p:ph idx="14"/>
          </p:nvPr>
        </p:nvSpPr>
        <p:spPr>
          <a:xfrm>
            <a:off x="908566" y="1928803"/>
            <a:ext cx="3601290" cy="269646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12" name="Tartalom helye 2"/>
          <p:cNvSpPr>
            <a:spLocks noGrp="1"/>
          </p:cNvSpPr>
          <p:nvPr>
            <p:ph idx="15"/>
          </p:nvPr>
        </p:nvSpPr>
        <p:spPr>
          <a:xfrm>
            <a:off x="4643438" y="1928803"/>
            <a:ext cx="3601290" cy="269646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05787-B63A-4047-9F62-621083656C16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2018.11.30.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84528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B8B28-D8B0-4829-A56F-46742C2720C8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2018.11.30.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20093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EAE106-1581-4900-9E1E-7A5939929BF6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2018.11.30.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27927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Cím és tábláz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áblázat helye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hu-HU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79FCB-16D8-43AF-913B-F05DE23FBCB7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2018.11.30.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08014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első olda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8736"/>
            <a:ext cx="7772400" cy="1285884"/>
          </a:xfrm>
        </p:spPr>
        <p:txBody>
          <a:bodyPr anchor="t">
            <a:normAutofit/>
          </a:bodyPr>
          <a:lstStyle>
            <a:lvl1pPr>
              <a:defRPr sz="3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hu-H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86058"/>
            <a:ext cx="6400800" cy="71438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3"/>
          </p:nvPr>
        </p:nvSpPr>
        <p:spPr bwMode="auto">
          <a:xfrm>
            <a:off x="785786" y="3571876"/>
            <a:ext cx="7572428" cy="114300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/>
          </a:p>
        </p:txBody>
      </p:sp>
      <p:sp>
        <p:nvSpPr>
          <p:cNvPr id="9" name="Content Placeholder 4"/>
          <p:cNvSpPr>
            <a:spLocks noGrp="1"/>
          </p:cNvSpPr>
          <p:nvPr>
            <p:ph idx="14"/>
          </p:nvPr>
        </p:nvSpPr>
        <p:spPr bwMode="auto">
          <a:xfrm>
            <a:off x="785786" y="4786322"/>
            <a:ext cx="7572428" cy="1000132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 algn="l">
              <a:buFont typeface="+mj-lt"/>
              <a:buAutoNum type="arabicPeriod"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6B583-E5D3-4153-95C6-6C06C1786C79}" type="datetime1">
              <a:rPr lang="hu-H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2018.11.30.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56679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első oldal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1910" y="1285860"/>
            <a:ext cx="3471858" cy="857256"/>
          </a:xfrm>
        </p:spPr>
        <p:txBody>
          <a:bodyPr anchor="t">
            <a:normAutofit/>
          </a:bodyPr>
          <a:lstStyle>
            <a:lvl1pPr algn="l">
              <a:defRPr sz="1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4"/>
          </p:nvPr>
        </p:nvSpPr>
        <p:spPr bwMode="auto">
          <a:xfrm>
            <a:off x="3663561" y="2214554"/>
            <a:ext cx="4714908" cy="400052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Font typeface="Arial" pitchFamily="34" charset="0"/>
              <a:buChar char="•"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/>
          </a:p>
        </p:txBody>
      </p:sp>
      <p:sp>
        <p:nvSpPr>
          <p:cNvPr id="10" name="Tartalom helye 2"/>
          <p:cNvSpPr>
            <a:spLocks noGrp="1"/>
          </p:cNvSpPr>
          <p:nvPr>
            <p:ph idx="13"/>
          </p:nvPr>
        </p:nvSpPr>
        <p:spPr>
          <a:xfrm>
            <a:off x="908566" y="1376038"/>
            <a:ext cx="2651379" cy="4802819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5B13D-637F-4D13-86BA-B1FAE982AB79}" type="datetime1">
              <a:rPr lang="hu-H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2018.11.30.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7843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első oldal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281107"/>
            <a:ext cx="7772400" cy="504819"/>
          </a:xfrm>
        </p:spPr>
        <p:txBody>
          <a:bodyPr anchor="t">
            <a:normAutofit/>
          </a:bodyPr>
          <a:lstStyle>
            <a:lvl1pPr algn="ctr">
              <a:defRPr sz="1800" b="0" cap="none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3"/>
          </p:nvPr>
        </p:nvSpPr>
        <p:spPr bwMode="auto">
          <a:xfrm>
            <a:off x="785786" y="4786322"/>
            <a:ext cx="7572428" cy="150019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/>
          </a:p>
        </p:txBody>
      </p:sp>
      <p:sp>
        <p:nvSpPr>
          <p:cNvPr id="9" name="Tartalom helye 2"/>
          <p:cNvSpPr>
            <a:spLocks noGrp="1"/>
          </p:cNvSpPr>
          <p:nvPr>
            <p:ph idx="14"/>
          </p:nvPr>
        </p:nvSpPr>
        <p:spPr>
          <a:xfrm>
            <a:off x="908566" y="1928803"/>
            <a:ext cx="3601290" cy="269646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12" name="Tartalom helye 2"/>
          <p:cNvSpPr>
            <a:spLocks noGrp="1"/>
          </p:cNvSpPr>
          <p:nvPr>
            <p:ph idx="15"/>
          </p:nvPr>
        </p:nvSpPr>
        <p:spPr>
          <a:xfrm>
            <a:off x="4643438" y="1928803"/>
            <a:ext cx="3601290" cy="269646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F27FA-0A8C-4E98-B68A-01621E1ABD88}" type="datetime1">
              <a:rPr lang="hu-H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2018.11.30.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508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334BA-5062-4350-AF2B-3B39A45E947B}" type="datetimeFigureOut">
              <a:rPr lang="hu-HU" smtClean="0"/>
              <a:pPr/>
              <a:t>2018.11.30.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70DB5-A638-445D-8146-10F0B3EFACFB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08104-FE42-4AED-8EE0-33625F0F1B00}" type="datetime1">
              <a:rPr lang="hu-H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2018.11.30.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56978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184DB-5642-48D9-9DBB-AC64DEFB0438}" type="datetime1">
              <a:rPr lang="hu-H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2018.11.30.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22599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Cím és tábláz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áblázat helye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hu-HU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B6B9E-6D09-4666-B239-76D1FBF0E423}" type="datetime1">
              <a:rPr lang="hu-H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2018.11.30.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75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334BA-5062-4350-AF2B-3B39A45E947B}" type="datetimeFigureOut">
              <a:rPr lang="hu-HU" smtClean="0"/>
              <a:pPr/>
              <a:t>2018.11.30.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70DB5-A638-445D-8146-10F0B3EFACFB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334BA-5062-4350-AF2B-3B39A45E947B}" type="datetimeFigureOut">
              <a:rPr lang="hu-HU" smtClean="0"/>
              <a:pPr/>
              <a:t>2018.11.30.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70DB5-A638-445D-8146-10F0B3EFACFB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334BA-5062-4350-AF2B-3B39A45E947B}" type="datetimeFigureOut">
              <a:rPr lang="hu-HU" smtClean="0"/>
              <a:pPr/>
              <a:t>2018.11.30.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70DB5-A638-445D-8146-10F0B3EFACFB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334BA-5062-4350-AF2B-3B39A45E947B}" type="datetimeFigureOut">
              <a:rPr lang="hu-HU" smtClean="0"/>
              <a:pPr/>
              <a:t>2018.11.30.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70DB5-A638-445D-8146-10F0B3EFACFB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334BA-5062-4350-AF2B-3B39A45E947B}" type="datetimeFigureOut">
              <a:rPr lang="hu-HU" smtClean="0"/>
              <a:pPr/>
              <a:t>2018.11.30.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70DB5-A638-445D-8146-10F0B3EFACFB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image" Target="../media/image3.jpe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7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image" Target="../media/image3.jpe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26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3.xml"/><Relationship Id="rId7" Type="http://schemas.openxmlformats.org/officeDocument/2006/relationships/theme" Target="../theme/theme5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4.xml"/><Relationship Id="rId9" Type="http://schemas.openxmlformats.org/officeDocument/2006/relationships/image" Target="../media/image3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9.xml"/><Relationship Id="rId7" Type="http://schemas.openxmlformats.org/officeDocument/2006/relationships/theme" Target="../theme/theme6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4" Type="http://schemas.openxmlformats.org/officeDocument/2006/relationships/slideLayout" Target="../slideLayouts/slideLayout40.xml"/><Relationship Id="rId9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 descr="bg_1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88" y="14288"/>
            <a:ext cx="9140825" cy="682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07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24F53F3-B073-4B03-9ACA-E8F23A2C7F3A}" type="datetimeFigureOut">
              <a:rPr lang="hu-HU"/>
              <a:pPr>
                <a:defRPr/>
              </a:pPr>
              <a:t>2018.11.30.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24650" y="61436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9C298B4-126C-4049-A054-6DDB7D04A9E3}" type="slidenum">
              <a:rPr lang="hu-HU"/>
              <a:pPr>
                <a:defRPr/>
              </a:pPr>
              <a:t>‹#›</a:t>
            </a:fld>
            <a:endParaRPr lang="hu-H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A334BA-5062-4350-AF2B-3B39A45E947B}" type="datetimeFigureOut">
              <a:rPr lang="hu-HU" smtClean="0"/>
              <a:pPr/>
              <a:t>2018.11.30.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170DB5-A638-445D-8146-10F0B3EFACFB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7" descr="bg_2_beloldal.jpg"/>
          <p:cNvPicPr>
            <a:picLocks noChangeAspect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588" y="14288"/>
            <a:ext cx="9140825" cy="682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50867C9-0A49-4AAA-8B4C-48F557F04B20}" type="datetimeFigureOut">
              <a:rPr lang="hu-HU"/>
              <a:pPr>
                <a:defRPr/>
              </a:pPr>
              <a:t>2018.11.30.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740525" y="642143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A72C507-86D9-4E3C-8F29-BDCF9EC9A82E}" type="slidenum">
              <a:rPr lang="hu-HU" smtClean="0"/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2" r:id="rId2"/>
    <p:sldLayoutId id="2147483721" r:id="rId3"/>
    <p:sldLayoutId id="2147483720" r:id="rId4"/>
    <p:sldLayoutId id="2147483719" r:id="rId5"/>
    <p:sldLayoutId id="2147483718" r:id="rId6"/>
    <p:sldLayoutId id="2147483717" r:id="rId7"/>
    <p:sldLayoutId id="2147483716" r:id="rId8"/>
    <p:sldLayoutId id="2147483715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7" descr="bg_2_beloldal.jpg"/>
          <p:cNvPicPr>
            <a:picLocks noChangeAspect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588" y="14288"/>
            <a:ext cx="9140825" cy="682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50867C9-0A49-4AAA-8B4C-48F557F04B20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2018.11.30.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740525" y="642143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A72C507-86D9-4E3C-8F29-BDCF9EC9A82E}" type="slidenum">
              <a:rPr lang="hu-HU" smtClean="0"/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01802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bg_2_beloldal.jpg"/>
          <p:cNvPicPr>
            <a:picLocks noChangeAspect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88" y="14288"/>
            <a:ext cx="9140825" cy="682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07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9D45434-2A22-4F02-9C90-D0B8B0ED9788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2018.11.30.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740525" y="642143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E68F353-72D4-49DF-9EAF-BF6ACD5DB091}" type="slidenum">
              <a:rPr lang="hu-HU" smtClean="0"/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66757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bg_2_beloldal.jpg"/>
          <p:cNvPicPr>
            <a:picLocks noChangeAspect="1"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1588" y="14288"/>
            <a:ext cx="9140825" cy="682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B9C482A-6581-4A0E-B659-1A774B9DBDF8}" type="datetime1">
              <a:rPr lang="hu-H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2018.11.30.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740525" y="642143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377D6128-05B6-42A2-A7BD-C628B297ABE3}" type="slidenum">
              <a:rPr lang="hu-HU" smtClean="0"/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99759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/>
          <p:cNvSpPr/>
          <p:nvPr/>
        </p:nvSpPr>
        <p:spPr>
          <a:xfrm>
            <a:off x="395536" y="3068960"/>
            <a:ext cx="8352928" cy="29469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HELYI ÖNKORMÁNYZATOK 2019. ÉVI </a:t>
            </a:r>
            <a:r>
              <a:rPr lang="hu-H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KÖLTSÉGVETÉSÉNEK KERETEI</a:t>
            </a:r>
            <a:endParaRPr lang="hu-H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hu-HU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hu-HU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Dr. Berczik Ábel</a:t>
            </a:r>
            <a:br>
              <a:rPr lang="hu-HU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u-H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államháztartási </a:t>
            </a:r>
            <a:r>
              <a:rPr lang="hu-H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szabályozásért, humán és önkormányzati költségvetésért felelős </a:t>
            </a:r>
          </a:p>
          <a:p>
            <a:pPr algn="ctr"/>
            <a:r>
              <a:rPr lang="hu-H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helyettes államtitkár </a:t>
            </a:r>
          </a:p>
          <a:p>
            <a:pPr algn="ctr"/>
            <a:r>
              <a:rPr lang="hu-H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hu-H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u-HU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Pénzügyminisztérium</a:t>
            </a:r>
          </a:p>
          <a:p>
            <a:pPr algn="ctr">
              <a:spcBef>
                <a:spcPct val="50000"/>
              </a:spcBef>
            </a:pPr>
            <a:r>
              <a:rPr lang="hu-HU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2018.</a:t>
            </a:r>
            <a:endParaRPr lang="hu-HU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11105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43561" y="980728"/>
            <a:ext cx="8229600" cy="634082"/>
          </a:xfrm>
        </p:spPr>
        <p:txBody>
          <a:bodyPr/>
          <a:lstStyle/>
          <a:p>
            <a:r>
              <a:rPr lang="hu-HU" sz="2400" b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Ágazati prioritások III.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43561" y="1614810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2019. évi </a:t>
            </a: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törvény 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51 764,7 millió forintot biztosít a </a:t>
            </a:r>
            <a:r>
              <a:rPr lang="hu-H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szociális alapszolgáltatási és gyermekjóléti alapellátási feladatok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ra, valamint további </a:t>
            </a:r>
            <a:endParaRPr lang="hu-H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36 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569,9 millió forinttal járul hozzá a bölcsődei ellátás támogatásához. </a:t>
            </a:r>
          </a:p>
          <a:p>
            <a:pPr marL="0" indent="0" algn="just">
              <a:buNone/>
            </a:pP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bérintézkedések hatását a szociális alapszolgáltatási és gyermekjóléti alapellátási feladatok tekintetében kiegészítő fajlagos összegek biztosításával finanszírozza a költségvetési </a:t>
            </a: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törvény:</a:t>
            </a:r>
            <a:endParaRPr lang="hu-H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hu-HU" sz="1800" dirty="0"/>
          </a:p>
          <a:p>
            <a:pPr marL="0" indent="0" algn="just">
              <a:buNone/>
            </a:pPr>
            <a:endParaRPr lang="hu-HU" sz="1800" dirty="0"/>
          </a:p>
        </p:txBody>
      </p:sp>
      <p:graphicFrame>
        <p:nvGraphicFramePr>
          <p:cNvPr id="5" name="Táblázat 4">
            <a:extLst>
              <a:ext uri="{FF2B5EF4-FFF2-40B4-BE49-F238E27FC236}">
                <a16:creationId xmlns="" xmlns:a16="http://schemas.microsoft.com/office/drawing/2014/main" id="{C572B475-024C-4FCB-8BB8-9FCF08B6F1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0437388"/>
              </p:ext>
            </p:extLst>
          </p:nvPr>
        </p:nvGraphicFramePr>
        <p:xfrm>
          <a:off x="683568" y="3501008"/>
          <a:ext cx="7905510" cy="2926080"/>
        </p:xfrm>
        <a:graphic>
          <a:graphicData uri="http://schemas.openxmlformats.org/drawingml/2006/table">
            <a:tbl>
              <a:tblPr/>
              <a:tblGrid>
                <a:gridCol w="3952755">
                  <a:extLst>
                    <a:ext uri="{9D8B030D-6E8A-4147-A177-3AD203B41FA5}">
                      <a16:colId xmlns="" xmlns:a16="http://schemas.microsoft.com/office/drawing/2014/main" val="769346955"/>
                    </a:ext>
                  </a:extLst>
                </a:gridCol>
                <a:gridCol w="3952755">
                  <a:extLst>
                    <a:ext uri="{9D8B030D-6E8A-4147-A177-3AD203B41FA5}">
                      <a16:colId xmlns="" xmlns:a16="http://schemas.microsoft.com/office/drawing/2014/main" val="1005988010"/>
                    </a:ext>
                  </a:extLst>
                </a:gridCol>
              </a:tblGrid>
              <a:tr h="325744">
                <a:tc>
                  <a:txBody>
                    <a:bodyPr/>
                    <a:lstStyle/>
                    <a:p>
                      <a:pPr indent="114300" algn="ctr"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hu-H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Megnevezés</a:t>
                      </a:r>
                    </a:p>
                  </a:txBody>
                  <a:tcPr marL="31750" marR="3175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4300" algn="ctr"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hu-H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Kiegészítő fajlagos összeg</a:t>
                      </a:r>
                    </a:p>
                  </a:txBody>
                  <a:tcPr marL="31750" marR="3175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612482383"/>
                  </a:ext>
                </a:extLst>
              </a:tr>
              <a:tr h="325744">
                <a:tc>
                  <a:txBody>
                    <a:bodyPr/>
                    <a:lstStyle/>
                    <a:p>
                      <a:pPr indent="114300" algn="just"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hu-H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Család- és gyermekjóléti szolgálat</a:t>
                      </a:r>
                    </a:p>
                  </a:txBody>
                  <a:tcPr marL="31750" marR="3175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4300" algn="r"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hu-H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+400 000 forint/számított létszám/év</a:t>
                      </a:r>
                    </a:p>
                  </a:txBody>
                  <a:tcPr marL="31750" marR="3175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976557495"/>
                  </a:ext>
                </a:extLst>
              </a:tr>
              <a:tr h="325744">
                <a:tc>
                  <a:txBody>
                    <a:bodyPr/>
                    <a:lstStyle/>
                    <a:p>
                      <a:pPr indent="114300" algn="just"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hu-H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Család- és gyermekjóléti központ</a:t>
                      </a:r>
                    </a:p>
                  </a:txBody>
                  <a:tcPr marL="31750" marR="3175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4300" algn="r"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hu-H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+300 000 forint/számított létszám/év</a:t>
                      </a:r>
                    </a:p>
                  </a:txBody>
                  <a:tcPr marL="31750" marR="3175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554723187"/>
                  </a:ext>
                </a:extLst>
              </a:tr>
              <a:tr h="325744">
                <a:tc>
                  <a:txBody>
                    <a:bodyPr/>
                    <a:lstStyle/>
                    <a:p>
                      <a:pPr indent="114300" algn="just"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hu-H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Házi segítségnyújtás – személyi gondozás</a:t>
                      </a:r>
                    </a:p>
                  </a:txBody>
                  <a:tcPr marL="31750" marR="3175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4300" algn="r"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hu-H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+120 000 forint/fő</a:t>
                      </a:r>
                    </a:p>
                  </a:txBody>
                  <a:tcPr marL="31750" marR="3175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202283710"/>
                  </a:ext>
                </a:extLst>
              </a:tr>
              <a:tr h="566510">
                <a:tc>
                  <a:txBody>
                    <a:bodyPr/>
                    <a:lstStyle/>
                    <a:p>
                      <a:pPr indent="114300" algn="just"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hu-H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Falugondnoki vagy tanyagondnoki szolgáltatás</a:t>
                      </a:r>
                    </a:p>
                  </a:txBody>
                  <a:tcPr marL="31750" marR="3175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4300" algn="r"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hu-H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+600 000 forint/szolgálat</a:t>
                      </a:r>
                    </a:p>
                  </a:txBody>
                  <a:tcPr marL="31750" marR="3175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196104109"/>
                  </a:ext>
                </a:extLst>
              </a:tr>
              <a:tr h="325744">
                <a:tc>
                  <a:txBody>
                    <a:bodyPr/>
                    <a:lstStyle/>
                    <a:p>
                      <a:pPr indent="114300" algn="just"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hu-H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Hajléktalanok átmeneti intézményei</a:t>
                      </a:r>
                    </a:p>
                  </a:txBody>
                  <a:tcPr marL="31750" marR="3175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4300" algn="r"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hu-H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+21 650 forint/férőhely</a:t>
                      </a:r>
                    </a:p>
                  </a:txBody>
                  <a:tcPr marL="31750" marR="3175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136494777"/>
                  </a:ext>
                </a:extLst>
              </a:tr>
              <a:tr h="325744">
                <a:tc>
                  <a:txBody>
                    <a:bodyPr/>
                    <a:lstStyle/>
                    <a:p>
                      <a:pPr indent="114300" algn="just"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hu-H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Támogató szolgáltatás</a:t>
                      </a:r>
                    </a:p>
                  </a:txBody>
                  <a:tcPr marL="31750" marR="3175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4300" algn="r"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hu-H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+1 100 000 forint/év/szolgálat</a:t>
                      </a:r>
                    </a:p>
                  </a:txBody>
                  <a:tcPr marL="31750" marR="3175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667777387"/>
                  </a:ext>
                </a:extLst>
              </a:tr>
              <a:tr h="325744">
                <a:tc>
                  <a:txBody>
                    <a:bodyPr/>
                    <a:lstStyle/>
                    <a:p>
                      <a:pPr indent="114300" algn="just"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hu-H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Közösségi alapellátások </a:t>
                      </a:r>
                    </a:p>
                  </a:txBody>
                  <a:tcPr marL="31750" marR="3175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4300" algn="r"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hu-H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+1 400 000 forint/év/szolgálat</a:t>
                      </a:r>
                    </a:p>
                  </a:txBody>
                  <a:tcPr marL="31750" marR="3175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8031305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27099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1138734"/>
            <a:ext cx="8229600" cy="634082"/>
          </a:xfrm>
        </p:spPr>
        <p:txBody>
          <a:bodyPr/>
          <a:lstStyle/>
          <a:p>
            <a:r>
              <a:rPr lang="hu-HU" sz="2400" b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Ágazati prioritások IV.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72206" y="1628800"/>
            <a:ext cx="8276258" cy="4824536"/>
          </a:xfrm>
        </p:spPr>
        <p:txBody>
          <a:bodyPr/>
          <a:lstStyle/>
          <a:p>
            <a:pPr marL="0" indent="0" algn="just">
              <a:buNone/>
            </a:pP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bölcsődék, mini bölcsődék finanszírozási rendszere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továbbra is a két elemből álló feladatalapú finanszírozásra épül:</a:t>
            </a:r>
          </a:p>
          <a:p>
            <a:pPr algn="just"/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szakmai dolgozók elismert létszámához kapcsolódó bértámogatás +</a:t>
            </a:r>
          </a:p>
          <a:p>
            <a:pPr algn="just"/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az önkormányzatok bölcsődei működéssel kapcsolatos üzemeltetési támogatása jelenti. </a:t>
            </a:r>
          </a:p>
          <a:p>
            <a:pPr marL="0" indent="0" algn="just">
              <a:buNone/>
            </a:pP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2018. évhez képest változás, hogy a 32 000 forint feletti egy lakosra jutó adóerő-képességű önkormányzatok is részesülhetnek üzemeltetési támogatásban. </a:t>
            </a:r>
            <a:endParaRPr lang="hu-H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Emellett 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1 500 millió forint pályázati forrást biztosít a költségvetés a bölcsődék és mini bölcsődék </a:t>
            </a: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férőhelybővítésére.</a:t>
            </a:r>
            <a:endParaRPr lang="hu-H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Az önkormányzatok által ellátható </a:t>
            </a:r>
            <a:r>
              <a:rPr lang="hu-H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szociális szakosított ellátások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 (idősek, hajléktalanok bentlakásos ellátása), valamint a gyermekek átmeneti gondozására a 2018. évinél nagyobb összeg, 24 846,0 millió forint áll rendelkezésre:</a:t>
            </a:r>
          </a:p>
          <a:p>
            <a:pPr algn="just"/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bértámogatásnál biztosított a bérintézkedésekhez kapcsolódó kiegészítő támogatás: 241 960 forint/számított létszám/év,</a:t>
            </a:r>
          </a:p>
          <a:p>
            <a:pPr algn="just"/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az üzemeltetési támogatás összege már idén növekedett, 1,6 milliárd forinttal (a bérintézkedések és a dologi kiadások növekedése miatt) ez jövőre is biztosított lesz. </a:t>
            </a:r>
          </a:p>
        </p:txBody>
      </p:sp>
    </p:spTree>
    <p:extLst>
      <p:ext uri="{BB962C8B-B14F-4D97-AF65-F5344CB8AC3E}">
        <p14:creationId xmlns:p14="http://schemas.microsoft.com/office/powerpoint/2010/main" val="25313241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86730" y="1124744"/>
            <a:ext cx="8568952" cy="710952"/>
          </a:xfrm>
        </p:spPr>
        <p:txBody>
          <a:bodyPr/>
          <a:lstStyle/>
          <a:p>
            <a:r>
              <a:rPr lang="hu-H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Jövedelmi egyenlőtlenségek az önkormányzati alrendszerben I.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6406" y="1772816"/>
            <a:ext cx="8229600" cy="4525963"/>
          </a:xfrm>
        </p:spPr>
        <p:txBody>
          <a:bodyPr/>
          <a:lstStyle/>
          <a:p>
            <a:pPr marL="0" lvl="0" indent="0" algn="just" eaLnBrk="1" hangingPunct="1">
              <a:spcBef>
                <a:spcPct val="0"/>
              </a:spcBef>
              <a:buNone/>
            </a:pPr>
            <a:r>
              <a:rPr lang="hu-HU" altLang="hu-HU" sz="1600" dirty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A beszámítás-kiegészítés és szolidaritási hozzájárulás </a:t>
            </a:r>
            <a:r>
              <a:rPr lang="hu-HU" altLang="hu-HU" sz="1600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bevezetésének megalapozásául </a:t>
            </a:r>
            <a:r>
              <a:rPr lang="hu-HU" altLang="hu-HU" sz="1600" dirty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indokolt felhívni a figyelmet arra, hogy az önkormányzati alrendszer nagyfokú jövedelmi egyenlőtlenséggel rendelkezik. Az alábbi ábra azt mutatja be, hogy a magyarországi lakosságszám 20%-át kitevő, legnagyobb iparűzési adóbevétellel rendelkező önkormányzatok az országos iparűzési adóalapból 50%-os mértékben részesednek, ezzel a legnagyobb aránytalanság hazánkban néhány vizsgált ország között (2016. évi adatok alapján ez a szám 45%-os).</a:t>
            </a:r>
            <a:endParaRPr lang="hu-HU" alt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eaLnBrk="1" hangingPunct="1">
              <a:spcBef>
                <a:spcPct val="0"/>
              </a:spcBef>
              <a:buNone/>
            </a:pPr>
            <a:endParaRPr lang="hu-HU" altLang="hu-HU" sz="1600" dirty="0">
              <a:solidFill>
                <a:srgbClr val="333333"/>
              </a:solidFill>
              <a:latin typeface="Cambria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688" y="3420641"/>
            <a:ext cx="5761037" cy="2960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28430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640960" cy="1143000"/>
          </a:xfrm>
        </p:spPr>
        <p:txBody>
          <a:bodyPr/>
          <a:lstStyle/>
          <a:p>
            <a:r>
              <a:rPr lang="hu-H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Jövedelmi egyenlőtlenségek az önkormányzati alrendszerben II.</a:t>
            </a:r>
            <a:endParaRPr lang="hu-H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településtípusos vizsgálat szerint országon belül Budapest és kerületei, valamint a megyei jogú városok (47 önkormányzat a 3178 önkormányzatból) részesedése a 2016. évi iparűzési adóbevételekből 61,7%-os, melyet az alábbi táblázat részletesen szemléltet.</a:t>
            </a:r>
          </a:p>
          <a:p>
            <a:pPr marL="0" indent="0">
              <a:buNone/>
            </a:pPr>
            <a:endParaRPr lang="hu-H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hu-H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hu-H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hu-H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hu-H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hu-H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hu-H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hu-H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hu-H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feladatalapú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finanszírozás bevezetésétől, 2013-tól kezdődően többelemű szabályozási rendszer igyekszik a fennálló jövedelem különbségeket tompítani, természetesen azzal, hogy az önkormányzatok adóztatási érdeke 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fennmaradjon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Ennek két alapvető eszköze a beszámítás és kiegészítés valamint a szolidaritási hozzájárulás. </a:t>
            </a:r>
          </a:p>
        </p:txBody>
      </p:sp>
      <p:graphicFrame>
        <p:nvGraphicFramePr>
          <p:cNvPr id="5" name="Tábláza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3938256"/>
              </p:ext>
            </p:extLst>
          </p:nvPr>
        </p:nvGraphicFramePr>
        <p:xfrm>
          <a:off x="539552" y="2492896"/>
          <a:ext cx="7992888" cy="2600325"/>
        </p:xfrm>
        <a:graphic>
          <a:graphicData uri="http://schemas.openxmlformats.org/drawingml/2006/table">
            <a:tbl>
              <a:tblPr firstRow="1" firstCol="1" bandRow="1"/>
              <a:tblGrid>
                <a:gridCol w="102588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6716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1517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6387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20204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20204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901531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815178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361950">
                <a:tc gridSpan="8">
                  <a:txBody>
                    <a:bodyPr/>
                    <a:lstStyle/>
                    <a:p>
                      <a:pPr algn="ctr" rtl="0" fontAlgn="ctr"/>
                      <a:r>
                        <a:rPr lang="hu-HU" sz="1100" b="0" i="0" u="none" strike="noStrike" dirty="0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A 2016. évi helyi iparűzési adóbevételek településtípusonkénti megoszlása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33425"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b="0" i="0" u="none" strike="noStrike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Településtípus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b="0" i="0" u="none" strike="noStrike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Érintett lakosságszám (fő)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b="0" i="0" u="none" strike="noStrike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Lakosság megoszlása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b="0" i="0" u="none" strike="noStrike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Önkormányzatok száma (db)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b="0" i="0" u="none" strike="noStrike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Önkormányzatok számának megoszlása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b="0" i="0" u="none" strike="noStrike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Átlagos egy lakosra jutó adóerőképesség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b="0" i="0" u="none" strike="noStrike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Iparűzési adóbevétel 2016. (millió forint)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100" b="0" i="0" u="none" strike="noStrike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Iparűzési adóbevétel megoszlása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rtl="0" fontAlgn="ctr"/>
                      <a:r>
                        <a:rPr lang="hu-HU" sz="1100" b="0" i="0" u="none" strike="noStrike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főváros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100" b="0" i="0" u="none" strike="noStrike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100" b="0" i="0" u="none" strike="noStrike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0,00%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100" b="0" i="0" u="none" strike="noStrike" dirty="0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100" b="0" i="0" u="none" strike="noStrike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0,00%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100" b="0" i="0" u="none" strike="noStrike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53 855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100" b="0" i="0" u="none" strike="noStrike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121 061,50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100" b="0" i="0" u="none" strike="noStrike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19,90%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algn="l" rtl="0" fontAlgn="ctr"/>
                      <a:r>
                        <a:rPr lang="hu-HU" sz="1100" b="0" i="0" u="none" strike="noStrike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fővárosi kerület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100" b="0" i="0" u="none" strike="noStrike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1 705 272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100" b="0" i="0" u="none" strike="noStrike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17,00%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100" b="0" i="0" u="none" strike="noStrike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100" b="0" i="0" u="none" strike="noStrike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0,70%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100" b="0" i="0" u="none" strike="noStrike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46 168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100" b="0" i="0" u="none" strike="noStrike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110 285,60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100" b="0" i="0" u="none" strike="noStrike" dirty="0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18,10%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algn="l" rtl="0" fontAlgn="ctr"/>
                      <a:r>
                        <a:rPr lang="hu-HU" sz="1100" b="0" i="0" u="none" strike="noStrike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megyei jogú város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100" b="0" i="0" u="none" strike="noStrike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1 992 363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100" b="0" i="0" u="none" strike="noStrike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19,90%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100" b="0" i="0" u="none" strike="noStrike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100" b="0" i="0" u="none" strike="noStrike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0,70%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100" b="0" i="0" u="none" strike="noStrike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47 482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100" b="0" i="0" u="none" strike="noStrike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144 486,30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100" b="0" i="0" u="none" strike="noStrike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23,70%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rtl="0" fontAlgn="ctr"/>
                      <a:r>
                        <a:rPr lang="hu-HU" sz="1100" b="0" i="0" u="none" strike="noStrike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város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100" b="0" i="0" u="none" strike="noStrike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3 201 143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100" b="0" i="0" u="none" strike="noStrike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31,90%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100" b="0" i="0" u="none" strike="noStrike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304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100" b="0" i="0" u="none" strike="noStrike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9,60%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100" b="0" i="0" u="none" strike="noStrike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30 978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100" b="0" i="0" u="none" strike="noStrike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168 557,40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100" b="0" i="0" u="none" strike="noStrike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27,70%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rtl="0" fontAlgn="ctr"/>
                      <a:r>
                        <a:rPr lang="hu-HU" sz="1100" b="0" i="0" u="none" strike="noStrike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község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100" b="0" i="0" u="none" strike="noStrike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3 123 882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100" b="0" i="0" u="none" strike="noStrike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31,20%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100" b="0" i="0" u="none" strike="noStrike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2827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100" b="0" i="0" u="none" strike="noStrike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89,00%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100" b="0" i="0" u="none" strike="noStrike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14 415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100" b="0" i="0" u="none" strike="noStrike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64 121,70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100" b="0" i="0" u="none" strike="noStrike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10,50%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rtl="0" fontAlgn="ctr"/>
                      <a:r>
                        <a:rPr lang="hu-HU" sz="1100" b="0" i="0" u="none" strike="noStrike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Összesen: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100" b="0" i="0" u="none" strike="noStrike" dirty="0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10 022 660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100" b="0" i="0" u="none" strike="noStrike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100,00%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100" b="0" i="0" u="none" strike="noStrike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3178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100" b="0" i="0" u="none" strike="noStrike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100,00%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100" b="0" i="0" u="none" strike="noStrike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16 482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100" b="0" i="0" u="none" strike="noStrike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608 512,50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100" b="0" i="0" u="none" strike="noStrike" dirty="0">
                          <a:solidFill>
                            <a:srgbClr val="1F497D"/>
                          </a:solidFill>
                          <a:effectLst/>
                          <a:latin typeface="Cambria"/>
                        </a:rPr>
                        <a:t>100,00%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36274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1205880"/>
            <a:ext cx="8229600" cy="638944"/>
          </a:xfrm>
        </p:spPr>
        <p:txBody>
          <a:bodyPr/>
          <a:lstStyle/>
          <a:p>
            <a:r>
              <a:rPr lang="hu-H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Beszámítás – kiegészítés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886003"/>
          </a:xfrm>
        </p:spPr>
        <p:txBody>
          <a:bodyPr/>
          <a:lstStyle/>
          <a:p>
            <a:pPr algn="just"/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finanszírozási rendszer 2013. évi átalakítása óta a beszámítás rendszere szolgálja a kiegyenlítést: egyes működési támogatások összegét csökkenti az </a:t>
            </a:r>
            <a:r>
              <a:rPr lang="hu-HU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elvárt iparűzési adóbevétel </a:t>
            </a:r>
          </a:p>
          <a:p>
            <a:pPr algn="just"/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beszámítás évről évre „finomodott”, differenciáltabb módon történik</a:t>
            </a:r>
          </a:p>
          <a:p>
            <a:pPr algn="just"/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levonandó számított bevétel az </a:t>
            </a: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iparűzési 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adóalap 0,55 %-a, a nagyon magas adóbevétellel bíró önkormányzatok esetében még magasabb: 0,66 %-ot is elérő mértékkel.</a:t>
            </a:r>
          </a:p>
          <a:p>
            <a:pPr algn="just"/>
            <a:r>
              <a:rPr lang="hu-HU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Változások 2019. évben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lvl="1" algn="just"/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kategóriák kismértékű igazítása mellett mind a kiegészítés, mind a beszámítás mértékének meghatározása </a:t>
            </a:r>
            <a:r>
              <a:rPr lang="hu-H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függvényszerűen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történik, így a kategóriák között nincs éles különbség.</a:t>
            </a:r>
          </a:p>
          <a:p>
            <a:pPr lvl="1" algn="just"/>
            <a:r>
              <a:rPr lang="hu-HU" sz="1800" kern="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azon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1800" kern="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önkormányzatok egy lakosra jutó adóerő-képessége, amelyek az iparűzési adót nem vezették be, egységesen 12 500 forintban került meghatározásra, 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így ezen önkormányzatokat beszámítás nem érinti és kiegészítés sem illeti meg 2019. évben.</a:t>
            </a:r>
          </a:p>
          <a:p>
            <a:pPr marL="0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314830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églalap 8"/>
          <p:cNvSpPr/>
          <p:nvPr/>
        </p:nvSpPr>
        <p:spPr>
          <a:xfrm>
            <a:off x="467544" y="1736980"/>
            <a:ext cx="8280920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u-H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jogintézmény bevezetésének elsődleges oka az önkormányzatoktól elkerülő köznevelési működtetési feladatok ellátásához szükséges források államháztartáson belüli átrendezése volt.</a:t>
            </a:r>
          </a:p>
          <a:p>
            <a:pPr algn="just" eaLnBrk="0" hangingPunct="0">
              <a:defRPr/>
            </a:pPr>
            <a:r>
              <a:rPr lang="hu-H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 </a:t>
            </a:r>
            <a:r>
              <a:rPr lang="hu-H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jogcímen </a:t>
            </a:r>
            <a:r>
              <a:rPr lang="hu-HU" sz="15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fizetési kötelezettség akkor keletkezik</a:t>
            </a:r>
            <a:r>
              <a:rPr lang="hu-H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ha</a:t>
            </a:r>
          </a:p>
          <a:p>
            <a:pPr indent="892175" algn="just" eaLnBrk="0" hangingPunct="0">
              <a:defRPr/>
            </a:pPr>
            <a:r>
              <a:rPr lang="hu-HU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hu-H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az önkormányzat egy lakosra jutó adóerő-képessége meghaladja a 32 000 forint/főt</a:t>
            </a:r>
          </a:p>
          <a:p>
            <a:pPr algn="ctr" eaLnBrk="0" hangingPunct="0">
              <a:defRPr/>
            </a:pPr>
            <a:r>
              <a:rPr lang="hu-H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ÉS</a:t>
            </a:r>
          </a:p>
          <a:p>
            <a:pPr marL="1076325" indent="-184150" algn="just" eaLnBrk="0" hangingPunct="0">
              <a:defRPr/>
            </a:pPr>
            <a:r>
              <a:rPr lang="hu-HU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hu-H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beszámítás alapját jelentő költségvetési támogatások összege kisebb, mint a beszámítás összege.</a:t>
            </a:r>
          </a:p>
          <a:p>
            <a:pPr algn="just" eaLnBrk="0" hangingPunct="0">
              <a:defRPr/>
            </a:pPr>
            <a:r>
              <a:rPr lang="hu-H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szolidaritási hozzájárulás az esélyegyenlőséget javítja, hiszen annak összege hozzájárul az alacsonyabb jövedelmi helyzetű önkormányzatok finanszírozásának javításához, továbbá más finanszírozási célok teljesítéséhez. </a:t>
            </a:r>
            <a:endParaRPr lang="hu-HU" sz="1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0" hangingPunct="0">
              <a:defRPr/>
            </a:pPr>
            <a:r>
              <a:rPr lang="hu-H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2019. évi költségvetési törvény alapján a szolidaritási hozzájárulást meghatározó kategóriák változtak, továbbá az egyenletesebb terhelés érdekében kategórián belül a szolidaritási hozzájárulás mértéke függvényszerűen növekszik az egy lakosra jutó adóerő-képesség emelkedésével (15-100% között). A szolidaritási hozzájárulás emelkedése teremti meg az önkormányzati hivatalokban foglalkoztatott köztisztviselők béremelését pályázati úton támogató Kiegyenlítő bérrendezési alap forrását</a:t>
            </a:r>
            <a:r>
              <a:rPr lang="hu-H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 eaLnBrk="0" hangingPunct="0">
              <a:defRPr/>
            </a:pPr>
            <a:r>
              <a:rPr lang="hu-H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költségvetési </a:t>
            </a:r>
            <a:r>
              <a:rPr lang="hu-H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törvény 2. melléklet I.1.g) pontja szerinti felhatalmazás </a:t>
            </a:r>
            <a:r>
              <a:rPr lang="hu-H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alapján a pénzügyminiszter és a pénzügyminiszter a beszámítás és kiegészítés kategóriáink valamint mértékének módosításáról döntött. Ez alapján módosuló támogatási összegek, valamint a szolidaritási hozzájárulás összege az ebr42 önkormányzati információs rendszerben elérhetők.</a:t>
            </a:r>
            <a:endParaRPr lang="hu-HU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>
            <a:spLocks/>
          </p:cNvSpPr>
          <p:nvPr/>
        </p:nvSpPr>
        <p:spPr bwMode="auto">
          <a:xfrm>
            <a:off x="526515" y="1130261"/>
            <a:ext cx="8229600" cy="642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hu-HU" sz="28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Szolidaritási hozzájárulás </a:t>
            </a:r>
          </a:p>
        </p:txBody>
      </p:sp>
    </p:spTree>
    <p:extLst>
      <p:ext uri="{BB962C8B-B14F-4D97-AF65-F5344CB8AC3E}">
        <p14:creationId xmlns:p14="http://schemas.microsoft.com/office/powerpoint/2010/main" val="22189048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églalap 3"/>
          <p:cNvSpPr/>
          <p:nvPr/>
        </p:nvSpPr>
        <p:spPr>
          <a:xfrm>
            <a:off x="395536" y="1196752"/>
            <a:ext cx="83529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2019. évi fontosabb központi költségvetési pályázati lehetőségek I.</a:t>
            </a:r>
          </a:p>
        </p:txBody>
      </p:sp>
      <p:sp>
        <p:nvSpPr>
          <p:cNvPr id="5" name="Téglalap 4"/>
          <p:cNvSpPr/>
          <p:nvPr/>
        </p:nvSpPr>
        <p:spPr>
          <a:xfrm>
            <a:off x="251520" y="1904639"/>
            <a:ext cx="85689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hu-HU" sz="16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hu-HU" sz="1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Táblázat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7230878"/>
              </p:ext>
            </p:extLst>
          </p:nvPr>
        </p:nvGraphicFramePr>
        <p:xfrm>
          <a:off x="107504" y="1678990"/>
          <a:ext cx="8894598" cy="46354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8012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1216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36620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88031">
                <a:tc gridSpan="4"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b="0" u="sng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Helyi önkormányzatok működési</a:t>
                      </a:r>
                      <a:r>
                        <a:rPr lang="hu-HU" sz="1400" b="0" u="sng" strike="noStrike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célú</a:t>
                      </a:r>
                      <a:r>
                        <a:rPr lang="hu-HU" sz="1400" b="0" u="sng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költségvetési támogatása:</a:t>
                      </a:r>
                      <a:endParaRPr lang="hu-HU" sz="1400" b="0" i="0" u="sng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1" marR="5561" marT="5561" marB="0" anchor="b"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Kvtv-beni</a:t>
                      </a:r>
                      <a:r>
                        <a:rPr lang="hu-HU" sz="14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helye:</a:t>
                      </a:r>
                      <a:endParaRPr lang="hu-H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Előirányzat címe:</a:t>
                      </a:r>
                      <a:endParaRPr lang="hu-H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Összege (millió Ft):</a:t>
                      </a:r>
                      <a:endParaRPr lang="hu-H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Pályázat célja, tartalma:</a:t>
                      </a:r>
                      <a:endParaRPr lang="hu-H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1" marR="5561" marT="5561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4807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mell. I. 6.</a:t>
                      </a:r>
                      <a:endParaRPr lang="hu-H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Jó adatszolgáltató önkormányzatok támogatása</a:t>
                      </a:r>
                      <a:endParaRPr lang="hu-H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150,0</a:t>
                      </a:r>
                      <a:endParaRPr lang="hu-H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14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 pályázat támogatást biztosít az államháztartási adatszolgáltatásokat</a:t>
                      </a:r>
                      <a:r>
                        <a:rPr lang="hu-HU" sz="1400" b="0" u="none" strike="noStrike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rendszeresen időben és kiváló minőségben teljesítő települési önkormányzatok számára, amely támogatás a jól teljesítő dolgozók egyszeri elismerésére fordítható.</a:t>
                      </a:r>
                      <a:endParaRPr lang="hu-H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1" marR="5561" marT="5561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93610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mell. I. 9.</a:t>
                      </a:r>
                      <a:endParaRPr lang="hu-H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 települési önkormányzatok szociális célú tüzelőanyag vásárlásához</a:t>
                      </a:r>
                      <a:r>
                        <a:rPr lang="hu-HU" sz="1400" b="0" i="0" u="none" strike="noStrike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kapcsolódó támogatása</a:t>
                      </a:r>
                      <a:endParaRPr lang="hu-H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3 000,0</a:t>
                      </a:r>
                      <a:endParaRPr lang="hu-H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14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 pályázat</a:t>
                      </a:r>
                      <a:r>
                        <a:rPr lang="hu-HU" sz="1400" b="0" u="none" strike="noStrike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az 5 000 fő lakosságszámot meg nem haladó települési önkormányzat szociális célú tüzelőanyag – tűzifa vagy barnakőszén- vásárlásának támogatására szolgál.</a:t>
                      </a:r>
                      <a:endParaRPr lang="hu-H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1" marR="5561" marT="5561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48525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mell. I. 10.</a:t>
                      </a:r>
                      <a:endParaRPr lang="hu-H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Önkormányzatok</a:t>
                      </a:r>
                      <a:r>
                        <a:rPr lang="hu-HU" sz="1400" b="0" i="0" u="none" strike="noStrike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rendkívüli támogatása</a:t>
                      </a:r>
                      <a:endParaRPr lang="hu-H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r>
                        <a:rPr lang="hu-HU" sz="1400" b="0" u="none" strike="noStrike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000</a:t>
                      </a:r>
                      <a:r>
                        <a:rPr lang="hu-HU" sz="14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,0</a:t>
                      </a:r>
                      <a:endParaRPr lang="hu-H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1400" b="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 települési önkormányzatok rendkívüli támogatást kivételes esetben, pályázat útján igényelhetnek működőképességük megőrzése vagy egyéb, a feladataik ellátását veszélyeztető helyzet elhárítása érdekében. Továbbá az előirányzat szolgál a tartósan fizetésképtelen helyzetbe került helyi önkormányzatok adósságrendezésére irányuló hitelfelvétel visszterhes kamattámogatására, és a pénzügyi gondnok díjára.</a:t>
                      </a:r>
                    </a:p>
                  </a:txBody>
                  <a:tcPr marL="5561" marR="5561" marT="5561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50527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églalap 3"/>
          <p:cNvSpPr/>
          <p:nvPr/>
        </p:nvSpPr>
        <p:spPr>
          <a:xfrm>
            <a:off x="395536" y="1196752"/>
            <a:ext cx="83529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2019. évi fontosabb központi költségvetési pályázati lehetőségek II.</a:t>
            </a:r>
          </a:p>
        </p:txBody>
      </p:sp>
      <p:graphicFrame>
        <p:nvGraphicFramePr>
          <p:cNvPr id="2" name="Táblázat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7964086"/>
              </p:ext>
            </p:extLst>
          </p:nvPr>
        </p:nvGraphicFramePr>
        <p:xfrm>
          <a:off x="107504" y="1700808"/>
          <a:ext cx="8928992" cy="500396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8012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4016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6409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54461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08582">
                <a:tc gridSpan="4">
                  <a:txBody>
                    <a:bodyPr/>
                    <a:lstStyle/>
                    <a:p>
                      <a:pPr algn="l" fontAlgn="b"/>
                      <a:r>
                        <a:rPr lang="hu-HU" sz="1400" b="0" u="sng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Helyi önkormányzatok felhalmozási célú költségvetési támogatása:</a:t>
                      </a:r>
                      <a:endParaRPr lang="hu-HU" sz="1400" b="0" i="0" u="sng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1" marR="5561" marT="5561" marB="0" anchor="b"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0115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Kvtv-beni</a:t>
                      </a:r>
                      <a:r>
                        <a:rPr lang="hu-HU" sz="14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helye</a:t>
                      </a:r>
                      <a:endParaRPr lang="hu-H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Előirányzat címe:</a:t>
                      </a:r>
                      <a:endParaRPr lang="hu-H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Összege (millió Ft):</a:t>
                      </a:r>
                      <a:endParaRPr lang="hu-H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Pályázat célja, tartalma:</a:t>
                      </a:r>
                      <a:endParaRPr lang="hu-H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1" marR="5561" marT="5561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7175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mell. II. 2.</a:t>
                      </a:r>
                      <a:endParaRPr lang="hu-H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Önkormányzati feladatellátást szolgáló fejlesztések</a:t>
                      </a:r>
                      <a:endParaRPr lang="hu-H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5 000,0</a:t>
                      </a:r>
                      <a:endParaRPr lang="hu-H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14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 pályázat a kötelező önkormányzati feladatot ellátó intézmények, óvodai, iskolai és utánpótlás sport infrastruktúra fejlesztésére, felújítására szolgál. Ezen túlmenően e pályázat keretében támogatható a belterületi utak, járdák, hidak felújítása is.</a:t>
                      </a:r>
                    </a:p>
                    <a:p>
                      <a:pPr algn="just" fontAlgn="ctr"/>
                      <a:endParaRPr lang="hu-H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1" marR="5561" marT="5561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7175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mell. II. 3.</a:t>
                      </a:r>
                      <a:endParaRPr lang="hu-H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Önkormányzati étkeztetési fejlesztések támogatása</a:t>
                      </a:r>
                      <a:endParaRPr lang="hu-H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hu-HU" sz="1400" b="0" u="none" strike="noStrike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5</a:t>
                      </a:r>
                      <a:r>
                        <a:rPr lang="hu-HU" sz="14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00,0</a:t>
                      </a:r>
                      <a:endParaRPr lang="hu-H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14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 pályázat az önkormányzati fenntartású és működtetésű bölcsődei vagy óvodai gyermekétkeztetést</a:t>
                      </a:r>
                      <a:r>
                        <a:rPr lang="hu-HU" sz="1400" b="0" u="none" strike="noStrike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hu-HU" sz="14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szolgáló konyhák/étkezők létrehozását, bővítését és infrastrukturális fejlesztését szolgálja. A pályázat elsődleges célja, hogy az állam hozzájárulásával az önkormányzatok képesek legyenek konyháik műszaki állapotának helyreállítására, valamint a jogszabályi feltételeknek megfelelő működtetésre. </a:t>
                      </a:r>
                      <a:r>
                        <a:rPr lang="pt-BR" sz="14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Felhasználási határidő </a:t>
                      </a:r>
                      <a:r>
                        <a:rPr lang="pt-BR" sz="1400" b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</a:t>
                      </a:r>
                      <a:r>
                        <a:rPr lang="hu-HU" sz="1400" b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pt-BR" sz="1400" b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t-BR" sz="14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december 31.!!!</a:t>
                      </a:r>
                    </a:p>
                    <a:p>
                      <a:pPr algn="just" fontAlgn="ctr"/>
                      <a:endParaRPr lang="hu-H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1" marR="5561" marT="5561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035424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mell. II. 6.</a:t>
                      </a:r>
                      <a:endParaRPr lang="hu-H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endParaRPr lang="hu-HU" sz="1400" b="0" i="0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Bölcsődei, mini bölcsődei férőhelyek</a:t>
                      </a:r>
                      <a:r>
                        <a:rPr lang="hu-HU" sz="1400" b="0" i="0" u="none" strike="noStrike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kialakításának támogatása</a:t>
                      </a:r>
                      <a:endParaRPr lang="hu-H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1 500,0</a:t>
                      </a:r>
                      <a:endParaRPr lang="hu-H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hu-HU" sz="14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Az előirányzat </a:t>
                      </a:r>
                      <a:r>
                        <a:rPr lang="hu-HU" sz="1400" b="0" u="none" strike="noStrike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bölcsődei, mini bölcsődei férőhelyek létrehozását szolgálja.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b="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Az igényelhető támogatás összege új bölcsőde építése esetén legfeljebb 300 millió forint, de férőhelyenként nem haladhatja meg a 8 millió forintot, meglévő épület bölcsődei férőhelybővítése esetén legfeljebb </a:t>
                      </a:r>
                      <a:r>
                        <a:rPr lang="hu-HU" sz="1400" b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100 </a:t>
                      </a:r>
                      <a:r>
                        <a:rPr lang="hu-HU" sz="1400" b="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millió forint, de férőhelyenként nem haladhatja meg a 4 millió forintot. Mini bölcsőde esetén legfeljebb 50 millió forint, de meglévő épület férőhelybővítése esetén férőhelyenként nem haladhatja meg a 3 millió forintot.</a:t>
                      </a:r>
                      <a:r>
                        <a:rPr lang="pt-BR" sz="14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Felhasználási határidő </a:t>
                      </a:r>
                      <a:r>
                        <a:rPr lang="pt-BR" sz="1400" b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</a:t>
                      </a:r>
                      <a:r>
                        <a:rPr lang="hu-HU" sz="1400" b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pt-BR" sz="1400" b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t-BR" sz="14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december 31.!!</a:t>
                      </a:r>
                      <a:r>
                        <a:rPr lang="hu-HU" sz="14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!</a:t>
                      </a:r>
                      <a:endParaRPr lang="hu-H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1" marR="5561" marT="5561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80250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doboz 2"/>
          <p:cNvSpPr txBox="1"/>
          <p:nvPr/>
        </p:nvSpPr>
        <p:spPr>
          <a:xfrm>
            <a:off x="431540" y="1609056"/>
            <a:ext cx="828092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hu-HU" sz="1800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Feladatellátási</a:t>
            </a:r>
            <a:r>
              <a:rPr lang="hu-HU" sz="1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kötelezettség</a:t>
            </a: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hu-H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új bölcsődei intézménystruktúra: bölcsőde, mini bölcsőde, családi bölcsőde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új feladatellátásra </a:t>
            </a:r>
            <a:r>
              <a:rPr lang="hu-H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kötelezetti</a:t>
            </a: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kör: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korábban: 10 000 fő felett kötelező bölcsődét fenntartani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hatályos szabályozás:  a fenti szabály mellett új kötelezés: 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 a bölcsődei ellátásra az adott településen legalább öt gyermek tekintetében igény jelentkezik, vagy 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település 3 év alatti lakosainak száma meghaladja a 40 főt, </a:t>
            </a:r>
          </a:p>
          <a:p>
            <a:pPr lvl="2" algn="just"/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települési önkormányzat köteles gondoskodni a gyermekek bölcsődei ellátásáról.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feladat megszervezéséről 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a jelenleg hatályos szövegezés alapján – 2018. december 31-éig kell gondoskodni 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hu-H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ez várhatóan kitolódik 2020. december 31-éig</a:t>
            </a:r>
          </a:p>
          <a:p>
            <a:pPr algn="just"/>
            <a:endParaRPr lang="hu-H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Új bölcsődefejlesztési pályáztok: jelentős TOP források, kiemelt összegű hazai források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hu-HU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467544" y="1208946"/>
            <a:ext cx="82809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bölcsődefejlesztési lehetőségekről </a:t>
            </a:r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bővebben I.</a:t>
            </a:r>
            <a:endParaRPr lang="hu-H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21897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467544" y="1409001"/>
            <a:ext cx="82809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bölcsődefejlesztési lehetőségekről </a:t>
            </a:r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bővebben II.</a:t>
            </a:r>
            <a:endParaRPr lang="hu-H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áblázat 4">
            <a:extLst>
              <a:ext uri="{FF2B5EF4-FFF2-40B4-BE49-F238E27FC236}">
                <a16:creationId xmlns="" xmlns:a16="http://schemas.microsoft.com/office/drawing/2014/main" id="{D89616D6-9CC3-4B84-AE46-6AD368A3D7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5956693"/>
              </p:ext>
            </p:extLst>
          </p:nvPr>
        </p:nvGraphicFramePr>
        <p:xfrm>
          <a:off x="467544" y="2119216"/>
          <a:ext cx="8352928" cy="36454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389256">
                  <a:extLst>
                    <a:ext uri="{9D8B030D-6E8A-4147-A177-3AD203B41FA5}">
                      <a16:colId xmlns="" xmlns:a16="http://schemas.microsoft.com/office/drawing/2014/main" val="3324956087"/>
                    </a:ext>
                  </a:extLst>
                </a:gridCol>
                <a:gridCol w="1963672">
                  <a:extLst>
                    <a:ext uri="{9D8B030D-6E8A-4147-A177-3AD203B41FA5}">
                      <a16:colId xmlns="" xmlns:a16="http://schemas.microsoft.com/office/drawing/2014/main" val="1403138563"/>
                    </a:ext>
                  </a:extLst>
                </a:gridCol>
              </a:tblGrid>
              <a:tr h="37926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 2014-2020. közötti költségvetési ciklusban rendelkezésre álló uniós (TOP, VEKOP) forrásokból létrejövő férőhelyek száma</a:t>
                      </a:r>
                      <a:r>
                        <a:rPr lang="hu-HU" sz="16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</a:t>
                      </a:r>
                      <a:endParaRPr lang="hu-H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6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kb. 7 </a:t>
                      </a:r>
                      <a:r>
                        <a:rPr lang="hu-HU" sz="16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000 </a:t>
                      </a:r>
                      <a:endParaRPr lang="hu-HU" sz="1600" b="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410692209"/>
                  </a:ext>
                </a:extLst>
              </a:tr>
              <a:tr h="18390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2017. évi </a:t>
                      </a:r>
                      <a:r>
                        <a:rPr lang="hu-H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NGM-es</a:t>
                      </a:r>
                      <a:r>
                        <a:rPr lang="hu-H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mini bölcsődei pályázat keretében létesülő férőhelyek száma</a:t>
                      </a:r>
                      <a:endParaRPr lang="hu-H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kb. </a:t>
                      </a:r>
                      <a:r>
                        <a:rPr lang="hu-H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450 </a:t>
                      </a:r>
                      <a:endParaRPr lang="hu-H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27367588"/>
                  </a:ext>
                </a:extLst>
              </a:tr>
              <a:tr h="37926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2018. évi </a:t>
                      </a:r>
                      <a:r>
                        <a:rPr lang="hu-H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PM-es</a:t>
                      </a:r>
                      <a:r>
                        <a:rPr lang="hu-H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Pest megyei bölcsődefejlesztési program (4,5 milliárd forint) keretében várható új férőhelyek száma</a:t>
                      </a:r>
                      <a:endParaRPr lang="hu-H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kb. </a:t>
                      </a:r>
                      <a:r>
                        <a:rPr lang="hu-H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700-800 </a:t>
                      </a:r>
                      <a:endParaRPr lang="hu-H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827250958"/>
                  </a:ext>
                </a:extLst>
              </a:tr>
              <a:tr h="37926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2018. évi </a:t>
                      </a:r>
                      <a:r>
                        <a:rPr lang="hu-H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PM-es</a:t>
                      </a:r>
                      <a:r>
                        <a:rPr lang="hu-H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országos bölcsődefejlesztési pályázat (4,5 milliárd forint) keretében várhatóan létesülő férőhelyek száma</a:t>
                      </a:r>
                      <a:endParaRPr lang="hu-H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kb. 800-900</a:t>
                      </a:r>
                      <a:endParaRPr lang="hu-H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15520266"/>
                  </a:ext>
                </a:extLst>
              </a:tr>
              <a:tr h="18390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2018. évi EMMI-s pályázat keretében várható új családi és munkahelyi bölcsődei férőhelyek*</a:t>
                      </a:r>
                      <a:endParaRPr lang="hu-H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kb. 580</a:t>
                      </a:r>
                      <a:endParaRPr lang="hu-H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182471172"/>
                  </a:ext>
                </a:extLst>
              </a:tr>
              <a:tr h="18390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2019. évre rendelkezésre bocsátott 1,5 milliárd forintos keretösszegből várható új férőhelyek száma</a:t>
                      </a:r>
                      <a:endParaRPr lang="hu-H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kb. 250-300</a:t>
                      </a:r>
                      <a:endParaRPr lang="hu-H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261243196"/>
                  </a:ext>
                </a:extLst>
              </a:tr>
              <a:tr h="18390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Összesen</a:t>
                      </a:r>
                      <a:endParaRPr lang="hu-H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kb. 9 700 – 10 000</a:t>
                      </a:r>
                      <a:endParaRPr lang="hu-H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350006202"/>
                  </a:ext>
                </a:extLst>
              </a:tr>
            </a:tbl>
          </a:graphicData>
        </a:graphic>
      </p:graphicFrame>
      <p:sp>
        <p:nvSpPr>
          <p:cNvPr id="2" name="Téglalap 1">
            <a:extLst>
              <a:ext uri="{FF2B5EF4-FFF2-40B4-BE49-F238E27FC236}">
                <a16:creationId xmlns="" xmlns:a16="http://schemas.microsoft.com/office/drawing/2014/main" id="{F36FFF9B-35AD-4667-A230-05D24EC5DBAA}"/>
              </a:ext>
            </a:extLst>
          </p:cNvPr>
          <p:cNvSpPr/>
          <p:nvPr/>
        </p:nvSpPr>
        <p:spPr>
          <a:xfrm>
            <a:off x="431540" y="5729820"/>
            <a:ext cx="82809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1600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r>
              <a:rPr lang="hu-H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hu-HU" sz="1600" i="1" dirty="0">
                <a:latin typeface="Times New Roman" panose="02020603050405020304" pitchFamily="18" charset="0"/>
                <a:ea typeface="Calibri" panose="020F0502020204030204" pitchFamily="34" charset="0"/>
              </a:rPr>
              <a:t>forrás: a hazai bölcsődefejlesztési programról szóló Kormány előterjesztés (2018. március)</a:t>
            </a:r>
            <a:endParaRPr lang="hu-HU" sz="1600" dirty="0"/>
          </a:p>
        </p:txBody>
      </p:sp>
    </p:spTree>
    <p:extLst>
      <p:ext uri="{BB962C8B-B14F-4D97-AF65-F5344CB8AC3E}">
        <p14:creationId xmlns:p14="http://schemas.microsoft.com/office/powerpoint/2010/main" val="2892708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397361" y="1268760"/>
            <a:ext cx="8280920" cy="45704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hu-H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helyi önkormányzatok pénzügyi helyzete</a:t>
            </a:r>
          </a:p>
          <a:p>
            <a:pPr algn="ctr" eaLnBrk="0" hangingPunct="0">
              <a:defRPr/>
            </a:pPr>
            <a:endParaRPr lang="hu-HU" sz="1500" dirty="0">
              <a:latin typeface="Times New Roman" pitchFamily="18" charset="0"/>
              <a:cs typeface="Times New Roman" pitchFamily="18" charset="0"/>
            </a:endParaRPr>
          </a:p>
          <a:p>
            <a:pPr lvl="1" algn="just" eaLnBrk="0" hangingPunct="0">
              <a:defRPr/>
            </a:pP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helyi önkormányzatok </a:t>
            </a:r>
            <a:r>
              <a:rPr lang="hu-H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gazdálkodása stabilizálódott</a:t>
            </a:r>
          </a:p>
          <a:p>
            <a:pPr marL="800100" lvl="1" indent="-342900" algn="just" eaLnBrk="0" hangingPunct="0">
              <a:buFont typeface="Arial" pitchFamily="34" charset="0"/>
              <a:buChar char="•"/>
              <a:defRPr/>
            </a:pP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az alrendszer egyenlege 2011 óta nullszaldós illetve jelentősen pozitív,</a:t>
            </a:r>
          </a:p>
          <a:p>
            <a:pPr marL="800100" lvl="1" indent="-342900" algn="just" eaLnBrk="0" hangingPunct="0">
              <a:buFont typeface="Arial" pitchFamily="34" charset="0"/>
              <a:buChar char="•"/>
              <a:defRPr/>
            </a:pP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egyes önkormányzatok jelentős számlaegyenleggel rendelkeznek (</a:t>
            </a: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MNB: 2017. 930 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mrd Ft látra szóló és lekötött betét</a:t>
            </a: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a fel nem használt fejlesztési célú uniós és az </a:t>
            </a:r>
            <a:r>
              <a:rPr lang="hu-H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MVP-s</a:t>
            </a: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forrásokra is tekintettel</a:t>
            </a:r>
            <a:endParaRPr lang="hu-H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 eaLnBrk="0" hangingPunct="0">
              <a:defRPr/>
            </a:pPr>
            <a:endParaRPr lang="hu-H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 eaLnBrk="0" hangingPunct="0">
              <a:defRPr/>
            </a:pP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Ennek oka:</a:t>
            </a:r>
          </a:p>
          <a:p>
            <a:pPr marL="800100" lvl="1" indent="-342900" algn="just" eaLnBrk="0" hangingPunct="0">
              <a:buFont typeface="Arial" pitchFamily="34" charset="0"/>
              <a:buChar char="•"/>
              <a:defRPr/>
            </a:pP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az önkormányzati </a:t>
            </a:r>
            <a:r>
              <a:rPr lang="hu-H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feladat- és finanszírozási rendszer átszervezése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 hiányt generáló feladatok finanszírozással együtt való átrendezése,</a:t>
            </a:r>
          </a:p>
          <a:p>
            <a:pPr marL="800100" lvl="1" indent="-342900" algn="just" eaLnBrk="0" hangingPunct="0">
              <a:buFont typeface="Arial" pitchFamily="34" charset="0"/>
              <a:buChar char="•"/>
              <a:defRPr/>
            </a:pP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az </a:t>
            </a:r>
            <a:r>
              <a:rPr lang="hu-H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önkormányzati adósságkonszolidáció 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(2011-2014. között közel 1370 </a:t>
            </a:r>
            <a:r>
              <a:rPr lang="hu-H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mrd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Ft összegben) hatására töredékére csökkent adósságállomány, adósságfelvétel Kormányzati engedélyezése 2012-től</a:t>
            </a:r>
          </a:p>
          <a:p>
            <a:pPr lvl="1" algn="just" eaLnBrk="0" hangingPunct="0">
              <a:defRPr/>
            </a:pPr>
            <a:endParaRPr lang="hu-H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 eaLnBrk="0" hangingPunct="0">
              <a:defRPr/>
            </a:pP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Jelentős uniós (főként TOP) és hazai fejlesztési források érhetőek el!</a:t>
            </a:r>
          </a:p>
        </p:txBody>
      </p:sp>
    </p:spTree>
    <p:extLst>
      <p:ext uri="{BB962C8B-B14F-4D97-AF65-F5344CB8AC3E}">
        <p14:creationId xmlns:p14="http://schemas.microsoft.com/office/powerpoint/2010/main" val="2301975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doboz 2"/>
          <p:cNvSpPr txBox="1"/>
          <p:nvPr/>
        </p:nvSpPr>
        <p:spPr>
          <a:xfrm>
            <a:off x="484555" y="1916832"/>
            <a:ext cx="82809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pályázati kiírás </a:t>
            </a: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szeptember 28-án megjelent</a:t>
            </a:r>
            <a:endParaRPr lang="hu-H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Cél: szolgáltatáshiányos települések, valamint a férőhelyhiánnyal küzdő önkormányzati tulajdonú bölcsődék, mini bölcsődék és az önkormányzati tulajdonban lévő, többcélú óvoda-bölcsődeként működő intézmények bölcsődei, mini bölcsődei férőhelybővítésének fejlesztése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benyújtási határidő 2019. március </a:t>
            </a:r>
            <a:r>
              <a:rPr lang="hu-H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a 2018. november 30-áig a </a:t>
            </a:r>
            <a:r>
              <a:rPr lang="hu-H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PM-be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beérkezett, 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formailag és tartalmilag </a:t>
            </a: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megfelelő, pest 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megyén kívüli pályázatokról  </a:t>
            </a: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miniszter 2019. február 15-éig döntést </a:t>
            </a: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hozhat</a:t>
            </a:r>
            <a:endParaRPr lang="hu-H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Az igényelhető maximális támogatás mértéke: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hu-HU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Bölcsődék esetében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új bölcsőde </a:t>
            </a:r>
            <a:r>
              <a:rPr lang="hu-H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építése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vagy meglévő épület </a:t>
            </a:r>
            <a:r>
              <a:rPr lang="hu-H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bővítése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esetén maximum 300 millió Ft, de </a:t>
            </a:r>
            <a:r>
              <a:rPr lang="hu-H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férőhelyenként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legfeljebb bruttó 8 millió Ft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bölcsődeként működtetett épület újranyitása, jelenleg is bölcsődei ellátás céljára használt, illetve egyéb, más célra használt, önkormányzati tulajdonú ingatlan, férőhelybővítéssel járó </a:t>
            </a:r>
            <a:r>
              <a:rPr lang="hu-H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átalakítása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esetén maximum 100 millió Ft, de férőhelyenként legfeljebb bruttó 4 millió Ft </a:t>
            </a:r>
            <a:r>
              <a:rPr lang="hu-HU" sz="1800" dirty="0">
                <a:latin typeface="+mj-lt"/>
              </a:rPr>
              <a:t>	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467544" y="1208946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2018. évi </a:t>
            </a:r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országos, 4,5 milliárd forintos keretösszegű </a:t>
            </a:r>
          </a:p>
          <a:p>
            <a:pPr algn="ctr"/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bölcsődefejlesztési </a:t>
            </a:r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pályázatról I.</a:t>
            </a:r>
            <a:endParaRPr lang="hu-H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007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doboz 2"/>
          <p:cNvSpPr txBox="1"/>
          <p:nvPr/>
        </p:nvSpPr>
        <p:spPr>
          <a:xfrm>
            <a:off x="494867" y="1935520"/>
            <a:ext cx="82809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Az igényelhető maximális támogatás mértéke: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hu-HU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 bölcsődék esetében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bölcsődeként működtetett épület </a:t>
            </a:r>
            <a:r>
              <a:rPr lang="hu-H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újranyitása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meglévő, jelenleg is mini bölcsődei ellátás céljára használt, illetve egyéb, más célra használt, önkormányzati tulajdonú ingatlan, férőhelybővítéssel járó átalakítása esetén maximum 50 millió Ft, de </a:t>
            </a:r>
            <a:r>
              <a:rPr lang="hu-H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férőhelyenként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legfeljebb bruttó 3 millió Ft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új mini bölcsőde építése (meglévő telken vagy ingatlankiváltással) vagy meglévő épület bővítése esetén maximum 50 millió </a:t>
            </a: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Ft.</a:t>
            </a:r>
          </a:p>
          <a:p>
            <a:pPr marL="285750" lvl="2" indent="-285750" algn="just">
              <a:buFont typeface="Arial" panose="020B0604020202020204" pitchFamily="34" charset="0"/>
              <a:buChar char="•"/>
            </a:pP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támogatás maximális intenzitása függ a Pályázó egy lakosra jutó </a:t>
            </a: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adóerő-képességétől</a:t>
            </a:r>
            <a:endParaRPr lang="hu-H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Egy önkormányzat egy pályázatot nyújthat be, egy telephelyen vagy székhelyen megvalósítandó </a:t>
            </a: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beruházáshoz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Építési 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engedélyköteles beruházásoknál véglegessé vált, hatályos engedélyt kell benyújtani legkésőbb a hiánypótlási határidőig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Miniszteri döntés végső határideje: </a:t>
            </a:r>
            <a:r>
              <a:rPr lang="hu-H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2019. június 4.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467544" y="1208946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2018. évi </a:t>
            </a:r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országos, 4,5 milliárd forintos keretösszegű </a:t>
            </a:r>
          </a:p>
          <a:p>
            <a:pPr algn="ctr"/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bölcsődefejlesztési </a:t>
            </a:r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pályázatról II.</a:t>
            </a:r>
            <a:endParaRPr lang="hu-H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8167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doboz 2"/>
          <p:cNvSpPr txBox="1"/>
          <p:nvPr/>
        </p:nvSpPr>
        <p:spPr>
          <a:xfrm>
            <a:off x="611560" y="1918061"/>
            <a:ext cx="784887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100%-os önkormányzati tulajdonú gazdasági társaságok meglévő adósságügyleteinek szerződésmódosítással, vagy adósságmegújítással történő kiváltása esetén el lehet tekinteni az új ügyletekre vonatkozó szigorú kritériumoktól. Így a rossz helyzetben lévő cégek hitelei is kiválthatóak kedvezőbb konstrukció esetén</a:t>
            </a: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endParaRPr lang="hu-H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módosítás egyértelművé teszi, hogy a kormányzati engedélyt nem igénylő önkormányzati kezességvállalás alapvetően a más önkormányzatok által engedély nélkül megköthető ügyletekre vonatkozik, a likvid hitelek kivételével. Ez utóbbi esetben ugyanis az önkormányzati tulajdonú gazdasági társaságok ügyletére is lehetséges az engedély nélküli önkormányzati kezesség vállalás,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hu-H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egyértelművé válik, hogy változatlan futamidő mellett is szükséges a Kormány hozzájárulását kérni azon szerződésmódosításokhoz, amelyek esetében az ügyletből eredő fizetési kötelezettség az eredetihez képest nő</a:t>
            </a: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467544" y="1208946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Magyarország gazdasági stabilitásáról szóló 2011. évi CXCIV. törvény </a:t>
            </a:r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módosítása (1)</a:t>
            </a:r>
            <a:endParaRPr lang="hu-H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166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39552" y="1340768"/>
            <a:ext cx="8229600" cy="864096"/>
          </a:xfrm>
        </p:spPr>
        <p:txBody>
          <a:bodyPr/>
          <a:lstStyle/>
          <a:p>
            <a:r>
              <a:rPr lang="hu-H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Magyarország gazdasági stabilitásáról szóló 2011. évi CXCIV. törvény </a:t>
            </a:r>
            <a:r>
              <a:rPr lang="hu-H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módosítása (2)</a:t>
            </a:r>
            <a:r>
              <a:rPr lang="hu-HU" sz="20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hu-HU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hu-H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11560" y="2204864"/>
            <a:ext cx="8075240" cy="4065315"/>
          </a:xfrm>
        </p:spPr>
        <p:txBody>
          <a:bodyPr/>
          <a:lstStyle/>
          <a:p>
            <a:pPr marL="0" indent="0" algn="just">
              <a:buNone/>
            </a:pP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legfrissebb módosítás révén 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pedig: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szerződésmódosítás 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vagy adósságmegújítás esetén lehetővé válik az önkormányzati kezesség- illetve garanciavállalás a 100%-ban önkormányzati tulajdonú gazdasági társaságok adósságának kiváltásához akkor is, ha a társaság sem a meglévő, sem az új adósság visszafizetését nem tudja biztosítani, azonban az új adósság jobb kondíciókat tartalmaz a meglévőnél,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hu-H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az 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adósságot keletkeztető ügyletekről való előzetes adatszolgáltatásról a jövőben a BM és a PM miniszter kap tájékoztatást a Kormánynak készítendő jelentés helyett.</a:t>
            </a:r>
          </a:p>
        </p:txBody>
      </p:sp>
    </p:spTree>
    <p:extLst>
      <p:ext uri="{BB962C8B-B14F-4D97-AF65-F5344CB8AC3E}">
        <p14:creationId xmlns:p14="http://schemas.microsoft.com/office/powerpoint/2010/main" val="1880258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323528" y="1844824"/>
            <a:ext cx="8496944" cy="48505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indent="-180975" algn="just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kincstár által benyújtott beszedési megbízással kapcsolatos rendelkezés pontosítása. A helyi önkormányzat kérelme alapján a kincstár által Áht. alapján benyújtott beszedési megbízás benyújtását a kincstár legfeljebb egy alkalommal, legfeljebb négy hónapra elhalasztja, vagy a már benyújtott beszedési megbízást visszavonja és legfeljebb négy hónappal később nyújtja csak be ismételten, ha a kérelmező igazolja, hogy az általa fizetendő munkabérek, illetmények és ellátások kifizetését a beszedési megbízás érvényesítése veszélyeztetné.</a:t>
            </a:r>
          </a:p>
          <a:p>
            <a:pPr marL="180975" lvl="0" indent="-180975" algn="just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megteremtődik annak lehetősége, hogy a 100% önkormányzati tulajdonú gazdasági társaságok, vagy ezen gazdasági társaságok 100%-os tulajdonában lévő gazdasági társaságok által ellátott feladatok önkormányzati fenntartású költségvetési szervnek átadásra kerüljenek. Azonban kizárt az olyan önkormányzati gazdasági társaság megszüntetése, amely a Stabilitási törvény szerinti adósságot keletkeztető ügylettel rendelkezik.</a:t>
            </a:r>
          </a:p>
          <a:p>
            <a:pPr marL="180975" lvl="0" indent="-180975" algn="just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Kormány előírhatja, az európai uniós források mellett más fejlesztési célú költségvetési támogatások esetében is, hogy azok folyósítása a kincstárnál vezetett fizetési számlára történjen.  </a:t>
            </a:r>
          </a:p>
          <a:p>
            <a:r>
              <a:rPr lang="hu-HU" sz="1400" dirty="0">
                <a:latin typeface="+mj-lt"/>
              </a:rPr>
              <a:t> </a:t>
            </a:r>
          </a:p>
        </p:txBody>
      </p:sp>
      <p:sp>
        <p:nvSpPr>
          <p:cNvPr id="3" name="Szövegdoboz 2"/>
          <p:cNvSpPr txBox="1"/>
          <p:nvPr/>
        </p:nvSpPr>
        <p:spPr>
          <a:xfrm>
            <a:off x="309932" y="1309410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Az államháztartásról szóló 2011. évi CXCV. törvény </a:t>
            </a:r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módosítása I.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17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323528" y="2204864"/>
            <a:ext cx="8496944" cy="32501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indent="-180975" algn="just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Kormányrendelet már most is előírja, hogy többek között a helyi önkormányzatok által elnyert, 100 millió forintot meghaladó összegű uniós források kifizetése csak az adott település Magyar Államkincstárnál vezetett számlájára történhet. </a:t>
            </a:r>
          </a:p>
          <a:p>
            <a:pPr marL="180975" indent="-180975" algn="just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nemrégiben hatályba lépett módosítás 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alapján a korábban kereskedelmi banki számlára kiutalt, még fel nem használt uniós forrásokat is </a:t>
            </a: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át kellett 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utalni 2018. szeptember 30-ig a település Magyar Államkincstárnál vezetett számlájára, ha a megítélt támogatás összege meghaladja az ötvenmillió forintot és az adott projekt nem zárul le 2018. október 31-éig. </a:t>
            </a:r>
          </a:p>
          <a:p>
            <a:pPr marL="180975" indent="-180975" algn="just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Ezen szabályozás azonban egyáltalán nem jelenti a már kifizetett uniós források „visszavételét”. Ezen források továbbra is az önkormányzatoké, az önkormányzatok rendelkezése alatt maradnak, csupán a számla vezetője változik. </a:t>
            </a:r>
          </a:p>
        </p:txBody>
      </p:sp>
      <p:sp>
        <p:nvSpPr>
          <p:cNvPr id="3" name="Szövegdoboz 2"/>
          <p:cNvSpPr txBox="1"/>
          <p:nvPr/>
        </p:nvSpPr>
        <p:spPr>
          <a:xfrm>
            <a:off x="309932" y="1309410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Az államháztartásról szóló 2011. évi CXCV. törvény </a:t>
            </a:r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módosítása II.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4654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323528" y="2204864"/>
            <a:ext cx="8496944" cy="26961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indent="-180975" algn="just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 tervezett módosítás szerint a „Helyi önkormányzatok támogatásai fejezetből” nyújtott 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költségvetési </a:t>
            </a: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támogatás felhasználási határidejét 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amely  főszabályként 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folyósítás évét követő év </a:t>
            </a: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végéig történő felhasználást jelent –, a támogató legfeljebb 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egy alkalommal, legfeljebb egy évvel meghosszabbíthatja</a:t>
            </a: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180975" indent="-180975" algn="just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Az olyan  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polgárőr szervezet (polgárőr egyesület, területi és országos polgárőr szövetség) is </a:t>
            </a: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részesülhet költségvetési támogatásban, amelynek ügyintézője vagy képviseletének 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tagja megyei közgyűlés elnöke, főpolgármester, polgármester, regionális fejlesztési ügynökség vezető tisztségviselője.</a:t>
            </a:r>
            <a:endParaRPr lang="hu-H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975" indent="-180975" algn="just" eaLnBrk="0" hangingPunct="0">
              <a:spcBef>
                <a:spcPct val="20000"/>
              </a:spcBef>
              <a:buFont typeface="Arial" charset="0"/>
              <a:buChar char="•"/>
            </a:pPr>
            <a:endParaRPr lang="hu-HU" sz="1800" dirty="0">
              <a:latin typeface="+mn-lt"/>
              <a:cs typeface="Times New Roman" pitchFamily="18" charset="0"/>
            </a:endParaRPr>
          </a:p>
        </p:txBody>
      </p:sp>
      <p:sp>
        <p:nvSpPr>
          <p:cNvPr id="3" name="Szövegdoboz 2"/>
          <p:cNvSpPr txBox="1"/>
          <p:nvPr/>
        </p:nvSpPr>
        <p:spPr>
          <a:xfrm>
            <a:off x="309932" y="1309410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Az államháztartásról szóló 2011. évi CXCV. törvény </a:t>
            </a:r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módosítása III.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1363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Title 1"/>
          <p:cNvSpPr>
            <a:spLocks noGrp="1"/>
          </p:cNvSpPr>
          <p:nvPr>
            <p:ph type="ctrTitle" idx="4294967295"/>
          </p:nvPr>
        </p:nvSpPr>
        <p:spPr>
          <a:xfrm>
            <a:off x="683568" y="2924944"/>
            <a:ext cx="7772400" cy="1470025"/>
          </a:xfrm>
        </p:spPr>
        <p:txBody>
          <a:bodyPr/>
          <a:lstStyle/>
          <a:p>
            <a:pPr eaLnBrk="1" hangingPunct="1"/>
            <a:r>
              <a:rPr lang="hu-H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Köszönöm megtisztelő figyelmüket!</a:t>
            </a:r>
            <a:endParaRPr lang="hu-H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19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/>
          </p:cNvSpPr>
          <p:nvPr/>
        </p:nvSpPr>
        <p:spPr bwMode="auto">
          <a:xfrm>
            <a:off x="468313" y="134076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hu-H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helyi önkormányzatok adóssága és </a:t>
            </a:r>
          </a:p>
          <a:p>
            <a:pPr algn="ctr" eaLnBrk="0" hangingPunct="0"/>
            <a:r>
              <a:rPr lang="hu-H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pénzforgalmi egyenlege</a:t>
            </a:r>
          </a:p>
        </p:txBody>
      </p:sp>
      <p:graphicFrame>
        <p:nvGraphicFramePr>
          <p:cNvPr id="8" name="Táblázat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0421417"/>
              </p:ext>
            </p:extLst>
          </p:nvPr>
        </p:nvGraphicFramePr>
        <p:xfrm>
          <a:off x="7020272" y="2924944"/>
          <a:ext cx="1872208" cy="243840"/>
        </p:xfrm>
        <a:graphic>
          <a:graphicData uri="http://schemas.openxmlformats.org/drawingml/2006/table">
            <a:tbl>
              <a:tblPr/>
              <a:tblGrid>
                <a:gridCol w="187220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hu-HU" sz="1600" b="1" i="1" u="none" strike="noStrike" kern="120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milliárd</a:t>
                      </a:r>
                      <a:r>
                        <a:rPr lang="hu-HU" sz="1600" b="1" i="0" u="none" strike="noStrike" kern="120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hu-HU" sz="1600" b="1" i="1" u="none" strike="noStrike" kern="120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forint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" name="Tábláza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7714536"/>
              </p:ext>
            </p:extLst>
          </p:nvPr>
        </p:nvGraphicFramePr>
        <p:xfrm>
          <a:off x="251517" y="3356992"/>
          <a:ext cx="8640960" cy="1756769"/>
        </p:xfrm>
        <a:graphic>
          <a:graphicData uri="http://schemas.openxmlformats.org/drawingml/2006/table">
            <a:tbl>
              <a:tblPr/>
              <a:tblGrid>
                <a:gridCol w="196326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5701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57606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7606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57606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76064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576064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76064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576064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648072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648072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792085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243567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rgbClr val="333333"/>
                          </a:solidFill>
                          <a:effectLst/>
                          <a:latin typeface="Garamond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aramond"/>
                          <a:ea typeface="+mn-ea"/>
                          <a:cs typeface="+mn-cs"/>
                        </a:rPr>
                        <a:t>2002</a:t>
                      </a:r>
                    </a:p>
                  </a:txBody>
                  <a:tcPr marL="7381" marR="7381" marT="73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aramond"/>
                          <a:ea typeface="+mn-ea"/>
                          <a:cs typeface="+mn-cs"/>
                        </a:rPr>
                        <a:t>2006</a:t>
                      </a:r>
                    </a:p>
                  </a:txBody>
                  <a:tcPr marL="7381" marR="7381" marT="73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aramond"/>
                          <a:ea typeface="+mn-ea"/>
                          <a:cs typeface="+mn-cs"/>
                        </a:rPr>
                        <a:t>2010</a:t>
                      </a:r>
                    </a:p>
                  </a:txBody>
                  <a:tcPr marL="7381" marR="7381" marT="73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aramond"/>
                          <a:ea typeface="+mn-ea"/>
                          <a:cs typeface="+mn-cs"/>
                        </a:rPr>
                        <a:t>2011</a:t>
                      </a:r>
                    </a:p>
                  </a:txBody>
                  <a:tcPr marL="7381" marR="7381" marT="73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aramond"/>
                          <a:ea typeface="+mn-ea"/>
                          <a:cs typeface="+mn-cs"/>
                        </a:rPr>
                        <a:t>2012</a:t>
                      </a:r>
                    </a:p>
                  </a:txBody>
                  <a:tcPr marL="7381" marR="7381" marT="73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Garamond"/>
                          <a:ea typeface="+mn-ea"/>
                          <a:cs typeface="+mn-cs"/>
                        </a:rPr>
                        <a:t>2013</a:t>
                      </a:r>
                    </a:p>
                  </a:txBody>
                  <a:tcPr marL="7381" marR="7381" marT="73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Garamond"/>
                          <a:ea typeface="+mn-ea"/>
                          <a:cs typeface="+mn-cs"/>
                        </a:rPr>
                        <a:t>2014</a:t>
                      </a:r>
                    </a:p>
                  </a:txBody>
                  <a:tcPr marL="7381" marR="7381" marT="73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Garamond"/>
                          <a:ea typeface="+mn-ea"/>
                          <a:cs typeface="+mn-cs"/>
                        </a:rPr>
                        <a:t>2015</a:t>
                      </a:r>
                    </a:p>
                  </a:txBody>
                  <a:tcPr marL="7381" marR="7381" marT="73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Garamond"/>
                          <a:ea typeface="+mn-ea"/>
                          <a:cs typeface="+mn-cs"/>
                        </a:rPr>
                        <a:t>2016</a:t>
                      </a:r>
                    </a:p>
                  </a:txBody>
                  <a:tcPr marL="7381" marR="7381" marT="73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aramond"/>
                          <a:ea typeface="+mn-ea"/>
                          <a:cs typeface="+mn-cs"/>
                        </a:rPr>
                        <a:t>2017</a:t>
                      </a:r>
                      <a:endParaRPr lang="hu-HU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Garamond"/>
                        <a:ea typeface="+mn-ea"/>
                        <a:cs typeface="+mn-cs"/>
                      </a:endParaRPr>
                    </a:p>
                  </a:txBody>
                  <a:tcPr marL="7381" marR="7381" marT="73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aramond"/>
                          <a:ea typeface="+mn-ea"/>
                          <a:cs typeface="+mn-cs"/>
                        </a:rPr>
                        <a:t>2018 </a:t>
                      </a:r>
                      <a:r>
                        <a:rPr lang="hu-HU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aramond"/>
                          <a:ea typeface="+mn-ea"/>
                          <a:cs typeface="+mn-cs"/>
                        </a:rPr>
                        <a:t>várható</a:t>
                      </a:r>
                    </a:p>
                  </a:txBody>
                  <a:tcPr marL="7381" marR="7381" marT="73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6570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>
                          <a:solidFill>
                            <a:srgbClr val="333333"/>
                          </a:solidFill>
                          <a:effectLst/>
                          <a:latin typeface="Garamond"/>
                          <a:ea typeface="+mn-ea"/>
                          <a:cs typeface="+mn-cs"/>
                        </a:rPr>
                        <a:t>Bruttó adósságállomány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Garamond"/>
                          <a:ea typeface="+mn-ea"/>
                          <a:cs typeface="+mn-cs"/>
                        </a:rPr>
                        <a:t>191,5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Garamond"/>
                          <a:ea typeface="+mn-ea"/>
                          <a:cs typeface="+mn-cs"/>
                        </a:rPr>
                        <a:t>490,1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aramond"/>
                          <a:ea typeface="+mn-ea"/>
                          <a:cs typeface="+mn-cs"/>
                        </a:rPr>
                        <a:t>1248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aramond"/>
                          <a:ea typeface="+mn-ea"/>
                          <a:cs typeface="+mn-cs"/>
                        </a:rPr>
                        <a:t>1196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aramond"/>
                          <a:ea typeface="+mn-ea"/>
                          <a:cs typeface="+mn-cs"/>
                        </a:rPr>
                        <a:t>1067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aramond"/>
                          <a:ea typeface="+mn-ea"/>
                          <a:cs typeface="+mn-cs"/>
                        </a:rPr>
                        <a:t>459,6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aramond"/>
                          <a:ea typeface="+mn-ea"/>
                          <a:cs typeface="+mn-cs"/>
                        </a:rPr>
                        <a:t>31,2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aramond"/>
                          <a:ea typeface="+mn-ea"/>
                          <a:cs typeface="+mn-cs"/>
                        </a:rPr>
                        <a:t>36,6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aramond"/>
                          <a:ea typeface="+mn-ea"/>
                          <a:cs typeface="+mn-cs"/>
                        </a:rPr>
                        <a:t>42,5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aramond"/>
                          <a:ea typeface="+mn-ea"/>
                          <a:cs typeface="+mn-cs"/>
                        </a:rPr>
                        <a:t>78,9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aramond"/>
                          <a:ea typeface="+mn-ea"/>
                          <a:cs typeface="+mn-cs"/>
                        </a:rPr>
                        <a:t>185,0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6570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>
                          <a:solidFill>
                            <a:srgbClr val="333333"/>
                          </a:solidFill>
                          <a:effectLst/>
                          <a:latin typeface="Garamond"/>
                          <a:ea typeface="+mn-ea"/>
                          <a:cs typeface="+mn-cs"/>
                        </a:rPr>
                        <a:t>Pénzforgalmi egyenleg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aramond"/>
                          <a:ea typeface="+mn-ea"/>
                          <a:cs typeface="+mn-cs"/>
                        </a:rPr>
                        <a:t>-105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aramond"/>
                          <a:ea typeface="+mn-ea"/>
                          <a:cs typeface="+mn-cs"/>
                        </a:rPr>
                        <a:t>-157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Garamond"/>
                          <a:ea typeface="+mn-ea"/>
                          <a:cs typeface="+mn-cs"/>
                        </a:rPr>
                        <a:t>-232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Garamond"/>
                          <a:ea typeface="+mn-ea"/>
                          <a:cs typeface="+mn-cs"/>
                        </a:rPr>
                        <a:t>143,5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aramond"/>
                          <a:ea typeface="+mn-ea"/>
                          <a:cs typeface="+mn-cs"/>
                        </a:rPr>
                        <a:t>90,3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aramond"/>
                          <a:ea typeface="+mn-ea"/>
                          <a:cs typeface="+mn-cs"/>
                        </a:rPr>
                        <a:t>112,9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aramond"/>
                          <a:ea typeface="+mn-ea"/>
                          <a:cs typeface="+mn-cs"/>
                        </a:rPr>
                        <a:t>89,5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aramond"/>
                          <a:ea typeface="+mn-ea"/>
                          <a:cs typeface="+mn-cs"/>
                        </a:rPr>
                        <a:t>13,6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aramond"/>
                          <a:ea typeface="+mn-ea"/>
                          <a:cs typeface="+mn-cs"/>
                        </a:rPr>
                        <a:t>285,0*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aramond"/>
                          <a:ea typeface="+mn-ea"/>
                          <a:cs typeface="+mn-cs"/>
                        </a:rPr>
                        <a:t>518,9*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Garamond"/>
                          <a:ea typeface="+mn-ea"/>
                          <a:cs typeface="+mn-cs"/>
                        </a:rPr>
                        <a:t>319,6*</a:t>
                      </a:r>
                      <a:endParaRPr lang="hu-H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Garamond"/>
                        <a:ea typeface="+mn-ea"/>
                        <a:cs typeface="+mn-cs"/>
                      </a:endParaRP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5761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>
                          <a:solidFill>
                            <a:srgbClr val="333333"/>
                          </a:solidFill>
                          <a:effectLst/>
                          <a:latin typeface="Garamond"/>
                          <a:ea typeface="+mn-ea"/>
                          <a:cs typeface="+mn-cs"/>
                        </a:rPr>
                        <a:t>Adósságkonszolidáció nélküli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aramond"/>
                          <a:ea typeface="+mn-ea"/>
                          <a:cs typeface="+mn-cs"/>
                        </a:rPr>
                        <a:t>-105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aramond"/>
                          <a:ea typeface="+mn-ea"/>
                          <a:cs typeface="+mn-cs"/>
                        </a:rPr>
                        <a:t>-157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aramond"/>
                          <a:ea typeface="+mn-ea"/>
                          <a:cs typeface="+mn-cs"/>
                        </a:rPr>
                        <a:t>-232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aramond"/>
                          <a:ea typeface="+mn-ea"/>
                          <a:cs typeface="+mn-cs"/>
                        </a:rPr>
                        <a:t>1,2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aramond"/>
                          <a:ea typeface="+mn-ea"/>
                          <a:cs typeface="+mn-cs"/>
                        </a:rPr>
                        <a:t>16,6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aramond"/>
                          <a:ea typeface="+mn-ea"/>
                          <a:cs typeface="+mn-cs"/>
                        </a:rPr>
                        <a:t>76,6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aramond"/>
                          <a:ea typeface="+mn-ea"/>
                          <a:cs typeface="+mn-cs"/>
                        </a:rPr>
                        <a:t>20,8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aramond"/>
                          <a:ea typeface="+mn-ea"/>
                          <a:cs typeface="+mn-cs"/>
                        </a:rPr>
                        <a:t>13,6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aramond"/>
                          <a:ea typeface="+mn-ea"/>
                          <a:cs typeface="+mn-cs"/>
                        </a:rPr>
                        <a:t>285,0*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Garamond"/>
                          <a:ea typeface="+mn-ea"/>
                          <a:cs typeface="+mn-cs"/>
                        </a:rPr>
                        <a:t>518,9*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Garamond"/>
                          <a:ea typeface="+mn-ea"/>
                          <a:cs typeface="+mn-cs"/>
                        </a:rPr>
                        <a:t>319,6*</a:t>
                      </a:r>
                      <a:endParaRPr lang="hu-H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Garamond"/>
                        <a:ea typeface="+mn-ea"/>
                        <a:cs typeface="+mn-cs"/>
                      </a:endParaRP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6570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rgbClr val="333333"/>
                          </a:solidFill>
                          <a:effectLst/>
                          <a:latin typeface="Garamond"/>
                          <a:ea typeface="+mn-ea"/>
                          <a:cs typeface="+mn-cs"/>
                        </a:rPr>
                        <a:t>pénzforgalmi egyenleg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Szövegdoboz 5"/>
          <p:cNvSpPr txBox="1"/>
          <p:nvPr/>
        </p:nvSpPr>
        <p:spPr>
          <a:xfrm>
            <a:off x="468313" y="5665604"/>
            <a:ext cx="82296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Az EU-s és MVP források nagy mértékű átutalása miatt </a:t>
            </a:r>
            <a:r>
              <a:rPr lang="hu-H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kiugró </a:t>
            </a:r>
            <a:r>
              <a:rPr lang="hu-H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az adat. </a:t>
            </a:r>
          </a:p>
        </p:txBody>
      </p:sp>
    </p:spTree>
    <p:extLst>
      <p:ext uri="{BB962C8B-B14F-4D97-AF65-F5344CB8AC3E}">
        <p14:creationId xmlns:p14="http://schemas.microsoft.com/office/powerpoint/2010/main" val="84126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/>
          </p:cNvSpPr>
          <p:nvPr/>
        </p:nvSpPr>
        <p:spPr bwMode="auto">
          <a:xfrm>
            <a:off x="468313" y="9810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hu-H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helyi önkormányzatok adóssága, pénzforgalmi egyenlege</a:t>
            </a:r>
          </a:p>
        </p:txBody>
      </p:sp>
      <p:graphicFrame>
        <p:nvGraphicFramePr>
          <p:cNvPr id="4" name="Diagram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12632"/>
              </p:ext>
            </p:extLst>
          </p:nvPr>
        </p:nvGraphicFramePr>
        <p:xfrm>
          <a:off x="1270745" y="2492896"/>
          <a:ext cx="6624736" cy="32042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59662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467544" y="1772816"/>
            <a:ext cx="8352928" cy="4632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/>
            <a:r>
              <a:rPr lang="hu-H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Az önkormányzati finanszírozás főbb prioritásai a jövő évben:</a:t>
            </a:r>
          </a:p>
          <a:p>
            <a:pPr marL="285750" lvl="2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kern="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szülők munkába állásának segítése - a kisgyermekellátó-rendszer hatékony megszervezésére és fejlesztése: </a:t>
            </a:r>
          </a:p>
          <a:p>
            <a:pPr marL="742950" lvl="3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kern="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bölcsődék feladatfinanszírozása, </a:t>
            </a:r>
          </a:p>
          <a:p>
            <a:pPr marL="742950" lvl="3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kern="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bölcsődei </a:t>
            </a:r>
            <a:r>
              <a:rPr lang="hu-HU" kern="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pályázat folytatása</a:t>
            </a:r>
            <a:endParaRPr lang="hu-HU" kern="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2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minimálbér és a garantált bérminimum </a:t>
            </a:r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2017-2018. évi nagyarányú 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emeléséből adódó illetménynövekedés, az ehhez kapcsolódó támogatások biztosítása: </a:t>
            </a:r>
          </a:p>
          <a:p>
            <a:pPr marL="742950" lvl="3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általános igazgatási feladatoknál és köznevelésnél: a SZOCHO csökkentés érvényesítése,</a:t>
            </a:r>
          </a:p>
          <a:p>
            <a:pPr marL="742950" lvl="3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szociális ellátásban: kiegészítő támogatás a 2018. évi szintnek megfelelően (a törvény ezek összegét rögzíti),</a:t>
            </a:r>
          </a:p>
          <a:p>
            <a:pPr marL="285750" lvl="2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gyermekek étkeztetése, önkormányzati konyhák fejlesztése</a:t>
            </a:r>
          </a:p>
        </p:txBody>
      </p:sp>
      <p:sp>
        <p:nvSpPr>
          <p:cNvPr id="3" name="Téglalap 2"/>
          <p:cNvSpPr/>
          <p:nvPr/>
        </p:nvSpPr>
        <p:spPr>
          <a:xfrm>
            <a:off x="395536" y="1268760"/>
            <a:ext cx="84249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hu-H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helyi </a:t>
            </a:r>
            <a:r>
              <a:rPr lang="hu-H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önkormányzatok 2019. évi </a:t>
            </a:r>
            <a:r>
              <a:rPr lang="hu-H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finanszírozásáról I.</a:t>
            </a:r>
            <a:endParaRPr lang="hu-H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07016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683568" y="1471469"/>
            <a:ext cx="7848871" cy="608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hu-H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helyi </a:t>
            </a:r>
            <a:r>
              <a:rPr lang="hu-H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önkormányzatok 2019. évi </a:t>
            </a:r>
            <a:r>
              <a:rPr lang="hu-H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finanszírozásáról II.</a:t>
            </a:r>
            <a:endParaRPr lang="hu-H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hu-HU" sz="1400" dirty="0">
              <a:solidFill>
                <a:srgbClr val="968458"/>
              </a:solidFill>
              <a:latin typeface="Book Antiqua" pitchFamily="18" charset="0"/>
              <a:cs typeface="Times New Roman" pitchFamily="18" charset="0"/>
            </a:endParaRPr>
          </a:p>
        </p:txBody>
      </p:sp>
      <p:sp>
        <p:nvSpPr>
          <p:cNvPr id="4" name="Téglalap 3"/>
          <p:cNvSpPr/>
          <p:nvPr/>
        </p:nvSpPr>
        <p:spPr>
          <a:xfrm>
            <a:off x="457700" y="1776293"/>
            <a:ext cx="828092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endParaRPr lang="hu-HU" sz="1700" dirty="0">
              <a:solidFill>
                <a:srgbClr val="968458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lvl="1" indent="-285750">
              <a:buFont typeface="Arial" pitchFamily="34" charset="0"/>
              <a:buChar char="•"/>
            </a:pPr>
            <a:endParaRPr lang="hu-HU" sz="1700" dirty="0">
              <a:solidFill>
                <a:srgbClr val="96845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églalap 2"/>
          <p:cNvSpPr/>
          <p:nvPr/>
        </p:nvSpPr>
        <p:spPr>
          <a:xfrm>
            <a:off x="467543" y="1988840"/>
            <a:ext cx="828092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2019. évi költségvetési </a:t>
            </a:r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törvény 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alapján az önkormányzatok a 2019. évben a IX. fejezetből </a:t>
            </a:r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728,9 milliárd forintos támogatással 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számolhatnak (2018-hoz képest + 23,4 milliárd forint).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hu-H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keretszám változásának főbb összetevői:</a:t>
            </a:r>
          </a:p>
          <a:p>
            <a:pPr algn="just"/>
            <a:r>
              <a:rPr lang="hu-H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Növeli a keretszámot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hu-H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az 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új beruházások támogatása, </a:t>
            </a:r>
            <a:endParaRPr lang="hu-H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köztisztviselői illetményemeléséhez pályázati úton támogatást biztosító</a:t>
            </a:r>
            <a:r>
              <a:rPr lang="hu-H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Kiegyenlítő bérrendezési alap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összege és </a:t>
            </a:r>
            <a:endParaRPr lang="hu-H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az 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üdülőhelyi feladatok támogatásának többletigénye. </a:t>
            </a:r>
            <a:endParaRPr lang="hu-H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Az 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előző évhez képest </a:t>
            </a:r>
            <a:r>
              <a:rPr lang="hu-H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keretszámot csökkenti 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ugyanakkor többek között 2016. év végi bérmegállapodás értelmében a szociális hozzájárulási adó kulcsának 2019. évközi mérséklése miatti támogatáscsökkenés és egyes beruházási támogatások kifutása. </a:t>
            </a:r>
          </a:p>
        </p:txBody>
      </p:sp>
    </p:spTree>
    <p:extLst>
      <p:ext uri="{BB962C8B-B14F-4D97-AF65-F5344CB8AC3E}">
        <p14:creationId xmlns:p14="http://schemas.microsoft.com/office/powerpoint/2010/main" val="9453864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130530" y="2048048"/>
            <a:ext cx="83529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3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illetményalap önkormányzati hatáskörben történő emelésének lehetősége megmaradt, </a:t>
            </a:r>
          </a:p>
          <a:p>
            <a:pPr marL="742950" lvl="3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Kiegyenlítő bérrendezési alap 11 milliárd forintos keretösszege: 38 000 forint alatti egy lakosra jutó adóerő-képességű  önkormányzatok pályázati úton igényelhetik</a:t>
            </a:r>
          </a:p>
        </p:txBody>
      </p:sp>
      <p:sp>
        <p:nvSpPr>
          <p:cNvPr id="3" name="Téglalap 2"/>
          <p:cNvSpPr/>
          <p:nvPr/>
        </p:nvSpPr>
        <p:spPr>
          <a:xfrm>
            <a:off x="392893" y="1196752"/>
            <a:ext cx="84249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algn="ctr"/>
            <a:r>
              <a:rPr lang="hu-H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Az önkormányzati hivatalokban foglalkoztatott köztisztviselők béremelése</a:t>
            </a:r>
          </a:p>
        </p:txBody>
      </p:sp>
      <p:graphicFrame>
        <p:nvGraphicFramePr>
          <p:cNvPr id="4" name="Táblázat 3">
            <a:extLst>
              <a:ext uri="{FF2B5EF4-FFF2-40B4-BE49-F238E27FC236}">
                <a16:creationId xmlns="" xmlns:a16="http://schemas.microsoft.com/office/drawing/2014/main" id="{59678763-01D8-48B7-90BD-A066C46892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594537"/>
              </p:ext>
            </p:extLst>
          </p:nvPr>
        </p:nvGraphicFramePr>
        <p:xfrm>
          <a:off x="863588" y="3212976"/>
          <a:ext cx="7416824" cy="2532944"/>
        </p:xfrm>
        <a:graphic>
          <a:graphicData uri="http://schemas.openxmlformats.org/drawingml/2006/table">
            <a:tbl>
              <a:tblPr/>
              <a:tblGrid>
                <a:gridCol w="4270292">
                  <a:extLst>
                    <a:ext uri="{9D8B030D-6E8A-4147-A177-3AD203B41FA5}">
                      <a16:colId xmlns="" xmlns:a16="http://schemas.microsoft.com/office/drawing/2014/main" val="3798822468"/>
                    </a:ext>
                  </a:extLst>
                </a:gridCol>
                <a:gridCol w="3146532">
                  <a:extLst>
                    <a:ext uri="{9D8B030D-6E8A-4147-A177-3AD203B41FA5}">
                      <a16:colId xmlns="" xmlns:a16="http://schemas.microsoft.com/office/drawing/2014/main" val="3782168770"/>
                    </a:ext>
                  </a:extLst>
                </a:gridCol>
              </a:tblGrid>
              <a:tr h="69640">
                <a:tc>
                  <a:txBody>
                    <a:bodyPr/>
                    <a:lstStyle/>
                    <a:p>
                      <a:pPr indent="114300" algn="ctr"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hu-H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Egy lakosra jutó adóerő-képesség kategóriák</a:t>
                      </a:r>
                    </a:p>
                  </a:txBody>
                  <a:tcPr marL="14687" marR="14687" marT="21149" marB="21149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4300" algn="ctr"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hu-H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Kiegészítő támogatás fajlagos összege</a:t>
                      </a:r>
                    </a:p>
                  </a:txBody>
                  <a:tcPr marL="14687" marR="14687" marT="21149" marB="21149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238907024"/>
                  </a:ext>
                </a:extLst>
              </a:tr>
              <a:tr h="264478">
                <a:tc>
                  <a:txBody>
                    <a:bodyPr/>
                    <a:lstStyle/>
                    <a:p>
                      <a:pPr indent="114300" algn="just"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nb-NO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20 000 forint vagy kevesebb</a:t>
                      </a:r>
                    </a:p>
                  </a:txBody>
                  <a:tcPr marL="14687" marR="14687" marT="21149" marB="2114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4300" algn="r"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hu-H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800 000 forint/fő/év</a:t>
                      </a:r>
                    </a:p>
                  </a:txBody>
                  <a:tcPr marL="14687" marR="14687" marT="21149" marB="2114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542665912"/>
                  </a:ext>
                </a:extLst>
              </a:tr>
              <a:tr h="262459">
                <a:tc>
                  <a:txBody>
                    <a:bodyPr/>
                    <a:lstStyle/>
                    <a:p>
                      <a:pPr indent="114300" algn="just"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sv-SE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20 001- 25 000 forint között</a:t>
                      </a:r>
                    </a:p>
                  </a:txBody>
                  <a:tcPr marL="14687" marR="14687" marT="21149" marB="2114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4300" algn="r"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hu-H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760 000 forint/fő/év</a:t>
                      </a:r>
                    </a:p>
                  </a:txBody>
                  <a:tcPr marL="14687" marR="14687" marT="21149" marB="2114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404522789"/>
                  </a:ext>
                </a:extLst>
              </a:tr>
              <a:tr h="262459">
                <a:tc>
                  <a:txBody>
                    <a:bodyPr/>
                    <a:lstStyle/>
                    <a:p>
                      <a:pPr indent="114300" algn="just"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sv-SE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25 001 - 27 500 forint között</a:t>
                      </a:r>
                    </a:p>
                  </a:txBody>
                  <a:tcPr marL="14687" marR="14687" marT="21149" marB="2114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4300" algn="r"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hu-H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720 000 forint/fő/év</a:t>
                      </a:r>
                    </a:p>
                  </a:txBody>
                  <a:tcPr marL="14687" marR="14687" marT="21149" marB="2114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478469146"/>
                  </a:ext>
                </a:extLst>
              </a:tr>
              <a:tr h="262459">
                <a:tc>
                  <a:txBody>
                    <a:bodyPr/>
                    <a:lstStyle/>
                    <a:p>
                      <a:pPr indent="114300" algn="just"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sv-SE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27 501 - 30 000 forint között</a:t>
                      </a:r>
                    </a:p>
                  </a:txBody>
                  <a:tcPr marL="14687" marR="14687" marT="21149" marB="2114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4300" algn="r"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hu-H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680 000 forint/fő/év</a:t>
                      </a:r>
                    </a:p>
                  </a:txBody>
                  <a:tcPr marL="14687" marR="14687" marT="21149" marB="2114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427098463"/>
                  </a:ext>
                </a:extLst>
              </a:tr>
              <a:tr h="262459">
                <a:tc>
                  <a:txBody>
                    <a:bodyPr/>
                    <a:lstStyle/>
                    <a:p>
                      <a:pPr indent="114300" algn="just"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sv-SE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30 001 - 32 500 forint között</a:t>
                      </a:r>
                    </a:p>
                  </a:txBody>
                  <a:tcPr marL="14687" marR="14687" marT="21149" marB="2114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4300" algn="r"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hu-H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640 000 forint/fő/év</a:t>
                      </a:r>
                    </a:p>
                  </a:txBody>
                  <a:tcPr marL="14687" marR="14687" marT="21149" marB="2114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775069322"/>
                  </a:ext>
                </a:extLst>
              </a:tr>
              <a:tr h="262459">
                <a:tc>
                  <a:txBody>
                    <a:bodyPr/>
                    <a:lstStyle/>
                    <a:p>
                      <a:pPr indent="114300" algn="just"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sv-SE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32 501 - 35 000 forint között</a:t>
                      </a:r>
                    </a:p>
                  </a:txBody>
                  <a:tcPr marL="14687" marR="14687" marT="21149" marB="2114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4300" algn="r"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hu-H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560 000 forint/fő/év</a:t>
                      </a:r>
                    </a:p>
                  </a:txBody>
                  <a:tcPr marL="14687" marR="14687" marT="21149" marB="2114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917725746"/>
                  </a:ext>
                </a:extLst>
              </a:tr>
              <a:tr h="262459">
                <a:tc>
                  <a:txBody>
                    <a:bodyPr/>
                    <a:lstStyle/>
                    <a:p>
                      <a:pPr indent="114300" algn="just"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sv-SE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35 001 - 38 000 forint között</a:t>
                      </a:r>
                    </a:p>
                  </a:txBody>
                  <a:tcPr marL="14687" marR="14687" marT="21149" marB="2114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4300" algn="r"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hu-H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480 000 forint/fő/év</a:t>
                      </a:r>
                    </a:p>
                  </a:txBody>
                  <a:tcPr marL="14687" marR="14687" marT="21149" marB="2114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735653449"/>
                  </a:ext>
                </a:extLst>
              </a:tr>
            </a:tbl>
          </a:graphicData>
        </a:graphic>
      </p:graphicFrame>
      <p:sp>
        <p:nvSpPr>
          <p:cNvPr id="5" name="Szövegdoboz 4">
            <a:extLst>
              <a:ext uri="{FF2B5EF4-FFF2-40B4-BE49-F238E27FC236}">
                <a16:creationId xmlns="" xmlns:a16="http://schemas.microsoft.com/office/drawing/2014/main" id="{1A0AECC0-FEC6-423E-B96D-857E9183EB88}"/>
              </a:ext>
            </a:extLst>
          </p:cNvPr>
          <p:cNvSpPr txBox="1"/>
          <p:nvPr/>
        </p:nvSpPr>
        <p:spPr>
          <a:xfrm>
            <a:off x="130530" y="5826347"/>
            <a:ext cx="835292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3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 2018. július 1-jén az illetményalap már meghaladta a törvényi szint 110%-át (42 515 Ft), csökkentett támogatás igényelhető: 120% (46 380 Ft) alatt 75%, afelett 50%</a:t>
            </a:r>
          </a:p>
        </p:txBody>
      </p:sp>
    </p:spTree>
    <p:extLst>
      <p:ext uri="{BB962C8B-B14F-4D97-AF65-F5344CB8AC3E}">
        <p14:creationId xmlns:p14="http://schemas.microsoft.com/office/powerpoint/2010/main" val="25801605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324510" cy="432048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hu-HU" sz="2400" b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Ágazati prioritások I.</a:t>
            </a:r>
          </a:p>
        </p:txBody>
      </p:sp>
      <p:sp>
        <p:nvSpPr>
          <p:cNvPr id="3" name="Téglalap 2"/>
          <p:cNvSpPr/>
          <p:nvPr/>
        </p:nvSpPr>
        <p:spPr>
          <a:xfrm>
            <a:off x="484643" y="1700808"/>
            <a:ext cx="825250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algn="just">
              <a:spcBef>
                <a:spcPts val="0"/>
              </a:spcBef>
            </a:pPr>
            <a:r>
              <a:rPr lang="hu-HU" sz="1800" b="1" u="sng" kern="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Köznevelés: </a:t>
            </a:r>
            <a:r>
              <a:rPr lang="hu-HU" sz="1800" kern="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189,7 milliárd forint támogatás (2018. évihez képest – 2,9 milliárd forint)</a:t>
            </a:r>
          </a:p>
          <a:p>
            <a:pPr marL="285750" indent="-28575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hu-HU" sz="1800" kern="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pedagógus életpálya</a:t>
            </a:r>
            <a:r>
              <a:rPr lang="hu-HU" sz="1800" b="1" i="1" kern="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1800" kern="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lépcsőben került bevezetésre (2013-2017.), így 2019-ben már nincs emelkedés, ugyanakkor a 2019. év közben megvalósuló szociális hozzájárulási adó csökkentés hatását a </a:t>
            </a:r>
            <a:r>
              <a:rPr lang="hu-HU" sz="1800" b="1" kern="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bértámogatás</a:t>
            </a:r>
            <a:r>
              <a:rPr lang="hu-HU" sz="1800" kern="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ban és a </a:t>
            </a:r>
            <a:r>
              <a:rPr lang="hu-HU" sz="1800" b="1" kern="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minősített pedagógusok támogatás</a:t>
            </a:r>
            <a:r>
              <a:rPr lang="hu-HU" sz="1800" kern="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ában egyaránt érvényesíteni szükséges.</a:t>
            </a:r>
          </a:p>
          <a:p>
            <a:pPr marL="285750" indent="-28575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hu-HU" sz="1800" kern="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Az </a:t>
            </a:r>
            <a:r>
              <a:rPr lang="hu-HU" sz="1800" b="1" kern="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óvodaműködtetés</a:t>
            </a:r>
            <a:r>
              <a:rPr lang="hu-HU" sz="1800" kern="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költségeinek ellentételezésére szolgáló támogatás fajlagos összege (4 600,0 millió forint összegű előirányzat belső átcsoportosításával) jelentősen: 81 700 forintról 97 400 forint/ellátotti létszámra növekedett. </a:t>
            </a:r>
          </a:p>
          <a:p>
            <a:pPr marL="285750" indent="-28575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hu-HU" sz="1800" kern="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Új finanszírozási elemként jelenik meg a költségvetési </a:t>
            </a:r>
            <a:r>
              <a:rPr lang="hu-HU" sz="1800" kern="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törvényben </a:t>
            </a:r>
            <a:r>
              <a:rPr lang="hu-HU" sz="1800" kern="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sz="1800" b="1" kern="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nemzetiségi pótlék támogatás</a:t>
            </a:r>
            <a:r>
              <a:rPr lang="hu-HU" sz="1800" kern="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ami az arra jogosult pedagógusok nemzetiségi pótlékához és a kapcsolódó szociális hozzájárulási adóhoz nyújt támogatást.</a:t>
            </a:r>
          </a:p>
          <a:p>
            <a:pPr algn="just">
              <a:spcBef>
                <a:spcPts val="0"/>
              </a:spcBef>
            </a:pPr>
            <a:endParaRPr lang="hu-HU" sz="1800" kern="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</a:pPr>
            <a:r>
              <a:rPr lang="hu-HU" sz="1800" kern="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FONTOS</a:t>
            </a:r>
            <a:r>
              <a:rPr lang="hu-HU" sz="1800" kern="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 </a:t>
            </a:r>
            <a:r>
              <a:rPr lang="hu-HU" sz="1800" kern="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2018. augusztus 31-ig működhettek az egységes óvoda-bölcsődék. Az érintett gyermekek szeptember 1-jétől – az életkoruknak megfelelően – óvodában, vagy a gyermekjóléti alapellátás keretében megszervezett gyermekek napközbeni ellátását biztosító intézményben vagy ilyen feladatot ellátó többcélú intézményben láthatók el. (</a:t>
            </a:r>
            <a:r>
              <a:rPr lang="hu-HU" sz="1800" kern="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Nkt</a:t>
            </a:r>
            <a:r>
              <a:rPr lang="hu-HU" sz="1800" kern="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99/E. §). </a:t>
            </a:r>
          </a:p>
          <a:p>
            <a:pPr marL="285750" indent="-285750" algn="just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hu-HU" sz="1800" kern="600" dirty="0">
              <a:latin typeface="+mj-lt"/>
              <a:cs typeface="Times New Roman" pitchFamily="18" charset="0"/>
            </a:endParaRPr>
          </a:p>
          <a:p>
            <a:pPr marL="285750" indent="-285750" algn="just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hu-HU" sz="1800" kern="600" dirty="0">
              <a:latin typeface="+mj-lt"/>
              <a:cs typeface="Times New Roman" pitchFamily="18" charset="0"/>
            </a:endParaRPr>
          </a:p>
          <a:p>
            <a:pPr marL="285750" indent="-285750" algn="just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hu-HU" sz="1800" kern="600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59219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39978" y="1196752"/>
            <a:ext cx="8324510" cy="432048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hu-HU" sz="2400" b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Ágazati prioritások II.</a:t>
            </a:r>
          </a:p>
        </p:txBody>
      </p:sp>
      <p:sp>
        <p:nvSpPr>
          <p:cNvPr id="3" name="Téglalap 2"/>
          <p:cNvSpPr/>
          <p:nvPr/>
        </p:nvSpPr>
        <p:spPr>
          <a:xfrm>
            <a:off x="395536" y="1772816"/>
            <a:ext cx="83529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algn="just" eaLnBrk="0" hangingPunct="0">
              <a:spcBef>
                <a:spcPts val="0"/>
              </a:spcBef>
              <a:defRPr/>
            </a:pPr>
            <a:r>
              <a:rPr lang="hu-HU" sz="1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Szociális ágazat: </a:t>
            </a: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2019. évi költségvetési </a:t>
            </a: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törvény 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16 941,1 millió forint összegben nyújt támogatást az önkormányzatoknak </a:t>
            </a:r>
            <a:r>
              <a:rPr lang="hu-H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szociális ágazati összevont pótlék és egészségügyi kiegészítő pótlék 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kifizetésére. </a:t>
            </a:r>
          </a:p>
          <a:p>
            <a:pPr marL="0" lvl="2" algn="just" eaLnBrk="0" hangingPunct="0">
              <a:spcBef>
                <a:spcPts val="0"/>
              </a:spcBef>
              <a:defRPr/>
            </a:pPr>
            <a:endParaRPr lang="hu-H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2" algn="just" eaLnBrk="0" hangingPunct="0">
              <a:spcBef>
                <a:spcPts val="0"/>
              </a:spcBef>
              <a:defRPr/>
            </a:pPr>
            <a:r>
              <a:rPr lang="hu-H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települési önkormányzatok szociális feladatainak egyéb támogatásában jelentős </a:t>
            </a:r>
            <a:r>
              <a:rPr lang="hu-H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változások:</a:t>
            </a:r>
            <a:endParaRPr lang="hu-H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2" indent="-285750" algn="just" eaLnBrk="0" hangingPunct="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2019. évi támogatás: 34 079,4 millió forint,</a:t>
            </a:r>
          </a:p>
          <a:p>
            <a:pPr marL="285750" lvl="2" indent="-285750" algn="just" eaLnBrk="0" hangingPunct="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egy lakosra jutó adóerőképesség határa emelkedett, 32 000 forintról 35 000 forintra, </a:t>
            </a:r>
          </a:p>
          <a:p>
            <a:pPr marL="285750" lvl="2" indent="-285750" algn="just" eaLnBrk="0" hangingPunct="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támogatás mértéke az egy lakosra jutó adóerő-képesség alapján </a:t>
            </a:r>
            <a:r>
              <a:rPr lang="hu-H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függvényszerűen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meghatározott, így nincs éles különbség az egyes jövedelmi kategóriák között,</a:t>
            </a:r>
          </a:p>
          <a:p>
            <a:pPr marL="285750" lvl="2" indent="-285750" algn="just" eaLnBrk="0" hangingPunct="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felhasználási célok szűkültek, elsődleges cél a pénzbeli és természetbeni ellátások fedezetének biztosítása, így közfoglalkoztatási célra már nem fordítható, </a:t>
            </a:r>
          </a:p>
          <a:p>
            <a:pPr marL="285750" lvl="2" indent="-285750" algn="just" eaLnBrk="0" hangingPunct="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új, a településen élő szociális támogatásra szorulók arányát jobban kifejező mutatószámok alkalmazása, </a:t>
            </a:r>
          </a:p>
          <a:p>
            <a:pPr marL="285750" lvl="2" indent="-285750" algn="just" eaLnBrk="0" hangingPunct="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az önkormányzat által ténylegesen a segélyezési feladatokra fordított kiadások figyelembevételével a támogatás felső </a:t>
            </a:r>
            <a:r>
              <a:rPr lang="hu-H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korlátossá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válik (könyvelés!!!). </a:t>
            </a:r>
          </a:p>
        </p:txBody>
      </p:sp>
    </p:spTree>
    <p:extLst>
      <p:ext uri="{BB962C8B-B14F-4D97-AF65-F5344CB8AC3E}">
        <p14:creationId xmlns:p14="http://schemas.microsoft.com/office/powerpoint/2010/main" val="23117833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Egyéni tervezé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eloldala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Beloldala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loldala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3_Beloldala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2875</TotalTime>
  <Words>3034</Words>
  <Application>Microsoft Office PowerPoint</Application>
  <PresentationFormat>Diavetítés a képernyőre (4:3 oldalarány)</PresentationFormat>
  <Paragraphs>368</Paragraphs>
  <Slides>27</Slides>
  <Notes>11</Notes>
  <HiddenSlides>0</HiddenSlides>
  <MMClips>0</MMClips>
  <ScaleCrop>false</ScaleCrop>
  <HeadingPairs>
    <vt:vector size="4" baseType="variant">
      <vt:variant>
        <vt:lpstr>Téma</vt:lpstr>
      </vt:variant>
      <vt:variant>
        <vt:i4>6</vt:i4>
      </vt:variant>
      <vt:variant>
        <vt:lpstr>Diacímek</vt:lpstr>
      </vt:variant>
      <vt:variant>
        <vt:i4>27</vt:i4>
      </vt:variant>
    </vt:vector>
  </HeadingPairs>
  <TitlesOfParts>
    <vt:vector size="33" baseType="lpstr">
      <vt:lpstr>Office Theme</vt:lpstr>
      <vt:lpstr>Egyéni tervezés</vt:lpstr>
      <vt:lpstr>Beloldalak</vt:lpstr>
      <vt:lpstr>1_Beloldalak</vt:lpstr>
      <vt:lpstr>2_Beloldalak</vt:lpstr>
      <vt:lpstr>3_Beloldalak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Ágazati prioritások I.</vt:lpstr>
      <vt:lpstr>Ágazati prioritások II.</vt:lpstr>
      <vt:lpstr>Ágazati prioritások III.</vt:lpstr>
      <vt:lpstr>Ágazati prioritások IV.</vt:lpstr>
      <vt:lpstr>Jövedelmi egyenlőtlenségek az önkormányzati alrendszerben I.</vt:lpstr>
      <vt:lpstr>Jövedelmi egyenlőtlenségek az önkormányzati alrendszerben II.</vt:lpstr>
      <vt:lpstr>Beszámítás – kiegészítés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A Magyarország gazdasági stabilitásáról szóló 2011. évi CXCIV. törvény módosítása (2) </vt:lpstr>
      <vt:lpstr>PowerPoint bemutató</vt:lpstr>
      <vt:lpstr>PowerPoint bemutató</vt:lpstr>
      <vt:lpstr>PowerPoint bemutató</vt:lpstr>
      <vt:lpstr>Köszönöm megtisztelő figyelmüket!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Kori</dc:creator>
  <cp:lastModifiedBy>Hopka Viktória</cp:lastModifiedBy>
  <cp:revision>801</cp:revision>
  <cp:lastPrinted>2016-10-17T11:51:25Z</cp:lastPrinted>
  <dcterms:created xsi:type="dcterms:W3CDTF">2010-06-15T13:49:13Z</dcterms:created>
  <dcterms:modified xsi:type="dcterms:W3CDTF">2018-11-30T10:15:12Z</dcterms:modified>
</cp:coreProperties>
</file>