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4"/>
  </p:sldMasterIdLst>
  <p:notesMasterIdLst>
    <p:notesMasterId r:id="rId54"/>
  </p:notesMasterIdLst>
  <p:handoutMasterIdLst>
    <p:handoutMasterId r:id="rId55"/>
  </p:handoutMasterIdLst>
  <p:sldIdLst>
    <p:sldId id="256" r:id="rId5"/>
    <p:sldId id="312" r:id="rId6"/>
    <p:sldId id="313" r:id="rId7"/>
    <p:sldId id="314" r:id="rId8"/>
    <p:sldId id="315" r:id="rId9"/>
    <p:sldId id="346" r:id="rId10"/>
    <p:sldId id="364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9" r:id="rId24"/>
    <p:sldId id="330" r:id="rId25"/>
    <p:sldId id="331" r:id="rId26"/>
    <p:sldId id="349" r:id="rId27"/>
    <p:sldId id="350" r:id="rId28"/>
    <p:sldId id="351" r:id="rId29"/>
    <p:sldId id="353" r:id="rId30"/>
    <p:sldId id="354" r:id="rId31"/>
    <p:sldId id="352" r:id="rId32"/>
    <p:sldId id="332" r:id="rId33"/>
    <p:sldId id="334" r:id="rId34"/>
    <p:sldId id="335" r:id="rId35"/>
    <p:sldId id="336" r:id="rId36"/>
    <p:sldId id="337" r:id="rId37"/>
    <p:sldId id="338" r:id="rId38"/>
    <p:sldId id="340" r:id="rId39"/>
    <p:sldId id="341" r:id="rId40"/>
    <p:sldId id="342" r:id="rId41"/>
    <p:sldId id="343" r:id="rId42"/>
    <p:sldId id="363" r:id="rId43"/>
    <p:sldId id="355" r:id="rId44"/>
    <p:sldId id="356" r:id="rId45"/>
    <p:sldId id="357" r:id="rId46"/>
    <p:sldId id="358" r:id="rId47"/>
    <p:sldId id="359" r:id="rId48"/>
    <p:sldId id="360" r:id="rId49"/>
    <p:sldId id="361" r:id="rId50"/>
    <p:sldId id="362" r:id="rId51"/>
    <p:sldId id="365" r:id="rId52"/>
    <p:sldId id="258" r:id="rId53"/>
  </p:sldIdLst>
  <p:sldSz cx="9144000" cy="6858000" type="screen4x3"/>
  <p:notesSz cx="6742113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 userDrawn="1">
          <p15:clr>
            <a:srgbClr val="A4A3A4"/>
          </p15:clr>
        </p15:guide>
        <p15:guide id="2" pos="212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ka Beatrix" initials="TB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4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76218" autoAdjust="0"/>
  </p:normalViewPr>
  <p:slideViewPr>
    <p:cSldViewPr snapToObjects="1">
      <p:cViewPr varScale="1">
        <p:scale>
          <a:sx n="89" d="100"/>
          <a:sy n="89" d="100"/>
        </p:scale>
        <p:origin x="-1243" y="-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4" d="100"/>
        <a:sy n="134" d="100"/>
      </p:scale>
      <p:origin x="0" y="-396"/>
    </p:cViewPr>
  </p:sorterViewPr>
  <p:notesViewPr>
    <p:cSldViewPr snapToObjects="1">
      <p:cViewPr varScale="1">
        <p:scale>
          <a:sx n="86" d="100"/>
          <a:sy n="86" d="100"/>
        </p:scale>
        <p:origin x="3786" y="78"/>
      </p:cViewPr>
      <p:guideLst>
        <p:guide orient="horz" pos="3110"/>
        <p:guide pos="21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D736D-A0D8-4575-9E75-FEC141C0D3FB}" type="datetimeFigureOut">
              <a:rPr lang="hu-HU" smtClean="0"/>
              <a:t>2019.01.07.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9377318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18971" y="9377318"/>
            <a:ext cx="2921582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6436-06B6-48C8-B770-C82836090E82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340798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230F8-2015-46AC-9C15-B08EDE877F5D}" type="datetimeFigureOut">
              <a:rPr lang="hu-HU" smtClean="0"/>
              <a:t>2019.01.07.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8713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5C11E-540C-488B-B718-84796C0B45F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3658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3A78-C37F-457D-BAA7-EF535DA1CF38}" type="slidenum">
              <a:rPr lang="hu-HU" smtClean="0"/>
              <a:pPr/>
              <a:t>33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85883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3A78-C37F-457D-BAA7-EF535DA1CF38}" type="slidenum">
              <a:rPr lang="hu-HU" smtClean="0"/>
              <a:pPr/>
              <a:t>34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51614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89520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8793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53683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6041778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42978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74431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866775" y="739775"/>
            <a:ext cx="4935538" cy="3702050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893499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49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1238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251200" y="504825"/>
            <a:ext cx="3370263" cy="252888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67103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251200" y="504825"/>
            <a:ext cx="3370263" cy="252888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28998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3251200" y="504825"/>
            <a:ext cx="3370263" cy="2528888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52C147-5D8F-4DFC-8E8E-6A4C7C541CCA}" type="slidenum">
              <a:rPr lang="hu-HU" smtClean="0"/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0632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85889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95189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A5C11E-540C-488B-B718-84796C0B45F1}" type="slidenum">
              <a:rPr lang="hu-HU" smtClean="0"/>
              <a:t>25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723402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3A78-C37F-457D-BAA7-EF535DA1CF38}" type="slidenum">
              <a:rPr lang="hu-HU" smtClean="0"/>
              <a:pPr/>
              <a:t>31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31960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7E3A78-C37F-457D-BAA7-EF535DA1CF38}" type="slidenum">
              <a:rPr lang="hu-HU" smtClean="0"/>
              <a:pPr/>
              <a:t>32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0299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2A09E-4961-4A86-AE72-E4B043CAC53D}" type="datetime1">
              <a:rPr lang="hu-HU" smtClean="0"/>
              <a:t>2019.01.07.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805236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2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pic>
        <p:nvPicPr>
          <p:cNvPr id="10" name="Kép 47">
            <a:extLst>
              <a:ext uri="{FF2B5EF4-FFF2-40B4-BE49-F238E27FC236}">
                <a16:creationId xmlns="" xmlns:a16="http://schemas.microsoft.com/office/drawing/2014/main" id="{247A1CBF-0AD4-4D00-A5CC-D362D9F4EED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40353" y="278672"/>
            <a:ext cx="111870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159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700075" cy="936104"/>
          </a:xfrm>
        </p:spPr>
        <p:txBody>
          <a:bodyPr>
            <a:normAutofit/>
          </a:bodyPr>
          <a:lstStyle>
            <a:lvl1pPr algn="l">
              <a:defRPr sz="2400"/>
            </a:lvl1pPr>
          </a:lstStyle>
          <a:p>
            <a:r>
              <a:rPr lang="hu-HU" dirty="0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7D6B1-27A1-46FD-AB0D-7C1474151D2E}" type="datetime1">
              <a:rPr lang="hu-HU" smtClean="0"/>
              <a:t>2019.01.07.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32961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C1912-7B20-4353-AAF2-15C172E3C4CE}" type="datetime1">
              <a:rPr lang="hu-HU" smtClean="0"/>
              <a:t>2019.01.07.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7" name="Cím 1"/>
          <p:cNvSpPr txBox="1">
            <a:spLocks/>
          </p:cNvSpPr>
          <p:nvPr userDrawn="1"/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346902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B4815-BC09-4ACD-AEF5-C05C5820C59E}" type="datetime1">
              <a:rPr lang="hu-HU" smtClean="0"/>
              <a:t>2019.01.07.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34561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30ABF-0603-489C-9CBE-2284522270C0}" type="datetime1">
              <a:rPr lang="hu-HU" smtClean="0"/>
              <a:t>2019.01.07.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456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447989" y="1628800"/>
            <a:ext cx="5111750" cy="469106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7" name="Kép helye 2"/>
          <p:cNvSpPr>
            <a:spLocks noGrp="1"/>
          </p:cNvSpPr>
          <p:nvPr>
            <p:ph type="pic" idx="13"/>
          </p:nvPr>
        </p:nvSpPr>
        <p:spPr>
          <a:xfrm>
            <a:off x="5724128" y="1633102"/>
            <a:ext cx="3240360" cy="46910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86175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1435100"/>
            <a:ext cx="5111750" cy="46910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F13749-2FD3-4817-BA8B-FE50EB6A2C4D}" type="datetime1">
              <a:rPr lang="hu-HU" smtClean="0"/>
              <a:t>2019.01.07.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</p:spTree>
    <p:extLst>
      <p:ext uri="{BB962C8B-B14F-4D97-AF65-F5344CB8AC3E}">
        <p14:creationId xmlns:p14="http://schemas.microsoft.com/office/powerpoint/2010/main" val="142877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D60EC-3109-4C2B-9845-F7C5F4B922A6}" type="datetime1">
              <a:rPr lang="hu-HU" smtClean="0"/>
              <a:t>2019.01.07.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034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47989" y="44624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39C1A-A05C-4D45-B651-4C3771EBAAE3}" type="datetime1">
              <a:rPr lang="hu-HU" smtClean="0"/>
              <a:t>2019.01.07.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ECFDF-B4B8-4D79-9C23-DD008FAF0A0B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1508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6" r:id="rId7"/>
    <p:sldLayoutId id="2147483667" r:id="rId8"/>
    <p:sldLayoutId id="2147483670" r:id="rId9"/>
    <p:sldLayoutId id="2147483671" r:id="rId10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4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:\Users\vikarig\Pictures\dashboards-marketers.jpg">
            <a:extLst>
              <a:ext uri="{FF2B5EF4-FFF2-40B4-BE49-F238E27FC236}">
                <a16:creationId xmlns="" xmlns:a16="http://schemas.microsoft.com/office/drawing/2014/main" id="{7EED1199-2DA1-4684-A5AB-24A076639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54490"/>
            <a:ext cx="9143999" cy="306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619672" y="76711"/>
            <a:ext cx="5904656" cy="144016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AZ ASP ADATTÁRHÁZ STRATÉGIÁJÁNAK ISMERTETÉSE</a:t>
            </a:r>
            <a:endParaRPr lang="hu-HU" sz="2800" dirty="0"/>
          </a:p>
        </p:txBody>
      </p:sp>
      <p:pic>
        <p:nvPicPr>
          <p:cNvPr id="10" name="Kép 9">
            <a:extLst>
              <a:ext uri="{FF2B5EF4-FFF2-40B4-BE49-F238E27FC236}">
                <a16:creationId xmlns="" xmlns:a16="http://schemas.microsoft.com/office/drawing/2014/main" id="{3554E28B-A6A3-4E99-BACD-DF9A21599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499" y="74263"/>
            <a:ext cx="1859853" cy="432048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="" xmlns:a16="http://schemas.microsoft.com/office/drawing/2014/main" id="{247A1CBF-0AD4-4D00-A5CC-D362D9F4EE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72530" y="74263"/>
            <a:ext cx="1152128" cy="407832"/>
          </a:xfrm>
          <a:prstGeom prst="rect">
            <a:avLst/>
          </a:prstGeom>
        </p:spPr>
      </p:pic>
      <p:sp>
        <p:nvSpPr>
          <p:cNvPr id="5" name="Cím 1">
            <a:extLst>
              <a:ext uri="{FF2B5EF4-FFF2-40B4-BE49-F238E27FC236}">
                <a16:creationId xmlns="" xmlns:a16="http://schemas.microsoft.com/office/drawing/2014/main" id="{25B3220E-EA50-4C12-97F8-DE8004DED5B4}"/>
              </a:ext>
            </a:extLst>
          </p:cNvPr>
          <p:cNvSpPr txBox="1">
            <a:spLocks/>
          </p:cNvSpPr>
          <p:nvPr/>
        </p:nvSpPr>
        <p:spPr>
          <a:xfrm>
            <a:off x="303750" y="4797152"/>
            <a:ext cx="4844313" cy="12347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hu-HU" sz="1600" dirty="0"/>
              <a:t>XIX. Önkormányzati Költségvetési- és </a:t>
            </a:r>
            <a:r>
              <a:rPr lang="hu-HU" sz="1600" dirty="0" smtClean="0"/>
              <a:t>adókonferencia</a:t>
            </a:r>
          </a:p>
          <a:p>
            <a:pPr algn="ctr"/>
            <a:r>
              <a:rPr lang="hu-HU" sz="1600" b="0" cap="none" dirty="0" smtClean="0"/>
              <a:t>2018. december 4-6.</a:t>
            </a:r>
            <a:endParaRPr lang="hu-HU" sz="1600" b="0" cap="none" dirty="0"/>
          </a:p>
        </p:txBody>
      </p:sp>
      <p:sp>
        <p:nvSpPr>
          <p:cNvPr id="6" name="Cím 1">
            <a:extLst>
              <a:ext uri="{FF2B5EF4-FFF2-40B4-BE49-F238E27FC236}">
                <a16:creationId xmlns="" xmlns:a16="http://schemas.microsoft.com/office/drawing/2014/main" id="{4181A1FD-889D-41C1-8699-D68E16C592E5}"/>
              </a:ext>
            </a:extLst>
          </p:cNvPr>
          <p:cNvSpPr txBox="1">
            <a:spLocks/>
          </p:cNvSpPr>
          <p:nvPr/>
        </p:nvSpPr>
        <p:spPr>
          <a:xfrm>
            <a:off x="570121" y="5871406"/>
            <a:ext cx="4032448" cy="57956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b="1" kern="1200" cap="all" baseline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hu-HU" sz="2000" b="0" cap="none" dirty="0"/>
              <a:t>Vikárius Gabriella </a:t>
            </a:r>
            <a:r>
              <a:rPr lang="hu-HU" sz="2000" b="0" cap="none" dirty="0" err="1" smtClean="0"/>
              <a:t>alprojektvezető</a:t>
            </a:r>
            <a:endParaRPr lang="hu-HU" sz="2000" b="0" cap="none" dirty="0" smtClean="0"/>
          </a:p>
          <a:p>
            <a:pPr algn="ctr"/>
            <a:r>
              <a:rPr lang="hu-HU" sz="2000" b="0" cap="none" dirty="0" smtClean="0"/>
              <a:t>Magyar Államkincstár</a:t>
            </a:r>
            <a:endParaRPr lang="hu-HU" sz="2000" b="0" cap="none" dirty="0"/>
          </a:p>
        </p:txBody>
      </p:sp>
    </p:spTree>
    <p:extLst>
      <p:ext uri="{BB962C8B-B14F-4D97-AF65-F5344CB8AC3E}">
        <p14:creationId xmlns:p14="http://schemas.microsoft.com/office/powerpoint/2010/main" val="116977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549AF764-D123-49DB-B4FE-996630077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799" y="1628800"/>
            <a:ext cx="8229600" cy="502656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hu-HU" sz="2000" dirty="0"/>
              <a:t>Kincstár-NISZ közös beszerzés  -  T-Systems megvalósítás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hu-HU" sz="2000" dirty="0" smtClean="0"/>
              <a:t>Szerződés </a:t>
            </a:r>
            <a:r>
              <a:rPr lang="hu-HU" sz="2000" dirty="0"/>
              <a:t>aláírása a </a:t>
            </a:r>
            <a:r>
              <a:rPr lang="hu-HU" sz="2000" b="1" dirty="0"/>
              <a:t>közbeszerzési eljárás elhúzódása</a:t>
            </a:r>
            <a:r>
              <a:rPr lang="hu-HU" sz="2000" dirty="0"/>
              <a:t> okán jelentős csúszással, </a:t>
            </a:r>
            <a:r>
              <a:rPr lang="hu-HU" sz="2000" b="1" dirty="0"/>
              <a:t>2018. január 30</a:t>
            </a:r>
            <a:r>
              <a:rPr lang="hu-HU" sz="2000" dirty="0"/>
              <a:t>-án</a:t>
            </a:r>
          </a:p>
          <a:p>
            <a:pPr marL="342900" lvl="1" indent="-3429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A Belügyminisztérium kérésére </a:t>
            </a:r>
            <a:r>
              <a:rPr lang="hu-HU" sz="2000" b="1" dirty="0"/>
              <a:t>soron kívüli </a:t>
            </a:r>
            <a:r>
              <a:rPr lang="hu-HU" sz="2000" dirty="0" smtClean="0"/>
              <a:t>feladat</a:t>
            </a:r>
          </a:p>
          <a:p>
            <a:pPr marL="742950" lvl="2" indent="-342900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r>
              <a:rPr lang="hu-HU" sz="1600" dirty="0" smtClean="0"/>
              <a:t>szűkített adatkörön az interfész engedéllyel rendelkező önkormányzatok adattárház töltési képességének vizsgálata</a:t>
            </a:r>
          </a:p>
          <a:p>
            <a:pPr marL="285750"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Új ütemezés</a:t>
            </a:r>
          </a:p>
          <a:p>
            <a:pPr marL="285750" indent="-285750">
              <a:spcAft>
                <a:spcPts val="1200"/>
              </a:spcAft>
            </a:pPr>
            <a:r>
              <a:rPr lang="hu-HU" sz="2000" dirty="0" smtClean="0"/>
              <a:t>A </a:t>
            </a:r>
            <a:r>
              <a:rPr lang="hu-HU" sz="2000" dirty="0"/>
              <a:t>beszerzett </a:t>
            </a:r>
            <a:r>
              <a:rPr lang="hu-HU" sz="2000" dirty="0" err="1"/>
              <a:t>Hadoop</a:t>
            </a:r>
            <a:r>
              <a:rPr lang="hu-HU" sz="2000" dirty="0"/>
              <a:t> platform ezt lehetővé tette </a:t>
            </a:r>
          </a:p>
          <a:p>
            <a:pPr lvl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egy hagyományos adattárházhoz képest gyorsabban és egyszerűbben betölthetők, letárolhatók és elemezhetők a forrásrendszeri </a:t>
            </a:r>
            <a:r>
              <a:rPr lang="hu-HU" sz="1600" dirty="0" smtClean="0"/>
              <a:t>adatok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</a:pPr>
            <a:endParaRPr lang="hu-HU" sz="2000" dirty="0" smtClean="0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10</a:t>
            </a:fld>
            <a:endParaRPr lang="hu-HU" dirty="0"/>
          </a:p>
        </p:txBody>
      </p:sp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555776" y="116632"/>
            <a:ext cx="4412043" cy="864096"/>
          </a:xfrm>
        </p:spPr>
        <p:txBody>
          <a:bodyPr>
            <a:noAutofit/>
          </a:bodyPr>
          <a:lstStyle/>
          <a:p>
            <a:pPr algn="ctr"/>
            <a:r>
              <a:rPr lang="hu-H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Prototípus alapú adattárház fejlesztés</a:t>
            </a:r>
          </a:p>
        </p:txBody>
      </p:sp>
    </p:spTree>
    <p:extLst>
      <p:ext uri="{BB962C8B-B14F-4D97-AF65-F5344CB8AC3E}">
        <p14:creationId xmlns:p14="http://schemas.microsoft.com/office/powerpoint/2010/main" val="160751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79712" y="78406"/>
            <a:ext cx="5832648" cy="974330"/>
          </a:xfrm>
        </p:spPr>
        <p:txBody>
          <a:bodyPr>
            <a:normAutofit/>
          </a:bodyPr>
          <a:lstStyle/>
          <a:p>
            <a:r>
              <a:rPr lang="hu-HU" sz="3200" dirty="0" smtClean="0">
                <a:solidFill>
                  <a:schemeClr val="bg1"/>
                </a:solidFill>
              </a:rPr>
              <a:t>Betöltési prototípus</a:t>
            </a:r>
            <a:endParaRPr lang="hu-HU" sz="32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501171" y="1844824"/>
            <a:ext cx="821658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A </a:t>
            </a:r>
            <a:r>
              <a:rPr lang="hu-HU" b="1" dirty="0" smtClean="0"/>
              <a:t>Betöltési prototípus  </a:t>
            </a:r>
            <a:r>
              <a:rPr lang="hu-HU" dirty="0" smtClean="0"/>
              <a:t>- adatkörei</a:t>
            </a:r>
          </a:p>
          <a:p>
            <a:pPr marL="1200150" lvl="2" indent="-28575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GAZD </a:t>
            </a:r>
            <a:r>
              <a:rPr lang="hu-HU" dirty="0" smtClean="0"/>
              <a:t>tételes </a:t>
            </a:r>
            <a:r>
              <a:rPr lang="hu-HU" dirty="0"/>
              <a:t>kötelezettségvállalás adatok, </a:t>
            </a:r>
            <a:endParaRPr lang="hu-HU" dirty="0" smtClean="0"/>
          </a:p>
          <a:p>
            <a:pPr marL="1200150" lvl="2" indent="-28575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GAZD heti </a:t>
            </a:r>
            <a:r>
              <a:rPr lang="hu-HU" dirty="0"/>
              <a:t>és havi aggregátumok (1-6 </a:t>
            </a:r>
            <a:r>
              <a:rPr lang="hu-HU" dirty="0" smtClean="0"/>
              <a:t>űrlapok szerinti aggregátumok, automatikusan előállítható egyszerűsített E űrlap), </a:t>
            </a:r>
          </a:p>
          <a:p>
            <a:pPr marL="1200150" lvl="2" indent="-28575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IPARKER </a:t>
            </a:r>
            <a:r>
              <a:rPr lang="hu-HU" dirty="0"/>
              <a:t>szálláshely adatok </a:t>
            </a:r>
            <a:endParaRPr lang="hu-HU" dirty="0" smtClean="0"/>
          </a:p>
          <a:p>
            <a:pPr marL="1200150" lvl="2" indent="-28575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KTÖRZS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15146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79712" y="78406"/>
            <a:ext cx="5832648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>
                <a:solidFill>
                  <a:schemeClr val="bg1"/>
                </a:solidFill>
              </a:rPr>
              <a:t>Betöltési </a:t>
            </a:r>
            <a:r>
              <a:rPr lang="hu-HU" sz="2800" dirty="0" smtClean="0">
                <a:solidFill>
                  <a:schemeClr val="bg1"/>
                </a:solidFill>
              </a:rPr>
              <a:t>prototípus fejlesztése</a:t>
            </a:r>
            <a:endParaRPr lang="hu-HU" sz="2800" dirty="0">
              <a:solidFill>
                <a:schemeClr val="bg1"/>
              </a:solidFill>
            </a:endParaRP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graphicFrame>
        <p:nvGraphicFramePr>
          <p:cNvPr id="6" name="Táblázat 5"/>
          <p:cNvGraphicFramePr>
            <a:graphicFrameLocks noGrp="1"/>
          </p:cNvGraphicFramePr>
          <p:nvPr>
            <p:extLst/>
          </p:nvPr>
        </p:nvGraphicFramePr>
        <p:xfrm>
          <a:off x="470214" y="1772816"/>
          <a:ext cx="8350258" cy="42906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17127">
                  <a:extLst>
                    <a:ext uri="{9D8B030D-6E8A-4147-A177-3AD203B41FA5}">
                      <a16:colId xmlns="" xmlns:a16="http://schemas.microsoft.com/office/drawing/2014/main" val="2673317241"/>
                    </a:ext>
                  </a:extLst>
                </a:gridCol>
                <a:gridCol w="1333131">
                  <a:extLst>
                    <a:ext uri="{9D8B030D-6E8A-4147-A177-3AD203B41FA5}">
                      <a16:colId xmlns="" xmlns:a16="http://schemas.microsoft.com/office/drawing/2014/main" val="1666321922"/>
                    </a:ext>
                  </a:extLst>
                </a:gridCol>
              </a:tblGrid>
              <a:tr h="1007692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Betöltési </a:t>
                      </a:r>
                      <a:r>
                        <a:rPr lang="hu-H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prototípus </a:t>
                      </a: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interfész specifikáció </a:t>
                      </a:r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kidolgozása és átadása</a:t>
                      </a:r>
                      <a:r>
                        <a:rPr lang="hu-H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hu-HU" sz="1600" b="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6000" algn="l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(ASP-s forrásrendszeri fejlesztőkkel együttműködve)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2018.04.03</a:t>
                      </a:r>
                    </a:p>
                    <a:p>
                      <a:pPr marL="36000" algn="ctr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és</a:t>
                      </a:r>
                    </a:p>
                    <a:p>
                      <a:pPr marL="36000" algn="ctr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2018.05.15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2744183646"/>
                  </a:ext>
                </a:extLst>
              </a:tr>
              <a:tr h="529919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hu-H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Adattovábbítási csatornák </a:t>
                      </a: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kialakítása, tesztelése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2018.04.06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3101244105"/>
                  </a:ext>
                </a:extLst>
              </a:tr>
              <a:tr h="681594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</a:t>
                      </a:r>
                      <a:r>
                        <a:rPr lang="hu-H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központilag</a:t>
                      </a: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kifejlesztett és tesztelt </a:t>
                      </a:r>
                      <a:r>
                        <a:rPr lang="hu-HU" sz="16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deperszonalizációs</a:t>
                      </a: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programmodul megküldése az önkormányzatoknak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2018.06.11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974050629"/>
                  </a:ext>
                </a:extLst>
              </a:tr>
              <a:tr h="1063775">
                <a:tc>
                  <a:txBody>
                    <a:bodyPr/>
                    <a:lstStyle/>
                    <a:p>
                      <a:pPr marL="3600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Betöltési prototípus </a:t>
                      </a:r>
                      <a:r>
                        <a:rPr lang="hu-HU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fejlesztések </a:t>
                      </a:r>
                      <a:r>
                        <a:rPr lang="hu-H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elvégzése, t</a:t>
                      </a:r>
                      <a:r>
                        <a:rPr lang="hu-H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esztelés indulása</a:t>
                      </a:r>
                      <a:r>
                        <a:rPr lang="hu-HU" sz="16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493200" lvl="1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interfészes</a:t>
                      </a:r>
                      <a:r>
                        <a:rPr lang="hu-HU" sz="16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és</a:t>
                      </a:r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ASP-s forrásrendszerek (leválogató és csomag előállító) </a:t>
                      </a:r>
                    </a:p>
                    <a:p>
                      <a:pPr marL="493200" lvl="1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adattárházban (fogadó, ellenőrző, betöltő modulok, </a:t>
                      </a:r>
                      <a:r>
                        <a:rPr lang="hu-HU" sz="1600" b="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Stage</a:t>
                      </a:r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réteg)</a:t>
                      </a: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hu-H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2018.06.15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4071675273"/>
                  </a:ext>
                </a:extLst>
              </a:tr>
              <a:tr h="465089">
                <a:tc>
                  <a:txBody>
                    <a:bodyPr/>
                    <a:lstStyle/>
                    <a:p>
                      <a:pPr marL="36000" algn="l" defTabSz="914310" rtl="0" eaLnBrk="1" fontAlgn="ctr" latinLnBrk="0" hangingPunct="1"/>
                      <a:r>
                        <a:rPr lang="hu-HU" sz="1600" b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Próbaüzem</a:t>
                      </a:r>
                      <a:r>
                        <a:rPr lang="hu-HU" sz="1600" b="0" u="none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indulása, kontroll riportok fejlesztése</a:t>
                      </a:r>
                      <a:endParaRPr lang="hu-HU" sz="1600" b="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</a:t>
                      </a:r>
                      <a:r>
                        <a:rPr lang="hu-HU" sz="16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07.13</a:t>
                      </a:r>
                      <a:endParaRPr lang="hu-HU" sz="16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3988156858"/>
                  </a:ext>
                </a:extLst>
              </a:tr>
              <a:tr h="542604">
                <a:tc>
                  <a:txBody>
                    <a:bodyPr/>
                    <a:lstStyle/>
                    <a:p>
                      <a:pPr marL="36000" algn="l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Felülvizsgálati jegyzőkönyvek </a:t>
                      </a:r>
                      <a:r>
                        <a:rPr lang="hu-HU" sz="1600" b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megküldése a BM-nek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36000" algn="ctr" fontAlgn="ctr"/>
                      <a:r>
                        <a:rPr lang="hu-H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2018.09.14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1265093226"/>
                  </a:ext>
                </a:extLst>
              </a:tr>
            </a:tbl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12</a:t>
            </a:fld>
            <a:endParaRPr lang="hu-HU"/>
          </a:p>
        </p:txBody>
      </p:sp>
      <p:sp>
        <p:nvSpPr>
          <p:cNvPr id="7" name="Téglalap 6"/>
          <p:cNvSpPr/>
          <p:nvPr/>
        </p:nvSpPr>
        <p:spPr>
          <a:xfrm>
            <a:off x="448961" y="1287396"/>
            <a:ext cx="5868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dirty="0"/>
              <a:t>Á</a:t>
            </a:r>
            <a:r>
              <a:rPr lang="hu-HU" dirty="0" smtClean="0"/>
              <a:t>ltalános </a:t>
            </a:r>
            <a:r>
              <a:rPr lang="hu-HU" dirty="0"/>
              <a:t>tervezési feladatokkal </a:t>
            </a:r>
            <a:r>
              <a:rPr lang="hu-HU" dirty="0" smtClean="0"/>
              <a:t>párhuzamosan: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1497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056291"/>
          </a:xfrm>
        </p:spPr>
        <p:txBody>
          <a:bodyPr>
            <a:no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hu-HU" sz="1800" dirty="0"/>
              <a:t>A fejlesztési időszakban konstruktív együttműködés alakult ki a nagyobb önkormányzati </a:t>
            </a:r>
            <a:r>
              <a:rPr lang="hu-HU" sz="1800" dirty="0" smtClean="0"/>
              <a:t>szállítókkal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hu-HU" sz="1400" dirty="0" smtClean="0"/>
              <a:t>A szakrendszeri különbözőségek okán kérésükre módosítottunk a specifikáción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hu-HU" sz="1800" dirty="0" smtClean="0"/>
              <a:t>A </a:t>
            </a:r>
            <a:r>
              <a:rPr lang="hu-HU" sz="1800" dirty="0"/>
              <a:t>tesztüzem és a próbaüzem során az együttműködés köre kibővült </a:t>
            </a:r>
            <a:endParaRPr lang="hu-HU" sz="1800" dirty="0" smtClean="0"/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hu-HU" sz="1400" dirty="0" smtClean="0"/>
              <a:t>11 különböző gazdálkodási szakrendszer, 10 különböző </a:t>
            </a:r>
            <a:r>
              <a:rPr lang="hu-HU" sz="1400" dirty="0" err="1" smtClean="0"/>
              <a:t>iparker</a:t>
            </a:r>
            <a:r>
              <a:rPr lang="hu-HU" sz="1400" dirty="0" smtClean="0"/>
              <a:t> szakrendszer</a:t>
            </a:r>
          </a:p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hu-HU" sz="1800" dirty="0" smtClean="0"/>
              <a:t>Határidőben</a:t>
            </a:r>
            <a:r>
              <a:rPr lang="hu-HU" sz="1800" dirty="0"/>
              <a:t>, 2018. június 15-én indult a 2 hetes </a:t>
            </a:r>
            <a:r>
              <a:rPr lang="hu-HU" sz="1800" dirty="0" smtClean="0"/>
              <a:t>tesztüzem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hu-HU" sz="1400" dirty="0" smtClean="0"/>
              <a:t>Néhány  </a:t>
            </a:r>
            <a:r>
              <a:rPr lang="hu-HU" sz="1400" dirty="0"/>
              <a:t>interfészes fejlesztő csúszása miatt </a:t>
            </a:r>
            <a:r>
              <a:rPr lang="hu-HU" sz="1400" dirty="0" smtClean="0"/>
              <a:t>meghosszabbítva  </a:t>
            </a:r>
            <a:endParaRPr lang="hu-HU" sz="1400" dirty="0"/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hu-HU" sz="1800" dirty="0" smtClean="0"/>
              <a:t>Jelentős különbségek az interfészeket </a:t>
            </a:r>
            <a:r>
              <a:rPr lang="hu-HU" sz="1800" dirty="0"/>
              <a:t>fejlesztők között – fejlesztési idő és minőség </a:t>
            </a:r>
            <a:r>
              <a:rPr lang="hu-HU" sz="1800" dirty="0" smtClean="0"/>
              <a:t>tekintetében</a:t>
            </a:r>
          </a:p>
          <a:p>
            <a:pPr lvl="1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hu-HU" sz="1400" dirty="0" smtClean="0"/>
              <a:t>tesztelések, javítások a próbaüzem végéig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13</a:t>
            </a:fld>
            <a:endParaRPr lang="hu-HU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36EB9EC6-F843-4A55-8039-EEF3C55BED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11" name="Cím 4"/>
          <p:cNvSpPr>
            <a:spLocks noGrp="1"/>
          </p:cNvSpPr>
          <p:nvPr>
            <p:ph type="title"/>
          </p:nvPr>
        </p:nvSpPr>
        <p:spPr>
          <a:xfrm>
            <a:off x="2555776" y="116632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Betöltési prototípus Fejlesztése</a:t>
            </a:r>
          </a:p>
        </p:txBody>
      </p:sp>
    </p:spTree>
    <p:extLst>
      <p:ext uri="{BB962C8B-B14F-4D97-AF65-F5344CB8AC3E}">
        <p14:creationId xmlns:p14="http://schemas.microsoft.com/office/powerpoint/2010/main" val="256363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979712" y="78406"/>
            <a:ext cx="5832648" cy="97433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600" dirty="0"/>
              <a:t>Betöltési prototípus tesztelése</a:t>
            </a:r>
            <a:endParaRPr lang="hu-HU" sz="36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51520" y="1412776"/>
            <a:ext cx="835292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2000" dirty="0" smtClean="0"/>
              <a:t>Sikeres adatcsomag küldések esetén - kincstári </a:t>
            </a:r>
            <a:r>
              <a:rPr lang="hu-HU" sz="2000" dirty="0" err="1" smtClean="0"/>
              <a:t>smoke</a:t>
            </a:r>
            <a:r>
              <a:rPr lang="hu-HU" sz="2000" dirty="0" smtClean="0"/>
              <a:t> tesztek</a:t>
            </a:r>
          </a:p>
          <a:p>
            <a:pPr marL="742950" lvl="1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1400" dirty="0" smtClean="0"/>
              <a:t>pl. K11 űrlapok </a:t>
            </a:r>
            <a:r>
              <a:rPr lang="hu-HU" sz="1400" dirty="0" err="1" smtClean="0"/>
              <a:t>vs</a:t>
            </a:r>
            <a:r>
              <a:rPr lang="hu-HU" sz="1400" dirty="0" smtClean="0"/>
              <a:t> elemi adatokból képzett </a:t>
            </a:r>
            <a:r>
              <a:rPr lang="hu-HU" sz="1400" dirty="0" err="1" smtClean="0"/>
              <a:t>kötvál</a:t>
            </a:r>
            <a:r>
              <a:rPr lang="hu-HU" sz="1400" dirty="0" smtClean="0"/>
              <a:t> és teljesítés aggregátumok</a:t>
            </a:r>
          </a:p>
          <a:p>
            <a:pPr marL="285750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hu-HU" sz="2000" dirty="0" smtClean="0"/>
          </a:p>
          <a:p>
            <a:pPr marL="742950" lvl="1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nincs kritikus hiba</a:t>
            </a:r>
          </a:p>
          <a:p>
            <a:pPr marL="742950" lvl="1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hu-HU" sz="200" dirty="0" smtClean="0"/>
          </a:p>
          <a:p>
            <a:pPr marL="742950" lvl="1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hu-HU" dirty="0" smtClean="0"/>
          </a:p>
          <a:p>
            <a:pPr marL="742950" lvl="1" indent="-285750">
              <a:lnSpc>
                <a:spcPct val="12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kritikus hibák</a:t>
            </a:r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Nyíl: lefelé mutató 8">
            <a:extLst>
              <a:ext uri="{FF2B5EF4-FFF2-40B4-BE49-F238E27FC236}">
                <a16:creationId xmlns="" xmlns:a16="http://schemas.microsoft.com/office/drawing/2014/main" id="{D7048E54-89C3-4C97-8FC7-1F62D0EE9C14}"/>
              </a:ext>
            </a:extLst>
          </p:cNvPr>
          <p:cNvSpPr/>
          <p:nvPr/>
        </p:nvSpPr>
        <p:spPr>
          <a:xfrm rot="16200000">
            <a:off x="3995936" y="3058689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Téglalap 7"/>
          <p:cNvSpPr/>
          <p:nvPr/>
        </p:nvSpPr>
        <p:spPr>
          <a:xfrm>
            <a:off x="4904211" y="2682157"/>
            <a:ext cx="3924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 smtClean="0"/>
              <a:t>önkormányzatoknak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 smtClean="0"/>
              <a:t>adathelyességi tesztelés</a:t>
            </a:r>
            <a:endParaRPr lang="hu-HU" dirty="0"/>
          </a:p>
        </p:txBody>
      </p:sp>
      <p:sp>
        <p:nvSpPr>
          <p:cNvPr id="9" name="Téglalap 8"/>
          <p:cNvSpPr/>
          <p:nvPr/>
        </p:nvSpPr>
        <p:spPr>
          <a:xfrm>
            <a:off x="4949525" y="4100879"/>
            <a:ext cx="3924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/>
              <a:t>interfészt fejlesztőknek 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hu-HU" dirty="0" smtClean="0"/>
              <a:t>leválogató programok </a:t>
            </a:r>
            <a:r>
              <a:rPr lang="hu-HU" dirty="0"/>
              <a:t>javítása</a:t>
            </a:r>
          </a:p>
        </p:txBody>
      </p:sp>
      <p:sp>
        <p:nvSpPr>
          <p:cNvPr id="10" name="Nyíl: lefelé mutató 8">
            <a:extLst>
              <a:ext uri="{FF2B5EF4-FFF2-40B4-BE49-F238E27FC236}">
                <a16:creationId xmlns="" xmlns:a16="http://schemas.microsoft.com/office/drawing/2014/main" id="{D7048E54-89C3-4C97-8FC7-1F62D0EE9C14}"/>
              </a:ext>
            </a:extLst>
          </p:cNvPr>
          <p:cNvSpPr/>
          <p:nvPr/>
        </p:nvSpPr>
        <p:spPr>
          <a:xfrm rot="16200000">
            <a:off x="3995936" y="4406055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3939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603811"/>
            <a:ext cx="8238811" cy="4968552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800" dirty="0"/>
              <a:t>Az adattárházba </a:t>
            </a:r>
            <a:r>
              <a:rPr lang="hu-HU" sz="1800" dirty="0" smtClean="0"/>
              <a:t>augusztus végéig összesen </a:t>
            </a:r>
            <a:r>
              <a:rPr lang="hu-HU" sz="1800" b="1" dirty="0"/>
              <a:t>42 998 db </a:t>
            </a:r>
            <a:r>
              <a:rPr lang="hu-HU" sz="1800" dirty="0"/>
              <a:t>adatcsomag érkezett</a:t>
            </a:r>
          </a:p>
          <a:p>
            <a:pPr lvl="1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 smtClean="0"/>
              <a:t>interfészes önkormányzatoktól 9 </a:t>
            </a:r>
            <a:r>
              <a:rPr lang="hu-HU" sz="1600" dirty="0"/>
              <a:t>608 db </a:t>
            </a:r>
            <a:endParaRPr lang="hu-HU" sz="1600" dirty="0" smtClean="0"/>
          </a:p>
          <a:p>
            <a:pPr lvl="1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 smtClean="0"/>
              <a:t>54 </a:t>
            </a:r>
            <a:r>
              <a:rPr lang="hu-HU" sz="1600" dirty="0"/>
              <a:t>%-a formai hibás volt</a:t>
            </a:r>
          </a:p>
          <a:p>
            <a:pPr lvl="1"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600" dirty="0"/>
              <a:t>szabályos, befogadott adatcsomagok száma 4 400 db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700" dirty="0" smtClean="0"/>
              <a:t>ezekből 1 </a:t>
            </a:r>
            <a:r>
              <a:rPr lang="hu-HU" sz="1700" dirty="0"/>
              <a:t>256 db csomagot töröltettek – a </a:t>
            </a:r>
            <a:r>
              <a:rPr lang="hu-HU" sz="1700" dirty="0" smtClean="0"/>
              <a:t>törlések </a:t>
            </a:r>
            <a:r>
              <a:rPr lang="hu-HU" sz="1700" dirty="0"/>
              <a:t>oka: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500" dirty="0"/>
              <a:t>Kincstári </a:t>
            </a:r>
            <a:r>
              <a:rPr lang="hu-HU" sz="1500" dirty="0" err="1"/>
              <a:t>smoke</a:t>
            </a:r>
            <a:r>
              <a:rPr lang="hu-HU" sz="1500" dirty="0"/>
              <a:t> tesztelés hibát talált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500" dirty="0"/>
              <a:t>Interfész fejlesztő hibát talált</a:t>
            </a:r>
          </a:p>
          <a:p>
            <a:pPr marL="800100" lvl="1" defTabSz="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800" dirty="0">
                <a:latin typeface="+mn-lt"/>
              </a:rPr>
              <a:t>S</a:t>
            </a:r>
            <a:r>
              <a:rPr lang="hu-HU" sz="1800" dirty="0" smtClean="0">
                <a:latin typeface="+mn-lt"/>
              </a:rPr>
              <a:t>zeptember </a:t>
            </a:r>
            <a:r>
              <a:rPr lang="hu-HU" sz="1800" dirty="0">
                <a:latin typeface="+mn-lt"/>
              </a:rPr>
              <a:t>elején </a:t>
            </a:r>
            <a:endParaRPr lang="hu-HU" sz="1800" dirty="0" smtClean="0">
              <a:latin typeface="+mn-lt"/>
            </a:endParaRPr>
          </a:p>
          <a:p>
            <a:pPr marL="1200150" lvl="2" defTabSz="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500" dirty="0" smtClean="0">
                <a:latin typeface="+mn-lt"/>
              </a:rPr>
              <a:t>a HADOOP </a:t>
            </a:r>
            <a:r>
              <a:rPr lang="hu-HU" sz="1500" dirty="0" err="1">
                <a:latin typeface="+mn-lt"/>
              </a:rPr>
              <a:t>staging</a:t>
            </a:r>
            <a:r>
              <a:rPr lang="hu-HU" sz="1500" dirty="0">
                <a:latin typeface="+mn-lt"/>
              </a:rPr>
              <a:t> területén a prototípusból </a:t>
            </a:r>
            <a:r>
              <a:rPr lang="hu-HU" sz="1500" dirty="0" smtClean="0">
                <a:latin typeface="+mn-lt"/>
              </a:rPr>
              <a:t>90 </a:t>
            </a:r>
            <a:r>
              <a:rPr lang="hu-HU" sz="1500" dirty="0">
                <a:latin typeface="+mn-lt"/>
              </a:rPr>
              <a:t>db adattábla töltődött</a:t>
            </a:r>
          </a:p>
          <a:p>
            <a:pPr marL="1200150" lvl="2" defTabSz="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500" dirty="0" smtClean="0">
                <a:latin typeface="+mn-lt"/>
              </a:rPr>
              <a:t>az </a:t>
            </a:r>
            <a:r>
              <a:rPr lang="hu-HU" sz="1500" dirty="0">
                <a:latin typeface="+mn-lt"/>
              </a:rPr>
              <a:t>adattáblákban </a:t>
            </a:r>
            <a:r>
              <a:rPr lang="hu-HU" sz="1500" dirty="0" smtClean="0">
                <a:latin typeface="+mn-lt"/>
              </a:rPr>
              <a:t>már 251 </a:t>
            </a:r>
            <a:r>
              <a:rPr lang="hu-HU" sz="1500" dirty="0">
                <a:latin typeface="+mn-lt"/>
              </a:rPr>
              <a:t>millió rekord volt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800" b="1" dirty="0" smtClean="0"/>
              <a:t>Most 1,2 </a:t>
            </a:r>
            <a:r>
              <a:rPr lang="hu-HU" sz="1800" b="1" dirty="0"/>
              <a:t>milliárd </a:t>
            </a:r>
            <a:r>
              <a:rPr lang="hu-HU" sz="1800" b="1" dirty="0" smtClean="0"/>
              <a:t>rekord!</a:t>
            </a:r>
            <a:endParaRPr lang="hu-HU" sz="1800" b="1" dirty="0"/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hu-HU" sz="1800" dirty="0" smtClean="0"/>
              <a:t>A </a:t>
            </a:r>
            <a:r>
              <a:rPr lang="hu-HU" sz="1800" b="1" dirty="0"/>
              <a:t>megfelelőség elérése </a:t>
            </a:r>
            <a:r>
              <a:rPr lang="hu-HU" sz="1800" dirty="0" smtClean="0"/>
              <a:t>érdekében kiértékelés az </a:t>
            </a:r>
            <a:r>
              <a:rPr lang="hu-HU" sz="1800" dirty="0"/>
              <a:t>utolsó </a:t>
            </a:r>
            <a:r>
              <a:rPr lang="hu-HU" sz="1800" dirty="0" smtClean="0"/>
              <a:t>pillanatban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hu-HU" sz="1800" b="1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15</a:t>
            </a:fld>
            <a:endParaRPr lang="hu-HU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11" name="Cím 4"/>
          <p:cNvSpPr>
            <a:spLocks noGrp="1"/>
          </p:cNvSpPr>
          <p:nvPr>
            <p:ph type="title"/>
          </p:nvPr>
        </p:nvSpPr>
        <p:spPr>
          <a:xfrm>
            <a:off x="2555776" y="116632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Betöltési prototípus volumene</a:t>
            </a:r>
          </a:p>
        </p:txBody>
      </p:sp>
    </p:spTree>
    <p:extLst>
      <p:ext uri="{BB962C8B-B14F-4D97-AF65-F5344CB8AC3E}">
        <p14:creationId xmlns:p14="http://schemas.microsoft.com/office/powerpoint/2010/main" val="27320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E0E68A8E-562D-4BAF-B64E-A22E523D8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68" y="44624"/>
            <a:ext cx="4968551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Interfészes önkormányzatok csomagküldési dinamikája</a:t>
            </a:r>
          </a:p>
        </p:txBody>
      </p:sp>
      <p:pic>
        <p:nvPicPr>
          <p:cNvPr id="19" name="Kép 18">
            <a:extLst>
              <a:ext uri="{FF2B5EF4-FFF2-40B4-BE49-F238E27FC236}">
                <a16:creationId xmlns="" xmlns:a16="http://schemas.microsoft.com/office/drawing/2014/main" id="{7E4DB6F4-B77A-4B9B-BF48-544F5756F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20" name="Kép 19">
            <a:extLst>
              <a:ext uri="{FF2B5EF4-FFF2-40B4-BE49-F238E27FC236}">
                <a16:creationId xmlns="" xmlns:a16="http://schemas.microsoft.com/office/drawing/2014/main" id="{81550E56-A279-441C-A1A2-0DCD12D62B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18" name="Dia számának hely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16</a:t>
            </a:fld>
            <a:endParaRPr lang="hu-HU"/>
          </a:p>
        </p:txBody>
      </p:sp>
      <p:pic>
        <p:nvPicPr>
          <p:cNvPr id="21" name="Kép 2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418780"/>
            <a:ext cx="7393159" cy="3983369"/>
          </a:xfrm>
          <a:prstGeom prst="rect">
            <a:avLst/>
          </a:prstGeom>
          <a:noFill/>
        </p:spPr>
      </p:pic>
      <p:sp>
        <p:nvSpPr>
          <p:cNvPr id="3" name="Szövegdoboz 2"/>
          <p:cNvSpPr txBox="1"/>
          <p:nvPr/>
        </p:nvSpPr>
        <p:spPr>
          <a:xfrm>
            <a:off x="563723" y="137668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Az </a:t>
            </a:r>
            <a:r>
              <a:rPr lang="hu-HU" dirty="0"/>
              <a:t>adatküldési képesség folyamatos </a:t>
            </a:r>
            <a:r>
              <a:rPr lang="hu-HU" dirty="0" smtClean="0"/>
              <a:t>javulása, és a </a:t>
            </a:r>
            <a:r>
              <a:rPr lang="hu-HU" dirty="0"/>
              <a:t>kincstári adathelyességi teszteléseket követő javításokhoz kapcsolódó csomagtörlési és újra küldési </a:t>
            </a:r>
            <a:r>
              <a:rPr lang="hu-HU" dirty="0" smtClean="0"/>
              <a:t>kezdeményezések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0547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17</a:t>
            </a:fld>
            <a:endParaRPr lang="hu-HU"/>
          </a:p>
        </p:txBody>
      </p:sp>
      <p:pic>
        <p:nvPicPr>
          <p:cNvPr id="5" name="Kép 4">
            <a:extLst>
              <a:ext uri="{FF2B5EF4-FFF2-40B4-BE49-F238E27FC236}">
                <a16:creationId xmlns="" xmlns:a16="http://schemas.microsoft.com/office/drawing/2014/main" id="{81550E56-A279-441C-A1A2-0DCD12D62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="" xmlns:a16="http://schemas.microsoft.com/office/drawing/2014/main" id="{7E4DB6F4-B77A-4B9B-BF48-544F5756F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555776" y="116632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Általános Kommunikáció </a:t>
            </a:r>
          </a:p>
        </p:txBody>
      </p:sp>
      <p:sp>
        <p:nvSpPr>
          <p:cNvPr id="12" name="Szövegdoboz 11"/>
          <p:cNvSpPr txBox="1"/>
          <p:nvPr/>
        </p:nvSpPr>
        <p:spPr>
          <a:xfrm>
            <a:off x="506225" y="1844824"/>
            <a:ext cx="8136904" cy="428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Az ASP Adattárház e-mail címéről 2018.11.25-ig összesen 78 db általános jellegű tájékoztató (koordináció, specifikáció, emlékeztető, kérdés) </a:t>
            </a:r>
            <a:r>
              <a:rPr lang="hu-HU" sz="2000" dirty="0" smtClean="0"/>
              <a:t>kiküldése</a:t>
            </a:r>
            <a:endParaRPr lang="hu-HU" sz="2000" dirty="0"/>
          </a:p>
          <a:p>
            <a:pPr marL="342900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2000" dirty="0"/>
              <a:t>Címzettek:</a:t>
            </a:r>
          </a:p>
          <a:p>
            <a:pPr marL="800100" lvl="1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kijelölt </a:t>
            </a:r>
            <a:r>
              <a:rPr lang="hu-HU" dirty="0"/>
              <a:t>önkormányzati kapcsolattartók </a:t>
            </a:r>
            <a:r>
              <a:rPr lang="hu-HU" dirty="0" smtClean="0"/>
              <a:t>csoportja</a:t>
            </a:r>
          </a:p>
          <a:p>
            <a:pPr marL="800100" lvl="1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technikai kapcsolattartók</a:t>
            </a:r>
            <a:endParaRPr lang="hu-HU" dirty="0"/>
          </a:p>
          <a:p>
            <a:pPr marL="800100" lvl="1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forrásrendszeri </a:t>
            </a:r>
            <a:r>
              <a:rPr lang="hu-HU" dirty="0"/>
              <a:t>interfészeket  fejlesztők csoportjai </a:t>
            </a:r>
          </a:p>
          <a:p>
            <a:pPr marL="1257300" lvl="2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októberig GAZD, IPARKER, ADÓ</a:t>
            </a:r>
          </a:p>
          <a:p>
            <a:pPr marL="1257300" lvl="2" indent="-342900">
              <a:lnSpc>
                <a:spcPct val="11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novembertől -   IVK, IRAT fejlesztői csoportok is </a:t>
            </a:r>
          </a:p>
        </p:txBody>
      </p:sp>
    </p:spTree>
    <p:extLst>
      <p:ext uri="{BB962C8B-B14F-4D97-AF65-F5344CB8AC3E}">
        <p14:creationId xmlns:p14="http://schemas.microsoft.com/office/powerpoint/2010/main" val="4135577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18</a:t>
            </a:fld>
            <a:endParaRPr lang="hu-HU"/>
          </a:p>
        </p:txBody>
      </p:sp>
      <p:pic>
        <p:nvPicPr>
          <p:cNvPr id="5" name="Kép 4">
            <a:extLst>
              <a:ext uri="{FF2B5EF4-FFF2-40B4-BE49-F238E27FC236}">
                <a16:creationId xmlns="" xmlns:a16="http://schemas.microsoft.com/office/drawing/2014/main" id="{81550E56-A279-441C-A1A2-0DCD12D62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="" xmlns:a16="http://schemas.microsoft.com/office/drawing/2014/main" id="{7E4DB6F4-B77A-4B9B-BF48-544F5756FC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8" name="Cím 4"/>
          <p:cNvSpPr>
            <a:spLocks noGrp="1"/>
          </p:cNvSpPr>
          <p:nvPr>
            <p:ph type="title"/>
          </p:nvPr>
        </p:nvSpPr>
        <p:spPr>
          <a:xfrm>
            <a:off x="2555776" y="116632"/>
            <a:ext cx="4412043" cy="864096"/>
          </a:xfrm>
        </p:spPr>
        <p:txBody>
          <a:bodyPr>
            <a:normAutofit/>
          </a:bodyPr>
          <a:lstStyle/>
          <a:p>
            <a:pPr algn="ctr"/>
            <a:r>
              <a:rPr lang="hu-HU" dirty="0"/>
              <a:t>Általános Kommunikáció </a:t>
            </a:r>
          </a:p>
        </p:txBody>
      </p:sp>
      <p:pic>
        <p:nvPicPr>
          <p:cNvPr id="12" name="Kép 11">
            <a:extLst>
              <a:ext uri="{FF2B5EF4-FFF2-40B4-BE49-F238E27FC236}">
                <a16:creationId xmlns="" xmlns:a16="http://schemas.microsoft.com/office/drawing/2014/main" id="{943BAA8D-BE39-47D3-92BF-1DF1F802C0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47" y="2554202"/>
            <a:ext cx="5442315" cy="3395078"/>
          </a:xfrm>
          <a:prstGeom prst="rect">
            <a:avLst/>
          </a:prstGeom>
        </p:spPr>
      </p:pic>
      <p:sp>
        <p:nvSpPr>
          <p:cNvPr id="14" name="Téglalap 13">
            <a:extLst>
              <a:ext uri="{FF2B5EF4-FFF2-40B4-BE49-F238E27FC236}">
                <a16:creationId xmlns="" xmlns:a16="http://schemas.microsoft.com/office/drawing/2014/main" id="{C694AF35-6D4C-4397-B6DA-83A677A71AC4}"/>
              </a:ext>
            </a:extLst>
          </p:cNvPr>
          <p:cNvSpPr/>
          <p:nvPr/>
        </p:nvSpPr>
        <p:spPr>
          <a:xfrm>
            <a:off x="251520" y="1419019"/>
            <a:ext cx="8568952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hu-HU" dirty="0"/>
              <a:t>Az általános jellegű tájékoztatások közül  az egyes szakrendszeri interfész specifikációkat, segédleteket, központi programelemeket  az ASP Alkalmazásközpont </a:t>
            </a:r>
            <a:r>
              <a:rPr lang="hu-HU" dirty="0" smtClean="0"/>
              <a:t>portálján </a:t>
            </a:r>
            <a:r>
              <a:rPr lang="hu-HU" dirty="0"/>
              <a:t>is </a:t>
            </a:r>
            <a:r>
              <a:rPr lang="hu-HU" dirty="0" smtClean="0"/>
              <a:t>- </a:t>
            </a:r>
            <a:r>
              <a:rPr lang="hu-HU" dirty="0"/>
              <a:t>Jelszóval védett oldalon</a:t>
            </a:r>
          </a:p>
        </p:txBody>
      </p:sp>
      <p:pic>
        <p:nvPicPr>
          <p:cNvPr id="15" name="Kép 14">
            <a:extLst>
              <a:ext uri="{FF2B5EF4-FFF2-40B4-BE49-F238E27FC236}">
                <a16:creationId xmlns="" xmlns:a16="http://schemas.microsoft.com/office/drawing/2014/main" id="{D635ACC3-1417-49E7-B50D-C70B8884F7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1960" y="3363835"/>
            <a:ext cx="4788024" cy="2992515"/>
          </a:xfrm>
          <a:prstGeom prst="rect">
            <a:avLst/>
          </a:prstGeom>
        </p:spPr>
      </p:pic>
      <p:sp>
        <p:nvSpPr>
          <p:cNvPr id="16" name="Folyamatábra: Bekötés 15">
            <a:extLst>
              <a:ext uri="{FF2B5EF4-FFF2-40B4-BE49-F238E27FC236}">
                <a16:creationId xmlns="" xmlns:a16="http://schemas.microsoft.com/office/drawing/2014/main" id="{B28BC26F-D769-4851-AFBA-018AB7BEE8A7}"/>
              </a:ext>
            </a:extLst>
          </p:cNvPr>
          <p:cNvSpPr/>
          <p:nvPr/>
        </p:nvSpPr>
        <p:spPr>
          <a:xfrm>
            <a:off x="611560" y="4071470"/>
            <a:ext cx="3037115" cy="1109614"/>
          </a:xfrm>
          <a:prstGeom prst="flowChartConnector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9955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>
            <a:extLst>
              <a:ext uri="{FF2B5EF4-FFF2-40B4-BE49-F238E27FC236}">
                <a16:creationId xmlns="" xmlns:a16="http://schemas.microsoft.com/office/drawing/2014/main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737" y="271481"/>
            <a:ext cx="5328592" cy="786671"/>
          </a:xfrm>
        </p:spPr>
        <p:txBody>
          <a:bodyPr>
            <a:noAutofit/>
          </a:bodyPr>
          <a:lstStyle/>
          <a:p>
            <a:pPr algn="ctr"/>
            <a:r>
              <a:rPr lang="hu-HU" sz="1800" dirty="0"/>
              <a:t/>
            </a:r>
            <a:br>
              <a:rPr lang="hu-HU" sz="1800" dirty="0"/>
            </a:br>
            <a:endParaRPr lang="hu-HU" sz="180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19</a:t>
            </a:fld>
            <a:endParaRPr lang="hu-HU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2" name="Téglalap 1"/>
          <p:cNvSpPr/>
          <p:nvPr/>
        </p:nvSpPr>
        <p:spPr>
          <a:xfrm>
            <a:off x="230205" y="1419025"/>
            <a:ext cx="8239174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u-HU" sz="1600" dirty="0"/>
              <a:t>Az </a:t>
            </a:r>
            <a:r>
              <a:rPr lang="hu-HU" sz="1600" dirty="0" smtClean="0"/>
              <a:t>adatcsomagokat </a:t>
            </a:r>
            <a:r>
              <a:rPr lang="hu-HU" sz="1600" dirty="0"/>
              <a:t>jelenleg </a:t>
            </a:r>
            <a:r>
              <a:rPr lang="hu-HU" sz="1600" dirty="0" smtClean="0"/>
              <a:t>112 </a:t>
            </a:r>
            <a:r>
              <a:rPr lang="hu-HU" sz="1600" dirty="0"/>
              <a:t>féle ellenőrzési szabály vizsgálja - a csomagok </a:t>
            </a:r>
            <a:r>
              <a:rPr lang="hu-HU" sz="1600" dirty="0" smtClean="0"/>
              <a:t>státuszát </a:t>
            </a:r>
            <a:r>
              <a:rPr lang="hu-HU" sz="1600" dirty="0"/>
              <a:t>és a </a:t>
            </a:r>
            <a:r>
              <a:rPr lang="hu-HU" sz="1600" dirty="0" smtClean="0"/>
              <a:t>hibakódokat </a:t>
            </a:r>
            <a:r>
              <a:rPr lang="hu-HU" sz="1600" dirty="0"/>
              <a:t>közvetlenül </a:t>
            </a:r>
            <a:r>
              <a:rPr lang="hu-HU" sz="1600" dirty="0" smtClean="0"/>
              <a:t>lekérdezhetik</a:t>
            </a:r>
            <a:endParaRPr lang="hu-HU" sz="1600" dirty="0"/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u-HU" sz="1600" dirty="0"/>
              <a:t>Ezen felül egy e-mail formájú </a:t>
            </a:r>
            <a:r>
              <a:rPr lang="hu-HU" sz="1600" dirty="0" smtClean="0"/>
              <a:t>visszajelzés  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u-HU" sz="1600" dirty="0" smtClean="0"/>
              <a:t>interfész </a:t>
            </a:r>
            <a:r>
              <a:rPr lang="hu-HU" sz="1600" dirty="0"/>
              <a:t>fejlesztők, 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u-HU" sz="1600" dirty="0"/>
              <a:t>az önkormányzatok technikai kapcsolattartói és </a:t>
            </a:r>
          </a:p>
          <a:p>
            <a:pPr marL="742950" lvl="1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hu-HU" sz="1600" dirty="0"/>
              <a:t>az önkormányzatok által  megjelölt további személyek naponta </a:t>
            </a:r>
            <a:r>
              <a:rPr lang="hu-HU" sz="1600" dirty="0" smtClean="0"/>
              <a:t>automatikusan</a:t>
            </a:r>
            <a:endParaRPr lang="hu-HU" sz="1600" dirty="0"/>
          </a:p>
        </p:txBody>
      </p:sp>
      <p:sp>
        <p:nvSpPr>
          <p:cNvPr id="8" name="Cím 4"/>
          <p:cNvSpPr txBox="1">
            <a:spLocks/>
          </p:cNvSpPr>
          <p:nvPr/>
        </p:nvSpPr>
        <p:spPr>
          <a:xfrm>
            <a:off x="2555776" y="116632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dirty="0"/>
              <a:t>Specifikus Kommunikáció </a:t>
            </a:r>
          </a:p>
        </p:txBody>
      </p:sp>
      <p:pic>
        <p:nvPicPr>
          <p:cNvPr id="9" name="Picture 2" descr="Betöltési prototípus">
            <a:extLst>
              <a:ext uri="{FF2B5EF4-FFF2-40B4-BE49-F238E27FC236}">
                <a16:creationId xmlns="" xmlns:a16="http://schemas.microsoft.com/office/drawing/2014/main" id="{6C666FD2-347A-4710-B27B-6EC75697C2C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56992"/>
            <a:ext cx="7945818" cy="3211475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4" name="Folyamatábra: Bekötés 3">
            <a:extLst>
              <a:ext uri="{FF2B5EF4-FFF2-40B4-BE49-F238E27FC236}">
                <a16:creationId xmlns="" xmlns:a16="http://schemas.microsoft.com/office/drawing/2014/main" id="{8AF8DF94-ED18-4DB3-AA73-453C8552A402}"/>
              </a:ext>
            </a:extLst>
          </p:cNvPr>
          <p:cNvSpPr/>
          <p:nvPr/>
        </p:nvSpPr>
        <p:spPr>
          <a:xfrm>
            <a:off x="1822918" y="3208661"/>
            <a:ext cx="3469162" cy="1109614"/>
          </a:xfrm>
          <a:prstGeom prst="flowChartConnector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027487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>
            <a:extLst>
              <a:ext uri="{FF2B5EF4-FFF2-40B4-BE49-F238E27FC236}">
                <a16:creationId xmlns="" xmlns:a16="http://schemas.microsoft.com/office/drawing/2014/main" id="{A761BC81-C823-403E-B12D-897D8DAC14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2767" y="1484784"/>
            <a:ext cx="6408712" cy="489249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Adattárház koncepció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Fejlesztési stratégia – prototípusok, agilis módszerek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Betöltési prototípus fejlesztése, az együttműködés módjai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A prototípus tapasztalatai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További előrehaladás</a:t>
            </a:r>
          </a:p>
          <a:p>
            <a:pPr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u-HU" sz="2000" dirty="0" smtClean="0"/>
              <a:t>Mintariportok</a:t>
            </a:r>
            <a:endParaRPr lang="hu-HU" sz="2000" dirty="0"/>
          </a:p>
        </p:txBody>
      </p:sp>
      <p:sp>
        <p:nvSpPr>
          <p:cNvPr id="4" name="Dia számának helye 3">
            <a:extLst>
              <a:ext uri="{FF2B5EF4-FFF2-40B4-BE49-F238E27FC236}">
                <a16:creationId xmlns="" xmlns:a16="http://schemas.microsoft.com/office/drawing/2014/main" id="{06FBBC0A-60B0-4BC8-9EFE-2DB67FC67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</a:t>
            </a:fld>
            <a:endParaRPr lang="hu-HU"/>
          </a:p>
        </p:txBody>
      </p:sp>
      <p:sp>
        <p:nvSpPr>
          <p:cNvPr id="5" name="Cím 4">
            <a:extLst>
              <a:ext uri="{FF2B5EF4-FFF2-40B4-BE49-F238E27FC236}">
                <a16:creationId xmlns="" xmlns:a16="http://schemas.microsoft.com/office/drawing/2014/main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101" y="73450"/>
            <a:ext cx="4412043" cy="864096"/>
          </a:xfrm>
        </p:spPr>
        <p:txBody>
          <a:bodyPr/>
          <a:lstStyle/>
          <a:p>
            <a:pPr algn="ctr"/>
            <a:r>
              <a:rPr lang="hu-HU" dirty="0"/>
              <a:t>Áttekintés</a:t>
            </a:r>
          </a:p>
        </p:txBody>
      </p:sp>
    </p:spTree>
    <p:extLst>
      <p:ext uri="{BB962C8B-B14F-4D97-AF65-F5344CB8AC3E}">
        <p14:creationId xmlns:p14="http://schemas.microsoft.com/office/powerpoint/2010/main" val="22335482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>
            <a:extLst>
              <a:ext uri="{FF2B5EF4-FFF2-40B4-BE49-F238E27FC236}">
                <a16:creationId xmlns="" xmlns:a16="http://schemas.microsoft.com/office/drawing/2014/main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737" y="271481"/>
            <a:ext cx="5328592" cy="786671"/>
          </a:xfrm>
        </p:spPr>
        <p:txBody>
          <a:bodyPr>
            <a:noAutofit/>
          </a:bodyPr>
          <a:lstStyle/>
          <a:p>
            <a:pPr algn="ctr"/>
            <a:r>
              <a:rPr lang="hu-HU" sz="1800" dirty="0"/>
              <a:t/>
            </a:r>
            <a:br>
              <a:rPr lang="hu-HU" sz="1800" dirty="0"/>
            </a:br>
            <a:endParaRPr lang="hu-HU" sz="180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20</a:t>
            </a:fld>
            <a:endParaRPr lang="hu-HU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2" name="Téglalap 1"/>
          <p:cNvSpPr/>
          <p:nvPr/>
        </p:nvSpPr>
        <p:spPr>
          <a:xfrm>
            <a:off x="323528" y="1340768"/>
            <a:ext cx="8095158" cy="48259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1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Interfészeket </a:t>
            </a:r>
            <a:r>
              <a:rPr lang="hu-HU" dirty="0"/>
              <a:t>fejlesztőktől</a:t>
            </a:r>
          </a:p>
          <a:p>
            <a:pPr marL="742950" lvl="1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Egyedi </a:t>
            </a:r>
            <a:r>
              <a:rPr lang="hu-HU" dirty="0"/>
              <a:t>kérések, fejlesztéshez kapcsolódó kérdések, határidő hosszabbítási és egyéb módosítási javaslatok </a:t>
            </a:r>
            <a:endParaRPr lang="hu-HU" dirty="0" smtClean="0"/>
          </a:p>
          <a:p>
            <a:pPr marL="285750" lvl="1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Önkormányzati </a:t>
            </a:r>
            <a:r>
              <a:rPr lang="hu-HU" dirty="0"/>
              <a:t>kapcsolattartóktól</a:t>
            </a:r>
          </a:p>
          <a:p>
            <a:pPr marL="742950" lvl="1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Tesztjegyzőkönyvek</a:t>
            </a:r>
            <a:r>
              <a:rPr lang="hu-HU" dirty="0"/>
              <a:t>, teszteléssel és az intézményi körrel kapcsolatos információk, kérdések </a:t>
            </a:r>
            <a:r>
              <a:rPr lang="hu-HU" dirty="0" smtClean="0"/>
              <a:t> </a:t>
            </a:r>
          </a:p>
          <a:p>
            <a:pPr marL="285750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2018.11.29-ig közel </a:t>
            </a:r>
            <a:r>
              <a:rPr lang="hu-HU" b="1" dirty="0"/>
              <a:t>2 ezer egyedi levél </a:t>
            </a:r>
            <a:r>
              <a:rPr lang="hu-HU" b="1" dirty="0" smtClean="0"/>
              <a:t>érkezett </a:t>
            </a:r>
          </a:p>
          <a:p>
            <a:pPr marL="285750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Közel </a:t>
            </a:r>
            <a:r>
              <a:rPr lang="hu-HU" b="1" dirty="0" smtClean="0"/>
              <a:t>1,5 </a:t>
            </a:r>
            <a:r>
              <a:rPr lang="hu-HU" b="1" dirty="0"/>
              <a:t>ezer </a:t>
            </a:r>
            <a:r>
              <a:rPr lang="hu-HU" b="1" dirty="0" smtClean="0"/>
              <a:t>egyedi levelet </a:t>
            </a:r>
            <a:r>
              <a:rPr lang="hu-HU" b="1" dirty="0"/>
              <a:t>küldtünk </a:t>
            </a:r>
            <a:r>
              <a:rPr lang="hu-HU" b="1" dirty="0" smtClean="0"/>
              <a:t>ki (</a:t>
            </a:r>
            <a:r>
              <a:rPr lang="hu-HU" dirty="0" smtClean="0"/>
              <a:t>automatikus levelek nélkül)</a:t>
            </a:r>
            <a:endParaRPr lang="hu-HU" dirty="0"/>
          </a:p>
          <a:p>
            <a:pPr marL="285750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A </a:t>
            </a:r>
            <a:r>
              <a:rPr lang="hu-HU" dirty="0" smtClean="0"/>
              <a:t>kérdések</a:t>
            </a:r>
            <a:r>
              <a:rPr lang="hu-HU" dirty="0"/>
              <a:t>, kérések jellemzően </a:t>
            </a:r>
            <a:r>
              <a:rPr lang="hu-HU" b="1" dirty="0"/>
              <a:t>1 napon belül </a:t>
            </a:r>
            <a:r>
              <a:rPr lang="hu-HU" dirty="0"/>
              <a:t>megválaszolásra/teljesítésre</a:t>
            </a:r>
            <a:r>
              <a:rPr lang="hu-HU" b="1" dirty="0"/>
              <a:t> </a:t>
            </a:r>
            <a:r>
              <a:rPr lang="hu-HU" dirty="0"/>
              <a:t>kerültek</a:t>
            </a:r>
          </a:p>
          <a:p>
            <a:pPr marL="742950" lvl="1" indent="-285750" algn="just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 átlagos válaszadási idő:  19 óra 48 perc 45 másodperc</a:t>
            </a:r>
          </a:p>
        </p:txBody>
      </p:sp>
      <p:sp>
        <p:nvSpPr>
          <p:cNvPr id="8" name="Cím 4"/>
          <p:cNvSpPr txBox="1">
            <a:spLocks/>
          </p:cNvSpPr>
          <p:nvPr/>
        </p:nvSpPr>
        <p:spPr>
          <a:xfrm>
            <a:off x="2555776" y="116632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dirty="0"/>
              <a:t>Specifikus Kommunikáció </a:t>
            </a:r>
          </a:p>
        </p:txBody>
      </p:sp>
    </p:spTree>
    <p:extLst>
      <p:ext uri="{BB962C8B-B14F-4D97-AF65-F5344CB8AC3E}">
        <p14:creationId xmlns:p14="http://schemas.microsoft.com/office/powerpoint/2010/main" val="134811981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639839" y="78406"/>
            <a:ext cx="4546190" cy="974330"/>
          </a:xfrm>
        </p:spPr>
        <p:txBody>
          <a:bodyPr>
            <a:noAutofit/>
          </a:bodyPr>
          <a:lstStyle/>
          <a:p>
            <a:pPr algn="ctr"/>
            <a:r>
              <a:rPr lang="hu-HU" sz="2800" dirty="0">
                <a:solidFill>
                  <a:schemeClr val="bg1"/>
                </a:solidFill>
              </a:rPr>
              <a:t>Jellemző hibák, hiányosságok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8" name="Tartalom helye 1">
            <a:extLst>
              <a:ext uri="{FF2B5EF4-FFF2-40B4-BE49-F238E27FC236}">
                <a16:creationId xmlns="" xmlns:a16="http://schemas.microsoft.com/office/drawing/2014/main" id="{D05BD646-591D-4F94-8201-946B9F537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93" y="1340768"/>
            <a:ext cx="8238811" cy="4849848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u-HU" sz="2000" dirty="0"/>
              <a:t>Formai hibák (csomagnév, fájlnév, időszak, stb.)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u-HU" sz="2000" dirty="0"/>
              <a:t>Egyes mezők </a:t>
            </a:r>
            <a:r>
              <a:rPr lang="hu-HU" sz="2000" dirty="0" err="1"/>
              <a:t>deperszonalizálásának</a:t>
            </a:r>
            <a:r>
              <a:rPr lang="hu-HU" sz="2000" dirty="0"/>
              <a:t> elmaradása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u-HU" sz="2000" dirty="0"/>
              <a:t>Aggregátum szinten heti/havi gyakorisággal küldött adatcsomagok rendszeressége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u-HU" sz="2000" dirty="0"/>
              <a:t>Egyes táblák hiányoznak, intézmények hiánya, egyedi kulcssértések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hu-HU" sz="2000" dirty="0" smtClean="0"/>
              <a:t>Elemi </a:t>
            </a:r>
            <a:r>
              <a:rPr lang="hu-HU" sz="2000" dirty="0"/>
              <a:t>kötelezettség </a:t>
            </a:r>
            <a:r>
              <a:rPr lang="hu-HU" sz="2000" dirty="0" err="1"/>
              <a:t>kontír</a:t>
            </a:r>
            <a:r>
              <a:rPr lang="hu-HU" sz="2000" dirty="0"/>
              <a:t> adatokból </a:t>
            </a:r>
            <a:r>
              <a:rPr lang="hu-HU" sz="2000" dirty="0" smtClean="0"/>
              <a:t>előállított </a:t>
            </a:r>
            <a:r>
              <a:rPr lang="hu-HU" sz="2000" dirty="0"/>
              <a:t>K11 űrlap szerinti </a:t>
            </a:r>
            <a:r>
              <a:rPr lang="hu-HU" sz="2000" dirty="0" smtClean="0"/>
              <a:t>oszlopok </a:t>
            </a:r>
            <a:r>
              <a:rPr lang="hu-HU" sz="2000" dirty="0"/>
              <a:t>(</a:t>
            </a:r>
            <a:r>
              <a:rPr lang="hu-HU" sz="2000" dirty="0" err="1"/>
              <a:t>kötvál</a:t>
            </a:r>
            <a:r>
              <a:rPr lang="hu-HU" sz="2000" dirty="0"/>
              <a:t>, végleges </a:t>
            </a:r>
            <a:r>
              <a:rPr lang="hu-HU" sz="2000" dirty="0" err="1"/>
              <a:t>kötvál</a:t>
            </a:r>
            <a:r>
              <a:rPr lang="hu-HU" sz="2000" dirty="0"/>
              <a:t>, teljesítés)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hu-HU" sz="2000" dirty="0"/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hu-HU" sz="2000" dirty="0"/>
              <a:t>A különböző szakrendszerek eltérő alábontásokat </a:t>
            </a:r>
            <a:r>
              <a:rPr lang="hu-HU" sz="2000" dirty="0" smtClean="0"/>
              <a:t>alkalmaznak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endParaRPr lang="hu-HU" sz="2000" dirty="0"/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endParaRPr lang="hu-HU" sz="1050" dirty="0" smtClean="0"/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hu-HU" sz="2000" dirty="0" smtClean="0"/>
              <a:t>A tételes </a:t>
            </a:r>
            <a:r>
              <a:rPr lang="hu-HU" sz="2000" dirty="0" err="1" smtClean="0"/>
              <a:t>kontír</a:t>
            </a:r>
            <a:r>
              <a:rPr lang="hu-HU" sz="2000" dirty="0" smtClean="0"/>
              <a:t> </a:t>
            </a:r>
            <a:r>
              <a:rPr lang="hu-HU" sz="2000" dirty="0"/>
              <a:t>tábla struktúráján változtatni </a:t>
            </a:r>
            <a:r>
              <a:rPr lang="hu-HU" sz="2000" dirty="0" smtClean="0"/>
              <a:t>kell!</a:t>
            </a:r>
            <a:endParaRPr lang="hu-HU" sz="2000" dirty="0"/>
          </a:p>
        </p:txBody>
      </p:sp>
      <p:sp>
        <p:nvSpPr>
          <p:cNvPr id="9" name="Nyíl: lefelé mutató 8">
            <a:extLst>
              <a:ext uri="{FF2B5EF4-FFF2-40B4-BE49-F238E27FC236}">
                <a16:creationId xmlns="" xmlns:a16="http://schemas.microsoft.com/office/drawing/2014/main" id="{D7048E54-89C3-4C97-8FC7-1F62D0EE9C14}"/>
              </a:ext>
            </a:extLst>
          </p:cNvPr>
          <p:cNvSpPr/>
          <p:nvPr/>
        </p:nvSpPr>
        <p:spPr>
          <a:xfrm>
            <a:off x="4243122" y="4293096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7" name="Nyíl: lefelé mutató 8">
            <a:extLst>
              <a:ext uri="{FF2B5EF4-FFF2-40B4-BE49-F238E27FC236}">
                <a16:creationId xmlns="" xmlns:a16="http://schemas.microsoft.com/office/drawing/2014/main" id="{D7048E54-89C3-4C97-8FC7-1F62D0EE9C14}"/>
              </a:ext>
            </a:extLst>
          </p:cNvPr>
          <p:cNvSpPr/>
          <p:nvPr/>
        </p:nvSpPr>
        <p:spPr>
          <a:xfrm>
            <a:off x="4243122" y="5232246"/>
            <a:ext cx="360040" cy="5040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734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330066" y="78406"/>
            <a:ext cx="5122253" cy="974330"/>
          </a:xfrm>
        </p:spPr>
        <p:txBody>
          <a:bodyPr>
            <a:noAutofit/>
          </a:bodyPr>
          <a:lstStyle/>
          <a:p>
            <a:pPr algn="ctr"/>
            <a:r>
              <a:rPr lang="hu-HU" dirty="0" smtClean="0">
                <a:solidFill>
                  <a:schemeClr val="bg1"/>
                </a:solidFill>
              </a:rPr>
              <a:t>Jellemző </a:t>
            </a:r>
            <a:r>
              <a:rPr lang="hu-HU" dirty="0">
                <a:solidFill>
                  <a:schemeClr val="bg1"/>
                </a:solidFill>
              </a:rPr>
              <a:t>hibák, hiányosságok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8" name="Tartalom helye 1">
            <a:extLst>
              <a:ext uri="{FF2B5EF4-FFF2-40B4-BE49-F238E27FC236}">
                <a16:creationId xmlns="" xmlns:a16="http://schemas.microsoft.com/office/drawing/2014/main" id="{D05BD646-591D-4F94-8201-946B9F537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3" y="1316398"/>
            <a:ext cx="8507288" cy="5234258"/>
          </a:xfrm>
        </p:spPr>
        <p:txBody>
          <a:bodyPr>
            <a:noAutofit/>
          </a:bodyPr>
          <a:lstStyle/>
          <a:p>
            <a:pPr marL="0"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hu-HU" sz="2000" dirty="0"/>
              <a:t>IPARKER </a:t>
            </a:r>
            <a:r>
              <a:rPr lang="hu-HU" sz="2000" b="1" dirty="0"/>
              <a:t>szálláshely</a:t>
            </a:r>
            <a:r>
              <a:rPr lang="hu-HU" sz="2000" dirty="0"/>
              <a:t> </a:t>
            </a:r>
            <a:r>
              <a:rPr lang="hu-HU" sz="2000" dirty="0" smtClean="0"/>
              <a:t>adatkör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hu-HU" sz="2000" dirty="0" smtClean="0"/>
              <a:t>Az </a:t>
            </a:r>
            <a:r>
              <a:rPr lang="hu-HU" sz="2000" dirty="0"/>
              <a:t>interfészeseknél </a:t>
            </a:r>
            <a:r>
              <a:rPr lang="hu-HU" sz="2000" dirty="0" smtClean="0"/>
              <a:t>az adatminőségi </a:t>
            </a:r>
            <a:r>
              <a:rPr lang="hu-HU" sz="2000" dirty="0"/>
              <a:t>javítások jelentős része </a:t>
            </a:r>
            <a:r>
              <a:rPr lang="hu-HU" sz="2000" dirty="0" smtClean="0"/>
              <a:t>megtörtént a forrásrendszerekben </a:t>
            </a:r>
            <a:r>
              <a:rPr lang="hu-HU" sz="2000" dirty="0"/>
              <a:t>– jellemző hibák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b="1" dirty="0"/>
              <a:t>Szálláshely státusza nincs összhangban az utolsó eseményével</a:t>
            </a:r>
            <a:r>
              <a:rPr lang="hu-HU" sz="1600" dirty="0"/>
              <a:t>. Például: aktív státuszú szálláshelyhez tartozó utolsó esemény a megszüntetés, vagy megszűnt státuszú szálláshelyhez tartozó utolsó esemény a nyilvántartásba vétel, vagy folyamatban lévő státusznál is szerepel nyilvántartásba vétel. – 26 önkormányzatnál fordult elő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b="1" dirty="0"/>
              <a:t>Szálláshely/Üzemeltető címe hiányos/hibás</a:t>
            </a:r>
            <a:r>
              <a:rPr lang="hu-HU" sz="1600" dirty="0"/>
              <a:t>, vagy </a:t>
            </a:r>
            <a:r>
              <a:rPr lang="hu-HU" sz="1600" b="1" dirty="0"/>
              <a:t>fiktív irányítószám</a:t>
            </a:r>
            <a:r>
              <a:rPr lang="hu-HU" sz="1600" dirty="0"/>
              <a:t>mal szerepel a szállás (9999), esetleg a </a:t>
            </a:r>
            <a:r>
              <a:rPr lang="hu-HU" sz="1600" b="1" dirty="0"/>
              <a:t>település neve is hiányzik </a:t>
            </a:r>
            <a:r>
              <a:rPr lang="hu-HU" sz="1600" dirty="0"/>
              <a:t>– 36 önkormányzatnál fordult elő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b="1" dirty="0"/>
              <a:t>Hiányzik</a:t>
            </a:r>
            <a:r>
              <a:rPr lang="hu-HU" sz="1600" dirty="0"/>
              <a:t> a szálláshely </a:t>
            </a:r>
            <a:r>
              <a:rPr lang="hu-HU" sz="1600" b="1" dirty="0"/>
              <a:t>nyilvántartásba vétel száma</a:t>
            </a:r>
            <a:r>
              <a:rPr lang="hu-HU" sz="1600" dirty="0"/>
              <a:t>, </a:t>
            </a:r>
            <a:r>
              <a:rPr lang="hu-HU" sz="1600" b="1" dirty="0"/>
              <a:t>helyrajzi száma </a:t>
            </a:r>
            <a:r>
              <a:rPr lang="hu-HU" sz="1600" dirty="0"/>
              <a:t>vagy a megnevezése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dirty="0"/>
              <a:t>Üzemeltetőknél </a:t>
            </a:r>
            <a:r>
              <a:rPr lang="hu-HU" sz="1600" b="1" dirty="0"/>
              <a:t>hiányzik az adóazonosító </a:t>
            </a:r>
            <a:r>
              <a:rPr lang="hu-HU" sz="1600" dirty="0"/>
              <a:t>-15 önkormányzatnál előforduló hiány 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dirty="0"/>
              <a:t>Kemping esetében </a:t>
            </a:r>
            <a:r>
              <a:rPr lang="hu-HU" sz="1600" b="1" dirty="0"/>
              <a:t>nincs megadva a területegység száma </a:t>
            </a:r>
            <a:r>
              <a:rPr lang="hu-HU" sz="1600" dirty="0"/>
              <a:t>- 7 önkormányzatnál előforduló hiány  </a:t>
            </a:r>
          </a:p>
          <a:p>
            <a:pPr lvl="1" algn="just">
              <a:spcBef>
                <a:spcPts val="0"/>
              </a:spcBef>
              <a:spcAft>
                <a:spcPts val="600"/>
              </a:spcAft>
            </a:pPr>
            <a:r>
              <a:rPr lang="hu-HU" sz="1600" dirty="0"/>
              <a:t>Előfordul, hogy adott önkormányzatnál </a:t>
            </a:r>
            <a:r>
              <a:rPr lang="hu-HU" sz="1600" b="1" dirty="0"/>
              <a:t>más önkormányzat szálláshelye </a:t>
            </a:r>
            <a:r>
              <a:rPr lang="hu-HU" sz="1600" dirty="0"/>
              <a:t>is nyilvántartásba van </a:t>
            </a:r>
            <a:r>
              <a:rPr lang="hu-HU" sz="1600" dirty="0" smtClean="0"/>
              <a:t>véve</a:t>
            </a:r>
          </a:p>
          <a:p>
            <a:pPr algn="just">
              <a:spcBef>
                <a:spcPts val="0"/>
              </a:spcBef>
              <a:spcAft>
                <a:spcPts val="600"/>
              </a:spcAft>
            </a:pPr>
            <a:endParaRPr lang="hu-HU" sz="2000" dirty="0"/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758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86" y="1268760"/>
            <a:ext cx="9213590" cy="5184576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051720" y="271483"/>
            <a:ext cx="6041023" cy="648393"/>
          </a:xfrm>
        </p:spPr>
        <p:txBody>
          <a:bodyPr>
            <a:no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</a:rPr>
              <a:t>IPARKER szálláshely adatok elemzése</a:t>
            </a:r>
            <a:endParaRPr lang="hu-HU" sz="3200" b="1" dirty="0">
              <a:solidFill>
                <a:schemeClr val="bg1"/>
              </a:solidFill>
            </a:endParaRPr>
          </a:p>
        </p:txBody>
      </p:sp>
      <p:sp>
        <p:nvSpPr>
          <p:cNvPr id="10" name="Ellipszis 9"/>
          <p:cNvSpPr/>
          <p:nvPr/>
        </p:nvSpPr>
        <p:spPr>
          <a:xfrm>
            <a:off x="26055" y="1147284"/>
            <a:ext cx="1336823" cy="9900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11" name="Ellipszis 10"/>
          <p:cNvSpPr/>
          <p:nvPr/>
        </p:nvSpPr>
        <p:spPr>
          <a:xfrm>
            <a:off x="3445340" y="4315453"/>
            <a:ext cx="925838" cy="60470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pic>
        <p:nvPicPr>
          <p:cNvPr id="16" name="Kép 15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7" name="Ellipszis 16"/>
          <p:cNvSpPr/>
          <p:nvPr/>
        </p:nvSpPr>
        <p:spPr>
          <a:xfrm>
            <a:off x="2195736" y="1736438"/>
            <a:ext cx="1584176" cy="3645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18" name="Ellipszis 17"/>
          <p:cNvSpPr/>
          <p:nvPr/>
        </p:nvSpPr>
        <p:spPr>
          <a:xfrm>
            <a:off x="5436096" y="1772816"/>
            <a:ext cx="1680930" cy="3645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</p:spTree>
    <p:extLst>
      <p:ext uri="{BB962C8B-B14F-4D97-AF65-F5344CB8AC3E}">
        <p14:creationId xmlns:p14="http://schemas.microsoft.com/office/powerpoint/2010/main" val="33372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artalom helye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571" y="1268760"/>
            <a:ext cx="9183579" cy="5184576"/>
          </a:xfrm>
        </p:spPr>
      </p:pic>
      <p:sp>
        <p:nvSpPr>
          <p:cNvPr id="10" name="Ellipszis 9"/>
          <p:cNvSpPr/>
          <p:nvPr/>
        </p:nvSpPr>
        <p:spPr>
          <a:xfrm>
            <a:off x="89297" y="3124668"/>
            <a:ext cx="1078706" cy="6487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12" name="Ellipszis 11"/>
          <p:cNvSpPr/>
          <p:nvPr/>
        </p:nvSpPr>
        <p:spPr>
          <a:xfrm>
            <a:off x="2286466" y="1344805"/>
            <a:ext cx="1078706" cy="64873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pic>
        <p:nvPicPr>
          <p:cNvPr id="13" name="Kép 12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9" name="Cím 1"/>
          <p:cNvSpPr txBox="1">
            <a:spLocks/>
          </p:cNvSpPr>
          <p:nvPr/>
        </p:nvSpPr>
        <p:spPr>
          <a:xfrm>
            <a:off x="2051720" y="271483"/>
            <a:ext cx="6041023" cy="6483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b="1" smtClean="0">
                <a:solidFill>
                  <a:schemeClr val="bg1"/>
                </a:solidFill>
              </a:rPr>
              <a:t>IPARKER szálláshely adatok elemzése</a:t>
            </a:r>
            <a:endParaRPr lang="hu-H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" y="1281424"/>
            <a:ext cx="9158338" cy="5171912"/>
          </a:xfrm>
        </p:spPr>
      </p:pic>
      <p:sp>
        <p:nvSpPr>
          <p:cNvPr id="12" name="Ellipszis 11"/>
          <p:cNvSpPr/>
          <p:nvPr/>
        </p:nvSpPr>
        <p:spPr>
          <a:xfrm>
            <a:off x="2170312" y="1281424"/>
            <a:ext cx="1336823" cy="64839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13" name="Ellipszis 12"/>
          <p:cNvSpPr/>
          <p:nvPr/>
        </p:nvSpPr>
        <p:spPr>
          <a:xfrm>
            <a:off x="0" y="1929817"/>
            <a:ext cx="1336823" cy="8416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sp>
        <p:nvSpPr>
          <p:cNvPr id="14" name="Szövegdoboz 13"/>
          <p:cNvSpPr txBox="1"/>
          <p:nvPr/>
        </p:nvSpPr>
        <p:spPr>
          <a:xfrm>
            <a:off x="4067944" y="4293096"/>
            <a:ext cx="2921794" cy="5078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1350" dirty="0" smtClean="0"/>
              <a:t>Az interfészes önkormányzatok sokat dolgoztak az adattisztításon! </a:t>
            </a:r>
            <a:endParaRPr lang="hu-HU" sz="1350" dirty="0"/>
          </a:p>
        </p:txBody>
      </p:sp>
      <p:pic>
        <p:nvPicPr>
          <p:cNvPr id="15" name="Kép 1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0" name="Cím 1"/>
          <p:cNvSpPr>
            <a:spLocks noGrp="1"/>
          </p:cNvSpPr>
          <p:nvPr>
            <p:ph type="title"/>
          </p:nvPr>
        </p:nvSpPr>
        <p:spPr>
          <a:xfrm>
            <a:off x="2051720" y="271483"/>
            <a:ext cx="6041023" cy="648393"/>
          </a:xfrm>
        </p:spPr>
        <p:txBody>
          <a:bodyPr>
            <a:no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</a:rPr>
              <a:t>IPARKER szálláshely adatok - Interfészesek</a:t>
            </a:r>
            <a:endParaRPr lang="hu-H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9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60" y="1268760"/>
            <a:ext cx="9180764" cy="5184576"/>
          </a:xfr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68845" y="116632"/>
            <a:ext cx="7416824" cy="1023283"/>
          </a:xfrm>
        </p:spPr>
        <p:txBody>
          <a:bodyPr>
            <a:noAutofit/>
          </a:bodyPr>
          <a:lstStyle/>
          <a:p>
            <a:pPr algn="ctr"/>
            <a:r>
              <a:rPr lang="hu-HU" b="1" dirty="0" smtClean="0">
                <a:solidFill>
                  <a:schemeClr val="bg1"/>
                </a:solidFill>
              </a:rPr>
              <a:t>Somogy, </a:t>
            </a:r>
            <a:r>
              <a:rPr lang="hu-HU" dirty="0" smtClean="0"/>
              <a:t>Veszprém és Zala megyei aktív státuszú </a:t>
            </a:r>
            <a:r>
              <a:rPr lang="hu-HU" b="1" dirty="0" smtClean="0">
                <a:solidFill>
                  <a:schemeClr val="bg1"/>
                </a:solidFill>
              </a:rPr>
              <a:t>Egyéb Szálláshelyei</a:t>
            </a:r>
            <a:endParaRPr lang="hu-HU" b="1" dirty="0">
              <a:solidFill>
                <a:schemeClr val="bg1"/>
              </a:solidFill>
            </a:endParaRPr>
          </a:p>
        </p:txBody>
      </p:sp>
      <p:sp>
        <p:nvSpPr>
          <p:cNvPr id="8" name="Ellipszis 7"/>
          <p:cNvSpPr/>
          <p:nvPr/>
        </p:nvSpPr>
        <p:spPr>
          <a:xfrm>
            <a:off x="50291" y="3789040"/>
            <a:ext cx="1336823" cy="8541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pic>
        <p:nvPicPr>
          <p:cNvPr id="10" name="Kép 9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6" name="Szövegdoboz 5"/>
          <p:cNvSpPr txBox="1"/>
          <p:nvPr/>
        </p:nvSpPr>
        <p:spPr>
          <a:xfrm>
            <a:off x="6671198" y="5085184"/>
            <a:ext cx="2472802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sz="1200" b="1" dirty="0"/>
              <a:t>Egyéb szálláshely: </a:t>
            </a:r>
            <a:r>
              <a:rPr lang="hu-HU" sz="1200" dirty="0"/>
              <a:t>Nem kizárólag szálláshely-szolgáltatás rendeltetésű épület, szobák száma maximum 8, az ágyak száma legfeljebb 16.</a:t>
            </a:r>
          </a:p>
          <a:p>
            <a:r>
              <a:rPr lang="hu-HU" sz="1200" dirty="0"/>
              <a:t>Pl. </a:t>
            </a:r>
            <a:r>
              <a:rPr lang="hu-HU" sz="1200" dirty="0" err="1"/>
              <a:t>Airbnb</a:t>
            </a:r>
            <a:endParaRPr lang="hu-HU" sz="1200" dirty="0"/>
          </a:p>
        </p:txBody>
      </p:sp>
    </p:spTree>
    <p:extLst>
      <p:ext uri="{BB962C8B-B14F-4D97-AF65-F5344CB8AC3E}">
        <p14:creationId xmlns:p14="http://schemas.microsoft.com/office/powerpoint/2010/main" val="27824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1956"/>
            <a:ext cx="9223722" cy="5181380"/>
          </a:xfrm>
        </p:spPr>
      </p:pic>
      <p:sp>
        <p:nvSpPr>
          <p:cNvPr id="11" name="Ellipszis 10"/>
          <p:cNvSpPr/>
          <p:nvPr/>
        </p:nvSpPr>
        <p:spPr>
          <a:xfrm>
            <a:off x="395536" y="1120229"/>
            <a:ext cx="1336823" cy="8416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0" name="Cím 1"/>
          <p:cNvSpPr>
            <a:spLocks noGrp="1"/>
          </p:cNvSpPr>
          <p:nvPr>
            <p:ph type="title"/>
          </p:nvPr>
        </p:nvSpPr>
        <p:spPr>
          <a:xfrm>
            <a:off x="1768845" y="116632"/>
            <a:ext cx="7416824" cy="1023283"/>
          </a:xfrm>
        </p:spPr>
        <p:txBody>
          <a:bodyPr>
            <a:no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</a:rPr>
              <a:t>Szakrendszerekbe rögzített Forgalmi adatok</a:t>
            </a:r>
            <a:endParaRPr lang="hu-H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63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836"/>
            <a:ext cx="9086266" cy="5130424"/>
          </a:xfrm>
        </p:spPr>
      </p:pic>
      <p:sp>
        <p:nvSpPr>
          <p:cNvPr id="7" name="Ellipszis 6"/>
          <p:cNvSpPr/>
          <p:nvPr/>
        </p:nvSpPr>
        <p:spPr>
          <a:xfrm>
            <a:off x="73040" y="3861048"/>
            <a:ext cx="1336823" cy="8416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0"/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9" name="Cím 1"/>
          <p:cNvSpPr>
            <a:spLocks noGrp="1"/>
          </p:cNvSpPr>
          <p:nvPr>
            <p:ph type="title"/>
          </p:nvPr>
        </p:nvSpPr>
        <p:spPr>
          <a:xfrm>
            <a:off x="1907704" y="14111"/>
            <a:ext cx="7256420" cy="1143000"/>
          </a:xfrm>
        </p:spPr>
        <p:txBody>
          <a:bodyPr>
            <a:noAutofit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</a:rPr>
              <a:t>Egyéb </a:t>
            </a:r>
            <a:r>
              <a:rPr lang="hu-HU" sz="3200" dirty="0" smtClean="0"/>
              <a:t>szálláshelyek </a:t>
            </a:r>
            <a:r>
              <a:rPr lang="hu-HU" sz="3200" b="1" dirty="0" smtClean="0">
                <a:solidFill>
                  <a:schemeClr val="bg1"/>
                </a:solidFill>
              </a:rPr>
              <a:t>forgalmi adatai</a:t>
            </a:r>
            <a:endParaRPr lang="hu-H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67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15992" y="78406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>
                <a:solidFill>
                  <a:schemeClr val="bg1"/>
                </a:solidFill>
              </a:rPr>
              <a:t>Interfészek felülvizsgálata</a:t>
            </a:r>
          </a:p>
        </p:txBody>
      </p:sp>
      <p:sp>
        <p:nvSpPr>
          <p:cNvPr id="3" name="Téglalap 2"/>
          <p:cNvSpPr/>
          <p:nvPr/>
        </p:nvSpPr>
        <p:spPr>
          <a:xfrm>
            <a:off x="472648" y="1371703"/>
            <a:ext cx="8419832" cy="468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/>
              <a:t>2018.10.05-én a BM javaslatára az adattárház töltési képesség kiértékelését tartalmazó </a:t>
            </a:r>
            <a:r>
              <a:rPr lang="hu-HU" b="1" dirty="0"/>
              <a:t>felülvizsgálati </a:t>
            </a:r>
            <a:r>
              <a:rPr lang="hu-HU" b="1" dirty="0" smtClean="0"/>
              <a:t>jegyzőkönyvek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 smtClean="0"/>
              <a:t>39 </a:t>
            </a:r>
            <a:r>
              <a:rPr lang="hu-HU" sz="1600" dirty="0"/>
              <a:t>interfészes </a:t>
            </a:r>
            <a:r>
              <a:rPr lang="hu-HU" sz="1600" dirty="0" smtClean="0"/>
              <a:t>önkormányzat részére </a:t>
            </a:r>
            <a:endParaRPr lang="hu-HU" sz="1600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 smtClean="0"/>
              <a:t>fejlesztői kapcsolattartóknak</a:t>
            </a:r>
            <a:endParaRPr lang="hu-HU" sz="1600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az igazgatóságok részére 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Októberben </a:t>
            </a:r>
            <a:r>
              <a:rPr lang="hu-HU" dirty="0"/>
              <a:t>a feltárt hibák/hiányosságok </a:t>
            </a:r>
            <a:r>
              <a:rPr lang="hu-HU" dirty="0" smtClean="0"/>
              <a:t>javítása, ellenőrzése</a:t>
            </a:r>
            <a:endParaRPr lang="hu-HU" dirty="0"/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/>
              <a:t>November elejére 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 fejlesztői hibák jelentős részét </a:t>
            </a:r>
            <a:r>
              <a:rPr lang="hu-HU" sz="1600" dirty="0" smtClean="0"/>
              <a:t>javították az interfész fejlesztők</a:t>
            </a:r>
            <a:endParaRPr lang="hu-HU" sz="1600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több interfészes önkormányzat adatjavításokat, pótlásokat végzett a szakrendszeri szálláshely nyilvántartásában  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több önkormányzat megkezdte az intézményi adatainak küldését is</a:t>
            </a:r>
          </a:p>
          <a:p>
            <a:pPr marL="1200150" lvl="2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400" dirty="0"/>
              <a:t>a felhőszolgáltatóknál (Zalaszám) működő szakrendszert használó önkormányzatok az önállóan gazdálkodó intézmények adatait is küldik</a:t>
            </a:r>
          </a:p>
          <a:p>
            <a:pPr marL="1200150" lvl="2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400" dirty="0" smtClean="0"/>
              <a:t>minden </a:t>
            </a:r>
            <a:r>
              <a:rPr lang="hu-HU" sz="1400" dirty="0"/>
              <a:t>adatot egy felületen és együttesen elemezhetnek 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29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1401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7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Téglalap 5">
            <a:extLst>
              <a:ext uri="{FF2B5EF4-FFF2-40B4-BE49-F238E27FC236}">
                <a16:creationId xmlns="" xmlns:a16="http://schemas.microsoft.com/office/drawing/2014/main" id="{E66F349C-EDD8-447D-AF14-D1ECF68DC77C}"/>
              </a:ext>
            </a:extLst>
          </p:cNvPr>
          <p:cNvSpPr/>
          <p:nvPr/>
        </p:nvSpPr>
        <p:spPr>
          <a:xfrm>
            <a:off x="107504" y="1343190"/>
            <a:ext cx="8853651" cy="4993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451"/>
              </a:spcAft>
            </a:pPr>
            <a:r>
              <a:rPr lang="hu-HU" sz="2400" dirty="0"/>
              <a:t>Az önkormányzati ASP rendszerről szóló Kormányrendelet 9. §</a:t>
            </a:r>
          </a:p>
          <a:p>
            <a:pPr>
              <a:lnSpc>
                <a:spcPct val="120000"/>
              </a:lnSpc>
              <a:spcAft>
                <a:spcPts val="451"/>
              </a:spcAft>
            </a:pPr>
            <a:endParaRPr lang="hu-HU" sz="1200" dirty="0"/>
          </a:p>
          <a:p>
            <a:pPr marL="342866" indent="-342866">
              <a:lnSpc>
                <a:spcPct val="120000"/>
              </a:lnSpc>
              <a:spcAft>
                <a:spcPts val="451"/>
              </a:spcAft>
              <a:buFont typeface="Wingdings" panose="05000000000000000000" pitchFamily="2" charset="2"/>
              <a:buChar char="v"/>
            </a:pPr>
            <a:r>
              <a:rPr lang="hu-HU" sz="2400" dirty="0"/>
              <a:t>Fő célkitűzés: A kormányzati és önkormányzati döntések támogatása</a:t>
            </a:r>
          </a:p>
          <a:p>
            <a:pPr marL="342866" indent="-342866">
              <a:lnSpc>
                <a:spcPct val="120000"/>
              </a:lnSpc>
              <a:spcAft>
                <a:spcPts val="451"/>
              </a:spcAft>
              <a:buFont typeface="Wingdings" panose="05000000000000000000" pitchFamily="2" charset="2"/>
              <a:buChar char="v"/>
            </a:pPr>
            <a:r>
              <a:rPr lang="hu-HU" sz="2400" i="1" dirty="0"/>
              <a:t>Működtető</a:t>
            </a:r>
            <a:r>
              <a:rPr lang="hu-HU" sz="2400" dirty="0"/>
              <a:t>: Kincstár </a:t>
            </a:r>
          </a:p>
          <a:p>
            <a:pPr marL="342866" indent="-342866">
              <a:lnSpc>
                <a:spcPct val="120000"/>
              </a:lnSpc>
              <a:spcAft>
                <a:spcPts val="451"/>
              </a:spcAft>
              <a:buFont typeface="Wingdings" panose="05000000000000000000" pitchFamily="2" charset="2"/>
              <a:buChar char="v"/>
            </a:pPr>
            <a:r>
              <a:rPr lang="hu-HU" sz="2400" i="1" dirty="0"/>
              <a:t>Forrásrendszerek</a:t>
            </a:r>
            <a:r>
              <a:rPr lang="hu-HU" sz="2400" i="1" dirty="0" smtClean="0"/>
              <a:t>:</a:t>
            </a:r>
          </a:p>
          <a:p>
            <a:pPr marL="342866" indent="-342866">
              <a:lnSpc>
                <a:spcPct val="120000"/>
              </a:lnSpc>
              <a:spcAft>
                <a:spcPts val="451"/>
              </a:spcAft>
              <a:buFont typeface="Wingdings" panose="05000000000000000000" pitchFamily="2" charset="2"/>
              <a:buChar char="v"/>
            </a:pPr>
            <a:endParaRPr lang="hu-HU" sz="1100" i="1" dirty="0"/>
          </a:p>
          <a:p>
            <a:pPr marL="742876" lvl="1" indent="-285722">
              <a:spcAft>
                <a:spcPts val="451"/>
              </a:spcAft>
              <a:buFont typeface="Wingdings" panose="05000000000000000000" pitchFamily="2" charset="2"/>
              <a:buChar char="q"/>
            </a:pPr>
            <a:r>
              <a:rPr lang="hu-HU" sz="1600" dirty="0"/>
              <a:t>az ASP </a:t>
            </a:r>
            <a:r>
              <a:rPr lang="hu-HU" sz="1600" dirty="0" smtClean="0"/>
              <a:t>szakrendszerek</a:t>
            </a:r>
          </a:p>
          <a:p>
            <a:pPr marL="742876" lvl="1" indent="-285722">
              <a:spcAft>
                <a:spcPts val="451"/>
              </a:spcAft>
              <a:buFont typeface="Wingdings" panose="05000000000000000000" pitchFamily="2" charset="2"/>
              <a:buChar char="q"/>
            </a:pPr>
            <a:endParaRPr lang="hu-HU" sz="1600" dirty="0"/>
          </a:p>
          <a:p>
            <a:pPr marL="742876" lvl="1" indent="-285722">
              <a:spcAft>
                <a:spcPts val="451"/>
              </a:spcAft>
              <a:buFont typeface="Wingdings" panose="05000000000000000000" pitchFamily="2" charset="2"/>
              <a:buChar char="q"/>
            </a:pPr>
            <a:r>
              <a:rPr lang="hu-HU" sz="1600" dirty="0"/>
              <a:t>interfészes önkormányzatok </a:t>
            </a:r>
            <a:r>
              <a:rPr lang="hu-HU" sz="1600" dirty="0" smtClean="0"/>
              <a:t>saját</a:t>
            </a:r>
            <a:br>
              <a:rPr lang="hu-HU" sz="1600" dirty="0" smtClean="0"/>
            </a:br>
            <a:r>
              <a:rPr lang="hu-HU" sz="1600" dirty="0" smtClean="0"/>
              <a:t>lokális </a:t>
            </a:r>
            <a:r>
              <a:rPr lang="hu-HU" sz="1600" dirty="0"/>
              <a:t>szakrendszerei </a:t>
            </a:r>
            <a:endParaRPr lang="hu-HU" sz="1600" dirty="0" smtClean="0"/>
          </a:p>
          <a:p>
            <a:pPr marL="742876" lvl="1" indent="-285722">
              <a:spcAft>
                <a:spcPts val="451"/>
              </a:spcAft>
              <a:buFont typeface="Wingdings" panose="05000000000000000000" pitchFamily="2" charset="2"/>
              <a:buChar char="q"/>
            </a:pPr>
            <a:endParaRPr lang="hu-HU" sz="1600" dirty="0" smtClean="0"/>
          </a:p>
          <a:p>
            <a:pPr marL="742876" lvl="1" indent="-285722">
              <a:spcAft>
                <a:spcPts val="451"/>
              </a:spcAft>
              <a:buFont typeface="Wingdings" panose="05000000000000000000" pitchFamily="2" charset="2"/>
              <a:buChar char="q"/>
            </a:pPr>
            <a:r>
              <a:rPr lang="hu-HU" sz="1600" dirty="0" smtClean="0"/>
              <a:t>Kincstár szakrendszerei</a:t>
            </a:r>
            <a:r>
              <a:rPr lang="hu-HU" sz="2400" dirty="0"/>
              <a:t>	</a:t>
            </a:r>
            <a:endParaRPr lang="hu-HU" sz="1600" dirty="0"/>
          </a:p>
        </p:txBody>
      </p:sp>
      <p:sp>
        <p:nvSpPr>
          <p:cNvPr id="7" name="Téglalap 6">
            <a:extLst>
              <a:ext uri="{FF2B5EF4-FFF2-40B4-BE49-F238E27FC236}">
                <a16:creationId xmlns="" xmlns:a16="http://schemas.microsoft.com/office/drawing/2014/main" id="{75BEC358-66DE-455B-9E0B-1AE7B9846074}"/>
              </a:ext>
            </a:extLst>
          </p:cNvPr>
          <p:cNvSpPr/>
          <p:nvPr/>
        </p:nvSpPr>
        <p:spPr>
          <a:xfrm>
            <a:off x="4917188" y="3861048"/>
            <a:ext cx="3769612" cy="3042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dirty="0"/>
              <a:t>gazdálkodási adatok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dirty="0"/>
              <a:t>ipar- és kereskedelmi igazgatási ügyek 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dirty="0"/>
              <a:t>ingatlanvagyon-kataszteri adatok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dirty="0"/>
              <a:t>iratkezelő rendszerek adatai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i="1" dirty="0"/>
              <a:t>adó szakrendszeri </a:t>
            </a:r>
            <a:r>
              <a:rPr lang="hu-HU" sz="1200" i="1" dirty="0" smtClean="0"/>
              <a:t>adatok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/>
            </a:pPr>
            <a:r>
              <a:rPr lang="hu-HU" sz="1200" i="1" dirty="0" smtClean="0"/>
              <a:t>ASP KERET rendszer adatai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 startAt="7"/>
            </a:pPr>
            <a:r>
              <a:rPr lang="hu-HU" sz="1200" dirty="0" smtClean="0"/>
              <a:t>Kincstár  </a:t>
            </a:r>
            <a:r>
              <a:rPr lang="hu-HU" sz="1200" dirty="0"/>
              <a:t>- Kincstár Közhiteles Törzskönyvi Nyilvántartása (KTÖRZS</a:t>
            </a:r>
            <a:r>
              <a:rPr lang="hu-HU" sz="1200" dirty="0" smtClean="0"/>
              <a:t>)</a:t>
            </a:r>
            <a:endParaRPr lang="hu-HU" sz="1200" dirty="0"/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 startAt="7"/>
            </a:pPr>
            <a:r>
              <a:rPr lang="hu-HU" sz="1200" dirty="0" smtClean="0"/>
              <a:t>Kincstár  - Önkormányzati </a:t>
            </a:r>
            <a:r>
              <a:rPr lang="hu-HU" sz="1200" dirty="0"/>
              <a:t>Előirányzat Gazdálkodási Modul </a:t>
            </a:r>
            <a:r>
              <a:rPr lang="hu-HU" sz="1200" dirty="0" smtClean="0"/>
              <a:t>(ÖNEGM</a:t>
            </a:r>
            <a:r>
              <a:rPr lang="hu-HU" sz="1200" dirty="0"/>
              <a:t>)</a:t>
            </a:r>
          </a:p>
          <a:p>
            <a:pPr marL="914332" lvl="2" indent="-228600">
              <a:lnSpc>
                <a:spcPct val="120000"/>
              </a:lnSpc>
              <a:spcAft>
                <a:spcPts val="451"/>
              </a:spcAft>
              <a:buFont typeface="+mj-lt"/>
              <a:buAutoNum type="arabicPeriod" startAt="7"/>
            </a:pPr>
            <a:endParaRPr lang="hu-HU" sz="1200" i="1" dirty="0"/>
          </a:p>
        </p:txBody>
      </p:sp>
      <p:sp>
        <p:nvSpPr>
          <p:cNvPr id="10" name="Cím 9"/>
          <p:cNvSpPr>
            <a:spLocks noGrp="1"/>
          </p:cNvSpPr>
          <p:nvPr>
            <p:ph type="title"/>
          </p:nvPr>
        </p:nvSpPr>
        <p:spPr>
          <a:xfrm>
            <a:off x="2483767" y="106654"/>
            <a:ext cx="4824537" cy="940967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Az </a:t>
            </a:r>
            <a:r>
              <a:rPr lang="hu-HU" dirty="0" smtClean="0">
                <a:solidFill>
                  <a:schemeClr val="bg1"/>
                </a:solidFill>
              </a:rPr>
              <a:t>Önkormányzati</a:t>
            </a:r>
            <a:br>
              <a:rPr lang="hu-HU" dirty="0" smtClean="0">
                <a:solidFill>
                  <a:schemeClr val="bg1"/>
                </a:solidFill>
              </a:rPr>
            </a:br>
            <a:r>
              <a:rPr lang="hu-HU" dirty="0">
                <a:solidFill>
                  <a:schemeClr val="bg1"/>
                </a:solidFill>
              </a:rPr>
              <a:t>a</a:t>
            </a:r>
            <a:r>
              <a:rPr lang="hu-HU" dirty="0" smtClean="0">
                <a:solidFill>
                  <a:schemeClr val="bg1"/>
                </a:solidFill>
              </a:rPr>
              <a:t>dattárház </a:t>
            </a:r>
            <a:r>
              <a:rPr lang="hu-HU" dirty="0">
                <a:solidFill>
                  <a:schemeClr val="bg1"/>
                </a:solidFill>
              </a:rPr>
              <a:t>jellemzői</a:t>
            </a:r>
          </a:p>
        </p:txBody>
      </p:sp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hu-HU" dirty="0" smtClean="0"/>
              <a:t> </a:t>
            </a:r>
            <a:fld id="{774ECFDF-B4B8-4D79-9C23-DD008FAF0A0B}" type="slidenum">
              <a:rPr lang="hu-HU" smtClean="0"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4355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>
            <a:extLst>
              <a:ext uri="{FF2B5EF4-FFF2-40B4-BE49-F238E27FC236}">
                <a16:creationId xmlns="" xmlns:a16="http://schemas.microsoft.com/office/drawing/2014/main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737" y="271481"/>
            <a:ext cx="5328592" cy="786671"/>
          </a:xfrm>
        </p:spPr>
        <p:txBody>
          <a:bodyPr>
            <a:noAutofit/>
          </a:bodyPr>
          <a:lstStyle/>
          <a:p>
            <a:pPr algn="ctr"/>
            <a:r>
              <a:rPr lang="hu-HU" sz="1800" dirty="0"/>
              <a:t/>
            </a:r>
            <a:br>
              <a:rPr lang="hu-HU" sz="1800" dirty="0"/>
            </a:br>
            <a:endParaRPr lang="hu-HU" sz="180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30</a:t>
            </a:fld>
            <a:endParaRPr lang="hu-HU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 txBox="1">
            <a:spLocks/>
          </p:cNvSpPr>
          <p:nvPr/>
        </p:nvSpPr>
        <p:spPr>
          <a:xfrm>
            <a:off x="2555776" y="116632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dirty="0" smtClean="0"/>
              <a:t>Tapasztalatok</a:t>
            </a:r>
            <a:endParaRPr lang="hu-HU" dirty="0"/>
          </a:p>
        </p:txBody>
      </p:sp>
      <p:graphicFrame>
        <p:nvGraphicFramePr>
          <p:cNvPr id="3" name="Tartalom helye 2"/>
          <p:cNvGraphicFramePr>
            <a:graphicFrameLocks noGrp="1"/>
          </p:cNvGraphicFramePr>
          <p:nvPr>
            <p:ph idx="1"/>
            <p:extLst/>
          </p:nvPr>
        </p:nvGraphicFramePr>
        <p:xfrm>
          <a:off x="611560" y="1844823"/>
          <a:ext cx="8075240" cy="33123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="" xmlns:a16="http://schemas.microsoft.com/office/drawing/2014/main" val="680770199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365919545"/>
                    </a:ext>
                  </a:extLst>
                </a:gridCol>
                <a:gridCol w="1517188">
                  <a:extLst>
                    <a:ext uri="{9D8B030D-6E8A-4147-A177-3AD203B41FA5}">
                      <a16:colId xmlns="" xmlns:a16="http://schemas.microsoft.com/office/drawing/2014/main" val="760926568"/>
                    </a:ext>
                  </a:extLst>
                </a:gridCol>
                <a:gridCol w="1229460">
                  <a:extLst>
                    <a:ext uri="{9D8B030D-6E8A-4147-A177-3AD203B41FA5}">
                      <a16:colId xmlns="" xmlns:a16="http://schemas.microsoft.com/office/drawing/2014/main" val="2930112716"/>
                    </a:ext>
                  </a:extLst>
                </a:gridCol>
              </a:tblGrid>
              <a:tr h="592676"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u="none" strike="noStrike" dirty="0">
                          <a:effectLst/>
                        </a:rPr>
                        <a:t> 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u="none" strike="noStrike" dirty="0">
                          <a:effectLst/>
                        </a:rPr>
                        <a:t>ASP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u="none" strike="noStrike" dirty="0" smtClean="0">
                          <a:effectLst/>
                        </a:rPr>
                        <a:t>Interfésszel </a:t>
                      </a:r>
                      <a:r>
                        <a:rPr lang="hu-HU" sz="1400" u="none" strike="noStrike" dirty="0">
                          <a:effectLst/>
                        </a:rPr>
                        <a:t>csatlakozó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u="none" strike="noStrike" dirty="0" smtClean="0">
                          <a:effectLst/>
                        </a:rPr>
                        <a:t>Összesen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106002833"/>
                  </a:ext>
                </a:extLst>
              </a:tr>
              <a:tr h="328622">
                <a:tc>
                  <a:txBody>
                    <a:bodyPr/>
                    <a:lstStyle/>
                    <a:p>
                      <a:pPr algn="l" fontAlgn="ctr"/>
                      <a:r>
                        <a:rPr lang="hu-HU" sz="1400" u="none" strike="noStrike" dirty="0">
                          <a:effectLst/>
                        </a:rPr>
                        <a:t>​Összes beküldés próbálkozás​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>
                          <a:effectLst/>
                        </a:rPr>
                        <a:t>      513 243    </a:t>
                      </a:r>
                      <a:endParaRPr lang="hu-HU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 dirty="0" smtClean="0">
                          <a:effectLst/>
                        </a:rPr>
                        <a:t>19 </a:t>
                      </a:r>
                      <a:r>
                        <a:rPr lang="hu-HU" sz="1400" u="none" strike="noStrike" dirty="0">
                          <a:effectLst/>
                        </a:rPr>
                        <a:t>824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1" u="none" strike="noStrike" dirty="0">
                          <a:effectLst/>
                        </a:rPr>
                        <a:t>   533 067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1626344298"/>
                  </a:ext>
                </a:extLst>
              </a:tr>
              <a:tr h="419347">
                <a:tc>
                  <a:txBody>
                    <a:bodyPr/>
                    <a:lstStyle/>
                    <a:p>
                      <a:pPr marL="742950" lvl="1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hu-HU" sz="1400" u="none" strike="noStrike" dirty="0">
                          <a:effectLst/>
                        </a:rPr>
                        <a:t>​Ebből fogadott csomagok db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 dirty="0" smtClean="0">
                          <a:effectLst/>
                        </a:rPr>
                        <a:t>      512 762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 dirty="0" smtClean="0">
                          <a:effectLst/>
                        </a:rPr>
                        <a:t>14 242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1" u="none" strike="noStrike" dirty="0">
                          <a:effectLst/>
                        </a:rPr>
                        <a:t>   527 004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3992714475"/>
                  </a:ext>
                </a:extLst>
              </a:tr>
              <a:tr h="657241">
                <a:tc>
                  <a:txBody>
                    <a:bodyPr/>
                    <a:lstStyle/>
                    <a:p>
                      <a:pPr marL="742950" lvl="1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hu-HU" sz="1400" i="1" u="none" strike="noStrike" dirty="0">
                          <a:effectLst/>
                        </a:rPr>
                        <a:t>​Ebből fogadott csomagok % </a:t>
                      </a:r>
                      <a:endParaRPr lang="hu-HU" sz="1400" i="1" u="none" strike="noStrike" dirty="0" smtClean="0">
                        <a:effectLst/>
                      </a:endParaRPr>
                    </a:p>
                    <a:p>
                      <a:pPr marL="742950" lvl="1" indent="-2857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hu-HU" sz="1400" i="1" u="none" strike="noStrike" dirty="0" smtClean="0">
                          <a:effectLst/>
                        </a:rPr>
                        <a:t>(integrációs platformon sikeresen </a:t>
                      </a:r>
                      <a:r>
                        <a:rPr lang="hu-HU" sz="1400" i="1" u="none" strike="noStrike" dirty="0">
                          <a:effectLst/>
                        </a:rPr>
                        <a:t>átjutott)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i="1" u="none" strike="noStrike" dirty="0">
                          <a:effectLst/>
                        </a:rPr>
                        <a:t>99,91%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i="1" u="none" strike="noStrike" dirty="0">
                          <a:effectLst/>
                        </a:rPr>
                        <a:t>71,84%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1" i="1" u="none" strike="noStrike" dirty="0">
                          <a:effectLst/>
                        </a:rPr>
                        <a:t>98,86%</a:t>
                      </a:r>
                      <a:endParaRPr lang="hu-HU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3003932484"/>
                  </a:ext>
                </a:extLst>
              </a:tr>
              <a:tr h="657241">
                <a:tc>
                  <a:txBody>
                    <a:bodyPr/>
                    <a:lstStyle/>
                    <a:p>
                      <a:pPr marL="1200150" lvl="2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hu-HU" sz="1400" u="none" strike="noStrike" dirty="0">
                          <a:effectLst/>
                        </a:rPr>
                        <a:t>Ebből sikeresen feldolgozott csomagok (db)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>
                          <a:effectLst/>
                        </a:rPr>
                        <a:t>      486 854    </a:t>
                      </a:r>
                      <a:endParaRPr lang="hu-HU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u="none" strike="noStrike" dirty="0" smtClean="0">
                          <a:effectLst/>
                        </a:rPr>
                        <a:t>10 </a:t>
                      </a:r>
                      <a:r>
                        <a:rPr lang="hu-HU" sz="1400" u="none" strike="noStrike" dirty="0">
                          <a:effectLst/>
                        </a:rPr>
                        <a:t>915    </a:t>
                      </a:r>
                      <a:endParaRPr lang="hu-H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1" u="none" strike="noStrike" dirty="0">
                          <a:effectLst/>
                        </a:rPr>
                        <a:t>   497 769    </a:t>
                      </a:r>
                      <a:endParaRPr lang="hu-H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3572608803"/>
                  </a:ext>
                </a:extLst>
              </a:tr>
              <a:tr h="657241">
                <a:tc>
                  <a:txBody>
                    <a:bodyPr/>
                    <a:lstStyle/>
                    <a:p>
                      <a:pPr marL="1200150" lvl="2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hu-HU" sz="1400" i="1" u="none" strike="noStrike" dirty="0">
                          <a:effectLst/>
                        </a:rPr>
                        <a:t>Ebből sikeresen feldolgozott csomagok (%)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i="1" u="none" strike="noStrike" dirty="0">
                          <a:effectLst/>
                        </a:rPr>
                        <a:t>94,86%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i="1" u="none" strike="noStrike" dirty="0">
                          <a:effectLst/>
                        </a:rPr>
                        <a:t>55,06%</a:t>
                      </a:r>
                      <a:endParaRPr lang="hu-HU" sz="14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400" b="1" i="1" u="none" strike="noStrike" dirty="0">
                          <a:effectLst/>
                        </a:rPr>
                        <a:t>93,38%</a:t>
                      </a:r>
                      <a:endParaRPr lang="hu-HU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774" marR="6774" marT="6774" marB="0" anchor="ctr"/>
                </a:tc>
                <a:extLst>
                  <a:ext uri="{0D108BD9-81ED-4DB2-BD59-A6C34878D82A}">
                    <a16:rowId xmlns="" xmlns:a16="http://schemas.microsoft.com/office/drawing/2014/main" val="4738436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2610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képernyőkép látható&#10;&#10;Ez egy automatikusan létrehozott leírás.">
            <a:extLst>
              <a:ext uri="{FF2B5EF4-FFF2-40B4-BE49-F238E27FC236}">
                <a16:creationId xmlns="" xmlns:a16="http://schemas.microsoft.com/office/drawing/2014/main" id="{17392047-7977-4745-B659-E172F906D4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407572"/>
            <a:ext cx="8182969" cy="5045764"/>
          </a:xfrm>
        </p:spPr>
      </p:pic>
      <p:sp>
        <p:nvSpPr>
          <p:cNvPr id="4" name="Cím 1">
            <a:extLst>
              <a:ext uri="{FF2B5EF4-FFF2-40B4-BE49-F238E27FC236}">
                <a16:creationId xmlns="" xmlns:a16="http://schemas.microsoft.com/office/drawing/2014/main" id="{3AEFECF9-5B9A-43FA-8FB7-6A142F4622EC}"/>
              </a:ext>
            </a:extLst>
          </p:cNvPr>
          <p:cNvSpPr txBox="1">
            <a:spLocks/>
          </p:cNvSpPr>
          <p:nvPr/>
        </p:nvSpPr>
        <p:spPr>
          <a:xfrm>
            <a:off x="2411760" y="5797"/>
            <a:ext cx="51845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000" dirty="0" smtClean="0"/>
              <a:t>Hibás </a:t>
            </a:r>
            <a:r>
              <a:rPr lang="hu-HU" sz="2000" dirty="0"/>
              <a:t>csomagok megoszlása hibakód bontásban a teljes időszakra</a:t>
            </a:r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31</a:t>
            </a:fld>
            <a:endParaRPr lang="hu-HU"/>
          </a:p>
        </p:txBody>
      </p:sp>
      <p:sp>
        <p:nvSpPr>
          <p:cNvPr id="3" name="Ellipszis 2"/>
          <p:cNvSpPr/>
          <p:nvPr/>
        </p:nvSpPr>
        <p:spPr>
          <a:xfrm>
            <a:off x="4283968" y="1331360"/>
            <a:ext cx="1368152" cy="68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1674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képernyőkép látható&#10;&#10;Ez egy automatikusan létrehozott leírás.">
            <a:extLst>
              <a:ext uri="{FF2B5EF4-FFF2-40B4-BE49-F238E27FC236}">
                <a16:creationId xmlns="" xmlns:a16="http://schemas.microsoft.com/office/drawing/2014/main" id="{6BE1FDF6-8282-4456-BA27-DFC7556F0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3"/>
            <a:ext cx="8280920" cy="4983851"/>
          </a:xfrm>
        </p:spPr>
      </p:pic>
      <p:sp>
        <p:nvSpPr>
          <p:cNvPr id="4" name="Cím 1">
            <a:extLst>
              <a:ext uri="{FF2B5EF4-FFF2-40B4-BE49-F238E27FC236}">
                <a16:creationId xmlns="" xmlns:a16="http://schemas.microsoft.com/office/drawing/2014/main" id="{9766BAEB-413E-42BE-8DF4-37DEAC02F5E0}"/>
              </a:ext>
            </a:extLst>
          </p:cNvPr>
          <p:cNvSpPr txBox="1">
            <a:spLocks/>
          </p:cNvSpPr>
          <p:nvPr/>
        </p:nvSpPr>
        <p:spPr>
          <a:xfrm>
            <a:off x="2339752" y="5797"/>
            <a:ext cx="514173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 sz="3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2000" dirty="0" smtClean="0"/>
              <a:t>Hibás csomagok </a:t>
            </a:r>
            <a:r>
              <a:rPr lang="hu-HU" sz="2000" dirty="0"/>
              <a:t>megoszlása hibakód bontásban a teljes időszakra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="" xmlns:a16="http://schemas.microsoft.com/office/drawing/2014/main" id="{0A45E6A7-12C1-471E-B161-B7950B5F8489}"/>
              </a:ext>
            </a:extLst>
          </p:cNvPr>
          <p:cNvSpPr txBox="1"/>
          <p:nvPr/>
        </p:nvSpPr>
        <p:spPr>
          <a:xfrm>
            <a:off x="6804248" y="3284984"/>
            <a:ext cx="2095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1600" dirty="0" smtClean="0"/>
              <a:t>Interfésszel </a:t>
            </a:r>
            <a:r>
              <a:rPr lang="hu-HU" sz="1600" dirty="0"/>
              <a:t>csatlakozó </a:t>
            </a:r>
            <a:r>
              <a:rPr lang="hu-HU" sz="1600" dirty="0" smtClean="0"/>
              <a:t>önkormányzatoknál jóval </a:t>
            </a:r>
            <a:r>
              <a:rPr lang="hu-HU" sz="1600" dirty="0"/>
              <a:t>több féle </a:t>
            </a:r>
            <a:r>
              <a:rPr lang="hu-HU" sz="1600" dirty="0" smtClean="0"/>
              <a:t>hibatípus</a:t>
            </a:r>
            <a:endParaRPr lang="hu-HU" sz="1600" dirty="0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32</a:t>
            </a:fld>
            <a:endParaRPr lang="hu-HU"/>
          </a:p>
        </p:txBody>
      </p:sp>
      <p:sp>
        <p:nvSpPr>
          <p:cNvPr id="9" name="Ellipszis 8"/>
          <p:cNvSpPr/>
          <p:nvPr/>
        </p:nvSpPr>
        <p:spPr>
          <a:xfrm>
            <a:off x="4067944" y="1448356"/>
            <a:ext cx="1368152" cy="68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2876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képernyőkép látható&#10;&#10;Ez egy automatikusan létrehozott leírás.">
            <a:extLst>
              <a:ext uri="{FF2B5EF4-FFF2-40B4-BE49-F238E27FC236}">
                <a16:creationId xmlns="" xmlns:a16="http://schemas.microsoft.com/office/drawing/2014/main" id="{00960E30-76C4-4B2F-89F4-1055C10886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64" y="1507441"/>
            <a:ext cx="8105567" cy="4925540"/>
          </a:xfrm>
        </p:spPr>
      </p:pic>
      <p:sp>
        <p:nvSpPr>
          <p:cNvPr id="4" name="Cím 1">
            <a:extLst>
              <a:ext uri="{FF2B5EF4-FFF2-40B4-BE49-F238E27FC236}">
                <a16:creationId xmlns="" xmlns:a16="http://schemas.microsoft.com/office/drawing/2014/main" id="{88CABD54-7AA6-484C-B358-9F713678AF98}"/>
              </a:ext>
            </a:extLst>
          </p:cNvPr>
          <p:cNvSpPr txBox="1">
            <a:spLocks/>
          </p:cNvSpPr>
          <p:nvPr/>
        </p:nvSpPr>
        <p:spPr>
          <a:xfrm>
            <a:off x="2483768" y="5797"/>
            <a:ext cx="4896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2000" dirty="0" smtClean="0"/>
              <a:t>Hibás csomagok </a:t>
            </a:r>
            <a:r>
              <a:rPr lang="hu-HU" sz="2000" dirty="0"/>
              <a:t>megoszlása hibakód bontásban 2018.11.12-26 közötti időszakban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="" xmlns:a16="http://schemas.microsoft.com/office/drawing/2014/main" id="{4FB79736-3698-4E1C-95FE-14FB1CDB54A1}"/>
              </a:ext>
            </a:extLst>
          </p:cNvPr>
          <p:cNvSpPr txBox="1"/>
          <p:nvPr/>
        </p:nvSpPr>
        <p:spPr>
          <a:xfrm>
            <a:off x="6228184" y="2780928"/>
            <a:ext cx="28754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ASP-nél előforduló hibatípusok számossága és mértéke is drasztikusan </a:t>
            </a:r>
            <a:r>
              <a:rPr lang="hu-HU" dirty="0" smtClean="0"/>
              <a:t>csökken, </a:t>
            </a:r>
            <a:r>
              <a:rPr lang="hu-HU" dirty="0"/>
              <a:t>hiszen naponta több ezer csomagot adnak fel. </a:t>
            </a:r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7548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artalom helye 4" descr="A képen képernyőkép, térkép látható&#10;&#10;Ez egy automatikusan létrehozott leírás.">
            <a:extLst>
              <a:ext uri="{FF2B5EF4-FFF2-40B4-BE49-F238E27FC236}">
                <a16:creationId xmlns="" xmlns:a16="http://schemas.microsoft.com/office/drawing/2014/main" id="{8D34C56E-D352-4670-BA16-064EE0A66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14" y="1556791"/>
            <a:ext cx="8216586" cy="5098616"/>
          </a:xfrm>
        </p:spPr>
      </p:pic>
      <p:sp>
        <p:nvSpPr>
          <p:cNvPr id="4" name="Cím 1">
            <a:extLst>
              <a:ext uri="{FF2B5EF4-FFF2-40B4-BE49-F238E27FC236}">
                <a16:creationId xmlns="" xmlns:a16="http://schemas.microsoft.com/office/drawing/2014/main" id="{C27CCBD8-0920-4539-840B-B1248CA3AEF3}"/>
              </a:ext>
            </a:extLst>
          </p:cNvPr>
          <p:cNvSpPr txBox="1">
            <a:spLocks/>
          </p:cNvSpPr>
          <p:nvPr/>
        </p:nvSpPr>
        <p:spPr>
          <a:xfrm>
            <a:off x="2330066" y="5797"/>
            <a:ext cx="51538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defTabSz="914400">
              <a:spcBef>
                <a:spcPct val="0"/>
              </a:spcBef>
              <a:buNone/>
              <a:defRPr sz="1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hu-HU" sz="2000" dirty="0" smtClean="0"/>
              <a:t>Hibás csomagok </a:t>
            </a:r>
            <a:r>
              <a:rPr lang="hu-HU" sz="2000" dirty="0"/>
              <a:t>megoszlása hibakód bontásban 2018.11.12-26 közötti időszakban</a:t>
            </a:r>
          </a:p>
        </p:txBody>
      </p:sp>
      <p:sp>
        <p:nvSpPr>
          <p:cNvPr id="6" name="Szövegdoboz 5">
            <a:extLst>
              <a:ext uri="{FF2B5EF4-FFF2-40B4-BE49-F238E27FC236}">
                <a16:creationId xmlns="" xmlns:a16="http://schemas.microsoft.com/office/drawing/2014/main" id="{31B95F37-2B0C-4D12-A812-6D69AC8405B5}"/>
              </a:ext>
            </a:extLst>
          </p:cNvPr>
          <p:cNvSpPr txBox="1"/>
          <p:nvPr/>
        </p:nvSpPr>
        <p:spPr>
          <a:xfrm>
            <a:off x="6228184" y="2826802"/>
            <a:ext cx="267186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Interfésszel csatlakozó önk. csomagjainak  hibatípus </a:t>
            </a:r>
            <a:r>
              <a:rPr lang="hu-HU" dirty="0" smtClean="0"/>
              <a:t>számossága is </a:t>
            </a:r>
            <a:r>
              <a:rPr lang="hu-HU" dirty="0"/>
              <a:t>csökkent. </a:t>
            </a:r>
            <a:endParaRPr lang="hu-HU" dirty="0" smtClean="0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u-HU" dirty="0" smtClean="0"/>
              <a:t>A </a:t>
            </a:r>
            <a:r>
              <a:rPr lang="hu-HU" dirty="0"/>
              <a:t>fő probléma itt is a hibás idő intervallum!</a:t>
            </a:r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9496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54677" y="71708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T</a:t>
            </a:r>
            <a:r>
              <a:rPr lang="hu-HU" sz="2800" dirty="0">
                <a:solidFill>
                  <a:schemeClr val="bg1"/>
                </a:solidFill>
              </a:rPr>
              <a:t>ovábbi </a:t>
            </a:r>
            <a:r>
              <a:rPr lang="hu-HU" sz="2800" dirty="0" smtClean="0">
                <a:solidFill>
                  <a:schemeClr val="bg1"/>
                </a:solidFill>
              </a:rPr>
              <a:t>előrehaladás</a:t>
            </a:r>
            <a:endParaRPr lang="hu-HU" sz="28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472648" y="1695628"/>
            <a:ext cx="8216586" cy="4617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2018.09.05-én </a:t>
            </a:r>
            <a:r>
              <a:rPr lang="hu-HU" b="1" dirty="0"/>
              <a:t>teljes IPARKER interfész </a:t>
            </a:r>
            <a:r>
              <a:rPr lang="hu-HU" b="1" dirty="0" smtClean="0"/>
              <a:t>specifikáció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4 további adatkör: üzlet, piac, rendezvény, telephely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Az ütemezés szerint 2018.10.22-re az adattárház felkészült ezek fogadására, 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3 interfész fejlesztő lemaradásban (4 önkormányzat)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2018.09.12-én a </a:t>
            </a:r>
            <a:r>
              <a:rPr lang="hu-HU" b="1" dirty="0" smtClean="0"/>
              <a:t>további űrlap szerinti aggregátumok </a:t>
            </a:r>
            <a:r>
              <a:rPr lang="hu-HU" dirty="0" smtClean="0"/>
              <a:t>interfész specifikációja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07</a:t>
            </a:r>
            <a:r>
              <a:rPr lang="hu-HU" dirty="0"/>
              <a:t>, 12, 13, 15, 16 és A űrlap </a:t>
            </a:r>
            <a:endParaRPr lang="hu-HU" dirty="0" smtClean="0"/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3 interfész fejlesztő jelentős lemaradásban (11 önkormányzat)</a:t>
            </a:r>
            <a:endParaRPr lang="hu-HU" dirty="0"/>
          </a:p>
          <a:p>
            <a:pPr marL="1200150" lvl="2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hu-HU" sz="1600" dirty="0">
              <a:highlight>
                <a:srgbClr val="FFFF00"/>
              </a:highlight>
            </a:endParaRP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2098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232070" y="92244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T</a:t>
            </a:r>
            <a:r>
              <a:rPr lang="hu-HU" sz="2800" dirty="0">
                <a:solidFill>
                  <a:schemeClr val="bg1"/>
                </a:solidFill>
              </a:rPr>
              <a:t>ovábbi </a:t>
            </a:r>
            <a:r>
              <a:rPr lang="hu-HU" sz="2800" dirty="0"/>
              <a:t>előrehaladás</a:t>
            </a:r>
            <a:endParaRPr lang="hu-HU" sz="28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323528" y="1412776"/>
            <a:ext cx="8640960" cy="5318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2018.10.31-én </a:t>
            </a:r>
            <a:r>
              <a:rPr lang="hu-HU" b="1" dirty="0"/>
              <a:t>teljes GAZD interfész specifikáció </a:t>
            </a:r>
            <a:endParaRPr lang="hu-HU" b="1" dirty="0" smtClean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minden elemi adatkör, a prototípus tapasztalatokat figyelembe véve !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November 15. -  személyes egyeztetés a fejlesztőkkel</a:t>
            </a:r>
          </a:p>
          <a:p>
            <a:pPr marL="1200150" lvl="2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Több igény, javaslat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/>
              <a:t>Végleges specifikáció </a:t>
            </a:r>
            <a:r>
              <a:rPr lang="hu-HU" dirty="0" smtClean="0"/>
              <a:t>december 3. 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Évváltási feladatok: december </a:t>
            </a:r>
            <a:r>
              <a:rPr lang="hu-HU" dirty="0"/>
              <a:t>13-án konzultáció </a:t>
            </a:r>
            <a:r>
              <a:rPr lang="hu-HU" dirty="0" smtClean="0"/>
              <a:t>- konszolidált  megoldás</a:t>
            </a:r>
            <a:endParaRPr lang="hu-HU" dirty="0"/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b="1" dirty="0"/>
              <a:t>IRAT </a:t>
            </a:r>
            <a:r>
              <a:rPr lang="hu-HU" dirty="0"/>
              <a:t>és</a:t>
            </a:r>
            <a:r>
              <a:rPr lang="hu-HU" b="1" dirty="0"/>
              <a:t> IVK  interfész specifikáció</a:t>
            </a:r>
            <a:endParaRPr lang="hu-HU" dirty="0"/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/>
              <a:t>Interfészesek fejlesztők egy része nem küldött észrevételt</a:t>
            </a:r>
          </a:p>
          <a:p>
            <a:pPr marL="742950" lvl="1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dirty="0"/>
              <a:t>Végleges specifikációk kimentek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ASP </a:t>
            </a:r>
            <a:r>
              <a:rPr lang="hu-HU" b="1" dirty="0"/>
              <a:t>KERET</a:t>
            </a:r>
            <a:r>
              <a:rPr lang="hu-HU" dirty="0"/>
              <a:t> rendszer</a:t>
            </a:r>
          </a:p>
          <a:p>
            <a:pPr marL="742950" lvl="1" indent="-2857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Megfelelő formátumú adatcsomag</a:t>
            </a:r>
          </a:p>
          <a:p>
            <a:pPr marL="285750" indent="-2857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Kincstár Önkormányzati Előirányzat Gazdálkodási Modul (</a:t>
            </a:r>
            <a:r>
              <a:rPr lang="hu-HU" b="1" dirty="0"/>
              <a:t>ÖNEGM</a:t>
            </a:r>
            <a:r>
              <a:rPr lang="hu-HU" dirty="0"/>
              <a:t>)</a:t>
            </a:r>
          </a:p>
          <a:p>
            <a:pPr marL="742950" lvl="1" indent="-2857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Adatcsomagok </a:t>
            </a:r>
            <a:r>
              <a:rPr lang="hu-HU" dirty="0" smtClean="0"/>
              <a:t>próbaküldése megkezdődött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9900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11760" y="78406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T</a:t>
            </a:r>
            <a:r>
              <a:rPr lang="hu-HU" sz="2800" dirty="0">
                <a:solidFill>
                  <a:schemeClr val="bg1"/>
                </a:solidFill>
              </a:rPr>
              <a:t>ovábbi </a:t>
            </a:r>
            <a:r>
              <a:rPr lang="hu-HU" sz="2800" dirty="0"/>
              <a:t>előrehaladás</a:t>
            </a:r>
            <a:endParaRPr lang="hu-HU" sz="28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323528" y="1501091"/>
            <a:ext cx="7933658" cy="5096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b="1" dirty="0"/>
              <a:t>ADO prototípus </a:t>
            </a:r>
            <a:r>
              <a:rPr lang="hu-HU" dirty="0"/>
              <a:t>interfész 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Törzsadatok, HIPA bevallás, IFA bevallás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Specifikáció az ASP adatmodell alapján - augusztus 14. 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 smtClean="0"/>
              <a:t>Az </a:t>
            </a:r>
            <a:r>
              <a:rPr lang="hu-HU" sz="1600" dirty="0"/>
              <a:t>ASP ADO és a fővárosi adatmodell között jelentős az eltérés</a:t>
            </a:r>
          </a:p>
          <a:p>
            <a:pPr marL="1200150" lvl="2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400" dirty="0" smtClean="0"/>
              <a:t>Konszolidálás </a:t>
            </a:r>
            <a:r>
              <a:rPr lang="hu-HU" sz="1400" dirty="0"/>
              <a:t>-  végleges prototípus interfész specifikáció október 16.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ASP-</a:t>
            </a:r>
            <a:r>
              <a:rPr lang="hu-HU" sz="1600" dirty="0" err="1"/>
              <a:t>ből</a:t>
            </a:r>
            <a:r>
              <a:rPr lang="hu-HU" sz="1600" dirty="0"/>
              <a:t> a törzsadatokra </a:t>
            </a:r>
            <a:r>
              <a:rPr lang="hu-HU" sz="1600" dirty="0" smtClean="0"/>
              <a:t>megfelelő formátumú adatcsomag</a:t>
            </a:r>
            <a:endParaRPr lang="hu-HU" sz="1600" dirty="0"/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Főváros </a:t>
            </a:r>
            <a:r>
              <a:rPr lang="hu-HU" sz="1600" dirty="0" smtClean="0"/>
              <a:t>is megkezdte </a:t>
            </a:r>
            <a:r>
              <a:rPr lang="hu-HU" sz="1600" dirty="0"/>
              <a:t>a fejlesztést</a:t>
            </a:r>
          </a:p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Kibővített, </a:t>
            </a:r>
            <a:r>
              <a:rPr lang="hu-HU" b="1" dirty="0"/>
              <a:t>teljes ADO </a:t>
            </a:r>
            <a:r>
              <a:rPr lang="hu-HU" dirty="0"/>
              <a:t>interfész 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További bevallások, irat adatok, összesítő, pénzügyi adatok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Specifikáció az ASP adatmodell alapján - október 31.</a:t>
            </a:r>
          </a:p>
          <a:p>
            <a:pPr marL="742950" lvl="1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Konszolidálás folyamatban  </a:t>
            </a:r>
          </a:p>
          <a:p>
            <a:pPr marL="1200150" lvl="2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sz="1400" dirty="0"/>
              <a:t>a Fővárosban az IRAT adatok egy része csak a HAIR-ban keletkezik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37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9835" y="3933056"/>
            <a:ext cx="2305050" cy="129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09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11760" y="78406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T</a:t>
            </a:r>
            <a:r>
              <a:rPr lang="hu-HU" sz="2800" dirty="0">
                <a:solidFill>
                  <a:schemeClr val="bg1"/>
                </a:solidFill>
              </a:rPr>
              <a:t>ovábbi </a:t>
            </a:r>
            <a:r>
              <a:rPr lang="hu-HU" sz="2800" dirty="0"/>
              <a:t>előrehaladás</a:t>
            </a:r>
            <a:endParaRPr lang="hu-HU" sz="2800" dirty="0">
              <a:solidFill>
                <a:schemeClr val="bg1"/>
              </a:solidFill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395536" y="1497600"/>
            <a:ext cx="8219020" cy="373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b="1" dirty="0" smtClean="0"/>
              <a:t>Betöltési </a:t>
            </a:r>
            <a:r>
              <a:rPr lang="hu-HU" b="1" dirty="0"/>
              <a:t>prototípus </a:t>
            </a:r>
            <a:r>
              <a:rPr lang="hu-HU" dirty="0" smtClean="0"/>
              <a:t>adatköreire</a:t>
            </a:r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38</a:t>
            </a:fld>
            <a:endParaRPr lang="hu-HU"/>
          </a:p>
        </p:txBody>
      </p:sp>
      <p:graphicFrame>
        <p:nvGraphicFramePr>
          <p:cNvPr id="7" name="Táblázat 6"/>
          <p:cNvGraphicFramePr>
            <a:graphicFrameLocks noGrp="1"/>
          </p:cNvGraphicFramePr>
          <p:nvPr>
            <p:extLst/>
          </p:nvPr>
        </p:nvGraphicFramePr>
        <p:xfrm>
          <a:off x="470214" y="2012810"/>
          <a:ext cx="8350258" cy="26403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17127">
                  <a:extLst>
                    <a:ext uri="{9D8B030D-6E8A-4147-A177-3AD203B41FA5}">
                      <a16:colId xmlns="" xmlns:a16="http://schemas.microsoft.com/office/drawing/2014/main" val="440812636"/>
                    </a:ext>
                  </a:extLst>
                </a:gridCol>
                <a:gridCol w="1333131">
                  <a:extLst>
                    <a:ext uri="{9D8B030D-6E8A-4147-A177-3AD203B41FA5}">
                      <a16:colId xmlns="" xmlns:a16="http://schemas.microsoft.com/office/drawing/2014/main" val="2583793552"/>
                    </a:ext>
                  </a:extLst>
                </a:gridCol>
              </a:tblGrid>
              <a:tr h="655619"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DW (adattárház) réteg tervezése és betöltők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2018.10. 15.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4124889178"/>
                  </a:ext>
                </a:extLst>
              </a:tr>
              <a:tr h="856380"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DM (adatpiaci) réteg tervezése és betöltők fejlesztése</a:t>
                      </a:r>
                      <a:endParaRPr lang="hu-H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2018.11. 15.</a:t>
                      </a: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2819188858"/>
                  </a:ext>
                </a:extLst>
              </a:tr>
              <a:tr h="1128327">
                <a:tc>
                  <a:txBody>
                    <a:bodyPr/>
                    <a:lstStyle/>
                    <a:p>
                      <a:pPr algn="l" fontAlgn="ctr"/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Minta riportok fejlesztése</a:t>
                      </a:r>
                    </a:p>
                    <a:p>
                      <a:pPr marL="7429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GAZD bevételi és kiadási aggregátumok - </a:t>
                      </a:r>
                      <a:r>
                        <a:rPr lang="hu-H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KTÖRZS</a:t>
                      </a:r>
                      <a:endParaRPr lang="hu-H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742950" marR="0" lvl="1" indent="-2857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IPARKER</a:t>
                      </a:r>
                      <a:r>
                        <a:rPr lang="hu-HU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szálláshely tételes adatok - KTÖRZS</a:t>
                      </a:r>
                      <a:endParaRPr lang="hu-HU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082" marR="8082" marT="8082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2018.11.28.</a:t>
                      </a:r>
                    </a:p>
                  </a:txBody>
                  <a:tcPr marL="8082" marR="8082" marT="8082" marB="0" anchor="ctr"/>
                </a:tc>
                <a:extLst>
                  <a:ext uri="{0D108BD9-81ED-4DB2-BD59-A6C34878D82A}">
                    <a16:rowId xmlns="" xmlns:a16="http://schemas.microsoft.com/office/drawing/2014/main" val="1674066040"/>
                  </a:ext>
                </a:extLst>
              </a:tr>
            </a:tbl>
          </a:graphicData>
        </a:graphic>
      </p:graphicFrame>
      <p:sp>
        <p:nvSpPr>
          <p:cNvPr id="8" name="Szövegdoboz 7"/>
          <p:cNvSpPr txBox="1"/>
          <p:nvPr/>
        </p:nvSpPr>
        <p:spPr>
          <a:xfrm>
            <a:off x="404425" y="4837221"/>
            <a:ext cx="547457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 smtClean="0"/>
              <a:t>Adattárházház tesztsík kialakítása folyamatban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hu-HU" dirty="0"/>
              <a:t>Adattárházház </a:t>
            </a:r>
            <a:r>
              <a:rPr lang="hu-HU" dirty="0" smtClean="0"/>
              <a:t>éles sík kialakítása megkezdődött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7910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04754" y="78406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/>
              <a:t>T</a:t>
            </a:r>
            <a:r>
              <a:rPr lang="hu-HU" sz="2800" dirty="0">
                <a:solidFill>
                  <a:schemeClr val="bg1"/>
                </a:solidFill>
              </a:rPr>
              <a:t>ovábbi feladatok</a:t>
            </a: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graphicFrame>
        <p:nvGraphicFramePr>
          <p:cNvPr id="6" name="Táblázat 5">
            <a:extLst>
              <a:ext uri="{FF2B5EF4-FFF2-40B4-BE49-F238E27FC236}">
                <a16:creationId xmlns="" xmlns:a16="http://schemas.microsoft.com/office/drawing/2014/main" id="{35F100F1-4E97-4414-ACF9-E5DF23F3D74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31540" y="1247085"/>
          <a:ext cx="8280919" cy="54028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4686">
                  <a:extLst>
                    <a:ext uri="{9D8B030D-6E8A-4147-A177-3AD203B41FA5}">
                      <a16:colId xmlns="" xmlns:a16="http://schemas.microsoft.com/office/drawing/2014/main" val="2231144690"/>
                    </a:ext>
                  </a:extLst>
                </a:gridCol>
                <a:gridCol w="1692917">
                  <a:extLst>
                    <a:ext uri="{9D8B030D-6E8A-4147-A177-3AD203B41FA5}">
                      <a16:colId xmlns="" xmlns:a16="http://schemas.microsoft.com/office/drawing/2014/main" val="2381071678"/>
                    </a:ext>
                  </a:extLst>
                </a:gridCol>
                <a:gridCol w="1473316">
                  <a:extLst>
                    <a:ext uri="{9D8B030D-6E8A-4147-A177-3AD203B41FA5}">
                      <a16:colId xmlns="" xmlns:a16="http://schemas.microsoft.com/office/drawing/2014/main" val="658266965"/>
                    </a:ext>
                  </a:extLst>
                </a:gridCol>
              </a:tblGrid>
              <a:tr h="216115">
                <a:tc>
                  <a:txBody>
                    <a:bodyPr/>
                    <a:lstStyle/>
                    <a:p>
                      <a:pPr algn="l" fontAlgn="b"/>
                      <a:r>
                        <a:rPr lang="hu-HU" sz="1000" u="none" strike="noStrike">
                          <a:effectLst/>
                        </a:rPr>
                        <a:t> 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u="none" strike="noStrike" dirty="0">
                          <a:effectLst/>
                        </a:rPr>
                        <a:t>Tevékenység kezdete</a:t>
                      </a:r>
                      <a:endParaRPr lang="hu-HU" sz="10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b="1" u="none" strike="noStrike" dirty="0">
                          <a:effectLst/>
                        </a:rPr>
                        <a:t>Tevékenység vége</a:t>
                      </a:r>
                      <a:endParaRPr lang="hu-HU" sz="10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extLst>
                  <a:ext uri="{0D108BD9-81ED-4DB2-BD59-A6C34878D82A}">
                    <a16:rowId xmlns="" xmlns:a16="http://schemas.microsoft.com/office/drawing/2014/main" val="4137460224"/>
                  </a:ext>
                </a:extLst>
              </a:tr>
              <a:tr h="648343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Interfész fejlesztések és tesztelések az önkormányzati, az ASP és az adattárház fogadó oldalon (Kibővített GAZD prototípus, teljes IPARKER, ASP ADO prototípus)</a:t>
                      </a:r>
                      <a:endParaRPr lang="hu-HU" sz="10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000" u="none" strike="noStrike">
                          <a:effectLst/>
                        </a:rPr>
                        <a:t>2018.09.01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000" u="none" strike="noStrike">
                          <a:effectLst/>
                        </a:rPr>
                        <a:t>2018.12.14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extLst>
                  <a:ext uri="{0D108BD9-81ED-4DB2-BD59-A6C34878D82A}">
                    <a16:rowId xmlns="" xmlns:a16="http://schemas.microsoft.com/office/drawing/2014/main" val="85908751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Teljes interfész specifikáció kidolgozása és átadása az ADO adatkörre</a:t>
                      </a:r>
                      <a:endParaRPr lang="hu-H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000" b="1" u="none" strike="noStrike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2018.11.28</a:t>
                      </a:r>
                      <a:endParaRPr lang="hu-HU" sz="1000" b="1" i="0" u="none" strike="noStrike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hu-HU" sz="1000" u="none" strike="noStrike" dirty="0">
                          <a:effectLst/>
                        </a:rPr>
                        <a:t>2018.12.19</a:t>
                      </a:r>
                      <a:endParaRPr lang="hu-H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extLst>
                  <a:ext uri="{0D108BD9-81ED-4DB2-BD59-A6C34878D82A}">
                    <a16:rowId xmlns="" xmlns:a16="http://schemas.microsoft.com/office/drawing/2014/main" val="1554423518"/>
                  </a:ext>
                </a:extLst>
              </a:tr>
              <a:tr h="648343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Interfész fejlesztések és tesztelések az önkormányzati, az ASP és az adattárház fogadó oldalon (teljes GAZD, IRAT, KERET, IVK és ÖNEGM)</a:t>
                      </a:r>
                      <a:endParaRPr lang="hu-HU" sz="10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2018.11.01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 dirty="0">
                          <a:effectLst/>
                        </a:rPr>
                        <a:t>2019.03.24</a:t>
                      </a:r>
                    </a:p>
                    <a:p>
                      <a:pPr algn="r" fontAlgn="b"/>
                      <a:r>
                        <a:rPr lang="hu-HU" sz="1000" b="1" i="1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IRAT 2019.04.26</a:t>
                      </a: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2001948494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Riportok fejlesztése és tesztelése a prototípus adatkörből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2018.11.30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2019.02.15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466490587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DW réteg tervezése és kialakítása a teljes adatkörre</a:t>
                      </a:r>
                      <a:endParaRPr lang="hu-H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2018.12.01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2019.01.15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205973474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DM réteg tervezése és kialakítása a teljes adatkörre</a:t>
                      </a:r>
                      <a:endParaRPr lang="hu-H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2019.01.15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2019.05.14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3262638846"/>
                  </a:ext>
                </a:extLst>
              </a:tr>
              <a:tr h="43222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Interfész fejlesztések és tesztelések a fővárosi, az ASP és az adattárház fogadó oldalon (ADO teljes adatkör)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2018.11.15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2019.05.31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218695236"/>
                  </a:ext>
                </a:extLst>
              </a:tr>
              <a:tr h="43222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 dirty="0">
                          <a:effectLst/>
                        </a:rPr>
                        <a:t>Interfész specifikáció kidolgozása és átadása a </a:t>
                      </a:r>
                      <a:r>
                        <a:rPr lang="hu-HU" sz="1000" b="1" u="none" strike="noStrike" dirty="0">
                          <a:effectLst/>
                        </a:rPr>
                        <a:t>GAZD 2018. évi zárási adatokra </a:t>
                      </a:r>
                      <a:r>
                        <a:rPr lang="hu-HU" sz="1000" u="none" strike="noStrike" dirty="0">
                          <a:effectLst/>
                        </a:rPr>
                        <a:t>és a </a:t>
                      </a:r>
                      <a:r>
                        <a:rPr lang="hu-HU" sz="1000" b="1" u="none" strike="noStrike" dirty="0">
                          <a:effectLst/>
                        </a:rPr>
                        <a:t>2019-es évváltáshoz </a:t>
                      </a:r>
                      <a:r>
                        <a:rPr lang="hu-HU" sz="1000" u="none" strike="noStrike" dirty="0">
                          <a:effectLst/>
                        </a:rPr>
                        <a:t>kapcsolódó változásokra</a:t>
                      </a:r>
                      <a:endParaRPr lang="hu-HU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2019.02.01</a:t>
                      </a:r>
                      <a:endParaRPr lang="hu-HU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2019.03.01</a:t>
                      </a:r>
                      <a:endParaRPr lang="hu-HU" sz="1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2790848742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Riportok fejlesztése és tesztelése a teljes adatkörből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2019.03.14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2019.05.31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3787095978"/>
                  </a:ext>
                </a:extLst>
              </a:tr>
              <a:tr h="648343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Interfész fejlesztések és tesztelések az önkormányzati, az ASP és az adattárház fogadó oldalon (GAZD 2018. évi zárási és a 2019-es évváltáshoz kapcsolódó változások)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2019.03.01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2019.05.03</a:t>
                      </a:r>
                      <a:endParaRPr lang="hu-HU" sz="10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3806102918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Éles környezet  kialakítása és üzembe helyezése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2018.11.30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2019.03.31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189575079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Ősfeltöltés 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2019.04.01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2019.04.30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747238923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Oktatások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2019.06.01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2019.06.30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3643614974"/>
                  </a:ext>
                </a:extLst>
              </a:tr>
              <a:tr h="216115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Éles üzemi támogatás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2019.06.01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2019.06.30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1489339764"/>
                  </a:ext>
                </a:extLst>
              </a:tr>
              <a:tr h="432228"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effectLst/>
                        </a:rPr>
                        <a:t>Ősfeltöltés a GAZD 2018-as zárási adatokkal (a 2019-ben csatlakozóról is)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>
                          <a:effectLst/>
                        </a:rPr>
                        <a:t>2019.05.01</a:t>
                      </a:r>
                      <a:endParaRPr lang="hu-HU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hu-HU" sz="1000" u="none" strike="noStrike" dirty="0">
                          <a:effectLst/>
                        </a:rPr>
                        <a:t>2019.06.15</a:t>
                      </a:r>
                      <a:endParaRPr lang="hu-H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52" marR="9052" marT="9052" marB="0" anchor="b"/>
                </a:tc>
                <a:extLst>
                  <a:ext uri="{0D108BD9-81ED-4DB2-BD59-A6C34878D82A}">
                    <a16:rowId xmlns="" xmlns:a16="http://schemas.microsoft.com/office/drawing/2014/main" val="2968337626"/>
                  </a:ext>
                </a:extLst>
              </a:tr>
            </a:tbl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>
          <a:xfrm>
            <a:off x="6876256" y="6467385"/>
            <a:ext cx="2133600" cy="365125"/>
          </a:xfrm>
        </p:spPr>
        <p:txBody>
          <a:bodyPr/>
          <a:lstStyle/>
          <a:p>
            <a:fld id="{774ECFDF-B4B8-4D79-9C23-DD008FAF0A0B}" type="slidenum">
              <a:rPr lang="hu-HU" smtClean="0"/>
              <a:t>39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0703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zövegdoboz 4">
            <a:extLst>
              <a:ext uri="{FF2B5EF4-FFF2-40B4-BE49-F238E27FC236}">
                <a16:creationId xmlns="" xmlns:a16="http://schemas.microsoft.com/office/drawing/2014/main" id="{6A431E6A-9B1B-43C3-AEB2-A8D359BBBDA6}"/>
              </a:ext>
            </a:extLst>
          </p:cNvPr>
          <p:cNvSpPr txBox="1"/>
          <p:nvPr/>
        </p:nvSpPr>
        <p:spPr>
          <a:xfrm>
            <a:off x="7301505" y="1556005"/>
            <a:ext cx="15626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451"/>
              </a:spcBef>
              <a:spcAft>
                <a:spcPts val="451"/>
              </a:spcAft>
              <a:buClr>
                <a:srgbClr val="BF2026"/>
              </a:buClr>
              <a:defRPr/>
            </a:pPr>
            <a:r>
              <a:rPr lang="hu-HU" sz="1400" b="1" kern="0" dirty="0">
                <a:solidFill>
                  <a:srgbClr val="000000"/>
                </a:solidFill>
                <a:latin typeface="Arial" charset="0"/>
              </a:rPr>
              <a:t>Felhasználók</a:t>
            </a:r>
            <a:endParaRPr lang="en-US" sz="1400" b="1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8" name="Szövegdoboz 4"/>
          <p:cNvSpPr txBox="1"/>
          <p:nvPr/>
        </p:nvSpPr>
        <p:spPr>
          <a:xfrm>
            <a:off x="3599990" y="1553616"/>
            <a:ext cx="3236119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hu-HU"/>
            </a:defPPr>
            <a:lvl1pPr algn="ctr" fontAlgn="auto">
              <a:spcBef>
                <a:spcPts val="600"/>
              </a:spcBef>
              <a:spcAft>
                <a:spcPts val="600"/>
              </a:spcAft>
              <a:buClr>
                <a:srgbClr val="BF2026"/>
              </a:buClr>
              <a:defRPr sz="1200" b="1" kern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buClr>
                <a:schemeClr val="accent1">
                  <a:lumMod val="75000"/>
                </a:schemeClr>
              </a:buClr>
            </a:pPr>
            <a:r>
              <a:rPr lang="hu-HU" sz="1400" dirty="0"/>
              <a:t>Lehetőségek, várható eredmények</a:t>
            </a:r>
            <a:endParaRPr lang="en-US" sz="1400" dirty="0"/>
          </a:p>
        </p:txBody>
      </p:sp>
      <p:cxnSp>
        <p:nvCxnSpPr>
          <p:cNvPr id="15" name="Egyenes összekötő 12"/>
          <p:cNvCxnSpPr/>
          <p:nvPr/>
        </p:nvCxnSpPr>
        <p:spPr>
          <a:xfrm>
            <a:off x="3647251" y="2027688"/>
            <a:ext cx="3484520" cy="0"/>
          </a:xfrm>
          <a:prstGeom prst="line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0" name="Szövegdoboz 4"/>
          <p:cNvSpPr txBox="1"/>
          <p:nvPr/>
        </p:nvSpPr>
        <p:spPr>
          <a:xfrm>
            <a:off x="3511533" y="2111032"/>
            <a:ext cx="3802499" cy="990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4988" indent="-134988">
              <a:spcBef>
                <a:spcPts val="225"/>
              </a:spcBef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A gazdasági események könyvelésének időpontjához közeli időpontban reális vezetői/kormányzati információk állnak elő</a:t>
            </a:r>
          </a:p>
          <a:p>
            <a:pPr marL="134988" indent="-134988">
              <a:spcBef>
                <a:spcPts val="225"/>
              </a:spcBef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Feladatfinanszírozási problémák és  eladósodási folyamatok megindulásának felismerése</a:t>
            </a:r>
          </a:p>
        </p:txBody>
      </p:sp>
      <p:sp>
        <p:nvSpPr>
          <p:cNvPr id="23" name="Szöveg helye 3"/>
          <p:cNvSpPr txBox="1">
            <a:spLocks/>
          </p:cNvSpPr>
          <p:nvPr/>
        </p:nvSpPr>
        <p:spPr bwMode="auto">
          <a:xfrm>
            <a:off x="539554" y="2154226"/>
            <a:ext cx="2879828" cy="914597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81000" rIns="0" bIns="0" anchor="ctr" anchorCtr="0"/>
          <a:lstStyle>
            <a:defPPr>
              <a:defRPr lang="hu-HU"/>
            </a:defPPr>
            <a:lvl1pPr algn="ctr">
              <a:defRPr sz="1400" b="1">
                <a:latin typeface="Arial" charset="0"/>
                <a:cs typeface="Calibri" pitchFamily="34" charset="0"/>
              </a:defRPr>
            </a:lvl1pPr>
          </a:lstStyle>
          <a:p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Önkormányzati gazdálkodás </a:t>
            </a:r>
            <a:r>
              <a:rPr lang="hu-HU" sz="1100" dirty="0" err="1">
                <a:latin typeface="Arial" panose="020B0604020202020204" pitchFamily="34" charset="0"/>
                <a:cs typeface="Arial" panose="020B0604020202020204" pitchFamily="34" charset="0"/>
              </a:rPr>
              <a:t>monitoringja</a:t>
            </a:r>
            <a:endParaRPr lang="hu-HU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Szövegdoboz 4"/>
          <p:cNvSpPr txBox="1"/>
          <p:nvPr/>
        </p:nvSpPr>
        <p:spPr>
          <a:xfrm>
            <a:off x="3520955" y="3232746"/>
            <a:ext cx="3762633" cy="795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4988" indent="-134988"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A helyi adók alapjával, illetve az adókötelezettség levezetésével, valamint teljesítésével kapcsolatos információk elemzése</a:t>
            </a:r>
          </a:p>
          <a:p>
            <a:pPr marL="134988" indent="-134988"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  <a:defRPr/>
            </a:pPr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Adótervezési munka támogatása (</a:t>
            </a:r>
            <a:r>
              <a:rPr lang="hu-HU" sz="1100" dirty="0" err="1">
                <a:latin typeface="Arial" panose="020B0604020202020204" pitchFamily="34" charset="0"/>
                <a:cs typeface="Arial" panose="020B0604020202020204" pitchFamily="34" charset="0"/>
              </a:rPr>
              <a:t>mikroszimuláció</a:t>
            </a:r>
            <a:r>
              <a:rPr lang="hu-HU" sz="11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5" name="Szöveg helye 3"/>
          <p:cNvSpPr txBox="1">
            <a:spLocks/>
          </p:cNvSpPr>
          <p:nvPr/>
        </p:nvSpPr>
        <p:spPr bwMode="auto">
          <a:xfrm>
            <a:off x="550557" y="3272288"/>
            <a:ext cx="2844407" cy="919743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162000" rIns="0" bIns="162000" anchor="ctr" anchorCtr="0"/>
          <a:lstStyle>
            <a:defPPr>
              <a:defRPr lang="hu-HU"/>
            </a:defPPr>
            <a:lvl1pPr>
              <a:defRPr sz="1400" b="1">
                <a:solidFill>
                  <a:srgbClr val="FFFFFF"/>
                </a:solidFill>
                <a:cs typeface="Calibri" pitchFamily="34" charset="0"/>
              </a:defRPr>
            </a:lvl1pPr>
          </a:lstStyle>
          <a:p>
            <a:pPr algn="ctr">
              <a:defRPr/>
            </a:pPr>
            <a:r>
              <a:rPr lang="hu-H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Adó szakpolitikai adatigények kielégítése </a:t>
            </a:r>
          </a:p>
        </p:txBody>
      </p:sp>
      <p:sp>
        <p:nvSpPr>
          <p:cNvPr id="26" name="Oval 25"/>
          <p:cNvSpPr/>
          <p:nvPr/>
        </p:nvSpPr>
        <p:spPr>
          <a:xfrm>
            <a:off x="577618" y="2173058"/>
            <a:ext cx="161925" cy="161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" anchor="ctr" anchorCtr="0"/>
          <a:lstStyle/>
          <a:p>
            <a:pPr algn="ctr">
              <a:defRPr/>
            </a:pPr>
            <a:r>
              <a:rPr lang="hu-HU" sz="11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7" name="Oval 26"/>
          <p:cNvSpPr/>
          <p:nvPr/>
        </p:nvSpPr>
        <p:spPr>
          <a:xfrm>
            <a:off x="580838" y="3296366"/>
            <a:ext cx="161925" cy="161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" anchor="ctr" anchorCtr="0"/>
          <a:lstStyle/>
          <a:p>
            <a:pPr algn="ctr">
              <a:defRPr/>
            </a:pPr>
            <a:r>
              <a:rPr lang="hu-HU" sz="11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12" name="Egyenes összekötő 12"/>
          <p:cNvCxnSpPr/>
          <p:nvPr/>
        </p:nvCxnSpPr>
        <p:spPr>
          <a:xfrm>
            <a:off x="610393" y="2020212"/>
            <a:ext cx="2808988" cy="0"/>
          </a:xfrm>
          <a:prstGeom prst="line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6" name="Szövegdoboz 4"/>
          <p:cNvSpPr txBox="1"/>
          <p:nvPr/>
        </p:nvSpPr>
        <p:spPr>
          <a:xfrm>
            <a:off x="539553" y="1529698"/>
            <a:ext cx="28444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451"/>
              </a:spcBef>
              <a:spcAft>
                <a:spcPts val="451"/>
              </a:spcAft>
              <a:buClr>
                <a:srgbClr val="BF2026"/>
              </a:buClr>
              <a:defRPr/>
            </a:pPr>
            <a:r>
              <a:rPr lang="hu-HU" sz="1400" b="1" kern="0" dirty="0">
                <a:solidFill>
                  <a:srgbClr val="000000"/>
                </a:solidFill>
                <a:latin typeface="Arial" charset="0"/>
              </a:rPr>
              <a:t>Részletes célok</a:t>
            </a:r>
            <a:endParaRPr lang="en-US" sz="1400" b="1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1" name="Szöveg helye 3"/>
          <p:cNvSpPr txBox="1">
            <a:spLocks/>
          </p:cNvSpPr>
          <p:nvPr/>
        </p:nvSpPr>
        <p:spPr bwMode="auto">
          <a:xfrm>
            <a:off x="554501" y="4284309"/>
            <a:ext cx="2849932" cy="108012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162000" rIns="0" bIns="162000" anchor="ctr" anchorCtr="0"/>
          <a:lstStyle>
            <a:defPPr>
              <a:defRPr lang="hu-HU"/>
            </a:defPPr>
            <a:lvl1pPr algn="ctr">
              <a:defRPr sz="11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u-HU" dirty="0"/>
              <a:t>Egyéb vezetői információk és operatív döntéstámogatás az önkormányzatok számára </a:t>
            </a:r>
          </a:p>
        </p:txBody>
      </p:sp>
      <p:sp>
        <p:nvSpPr>
          <p:cNvPr id="30" name="Szövegdoboz 4"/>
          <p:cNvSpPr txBox="1">
            <a:spLocks noChangeArrowheads="1"/>
          </p:cNvSpPr>
          <p:nvPr/>
        </p:nvSpPr>
        <p:spPr bwMode="auto">
          <a:xfrm>
            <a:off x="3533935" y="4160051"/>
            <a:ext cx="3767575" cy="113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388" indent="-179388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hu-HU" altLang="hu-HU" sz="1100" dirty="0">
                <a:cs typeface="Arial" panose="020B0604020202020204" pitchFamily="34" charset="0"/>
              </a:rPr>
              <a:t>Az önkormányzati szervezeti kultúra szerves részévé válik a tényalapú döntéshozatal</a:t>
            </a:r>
          </a:p>
          <a:p>
            <a:pPr algn="l" eaLnBrk="1" hangingPunct="1"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hu-HU" altLang="hu-HU" sz="1100" dirty="0">
                <a:cs typeface="Arial" panose="020B0604020202020204" pitchFamily="34" charset="0"/>
              </a:rPr>
              <a:t>Keresztellenőrzések - a különböző rendszerekben nyilvántartott adatok összefuttatása (pl. IPARKER szerint bejelentett szálláshely, de idegenforgalmi adót nem vallók </a:t>
            </a:r>
            <a:r>
              <a:rPr lang="hu-HU" altLang="hu-HU" sz="1100" dirty="0" smtClean="0">
                <a:cs typeface="Arial" panose="020B0604020202020204" pitchFamily="34" charset="0"/>
              </a:rPr>
              <a:t>listája)</a:t>
            </a:r>
            <a:endParaRPr lang="hu-HU" altLang="hu-HU" sz="1100" dirty="0">
              <a:cs typeface="Arial" panose="020B0604020202020204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7774039" y="2088676"/>
            <a:ext cx="757140" cy="291110"/>
          </a:xfrm>
          <a:prstGeom prst="rect">
            <a:avLst/>
          </a:prstGeom>
          <a:solidFill>
            <a:schemeClr val="accent3">
              <a:lumMod val="40000"/>
              <a:lumOff val="60000"/>
              <a:alpha val="21000"/>
            </a:schemeClr>
          </a:solidFill>
          <a:ln w="1587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hu-HU"/>
            </a:defPPr>
            <a:lvl1pPr algn="ctr">
              <a:buClr>
                <a:srgbClr val="303090"/>
              </a:buClr>
              <a:buSzPct val="75000"/>
              <a:defRPr sz="1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u-HU" sz="1100" dirty="0"/>
              <a:t>BM</a:t>
            </a:r>
          </a:p>
        </p:txBody>
      </p:sp>
      <p:sp>
        <p:nvSpPr>
          <p:cNvPr id="38" name="Szövegdoboz 37"/>
          <p:cNvSpPr txBox="1"/>
          <p:nvPr/>
        </p:nvSpPr>
        <p:spPr>
          <a:xfrm>
            <a:off x="7781081" y="2547872"/>
            <a:ext cx="743061" cy="345153"/>
          </a:xfrm>
          <a:prstGeom prst="rect">
            <a:avLst/>
          </a:prstGeom>
          <a:solidFill>
            <a:schemeClr val="accent3">
              <a:lumMod val="40000"/>
              <a:lumOff val="60000"/>
              <a:alpha val="21000"/>
            </a:schemeClr>
          </a:solidFill>
          <a:ln w="1587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hu-HU"/>
            </a:defPPr>
            <a:lvl1pPr algn="ctr">
              <a:buClr>
                <a:srgbClr val="303090"/>
              </a:buClr>
              <a:buSzPct val="75000"/>
              <a:defRPr sz="12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hu-HU" sz="1100" dirty="0" smtClean="0">
                <a:solidFill>
                  <a:schemeClr val="tx1"/>
                </a:solidFill>
              </a:rPr>
              <a:t>PM</a:t>
            </a:r>
            <a:endParaRPr lang="hu-HU" sz="1100" dirty="0">
              <a:solidFill>
                <a:schemeClr val="tx1"/>
              </a:solidFill>
            </a:endParaRPr>
          </a:p>
        </p:txBody>
      </p:sp>
      <p:sp>
        <p:nvSpPr>
          <p:cNvPr id="39" name="Szövegdoboz 38"/>
          <p:cNvSpPr txBox="1"/>
          <p:nvPr/>
        </p:nvSpPr>
        <p:spPr>
          <a:xfrm>
            <a:off x="7781079" y="3395055"/>
            <a:ext cx="757140" cy="2103963"/>
          </a:xfrm>
          <a:prstGeom prst="rect">
            <a:avLst/>
          </a:prstGeom>
          <a:solidFill>
            <a:schemeClr val="accent3">
              <a:lumMod val="40000"/>
              <a:lumOff val="60000"/>
              <a:alpha val="21000"/>
            </a:schemeClr>
          </a:solidFill>
          <a:ln w="1587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>
            <a:defPPr>
              <a:defRPr lang="hu-HU"/>
            </a:defPPr>
            <a:lvl1pPr algn="ctr">
              <a:buClr>
                <a:srgbClr val="303090"/>
              </a:buClr>
              <a:buSzPct val="75000"/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hu-HU" sz="1100" dirty="0">
                <a:solidFill>
                  <a:schemeClr val="tx1"/>
                </a:solidFill>
              </a:rPr>
              <a:t>Önkormányzatok, önkormányzati szövetségek</a:t>
            </a:r>
          </a:p>
        </p:txBody>
      </p:sp>
      <p:sp>
        <p:nvSpPr>
          <p:cNvPr id="40" name="Szövegdoboz 39"/>
          <p:cNvSpPr txBox="1"/>
          <p:nvPr/>
        </p:nvSpPr>
        <p:spPr>
          <a:xfrm>
            <a:off x="7774042" y="5584105"/>
            <a:ext cx="743061" cy="817120"/>
          </a:xfrm>
          <a:prstGeom prst="rect">
            <a:avLst/>
          </a:prstGeom>
          <a:solidFill>
            <a:schemeClr val="accent3">
              <a:lumMod val="40000"/>
              <a:lumOff val="60000"/>
              <a:alpha val="21000"/>
            </a:schemeClr>
          </a:solidFill>
          <a:ln w="1587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hu-HU"/>
            </a:defPPr>
            <a:lvl1pPr algn="ctr">
              <a:buClr>
                <a:srgbClr val="303090"/>
              </a:buClr>
              <a:buSzPct val="75000"/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hu-HU" sz="1100" dirty="0" smtClean="0">
                <a:solidFill>
                  <a:schemeClr val="tx1"/>
                </a:solidFill>
              </a:rPr>
              <a:t>KSH</a:t>
            </a:r>
            <a:r>
              <a:rPr lang="hu-HU" sz="1100" dirty="0">
                <a:solidFill>
                  <a:schemeClr val="tx1"/>
                </a:solidFill>
              </a:rPr>
              <a:t>, </a:t>
            </a:r>
            <a:r>
              <a:rPr lang="hu-HU" sz="1100" dirty="0" smtClean="0">
                <a:solidFill>
                  <a:schemeClr val="tx1"/>
                </a:solidFill>
              </a:rPr>
              <a:t>ÁSZ</a:t>
            </a:r>
            <a:endParaRPr lang="hu-HU" sz="1100" dirty="0">
              <a:solidFill>
                <a:schemeClr val="tx1"/>
              </a:solidFill>
            </a:endParaRPr>
          </a:p>
        </p:txBody>
      </p:sp>
      <p:cxnSp>
        <p:nvCxnSpPr>
          <p:cNvPr id="32" name="Egyenes összekötő 12">
            <a:extLst>
              <a:ext uri="{FF2B5EF4-FFF2-40B4-BE49-F238E27FC236}">
                <a16:creationId xmlns="" xmlns:a16="http://schemas.microsoft.com/office/drawing/2014/main" id="{8E7551E6-E9AB-455F-A468-8FAFD1DFD647}"/>
              </a:ext>
            </a:extLst>
          </p:cNvPr>
          <p:cNvCxnSpPr>
            <a:cxnSpLocks/>
          </p:cNvCxnSpPr>
          <p:nvPr/>
        </p:nvCxnSpPr>
        <p:spPr>
          <a:xfrm flipV="1">
            <a:off x="7534675" y="2027688"/>
            <a:ext cx="1235875" cy="4172"/>
          </a:xfrm>
          <a:prstGeom prst="line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" name="Szöveg helye 3">
            <a:extLst>
              <a:ext uri="{FF2B5EF4-FFF2-40B4-BE49-F238E27FC236}">
                <a16:creationId xmlns="" xmlns:a16="http://schemas.microsoft.com/office/drawing/2014/main" id="{EA49022C-948B-41E7-999C-8B6B9DA8510F}"/>
              </a:ext>
            </a:extLst>
          </p:cNvPr>
          <p:cNvSpPr txBox="1">
            <a:spLocks/>
          </p:cNvSpPr>
          <p:nvPr/>
        </p:nvSpPr>
        <p:spPr bwMode="auto">
          <a:xfrm>
            <a:off x="557267" y="5503063"/>
            <a:ext cx="2844407" cy="723980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162000" rIns="0" bIns="162000" anchor="ctr" anchorCtr="0"/>
          <a:lstStyle>
            <a:defPPr>
              <a:defRPr lang="hu-HU"/>
            </a:defPPr>
            <a:lvl1pPr algn="ctr">
              <a:defRPr sz="11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u-HU" dirty="0"/>
              <a:t>Az </a:t>
            </a:r>
          </a:p>
          <a:p>
            <a:r>
              <a:rPr lang="hu-HU" dirty="0"/>
              <a:t>önkormányzati adatszolgáltatási kötelezettségek racionalizálása</a:t>
            </a:r>
          </a:p>
        </p:txBody>
      </p:sp>
      <p:sp>
        <p:nvSpPr>
          <p:cNvPr id="41" name="Oval 26">
            <a:extLst>
              <a:ext uri="{FF2B5EF4-FFF2-40B4-BE49-F238E27FC236}">
                <a16:creationId xmlns="" xmlns:a16="http://schemas.microsoft.com/office/drawing/2014/main" id="{60EB3B74-A466-46BF-AA28-71E67258A935}"/>
              </a:ext>
            </a:extLst>
          </p:cNvPr>
          <p:cNvSpPr/>
          <p:nvPr/>
        </p:nvSpPr>
        <p:spPr>
          <a:xfrm>
            <a:off x="610394" y="4314531"/>
            <a:ext cx="161925" cy="1619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" anchor="ctr" anchorCtr="0"/>
          <a:lstStyle/>
          <a:p>
            <a:pPr algn="ctr">
              <a:defRPr/>
            </a:pPr>
            <a:r>
              <a:rPr lang="hu-HU" sz="11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2" name="Szövegdoboz 4">
            <a:extLst>
              <a:ext uri="{FF2B5EF4-FFF2-40B4-BE49-F238E27FC236}">
                <a16:creationId xmlns="" xmlns:a16="http://schemas.microsoft.com/office/drawing/2014/main" id="{0C668794-B2C1-4D87-99AF-141BD9BF2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6458" y="5584105"/>
            <a:ext cx="376757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79388" indent="-179388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ctr" eaLnBrk="0" hangingPunct="0">
              <a:defRPr sz="2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eaLnBrk="1" hangingPunct="1">
              <a:spcBef>
                <a:spcPts val="225"/>
              </a:spcBef>
              <a:spcAft>
                <a:spcPts val="225"/>
              </a:spcAft>
              <a:buClr>
                <a:schemeClr val="accent1">
                  <a:lumMod val="75000"/>
                </a:schemeClr>
              </a:buClr>
              <a:buFont typeface="Wingdings" pitchFamily="2" charset="2"/>
              <a:buChar char="§"/>
            </a:pPr>
            <a:r>
              <a:rPr lang="hu-HU" altLang="hu-HU" sz="1100" dirty="0" smtClean="0">
                <a:cs typeface="Arial" panose="020B0604020202020204" pitchFamily="34" charset="0"/>
              </a:rPr>
              <a:t>Hosszútávon egyes </a:t>
            </a:r>
            <a:r>
              <a:rPr lang="hu-HU" altLang="hu-HU" sz="1100" dirty="0">
                <a:cs typeface="Arial" panose="020B0604020202020204" pitchFamily="34" charset="0"/>
              </a:rPr>
              <a:t>adatszolgáltatások kiváltása, az önkormányzatok </a:t>
            </a:r>
            <a:r>
              <a:rPr lang="hu-HU" altLang="hu-HU" sz="1100" dirty="0" smtClean="0">
                <a:cs typeface="Arial" panose="020B0604020202020204" pitchFamily="34" charset="0"/>
              </a:rPr>
              <a:t>tehermentesítésére) </a:t>
            </a:r>
            <a:endParaRPr lang="hu-HU" altLang="hu-HU" sz="1100" dirty="0">
              <a:cs typeface="Arial" panose="020B0604020202020204" pitchFamily="34" charset="0"/>
            </a:endParaRPr>
          </a:p>
        </p:txBody>
      </p:sp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770" y="80629"/>
            <a:ext cx="4968551" cy="936104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Az önkormányzati </a:t>
            </a:r>
            <a:r>
              <a:rPr lang="hu-HU" dirty="0" smtClean="0">
                <a:solidFill>
                  <a:schemeClr val="bg1"/>
                </a:solidFill>
              </a:rPr>
              <a:t>Adattárház </a:t>
            </a:r>
            <a:r>
              <a:rPr lang="hu-HU" dirty="0">
                <a:solidFill>
                  <a:schemeClr val="bg1"/>
                </a:solidFill>
              </a:rPr>
              <a:t>jellemzői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>
          <a:xfrm>
            <a:off x="6707239" y="6401225"/>
            <a:ext cx="2133600" cy="365125"/>
          </a:xfrm>
        </p:spPr>
        <p:txBody>
          <a:bodyPr/>
          <a:lstStyle/>
          <a:p>
            <a:fld id="{774ECFDF-B4B8-4D79-9C23-DD008FAF0A0B}" type="slidenum">
              <a:rPr lang="hu-HU" smtClean="0"/>
              <a:t>4</a:t>
            </a:fld>
            <a:endParaRPr lang="hu-HU" dirty="0"/>
          </a:p>
        </p:txBody>
      </p:sp>
      <p:sp>
        <p:nvSpPr>
          <p:cNvPr id="28" name="Oval 26"/>
          <p:cNvSpPr/>
          <p:nvPr/>
        </p:nvSpPr>
        <p:spPr>
          <a:xfrm>
            <a:off x="610394" y="5520185"/>
            <a:ext cx="161925" cy="18404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000" anchor="ctr" anchorCtr="0"/>
          <a:lstStyle/>
          <a:p>
            <a:pPr algn="ctr">
              <a:defRPr/>
            </a:pPr>
            <a:r>
              <a:rPr lang="hu-HU" sz="11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9" name="Szövegdoboz 28"/>
          <p:cNvSpPr txBox="1"/>
          <p:nvPr/>
        </p:nvSpPr>
        <p:spPr>
          <a:xfrm>
            <a:off x="7788118" y="2971463"/>
            <a:ext cx="743061" cy="345153"/>
          </a:xfrm>
          <a:prstGeom prst="rect">
            <a:avLst/>
          </a:prstGeom>
          <a:solidFill>
            <a:schemeClr val="accent3">
              <a:lumMod val="40000"/>
              <a:lumOff val="60000"/>
              <a:alpha val="21000"/>
            </a:schemeClr>
          </a:solidFill>
          <a:ln w="15875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hu-HU"/>
            </a:defPPr>
            <a:lvl1pPr algn="ctr">
              <a:buClr>
                <a:srgbClr val="303090"/>
              </a:buClr>
              <a:buSzPct val="75000"/>
              <a:defRPr sz="1200" b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hu-HU" sz="1100" dirty="0" smtClean="0">
                <a:solidFill>
                  <a:schemeClr val="tx1"/>
                </a:solidFill>
              </a:rPr>
              <a:t>Kincstár</a:t>
            </a:r>
            <a:endParaRPr lang="hu-H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07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9095F969-2422-4BAD-B0E3-7358F58BE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1394037"/>
            <a:ext cx="8244408" cy="4568410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482" y="101208"/>
            <a:ext cx="520283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200" b="1" dirty="0">
                <a:solidFill>
                  <a:schemeClr val="bg1"/>
                </a:solidFill>
              </a:rPr>
              <a:t>Kiadások alakulása – </a:t>
            </a:r>
            <a:br>
              <a:rPr lang="hu-HU" sz="3200" b="1" dirty="0">
                <a:solidFill>
                  <a:schemeClr val="bg1"/>
                </a:solidFill>
              </a:rPr>
            </a:br>
            <a:r>
              <a:rPr lang="hu-HU" sz="3200" b="1" dirty="0" smtClean="0">
                <a:solidFill>
                  <a:schemeClr val="bg1"/>
                </a:solidFill>
              </a:rPr>
              <a:t>ASP-s </a:t>
            </a:r>
            <a:r>
              <a:rPr lang="hu-HU" sz="3200" b="1" dirty="0">
                <a:solidFill>
                  <a:schemeClr val="bg1"/>
                </a:solidFill>
              </a:rPr>
              <a:t>önkormányzatok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40</a:t>
            </a:fld>
            <a:endParaRPr lang="hu-HU"/>
          </a:p>
        </p:txBody>
      </p:sp>
      <p:sp>
        <p:nvSpPr>
          <p:cNvPr id="7" name="Ellipszis 6"/>
          <p:cNvSpPr/>
          <p:nvPr/>
        </p:nvSpPr>
        <p:spPr>
          <a:xfrm>
            <a:off x="6372200" y="1268760"/>
            <a:ext cx="1368152" cy="68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8" name="Ellipszis 7"/>
          <p:cNvSpPr/>
          <p:nvPr/>
        </p:nvSpPr>
        <p:spPr>
          <a:xfrm>
            <a:off x="7620000" y="1242646"/>
            <a:ext cx="1368152" cy="68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4802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0EEC7A31-D92A-41C7-A7F2-A432E4AF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980" y="1309239"/>
            <a:ext cx="8285820" cy="4606322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753" y="-27384"/>
            <a:ext cx="5544615" cy="1243775"/>
          </a:xfrm>
        </p:spPr>
        <p:txBody>
          <a:bodyPr>
            <a:noAutofit/>
          </a:bodyPr>
          <a:lstStyle/>
          <a:p>
            <a:r>
              <a:rPr lang="hu-HU" sz="3200" b="1" dirty="0">
                <a:solidFill>
                  <a:schemeClr val="bg1"/>
                </a:solidFill>
              </a:rPr>
              <a:t>Kiadások alakulása – </a:t>
            </a:r>
            <a:br>
              <a:rPr lang="hu-HU" sz="3200" b="1" dirty="0">
                <a:solidFill>
                  <a:schemeClr val="bg1"/>
                </a:solidFill>
              </a:rPr>
            </a:br>
            <a:r>
              <a:rPr lang="hu-HU" sz="3200" b="1" dirty="0" smtClean="0">
                <a:solidFill>
                  <a:schemeClr val="bg1"/>
                </a:solidFill>
              </a:rPr>
              <a:t>interfészesek</a:t>
            </a:r>
            <a:endParaRPr lang="hu-HU" sz="3200" dirty="0">
              <a:solidFill>
                <a:schemeClr val="bg1"/>
              </a:solidFill>
            </a:endParaRP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41</a:t>
            </a:fld>
            <a:endParaRPr lang="hu-HU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4403B75-576E-4225-9B5D-0F3C509D78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7864" y="5808707"/>
            <a:ext cx="936104" cy="1997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1492CDA-AA2B-4ED3-8A10-21AF01F12A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40352" y="5831567"/>
            <a:ext cx="817004" cy="1885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722225F2-CCBF-466E-8E3E-B760FE8008CF}"/>
              </a:ext>
            </a:extLst>
          </p:cNvPr>
          <p:cNvSpPr txBox="1"/>
          <p:nvPr/>
        </p:nvSpPr>
        <p:spPr>
          <a:xfrm>
            <a:off x="2627784" y="5754669"/>
            <a:ext cx="7920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/>
              <a:t>ASP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349703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602CA3F-BC1E-49DF-A171-9CA8F0AE13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443" y="1340768"/>
            <a:ext cx="8316416" cy="4649075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9407" y="65464"/>
            <a:ext cx="4587477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200" b="1" dirty="0" smtClean="0">
                <a:solidFill>
                  <a:schemeClr val="bg1"/>
                </a:solidFill>
              </a:rPr>
              <a:t>Egy önkormányzat adata</a:t>
            </a:r>
            <a:endParaRPr lang="hu-HU" sz="3200" b="1" dirty="0">
              <a:solidFill>
                <a:schemeClr val="bg1"/>
              </a:solidFill>
            </a:endParaRP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42</a:t>
            </a:fld>
            <a:endParaRPr lang="hu-HU"/>
          </a:p>
        </p:txBody>
      </p:sp>
      <p:sp>
        <p:nvSpPr>
          <p:cNvPr id="7" name="Szövegdoboz 13">
            <a:extLst>
              <a:ext uri="{FF2B5EF4-FFF2-40B4-BE49-F238E27FC236}">
                <a16:creationId xmlns="" xmlns:a16="http://schemas.microsoft.com/office/drawing/2014/main" id="{1965DEAE-05CE-4A66-82C0-7974BBCAA682}"/>
              </a:ext>
            </a:extLst>
          </p:cNvPr>
          <p:cNvSpPr txBox="1"/>
          <p:nvPr/>
        </p:nvSpPr>
        <p:spPr>
          <a:xfrm>
            <a:off x="4235624" y="6125793"/>
            <a:ext cx="3384376" cy="5847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sz="1600" dirty="0"/>
              <a:t>Sajnos még előfordul néhány hibás </a:t>
            </a:r>
            <a:r>
              <a:rPr lang="hu-HU" sz="1600" dirty="0" smtClean="0"/>
              <a:t>adatküldés</a:t>
            </a:r>
            <a:endParaRPr lang="hu-HU" sz="1600" dirty="0"/>
          </a:p>
        </p:txBody>
      </p:sp>
      <p:pic>
        <p:nvPicPr>
          <p:cNvPr id="3" name="Graphic 2" descr="Warning">
            <a:extLst>
              <a:ext uri="{FF2B5EF4-FFF2-40B4-BE49-F238E27FC236}">
                <a16:creationId xmlns="" xmlns:a16="http://schemas.microsoft.com/office/drawing/2014/main" id="{09C731B9-8941-42E3-BC27-1C2A4C0E57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995936" y="2997180"/>
            <a:ext cx="1028579" cy="1028579"/>
          </a:xfrm>
          <a:prstGeom prst="rect">
            <a:avLst/>
          </a:prstGeom>
        </p:spPr>
      </p:pic>
      <p:sp>
        <p:nvSpPr>
          <p:cNvPr id="12" name="Ellipszis 11"/>
          <p:cNvSpPr/>
          <p:nvPr/>
        </p:nvSpPr>
        <p:spPr>
          <a:xfrm>
            <a:off x="7534672" y="1357938"/>
            <a:ext cx="1368152" cy="68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9157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5E791D06-DC84-4FAC-A100-D6DE5F6FC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366257"/>
            <a:ext cx="7888931" cy="4564438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7784" y="65464"/>
            <a:ext cx="4406181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200" dirty="0"/>
              <a:t>Egy önkormányzat adata</a:t>
            </a:r>
            <a:endParaRPr lang="hu-HU" sz="3200" b="1" dirty="0">
              <a:solidFill>
                <a:schemeClr val="bg1"/>
              </a:solidFill>
            </a:endParaRP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43</a:t>
            </a:fld>
            <a:endParaRPr lang="hu-HU"/>
          </a:p>
        </p:txBody>
      </p:sp>
      <p:sp>
        <p:nvSpPr>
          <p:cNvPr id="7" name="Szövegdoboz 13">
            <a:extLst>
              <a:ext uri="{FF2B5EF4-FFF2-40B4-BE49-F238E27FC236}">
                <a16:creationId xmlns="" xmlns:a16="http://schemas.microsoft.com/office/drawing/2014/main" id="{FBFC2B94-1FCD-47E9-B50C-90DD6FBDBCDF}"/>
              </a:ext>
            </a:extLst>
          </p:cNvPr>
          <p:cNvSpPr txBox="1"/>
          <p:nvPr/>
        </p:nvSpPr>
        <p:spPr>
          <a:xfrm>
            <a:off x="2399407" y="6015222"/>
            <a:ext cx="4520892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A </a:t>
            </a:r>
            <a:r>
              <a:rPr lang="hu-HU" dirty="0"/>
              <a:t>helyesnek tűnő adatokban is találkozunk furcsaságokkal</a:t>
            </a:r>
          </a:p>
        </p:txBody>
      </p:sp>
      <p:sp>
        <p:nvSpPr>
          <p:cNvPr id="8" name="Szövegdoboz 13">
            <a:extLst>
              <a:ext uri="{FF2B5EF4-FFF2-40B4-BE49-F238E27FC236}">
                <a16:creationId xmlns="" xmlns:a16="http://schemas.microsoft.com/office/drawing/2014/main" id="{9C8EA07C-6CF2-4EBF-8FA6-4B77CAB11944}"/>
              </a:ext>
            </a:extLst>
          </p:cNvPr>
          <p:cNvSpPr txBox="1"/>
          <p:nvPr/>
        </p:nvSpPr>
        <p:spPr>
          <a:xfrm>
            <a:off x="3563888" y="4581128"/>
            <a:ext cx="2462037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hu-HU" dirty="0"/>
              <a:t>Lefúrunk a részletes adatokhoz</a:t>
            </a:r>
          </a:p>
        </p:txBody>
      </p:sp>
    </p:spTree>
    <p:extLst>
      <p:ext uri="{BB962C8B-B14F-4D97-AF65-F5344CB8AC3E}">
        <p14:creationId xmlns:p14="http://schemas.microsoft.com/office/powerpoint/2010/main" val="359837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DFB9CE3-445F-448B-BE14-58F1CD6F4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24391"/>
            <a:ext cx="8388424" cy="4734863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44</a:t>
            </a:fld>
            <a:endParaRPr lang="hu-HU"/>
          </a:p>
        </p:txBody>
      </p:sp>
      <p:sp>
        <p:nvSpPr>
          <p:cNvPr id="7" name="Szövegdoboz 13">
            <a:extLst>
              <a:ext uri="{FF2B5EF4-FFF2-40B4-BE49-F238E27FC236}">
                <a16:creationId xmlns="" xmlns:a16="http://schemas.microsoft.com/office/drawing/2014/main" id="{29FA8548-1A8B-4C9F-AAC6-0EF1B04C334E}"/>
              </a:ext>
            </a:extLst>
          </p:cNvPr>
          <p:cNvSpPr txBox="1"/>
          <p:nvPr/>
        </p:nvSpPr>
        <p:spPr>
          <a:xfrm>
            <a:off x="4780248" y="4797152"/>
            <a:ext cx="2168016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Teljesítés előirányzat nélkül?</a:t>
            </a:r>
          </a:p>
        </p:txBody>
      </p:sp>
      <p:sp>
        <p:nvSpPr>
          <p:cNvPr id="12" name="Cím 1">
            <a:extLst>
              <a:ext uri="{FF2B5EF4-FFF2-40B4-BE49-F238E27FC236}">
                <a16:creationId xmlns="" xmlns:a16="http://schemas.microsoft.com/office/drawing/2014/main" id="{2339CB11-1310-4AC0-A116-4E4A7000C5CF}"/>
              </a:ext>
            </a:extLst>
          </p:cNvPr>
          <p:cNvSpPr txBox="1">
            <a:spLocks/>
          </p:cNvSpPr>
          <p:nvPr/>
        </p:nvSpPr>
        <p:spPr>
          <a:xfrm>
            <a:off x="2065414" y="65464"/>
            <a:ext cx="4968551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3200" b="1">
                <a:solidFill>
                  <a:schemeClr val="bg1"/>
                </a:solidFill>
              </a:rPr>
              <a:t>Könyvelési hiba?</a:t>
            </a:r>
            <a:endParaRPr lang="hu-H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9DDA0FB-9ADA-4560-8002-932DC4FB8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09" y="1240198"/>
            <a:ext cx="8306072" cy="4645929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792" y="157037"/>
            <a:ext cx="4391952" cy="936104"/>
          </a:xfrm>
        </p:spPr>
        <p:txBody>
          <a:bodyPr>
            <a:normAutofit fontScale="90000"/>
          </a:bodyPr>
          <a:lstStyle/>
          <a:p>
            <a:r>
              <a:rPr lang="hu-HU" sz="3200" b="1" dirty="0">
                <a:solidFill>
                  <a:schemeClr val="bg1"/>
                </a:solidFill>
              </a:rPr>
              <a:t>Kiadások elemzése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45</a:t>
            </a:fld>
            <a:endParaRPr lang="hu-HU" dirty="0"/>
          </a:p>
        </p:txBody>
      </p:sp>
      <p:sp>
        <p:nvSpPr>
          <p:cNvPr id="7" name="Szövegdoboz 13">
            <a:extLst>
              <a:ext uri="{FF2B5EF4-FFF2-40B4-BE49-F238E27FC236}">
                <a16:creationId xmlns="" xmlns:a16="http://schemas.microsoft.com/office/drawing/2014/main" id="{CC89743A-4230-4ECC-A8E7-D9B0E32670E0}"/>
              </a:ext>
            </a:extLst>
          </p:cNvPr>
          <p:cNvSpPr txBox="1"/>
          <p:nvPr/>
        </p:nvSpPr>
        <p:spPr>
          <a:xfrm>
            <a:off x="3203848" y="6033184"/>
            <a:ext cx="3061320" cy="64633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hu-HU" dirty="0"/>
              <a:t>Rendszertelen </a:t>
            </a:r>
            <a:r>
              <a:rPr lang="hu-HU" dirty="0" smtClean="0"/>
              <a:t>adatküldés miatt törés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1203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4A0B963-6FDE-4DF8-80F2-F0E96C6393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1196263"/>
            <a:ext cx="7632848" cy="5041049"/>
          </a:xfrm>
          <a:prstGeom prst="rect">
            <a:avLst/>
          </a:prstGeom>
        </p:spPr>
      </p:pic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6" y="65464"/>
            <a:ext cx="4248471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200" b="1" dirty="0">
                <a:solidFill>
                  <a:schemeClr val="bg1"/>
                </a:solidFill>
              </a:rPr>
              <a:t>Eltérő előirányzatok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234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>
            <a:extLst>
              <a:ext uri="{FF2B5EF4-FFF2-40B4-BE49-F238E27FC236}">
                <a16:creationId xmlns="" xmlns:a16="http://schemas.microsoft.com/office/drawing/2014/main" id="{F736EDC6-6CB9-46DD-93F1-01286A9C6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5737" y="271481"/>
            <a:ext cx="5328592" cy="786671"/>
          </a:xfrm>
        </p:spPr>
        <p:txBody>
          <a:bodyPr>
            <a:noAutofit/>
          </a:bodyPr>
          <a:lstStyle/>
          <a:p>
            <a:pPr algn="ctr"/>
            <a:r>
              <a:rPr lang="hu-HU" sz="1800" dirty="0"/>
              <a:t/>
            </a:r>
            <a:br>
              <a:rPr lang="hu-HU" sz="1800" dirty="0"/>
            </a:br>
            <a:endParaRPr lang="hu-HU" sz="1800" dirty="0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47</a:t>
            </a:fld>
            <a:endParaRPr lang="hu-HU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8D75C822-3C39-422C-8A98-F0889282D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8" name="Cím 4"/>
          <p:cNvSpPr txBox="1">
            <a:spLocks/>
          </p:cNvSpPr>
          <p:nvPr/>
        </p:nvSpPr>
        <p:spPr>
          <a:xfrm>
            <a:off x="2555776" y="116632"/>
            <a:ext cx="4412043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 cap="all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hu-HU" dirty="0" smtClean="0"/>
              <a:t>Tapasztalatok</a:t>
            </a:r>
            <a:endParaRPr lang="hu-HU" dirty="0"/>
          </a:p>
        </p:txBody>
      </p:sp>
      <p:sp>
        <p:nvSpPr>
          <p:cNvPr id="9" name="Tartalom helye 2">
            <a:extLst>
              <a:ext uri="{FF2B5EF4-FFF2-40B4-BE49-F238E27FC236}">
                <a16:creationId xmlns="" xmlns:a16="http://schemas.microsoft.com/office/drawing/2014/main" id="{2D87112A-A316-4722-9CC2-0E63FFC50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hu-HU" sz="2000" dirty="0"/>
              <a:t>Jelentős feladat a különböző típusú szakrendszerek </a:t>
            </a:r>
            <a:r>
              <a:rPr lang="hu-HU" sz="2000" dirty="0" smtClean="0"/>
              <a:t>adatköreinek </a:t>
            </a:r>
            <a:r>
              <a:rPr lang="hu-HU" sz="2000" dirty="0"/>
              <a:t>konszolidálása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600" dirty="0"/>
              <a:t>eltérő adatstruktúrák 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600" dirty="0"/>
              <a:t>eltérő folyamatok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600" dirty="0" err="1"/>
              <a:t>elterő</a:t>
            </a:r>
            <a:r>
              <a:rPr lang="hu-HU" sz="1600" dirty="0"/>
              <a:t> fogalomrendszerek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hu-HU" sz="2000" dirty="0"/>
              <a:t>Prototípus alapú fejlesztés, több körös iteráció, agilis fejlesztési módszerek alkalmazása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hu-HU" sz="2000" dirty="0"/>
              <a:t>Továbbra is </a:t>
            </a:r>
            <a:r>
              <a:rPr lang="hu-HU" sz="2000" dirty="0" smtClean="0"/>
              <a:t>eltérő </a:t>
            </a:r>
            <a:r>
              <a:rPr lang="hu-HU" sz="2000" dirty="0"/>
              <a:t>a különböző interfész szállítók fejlesztéseinek </a:t>
            </a:r>
            <a:r>
              <a:rPr lang="hu-HU" sz="2000" dirty="0" err="1"/>
              <a:t>előrehaladása</a:t>
            </a:r>
            <a:r>
              <a:rPr lang="hu-HU" sz="2000" dirty="0"/>
              <a:t> </a:t>
            </a:r>
            <a:endParaRPr lang="hu-HU" sz="2000" dirty="0" smtClean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hu-HU" sz="2000" b="1" dirty="0" smtClean="0"/>
              <a:t>Szállítónként különböző leválogatási és csomagképzési hibák</a:t>
            </a:r>
            <a:endParaRPr lang="hu-HU" sz="2000" b="1" dirty="0"/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700" dirty="0"/>
              <a:t>A tervezettnél hosszabb tesztidőszakokat kell biztosítani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hu-HU" sz="2000" dirty="0" smtClean="0"/>
              <a:t>Egyes forrásrendszerek adatminősége gyenge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700" b="1" dirty="0" smtClean="0"/>
              <a:t>Folyamatos adatminőség ellenőrzés 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hu-HU" sz="1700" b="1" dirty="0" smtClean="0"/>
              <a:t>Adatminőségi adatpiac – ezek figyelése, visszacsatolások</a:t>
            </a:r>
            <a:endParaRPr lang="hu-HU" sz="1700" b="1" dirty="0"/>
          </a:p>
        </p:txBody>
      </p:sp>
    </p:spTree>
    <p:extLst>
      <p:ext uri="{BB962C8B-B14F-4D97-AF65-F5344CB8AC3E}">
        <p14:creationId xmlns:p14="http://schemas.microsoft.com/office/powerpoint/2010/main" val="4696577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="" xmlns:a16="http://schemas.microsoft.com/office/drawing/2014/main" id="{50CAFD07-BB8D-4745-8713-7FF4B44C4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4213" y="44624"/>
            <a:ext cx="4700075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/>
              <a:t>Az Önkormányzati adattárház sajátosságai</a:t>
            </a:r>
            <a:endParaRPr lang="en-US" dirty="0"/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7BD474B2-C89B-4504-BA8A-3B4613DE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AA6F5C14-99F9-4EE0-AC0F-5D157806F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1482"/>
            <a:ext cx="1859853" cy="432048"/>
          </a:xfrm>
          <a:prstGeom prst="rect">
            <a:avLst/>
          </a:prstGeom>
        </p:spPr>
      </p:pic>
      <p:sp>
        <p:nvSpPr>
          <p:cNvPr id="5" name="Tartalom helye 4">
            <a:extLst>
              <a:ext uri="{FF2B5EF4-FFF2-40B4-BE49-F238E27FC236}">
                <a16:creationId xmlns="" xmlns:a16="http://schemas.microsoft.com/office/drawing/2014/main" id="{67CB69E3-AD0C-4841-A3F2-E2E5D6526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4471377"/>
            <a:ext cx="8280920" cy="224252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hu-HU" sz="2000" dirty="0" smtClean="0"/>
              <a:t>Egyéb </a:t>
            </a:r>
            <a:r>
              <a:rPr lang="hu-HU" sz="2000" dirty="0"/>
              <a:t>forrásrendszerek: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 smtClean="0"/>
              <a:t>Kincstár </a:t>
            </a:r>
            <a:r>
              <a:rPr lang="hu-HU" sz="1600" dirty="0"/>
              <a:t>Közhiteles Törzskönyvi Nyilvántartása (KTÖRZS)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hu-HU" sz="1600" dirty="0"/>
              <a:t>Kincstár Önkormányzati Előirányzat Gazdálkodási Modul (ÖNEGM)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hu-HU" sz="1000" dirty="0"/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hu-HU" sz="2000" dirty="0" smtClean="0"/>
              <a:t>A 8 forrásadatkör összesen </a:t>
            </a:r>
            <a:r>
              <a:rPr lang="hu-HU" sz="2000" b="1" dirty="0" smtClean="0"/>
              <a:t>165 db forrásrendszerből </a:t>
            </a:r>
            <a:r>
              <a:rPr lang="hu-HU" sz="2000" dirty="0" smtClean="0"/>
              <a:t>töltődik majd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hu-HU" sz="2000" dirty="0" smtClean="0"/>
              <a:t>Összesen</a:t>
            </a:r>
            <a:r>
              <a:rPr lang="hu-HU" sz="2000" b="1" dirty="0" smtClean="0"/>
              <a:t> 52 db különböző típusú forrásrendszer 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hu-HU" sz="2000" dirty="0"/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hu-HU" sz="2000" dirty="0"/>
          </a:p>
        </p:txBody>
      </p:sp>
      <p:graphicFrame>
        <p:nvGraphicFramePr>
          <p:cNvPr id="8" name="Táblázat 7">
            <a:extLst>
              <a:ext uri="{FF2B5EF4-FFF2-40B4-BE49-F238E27FC236}">
                <a16:creationId xmlns="" xmlns:a16="http://schemas.microsoft.com/office/drawing/2014/main" id="{42CAC22F-F214-45D6-900D-ACC37DB349C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97492" y="1623286"/>
          <a:ext cx="8712967" cy="245378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32248">
                  <a:extLst>
                    <a:ext uri="{9D8B030D-6E8A-4147-A177-3AD203B41FA5}">
                      <a16:colId xmlns="" xmlns:a16="http://schemas.microsoft.com/office/drawing/2014/main" val="1300835129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246078597"/>
                    </a:ext>
                  </a:extLst>
                </a:gridCol>
                <a:gridCol w="1710212">
                  <a:extLst>
                    <a:ext uri="{9D8B030D-6E8A-4147-A177-3AD203B41FA5}">
                      <a16:colId xmlns="" xmlns:a16="http://schemas.microsoft.com/office/drawing/2014/main" val="3325974181"/>
                    </a:ext>
                  </a:extLst>
                </a:gridCol>
                <a:gridCol w="1728192">
                  <a:extLst>
                    <a:ext uri="{9D8B030D-6E8A-4147-A177-3AD203B41FA5}">
                      <a16:colId xmlns="" xmlns:a16="http://schemas.microsoft.com/office/drawing/2014/main" val="660937407"/>
                    </a:ext>
                  </a:extLst>
                </a:gridCol>
                <a:gridCol w="1530147">
                  <a:extLst>
                    <a:ext uri="{9D8B030D-6E8A-4147-A177-3AD203B41FA5}">
                      <a16:colId xmlns="" xmlns:a16="http://schemas.microsoft.com/office/drawing/2014/main" val="262297731"/>
                    </a:ext>
                  </a:extLst>
                </a:gridCol>
              </a:tblGrid>
              <a:tr h="2756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Szakrendszerek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szakrendszerek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Interfészes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szakrendszerek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88992759"/>
                  </a:ext>
                </a:extLst>
              </a:tr>
              <a:tr h="4858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nkormány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zatok</a:t>
                      </a:r>
                      <a:r>
                        <a:rPr lang="en-US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száma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u-H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típus </a:t>
                      </a:r>
                      <a:r>
                        <a:rPr lang="en-US" sz="14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száma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Önkormányzatok</a:t>
                      </a:r>
                      <a:r>
                        <a:rPr lang="en-US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száma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r>
                        <a:rPr lang="hu-HU" sz="14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u-H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típus </a:t>
                      </a:r>
                      <a:r>
                        <a:rPr lang="en-US" sz="14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száma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79739371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Gazdálkodási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2578931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Ipar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és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73424582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Iratkezelő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1902194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Ingatlan-vagyon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kataszter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3158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71837666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hu-HU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dó</a:t>
                      </a:r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szakrendszer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u-H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3177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85848303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hu-H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 Keret rendszer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u-H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3196</a:t>
                      </a: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u-H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u-H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hu-HU" sz="14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866727380"/>
                  </a:ext>
                </a:extLst>
              </a:tr>
              <a:tr h="241747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1400" b="1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Összesen</a:t>
                      </a:r>
                      <a:endParaRPr lang="en-US" sz="140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forrásrendszer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típus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 forrásrendszer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r>
                        <a:rPr lang="hu-HU" sz="14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típus</a:t>
                      </a:r>
                      <a:endParaRPr lang="en-US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59489065"/>
                  </a:ext>
                </a:extLst>
              </a:tr>
            </a:tbl>
          </a:graphicData>
        </a:graphic>
      </p:graphicFrame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48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7158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idx="4294967295"/>
          </p:nvPr>
        </p:nvSpPr>
        <p:spPr>
          <a:xfrm>
            <a:off x="1043608" y="1412776"/>
            <a:ext cx="4419600" cy="1440160"/>
          </a:xfrm>
        </p:spPr>
        <p:txBody>
          <a:bodyPr/>
          <a:lstStyle/>
          <a:p>
            <a:pPr algn="ctr"/>
            <a:r>
              <a:rPr lang="hu-HU" dirty="0" err="1"/>
              <a:t>KÖSZÖNjük</a:t>
            </a:r>
            <a:r>
              <a:rPr lang="hu-HU" dirty="0"/>
              <a:t> </a:t>
            </a:r>
            <a:br>
              <a:rPr lang="hu-HU" dirty="0"/>
            </a:br>
            <a:r>
              <a:rPr lang="hu-HU" dirty="0"/>
              <a:t>A FIGYELMET!</a:t>
            </a:r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2B026B01-E232-4192-9248-FEF16A69E1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5989201"/>
            <a:ext cx="1859853" cy="432048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="" xmlns:a16="http://schemas.microsoft.com/office/drawing/2014/main" id="{C61E3025-18A3-4CFD-9877-EAA091087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904" y="5988946"/>
            <a:ext cx="1152128" cy="40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2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770" y="80629"/>
            <a:ext cx="4968551" cy="936104"/>
          </a:xfrm>
        </p:spPr>
        <p:txBody>
          <a:bodyPr>
            <a:normAutofit/>
          </a:bodyPr>
          <a:lstStyle/>
          <a:p>
            <a:pPr algn="ctr"/>
            <a:r>
              <a:rPr lang="hu-HU" dirty="0">
                <a:solidFill>
                  <a:schemeClr val="bg1"/>
                </a:solidFill>
              </a:rPr>
              <a:t>Igények felmérése, fejlesztés tervezése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5</a:t>
            </a:fld>
            <a:endParaRPr lang="hu-HU"/>
          </a:p>
        </p:txBody>
      </p:sp>
      <p:sp>
        <p:nvSpPr>
          <p:cNvPr id="28" name="Tartalom helye 3">
            <a:extLst>
              <a:ext uri="{FF2B5EF4-FFF2-40B4-BE49-F238E27FC236}">
                <a16:creationId xmlns="" xmlns:a16="http://schemas.microsoft.com/office/drawing/2014/main" id="{55E96DB5-3EC3-4F6F-A947-DCC184DCDC7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9513" y="1243337"/>
            <a:ext cx="5472607" cy="547549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u-HU" sz="2600" dirty="0"/>
              <a:t>Önkormányzati adattárház koncepció és RMT 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/>
              <a:t>BM, NGM, NISZ, Kincstár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/>
              <a:t>Egyeztetés az érintett szervezetekkel és az önkormányzati szövetségek képviselőivel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u-HU" sz="2600" dirty="0"/>
              <a:t>Felmért igények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Előre definiált, </a:t>
            </a:r>
            <a:r>
              <a:rPr lang="hu-HU" sz="1900" dirty="0" err="1" smtClean="0"/>
              <a:t>paraméterezhető</a:t>
            </a:r>
            <a:r>
              <a:rPr lang="hu-HU" sz="1900" dirty="0" smtClean="0"/>
              <a:t> riportok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Interaktív vezetői </a:t>
            </a:r>
            <a:r>
              <a:rPr lang="hu-HU" sz="1900" dirty="0" err="1" smtClean="0"/>
              <a:t>dashboardok</a:t>
            </a:r>
            <a:r>
              <a:rPr lang="hu-HU" sz="1900" dirty="0" smtClean="0"/>
              <a:t> (adatvizualizáció)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Lefúrási lehetőség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Korszerű szoftverkomponensek 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hu-HU" sz="1600" dirty="0" smtClean="0"/>
              <a:t>Előremutató, piacvezető technológiai megoldások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hu-HU" sz="1651" dirty="0"/>
          </a:p>
        </p:txBody>
      </p:sp>
      <p:pic>
        <p:nvPicPr>
          <p:cNvPr id="7" name="Kép 6">
            <a:extLst>
              <a:ext uri="{FF2B5EF4-FFF2-40B4-BE49-F238E27FC236}">
                <a16:creationId xmlns="" xmlns:a16="http://schemas.microsoft.com/office/drawing/2014/main" id="{FF9E6F6A-A4A0-435A-BFB8-FC048C941B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2615" y="2704660"/>
            <a:ext cx="3721385" cy="3987836"/>
          </a:xfrm>
          <a:prstGeom prst="rect">
            <a:avLst/>
          </a:prstGeom>
        </p:spPr>
      </p:pic>
      <p:sp>
        <p:nvSpPr>
          <p:cNvPr id="8" name="Ellipszis 7">
            <a:extLst>
              <a:ext uri="{FF2B5EF4-FFF2-40B4-BE49-F238E27FC236}">
                <a16:creationId xmlns="" xmlns:a16="http://schemas.microsoft.com/office/drawing/2014/main" id="{5485799D-66A4-49A4-83C8-9FDF97B467A4}"/>
              </a:ext>
            </a:extLst>
          </p:cNvPr>
          <p:cNvSpPr/>
          <p:nvPr/>
        </p:nvSpPr>
        <p:spPr>
          <a:xfrm>
            <a:off x="8460432" y="3356992"/>
            <a:ext cx="578515" cy="42189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1351"/>
          </a:p>
        </p:txBody>
      </p:sp>
      <p:sp>
        <p:nvSpPr>
          <p:cNvPr id="2" name="Szövegdoboz 1"/>
          <p:cNvSpPr txBox="1"/>
          <p:nvPr/>
        </p:nvSpPr>
        <p:spPr>
          <a:xfrm>
            <a:off x="5478967" y="2236392"/>
            <a:ext cx="3608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/>
              <a:t>BI eszköz nemzetközi megítélése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2514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Kép 30">
            <a:extLst>
              <a:ext uri="{FF2B5EF4-FFF2-40B4-BE49-F238E27FC236}">
                <a16:creationId xmlns="" xmlns:a16="http://schemas.microsoft.com/office/drawing/2014/main" id="{B0069A5E-D3A0-495E-A110-EA829FC914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35" name="Kép 34">
            <a:extLst>
              <a:ext uri="{FF2B5EF4-FFF2-40B4-BE49-F238E27FC236}">
                <a16:creationId xmlns="" xmlns:a16="http://schemas.microsoft.com/office/drawing/2014/main" id="{C65CCCDD-9EE7-4B88-ADB0-029D9E5C1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6" name="Cím 1">
            <a:extLst>
              <a:ext uri="{FF2B5EF4-FFF2-40B4-BE49-F238E27FC236}">
                <a16:creationId xmlns="" xmlns:a16="http://schemas.microsoft.com/office/drawing/2014/main" id="{AC55EE91-F9D1-4524-8FC2-D9B269EB0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2770" y="80629"/>
            <a:ext cx="4968551" cy="936104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chemeClr val="bg1"/>
                </a:solidFill>
              </a:rPr>
              <a:t>Igények felmérése, fejlesztés tervezése</a:t>
            </a:r>
          </a:p>
        </p:txBody>
      </p:sp>
      <p:sp>
        <p:nvSpPr>
          <p:cNvPr id="11" name="Dia számának hely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6</a:t>
            </a:fld>
            <a:endParaRPr lang="hu-HU"/>
          </a:p>
        </p:txBody>
      </p:sp>
      <p:sp>
        <p:nvSpPr>
          <p:cNvPr id="28" name="Tartalom helye 3">
            <a:extLst>
              <a:ext uri="{FF2B5EF4-FFF2-40B4-BE49-F238E27FC236}">
                <a16:creationId xmlns="" xmlns:a16="http://schemas.microsoft.com/office/drawing/2014/main" id="{55E96DB5-3EC3-4F6F-A947-DCC184DCDC7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79514" y="1484784"/>
            <a:ext cx="8136902" cy="5234046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u-HU" sz="2600" dirty="0" smtClean="0"/>
              <a:t>Elemzési szintek</a:t>
            </a:r>
            <a:endParaRPr lang="hu-HU" sz="2600" dirty="0"/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/>
              <a:t>Országos szint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/>
              <a:t>Önkormányzatok adott csoportjaira összegzett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Intézményi/önkormányzati szint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hu-HU" sz="2300" dirty="0" smtClean="0"/>
              <a:t>Felmért igények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smtClean="0"/>
              <a:t>Előre nem ismert vezetői kérdésekre - </a:t>
            </a:r>
            <a:r>
              <a:rPr lang="hu-HU" sz="1800" b="1" dirty="0" smtClean="0"/>
              <a:t>ad-hoc </a:t>
            </a:r>
            <a:r>
              <a:rPr lang="hu-HU" sz="1800" b="1" dirty="0" err="1" smtClean="0"/>
              <a:t>riportálás</a:t>
            </a:r>
            <a:endParaRPr lang="hu-HU" sz="1800" b="1" dirty="0" smtClean="0"/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hu-HU" sz="1500" dirty="0" smtClean="0"/>
              <a:t>Tételes, elemi adatok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hu-HU" sz="1500" dirty="0" smtClean="0"/>
              <a:t>Önkiszolgáló BI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hu-HU" sz="1900" dirty="0" err="1"/>
              <a:t>Mikroszimuláció</a:t>
            </a:r>
            <a:r>
              <a:rPr lang="hu-HU" sz="1900" dirty="0"/>
              <a:t>, gépi tanulás </a:t>
            </a:r>
            <a:r>
              <a:rPr lang="hu-HU" sz="1900" dirty="0" smtClean="0"/>
              <a:t>megalapozása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hu-HU" sz="1500" dirty="0" smtClean="0"/>
              <a:t>Adattranszformáció </a:t>
            </a:r>
          </a:p>
          <a:p>
            <a:pPr lvl="2">
              <a:lnSpc>
                <a:spcPct val="120000"/>
              </a:lnSpc>
              <a:spcBef>
                <a:spcPts val="600"/>
              </a:spcBef>
            </a:pPr>
            <a:r>
              <a:rPr lang="hu-HU" sz="1500" dirty="0" smtClean="0"/>
              <a:t>Adatbányászati algoritmusok</a:t>
            </a:r>
            <a:endParaRPr lang="hu-HU" sz="15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hu-HU" sz="1651" dirty="0"/>
          </a:p>
        </p:txBody>
      </p:sp>
    </p:spTree>
    <p:extLst>
      <p:ext uri="{BB962C8B-B14F-4D97-AF65-F5344CB8AC3E}">
        <p14:creationId xmlns:p14="http://schemas.microsoft.com/office/powerpoint/2010/main" val="44213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411760" y="78406"/>
            <a:ext cx="5400600" cy="974330"/>
          </a:xfrm>
        </p:spPr>
        <p:txBody>
          <a:bodyPr>
            <a:normAutofit/>
          </a:bodyPr>
          <a:lstStyle/>
          <a:p>
            <a:pPr algn="ctr"/>
            <a:r>
              <a:rPr lang="hu-HU" sz="2800" dirty="0" smtClean="0"/>
              <a:t>Elemzési lehetőségek</a:t>
            </a:r>
            <a:endParaRPr lang="hu-HU" sz="2800" dirty="0">
              <a:solidFill>
                <a:schemeClr val="bg1"/>
              </a:solidFill>
            </a:endParaRPr>
          </a:p>
        </p:txBody>
      </p:sp>
      <p:pic>
        <p:nvPicPr>
          <p:cNvPr id="4" name="Kép 3">
            <a:extLst>
              <a:ext uri="{FF2B5EF4-FFF2-40B4-BE49-F238E27FC236}">
                <a16:creationId xmlns="" xmlns:a16="http://schemas.microsoft.com/office/drawing/2014/main" id="{84A02B42-2035-432E-9C57-78B6B778B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14" y="288324"/>
            <a:ext cx="1859853" cy="432048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="" xmlns:a16="http://schemas.microsoft.com/office/drawing/2014/main" id="{593A6835-AE0B-4A1F-95E4-ADE57EC1E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7</a:t>
            </a:fld>
            <a:endParaRPr lang="hu-HU"/>
          </a:p>
        </p:txBody>
      </p:sp>
      <p:sp>
        <p:nvSpPr>
          <p:cNvPr id="9" name="Téglalap 8"/>
          <p:cNvSpPr/>
          <p:nvPr/>
        </p:nvSpPr>
        <p:spPr>
          <a:xfrm>
            <a:off x="344126" y="1645644"/>
            <a:ext cx="8216586" cy="436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lvl="0" indent="-342900" algn="just">
              <a:lnSpc>
                <a:spcPct val="11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Az önkormányzatok a 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saját adataikat részletesen elemezhetik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bármely rájuk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vonatkozó kimutatást lekérdezhetik</a:t>
            </a:r>
          </a:p>
          <a:p>
            <a:pPr marL="360000" lvl="0" indent="-342900" algn="just">
              <a:lnSpc>
                <a:spcPct val="11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hu-HU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Operatív 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döntések támogatása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céljából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különböző szakrendszerekben külön-külön nyilvántartott adatok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összefuttatása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automatizált keresztellenőrzések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elvégzése </a:t>
            </a:r>
          </a:p>
          <a:p>
            <a:pPr marL="817200" lvl="1" indent="-342900" algn="just">
              <a:lnSpc>
                <a:spcPct val="11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Például toplistába 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rendezhetők az idegenforgalmi adót nem valló, de szálláshely szolgáltatási engedéllyel rendelkező adózók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tételei </a:t>
            </a:r>
          </a:p>
          <a:p>
            <a:pPr marL="360000" lvl="0" indent="-342900" algn="just">
              <a:lnSpc>
                <a:spcPct val="11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Az 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önkormányzatok és az önkormányzati szövetségek az 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önkormányzatok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összesített adatait tartalmazó kimutatások lekérésére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hu-HU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[Pl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település </a:t>
            </a:r>
            <a:r>
              <a:rPr lang="hu-H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típusonkénti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lakosságszám 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szerinti kategóriánként számított összegek,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átlagok, mediánok – ASP rendelet 9.§ (6) b) pontja] </a:t>
            </a:r>
            <a:endParaRPr lang="hu-H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817200" lvl="1" indent="-342900" algn="just">
              <a:lnSpc>
                <a:spcPct val="110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Így a saját adataikat a hasonló jellegű önkormányzatok </a:t>
            </a:r>
            <a:r>
              <a:rPr lang="hu-H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átlagaival </a:t>
            </a:r>
            <a:r>
              <a:rPr lang="hu-H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összehasonlítva elemezhetik</a:t>
            </a:r>
            <a:r>
              <a:rPr lang="hu-H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35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="" xmlns:a16="http://schemas.microsoft.com/office/drawing/2014/main" id="{979BB23B-0806-4CF8-A0C3-6B1290515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" y="1309010"/>
            <a:ext cx="9144000" cy="4522649"/>
          </a:xfrm>
          <a:prstGeom prst="rect">
            <a:avLst/>
          </a:prstGeom>
        </p:spPr>
      </p:pic>
      <p:sp>
        <p:nvSpPr>
          <p:cNvPr id="2" name="Cím 1">
            <a:extLst>
              <a:ext uri="{FF2B5EF4-FFF2-40B4-BE49-F238E27FC236}">
                <a16:creationId xmlns="" xmlns:a16="http://schemas.microsoft.com/office/drawing/2014/main" id="{9178369E-F1BE-48AC-A7DA-D31D31243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3770" y="91455"/>
            <a:ext cx="4550024" cy="1177567"/>
          </a:xfrm>
        </p:spPr>
        <p:txBody>
          <a:bodyPr>
            <a:normAutofit fontScale="90000"/>
          </a:bodyPr>
          <a:lstStyle/>
          <a:p>
            <a:pPr algn="ctr"/>
            <a:r>
              <a:rPr lang="hu-HU" sz="3000" b="1" dirty="0">
                <a:solidFill>
                  <a:schemeClr val="bg1"/>
                </a:solidFill>
              </a:rPr>
              <a:t>Hibrid adattárház </a:t>
            </a:r>
            <a:r>
              <a:rPr lang="hu-HU" sz="3200" b="1" dirty="0"/>
              <a:t/>
            </a:r>
            <a:br>
              <a:rPr lang="hu-HU" sz="3200" b="1" dirty="0"/>
            </a:br>
            <a:r>
              <a:rPr lang="hu-HU" sz="3000" b="1" dirty="0" smtClean="0">
                <a:solidFill>
                  <a:schemeClr val="bg1"/>
                </a:solidFill>
              </a:rPr>
              <a:t>magasszintű </a:t>
            </a:r>
            <a:r>
              <a:rPr lang="hu-HU" sz="3000" b="1" dirty="0">
                <a:solidFill>
                  <a:schemeClr val="bg1"/>
                </a:solidFill>
              </a:rPr>
              <a:t>logikai ábrája</a:t>
            </a:r>
            <a:endParaRPr lang="en-US" sz="3000" b="1" dirty="0">
              <a:solidFill>
                <a:schemeClr val="bg1"/>
              </a:solidFill>
            </a:endParaRPr>
          </a:p>
        </p:txBody>
      </p:sp>
      <p:pic>
        <p:nvPicPr>
          <p:cNvPr id="8" name="Kép 7">
            <a:extLst>
              <a:ext uri="{FF2B5EF4-FFF2-40B4-BE49-F238E27FC236}">
                <a16:creationId xmlns="" xmlns:a16="http://schemas.microsoft.com/office/drawing/2014/main" id="{31A120BB-E0B0-4299-B6C5-FF03A602B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="" xmlns:a16="http://schemas.microsoft.com/office/drawing/2014/main" id="{5C72329D-CF05-434F-8A73-44CAD470FE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8</a:t>
            </a:fld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1907704" y="4698061"/>
            <a:ext cx="7236296" cy="1762021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spcBef>
                <a:spcPts val="451"/>
              </a:spcBef>
              <a:buFont typeface="Arial" panose="020B0604020202020204" pitchFamily="34" charset="0"/>
              <a:buChar char="•"/>
            </a:pPr>
            <a:r>
              <a:rPr lang="hu-HU" sz="1600" dirty="0" smtClean="0">
                <a:solidFill>
                  <a:schemeClr val="tx1"/>
                </a:solidFill>
              </a:rPr>
              <a:t>Nagyszámú forrásrendszer, rövid fejlesztési idő</a:t>
            </a:r>
          </a:p>
          <a:p>
            <a:pPr marL="171450" indent="-171450">
              <a:lnSpc>
                <a:spcPct val="120000"/>
              </a:lnSpc>
              <a:spcBef>
                <a:spcPts val="451"/>
              </a:spcBef>
              <a:buFont typeface="Arial" panose="020B0604020202020204" pitchFamily="34" charset="0"/>
              <a:buChar char="•"/>
            </a:pPr>
            <a:r>
              <a:rPr lang="hu-HU" sz="1600" dirty="0" smtClean="0">
                <a:solidFill>
                  <a:schemeClr val="tx1"/>
                </a:solidFill>
              </a:rPr>
              <a:t>A </a:t>
            </a:r>
            <a:r>
              <a:rPr lang="hu-HU" sz="1600" dirty="0">
                <a:solidFill>
                  <a:schemeClr val="tx1"/>
                </a:solidFill>
              </a:rPr>
              <a:t>betöltendő adatok nettó mérete 5 év </a:t>
            </a:r>
            <a:r>
              <a:rPr lang="hu-HU" sz="1600" dirty="0" smtClean="0">
                <a:solidFill>
                  <a:schemeClr val="tx1"/>
                </a:solidFill>
              </a:rPr>
              <a:t>alatt közel </a:t>
            </a:r>
            <a:r>
              <a:rPr lang="hu-HU" sz="1600" b="1" dirty="0" smtClean="0">
                <a:solidFill>
                  <a:schemeClr val="tx1"/>
                </a:solidFill>
              </a:rPr>
              <a:t>100 </a:t>
            </a:r>
            <a:r>
              <a:rPr lang="hu-HU" sz="1600" b="1" dirty="0" err="1" smtClean="0">
                <a:solidFill>
                  <a:schemeClr val="tx1"/>
                </a:solidFill>
              </a:rPr>
              <a:t>terabyte</a:t>
            </a:r>
            <a:r>
              <a:rPr lang="hu-HU" sz="1600" b="1" dirty="0" smtClean="0">
                <a:solidFill>
                  <a:schemeClr val="tx1"/>
                </a:solidFill>
              </a:rPr>
              <a:t> </a:t>
            </a:r>
            <a:endParaRPr lang="hu-HU" sz="1600" b="1" dirty="0">
              <a:solidFill>
                <a:schemeClr val="tx1"/>
              </a:solidFill>
            </a:endParaRPr>
          </a:p>
          <a:p>
            <a:pPr marL="171450" indent="-171450">
              <a:lnSpc>
                <a:spcPct val="120000"/>
              </a:lnSpc>
              <a:spcBef>
                <a:spcPts val="451"/>
              </a:spcBef>
              <a:buFont typeface="Arial" panose="020B0604020202020204" pitchFamily="34" charset="0"/>
              <a:buChar char="•"/>
            </a:pPr>
            <a:r>
              <a:rPr lang="hu-HU" sz="1600" dirty="0" smtClean="0">
                <a:solidFill>
                  <a:schemeClr val="tx1"/>
                </a:solidFill>
              </a:rPr>
              <a:t>Nagy </a:t>
            </a:r>
            <a:r>
              <a:rPr lang="hu-HU" sz="1600" dirty="0">
                <a:solidFill>
                  <a:schemeClr val="tx1"/>
                </a:solidFill>
              </a:rPr>
              <a:t>adathalmazok feldolgozására </a:t>
            </a:r>
            <a:r>
              <a:rPr lang="hu-HU" sz="1600" b="1" dirty="0" smtClean="0">
                <a:solidFill>
                  <a:schemeClr val="tx1"/>
                </a:solidFill>
              </a:rPr>
              <a:t>újgenerációs </a:t>
            </a:r>
            <a:r>
              <a:rPr lang="hu-HU" sz="1600" b="1" dirty="0">
                <a:solidFill>
                  <a:schemeClr val="tx1"/>
                </a:solidFill>
              </a:rPr>
              <a:t>adattárolási technológia (</a:t>
            </a:r>
            <a:r>
              <a:rPr lang="hu-HU" sz="1600" b="1" dirty="0" err="1">
                <a:solidFill>
                  <a:schemeClr val="tx1"/>
                </a:solidFill>
              </a:rPr>
              <a:t>Hadoop</a:t>
            </a:r>
            <a:r>
              <a:rPr lang="hu-HU" sz="1600" b="1" dirty="0" smtClean="0">
                <a:solidFill>
                  <a:schemeClr val="tx1"/>
                </a:solidFill>
              </a:rPr>
              <a:t>)</a:t>
            </a:r>
          </a:p>
          <a:p>
            <a:pPr marL="171450" indent="-171450">
              <a:lnSpc>
                <a:spcPct val="120000"/>
              </a:lnSpc>
              <a:spcBef>
                <a:spcPts val="451"/>
              </a:spcBef>
              <a:buFont typeface="Arial" panose="020B0604020202020204" pitchFamily="34" charset="0"/>
              <a:buChar char="•"/>
            </a:pPr>
            <a:r>
              <a:rPr lang="hu-HU" sz="1600" dirty="0" smtClean="0">
                <a:solidFill>
                  <a:schemeClr val="tx1"/>
                </a:solidFill>
              </a:rPr>
              <a:t>Tradicionális </a:t>
            </a:r>
            <a:r>
              <a:rPr lang="hu-HU" sz="1600" dirty="0" err="1">
                <a:solidFill>
                  <a:schemeClr val="tx1"/>
                </a:solidFill>
              </a:rPr>
              <a:t>riportinghoz</a:t>
            </a:r>
            <a:r>
              <a:rPr lang="hu-HU" sz="1600" dirty="0">
                <a:solidFill>
                  <a:schemeClr val="tx1"/>
                </a:solidFill>
              </a:rPr>
              <a:t> </a:t>
            </a:r>
            <a:r>
              <a:rPr lang="hu-HU" sz="1600" b="1" dirty="0">
                <a:solidFill>
                  <a:schemeClr val="tx1"/>
                </a:solidFill>
              </a:rPr>
              <a:t>klasszikus adattárház platform </a:t>
            </a:r>
            <a:endParaRPr lang="hu-H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8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="" xmlns:a16="http://schemas.microsoft.com/office/drawing/2014/main" id="{7BD474B2-C89B-4504-BA8A-3B4613DE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4672" y="272755"/>
            <a:ext cx="1152128" cy="407832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="" xmlns:a16="http://schemas.microsoft.com/office/drawing/2014/main" id="{AA6F5C14-99F9-4EE0-AC0F-5D157806F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4" y="271483"/>
            <a:ext cx="1859853" cy="432048"/>
          </a:xfrm>
          <a:prstGeom prst="rect">
            <a:avLst/>
          </a:prstGeom>
        </p:spPr>
      </p:pic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ECFDF-B4B8-4D79-9C23-DD008FAF0A0B}" type="slidenum">
              <a:rPr lang="hu-HU" smtClean="0"/>
              <a:t>9</a:t>
            </a:fld>
            <a:endParaRPr lang="hu-HU"/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>
          <a:xfrm>
            <a:off x="170715" y="1670074"/>
            <a:ext cx="3033131" cy="4525963"/>
          </a:xfrm>
        </p:spPr>
        <p:txBody>
          <a:bodyPr>
            <a:noAutofit/>
          </a:bodyPr>
          <a:lstStyle/>
          <a:p>
            <a:r>
              <a:rPr lang="hu-HU" sz="1400" dirty="0"/>
              <a:t>Az ASP adattárház adatvagyona a </a:t>
            </a:r>
            <a:r>
              <a:rPr lang="hu-HU" sz="1400" dirty="0" smtClean="0"/>
              <a:t>kormányrendelet </a:t>
            </a:r>
            <a:r>
              <a:rPr lang="hu-HU" sz="1400" dirty="0"/>
              <a:t>előírása szerint nem tartalmazhat személyes vagy adótitoknak minősülő adatot</a:t>
            </a:r>
          </a:p>
          <a:p>
            <a:endParaRPr lang="hu-HU" sz="1400" dirty="0"/>
          </a:p>
          <a:p>
            <a:endParaRPr lang="hu-HU" sz="1400" dirty="0"/>
          </a:p>
          <a:p>
            <a:r>
              <a:rPr lang="hu-HU" sz="1400" dirty="0"/>
              <a:t>Az </a:t>
            </a:r>
            <a:r>
              <a:rPr lang="hu-HU" sz="1400" dirty="0" smtClean="0"/>
              <a:t>adatok </a:t>
            </a:r>
            <a:r>
              <a:rPr lang="hu-HU" sz="1400" dirty="0" err="1" smtClean="0"/>
              <a:t>álnevesítését</a:t>
            </a:r>
            <a:r>
              <a:rPr lang="hu-HU" sz="1400" dirty="0" smtClean="0"/>
              <a:t>  </a:t>
            </a:r>
            <a:r>
              <a:rPr lang="hu-HU" sz="1400" dirty="0"/>
              <a:t>az adattárháznak történő adatátadás előtt a </a:t>
            </a:r>
            <a:r>
              <a:rPr lang="hu-HU" sz="1400" dirty="0" smtClean="0"/>
              <a:t>központilag </a:t>
            </a:r>
            <a:r>
              <a:rPr lang="hu-HU" sz="1400" dirty="0"/>
              <a:t>átadott </a:t>
            </a:r>
            <a:r>
              <a:rPr lang="hu-HU" sz="1400" dirty="0" err="1" smtClean="0"/>
              <a:t>deperszonalizáló</a:t>
            </a:r>
            <a:r>
              <a:rPr lang="hu-HU" sz="1400" dirty="0" smtClean="0"/>
              <a:t> programmal kell elvégezni</a:t>
            </a:r>
            <a:endParaRPr lang="hu-HU" sz="1400" dirty="0"/>
          </a:p>
        </p:txBody>
      </p:sp>
      <p:sp>
        <p:nvSpPr>
          <p:cNvPr id="8" name="Cím 7"/>
          <p:cNvSpPr>
            <a:spLocks noGrp="1"/>
          </p:cNvSpPr>
          <p:nvPr>
            <p:ph type="title"/>
          </p:nvPr>
        </p:nvSpPr>
        <p:spPr>
          <a:xfrm>
            <a:off x="2771800" y="17213"/>
            <a:ext cx="4320480" cy="731202"/>
          </a:xfrm>
        </p:spPr>
        <p:txBody>
          <a:bodyPr>
            <a:normAutofit/>
          </a:bodyPr>
          <a:lstStyle/>
          <a:p>
            <a:pPr algn="ctr"/>
            <a:r>
              <a:rPr lang="hu-HU" dirty="0" smtClean="0">
                <a:solidFill>
                  <a:schemeClr val="bg1"/>
                </a:solidFill>
              </a:rPr>
              <a:t>Deperszonalizáció</a:t>
            </a:r>
            <a:endParaRPr lang="hu-HU" dirty="0">
              <a:solidFill>
                <a:schemeClr val="bg1"/>
              </a:solidFill>
            </a:endParaRPr>
          </a:p>
        </p:txBody>
      </p:sp>
      <p:pic>
        <p:nvPicPr>
          <p:cNvPr id="9" name="Kép 8" descr="C:\Users\bakonyt\AppData\Local\Microsoft\Windows\INetCache\Content.Outlook\576W5FM4\De-RePerszonalizáció_v2018051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1340768"/>
            <a:ext cx="5637313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963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GYE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um" ma:contentTypeID="0x0101008C094BD7B0B6E24689C8B6451BEEF3F2" ma:contentTypeVersion="1" ma:contentTypeDescription="Új dokumentum létrehozása." ma:contentTypeScope="" ma:versionID="297db7eaee6a9f3226e4b3a7976aeb7c">
  <xsd:schema xmlns:xsd="http://www.w3.org/2001/XMLSchema" xmlns:xs="http://www.w3.org/2001/XMLSchema" xmlns:p="http://schemas.microsoft.com/office/2006/metadata/properties" xmlns:ns2="b295d363-a9ec-4f64-86a3-4f1b8ffb56a6" targetNamespace="http://schemas.microsoft.com/office/2006/metadata/properties" ma:root="true" ma:fieldsID="f15d45c2287ebe264c6312c5422ca754" ns2:_="">
    <xsd:import namespace="b295d363-a9ec-4f64-86a3-4f1b8ffb56a6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95d363-a9ec-4f64-86a3-4f1b8ffb56a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Résztvevők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artalomtípus"/>
        <xsd:element ref="dc:title" minOccurs="0" maxOccurs="1" ma:index="4" ma:displayName="Cím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DBD45AE-600B-488F-AEF5-16CE64C8EA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95d363-a9ec-4f64-86a3-4f1b8ffb56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4EDDB4-1C15-46AE-B427-7C905524A5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397136-0B27-4473-97A5-87A502EEC9D8}">
  <ds:schemaRefs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b295d363-a9ec-4f64-86a3-4f1b8ffb56a6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3845</TotalTime>
  <Words>2341</Words>
  <Application>Microsoft Office PowerPoint</Application>
  <PresentationFormat>Diavetítés a képernyőre (4:3 oldalarány)</PresentationFormat>
  <Paragraphs>501</Paragraphs>
  <Slides>49</Slides>
  <Notes>19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49</vt:i4>
      </vt:variant>
    </vt:vector>
  </HeadingPairs>
  <TitlesOfParts>
    <vt:vector size="50" baseType="lpstr">
      <vt:lpstr>Office-téma</vt:lpstr>
      <vt:lpstr>AZ ASP ADATTÁRHÁZ STRATÉGIÁJÁNAK ISMERTETÉSE</vt:lpstr>
      <vt:lpstr>Áttekintés</vt:lpstr>
      <vt:lpstr>Az Önkormányzati adattárház jellemzői</vt:lpstr>
      <vt:lpstr>Az önkormányzati Adattárház jellemzői</vt:lpstr>
      <vt:lpstr>Igények felmérése, fejlesztés tervezése</vt:lpstr>
      <vt:lpstr>Igények felmérése, fejlesztés tervezése</vt:lpstr>
      <vt:lpstr>Elemzési lehetőségek</vt:lpstr>
      <vt:lpstr>Hibrid adattárház  magasszintű logikai ábrája</vt:lpstr>
      <vt:lpstr>Deperszonalizáció</vt:lpstr>
      <vt:lpstr>Prototípus alapú adattárház fejlesztés</vt:lpstr>
      <vt:lpstr>Betöltési prototípus</vt:lpstr>
      <vt:lpstr>Betöltési prototípus fejlesztése</vt:lpstr>
      <vt:lpstr>Betöltési prototípus Fejlesztése</vt:lpstr>
      <vt:lpstr>Betöltési prototípus tesztelése</vt:lpstr>
      <vt:lpstr>Betöltési prototípus volumene</vt:lpstr>
      <vt:lpstr>Interfészes önkormányzatok csomagküldési dinamikája</vt:lpstr>
      <vt:lpstr>Általános Kommunikáció </vt:lpstr>
      <vt:lpstr>Általános Kommunikáció </vt:lpstr>
      <vt:lpstr> </vt:lpstr>
      <vt:lpstr> </vt:lpstr>
      <vt:lpstr>Jellemző hibák, hiányosságok</vt:lpstr>
      <vt:lpstr>Jellemző hibák, hiányosságok</vt:lpstr>
      <vt:lpstr>IPARKER szálláshely adatok elemzése</vt:lpstr>
      <vt:lpstr>PowerPoint bemutató</vt:lpstr>
      <vt:lpstr>IPARKER szálláshely adatok - Interfészesek</vt:lpstr>
      <vt:lpstr>Somogy, Veszprém és Zala megyei aktív státuszú Egyéb Szálláshelyei</vt:lpstr>
      <vt:lpstr>Szakrendszerekbe rögzített Forgalmi adatok</vt:lpstr>
      <vt:lpstr>Egyéb szálláshelyek forgalmi adatai</vt:lpstr>
      <vt:lpstr>Interfészek felülvizsgálata</vt:lpstr>
      <vt:lpstr> </vt:lpstr>
      <vt:lpstr>PowerPoint bemutató</vt:lpstr>
      <vt:lpstr>PowerPoint bemutató</vt:lpstr>
      <vt:lpstr>PowerPoint bemutató</vt:lpstr>
      <vt:lpstr>PowerPoint bemutató</vt:lpstr>
      <vt:lpstr>További előrehaladás</vt:lpstr>
      <vt:lpstr>További előrehaladás</vt:lpstr>
      <vt:lpstr>További előrehaladás</vt:lpstr>
      <vt:lpstr>További előrehaladás</vt:lpstr>
      <vt:lpstr>További feladatok</vt:lpstr>
      <vt:lpstr>Kiadások alakulása –  ASP-s önkormányzatok</vt:lpstr>
      <vt:lpstr>Kiadások alakulása –  interfészesek</vt:lpstr>
      <vt:lpstr>Egy önkormányzat adata</vt:lpstr>
      <vt:lpstr>Egy önkormányzat adata</vt:lpstr>
      <vt:lpstr>PowerPoint bemutató</vt:lpstr>
      <vt:lpstr>Kiadások elemzése</vt:lpstr>
      <vt:lpstr>Eltérő előirányzatok</vt:lpstr>
      <vt:lpstr> </vt:lpstr>
      <vt:lpstr>Az Önkormányzati adattárház sajátosságai</vt:lpstr>
      <vt:lpstr>KÖSZÖNjük  A FIGYELMET!</vt:lpstr>
    </vt:vector>
  </TitlesOfParts>
  <Company>novak.adam@gmail.com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2018.02.15._BM_ASP20_DWH_interfész tájékoztató-végleges ppt.pptx</dc:title>
  <dc:creator>Ádám Novák</dc:creator>
  <cp:lastModifiedBy>Molnár Judit</cp:lastModifiedBy>
  <cp:revision>293</cp:revision>
  <cp:lastPrinted>2018-11-28T19:59:54Z</cp:lastPrinted>
  <dcterms:created xsi:type="dcterms:W3CDTF">2014-03-03T11:13:53Z</dcterms:created>
  <dcterms:modified xsi:type="dcterms:W3CDTF">2019-01-07T07:53:01Z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0x0101008C094BD7B0B6E24689C8B6451BEEF3F2</vt:lpwstr>
  </property>
</Properties>
</file>