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84" r:id="rId4"/>
    <p:sldMasterId id="2147483697" r:id="rId5"/>
    <p:sldMasterId id="2147483707" r:id="rId6"/>
  </p:sldMasterIdLst>
  <p:notesMasterIdLst>
    <p:notesMasterId r:id="rId24"/>
  </p:notesMasterIdLst>
  <p:handoutMasterIdLst>
    <p:handoutMasterId r:id="rId25"/>
  </p:handoutMasterIdLst>
  <p:sldIdLst>
    <p:sldId id="829" r:id="rId7"/>
    <p:sldId id="787" r:id="rId8"/>
    <p:sldId id="830" r:id="rId9"/>
    <p:sldId id="831" r:id="rId10"/>
    <p:sldId id="832" r:id="rId11"/>
    <p:sldId id="833" r:id="rId12"/>
    <p:sldId id="834" r:id="rId13"/>
    <p:sldId id="835" r:id="rId14"/>
    <p:sldId id="837" r:id="rId15"/>
    <p:sldId id="836" r:id="rId16"/>
    <p:sldId id="838" r:id="rId17"/>
    <p:sldId id="839" r:id="rId18"/>
    <p:sldId id="840" r:id="rId19"/>
    <p:sldId id="841" r:id="rId20"/>
    <p:sldId id="842" r:id="rId21"/>
    <p:sldId id="843" r:id="rId22"/>
    <p:sldId id="844" r:id="rId23"/>
  </p:sldIdLst>
  <p:sldSz cx="9144000" cy="6858000" type="screen4x3"/>
  <p:notesSz cx="9872663" cy="67421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rgáné Kovács Gabriella" initials="VK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DF6"/>
    <a:srgbClr val="0F1E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386" autoAdjust="0"/>
    <p:restoredTop sz="95226" autoAdjust="0"/>
  </p:normalViewPr>
  <p:slideViewPr>
    <p:cSldViewPr snapToObjects="1">
      <p:cViewPr varScale="1">
        <p:scale>
          <a:sx n="115" d="100"/>
          <a:sy n="115" d="100"/>
        </p:scale>
        <p:origin x="111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9230" cy="337484"/>
          </a:xfrm>
          <a:prstGeom prst="rect">
            <a:avLst/>
          </a:prstGeom>
        </p:spPr>
        <p:txBody>
          <a:bodyPr vert="horz" lIns="90836" tIns="45418" rIns="90836" bIns="45418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5591129" y="0"/>
            <a:ext cx="4279230" cy="337484"/>
          </a:xfrm>
          <a:prstGeom prst="rect">
            <a:avLst/>
          </a:prstGeom>
        </p:spPr>
        <p:txBody>
          <a:bodyPr vert="horz" lIns="90836" tIns="45418" rIns="90836" bIns="45418" rtlCol="0"/>
          <a:lstStyle>
            <a:lvl1pPr algn="r">
              <a:defRPr sz="1200"/>
            </a:lvl1pPr>
          </a:lstStyle>
          <a:p>
            <a:fld id="{B7101DF0-9FDD-4500-95ED-F817268FC10B}" type="datetimeFigureOut">
              <a:rPr lang="hu-HU" smtClean="0"/>
              <a:t>2018. 12. 03.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6403552"/>
            <a:ext cx="4279230" cy="337483"/>
          </a:xfrm>
          <a:prstGeom prst="rect">
            <a:avLst/>
          </a:prstGeom>
        </p:spPr>
        <p:txBody>
          <a:bodyPr vert="horz" lIns="90836" tIns="45418" rIns="90836" bIns="45418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5591129" y="6403552"/>
            <a:ext cx="4279230" cy="337483"/>
          </a:xfrm>
          <a:prstGeom prst="rect">
            <a:avLst/>
          </a:prstGeom>
        </p:spPr>
        <p:txBody>
          <a:bodyPr vert="horz" lIns="90836" tIns="45418" rIns="90836" bIns="45418" rtlCol="0" anchor="b"/>
          <a:lstStyle>
            <a:lvl1pPr algn="r">
              <a:defRPr sz="1200"/>
            </a:lvl1pPr>
          </a:lstStyle>
          <a:p>
            <a:fld id="{B8B96865-3E48-457F-955E-3AA4E902FFB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690401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4" cy="337106"/>
          </a:xfrm>
          <a:prstGeom prst="rect">
            <a:avLst/>
          </a:prstGeom>
        </p:spPr>
        <p:txBody>
          <a:bodyPr vert="horz" lIns="90836" tIns="45418" rIns="90836" bIns="45418" rtlCol="0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5592226" y="0"/>
            <a:ext cx="4278154" cy="337106"/>
          </a:xfrm>
          <a:prstGeom prst="rect">
            <a:avLst/>
          </a:prstGeom>
        </p:spPr>
        <p:txBody>
          <a:bodyPr vert="horz" lIns="90836" tIns="45418" rIns="90836" bIns="45418" rtlCol="0"/>
          <a:lstStyle>
            <a:lvl1pPr algn="r">
              <a:defRPr sz="1200"/>
            </a:lvl1pPr>
          </a:lstStyle>
          <a:p>
            <a:fld id="{ED42699D-E29E-46D3-9449-8E1A0D2391A9}" type="datetimeFigureOut">
              <a:rPr lang="hu-HU" smtClean="0"/>
              <a:pPr/>
              <a:t>2018. 12. 03.</a:t>
            </a:fld>
            <a:endParaRPr lang="hu-HU" dirty="0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3249613" y="504825"/>
            <a:ext cx="3373437" cy="2528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36" tIns="45418" rIns="90836" bIns="45418" rtlCol="0" anchor="ctr"/>
          <a:lstStyle/>
          <a:p>
            <a:endParaRPr lang="hu-HU" dirty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987267" y="3202504"/>
            <a:ext cx="7898130" cy="3033951"/>
          </a:xfrm>
          <a:prstGeom prst="rect">
            <a:avLst/>
          </a:prstGeom>
        </p:spPr>
        <p:txBody>
          <a:bodyPr vert="horz" lIns="90836" tIns="45418" rIns="90836" bIns="45418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1" y="6403837"/>
            <a:ext cx="4278154" cy="337106"/>
          </a:xfrm>
          <a:prstGeom prst="rect">
            <a:avLst/>
          </a:prstGeom>
        </p:spPr>
        <p:txBody>
          <a:bodyPr vert="horz" lIns="90836" tIns="45418" rIns="90836" bIns="45418" rtlCol="0" anchor="b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5592226" y="6403837"/>
            <a:ext cx="4278154" cy="337106"/>
          </a:xfrm>
          <a:prstGeom prst="rect">
            <a:avLst/>
          </a:prstGeom>
        </p:spPr>
        <p:txBody>
          <a:bodyPr vert="horz" lIns="90836" tIns="45418" rIns="90836" bIns="45418" rtlCol="0" anchor="b"/>
          <a:lstStyle>
            <a:lvl1pPr algn="r">
              <a:defRPr sz="1200"/>
            </a:lvl1pPr>
          </a:lstStyle>
          <a:p>
            <a:fld id="{8A7E3A78-C37F-457D-BAA7-EF535DA1CF38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4851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A5C11E-540C-488B-B718-84796C0B45F1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8951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A5C11E-540C-488B-B718-84796C0B45F1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7251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2018. 12. 03.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9648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2018. 12. 03.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58544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2018. 12. 03.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3849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/>
              <a:pPr/>
              <a:t>12/3/2018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Click to edit Master title style</a:t>
            </a:r>
            <a:endParaRPr kumimoji="0" lang="en-US" sz="2400" b="1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D05FFA-4383-4574-9830-A5FF25BE8406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2018. 12. 03.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4ECFDF-B4B8-4D79-9C23-DD008FAF0A0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all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197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700075" cy="936104"/>
          </a:xfrm>
        </p:spPr>
        <p:txBody>
          <a:bodyPr>
            <a:normAutofit/>
          </a:bodyPr>
          <a:lstStyle>
            <a:lvl1pPr algn="l">
              <a:defRPr sz="24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D05FFA-4383-4574-9830-A5FF25BE8406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2018. 12. 03.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4ECFDF-B4B8-4D79-9C23-DD008FAF0A0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8229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D05FFA-4383-4574-9830-A5FF25BE8406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2018. 12. 03.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4ECFDF-B4B8-4D79-9C23-DD008FAF0A0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all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566060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D05FFA-4383-4574-9830-A5FF25BE8406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2018. 12. 03.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4ECFDF-B4B8-4D79-9C23-DD008FAF0A0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9424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D05FFA-4383-4574-9830-A5FF25BE8406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2018. 12. 03.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4ECFDF-B4B8-4D79-9C23-DD008FAF0A0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95164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447989" y="1628800"/>
            <a:ext cx="5111750" cy="46910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7" name="Kép helye 2"/>
          <p:cNvSpPr>
            <a:spLocks noGrp="1"/>
          </p:cNvSpPr>
          <p:nvPr>
            <p:ph type="pic" idx="13"/>
          </p:nvPr>
        </p:nvSpPr>
        <p:spPr>
          <a:xfrm>
            <a:off x="5724128" y="1633102"/>
            <a:ext cx="3240360" cy="4691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2907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87AB-1631-4BF0-8846-41DD5564B688}" type="datetimeFigureOut">
              <a:rPr lang="hu-HU" smtClean="0"/>
              <a:pPr/>
              <a:t>2018. 12. 03.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  <p:sp>
        <p:nvSpPr>
          <p:cNvPr id="7" name="Téglalap 6"/>
          <p:cNvSpPr/>
          <p:nvPr userDrawn="1"/>
        </p:nvSpPr>
        <p:spPr>
          <a:xfrm>
            <a:off x="2123728" y="6011921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hu-HU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KÖFOP-1.0.0-VEKOP-15-2016-00008</a:t>
            </a:r>
          </a:p>
          <a:p>
            <a:pPr algn="ctr" fontAlgn="base"/>
            <a:r>
              <a:rPr lang="hu-HU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„Az önkormányzati ASP rendszer továbbfejlesztése és </a:t>
            </a:r>
          </a:p>
          <a:p>
            <a:pPr algn="ctr" fontAlgn="base"/>
            <a:r>
              <a:rPr lang="hu-HU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országos kiterjesztése (ASP 2.0)”</a:t>
            </a:r>
            <a:endParaRPr lang="hu-HU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5833947"/>
            <a:ext cx="3124200" cy="1024053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458" y="5933017"/>
            <a:ext cx="2380046" cy="825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9127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D05FFA-4383-4574-9830-A5FF25BE8406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2018. 12. 03.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4ECFDF-B4B8-4D79-9C23-DD008FAF0A0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10227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D05FFA-4383-4574-9830-A5FF25BE8406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2018. 12. 03.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4ECFDF-B4B8-4D79-9C23-DD008FAF0A0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1847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/>
              <a:t>Click to edit Alcím</a:t>
            </a:r>
          </a:p>
          <a:p>
            <a:pPr lvl="0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027544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D05FFA-4383-4574-9830-A5FF25BE8406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2018. 12. 03.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4ECFDF-B4B8-4D79-9C23-DD008FAF0A0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all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4625956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700075" cy="936104"/>
          </a:xfrm>
        </p:spPr>
        <p:txBody>
          <a:bodyPr>
            <a:normAutofit/>
          </a:bodyPr>
          <a:lstStyle>
            <a:lvl1pPr algn="l">
              <a:defRPr sz="24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D05FFA-4383-4574-9830-A5FF25BE8406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2018. 12. 03.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4ECFDF-B4B8-4D79-9C23-DD008FAF0A0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72523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D05FFA-4383-4574-9830-A5FF25BE8406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2018. 12. 03.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4ECFDF-B4B8-4D79-9C23-DD008FAF0A0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all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3409147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D05FFA-4383-4574-9830-A5FF25BE8406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2018. 12. 03.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4ECFDF-B4B8-4D79-9C23-DD008FAF0A0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92795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D05FFA-4383-4574-9830-A5FF25BE8406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2018. 12. 03.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4ECFDF-B4B8-4D79-9C23-DD008FAF0A0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19840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447989" y="1628800"/>
            <a:ext cx="5111750" cy="46910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7" name="Kép helye 2"/>
          <p:cNvSpPr>
            <a:spLocks noGrp="1"/>
          </p:cNvSpPr>
          <p:nvPr>
            <p:ph type="pic" idx="13"/>
          </p:nvPr>
        </p:nvSpPr>
        <p:spPr>
          <a:xfrm>
            <a:off x="5724128" y="1633102"/>
            <a:ext cx="3240360" cy="4691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949976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D05FFA-4383-4574-9830-A5FF25BE8406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2018. 12. 03.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4ECFDF-B4B8-4D79-9C23-DD008FAF0A0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993433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2018. 12. 03.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96513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D05FFA-4383-4574-9830-A5FF25BE8406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2018. 12. 03.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4ECFDF-B4B8-4D79-9C23-DD008FAF0A0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26124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/>
              <a:t>Click to edit Alcím</a:t>
            </a:r>
          </a:p>
          <a:p>
            <a:pPr lvl="0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0482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2018. 12. 03.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3447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2018. 12. 03.</a:t>
            </a:fld>
            <a:endParaRPr lang="hu-HU" dirty="0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22565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2018. 12. 03.</a:t>
            </a:fld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76985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2018. 12. 03.</a:t>
            </a:fld>
            <a:endParaRPr lang="hu-HU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9658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2018. 12. 03.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63646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/>
              <a:pPr/>
              <a:t>2018. 12. 03.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88076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image" Target="../media/image4.jpg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image" Target="../media/image4.jpg"/><Relationship Id="rId5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9448-F6D5-4A0E-BA3B-A979310BDC26}" type="datetimeFigureOut">
              <a:rPr lang="hu-HU" smtClean="0"/>
              <a:pPr/>
              <a:t>2018. 12. 03.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E392F-423A-4B2F-819A-04E49CF4C524}" type="slidenum">
              <a:rPr lang="hu-HU" smtClean="0"/>
              <a:pPr/>
              <a:t>‹#›</a:t>
            </a:fld>
            <a:endParaRPr lang="hu-HU" dirty="0"/>
          </a:p>
        </p:txBody>
      </p:sp>
      <p:pic>
        <p:nvPicPr>
          <p:cNvPr id="7" name="Picture 8" descr="prezentacio_2020_beliv_bg_ME.jp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17" y="0"/>
            <a:ext cx="9142569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87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56" r:id="rId12"/>
    <p:sldLayoutId id="214748365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D05FFA-4383-4574-9830-A5FF25BE8406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2018. 12. 03.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4ECFDF-B4B8-4D79-9C23-DD008FAF0A0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7418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 cap="all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D05FFA-4383-4574-9830-A5FF25BE8406}" type="datetimeFigureOut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2018. 12. 03.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4ECFDF-B4B8-4D79-9C23-DD008FAF0A0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9388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 cap="all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08912" cy="1440160"/>
          </a:xfrm>
        </p:spPr>
        <p:txBody>
          <a:bodyPr/>
          <a:lstStyle/>
          <a:p>
            <a:r>
              <a:rPr lang="hu-HU" dirty="0" smtClean="0"/>
              <a:t>Asp adó  </a:t>
            </a:r>
            <a:br>
              <a:rPr lang="hu-HU" dirty="0" smtClean="0"/>
            </a:br>
            <a:r>
              <a:rPr lang="hu-HU" dirty="0" smtClean="0"/>
              <a:t>2018-ban megvalósult és folyamatban lévő főbb fejlesztések</a:t>
            </a:r>
            <a:endParaRPr lang="hu-HU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3554E28B-A6A3-4E99-BACD-DF9A215991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5989201"/>
            <a:ext cx="1859853" cy="432048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247A1CBF-0AD4-4D00-A5CC-D362D9F4EE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7904" y="5988946"/>
            <a:ext cx="1152128" cy="407832"/>
          </a:xfrm>
          <a:prstGeom prst="rect">
            <a:avLst/>
          </a:prstGeom>
        </p:spPr>
      </p:pic>
      <p:sp>
        <p:nvSpPr>
          <p:cNvPr id="5" name="Cím 1">
            <a:extLst>
              <a:ext uri="{FF2B5EF4-FFF2-40B4-BE49-F238E27FC236}">
                <a16:creationId xmlns:a16="http://schemas.microsoft.com/office/drawing/2014/main" id="{25B3220E-EA50-4C12-97F8-DE8004DED5B4}"/>
              </a:ext>
            </a:extLst>
          </p:cNvPr>
          <p:cNvSpPr txBox="1">
            <a:spLocks/>
          </p:cNvSpPr>
          <p:nvPr/>
        </p:nvSpPr>
        <p:spPr>
          <a:xfrm>
            <a:off x="539552" y="4077072"/>
            <a:ext cx="4419600" cy="14401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all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Kovács Róbert</a:t>
            </a:r>
            <a:endParaRPr kumimoji="0" lang="hu-HU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5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ASP Alkalmazás szakértő</a:t>
            </a:r>
            <a:br>
              <a:rPr kumimoji="0" lang="hu-HU" sz="15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r>
              <a:rPr kumimoji="0" lang="hu-HU" sz="15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Magyar Államkincstár</a:t>
            </a:r>
            <a:endParaRPr kumimoji="0" lang="hu-HU" sz="15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2018. december 5. </a:t>
            </a:r>
            <a:endParaRPr kumimoji="0" lang="hu-HU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249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70214" y="1245812"/>
            <a:ext cx="821658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200" dirty="0"/>
              <a:t>Inkasszó (hatósági átutalási megbízás) banki állomány készítése II.</a:t>
            </a:r>
          </a:p>
          <a:p>
            <a:pPr marL="998538" lvl="1" indent="-285750" algn="just" defTabSz="903288">
              <a:buFont typeface="Arial" panose="020B0604020202020204" pitchFamily="34" charset="0"/>
              <a:buChar char="•"/>
            </a:pPr>
            <a:r>
              <a:rPr lang="hu-HU" dirty="0"/>
              <a:t>Az Indításra váró tételeket lehetőség van még szűrni, illetve törölni a hozzájuk kapcsolódó végrehajtási cselekményekkel együtt</a:t>
            </a:r>
          </a:p>
          <a:p>
            <a:pPr marL="998538" lvl="1" indent="-285750" algn="just">
              <a:buFont typeface="Arial" panose="020B0604020202020204" pitchFamily="34" charset="0"/>
              <a:buChar char="•"/>
            </a:pPr>
            <a:r>
              <a:rPr lang="hu-HU" dirty="0"/>
              <a:t>Ha az adózónak több számlaszáma is van, akkor lehetőség van  számlaszámonként bejelölni, hogy kerüljön-e terhelésre az adott számlaszám (alapértelmezetten minden érvényes számlaszám bejelölt)</a:t>
            </a:r>
          </a:p>
          <a:p>
            <a:pPr marL="998538" lvl="1" indent="-285750" algn="just">
              <a:buFont typeface="Arial" panose="020B0604020202020204" pitchFamily="34" charset="0"/>
              <a:buChar char="•"/>
            </a:pPr>
            <a:r>
              <a:rPr lang="hu-HU" dirty="0"/>
              <a:t>A bal oldali menüben az Inkasszó indítása feliratra kattintva van lehetőség a megfelelő állomány generálására:</a:t>
            </a:r>
          </a:p>
          <a:p>
            <a:pPr lvl="1" algn="just"/>
            <a:endParaRPr lang="hu-HU" dirty="0"/>
          </a:p>
          <a:p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243" y="3537779"/>
            <a:ext cx="3108527" cy="2394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412955" cy="758306"/>
          </a:xfrm>
        </p:spPr>
        <p:txBody>
          <a:bodyPr>
            <a:normAutofit fontScale="90000"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ASP Adó – 2018-ban megvalósult főbb fejlesztések</a:t>
            </a:r>
            <a:endParaRPr lang="hu-H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11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70214" y="1412776"/>
            <a:ext cx="821658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000" dirty="0"/>
              <a:t>Tételrendezésekkel kapcsolatos fejlesztések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600" dirty="0"/>
              <a:t>Tételrendezések: túlfizetés rendezése, befizetés áthelyezése, függő tétel rendezése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600" dirty="0"/>
              <a:t>Belső iratok -&gt; elkészítésük nem kötelező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600" dirty="0"/>
              <a:t>Nem kézbesítendők, így esetükben a munkafolyamat legkésőbb a belső irat elkészítésével és iktatásával befejeződik.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600" dirty="0"/>
              <a:t>Irat rendszeren keresztül történő iktatószámkérés esetén belső iratok keletkeznek az Irat rendszerben az </a:t>
            </a:r>
            <a:r>
              <a:rPr lang="hu-HU" sz="1600" dirty="0" err="1"/>
              <a:t>alszámkérés</a:t>
            </a:r>
            <a:r>
              <a:rPr lang="hu-HU" sz="1600" dirty="0"/>
              <a:t> során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600" dirty="0"/>
              <a:t>Túlfizetések rendezése esetében lehetőség van a rendezés során előzmény irat (kérelem) iktatószámának megadására, így iktatószám kérés esetén nem új </a:t>
            </a:r>
            <a:r>
              <a:rPr lang="hu-HU" sz="1600" dirty="0" err="1"/>
              <a:t>főszámra</a:t>
            </a:r>
            <a:r>
              <a:rPr lang="hu-HU" sz="1600" dirty="0"/>
              <a:t>, hanem az előzmény irat </a:t>
            </a:r>
            <a:r>
              <a:rPr lang="hu-HU" sz="1600" dirty="0" err="1"/>
              <a:t>főszámán</a:t>
            </a:r>
            <a:r>
              <a:rPr lang="hu-HU" sz="1600" dirty="0"/>
              <a:t> belül új </a:t>
            </a:r>
            <a:r>
              <a:rPr lang="hu-HU" sz="1600" dirty="0" err="1"/>
              <a:t>alszámra</a:t>
            </a:r>
            <a:r>
              <a:rPr lang="hu-HU" sz="1600" dirty="0"/>
              <a:t> történik az </a:t>
            </a:r>
            <a:r>
              <a:rPr lang="hu-HU" sz="1600" dirty="0" smtClean="0"/>
              <a:t>iktatás</a:t>
            </a:r>
          </a:p>
          <a:p>
            <a:pPr lvl="1" algn="just">
              <a:buFont typeface="Courier New" panose="02070309020205020404" pitchFamily="49" charset="0"/>
              <a:buChar char="o"/>
            </a:pPr>
            <a:endParaRPr lang="hu-HU" sz="1600" dirty="0"/>
          </a:p>
          <a:p>
            <a:pPr algn="just"/>
            <a:r>
              <a:rPr lang="hu-HU" sz="2000" dirty="0"/>
              <a:t>Informális számfejtés átalakítása – elszámolás típus választhatósága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600" dirty="0"/>
              <a:t>Informális számfejtésnél az alapértelmezett „Csak esedékes tartozásra” történő elszámolás mellett elérhető az elszámolás „Nem esedékes tartozásra is”; Főkönyvi feladás típusú számfejtés esetén az elszámolás továbbra is csak esedékes tartozásra történik</a:t>
            </a:r>
          </a:p>
          <a:p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sp>
        <p:nvSpPr>
          <p:cNvPr id="8" name="Cím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412955" cy="758306"/>
          </a:xfrm>
        </p:spPr>
        <p:txBody>
          <a:bodyPr>
            <a:normAutofit fontScale="90000"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ASP Adó – 2018-ban megvalósult főbb fejlesztések</a:t>
            </a:r>
            <a:endParaRPr lang="hu-H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91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80130" y="1245812"/>
            <a:ext cx="8216586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000" dirty="0"/>
              <a:t>Tömeges iktatószámkérés módosítás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600" dirty="0"/>
              <a:t>50 db-nál kevesebb tétel esetében a háttérben nem tömeges, hanem egyedi iktatószám kérés kerül futtatásra, így kisebb tételszám esetében az Irat rendszerben azonnal létrehozásra kerül az </a:t>
            </a:r>
            <a:r>
              <a:rPr lang="hu-HU" sz="1600" dirty="0" smtClean="0"/>
              <a:t>iktatás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hu-HU" sz="1600" dirty="0"/>
          </a:p>
          <a:p>
            <a:pPr algn="just"/>
            <a:r>
              <a:rPr lang="hu-HU" sz="2000" dirty="0"/>
              <a:t>Szervezeti egység </a:t>
            </a:r>
            <a:r>
              <a:rPr lang="hu-HU" sz="2000" dirty="0" err="1"/>
              <a:t>felhasználónkénti</a:t>
            </a:r>
            <a:r>
              <a:rPr lang="hu-HU" sz="2000" dirty="0"/>
              <a:t> beállítása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600" dirty="0"/>
              <a:t>Iratkezelő beállítások menüpontban a Szervezeti egység kiválasztásánál lehetőség van felhasználónként különböző szervezeti egység </a:t>
            </a:r>
            <a:r>
              <a:rPr lang="hu-HU" sz="1600" dirty="0" smtClean="0"/>
              <a:t>beállítására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hu-HU" sz="1600" dirty="0"/>
          </a:p>
          <a:p>
            <a:pPr algn="just"/>
            <a:r>
              <a:rPr lang="hu-HU" sz="2000" dirty="0"/>
              <a:t>Törzsben törlésre jelölt adózók kezelése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600" dirty="0"/>
              <a:t>Ha az egyes űrlapokon olyan adózó kerül betallózásra, aki a törzsben törlésre van jelölve, akkor a jobb felső sarokban erre vonatkozóan figyelmeztető üzenet jelenik meg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600" dirty="0"/>
              <a:t>Gépjármű automatikus beazonosítása törölt adózóra nem történik meg </a:t>
            </a:r>
            <a:endParaRPr lang="hu-HU" sz="1600" dirty="0" smtClean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hu-HU" sz="1600" dirty="0"/>
          </a:p>
          <a:p>
            <a:pPr algn="just"/>
            <a:r>
              <a:rPr lang="hu-HU" sz="2000" dirty="0"/>
              <a:t>Keret VIR </a:t>
            </a:r>
            <a:r>
              <a:rPr lang="hu-HU" sz="2000" dirty="0" smtClean="0"/>
              <a:t>kapcsolat</a:t>
            </a:r>
          </a:p>
          <a:p>
            <a:pPr algn="just"/>
            <a:endParaRPr lang="hu-HU" sz="2000" dirty="0"/>
          </a:p>
          <a:p>
            <a:pPr algn="just"/>
            <a:r>
              <a:rPr lang="hu-HU" sz="2000" dirty="0"/>
              <a:t>Excel export fejlesztés – szűrők megjelenítése</a:t>
            </a:r>
          </a:p>
          <a:p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sp>
        <p:nvSpPr>
          <p:cNvPr id="8" name="Cím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412955" cy="758306"/>
          </a:xfrm>
        </p:spPr>
        <p:txBody>
          <a:bodyPr>
            <a:normAutofit fontScale="90000"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ASP Adó – 2018-ban megvalósult főbb fejlesztések</a:t>
            </a:r>
            <a:endParaRPr lang="hu-H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7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70214" y="1412776"/>
            <a:ext cx="8216586" cy="472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200" dirty="0"/>
              <a:t>Helyi menü fejlesztése – Azonnali számfejtés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sz="2000" dirty="0"/>
              <a:t>A mutató mezővel rendelkező táblázatoknál a jobb egér gombra kattintással elérhető Helyi menüből az Azonnali számfejtés is meghívható</a:t>
            </a:r>
          </a:p>
          <a:p>
            <a:pPr lvl="1" algn="just"/>
            <a:endParaRPr lang="hu-HU" sz="2000" dirty="0"/>
          </a:p>
          <a:p>
            <a:pPr lvl="1" algn="just"/>
            <a:endParaRPr lang="hu-HU" sz="2000" dirty="0"/>
          </a:p>
          <a:p>
            <a:pPr lvl="1" algn="just"/>
            <a:endParaRPr lang="hu-HU" sz="2000" dirty="0"/>
          </a:p>
          <a:p>
            <a:pPr lvl="1" algn="just"/>
            <a:endParaRPr lang="hu-HU" sz="2000" dirty="0"/>
          </a:p>
          <a:p>
            <a:pPr lvl="1" algn="just"/>
            <a:endParaRPr lang="hu-HU" sz="2000" dirty="0"/>
          </a:p>
          <a:p>
            <a:pPr lvl="1" algn="just"/>
            <a:endParaRPr lang="hu-HU" sz="2000" dirty="0"/>
          </a:p>
          <a:p>
            <a:pPr lvl="1" algn="just"/>
            <a:endParaRPr lang="hu-HU" sz="2000" dirty="0"/>
          </a:p>
          <a:p>
            <a:pPr lvl="1" algn="just"/>
            <a:endParaRPr lang="hu-HU" sz="200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sz="2000" dirty="0"/>
              <a:t>Az Azonnali számfejtés új ablakban nyílik meg, és automatikusan beemelésre kerülnek az adózó adatai is</a:t>
            </a:r>
          </a:p>
          <a:p>
            <a:endParaRPr lang="hu-HU" sz="1900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7" name="Kép 53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011" y="2924944"/>
            <a:ext cx="5842992" cy="216023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412955" cy="758306"/>
          </a:xfrm>
        </p:spPr>
        <p:txBody>
          <a:bodyPr>
            <a:normAutofit fontScale="90000"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ASP Adó – 2018-ban megvalósult főbb fejlesztések</a:t>
            </a:r>
            <a:endParaRPr lang="hu-H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46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70214" y="1212173"/>
            <a:ext cx="8216586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200" dirty="0"/>
              <a:t>Tételes számfejtés export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dirty="0"/>
              <a:t>A Gazdálkodási rendszer összesítő analitikája (Excel</a:t>
            </a:r>
            <a:r>
              <a:rPr lang="hu-HU" dirty="0" smtClean="0"/>
              <a:t>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hu-HU" dirty="0"/>
          </a:p>
          <a:p>
            <a:pPr algn="just"/>
            <a:r>
              <a:rPr lang="hu-HU" sz="2200" dirty="0"/>
              <a:t>SZL adatlekérés fejlesztés – elhunyt adózók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dirty="0"/>
              <a:t>Személy és lakcím adat lekérése során, ha a lekérdezett személy elhunyt, az adatok tárolásával az Adózói törzsadatoknál törlésre jelölés kerül beállításra külön </a:t>
            </a:r>
            <a:r>
              <a:rPr lang="hu-HU" dirty="0" smtClean="0"/>
              <a:t>kódon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hu-HU" dirty="0"/>
          </a:p>
          <a:p>
            <a:pPr algn="just"/>
            <a:r>
              <a:rPr lang="hu-HU" sz="2200" dirty="0"/>
              <a:t>Adózói összevonás továbbfejlesztése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dirty="0" err="1"/>
              <a:t>Önadózásos</a:t>
            </a:r>
            <a:r>
              <a:rPr lang="hu-HU" dirty="0"/>
              <a:t> adónemben bevallással nem rendelkező adózók </a:t>
            </a:r>
            <a:r>
              <a:rPr lang="hu-HU" dirty="0" smtClean="0"/>
              <a:t>összevonhatók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hu-HU" dirty="0"/>
          </a:p>
          <a:p>
            <a:pPr algn="just"/>
            <a:r>
              <a:rPr lang="hu-HU" sz="2200" dirty="0"/>
              <a:t>Csoportos felhívásnál </a:t>
            </a:r>
            <a:r>
              <a:rPr lang="hu-HU" sz="2200" dirty="0" err="1"/>
              <a:t>számlánkénti</a:t>
            </a:r>
            <a:r>
              <a:rPr lang="hu-HU" sz="2200" dirty="0"/>
              <a:t> szűrés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dirty="0"/>
              <a:t>Csoportos felhívás készítés során lehetőség van </a:t>
            </a:r>
            <a:r>
              <a:rPr lang="hu-HU" dirty="0" err="1"/>
              <a:t>számlánkénti</a:t>
            </a:r>
            <a:r>
              <a:rPr lang="hu-HU" dirty="0"/>
              <a:t> szűrésre, illetve számlánként értékhatár megadásával ez alapján további szűrések elvégzésére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dirty="0"/>
              <a:t>Számlatípus szerinti szűrés kiválasztása esetén csak a kiválasztott számlákon szereplő hátralékok kerülnek rá a felhívásokra</a:t>
            </a:r>
          </a:p>
          <a:p>
            <a:endParaRPr lang="hu-HU" sz="1900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sp>
        <p:nvSpPr>
          <p:cNvPr id="8" name="Cím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412955" cy="758306"/>
          </a:xfrm>
        </p:spPr>
        <p:txBody>
          <a:bodyPr>
            <a:normAutofit fontScale="90000"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ASP Adó – 2018-ban megvalósult főbb fejlesztések</a:t>
            </a:r>
            <a:endParaRPr lang="hu-H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51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70214" y="1412776"/>
            <a:ext cx="821658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000" dirty="0"/>
              <a:t>Iparűzési adó fejlesztések felhasználói igények alapján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sz="2000" dirty="0"/>
              <a:t>Előlegek elfogadás gomb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sz="2000" dirty="0"/>
              <a:t>Számlaszám mentés G betétlapról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sz="2000" dirty="0"/>
              <a:t>J betétlappal rendelkezők - új szűrt </a:t>
            </a:r>
            <a:r>
              <a:rPr lang="hu-HU" sz="2000" dirty="0" smtClean="0"/>
              <a:t>tábla</a:t>
            </a:r>
          </a:p>
          <a:p>
            <a:pPr lvl="1" algn="just">
              <a:buFont typeface="Courier New" panose="02070309020205020404" pitchFamily="49" charset="0"/>
              <a:buChar char="o"/>
            </a:pPr>
            <a:endParaRPr lang="hu-HU" sz="2000" dirty="0"/>
          </a:p>
          <a:p>
            <a:pPr algn="just"/>
            <a:r>
              <a:rPr lang="hu-HU" sz="2000" dirty="0"/>
              <a:t>Iparűzési adó - bevallott időszak tallózás adóköteles tevékenységek </a:t>
            </a:r>
            <a:r>
              <a:rPr lang="hu-HU" sz="2000" dirty="0" smtClean="0"/>
              <a:t>alapján</a:t>
            </a:r>
          </a:p>
          <a:p>
            <a:pPr algn="just"/>
            <a:endParaRPr lang="hu-HU" sz="2000" dirty="0"/>
          </a:p>
          <a:p>
            <a:pPr algn="just"/>
            <a:r>
              <a:rPr lang="hu-HU" sz="2000" dirty="0"/>
              <a:t>Önkormányzati kedvezmények/mentességek kezelésével kapcsolatos </a:t>
            </a:r>
            <a:r>
              <a:rPr lang="hu-HU" sz="2000" dirty="0" smtClean="0"/>
              <a:t>fejlesztések</a:t>
            </a:r>
          </a:p>
          <a:p>
            <a:pPr algn="just"/>
            <a:endParaRPr lang="hu-HU" sz="200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sz="2000" dirty="0"/>
              <a:t>Egyedi adóalap mentesség/kedvezmény építményadó és telekadó esetén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sz="2000" dirty="0"/>
              <a:t>Sávos kedvezmény/mentesség beállíthatósága Adó és Adómérték irány esetén</a:t>
            </a:r>
          </a:p>
          <a:p>
            <a:pPr algn="just"/>
            <a:endParaRPr lang="hu-HU" sz="2000" dirty="0"/>
          </a:p>
          <a:p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sp>
        <p:nvSpPr>
          <p:cNvPr id="8" name="Cím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412955" cy="758306"/>
          </a:xfrm>
        </p:spPr>
        <p:txBody>
          <a:bodyPr>
            <a:normAutofit fontScale="90000"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ASP Adó – 2018-ban megvalósult főbb fejlesztések</a:t>
            </a:r>
            <a:endParaRPr lang="hu-H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1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70214" y="1412776"/>
            <a:ext cx="821658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000" dirty="0" err="1"/>
              <a:t>Htv</a:t>
            </a:r>
            <a:r>
              <a:rPr lang="hu-HU" sz="2000" dirty="0"/>
              <a:t>. 3. § szerinti alanyi mentesség kezelése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dirty="0"/>
              <a:t>Külön globális mentesség kód (alanyi, 100%)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dirty="0"/>
              <a:t>Változás feldolgozása során megadott </a:t>
            </a:r>
            <a:r>
              <a:rPr lang="hu-HU" dirty="0" err="1"/>
              <a:t>Htv</a:t>
            </a:r>
            <a:r>
              <a:rPr lang="hu-HU" dirty="0"/>
              <a:t>. 3. § alanyi mentesség automatikusan bekerül a nyilatkozat nyilvántartásba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dirty="0"/>
              <a:t>Ha a nyilatkozat kerül előbb felvitelre, akkor az alanyi mentességet automatikusan érzékeli a program a változás </a:t>
            </a:r>
            <a:r>
              <a:rPr lang="hu-HU" dirty="0" smtClean="0"/>
              <a:t>feldolgozáskor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hu-HU" dirty="0"/>
          </a:p>
          <a:p>
            <a:pPr algn="just"/>
            <a:r>
              <a:rPr lang="hu-HU" sz="2000" dirty="0"/>
              <a:t>Meghatalmazás űrlap feldolgozása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dirty="0"/>
              <a:t>Minta: ELÜGY nyomtatvány (illetve tervezett központi nyomtatvány)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dirty="0"/>
              <a:t>Külön űrlap a programban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dirty="0"/>
              <a:t>Képviselői törzs és adózó-képviselő összerendelés automatikus </a:t>
            </a:r>
            <a:r>
              <a:rPr lang="hu-HU" dirty="0" smtClean="0"/>
              <a:t>karbantartása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hu-HU" dirty="0"/>
          </a:p>
          <a:p>
            <a:pPr algn="just"/>
            <a:r>
              <a:rPr lang="hu-HU" sz="2000" dirty="0"/>
              <a:t>Végrehajtási költségek kezelése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dirty="0"/>
              <a:t>Készkiadás, költségátalány, költségminimum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dirty="0"/>
              <a:t>Csoportos inkasszó folyamatába beépítés</a:t>
            </a:r>
          </a:p>
          <a:p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sp>
        <p:nvSpPr>
          <p:cNvPr id="9" name="Cím 3"/>
          <p:cNvSpPr txBox="1">
            <a:spLocks/>
          </p:cNvSpPr>
          <p:nvPr/>
        </p:nvSpPr>
        <p:spPr>
          <a:xfrm>
            <a:off x="2558516" y="228896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800" b="0" i="0" u="none" strike="noStrike" kern="1200" cap="all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+mj-ea"/>
                <a:cs typeface="Arial" panose="020B0604020202020204" pitchFamily="34" charset="0"/>
              </a:rPr>
              <a:t>ASP Adó – folyamatban lévő fejlesztések</a:t>
            </a:r>
            <a:endParaRPr kumimoji="0" lang="hu-HU" sz="2800" b="0" i="0" u="none" strike="noStrike" kern="1200" cap="all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07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4419600" cy="1440160"/>
          </a:xfrm>
        </p:spPr>
        <p:txBody>
          <a:bodyPr/>
          <a:lstStyle/>
          <a:p>
            <a:r>
              <a:rPr lang="hu-HU" dirty="0"/>
              <a:t>KÖSZÖNÖM </a:t>
            </a:r>
            <a:br>
              <a:rPr lang="hu-HU" dirty="0"/>
            </a:br>
            <a:r>
              <a:rPr lang="hu-HU" dirty="0"/>
              <a:t>A FIGYELMET!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2B026B01-E232-4192-9248-FEF16A69E1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5989201"/>
            <a:ext cx="1859853" cy="432048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C61E3025-18A3-4CFD-9877-EAA0910872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7904" y="5988946"/>
            <a:ext cx="1152128" cy="40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57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79712" y="78406"/>
            <a:ext cx="5832648" cy="974330"/>
          </a:xfrm>
        </p:spPr>
        <p:txBody>
          <a:bodyPr>
            <a:normAutofit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Fejlesztésekről Általában</a:t>
            </a:r>
            <a:endParaRPr lang="hu-HU" sz="3600" dirty="0">
              <a:solidFill>
                <a:schemeClr val="bg1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470214" y="1412776"/>
            <a:ext cx="821658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0" lvl="0" defTabSz="896938"/>
            <a:r>
              <a:rPr lang="hu-HU" sz="2000" b="1" dirty="0"/>
              <a:t>Fejlesztések csoportosítása</a:t>
            </a:r>
            <a:r>
              <a:rPr lang="hu-HU" sz="2000" dirty="0"/>
              <a:t>:</a:t>
            </a:r>
          </a:p>
          <a:p>
            <a:pPr marL="901700" lvl="1" indent="-342900" defTabSz="896938">
              <a:buFont typeface="Arial" pitchFamily="34" charset="0"/>
              <a:buChar char="•"/>
            </a:pPr>
            <a:r>
              <a:rPr lang="hu-HU" sz="2000" dirty="0"/>
              <a:t>Program – Migrációs rutin fejlesztése</a:t>
            </a:r>
          </a:p>
          <a:p>
            <a:pPr marL="901700" lvl="1" indent="-342900" defTabSz="896938">
              <a:buFont typeface="Arial" pitchFamily="34" charset="0"/>
              <a:buChar char="•"/>
            </a:pPr>
            <a:r>
              <a:rPr lang="hu-HU" sz="2000" dirty="0"/>
              <a:t>Tervezett – Felhasználói igények alapján elvégzett fejlesztések</a:t>
            </a:r>
          </a:p>
          <a:p>
            <a:pPr marL="901700" lvl="1" indent="-342900" defTabSz="896938">
              <a:buFont typeface="Arial" pitchFamily="34" charset="0"/>
              <a:buChar char="•"/>
            </a:pPr>
            <a:r>
              <a:rPr lang="hu-HU" sz="2000" dirty="0"/>
              <a:t>Folyamatokat érintő – Kisebb volumenű fejlesztések</a:t>
            </a:r>
          </a:p>
          <a:p>
            <a:pPr marL="901700" lvl="1" indent="-342900" algn="just" defTabSz="896938">
              <a:buFont typeface="Arial" pitchFamily="34" charset="0"/>
              <a:buChar char="•"/>
            </a:pPr>
            <a:endParaRPr lang="hu-HU" sz="2000" dirty="0"/>
          </a:p>
          <a:p>
            <a:pPr marL="844550" indent="-342900" algn="just" defTabSz="896938">
              <a:buFont typeface="Arial" panose="020B0604020202020204" pitchFamily="34" charset="0"/>
              <a:buChar char="•"/>
            </a:pPr>
            <a:r>
              <a:rPr lang="hu-HU" sz="2000" dirty="0"/>
              <a:t>Migrációs fejlesztések: </a:t>
            </a:r>
            <a:r>
              <a:rPr lang="hu-HU" sz="2000" dirty="0" err="1"/>
              <a:t>Onkado</a:t>
            </a:r>
            <a:r>
              <a:rPr lang="hu-HU" sz="2000" dirty="0"/>
              <a:t> változásainak követése, finomhangolás</a:t>
            </a:r>
          </a:p>
          <a:p>
            <a:pPr marL="844550" indent="-342900" algn="just" defTabSz="896938">
              <a:buFont typeface="Arial" panose="020B0604020202020204" pitchFamily="34" charset="0"/>
              <a:buChar char="•"/>
            </a:pPr>
            <a:r>
              <a:rPr lang="hu-HU" sz="2000" dirty="0"/>
              <a:t>Tervezett fejlesztések: ütemezés alapján</a:t>
            </a:r>
          </a:p>
          <a:p>
            <a:pPr marL="844550" indent="-342900" algn="just" defTabSz="896938">
              <a:buFont typeface="Arial" panose="020B0604020202020204" pitchFamily="34" charset="0"/>
              <a:buChar char="•"/>
            </a:pPr>
            <a:r>
              <a:rPr lang="hu-HU" sz="2000" dirty="0"/>
              <a:t>Felhasználói igénybejelentések: központi hibajegykezelő rendszeren keresztül</a:t>
            </a:r>
          </a:p>
          <a:p>
            <a:pPr marL="844550" indent="-342900" algn="just" defTabSz="896938">
              <a:buFont typeface="Arial" panose="020B0604020202020204" pitchFamily="34" charset="0"/>
              <a:buChar char="•"/>
            </a:pPr>
            <a:r>
              <a:rPr lang="hu-HU" sz="2000" dirty="0"/>
              <a:t>Nagyobb, folyamatokat érintő fejlesztések: logikai leírások alapján (tervezés, fejlesztés és tesztelés is több időt vesz igénybe</a:t>
            </a:r>
            <a:r>
              <a:rPr lang="hu-HU" sz="2000" dirty="0"/>
              <a:t>)</a:t>
            </a:r>
          </a:p>
          <a:p>
            <a:endParaRPr lang="hu-HU" sz="2000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77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412955" cy="758306"/>
          </a:xfrm>
        </p:spPr>
        <p:txBody>
          <a:bodyPr>
            <a:normAutofit fontScale="90000"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ASP Adó – 2018-ban megvalósult főbb fejlesztések</a:t>
            </a:r>
            <a:endParaRPr lang="hu-HU" sz="3600" dirty="0">
              <a:solidFill>
                <a:schemeClr val="bg1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470214" y="1412776"/>
            <a:ext cx="8216586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sz="1900" dirty="0"/>
              <a:t>201</a:t>
            </a:r>
            <a:r>
              <a:rPr lang="hu-HU" sz="1900" dirty="0"/>
              <a:t>8</a:t>
            </a:r>
            <a:r>
              <a:rPr lang="en-US" sz="1900" dirty="0"/>
              <a:t>-</a:t>
            </a:r>
            <a:r>
              <a:rPr lang="hu-HU" sz="1900" dirty="0"/>
              <a:t>a</a:t>
            </a:r>
            <a:r>
              <a:rPr lang="en-US" sz="1900" dirty="0"/>
              <a:t>s </a:t>
            </a:r>
            <a:r>
              <a:rPr lang="en-US" sz="1900" dirty="0" err="1"/>
              <a:t>bevallási</a:t>
            </a:r>
            <a:r>
              <a:rPr lang="hu-HU" sz="1900" dirty="0"/>
              <a:t>, adatbejelentési</a:t>
            </a:r>
            <a:r>
              <a:rPr lang="en-US" sz="1900" dirty="0"/>
              <a:t> </a:t>
            </a:r>
            <a:r>
              <a:rPr lang="en-US" sz="1900" dirty="0" err="1"/>
              <a:t>űrlapok</a:t>
            </a:r>
            <a:r>
              <a:rPr lang="en-US" sz="1900" dirty="0"/>
              <a:t> </a:t>
            </a:r>
            <a:r>
              <a:rPr lang="en-US" sz="1900" dirty="0" err="1"/>
              <a:t>fejlesztése</a:t>
            </a:r>
            <a:endParaRPr lang="hu-HU" sz="1900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hu-HU" sz="1900" dirty="0"/>
              <a:t>Új adónem: reklámhordozó adó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hu-HU" sz="1900" dirty="0"/>
              <a:t>Elektronikus kapcsolattartással kapcsolatos </a:t>
            </a:r>
            <a:r>
              <a:rPr lang="hu-HU" sz="1900" dirty="0" smtClean="0"/>
              <a:t>fejlesztések</a:t>
            </a:r>
            <a:endParaRPr lang="hu-HU" sz="1900" dirty="0"/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hu-HU" sz="1900" dirty="0"/>
              <a:t>Alapértelmezett az elektronikus kapcsolattartás (</a:t>
            </a:r>
            <a:r>
              <a:rPr lang="hu-HU" sz="1900" i="1" dirty="0"/>
              <a:t>Elektronikusan küldhető-e</a:t>
            </a:r>
            <a:r>
              <a:rPr lang="hu-HU" sz="1900" dirty="0"/>
              <a:t> jelző értéke igaz):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hu-HU" sz="1900" dirty="0"/>
              <a:t>az adózó típusa Vállalkozó, és van magyar adószáma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hu-HU" sz="1900" dirty="0"/>
              <a:t>az adózó típusa Egyéni vállalkozó, van kitöltött 4T adata, illetve a GFO kódja 231 és az adózó nem törölt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hu-HU" sz="1900" dirty="0"/>
              <a:t>az adózó típusa Magánszemély, és a rendelkezések lekérdezése (törzsadatoknál ONYP 4T alapon rendelkezések lekérdezése gomb) alapján elektronikus kapcsolattartást </a:t>
            </a:r>
            <a:r>
              <a:rPr lang="hu-HU" sz="1900" dirty="0" smtClean="0"/>
              <a:t>engedélyezett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endParaRPr lang="hu-HU" sz="1900" dirty="0"/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hu-HU" sz="1900" dirty="0"/>
              <a:t>Egyéni vállalkozók és magánszemélyek esetében a jelölő manuálisan is állítható</a:t>
            </a:r>
          </a:p>
          <a:p>
            <a:endParaRPr lang="hu-HU" sz="1900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0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395536" y="1245812"/>
            <a:ext cx="821658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Egyenlegértesítő – elektronikus küldés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dirty="0"/>
              <a:t>Értesítőkészítés során az Adatok megjelenítése fülön lehetőség van azok elektronikus küldésének kezdeményezésére</a:t>
            </a:r>
            <a:endParaRPr lang="en-US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dirty="0"/>
              <a:t>Az elektronikus küldés azoknál az adózóknál lehetséges, ahol az elektronikus kapcsolattartás beállított (az </a:t>
            </a:r>
            <a:r>
              <a:rPr lang="hu-HU" i="1" dirty="0"/>
              <a:t>Elektronikusan küldhető-e </a:t>
            </a:r>
            <a:r>
              <a:rPr lang="hu-HU" dirty="0"/>
              <a:t>jelző igaz)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dirty="0"/>
              <a:t>Az elektronikus küldés során az érintett adatok átkerülnek az Ügyvitel/Levelezés/Elektronikus küldés táblába: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hu-HU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hu-HU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hu-HU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hu-HU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dirty="0" smtClean="0"/>
              <a:t>További </a:t>
            </a:r>
            <a:r>
              <a:rPr lang="hu-HU" dirty="0"/>
              <a:t>folyamat: Iktatószám kérés -&gt; Iktatás </a:t>
            </a:r>
            <a:r>
              <a:rPr lang="hu-HU" dirty="0" err="1"/>
              <a:t>befejeztének</a:t>
            </a:r>
            <a:r>
              <a:rPr lang="hu-HU" dirty="0"/>
              <a:t> ellenőrzése -&gt; Elektronikus küldés az Irat rendszerbe (AVDH aláírás) -&gt; Kézbesítés az Iratból</a:t>
            </a:r>
          </a:p>
          <a:p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645" y="3212976"/>
            <a:ext cx="6406545" cy="217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ím 1"/>
          <p:cNvSpPr txBox="1">
            <a:spLocks/>
          </p:cNvSpPr>
          <p:nvPr/>
        </p:nvSpPr>
        <p:spPr>
          <a:xfrm>
            <a:off x="2195736" y="188640"/>
            <a:ext cx="5412955" cy="7583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3600" smtClean="0">
                <a:solidFill>
                  <a:schemeClr val="bg1"/>
                </a:solidFill>
              </a:rPr>
              <a:t>ASP Adó – 2018-ban megvalósult főbb fejlesztések</a:t>
            </a:r>
            <a:endParaRPr lang="hu-H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11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>
            <a:extLst>
              <a:ext uri="{FF2B5EF4-FFF2-40B4-BE49-F238E27FC236}">
                <a16:creationId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sp>
        <p:nvSpPr>
          <p:cNvPr id="8" name="Tartalom helye 2"/>
          <p:cNvSpPr>
            <a:spLocks noGrp="1"/>
          </p:cNvSpPr>
          <p:nvPr>
            <p:ph idx="1"/>
          </p:nvPr>
        </p:nvSpPr>
        <p:spPr>
          <a:xfrm>
            <a:off x="539552" y="1340768"/>
            <a:ext cx="8147248" cy="51845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sz="2200" dirty="0" smtClean="0"/>
              <a:t>Adatlekérések továbbfejlesztése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hu-HU" sz="1800" dirty="0" smtClean="0"/>
              <a:t>4T adatok lekérése </a:t>
            </a:r>
          </a:p>
          <a:p>
            <a:pPr lvl="2" algn="just">
              <a:buFont typeface="Courier New" panose="02070309020205020404" pitchFamily="49" charset="0"/>
              <a:buChar char="o"/>
            </a:pPr>
            <a:r>
              <a:rPr lang="hu-HU" sz="1600" dirty="0" smtClean="0"/>
              <a:t>Magánszemélyek</a:t>
            </a:r>
            <a:r>
              <a:rPr lang="hu-HU" sz="1600" dirty="0"/>
              <a:t>, egyéni vállalkozók és </a:t>
            </a:r>
            <a:r>
              <a:rPr lang="hu-HU" sz="1600" dirty="0" smtClean="0"/>
              <a:t>képviselők esetében lehetőség van </a:t>
            </a:r>
            <a:r>
              <a:rPr lang="hu-HU" sz="1600" dirty="0"/>
              <a:t>adóazonosító jel alapján 4T (születési név, születési hely, születési idő, anyja neve) adatok lekérdezésére a Személy és </a:t>
            </a:r>
            <a:r>
              <a:rPr lang="hu-HU" sz="1600" dirty="0" smtClean="0"/>
              <a:t>Lakcímnyilvántartásból:</a:t>
            </a:r>
          </a:p>
          <a:p>
            <a:pPr lvl="2" algn="just"/>
            <a:endParaRPr lang="hu-HU" sz="1400" dirty="0" smtClean="0"/>
          </a:p>
          <a:p>
            <a:pPr marL="901700" lvl="1" indent="-342900" algn="just" defTabSz="896938">
              <a:buFont typeface="Arial" pitchFamily="34" charset="0"/>
              <a:buChar char="•"/>
            </a:pPr>
            <a:endParaRPr lang="hu-HU" sz="2100" dirty="0"/>
          </a:p>
          <a:p>
            <a:pPr marL="444500" lvl="0" algn="just" defTabSz="896938"/>
            <a:endParaRPr lang="hu-HU" sz="2500" dirty="0"/>
          </a:p>
          <a:p>
            <a:pPr algn="just"/>
            <a:endParaRPr lang="hu-HU" dirty="0" smtClean="0"/>
          </a:p>
          <a:p>
            <a:pPr marL="0" indent="0" algn="just">
              <a:buNone/>
            </a:pPr>
            <a:endParaRPr lang="hu-HU" dirty="0"/>
          </a:p>
          <a:p>
            <a:pPr lvl="2" algn="just">
              <a:buFont typeface="Courier New" panose="02070309020205020404" pitchFamily="49" charset="0"/>
              <a:buChar char="o"/>
            </a:pPr>
            <a:r>
              <a:rPr lang="hu-HU" sz="1800" dirty="0" smtClean="0"/>
              <a:t>A </a:t>
            </a:r>
            <a:r>
              <a:rPr lang="hu-HU" sz="1800" dirty="0" smtClean="0"/>
              <a:t>lekért adatok az Adó rendszerben tárolhatók</a:t>
            </a:r>
            <a:endParaRPr lang="hu-HU" sz="18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976" y="2904714"/>
            <a:ext cx="6264696" cy="2249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ím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412955" cy="758306"/>
          </a:xfrm>
        </p:spPr>
        <p:txBody>
          <a:bodyPr>
            <a:normAutofit fontScale="90000"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ASP Adó – 2018-ban megvalósult főbb fejlesztések</a:t>
            </a:r>
            <a:endParaRPr lang="hu-H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49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70214" y="1412776"/>
            <a:ext cx="8216586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200" dirty="0"/>
              <a:t>NAV képviselet kezelés átalakítás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dirty="0"/>
              <a:t>A program alapvetően elvárta a képviselői adatok rögzítését, a képviselő adózóval történő összerendelését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dirty="0"/>
              <a:t>A NAV-</a:t>
            </a:r>
            <a:r>
              <a:rPr lang="hu-HU" dirty="0" err="1"/>
              <a:t>on</a:t>
            </a:r>
            <a:r>
              <a:rPr lang="hu-HU" dirty="0"/>
              <a:t> keresztül benyújtott bevallások esetében nem kell vizsgálni a képviseletet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dirty="0"/>
              <a:t>A NAV HIPA állományokban szerepel a beküldő adóazonosító jele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dirty="0"/>
              <a:t>Megoldás:</a:t>
            </a: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hu-HU" sz="1700" dirty="0"/>
              <a:t>NAV HIPA állományok betöltése során lehetőség van a „NAV-</a:t>
            </a:r>
            <a:r>
              <a:rPr lang="hu-HU" sz="1700" dirty="0" err="1"/>
              <a:t>os</a:t>
            </a:r>
            <a:r>
              <a:rPr lang="hu-HU" sz="1700" dirty="0"/>
              <a:t> képviselő” létrehozására</a:t>
            </a: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hu-HU" sz="1700" dirty="0"/>
              <a:t>Ha a NAV-</a:t>
            </a:r>
            <a:r>
              <a:rPr lang="hu-HU" sz="1700" dirty="0" err="1"/>
              <a:t>on</a:t>
            </a:r>
            <a:r>
              <a:rPr lang="hu-HU" sz="1700" dirty="0"/>
              <a:t> keresztül érkezett bevallás betöltése során olyan képviselőről van szó, aki már létezik a képviselő törzsben (adóazonosító jel alapján), akkor nincs lehetőség (szükség) képviselő létrehozásra</a:t>
            </a: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hu-HU" sz="1700" dirty="0"/>
              <a:t>A létrehozás során az adóazonosító jel alapján lekérdezésre kerülnek a 4T adatai, ez alapján pedig a cím adatai</a:t>
            </a: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hu-HU" sz="1700" dirty="0"/>
              <a:t>A bevallás mentésekor megtörténik az adózó és a képviselő összerendelése (speciális „NAV-</a:t>
            </a:r>
            <a:r>
              <a:rPr lang="hu-HU" sz="1700" dirty="0" err="1"/>
              <a:t>os</a:t>
            </a:r>
            <a:r>
              <a:rPr lang="hu-HU" sz="1700" dirty="0"/>
              <a:t> képviselet”)</a:t>
            </a:r>
          </a:p>
          <a:p>
            <a:endParaRPr lang="hu-HU" sz="1600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sp>
        <p:nvSpPr>
          <p:cNvPr id="8" name="Cím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412955" cy="758306"/>
          </a:xfrm>
        </p:spPr>
        <p:txBody>
          <a:bodyPr>
            <a:normAutofit fontScale="90000"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ASP Adó – 2018-ban megvalósult főbb fejlesztések</a:t>
            </a:r>
            <a:endParaRPr lang="hu-H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66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70214" y="1412776"/>
            <a:ext cx="821658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hu-HU" sz="2200" dirty="0"/>
              <a:t>NAV bejelentkezés állományok feldolgozása</a:t>
            </a:r>
          </a:p>
          <a:p>
            <a:pPr marL="800100" lvl="1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hu-HU" sz="1900" dirty="0"/>
              <a:t>Új menüpont került kialakításra a </a:t>
            </a:r>
            <a:r>
              <a:rPr lang="hu-HU" sz="1900" dirty="0" err="1"/>
              <a:t>Htv</a:t>
            </a:r>
            <a:r>
              <a:rPr lang="hu-HU" sz="1900" dirty="0"/>
              <a:t>. 42/E. § alapján NAV-</a:t>
            </a:r>
            <a:r>
              <a:rPr lang="hu-HU" sz="1900" dirty="0" err="1"/>
              <a:t>on</a:t>
            </a:r>
            <a:r>
              <a:rPr lang="hu-HU" sz="1900" dirty="0"/>
              <a:t> keresztül érkező bejelentkezések betöltésének biztosítására az Adatkapcsolatok/NAV kapcsolatok menün belül</a:t>
            </a:r>
          </a:p>
          <a:p>
            <a:pPr marL="800100" lvl="1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hu-HU" sz="1900" dirty="0"/>
              <a:t>Az állomány betallózása és az érkeztetési adatok megadása után a Mentés gombra kattintással megtörténik az állomány betöltése</a:t>
            </a:r>
          </a:p>
          <a:p>
            <a:pPr marL="800100" lvl="1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hu-HU" sz="1900" dirty="0"/>
              <a:t>A betöltést követően lehetőség van a betöltött bejelentkezés feldolgozására</a:t>
            </a:r>
          </a:p>
          <a:p>
            <a:pPr marL="800100" lvl="1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hu-HU" sz="1900" dirty="0"/>
              <a:t>A feldolgozás a „normál” bejelentkezés űrlap egyszerűsített verziójával történik (nem tölthetők ki pl. az előlegre vonatkozó adatok)</a:t>
            </a:r>
          </a:p>
          <a:p>
            <a:pPr marL="800100" lvl="1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hu-HU" sz="1900" dirty="0"/>
              <a:t>A bejelentkezés feldolgozásával megtörténik az adózó létrehozása, karbantartása az állományban szereplő adatokkal (azok az adatok kerülnek mentésre, amelyek az adózói törzsben is megtalálhatók)</a:t>
            </a:r>
          </a:p>
          <a:p>
            <a:endParaRPr lang="hu-HU" sz="1900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412955" cy="758306"/>
          </a:xfrm>
        </p:spPr>
        <p:txBody>
          <a:bodyPr>
            <a:normAutofit fontScale="90000"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ASP Adó – 2018-ban megvalósult főbb fejlesztések</a:t>
            </a:r>
            <a:endParaRPr lang="hu-H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68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70214" y="1412776"/>
            <a:ext cx="8216586" cy="481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200" dirty="0"/>
              <a:t>Adóigazolás kérelem feldolgozása, igazolás kiállítása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sz="1900" dirty="0"/>
              <a:t>Új űrlap került létrehozásra az adóigazolás kérelmek feldolgozására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sz="1900" dirty="0"/>
              <a:t>Az űrlap az ELÜGY-es kérelem alapján készült, biztosítva az elektronikusan beérkező kérelmek automatikus beolvasását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sz="1900" dirty="0"/>
              <a:t>Az űrlapon megjelenítésre kerülnek az adózó hátralékos tételei, ha vannak (az igazolás ettől függetlenül elkészíthető), illetve lehetőség van az adózó egyszerű és részletes folyószámlakivonatának megjelenítésére: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hu-HU" sz="1900" dirty="0"/>
          </a:p>
          <a:p>
            <a:pPr marL="787400" lvl="0" indent="-342900" algn="just" defTabSz="896938">
              <a:buFont typeface="Arial" panose="020B0604020202020204" pitchFamily="34" charset="0"/>
              <a:buChar char="•"/>
            </a:pPr>
            <a:endParaRPr lang="hu-HU" sz="1900" dirty="0" smtClean="0"/>
          </a:p>
          <a:p>
            <a:pPr marL="787400" lvl="0" indent="-342900" algn="just" defTabSz="896938">
              <a:buFont typeface="Arial" panose="020B0604020202020204" pitchFamily="34" charset="0"/>
              <a:buChar char="•"/>
            </a:pPr>
            <a:endParaRPr lang="hu-HU" sz="1900" dirty="0"/>
          </a:p>
          <a:p>
            <a:pPr marL="787400" lvl="0" indent="-342900" algn="just" defTabSz="896938">
              <a:buFont typeface="Arial" panose="020B0604020202020204" pitchFamily="34" charset="0"/>
              <a:buChar char="•"/>
            </a:pPr>
            <a:endParaRPr lang="hu-HU" sz="190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hu-HU" sz="190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hu-HU" sz="1900" dirty="0"/>
              <a:t>Az űrlap mentését követően a felvitt kérelem bekerül az Adóigazolás táblába, és megnyílik a lehetőség az irat (igazolás) készítésére (új központi sablonok)</a:t>
            </a:r>
          </a:p>
          <a:p>
            <a:endParaRPr lang="hu-HU" sz="1900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pic>
        <p:nvPicPr>
          <p:cNvPr id="6" name="Kép 6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13" y="3573016"/>
            <a:ext cx="8208912" cy="122413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ím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412955" cy="758306"/>
          </a:xfrm>
        </p:spPr>
        <p:txBody>
          <a:bodyPr>
            <a:normAutofit fontScale="90000"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ASP Adó – 2018-ban megvalósult főbb fejlesztések</a:t>
            </a:r>
            <a:endParaRPr lang="hu-H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57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70214" y="1412776"/>
            <a:ext cx="821658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2000" dirty="0"/>
              <a:t>Inkasszó (hatósági átutalási megbízás) banki állomány készítése I.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600" dirty="0"/>
              <a:t>Végrehajtás modul </a:t>
            </a:r>
            <a:r>
              <a:rPr lang="hu-HU" sz="1600" dirty="0" smtClean="0"/>
              <a:t>továbbfejlesztése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hu-HU" sz="16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600" dirty="0"/>
              <a:t>Csoportos inkasszó indítására a Pénzügyek/Végrehajtás/Végrehajtási eljárás menüpontban a Hátralékos adózók táblából van lehetőség (a tábla tetszőlegesen szűrhető</a:t>
            </a:r>
            <a:r>
              <a:rPr lang="hu-HU" sz="1600" dirty="0" smtClean="0"/>
              <a:t>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hu-HU" sz="16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600" dirty="0"/>
              <a:t>A létrehozott tételek a Pénzügyek/Végrehajtás/Inkasszó menüpontban jelennek meg, mint indításra váró tételek</a:t>
            </a: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hu-HU" sz="1400" dirty="0"/>
              <a:t>Csak azon adózók kerülnek át az Inkasszó menüpontba, akiknek a törzsadatainál rögzítve van legalább egy érvényes számlaszám</a:t>
            </a: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hu-HU" sz="1400" dirty="0"/>
              <a:t>Nem kerülnek át az Indításra váró tételek közé azok a tételek sem, amelyek esetében már nem áll fenn esedékes tartozás (ezt a háttérben egy azonnali számfejtés futtatásával ellenőrzi a program), illetve olyan adózó sem kerülhet az Indításra váró tételek közé, akinek még van ebben a táblában el nem indított, vagy nem véglegesen törölt tétele </a:t>
            </a:r>
            <a:endParaRPr lang="hu-HU" sz="1400" dirty="0" smtClean="0"/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endParaRPr lang="hu-HU" sz="14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600" dirty="0"/>
              <a:t>Ezzel egyidőben a Végrehajtási eljárás menübe bekerülnek az adózók és hozzájuk tartozó végrehajtási cselekmények hatósági átutalási megbízás megjelöléssel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71482"/>
            <a:ext cx="1859853" cy="432048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672" y="272755"/>
            <a:ext cx="1152128" cy="407832"/>
          </a:xfrm>
          <a:prstGeom prst="rect">
            <a:avLst/>
          </a:prstGeom>
        </p:spPr>
      </p:pic>
      <p:sp>
        <p:nvSpPr>
          <p:cNvPr id="8" name="Cím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412955" cy="758306"/>
          </a:xfrm>
        </p:spPr>
        <p:txBody>
          <a:bodyPr>
            <a:normAutofit fontScale="90000"/>
          </a:bodyPr>
          <a:lstStyle/>
          <a:p>
            <a:r>
              <a:rPr lang="hu-HU" sz="3600" dirty="0">
                <a:solidFill>
                  <a:schemeClr val="bg1"/>
                </a:solidFill>
              </a:rPr>
              <a:t>ASP Adó – 2018-ban megvalósult főbb fejlesztések</a:t>
            </a:r>
            <a:endParaRPr lang="hu-H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82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E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E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DB5D22AD93C6144AA8E7D3DE54C61FD0" ma:contentTypeVersion="0" ma:contentTypeDescription="Új dokumentum létrehozása." ma:contentTypeScope="" ma:versionID="b4f84cd438350e79051b67f8e204068d">
  <xsd:schema xmlns:xsd="http://www.w3.org/2001/XMLSchema" xmlns:p="http://schemas.microsoft.com/office/2006/metadata/properties" targetNamespace="http://schemas.microsoft.com/office/2006/metadata/properties" ma:root="true" ma:fieldsID="b0d536f129c651b6788987fff2486af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 ma:readOnly="true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9849D347-CF84-4EA8-A91D-5FA7BC249522}">
  <ds:schemaRefs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DAF2B6B-50D9-41CB-9387-A83043A9D3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BE8CC6-EA41-4BD7-AF0B-670E455195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8690</TotalTime>
  <Words>1390</Words>
  <Application>Microsoft Office PowerPoint</Application>
  <PresentationFormat>Diavetítés a képernyőre (4:3 oldalarány)</PresentationFormat>
  <Paragraphs>172</Paragraphs>
  <Slides>17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3</vt:i4>
      </vt:variant>
      <vt:variant>
        <vt:lpstr>Diacímek</vt:lpstr>
      </vt:variant>
      <vt:variant>
        <vt:i4>17</vt:i4>
      </vt:variant>
    </vt:vector>
  </HeadingPairs>
  <TitlesOfParts>
    <vt:vector size="23" baseType="lpstr">
      <vt:lpstr>Arial</vt:lpstr>
      <vt:lpstr>Calibri</vt:lpstr>
      <vt:lpstr>Courier New</vt:lpstr>
      <vt:lpstr>Office-téma</vt:lpstr>
      <vt:lpstr>1_Office-téma</vt:lpstr>
      <vt:lpstr>2_Office-téma</vt:lpstr>
      <vt:lpstr>Asp adó   2018-ban megvalósult és folyamatban lévő főbb fejlesztések</vt:lpstr>
      <vt:lpstr>Fejlesztésekről Általában</vt:lpstr>
      <vt:lpstr>ASP Adó – 2018-ban megvalósult főbb fejlesztések</vt:lpstr>
      <vt:lpstr>PowerPoint-bemutató</vt:lpstr>
      <vt:lpstr>ASP Adó – 2018-ban megvalósult főbb fejlesztések</vt:lpstr>
      <vt:lpstr>ASP Adó – 2018-ban megvalósult főbb fejlesztések</vt:lpstr>
      <vt:lpstr>ASP Adó – 2018-ban megvalósult főbb fejlesztések</vt:lpstr>
      <vt:lpstr>ASP Adó – 2018-ban megvalósult főbb fejlesztések</vt:lpstr>
      <vt:lpstr>ASP Adó – 2018-ban megvalósult főbb fejlesztések</vt:lpstr>
      <vt:lpstr>ASP Adó – 2018-ban megvalósult főbb fejlesztések</vt:lpstr>
      <vt:lpstr>ASP Adó – 2018-ban megvalósult főbb fejlesztések</vt:lpstr>
      <vt:lpstr>ASP Adó – 2018-ban megvalósult főbb fejlesztések</vt:lpstr>
      <vt:lpstr>ASP Adó – 2018-ban megvalósult főbb fejlesztések</vt:lpstr>
      <vt:lpstr>ASP Adó – 2018-ban megvalósult főbb fejlesztések</vt:lpstr>
      <vt:lpstr>ASP Adó – 2018-ban megvalósult főbb fejlesztések</vt:lpstr>
      <vt:lpstr>PowerPoint-bemutató</vt:lpstr>
      <vt:lpstr>KÖSZÖNÖM  A FIGYELMET!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Barnácz Dzsenifer</dc:creator>
  <cp:lastModifiedBy>Deák Dávid</cp:lastModifiedBy>
  <cp:revision>697</cp:revision>
  <cp:lastPrinted>2018-08-15T14:59:07Z</cp:lastPrinted>
  <dcterms:created xsi:type="dcterms:W3CDTF">2014-03-03T11:13:53Z</dcterms:created>
  <dcterms:modified xsi:type="dcterms:W3CDTF">2018-12-03T16:05:41Z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0x010100DB5D22AD93C6144AA8E7D3DE54C61FD0</vt:lpwstr>
  </property>
</Properties>
</file>