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</p:sldMasterIdLst>
  <p:notesMasterIdLst>
    <p:notesMasterId r:id="rId25"/>
  </p:notesMasterIdLst>
  <p:handoutMasterIdLst>
    <p:handoutMasterId r:id="rId26"/>
  </p:handoutMasterIdLst>
  <p:sldIdLst>
    <p:sldId id="256" r:id="rId5"/>
    <p:sldId id="274" r:id="rId6"/>
    <p:sldId id="275" r:id="rId7"/>
    <p:sldId id="276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289" r:id="rId17"/>
    <p:sldId id="290" r:id="rId18"/>
    <p:sldId id="291" r:id="rId19"/>
    <p:sldId id="292" r:id="rId20"/>
    <p:sldId id="301" r:id="rId21"/>
    <p:sldId id="303" r:id="rId22"/>
    <p:sldId id="302" r:id="rId23"/>
    <p:sldId id="258" r:id="rId2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73754" autoAdjust="0"/>
  </p:normalViewPr>
  <p:slideViewPr>
    <p:cSldViewPr snapToObjects="1">
      <p:cViewPr varScale="1">
        <p:scale>
          <a:sx n="89" d="100"/>
          <a:sy n="89" d="100"/>
        </p:scale>
        <p:origin x="-1243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48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1F9D90-7A93-439F-9BA2-B89566C632A3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hu-HU"/>
        </a:p>
      </dgm:t>
    </dgm:pt>
    <dgm:pt modelId="{71A6ED41-EE9A-4D90-B4E2-8F7736B4552C}">
      <dgm:prSet/>
      <dgm:spPr/>
      <dgm:t>
        <a:bodyPr/>
        <a:lstStyle/>
        <a:p>
          <a:pPr rtl="0"/>
          <a:r>
            <a:rPr lang="hu-HU" smtClean="0"/>
            <a:t>Egyedi felhasználói igények</a:t>
          </a:r>
          <a:endParaRPr lang="hu-HU"/>
        </a:p>
      </dgm:t>
    </dgm:pt>
    <dgm:pt modelId="{98145C7C-8231-4E71-8CBD-2F0FD53D958C}" type="parTrans" cxnId="{6269A2CB-E89B-4066-B365-C4DD9F3AF2D4}">
      <dgm:prSet/>
      <dgm:spPr/>
      <dgm:t>
        <a:bodyPr/>
        <a:lstStyle/>
        <a:p>
          <a:endParaRPr lang="hu-HU"/>
        </a:p>
      </dgm:t>
    </dgm:pt>
    <dgm:pt modelId="{47CB129B-2404-4C14-996B-2CA2115D84BB}" type="sibTrans" cxnId="{6269A2CB-E89B-4066-B365-C4DD9F3AF2D4}">
      <dgm:prSet/>
      <dgm:spPr/>
      <dgm:t>
        <a:bodyPr/>
        <a:lstStyle/>
        <a:p>
          <a:endParaRPr lang="hu-HU"/>
        </a:p>
      </dgm:t>
    </dgm:pt>
    <dgm:pt modelId="{2536B3D7-7D76-47B4-97BB-3F0916C7C44A}">
      <dgm:prSet/>
      <dgm:spPr/>
      <dgm:t>
        <a:bodyPr/>
        <a:lstStyle/>
        <a:p>
          <a:pPr rtl="0"/>
          <a:r>
            <a:rPr lang="hu-HU" smtClean="0"/>
            <a:t>Felhasználói csoportok jelzései, kérései</a:t>
          </a:r>
          <a:endParaRPr lang="hu-HU"/>
        </a:p>
      </dgm:t>
    </dgm:pt>
    <dgm:pt modelId="{90F5A913-3E83-493B-83A2-15E998691F73}" type="parTrans" cxnId="{2363CECF-2A1E-4C92-878F-0EDF4B671352}">
      <dgm:prSet/>
      <dgm:spPr/>
      <dgm:t>
        <a:bodyPr/>
        <a:lstStyle/>
        <a:p>
          <a:endParaRPr lang="hu-HU"/>
        </a:p>
      </dgm:t>
    </dgm:pt>
    <dgm:pt modelId="{35B0588C-2959-443F-B3E4-14FBF5ABCC1C}" type="sibTrans" cxnId="{2363CECF-2A1E-4C92-878F-0EDF4B671352}">
      <dgm:prSet/>
      <dgm:spPr/>
      <dgm:t>
        <a:bodyPr/>
        <a:lstStyle/>
        <a:p>
          <a:endParaRPr lang="hu-HU"/>
        </a:p>
      </dgm:t>
    </dgm:pt>
    <dgm:pt modelId="{52A5EE5C-BB06-4D3A-849F-4B1DA19CE6BE}">
      <dgm:prSet/>
      <dgm:spPr/>
      <dgm:t>
        <a:bodyPr/>
        <a:lstStyle/>
        <a:p>
          <a:pPr rtl="0"/>
          <a:r>
            <a:rPr lang="hu-HU" smtClean="0"/>
            <a:t>ASP rendszer integrált működés feladatai</a:t>
          </a:r>
          <a:endParaRPr lang="hu-HU"/>
        </a:p>
      </dgm:t>
    </dgm:pt>
    <dgm:pt modelId="{1A889F2B-A4DC-40E5-A674-84C08DE49CB4}" type="parTrans" cxnId="{C92B4B93-BB27-4B80-B08A-9D75A193C4DE}">
      <dgm:prSet/>
      <dgm:spPr/>
      <dgm:t>
        <a:bodyPr/>
        <a:lstStyle/>
        <a:p>
          <a:endParaRPr lang="hu-HU"/>
        </a:p>
      </dgm:t>
    </dgm:pt>
    <dgm:pt modelId="{2AFE7225-BFC0-43EB-B1A6-79FBF3B1CC99}" type="sibTrans" cxnId="{C92B4B93-BB27-4B80-B08A-9D75A193C4DE}">
      <dgm:prSet/>
      <dgm:spPr/>
      <dgm:t>
        <a:bodyPr/>
        <a:lstStyle/>
        <a:p>
          <a:endParaRPr lang="hu-HU"/>
        </a:p>
      </dgm:t>
    </dgm:pt>
    <dgm:pt modelId="{A9479092-4D8D-4FB7-A0A4-7B379F1944A1}">
      <dgm:prSet/>
      <dgm:spPr/>
      <dgm:t>
        <a:bodyPr/>
        <a:lstStyle/>
        <a:p>
          <a:pPr rtl="0"/>
          <a:r>
            <a:rPr lang="hu-HU" dirty="0" smtClean="0"/>
            <a:t>Jogszabályi változások, kötelezettségek</a:t>
          </a:r>
          <a:endParaRPr lang="hu-HU" dirty="0"/>
        </a:p>
      </dgm:t>
    </dgm:pt>
    <dgm:pt modelId="{3D0C036B-60FD-4F6B-90C1-7FA375C444AC}" type="parTrans" cxnId="{484AB62A-3499-41E8-B0F4-E697D169D31A}">
      <dgm:prSet/>
      <dgm:spPr/>
      <dgm:t>
        <a:bodyPr/>
        <a:lstStyle/>
        <a:p>
          <a:endParaRPr lang="hu-HU"/>
        </a:p>
      </dgm:t>
    </dgm:pt>
    <dgm:pt modelId="{E8A1F2B4-44DB-491B-A268-5A8098A8CA6B}" type="sibTrans" cxnId="{484AB62A-3499-41E8-B0F4-E697D169D31A}">
      <dgm:prSet/>
      <dgm:spPr/>
      <dgm:t>
        <a:bodyPr/>
        <a:lstStyle/>
        <a:p>
          <a:endParaRPr lang="hu-HU"/>
        </a:p>
      </dgm:t>
    </dgm:pt>
    <dgm:pt modelId="{4F22E9F4-ECF7-4CF3-899F-14087797FC59}" type="pres">
      <dgm:prSet presAssocID="{C61F9D90-7A93-439F-9BA2-B89566C632A3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hu-HU"/>
        </a:p>
      </dgm:t>
    </dgm:pt>
    <dgm:pt modelId="{37255DC6-490A-4EFB-87C8-6F37DFFD93D3}" type="pres">
      <dgm:prSet presAssocID="{C61F9D90-7A93-439F-9BA2-B89566C632A3}" presName="pyramid" presStyleLbl="node1" presStyleIdx="0" presStyleCnt="1"/>
      <dgm:spPr/>
    </dgm:pt>
    <dgm:pt modelId="{3A19A2D9-69B8-4F1F-966E-3D910ABC5D78}" type="pres">
      <dgm:prSet presAssocID="{C61F9D90-7A93-439F-9BA2-B89566C632A3}" presName="theList" presStyleCnt="0"/>
      <dgm:spPr/>
    </dgm:pt>
    <dgm:pt modelId="{029B1356-0114-4D30-9180-2EA252FCE543}" type="pres">
      <dgm:prSet presAssocID="{71A6ED41-EE9A-4D90-B4E2-8F7736B4552C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B92B61F-3E0E-430C-8B65-8ABB18718BF2}" type="pres">
      <dgm:prSet presAssocID="{71A6ED41-EE9A-4D90-B4E2-8F7736B4552C}" presName="aSpace" presStyleCnt="0"/>
      <dgm:spPr/>
    </dgm:pt>
    <dgm:pt modelId="{ACE6CA0C-CFF4-4364-AF72-EA4395F90A10}" type="pres">
      <dgm:prSet presAssocID="{2536B3D7-7D76-47B4-97BB-3F0916C7C44A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9FA14D2-E047-49A1-8DD6-7B2BA53510BC}" type="pres">
      <dgm:prSet presAssocID="{2536B3D7-7D76-47B4-97BB-3F0916C7C44A}" presName="aSpace" presStyleCnt="0"/>
      <dgm:spPr/>
    </dgm:pt>
    <dgm:pt modelId="{E7E2078F-CEA3-44A4-AA01-EB0160CFA961}" type="pres">
      <dgm:prSet presAssocID="{52A5EE5C-BB06-4D3A-849F-4B1DA19CE6BE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AD779BE-D327-48C3-940E-823EF05EFE41}" type="pres">
      <dgm:prSet presAssocID="{52A5EE5C-BB06-4D3A-849F-4B1DA19CE6BE}" presName="aSpace" presStyleCnt="0"/>
      <dgm:spPr/>
    </dgm:pt>
    <dgm:pt modelId="{B701F3A9-3EFE-4E4F-9BB8-7B623C6D6744}" type="pres">
      <dgm:prSet presAssocID="{A9479092-4D8D-4FB7-A0A4-7B379F1944A1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14004C7-0939-48E0-97CA-E92355ACEFC2}" type="pres">
      <dgm:prSet presAssocID="{A9479092-4D8D-4FB7-A0A4-7B379F1944A1}" presName="aSpace" presStyleCnt="0"/>
      <dgm:spPr/>
    </dgm:pt>
  </dgm:ptLst>
  <dgm:cxnLst>
    <dgm:cxn modelId="{484AB62A-3499-41E8-B0F4-E697D169D31A}" srcId="{C61F9D90-7A93-439F-9BA2-B89566C632A3}" destId="{A9479092-4D8D-4FB7-A0A4-7B379F1944A1}" srcOrd="3" destOrd="0" parTransId="{3D0C036B-60FD-4F6B-90C1-7FA375C444AC}" sibTransId="{E8A1F2B4-44DB-491B-A268-5A8098A8CA6B}"/>
    <dgm:cxn modelId="{3C77629F-5AD0-49A2-8263-D90B49FA3608}" type="presOf" srcId="{A9479092-4D8D-4FB7-A0A4-7B379F1944A1}" destId="{B701F3A9-3EFE-4E4F-9BB8-7B623C6D6744}" srcOrd="0" destOrd="0" presId="urn:microsoft.com/office/officeart/2005/8/layout/pyramid2"/>
    <dgm:cxn modelId="{0CF7C87D-410F-4982-B3C9-5EA7DADB6CA2}" type="presOf" srcId="{2536B3D7-7D76-47B4-97BB-3F0916C7C44A}" destId="{ACE6CA0C-CFF4-4364-AF72-EA4395F90A10}" srcOrd="0" destOrd="0" presId="urn:microsoft.com/office/officeart/2005/8/layout/pyramid2"/>
    <dgm:cxn modelId="{C92B4B93-BB27-4B80-B08A-9D75A193C4DE}" srcId="{C61F9D90-7A93-439F-9BA2-B89566C632A3}" destId="{52A5EE5C-BB06-4D3A-849F-4B1DA19CE6BE}" srcOrd="2" destOrd="0" parTransId="{1A889F2B-A4DC-40E5-A674-84C08DE49CB4}" sibTransId="{2AFE7225-BFC0-43EB-B1A6-79FBF3B1CC99}"/>
    <dgm:cxn modelId="{6269A2CB-E89B-4066-B365-C4DD9F3AF2D4}" srcId="{C61F9D90-7A93-439F-9BA2-B89566C632A3}" destId="{71A6ED41-EE9A-4D90-B4E2-8F7736B4552C}" srcOrd="0" destOrd="0" parTransId="{98145C7C-8231-4E71-8CBD-2F0FD53D958C}" sibTransId="{47CB129B-2404-4C14-996B-2CA2115D84BB}"/>
    <dgm:cxn modelId="{BFD5C03B-C60B-4518-B6BA-9B42F14DFC61}" type="presOf" srcId="{C61F9D90-7A93-439F-9BA2-B89566C632A3}" destId="{4F22E9F4-ECF7-4CF3-899F-14087797FC59}" srcOrd="0" destOrd="0" presId="urn:microsoft.com/office/officeart/2005/8/layout/pyramid2"/>
    <dgm:cxn modelId="{2363CECF-2A1E-4C92-878F-0EDF4B671352}" srcId="{C61F9D90-7A93-439F-9BA2-B89566C632A3}" destId="{2536B3D7-7D76-47B4-97BB-3F0916C7C44A}" srcOrd="1" destOrd="0" parTransId="{90F5A913-3E83-493B-83A2-15E998691F73}" sibTransId="{35B0588C-2959-443F-B3E4-14FBF5ABCC1C}"/>
    <dgm:cxn modelId="{CE358AF7-0F66-4A42-B808-49271345F4D8}" type="presOf" srcId="{52A5EE5C-BB06-4D3A-849F-4B1DA19CE6BE}" destId="{E7E2078F-CEA3-44A4-AA01-EB0160CFA961}" srcOrd="0" destOrd="0" presId="urn:microsoft.com/office/officeart/2005/8/layout/pyramid2"/>
    <dgm:cxn modelId="{64D22D05-5829-41F4-91CC-EF2367D3A41C}" type="presOf" srcId="{71A6ED41-EE9A-4D90-B4E2-8F7736B4552C}" destId="{029B1356-0114-4D30-9180-2EA252FCE543}" srcOrd="0" destOrd="0" presId="urn:microsoft.com/office/officeart/2005/8/layout/pyramid2"/>
    <dgm:cxn modelId="{DC2C60BE-2CFC-4089-B2E0-B955ABBDD35C}" type="presParOf" srcId="{4F22E9F4-ECF7-4CF3-899F-14087797FC59}" destId="{37255DC6-490A-4EFB-87C8-6F37DFFD93D3}" srcOrd="0" destOrd="0" presId="urn:microsoft.com/office/officeart/2005/8/layout/pyramid2"/>
    <dgm:cxn modelId="{1B702425-22E8-4564-9E4F-A9910D163AD9}" type="presParOf" srcId="{4F22E9F4-ECF7-4CF3-899F-14087797FC59}" destId="{3A19A2D9-69B8-4F1F-966E-3D910ABC5D78}" srcOrd="1" destOrd="0" presId="urn:microsoft.com/office/officeart/2005/8/layout/pyramid2"/>
    <dgm:cxn modelId="{2CEA2E51-5D7B-418E-B799-12A36FC1D5AF}" type="presParOf" srcId="{3A19A2D9-69B8-4F1F-966E-3D910ABC5D78}" destId="{029B1356-0114-4D30-9180-2EA252FCE543}" srcOrd="0" destOrd="0" presId="urn:microsoft.com/office/officeart/2005/8/layout/pyramid2"/>
    <dgm:cxn modelId="{38E27436-1C61-4CE7-8476-2C74709FA7DE}" type="presParOf" srcId="{3A19A2D9-69B8-4F1F-966E-3D910ABC5D78}" destId="{9B92B61F-3E0E-430C-8B65-8ABB18718BF2}" srcOrd="1" destOrd="0" presId="urn:microsoft.com/office/officeart/2005/8/layout/pyramid2"/>
    <dgm:cxn modelId="{6C987842-14AE-49C0-B083-40432E5D24C4}" type="presParOf" srcId="{3A19A2D9-69B8-4F1F-966E-3D910ABC5D78}" destId="{ACE6CA0C-CFF4-4364-AF72-EA4395F90A10}" srcOrd="2" destOrd="0" presId="urn:microsoft.com/office/officeart/2005/8/layout/pyramid2"/>
    <dgm:cxn modelId="{A1CBAF7E-0254-4ECA-8CF2-9A3BB5EFEFD1}" type="presParOf" srcId="{3A19A2D9-69B8-4F1F-966E-3D910ABC5D78}" destId="{D9FA14D2-E047-49A1-8DD6-7B2BA53510BC}" srcOrd="3" destOrd="0" presId="urn:microsoft.com/office/officeart/2005/8/layout/pyramid2"/>
    <dgm:cxn modelId="{7E6A20D7-BF3A-47ED-9611-36C018BF84E3}" type="presParOf" srcId="{3A19A2D9-69B8-4F1F-966E-3D910ABC5D78}" destId="{E7E2078F-CEA3-44A4-AA01-EB0160CFA961}" srcOrd="4" destOrd="0" presId="urn:microsoft.com/office/officeart/2005/8/layout/pyramid2"/>
    <dgm:cxn modelId="{42BC07BB-E8A3-49C0-AC4E-5A1DF756E8D6}" type="presParOf" srcId="{3A19A2D9-69B8-4F1F-966E-3D910ABC5D78}" destId="{9AD779BE-D327-48C3-940E-823EF05EFE41}" srcOrd="5" destOrd="0" presId="urn:microsoft.com/office/officeart/2005/8/layout/pyramid2"/>
    <dgm:cxn modelId="{139B2E62-17A2-4FBF-B944-F8F27565ED03}" type="presParOf" srcId="{3A19A2D9-69B8-4F1F-966E-3D910ABC5D78}" destId="{B701F3A9-3EFE-4E4F-9BB8-7B623C6D6744}" srcOrd="6" destOrd="0" presId="urn:microsoft.com/office/officeart/2005/8/layout/pyramid2"/>
    <dgm:cxn modelId="{BA3314C6-D516-4665-B45B-EDA60F981671}" type="presParOf" srcId="{3A19A2D9-69B8-4F1F-966E-3D910ABC5D78}" destId="{F14004C7-0939-48E0-97CA-E92355ACEFC2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F181EC-0891-44E6-A12D-25611C6621D1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B802403A-01EA-44EB-A9C5-26F9FE2BF356}">
      <dgm:prSet custT="1"/>
      <dgm:spPr/>
      <dgm:t>
        <a:bodyPr/>
        <a:lstStyle/>
        <a:p>
          <a:pPr rtl="0"/>
          <a:r>
            <a:rPr lang="hu-HU" sz="1400" b="1" dirty="0" smtClean="0"/>
            <a:t>Nyitó állapotok kialakítása </a:t>
          </a:r>
          <a:br>
            <a:rPr lang="hu-HU" sz="1400" b="1" dirty="0" smtClean="0"/>
          </a:br>
          <a:r>
            <a:rPr lang="hu-HU" sz="1300" dirty="0" smtClean="0"/>
            <a:t>2019.01.01 – 2019.02.15</a:t>
          </a:r>
        </a:p>
      </dgm:t>
    </dgm:pt>
    <dgm:pt modelId="{9BD19583-F640-4E82-AD3B-61A09BF5823B}" type="parTrans" cxnId="{F2FE71A5-EAD3-4CD7-AEFF-D6872FF0E205}">
      <dgm:prSet/>
      <dgm:spPr/>
      <dgm:t>
        <a:bodyPr/>
        <a:lstStyle/>
        <a:p>
          <a:endParaRPr lang="hu-HU"/>
        </a:p>
      </dgm:t>
    </dgm:pt>
    <dgm:pt modelId="{5CD323CF-1B53-402C-9036-3A9B8EBC5CD4}" type="sibTrans" cxnId="{F2FE71A5-EAD3-4CD7-AEFF-D6872FF0E205}">
      <dgm:prSet/>
      <dgm:spPr/>
      <dgm:t>
        <a:bodyPr/>
        <a:lstStyle/>
        <a:p>
          <a:endParaRPr lang="hu-HU"/>
        </a:p>
      </dgm:t>
    </dgm:pt>
    <dgm:pt modelId="{1ACDFA49-B26D-4B23-915C-1B5CBEB220E7}">
      <dgm:prSet custT="1"/>
      <dgm:spPr/>
      <dgm:t>
        <a:bodyPr/>
        <a:lstStyle/>
        <a:p>
          <a:pPr algn="ctr" rtl="0"/>
          <a:r>
            <a:rPr lang="hu-HU" sz="1400" b="1" dirty="0" err="1" smtClean="0"/>
            <a:t>Migrálás</a:t>
          </a:r>
          <a:r>
            <a:rPr lang="hu-HU" sz="1400" b="1" dirty="0" smtClean="0"/>
            <a:t> – </a:t>
          </a:r>
          <a:r>
            <a:rPr lang="hu-HU" sz="1400" b="1" dirty="0" err="1" smtClean="0"/>
            <a:t>Áttöltés</a:t>
          </a:r>
          <a:endParaRPr lang="hu-HU" sz="1400" b="1" dirty="0" smtClean="0"/>
        </a:p>
        <a:p>
          <a:pPr algn="l" rtl="0"/>
          <a:r>
            <a:rPr lang="hu-HU" sz="1400" dirty="0" smtClean="0"/>
            <a:t>2019.02.04- 2019.03.22</a:t>
          </a:r>
          <a:endParaRPr lang="hu-HU" sz="1400" b="1" dirty="0"/>
        </a:p>
      </dgm:t>
    </dgm:pt>
    <dgm:pt modelId="{EAC15C5E-90C4-4CEF-8846-63F1352C78D0}" type="parTrans" cxnId="{24E3DC15-5AC2-4DC8-92D6-CB6BA69E5F23}">
      <dgm:prSet/>
      <dgm:spPr/>
      <dgm:t>
        <a:bodyPr/>
        <a:lstStyle/>
        <a:p>
          <a:endParaRPr lang="hu-HU"/>
        </a:p>
      </dgm:t>
    </dgm:pt>
    <dgm:pt modelId="{AC37A37B-082F-432E-9C13-14639C5D3D78}" type="sibTrans" cxnId="{24E3DC15-5AC2-4DC8-92D6-CB6BA69E5F23}">
      <dgm:prSet/>
      <dgm:spPr/>
      <dgm:t>
        <a:bodyPr/>
        <a:lstStyle/>
        <a:p>
          <a:endParaRPr lang="hu-HU"/>
        </a:p>
      </dgm:t>
    </dgm:pt>
    <dgm:pt modelId="{C06799C0-9828-49BA-98E4-F380AF83192C}">
      <dgm:prSet custT="1"/>
      <dgm:spPr/>
      <dgm:t>
        <a:bodyPr/>
        <a:lstStyle/>
        <a:p>
          <a:pPr rtl="0"/>
          <a:r>
            <a:rPr lang="hu-HU" sz="1400" b="1" dirty="0" smtClean="0"/>
            <a:t>Adóztatási munka folytatása</a:t>
          </a:r>
          <a:r>
            <a:rPr lang="hu-HU" sz="1300" dirty="0" smtClean="0"/>
            <a:t/>
          </a:r>
          <a:br>
            <a:rPr lang="hu-HU" sz="1300" dirty="0" smtClean="0"/>
          </a:br>
          <a:r>
            <a:rPr lang="hu-HU" sz="1300" dirty="0" smtClean="0"/>
            <a:t>2019.02.06 - 2019.03.25-től</a:t>
          </a:r>
          <a:endParaRPr lang="hu-HU" sz="1300" dirty="0"/>
        </a:p>
      </dgm:t>
    </dgm:pt>
    <dgm:pt modelId="{FE9EB268-A361-4831-A01D-C0AFBAA6D41B}" type="parTrans" cxnId="{9FF5278E-29AD-4563-B504-D171EBC9E78A}">
      <dgm:prSet/>
      <dgm:spPr/>
      <dgm:t>
        <a:bodyPr/>
        <a:lstStyle/>
        <a:p>
          <a:endParaRPr lang="hu-HU"/>
        </a:p>
      </dgm:t>
    </dgm:pt>
    <dgm:pt modelId="{E3F88CD6-B28E-4FF7-B11D-2329EDED479F}" type="sibTrans" cxnId="{9FF5278E-29AD-4563-B504-D171EBC9E78A}">
      <dgm:prSet/>
      <dgm:spPr/>
      <dgm:t>
        <a:bodyPr/>
        <a:lstStyle/>
        <a:p>
          <a:endParaRPr lang="hu-HU"/>
        </a:p>
      </dgm:t>
    </dgm:pt>
    <dgm:pt modelId="{5FF57E38-85EE-48C3-B60F-CF1B7E2A9465}">
      <dgm:prSet custT="1"/>
      <dgm:spPr/>
      <dgm:t>
        <a:bodyPr/>
        <a:lstStyle/>
        <a:p>
          <a:pPr algn="l"/>
          <a:r>
            <a:rPr lang="hu-HU" sz="1400" b="1" dirty="0" err="1" smtClean="0"/>
            <a:t>Onkado</a:t>
          </a:r>
          <a:r>
            <a:rPr lang="hu-HU" sz="1400" b="1" dirty="0" smtClean="0"/>
            <a:t> – </a:t>
          </a:r>
          <a:r>
            <a:rPr lang="hu-HU" sz="1400" b="1" dirty="0" err="1" smtClean="0"/>
            <a:t>ASP.Irat</a:t>
          </a:r>
          <a:endParaRPr lang="hu-HU" sz="1400" b="1" dirty="0"/>
        </a:p>
      </dgm:t>
    </dgm:pt>
    <dgm:pt modelId="{957BB79D-5589-4866-8A5A-122DC6A67ABA}" type="parTrans" cxnId="{40C28678-90AF-46B0-9A16-04C30DE36315}">
      <dgm:prSet/>
      <dgm:spPr/>
      <dgm:t>
        <a:bodyPr/>
        <a:lstStyle/>
        <a:p>
          <a:endParaRPr lang="hu-HU"/>
        </a:p>
      </dgm:t>
    </dgm:pt>
    <dgm:pt modelId="{946DF74E-5CB4-44A2-A584-85E475C97FC4}" type="sibTrans" cxnId="{40C28678-90AF-46B0-9A16-04C30DE36315}">
      <dgm:prSet/>
      <dgm:spPr/>
      <dgm:t>
        <a:bodyPr/>
        <a:lstStyle/>
        <a:p>
          <a:endParaRPr lang="hu-HU"/>
        </a:p>
      </dgm:t>
    </dgm:pt>
    <dgm:pt modelId="{284E431F-0976-4767-A699-7F1DA81CDECE}">
      <dgm:prSet custT="1"/>
      <dgm:spPr/>
      <dgm:t>
        <a:bodyPr/>
        <a:lstStyle/>
        <a:p>
          <a:pPr algn="ctr"/>
          <a:r>
            <a:rPr lang="hu-HU" sz="1400" b="1" dirty="0" err="1" smtClean="0"/>
            <a:t>Onkado</a:t>
          </a:r>
          <a:r>
            <a:rPr lang="hu-HU" sz="1400" b="1" dirty="0" smtClean="0"/>
            <a:t> – </a:t>
          </a:r>
          <a:r>
            <a:rPr lang="hu-HU" sz="1400" b="1" dirty="0" err="1" smtClean="0"/>
            <a:t>ASP.Adó</a:t>
          </a:r>
          <a:endParaRPr lang="hu-HU" sz="1400" b="1" dirty="0"/>
        </a:p>
      </dgm:t>
    </dgm:pt>
    <dgm:pt modelId="{938B57CC-6C13-48A2-AC03-23942C8D771E}" type="parTrans" cxnId="{D48D991A-93E1-48A0-AEDD-B8477DF472EB}">
      <dgm:prSet/>
      <dgm:spPr/>
      <dgm:t>
        <a:bodyPr/>
        <a:lstStyle/>
        <a:p>
          <a:endParaRPr lang="hu-HU"/>
        </a:p>
      </dgm:t>
    </dgm:pt>
    <dgm:pt modelId="{C3F99EE9-0D0F-47B0-8C7E-8519DE59E530}" type="sibTrans" cxnId="{D48D991A-93E1-48A0-AEDD-B8477DF472EB}">
      <dgm:prSet/>
      <dgm:spPr/>
      <dgm:t>
        <a:bodyPr/>
        <a:lstStyle/>
        <a:p>
          <a:endParaRPr lang="hu-HU"/>
        </a:p>
      </dgm:t>
    </dgm:pt>
    <dgm:pt modelId="{44E54F82-597E-4E71-B1E1-9D3CD15EBA23}">
      <dgm:prSet custT="1"/>
      <dgm:spPr/>
      <dgm:t>
        <a:bodyPr/>
        <a:lstStyle/>
        <a:p>
          <a:pPr algn="l"/>
          <a:r>
            <a:rPr lang="hu-HU" sz="1400" b="1" dirty="0" err="1" smtClean="0"/>
            <a:t>ASP.Adó</a:t>
          </a:r>
          <a:r>
            <a:rPr lang="hu-HU" sz="1400" b="1" dirty="0" smtClean="0"/>
            <a:t> – </a:t>
          </a:r>
          <a:r>
            <a:rPr lang="hu-HU" sz="1400" b="1" dirty="0" err="1" smtClean="0"/>
            <a:t>ASP.Irat</a:t>
          </a:r>
          <a:endParaRPr lang="hu-HU" sz="1400" b="1" dirty="0"/>
        </a:p>
      </dgm:t>
    </dgm:pt>
    <dgm:pt modelId="{AC1ABCB6-0D93-4965-93A6-3A52FA42CB3A}" type="parTrans" cxnId="{7BC3CB91-FB68-4600-9391-F4FE329D6339}">
      <dgm:prSet/>
      <dgm:spPr/>
      <dgm:t>
        <a:bodyPr/>
        <a:lstStyle/>
        <a:p>
          <a:endParaRPr lang="hu-HU"/>
        </a:p>
      </dgm:t>
    </dgm:pt>
    <dgm:pt modelId="{B8C0AEEC-43FA-4858-8A8D-D2F74A391972}" type="sibTrans" cxnId="{7BC3CB91-FB68-4600-9391-F4FE329D6339}">
      <dgm:prSet/>
      <dgm:spPr/>
      <dgm:t>
        <a:bodyPr/>
        <a:lstStyle/>
        <a:p>
          <a:endParaRPr lang="hu-HU"/>
        </a:p>
      </dgm:t>
    </dgm:pt>
    <dgm:pt modelId="{6F5B2A47-7967-4035-B3CB-0DCB4BE369D5}" type="pres">
      <dgm:prSet presAssocID="{D6F181EC-0891-44E6-A12D-25611C6621D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5F6E260D-EFC1-453F-B48C-8ED44EAFA89E}" type="pres">
      <dgm:prSet presAssocID="{B802403A-01EA-44EB-A9C5-26F9FE2BF356}" presName="composite" presStyleCnt="0"/>
      <dgm:spPr/>
    </dgm:pt>
    <dgm:pt modelId="{B922056A-2A4E-49DF-81B9-C8372E6FB711}" type="pres">
      <dgm:prSet presAssocID="{B802403A-01EA-44EB-A9C5-26F9FE2BF35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431030C-DF8D-4353-AA3C-294A5CA91599}" type="pres">
      <dgm:prSet presAssocID="{B802403A-01EA-44EB-A9C5-26F9FE2BF356}" presName="parSh" presStyleLbl="node1" presStyleIdx="0" presStyleCnt="3" custScaleX="106382" custScaleY="112478" custLinFactNeighborX="-215" custLinFactNeighborY="-7263"/>
      <dgm:spPr/>
      <dgm:t>
        <a:bodyPr/>
        <a:lstStyle/>
        <a:p>
          <a:endParaRPr lang="hu-HU"/>
        </a:p>
      </dgm:t>
    </dgm:pt>
    <dgm:pt modelId="{D4BC8E46-195A-44E6-B3C9-945333F164CD}" type="pres">
      <dgm:prSet presAssocID="{B802403A-01EA-44EB-A9C5-26F9FE2BF356}" presName="desTx" presStyleLbl="fgAcc1" presStyleIdx="0" presStyleCnt="3" custScaleY="38647" custLinFactNeighborX="8327" custLinFactNeighborY="-2006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3E28E80-6C23-4033-A7BC-AF3F4CAC1F87}" type="pres">
      <dgm:prSet presAssocID="{5CD323CF-1B53-402C-9036-3A9B8EBC5CD4}" presName="sibTrans" presStyleLbl="sibTrans2D1" presStyleIdx="0" presStyleCnt="2"/>
      <dgm:spPr/>
      <dgm:t>
        <a:bodyPr/>
        <a:lstStyle/>
        <a:p>
          <a:endParaRPr lang="hu-HU"/>
        </a:p>
      </dgm:t>
    </dgm:pt>
    <dgm:pt modelId="{40723231-1E25-48B1-9BD1-6F0C8BCBE1C1}" type="pres">
      <dgm:prSet presAssocID="{5CD323CF-1B53-402C-9036-3A9B8EBC5CD4}" presName="connTx" presStyleLbl="sibTrans2D1" presStyleIdx="0" presStyleCnt="2"/>
      <dgm:spPr/>
      <dgm:t>
        <a:bodyPr/>
        <a:lstStyle/>
        <a:p>
          <a:endParaRPr lang="hu-HU"/>
        </a:p>
      </dgm:t>
    </dgm:pt>
    <dgm:pt modelId="{233E49BE-3E0C-4F76-A2B3-6A2FF08C21A6}" type="pres">
      <dgm:prSet presAssocID="{1ACDFA49-B26D-4B23-915C-1B5CBEB220E7}" presName="composite" presStyleCnt="0"/>
      <dgm:spPr/>
    </dgm:pt>
    <dgm:pt modelId="{5C7ED97A-67A6-4B6D-A251-47343123B70D}" type="pres">
      <dgm:prSet presAssocID="{1ACDFA49-B26D-4B23-915C-1B5CBEB220E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1B2785C-7F88-4179-91EE-3A366FEF6413}" type="pres">
      <dgm:prSet presAssocID="{1ACDFA49-B26D-4B23-915C-1B5CBEB220E7}" presName="parSh" presStyleLbl="node1" presStyleIdx="1" presStyleCnt="3" custScaleX="117431" custScaleY="83337" custLinFactNeighborX="-899" custLinFactNeighborY="-13083"/>
      <dgm:spPr/>
      <dgm:t>
        <a:bodyPr/>
        <a:lstStyle/>
        <a:p>
          <a:endParaRPr lang="hu-HU"/>
        </a:p>
      </dgm:t>
    </dgm:pt>
    <dgm:pt modelId="{C0222E1F-29EC-4266-8E71-084E69FFA213}" type="pres">
      <dgm:prSet presAssocID="{1ACDFA49-B26D-4B23-915C-1B5CBEB220E7}" presName="desTx" presStyleLbl="fgAcc1" presStyleIdx="1" presStyleCnt="3" custScaleY="36922" custLinFactNeighborX="20805" custLinFactNeighborY="-2396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FB951F8-51C3-4337-AE97-26E4E651D280}" type="pres">
      <dgm:prSet presAssocID="{AC37A37B-082F-432E-9C13-14639C5D3D78}" presName="sibTrans" presStyleLbl="sibTrans2D1" presStyleIdx="1" presStyleCnt="2"/>
      <dgm:spPr/>
      <dgm:t>
        <a:bodyPr/>
        <a:lstStyle/>
        <a:p>
          <a:endParaRPr lang="hu-HU"/>
        </a:p>
      </dgm:t>
    </dgm:pt>
    <dgm:pt modelId="{DD45B51D-1097-4EF8-9BD4-727552008449}" type="pres">
      <dgm:prSet presAssocID="{AC37A37B-082F-432E-9C13-14639C5D3D78}" presName="connTx" presStyleLbl="sibTrans2D1" presStyleIdx="1" presStyleCnt="2"/>
      <dgm:spPr/>
      <dgm:t>
        <a:bodyPr/>
        <a:lstStyle/>
        <a:p>
          <a:endParaRPr lang="hu-HU"/>
        </a:p>
      </dgm:t>
    </dgm:pt>
    <dgm:pt modelId="{9C9B60AC-D133-4EDE-B4BA-DA428DFB7242}" type="pres">
      <dgm:prSet presAssocID="{C06799C0-9828-49BA-98E4-F380AF83192C}" presName="composite" presStyleCnt="0"/>
      <dgm:spPr/>
    </dgm:pt>
    <dgm:pt modelId="{27267BFE-9A77-4CFD-BFCF-C5A1D6BA96E0}" type="pres">
      <dgm:prSet presAssocID="{C06799C0-9828-49BA-98E4-F380AF83192C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465AB94-DD41-4BD7-840F-5772BD25D589}" type="pres">
      <dgm:prSet presAssocID="{C06799C0-9828-49BA-98E4-F380AF83192C}" presName="parSh" presStyleLbl="node1" presStyleIdx="2" presStyleCnt="3" custScaleX="120457" custScaleY="85732" custLinFactNeighborX="-6112" custLinFactNeighborY="-18944"/>
      <dgm:spPr/>
      <dgm:t>
        <a:bodyPr/>
        <a:lstStyle/>
        <a:p>
          <a:endParaRPr lang="hu-HU"/>
        </a:p>
      </dgm:t>
    </dgm:pt>
    <dgm:pt modelId="{137BE7C2-D08C-49BA-B4EB-9025B35BB79E}" type="pres">
      <dgm:prSet presAssocID="{C06799C0-9828-49BA-98E4-F380AF83192C}" presName="desTx" presStyleLbl="fgAcc1" presStyleIdx="2" presStyleCnt="3" custScaleX="111467" custScaleY="35573" custLinFactNeighborX="1661" custLinFactNeighborY="-27872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FB7AD30B-B4FA-4D28-B684-8B8A6331006D}" type="presOf" srcId="{C06799C0-9828-49BA-98E4-F380AF83192C}" destId="{3465AB94-DD41-4BD7-840F-5772BD25D589}" srcOrd="1" destOrd="0" presId="urn:microsoft.com/office/officeart/2005/8/layout/process3"/>
    <dgm:cxn modelId="{917C9CA3-1476-43A5-B98D-2A531B89E0A5}" type="presOf" srcId="{284E431F-0976-4767-A699-7F1DA81CDECE}" destId="{C0222E1F-29EC-4266-8E71-084E69FFA213}" srcOrd="0" destOrd="0" presId="urn:microsoft.com/office/officeart/2005/8/layout/process3"/>
    <dgm:cxn modelId="{D48D991A-93E1-48A0-AEDD-B8477DF472EB}" srcId="{1ACDFA49-B26D-4B23-915C-1B5CBEB220E7}" destId="{284E431F-0976-4767-A699-7F1DA81CDECE}" srcOrd="0" destOrd="0" parTransId="{938B57CC-6C13-48A2-AC03-23942C8D771E}" sibTransId="{C3F99EE9-0D0F-47B0-8C7E-8519DE59E530}"/>
    <dgm:cxn modelId="{F2FE71A5-EAD3-4CD7-AEFF-D6872FF0E205}" srcId="{D6F181EC-0891-44E6-A12D-25611C6621D1}" destId="{B802403A-01EA-44EB-A9C5-26F9FE2BF356}" srcOrd="0" destOrd="0" parTransId="{9BD19583-F640-4E82-AD3B-61A09BF5823B}" sibTransId="{5CD323CF-1B53-402C-9036-3A9B8EBC5CD4}"/>
    <dgm:cxn modelId="{7BC3CB91-FB68-4600-9391-F4FE329D6339}" srcId="{C06799C0-9828-49BA-98E4-F380AF83192C}" destId="{44E54F82-597E-4E71-B1E1-9D3CD15EBA23}" srcOrd="0" destOrd="0" parTransId="{AC1ABCB6-0D93-4965-93A6-3A52FA42CB3A}" sibTransId="{B8C0AEEC-43FA-4858-8A8D-D2F74A391972}"/>
    <dgm:cxn modelId="{4983EDC6-1391-41FD-AA04-AB653431A33D}" type="presOf" srcId="{5FF57E38-85EE-48C3-B60F-CF1B7E2A9465}" destId="{D4BC8E46-195A-44E6-B3C9-945333F164CD}" srcOrd="0" destOrd="0" presId="urn:microsoft.com/office/officeart/2005/8/layout/process3"/>
    <dgm:cxn modelId="{FC50B383-5E7A-475A-B7A6-12806F965933}" type="presOf" srcId="{5CD323CF-1B53-402C-9036-3A9B8EBC5CD4}" destId="{40723231-1E25-48B1-9BD1-6F0C8BCBE1C1}" srcOrd="1" destOrd="0" presId="urn:microsoft.com/office/officeart/2005/8/layout/process3"/>
    <dgm:cxn modelId="{4386DA95-DF3C-4E5B-8CCB-EF4A9A9A9ABC}" type="presOf" srcId="{1ACDFA49-B26D-4B23-915C-1B5CBEB220E7}" destId="{5C7ED97A-67A6-4B6D-A251-47343123B70D}" srcOrd="0" destOrd="0" presId="urn:microsoft.com/office/officeart/2005/8/layout/process3"/>
    <dgm:cxn modelId="{D45180BA-EF7F-40BA-938B-6B54E7051740}" type="presOf" srcId="{AC37A37B-082F-432E-9C13-14639C5D3D78}" destId="{DD45B51D-1097-4EF8-9BD4-727552008449}" srcOrd="1" destOrd="0" presId="urn:microsoft.com/office/officeart/2005/8/layout/process3"/>
    <dgm:cxn modelId="{0B41859F-5AFE-4AAC-8860-8B3AFE04C8DD}" type="presOf" srcId="{B802403A-01EA-44EB-A9C5-26F9FE2BF356}" destId="{B922056A-2A4E-49DF-81B9-C8372E6FB711}" srcOrd="0" destOrd="0" presId="urn:microsoft.com/office/officeart/2005/8/layout/process3"/>
    <dgm:cxn modelId="{06C90990-EAEA-49C8-9292-846C5DCC714C}" type="presOf" srcId="{44E54F82-597E-4E71-B1E1-9D3CD15EBA23}" destId="{137BE7C2-D08C-49BA-B4EB-9025B35BB79E}" srcOrd="0" destOrd="0" presId="urn:microsoft.com/office/officeart/2005/8/layout/process3"/>
    <dgm:cxn modelId="{096C0817-47DE-4F4D-BC98-93A98DF46A33}" type="presOf" srcId="{AC37A37B-082F-432E-9C13-14639C5D3D78}" destId="{7FB951F8-51C3-4337-AE97-26E4E651D280}" srcOrd="0" destOrd="0" presId="urn:microsoft.com/office/officeart/2005/8/layout/process3"/>
    <dgm:cxn modelId="{23F7B265-8307-4969-ACA7-78CC68E4D770}" type="presOf" srcId="{1ACDFA49-B26D-4B23-915C-1B5CBEB220E7}" destId="{F1B2785C-7F88-4179-91EE-3A366FEF6413}" srcOrd="1" destOrd="0" presId="urn:microsoft.com/office/officeart/2005/8/layout/process3"/>
    <dgm:cxn modelId="{13EB2179-764D-4578-B3B3-5B7A93E00EB5}" type="presOf" srcId="{D6F181EC-0891-44E6-A12D-25611C6621D1}" destId="{6F5B2A47-7967-4035-B3CB-0DCB4BE369D5}" srcOrd="0" destOrd="0" presId="urn:microsoft.com/office/officeart/2005/8/layout/process3"/>
    <dgm:cxn modelId="{954DEC06-8824-42F3-AEA1-A4F0F918F76C}" type="presOf" srcId="{5CD323CF-1B53-402C-9036-3A9B8EBC5CD4}" destId="{F3E28E80-6C23-4033-A7BC-AF3F4CAC1F87}" srcOrd="0" destOrd="0" presId="urn:microsoft.com/office/officeart/2005/8/layout/process3"/>
    <dgm:cxn modelId="{24E3DC15-5AC2-4DC8-92D6-CB6BA69E5F23}" srcId="{D6F181EC-0891-44E6-A12D-25611C6621D1}" destId="{1ACDFA49-B26D-4B23-915C-1B5CBEB220E7}" srcOrd="1" destOrd="0" parTransId="{EAC15C5E-90C4-4CEF-8846-63F1352C78D0}" sibTransId="{AC37A37B-082F-432E-9C13-14639C5D3D78}"/>
    <dgm:cxn modelId="{9FF5278E-29AD-4563-B504-D171EBC9E78A}" srcId="{D6F181EC-0891-44E6-A12D-25611C6621D1}" destId="{C06799C0-9828-49BA-98E4-F380AF83192C}" srcOrd="2" destOrd="0" parTransId="{FE9EB268-A361-4831-A01D-C0AFBAA6D41B}" sibTransId="{E3F88CD6-B28E-4FF7-B11D-2329EDED479F}"/>
    <dgm:cxn modelId="{40C28678-90AF-46B0-9A16-04C30DE36315}" srcId="{B802403A-01EA-44EB-A9C5-26F9FE2BF356}" destId="{5FF57E38-85EE-48C3-B60F-CF1B7E2A9465}" srcOrd="0" destOrd="0" parTransId="{957BB79D-5589-4866-8A5A-122DC6A67ABA}" sibTransId="{946DF74E-5CB4-44A2-A584-85E475C97FC4}"/>
    <dgm:cxn modelId="{AEE48ABA-E6A3-4C7D-BAE0-C44B3583F890}" type="presOf" srcId="{C06799C0-9828-49BA-98E4-F380AF83192C}" destId="{27267BFE-9A77-4CFD-BFCF-C5A1D6BA96E0}" srcOrd="0" destOrd="0" presId="urn:microsoft.com/office/officeart/2005/8/layout/process3"/>
    <dgm:cxn modelId="{5DFC6B4B-4008-4636-9A3A-C2823F6C51BD}" type="presOf" srcId="{B802403A-01EA-44EB-A9C5-26F9FE2BF356}" destId="{F431030C-DF8D-4353-AA3C-294A5CA91599}" srcOrd="1" destOrd="0" presId="urn:microsoft.com/office/officeart/2005/8/layout/process3"/>
    <dgm:cxn modelId="{A27E0E0D-CABD-4470-A4CC-F372A31FC3A0}" type="presParOf" srcId="{6F5B2A47-7967-4035-B3CB-0DCB4BE369D5}" destId="{5F6E260D-EFC1-453F-B48C-8ED44EAFA89E}" srcOrd="0" destOrd="0" presId="urn:microsoft.com/office/officeart/2005/8/layout/process3"/>
    <dgm:cxn modelId="{5F4E022A-F28F-4764-9C0A-1E999148A437}" type="presParOf" srcId="{5F6E260D-EFC1-453F-B48C-8ED44EAFA89E}" destId="{B922056A-2A4E-49DF-81B9-C8372E6FB711}" srcOrd="0" destOrd="0" presId="urn:microsoft.com/office/officeart/2005/8/layout/process3"/>
    <dgm:cxn modelId="{70E6ADE6-78D0-4187-ACC8-A0FFCABFA9D1}" type="presParOf" srcId="{5F6E260D-EFC1-453F-B48C-8ED44EAFA89E}" destId="{F431030C-DF8D-4353-AA3C-294A5CA91599}" srcOrd="1" destOrd="0" presId="urn:microsoft.com/office/officeart/2005/8/layout/process3"/>
    <dgm:cxn modelId="{1DC99F12-E30A-416C-9C02-3A9252C57581}" type="presParOf" srcId="{5F6E260D-EFC1-453F-B48C-8ED44EAFA89E}" destId="{D4BC8E46-195A-44E6-B3C9-945333F164CD}" srcOrd="2" destOrd="0" presId="urn:microsoft.com/office/officeart/2005/8/layout/process3"/>
    <dgm:cxn modelId="{D1229C64-9C77-4CE3-9845-619AF44E5DEE}" type="presParOf" srcId="{6F5B2A47-7967-4035-B3CB-0DCB4BE369D5}" destId="{F3E28E80-6C23-4033-A7BC-AF3F4CAC1F87}" srcOrd="1" destOrd="0" presId="urn:microsoft.com/office/officeart/2005/8/layout/process3"/>
    <dgm:cxn modelId="{D5E23319-B7B3-43B6-9EA8-1031BF8F2564}" type="presParOf" srcId="{F3E28E80-6C23-4033-A7BC-AF3F4CAC1F87}" destId="{40723231-1E25-48B1-9BD1-6F0C8BCBE1C1}" srcOrd="0" destOrd="0" presId="urn:microsoft.com/office/officeart/2005/8/layout/process3"/>
    <dgm:cxn modelId="{F47E8A73-2E9A-4B4B-9356-9CE044065049}" type="presParOf" srcId="{6F5B2A47-7967-4035-B3CB-0DCB4BE369D5}" destId="{233E49BE-3E0C-4F76-A2B3-6A2FF08C21A6}" srcOrd="2" destOrd="0" presId="urn:microsoft.com/office/officeart/2005/8/layout/process3"/>
    <dgm:cxn modelId="{4FC35677-C041-4E40-A7B7-5686D90C98C1}" type="presParOf" srcId="{233E49BE-3E0C-4F76-A2B3-6A2FF08C21A6}" destId="{5C7ED97A-67A6-4B6D-A251-47343123B70D}" srcOrd="0" destOrd="0" presId="urn:microsoft.com/office/officeart/2005/8/layout/process3"/>
    <dgm:cxn modelId="{C57DD788-AB66-4212-89E8-6FC3C8FCEA13}" type="presParOf" srcId="{233E49BE-3E0C-4F76-A2B3-6A2FF08C21A6}" destId="{F1B2785C-7F88-4179-91EE-3A366FEF6413}" srcOrd="1" destOrd="0" presId="urn:microsoft.com/office/officeart/2005/8/layout/process3"/>
    <dgm:cxn modelId="{DB531398-D9E3-41B0-A8E7-90ACC5FF62A1}" type="presParOf" srcId="{233E49BE-3E0C-4F76-A2B3-6A2FF08C21A6}" destId="{C0222E1F-29EC-4266-8E71-084E69FFA213}" srcOrd="2" destOrd="0" presId="urn:microsoft.com/office/officeart/2005/8/layout/process3"/>
    <dgm:cxn modelId="{CA85727F-32AE-4B1D-A6FB-B8A1416713DE}" type="presParOf" srcId="{6F5B2A47-7967-4035-B3CB-0DCB4BE369D5}" destId="{7FB951F8-51C3-4337-AE97-26E4E651D280}" srcOrd="3" destOrd="0" presId="urn:microsoft.com/office/officeart/2005/8/layout/process3"/>
    <dgm:cxn modelId="{CFCD77E4-7AE7-48CD-87E1-C3CBE62DFC30}" type="presParOf" srcId="{7FB951F8-51C3-4337-AE97-26E4E651D280}" destId="{DD45B51D-1097-4EF8-9BD4-727552008449}" srcOrd="0" destOrd="0" presId="urn:microsoft.com/office/officeart/2005/8/layout/process3"/>
    <dgm:cxn modelId="{8611C3C0-B81B-4102-901C-9D64CBC7E446}" type="presParOf" srcId="{6F5B2A47-7967-4035-B3CB-0DCB4BE369D5}" destId="{9C9B60AC-D133-4EDE-B4BA-DA428DFB7242}" srcOrd="4" destOrd="0" presId="urn:microsoft.com/office/officeart/2005/8/layout/process3"/>
    <dgm:cxn modelId="{3705D804-C771-4126-8A11-772CBFE318FE}" type="presParOf" srcId="{9C9B60AC-D133-4EDE-B4BA-DA428DFB7242}" destId="{27267BFE-9A77-4CFD-BFCF-C5A1D6BA96E0}" srcOrd="0" destOrd="0" presId="urn:microsoft.com/office/officeart/2005/8/layout/process3"/>
    <dgm:cxn modelId="{B5FE3FEA-B747-42A1-B533-0B3F66CFDDC0}" type="presParOf" srcId="{9C9B60AC-D133-4EDE-B4BA-DA428DFB7242}" destId="{3465AB94-DD41-4BD7-840F-5772BD25D589}" srcOrd="1" destOrd="0" presId="urn:microsoft.com/office/officeart/2005/8/layout/process3"/>
    <dgm:cxn modelId="{1A80C815-E737-4C76-9E99-2D1199EA6A2E}" type="presParOf" srcId="{9C9B60AC-D133-4EDE-B4BA-DA428DFB7242}" destId="{137BE7C2-D08C-49BA-B4EB-9025B35BB79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99972-70F7-472E-A463-FE22FC37C44D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EE394-7CC7-4AC4-B4B5-177EB93CF21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8188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1828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4064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7067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55503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75512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37098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70622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45795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66171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5430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994051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00057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8046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9418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0776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755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4790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9758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3.png@01D34C00.EFBF29B0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08912" cy="1440160"/>
          </a:xfrm>
        </p:spPr>
        <p:txBody>
          <a:bodyPr/>
          <a:lstStyle/>
          <a:p>
            <a:r>
              <a:rPr lang="hu-HU" dirty="0" err="1" smtClean="0"/>
              <a:t>Asp.adó</a:t>
            </a:r>
            <a:r>
              <a:rPr lang="hu-HU" dirty="0" smtClean="0"/>
              <a:t>  </a:t>
            </a:r>
            <a:br>
              <a:rPr lang="hu-HU" dirty="0" smtClean="0"/>
            </a:br>
            <a:r>
              <a:rPr lang="hu-HU" dirty="0" smtClean="0"/>
              <a:t>szakrendszer kiemelt fejlesztési feladatai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3554E28B-A6A3-4E99-BACD-DF9A21599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5989201"/>
            <a:ext cx="1859853" cy="432048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="" xmlns:a16="http://schemas.microsoft.com/office/drawing/2014/main" id="{247A1CBF-0AD4-4D00-A5CC-D362D9F4EE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4" y="5988946"/>
            <a:ext cx="1152128" cy="407832"/>
          </a:xfrm>
          <a:prstGeom prst="rect">
            <a:avLst/>
          </a:prstGeom>
        </p:spPr>
      </p:pic>
      <p:sp>
        <p:nvSpPr>
          <p:cNvPr id="5" name="Cím 1">
            <a:extLst>
              <a:ext uri="{FF2B5EF4-FFF2-40B4-BE49-F238E27FC236}">
                <a16:creationId xmlns="" xmlns:a16="http://schemas.microsoft.com/office/drawing/2014/main" id="{25B3220E-EA50-4C12-97F8-DE8004DED5B4}"/>
              </a:ext>
            </a:extLst>
          </p:cNvPr>
          <p:cNvSpPr txBox="1">
            <a:spLocks/>
          </p:cNvSpPr>
          <p:nvPr/>
        </p:nvSpPr>
        <p:spPr>
          <a:xfrm>
            <a:off x="539552" y="4077072"/>
            <a:ext cx="4419600" cy="14401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hu-HU" sz="2000" cap="none" dirty="0" smtClean="0"/>
              <a:t>Vargáné Kovács Gabriella</a:t>
            </a:r>
            <a:endParaRPr lang="hu-HU" sz="2000" cap="none" dirty="0"/>
          </a:p>
          <a:p>
            <a:r>
              <a:rPr lang="hu-HU" sz="1500" b="0" i="1" cap="none" dirty="0" smtClean="0"/>
              <a:t/>
            </a:r>
            <a:br>
              <a:rPr lang="hu-HU" sz="1500" b="0" i="1" cap="none" dirty="0" smtClean="0"/>
            </a:br>
            <a:r>
              <a:rPr lang="hu-HU" sz="1500" b="0" i="1" cap="none" dirty="0" smtClean="0"/>
              <a:t>Magyar Államkincstár</a:t>
            </a:r>
            <a:endParaRPr lang="hu-HU" sz="1500" b="0" i="1" cap="none" dirty="0"/>
          </a:p>
          <a:p>
            <a:endParaRPr lang="hu-HU" sz="2000" cap="none" dirty="0"/>
          </a:p>
          <a:p>
            <a:endParaRPr lang="hu-HU" sz="2000" b="0" cap="none" dirty="0"/>
          </a:p>
          <a:p>
            <a:r>
              <a:rPr lang="hu-HU" sz="2000" b="0" cap="none" dirty="0" smtClean="0"/>
              <a:t>2018. December 5. </a:t>
            </a:r>
            <a:endParaRPr lang="hu-HU" sz="2000" b="0" cap="none" dirty="0"/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 smtClean="0"/>
              <a:t>Funkcionális bővítések 1.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/>
          </a:bodyPr>
          <a:lstStyle/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78450" y="1294874"/>
            <a:ext cx="8712968" cy="5400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dirty="0" smtClean="0"/>
              <a:t>Adóköteles </a:t>
            </a:r>
            <a:r>
              <a:rPr lang="hu-HU" i="1" dirty="0" smtClean="0"/>
              <a:t>tevékenységek</a:t>
            </a:r>
            <a:r>
              <a:rPr lang="hu-HU" dirty="0" smtClean="0"/>
              <a:t> - Story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u-HU" sz="1900" b="1" dirty="0" smtClean="0"/>
              <a:t>Változásbejelentés és bevallás </a:t>
            </a:r>
            <a:r>
              <a:rPr lang="hu-HU" sz="1900" dirty="0" smtClean="0"/>
              <a:t>szerepe – HIPA </a:t>
            </a:r>
            <a:r>
              <a:rPr lang="hu-HU" sz="1900" dirty="0" smtClean="0">
                <a:solidFill>
                  <a:srgbClr val="FF0000"/>
                </a:solidFill>
              </a:rPr>
              <a:t>– Új üzleti logika!</a:t>
            </a:r>
          </a:p>
          <a:p>
            <a:r>
              <a:rPr lang="hu-HU" sz="1900" dirty="0" smtClean="0"/>
              <a:t>A működést story-k (időszakok) vezérlik ( pl. 217.01.01-2017.12.31)</a:t>
            </a:r>
          </a:p>
          <a:p>
            <a:r>
              <a:rPr lang="hu-HU" sz="1900" dirty="0" smtClean="0"/>
              <a:t>A story-k a változás bejelentésből keletkeznek</a:t>
            </a:r>
          </a:p>
          <a:p>
            <a:r>
              <a:rPr lang="hu-HU" sz="1900" dirty="0" smtClean="0"/>
              <a:t>Bevallások story-</a:t>
            </a:r>
            <a:r>
              <a:rPr lang="hu-HU" sz="1900" dirty="0" err="1" smtClean="0"/>
              <a:t>khoz</a:t>
            </a:r>
            <a:r>
              <a:rPr lang="hu-HU" sz="1900" dirty="0" smtClean="0"/>
              <a:t> kapcsolódnak</a:t>
            </a:r>
          </a:p>
          <a:p>
            <a:pPr marL="0" indent="0">
              <a:buNone/>
            </a:pPr>
            <a:r>
              <a:rPr lang="hu-HU" sz="1900" dirty="0" smtClean="0"/>
              <a:t>Bevallás </a:t>
            </a:r>
            <a:r>
              <a:rPr lang="hu-HU" sz="1900" b="1" dirty="0" smtClean="0"/>
              <a:t>feldolgozás ellenőrzései</a:t>
            </a:r>
            <a:r>
              <a:rPr lang="hu-HU" sz="1900" dirty="0" smtClean="0"/>
              <a:t> story-k alapján </a:t>
            </a:r>
            <a:r>
              <a:rPr lang="hu-HU" sz="1900" dirty="0" smtClean="0">
                <a:solidFill>
                  <a:srgbClr val="FF0000"/>
                </a:solidFill>
              </a:rPr>
              <a:t>– Ez jelentősen bővülni fog</a:t>
            </a:r>
          </a:p>
          <a:p>
            <a:r>
              <a:rPr lang="hu-HU" sz="1900" dirty="0" err="1" smtClean="0"/>
              <a:t>Duplikáció</a:t>
            </a:r>
            <a:r>
              <a:rPr lang="hu-HU" sz="1900" dirty="0" smtClean="0"/>
              <a:t> figyelés</a:t>
            </a:r>
          </a:p>
          <a:p>
            <a:r>
              <a:rPr lang="hu-HU" sz="1900" dirty="0" smtClean="0"/>
              <a:t>Időszak figyelés</a:t>
            </a:r>
          </a:p>
          <a:p>
            <a:r>
              <a:rPr lang="hu-HU" sz="1900" dirty="0" smtClean="0"/>
              <a:t>Adóköteles tevékenység figyelés ( pl. KATA)</a:t>
            </a:r>
          </a:p>
          <a:p>
            <a:pPr marL="57150" indent="0">
              <a:buNone/>
            </a:pPr>
            <a:r>
              <a:rPr lang="hu-HU" sz="1900" b="1" dirty="0" smtClean="0"/>
              <a:t>Migráció </a:t>
            </a:r>
          </a:p>
          <a:p>
            <a:pPr marL="400050"/>
            <a:r>
              <a:rPr lang="hu-HU" sz="1900" dirty="0" smtClean="0"/>
              <a:t>A story-k kialakítása megtörténik</a:t>
            </a:r>
          </a:p>
          <a:p>
            <a:pPr marL="800100" lvl="1"/>
            <a:r>
              <a:rPr lang="hu-HU" sz="1800" dirty="0" smtClean="0"/>
              <a:t>Sok problémát okoz – főleg a kézzel korrigált bevallás az </a:t>
            </a:r>
            <a:r>
              <a:rPr lang="hu-HU" sz="1800" dirty="0" err="1" smtClean="0"/>
              <a:t>Onkado-ban</a:t>
            </a:r>
            <a:endParaRPr lang="hu-HU" sz="1800" dirty="0" smtClean="0"/>
          </a:p>
          <a:p>
            <a:pPr marL="800100" lvl="1"/>
            <a:r>
              <a:rPr lang="hu-HU" sz="1800" dirty="0" smtClean="0"/>
              <a:t>Ez az átállás évében sok SM bejelentést eredményezhet</a:t>
            </a:r>
          </a:p>
          <a:p>
            <a:pPr marL="800100" lvl="1"/>
            <a:r>
              <a:rPr lang="hu-HU" sz="1800" dirty="0" smtClean="0"/>
              <a:t>Folyamatosan módosul még most is a migráció</a:t>
            </a:r>
          </a:p>
          <a:p>
            <a:pPr marL="800100" lvl="1"/>
            <a:endParaRPr lang="hu-HU" sz="1800" dirty="0" smtClean="0"/>
          </a:p>
          <a:p>
            <a:pPr marL="114300" indent="0" algn="ctr">
              <a:buNone/>
            </a:pPr>
            <a:r>
              <a:rPr lang="hu-HU" sz="2400" b="1" dirty="0" smtClean="0">
                <a:solidFill>
                  <a:srgbClr val="FF0000"/>
                </a:solidFill>
              </a:rPr>
              <a:t>Változás bejelentés a „vezérbevallás”!</a:t>
            </a:r>
          </a:p>
          <a:p>
            <a:pPr lvl="1"/>
            <a:endParaRPr lang="hu-HU" sz="15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</p:spTree>
    <p:extLst>
      <p:ext uri="{BB962C8B-B14F-4D97-AF65-F5344CB8AC3E}">
        <p14:creationId xmlns:p14="http://schemas.microsoft.com/office/powerpoint/2010/main" val="131508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 smtClean="0"/>
              <a:t>Funkcionális bővítések 2.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/>
          </a:bodyPr>
          <a:lstStyle/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78450" y="1294874"/>
            <a:ext cx="8712968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dirty="0" smtClean="0"/>
              <a:t>Adóköteles </a:t>
            </a:r>
            <a:r>
              <a:rPr lang="hu-HU" i="1" dirty="0" smtClean="0"/>
              <a:t>tevékenységek</a:t>
            </a:r>
            <a:r>
              <a:rPr lang="hu-HU" dirty="0" smtClean="0"/>
              <a:t> – tovább fejlesztés</a:t>
            </a:r>
          </a:p>
          <a:p>
            <a:pPr marL="457200"/>
            <a:r>
              <a:rPr lang="hu-HU" sz="2000" dirty="0" smtClean="0"/>
              <a:t>Jelenleg többnyire csak figyelmeztetés</a:t>
            </a:r>
          </a:p>
          <a:p>
            <a:pPr marL="457200"/>
            <a:r>
              <a:rPr lang="hu-HU" sz="2000" dirty="0" smtClean="0"/>
              <a:t>Jövőben ez átalakul „feldolgozást akadályozó” eseménnyé!</a:t>
            </a:r>
          </a:p>
          <a:p>
            <a:pPr marL="114300" indent="0">
              <a:buNone/>
            </a:pPr>
            <a:r>
              <a:rPr lang="hu-HU" sz="2000" b="1" dirty="0" smtClean="0"/>
              <a:t>Előnye, lehetőségek</a:t>
            </a:r>
            <a:endParaRPr lang="hu-HU" sz="2000" dirty="0" smtClean="0"/>
          </a:p>
          <a:p>
            <a:pPr marL="457200"/>
            <a:r>
              <a:rPr lang="hu-HU" sz="2000" dirty="0"/>
              <a:t>L</a:t>
            </a:r>
            <a:r>
              <a:rPr lang="hu-HU" sz="2000" dirty="0" smtClean="0"/>
              <a:t>ehetővé válik az </a:t>
            </a:r>
            <a:r>
              <a:rPr lang="hu-HU" sz="2000" b="1" dirty="0" smtClean="0"/>
              <a:t>automatikus hiánypótlás </a:t>
            </a:r>
            <a:r>
              <a:rPr lang="hu-HU" sz="2000" dirty="0" smtClean="0"/>
              <a:t>indítás</a:t>
            </a:r>
          </a:p>
          <a:p>
            <a:pPr marL="457200"/>
            <a:r>
              <a:rPr lang="hu-HU" sz="2000" dirty="0" smtClean="0"/>
              <a:t>Lehetővé válik az </a:t>
            </a:r>
            <a:r>
              <a:rPr lang="hu-HU" sz="2000" b="1" dirty="0" smtClean="0"/>
              <a:t>automatikus bevallás feldolgozás</a:t>
            </a:r>
          </a:p>
          <a:p>
            <a:pPr marL="457200"/>
            <a:r>
              <a:rPr lang="hu-HU" sz="2000" dirty="0" smtClean="0"/>
              <a:t>Pontosabb lesz a </a:t>
            </a:r>
            <a:r>
              <a:rPr lang="hu-HU" sz="2000" b="1" dirty="0" smtClean="0"/>
              <a:t>hiányzó bevallások </a:t>
            </a:r>
            <a:r>
              <a:rPr lang="hu-HU" sz="2000" dirty="0" smtClean="0"/>
              <a:t>információ</a:t>
            </a:r>
          </a:p>
          <a:p>
            <a:pPr marL="457200"/>
            <a:r>
              <a:rPr lang="hu-HU" sz="2000" dirty="0" smtClean="0"/>
              <a:t>Javul az </a:t>
            </a:r>
            <a:r>
              <a:rPr lang="hu-HU" sz="2000" b="1" dirty="0" smtClean="0"/>
              <a:t>adatszolgáltatás </a:t>
            </a:r>
            <a:r>
              <a:rPr lang="hu-HU" sz="2000" dirty="0" smtClean="0"/>
              <a:t>minősége</a:t>
            </a:r>
          </a:p>
          <a:p>
            <a:pPr marL="114300" indent="0">
              <a:buNone/>
            </a:pPr>
            <a:r>
              <a:rPr lang="hu-HU" sz="2000" b="1" dirty="0" smtClean="0"/>
              <a:t>Hátránya</a:t>
            </a:r>
          </a:p>
          <a:p>
            <a:pPr marL="457200"/>
            <a:r>
              <a:rPr lang="hu-HU" sz="2000" dirty="0" smtClean="0"/>
              <a:t>Hosszabb idő lehet és több ügyfél levelezést igényel egy-egy hibás bevallás feldolgozása</a:t>
            </a:r>
            <a:endParaRPr lang="hu-HU" sz="2000" dirty="0"/>
          </a:p>
          <a:p>
            <a:endParaRPr lang="hu-HU" sz="1900" dirty="0" smtClean="0"/>
          </a:p>
          <a:p>
            <a:pPr marL="0" indent="0" algn="ctr">
              <a:buNone/>
            </a:pPr>
            <a:r>
              <a:rPr lang="hu-HU" sz="2400" b="1" dirty="0" smtClean="0">
                <a:solidFill>
                  <a:srgbClr val="FF0000"/>
                </a:solidFill>
              </a:rPr>
              <a:t>A Változás bejelentés bekérése és feldolgozása nem lehet kérdés!</a:t>
            </a:r>
          </a:p>
          <a:p>
            <a:endParaRPr lang="hu-HU" sz="1900" dirty="0" smtClean="0"/>
          </a:p>
          <a:p>
            <a:endParaRPr lang="hu-HU" sz="1900" dirty="0"/>
          </a:p>
        </p:txBody>
      </p:sp>
    </p:spTree>
    <p:extLst>
      <p:ext uri="{BB962C8B-B14F-4D97-AF65-F5344CB8AC3E}">
        <p14:creationId xmlns:p14="http://schemas.microsoft.com/office/powerpoint/2010/main" val="366068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 smtClean="0"/>
              <a:t>Funkcionális bővítések 3.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/>
          </a:bodyPr>
          <a:lstStyle/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78450" y="1294874"/>
            <a:ext cx="8712968" cy="54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u-HU" dirty="0" smtClean="0"/>
              <a:t>Iratszerkesztő – problémái, használat</a:t>
            </a:r>
          </a:p>
          <a:p>
            <a:pPr marL="857250" lvl="1" indent="-457200">
              <a:buFont typeface="Wingdings" panose="05000000000000000000" pitchFamily="2" charset="2"/>
              <a:buChar char="§"/>
            </a:pPr>
            <a:r>
              <a:rPr lang="hu-HU" sz="3100" b="1" dirty="0" smtClean="0"/>
              <a:t>Alap</a:t>
            </a:r>
            <a:r>
              <a:rPr lang="hu-HU" sz="3100" dirty="0" smtClean="0"/>
              <a:t> – WEB-es szövegszerkesztő, adottak a lehetőségek</a:t>
            </a:r>
          </a:p>
          <a:p>
            <a:pPr marL="857250" lvl="1" indent="-457200">
              <a:buFont typeface="Wingdings" panose="05000000000000000000" pitchFamily="2" charset="2"/>
              <a:buChar char="§"/>
            </a:pPr>
            <a:r>
              <a:rPr lang="hu-HU" sz="3100" b="1" dirty="0" smtClean="0"/>
              <a:t>Wordből áttöltés </a:t>
            </a:r>
            <a:r>
              <a:rPr lang="hu-HU" sz="3100" dirty="0" smtClean="0"/>
              <a:t>- sok „szemetet” hoz magával elrontja a kész dokumentum képet</a:t>
            </a:r>
          </a:p>
          <a:p>
            <a:pPr marL="857250" lvl="1" indent="-457200">
              <a:buFont typeface="Wingdings" panose="05000000000000000000" pitchFamily="2" charset="2"/>
              <a:buChar char="§"/>
            </a:pPr>
            <a:r>
              <a:rPr lang="hu-HU" sz="3100" b="1" dirty="0" smtClean="0"/>
              <a:t>Színes kép beillesztés</a:t>
            </a:r>
            <a:r>
              <a:rPr lang="hu-HU" sz="3100" dirty="0" smtClean="0"/>
              <a:t> – óriási állományok mozgatás, nyomtatás problémák</a:t>
            </a:r>
          </a:p>
          <a:p>
            <a:pPr marL="0" indent="0">
              <a:buNone/>
            </a:pPr>
            <a:r>
              <a:rPr lang="hu-HU" dirty="0" smtClean="0"/>
              <a:t>Javaslat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hu-HU" b="1" dirty="0" smtClean="0"/>
              <a:t>Központi iratminta </a:t>
            </a:r>
            <a:r>
              <a:rPr lang="hu-HU" dirty="0" smtClean="0"/>
              <a:t>használat, Központi fejléc-lábléc kialakítás, Jó minták export - importja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hu-HU" b="1" dirty="0" smtClean="0"/>
              <a:t>Szövegmásolás</a:t>
            </a:r>
            <a:r>
              <a:rPr lang="hu-HU" dirty="0" smtClean="0"/>
              <a:t>: köztes pl. </a:t>
            </a:r>
            <a:r>
              <a:rPr lang="hu-HU" dirty="0" err="1" smtClean="0"/>
              <a:t>Notepad</a:t>
            </a:r>
            <a:r>
              <a:rPr lang="hu-HU" dirty="0" smtClean="0"/>
              <a:t>++ szövegszerkesztő használat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hu-HU" b="1" dirty="0" smtClean="0"/>
              <a:t>Jó minták </a:t>
            </a:r>
            <a:r>
              <a:rPr lang="hu-HU" dirty="0" smtClean="0"/>
              <a:t>egymás közötti cseréje</a:t>
            </a:r>
          </a:p>
          <a:p>
            <a:pPr marL="457200" lvl="1" indent="0" algn="ctr">
              <a:buNone/>
            </a:pPr>
            <a:endParaRPr lang="hu-HU" dirty="0" smtClean="0">
              <a:solidFill>
                <a:srgbClr val="FF0000"/>
              </a:solidFill>
            </a:endParaRPr>
          </a:p>
          <a:p>
            <a:pPr marL="457200" lvl="1" indent="0" algn="ctr">
              <a:buNone/>
            </a:pPr>
            <a:r>
              <a:rPr lang="hu-HU" b="1" dirty="0" smtClean="0">
                <a:solidFill>
                  <a:srgbClr val="FF0000"/>
                </a:solidFill>
              </a:rPr>
              <a:t>Alap szövegszerkesztő átírása – a 2019-es tervek között</a:t>
            </a: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lvl="1"/>
            <a:endParaRPr lang="hu-HU" sz="1500" dirty="0" smtClean="0"/>
          </a:p>
          <a:p>
            <a:pPr marL="0" indent="0">
              <a:buNone/>
            </a:pPr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</p:spTree>
    <p:extLst>
      <p:ext uri="{BB962C8B-B14F-4D97-AF65-F5344CB8AC3E}">
        <p14:creationId xmlns:p14="http://schemas.microsoft.com/office/powerpoint/2010/main" val="212663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 smtClean="0"/>
              <a:t>funkcionális bővítések 4.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98147" y="1234078"/>
            <a:ext cx="8856984" cy="5603246"/>
          </a:xfrm>
          <a:prstGeom prst="rect">
            <a:avLst/>
          </a:prstGeom>
          <a:noFill/>
        </p:spPr>
        <p:txBody>
          <a:bodyPr wrap="square" bIns="0" rtlCol="0">
            <a:normAutofit fontScale="92500" lnSpcReduction="10000"/>
          </a:bodyPr>
          <a:lstStyle/>
          <a:p>
            <a:r>
              <a:rPr lang="hu-HU" sz="2700" b="1" dirty="0" smtClean="0">
                <a:latin typeface="+mj-lt"/>
              </a:rPr>
              <a:t>2019-as év fejlesztései – a teljesség igénye nélkül</a:t>
            </a:r>
          </a:p>
          <a:p>
            <a:endParaRPr lang="hu-HU" sz="2700" b="1" dirty="0" smtClean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b="1" dirty="0" smtClean="0"/>
              <a:t>Adótárgyak összevonása </a:t>
            </a:r>
            <a:r>
              <a:rPr lang="hu-HU" dirty="0" smtClean="0"/>
              <a:t>– Az eltérő </a:t>
            </a:r>
            <a:r>
              <a:rPr lang="hu-HU" dirty="0" err="1" smtClean="0"/>
              <a:t>Onkado</a:t>
            </a:r>
            <a:r>
              <a:rPr lang="hu-HU" dirty="0" smtClean="0"/>
              <a:t> és </a:t>
            </a:r>
            <a:r>
              <a:rPr lang="hu-HU" dirty="0" err="1" smtClean="0"/>
              <a:t>ASP.Adó</a:t>
            </a:r>
            <a:r>
              <a:rPr lang="hu-HU" dirty="0" smtClean="0"/>
              <a:t> üzleti logikából adódó és a jogszabályszerű működés biztosításához – már a 2019-es évnyitás részeként</a:t>
            </a:r>
            <a:endParaRPr lang="hu-HU" i="1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hu-HU" i="1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b="1" dirty="0" smtClean="0"/>
              <a:t>Adózói törzskezelés </a:t>
            </a:r>
            <a:r>
              <a:rPr lang="hu-HU" dirty="0" smtClean="0"/>
              <a:t>– bejelentkezés, változáskezelés bejegyzések bővítése, </a:t>
            </a:r>
            <a:r>
              <a:rPr lang="hu-HU" b="1" dirty="0" smtClean="0"/>
              <a:t>adózói állapotkezelés </a:t>
            </a:r>
            <a:r>
              <a:rPr lang="hu-HU" dirty="0" smtClean="0"/>
              <a:t>további szigorítása, hiánypótlások generálása</a:t>
            </a:r>
            <a:endParaRPr lang="hu-HU" i="1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hu-HU" i="1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b="1" dirty="0" smtClean="0"/>
              <a:t>Adattárház </a:t>
            </a:r>
            <a:r>
              <a:rPr lang="hu-HU" dirty="0"/>
              <a:t>betöltések biztosítása, önkormányzati adatkinyerés </a:t>
            </a:r>
            <a:r>
              <a:rPr lang="hu-HU" dirty="0" smtClean="0"/>
              <a:t>támogatása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hu-HU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b="1" dirty="0" smtClean="0"/>
              <a:t>Központi naplózás</a:t>
            </a:r>
            <a:r>
              <a:rPr lang="hu-HU" dirty="0" smtClean="0"/>
              <a:t> – vezetői információk kiszolgálása, emberi és technológiai hibák feltárása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hu-HU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b="1" dirty="0" smtClean="0"/>
              <a:t>Történetiség kezelés </a:t>
            </a:r>
            <a:r>
              <a:rPr lang="hu-HU" dirty="0" smtClean="0"/>
              <a:t>–DB szintű bevezetése, felületre történő kivezetése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hu-HU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hu-HU" b="1" dirty="0" smtClean="0"/>
              <a:t>Felhasználói élmény funkciók </a:t>
            </a:r>
            <a:r>
              <a:rPr lang="hu-HU" dirty="0" smtClean="0"/>
              <a:t>bővítése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hu-HU" dirty="0" smtClean="0"/>
              <a:t>Helyi menü további bővítése (F3)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hu-HU" dirty="0" smtClean="0"/>
              <a:t>Központi szűrők összeállítása, egységes elérés biztosítása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hu-HU" dirty="0" smtClean="0"/>
              <a:t>Kinyerhető adatinformációk körének bővítése, további táblázatok létrehozása…</a:t>
            </a:r>
          </a:p>
          <a:p>
            <a:pPr algn="ctr"/>
            <a:endParaRPr lang="hu-HU" b="1" dirty="0" smtClean="0"/>
          </a:p>
          <a:p>
            <a:pPr algn="ctr"/>
            <a:r>
              <a:rPr lang="hu-HU" b="1" dirty="0" smtClean="0">
                <a:solidFill>
                  <a:srgbClr val="FF0000"/>
                </a:solidFill>
              </a:rPr>
              <a:t>Ezekhez várjuk a pontosan megfogalmazott fejlesztési igényeket az SM rendszerben!</a:t>
            </a:r>
          </a:p>
        </p:txBody>
      </p:sp>
    </p:spTree>
    <p:extLst>
      <p:ext uri="{BB962C8B-B14F-4D97-AF65-F5344CB8AC3E}">
        <p14:creationId xmlns:p14="http://schemas.microsoft.com/office/powerpoint/2010/main" val="5500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funkcionális bővítések </a:t>
            </a:r>
            <a:r>
              <a:rPr lang="hu-HU" dirty="0" smtClean="0"/>
              <a:t>5.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79512" y="1268760"/>
            <a:ext cx="540059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Fejlesztések alapja</a:t>
            </a:r>
          </a:p>
          <a:p>
            <a:endParaRPr lang="hu-HU" sz="2400" b="1" dirty="0" smtClean="0"/>
          </a:p>
          <a:p>
            <a:r>
              <a:rPr lang="hu-HU" sz="2400" b="1" dirty="0" smtClean="0">
                <a:solidFill>
                  <a:srgbClr val="FF0000"/>
                </a:solidFill>
              </a:rPr>
              <a:t>Számunkra minden felhasználó fontos!</a:t>
            </a:r>
          </a:p>
          <a:p>
            <a:r>
              <a:rPr lang="hu-HU" sz="1700" dirty="0"/>
              <a:t>A</a:t>
            </a:r>
            <a:r>
              <a:rPr lang="hu-HU" sz="1700" dirty="0" smtClean="0"/>
              <a:t> jobbító szándékú észrevételt, a felhasználói kör többségének munkáját segítő javaslatot mindenkitől szívesen fogadjuk!</a:t>
            </a:r>
          </a:p>
          <a:p>
            <a:endParaRPr lang="hu-HU" sz="1700" dirty="0"/>
          </a:p>
          <a:p>
            <a:r>
              <a:rPr lang="hu-HU" sz="1700" dirty="0" smtClean="0"/>
              <a:t>A fejlesztési igényeket eljuttatásának módja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700" b="1" dirty="0" smtClean="0"/>
              <a:t>Az ASP hibajegy-kezelő rendszerén keresztül (!)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700" dirty="0" smtClean="0"/>
              <a:t>Megyei támogató kollégákon keresztül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500" dirty="0"/>
          </a:p>
          <a:p>
            <a:pPr algn="ctr"/>
            <a:r>
              <a:rPr lang="hu-HU" sz="1600" i="1" dirty="0" smtClean="0"/>
              <a:t>Az ötletből igények, az igényekből tervek, a tervekből megvalósítások és így az álmokból valóságok születnek!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5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55910817"/>
              </p:ext>
            </p:extLst>
          </p:nvPr>
        </p:nvGraphicFramePr>
        <p:xfrm>
          <a:off x="3995936" y="1495874"/>
          <a:ext cx="5539563" cy="3987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66898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429462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 smtClean="0"/>
              <a:t>2019. évi </a:t>
            </a:r>
            <a:r>
              <a:rPr lang="hu-HU" dirty="0" err="1" smtClean="0"/>
              <a:t>InDULÁS</a:t>
            </a:r>
            <a:r>
              <a:rPr lang="hu-HU" dirty="0" smtClean="0"/>
              <a:t> támogatás 1.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74125318"/>
              </p:ext>
            </p:extLst>
          </p:nvPr>
        </p:nvGraphicFramePr>
        <p:xfrm>
          <a:off x="126969" y="2196500"/>
          <a:ext cx="9017031" cy="1794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233634"/>
              </p:ext>
            </p:extLst>
          </p:nvPr>
        </p:nvGraphicFramePr>
        <p:xfrm>
          <a:off x="234195" y="4509120"/>
          <a:ext cx="8802578" cy="1920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12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012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57199">
                <a:tc>
                  <a:txBody>
                    <a:bodyPr/>
                    <a:lstStyle/>
                    <a:p>
                      <a:r>
                        <a:rPr lang="hu-HU" dirty="0" smtClean="0"/>
                        <a:t>ONKADO – iktatás</a:t>
                      </a:r>
                      <a:endParaRPr lang="hu-H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err="1" smtClean="0"/>
                        <a:t>ASP.Irat</a:t>
                      </a:r>
                      <a:r>
                        <a:rPr lang="hu-HU" dirty="0" smtClean="0"/>
                        <a:t> – </a:t>
                      </a:r>
                      <a:r>
                        <a:rPr lang="hu-HU" dirty="0" err="1" smtClean="0"/>
                        <a:t>DMSOne</a:t>
                      </a:r>
                      <a:r>
                        <a:rPr lang="hu-HU" dirty="0" smtClean="0"/>
                        <a:t> </a:t>
                      </a:r>
                      <a:endParaRPr lang="hu-H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7832">
                <a:tc>
                  <a:txBody>
                    <a:bodyPr/>
                    <a:lstStyle/>
                    <a:p>
                      <a:r>
                        <a:rPr lang="hu-HU" dirty="0" smtClean="0"/>
                        <a:t>Alapértelmezett paraméterállítás</a:t>
                      </a:r>
                    </a:p>
                    <a:p>
                      <a:r>
                        <a:rPr lang="hu-HU" dirty="0" smtClean="0"/>
                        <a:t>H</a:t>
                      </a:r>
                      <a:r>
                        <a:rPr lang="hu-HU" baseline="0" dirty="0" smtClean="0"/>
                        <a:t>atározat forma – minta – készítés</a:t>
                      </a:r>
                    </a:p>
                    <a:p>
                      <a:r>
                        <a:rPr lang="hu-HU" baseline="0" dirty="0" smtClean="0"/>
                        <a:t>Iktatási környezet kialakítás</a:t>
                      </a:r>
                    </a:p>
                    <a:p>
                      <a:r>
                        <a:rPr lang="hu-HU" baseline="0" dirty="0" smtClean="0"/>
                        <a:t>Határozat és elektronikus értesítő PDF és vezérállomány ( </a:t>
                      </a:r>
                      <a:r>
                        <a:rPr lang="hu-HU" baseline="0" dirty="0" err="1" smtClean="0"/>
                        <a:t>xml</a:t>
                      </a:r>
                      <a:r>
                        <a:rPr lang="hu-HU" baseline="0" dirty="0" smtClean="0"/>
                        <a:t>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Paraméterezés</a:t>
                      </a:r>
                    </a:p>
                    <a:p>
                      <a:r>
                        <a:rPr lang="hu-HU" dirty="0" smtClean="0"/>
                        <a:t>Fájl fel- és letöltés</a:t>
                      </a:r>
                      <a:r>
                        <a:rPr lang="hu-HU" baseline="0" dirty="0" smtClean="0"/>
                        <a:t>i lehetőség – ASP </a:t>
                      </a:r>
                    </a:p>
                    <a:p>
                      <a:r>
                        <a:rPr lang="hu-HU" baseline="0" dirty="0" smtClean="0"/>
                        <a:t>Kiegészítés, csoportos iktatás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baseline="0" dirty="0" smtClean="0"/>
                        <a:t>Határozat és elektronikus értesítő PDF küldés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1772" y="1337688"/>
            <a:ext cx="8890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2019 évi induló rendszercsatlakozók </a:t>
            </a:r>
            <a:r>
              <a:rPr lang="hu-HU" sz="2400" dirty="0" smtClean="0"/>
              <a:t>határozatkészítési és iktatási szakrendszerei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4305" y="3836973"/>
            <a:ext cx="8802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FF0000"/>
                </a:solidFill>
              </a:rPr>
              <a:t>Támogatás – 2018 évi működés – már működik</a:t>
            </a:r>
          </a:p>
        </p:txBody>
      </p:sp>
    </p:spTree>
    <p:extLst>
      <p:ext uri="{BB962C8B-B14F-4D97-AF65-F5344CB8AC3E}">
        <p14:creationId xmlns:p14="http://schemas.microsoft.com/office/powerpoint/2010/main" val="235594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 err="1" smtClean="0"/>
              <a:t>onkado</a:t>
            </a:r>
            <a:r>
              <a:rPr lang="hu-HU" dirty="0" smtClean="0"/>
              <a:t> – </a:t>
            </a:r>
            <a:r>
              <a:rPr lang="hu-HU" dirty="0" err="1" smtClean="0"/>
              <a:t>asp.irat</a:t>
            </a:r>
            <a:r>
              <a:rPr lang="hu-HU" dirty="0" smtClean="0"/>
              <a:t> kapcsolat képekben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6" name="Kép 5" descr="cid:image003.png@01D34C00.EFBF29B0"/>
          <p:cNvPicPr/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235" y="2348880"/>
            <a:ext cx="6165765" cy="3404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62" y="1214328"/>
            <a:ext cx="4515686" cy="3574432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323528" y="5867713"/>
            <a:ext cx="6815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Iktatás folyamat a kiadott dokumentáció szerint</a:t>
            </a:r>
          </a:p>
        </p:txBody>
      </p:sp>
    </p:spTree>
    <p:extLst>
      <p:ext uri="{BB962C8B-B14F-4D97-AF65-F5344CB8AC3E}">
        <p14:creationId xmlns:p14="http://schemas.microsoft.com/office/powerpoint/2010/main" val="373935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2019. évi </a:t>
            </a:r>
            <a:r>
              <a:rPr lang="hu-HU" dirty="0" err="1"/>
              <a:t>InDULÁS</a:t>
            </a:r>
            <a:r>
              <a:rPr lang="hu-HU" dirty="0"/>
              <a:t> támogatás </a:t>
            </a:r>
            <a:r>
              <a:rPr lang="hu-HU" dirty="0" smtClean="0"/>
              <a:t>2.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251520" y="1556792"/>
            <a:ext cx="883349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KÜNY adatok beszerzése – már működik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400" dirty="0" smtClean="0"/>
              <a:t>:</a:t>
            </a:r>
            <a:r>
              <a:rPr lang="hu-HU" sz="2400" b="1" dirty="0"/>
              <a:t>Folyamata</a:t>
            </a:r>
            <a:endParaRPr lang="hu-HU" sz="24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hu-HU" sz="2400" dirty="0" err="1" smtClean="0"/>
              <a:t>Onkado</a:t>
            </a:r>
            <a:r>
              <a:rPr lang="hu-HU" sz="2400" dirty="0" smtClean="0"/>
              <a:t> – hiányos adatok kigyűjtése, export</a:t>
            </a:r>
          </a:p>
          <a:p>
            <a:pPr marL="971550" lvl="1" indent="-514350">
              <a:buFont typeface="+mj-lt"/>
              <a:buAutoNum type="arabicPeriod"/>
            </a:pPr>
            <a:r>
              <a:rPr lang="hu-HU" sz="2400" dirty="0" err="1" smtClean="0"/>
              <a:t>ASP.Adó</a:t>
            </a:r>
            <a:r>
              <a:rPr lang="hu-HU" sz="2400" dirty="0" smtClean="0"/>
              <a:t> migrációs oldalra, feltöltés</a:t>
            </a:r>
          </a:p>
          <a:p>
            <a:pPr marL="971550" lvl="1" indent="-514350">
              <a:buFont typeface="+mj-lt"/>
              <a:buAutoNum type="arabicPeriod"/>
            </a:pPr>
            <a:r>
              <a:rPr lang="hu-HU" sz="2400" dirty="0" smtClean="0"/>
              <a:t>Adatlekérés indítás</a:t>
            </a:r>
          </a:p>
          <a:p>
            <a:pPr marL="1885950" lvl="3" indent="-514350">
              <a:buFont typeface="+mj-lt"/>
              <a:buAutoNum type="arabicPeriod"/>
            </a:pPr>
            <a:r>
              <a:rPr lang="hu-HU" sz="2400" dirty="0" smtClean="0"/>
              <a:t>Adóazonosító jel -&gt;4T vagy vissza</a:t>
            </a:r>
          </a:p>
          <a:p>
            <a:pPr marL="1885950" lvl="3" indent="-514350">
              <a:buFont typeface="+mj-lt"/>
              <a:buAutoNum type="arabicPeriod"/>
            </a:pPr>
            <a:r>
              <a:rPr lang="hu-HU" sz="2400" dirty="0" smtClean="0"/>
              <a:t>Elhunyt jelző és dátum ( 4T) Alaprendelkezés (4T)</a:t>
            </a:r>
          </a:p>
          <a:p>
            <a:pPr marL="971550" lvl="1" indent="-514350">
              <a:buFont typeface="+mj-lt"/>
              <a:buAutoNum type="arabicPeriod"/>
            </a:pPr>
            <a:r>
              <a:rPr lang="hu-HU" sz="2400" dirty="0" smtClean="0"/>
              <a:t>Letöltés, visszatöltés – sikeres válaszok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400" b="1" dirty="0" smtClean="0"/>
              <a:t>Futás ütemezés </a:t>
            </a:r>
            <a:r>
              <a:rPr lang="hu-HU" sz="2400" dirty="0" smtClean="0"/>
              <a:t>(azonnal vagy éjszaka)  </a:t>
            </a:r>
            <a:r>
              <a:rPr lang="hu-HU" sz="2400" dirty="0" smtClean="0">
                <a:solidFill>
                  <a:srgbClr val="FF0000"/>
                </a:solidFill>
              </a:rPr>
              <a:t>&lt;100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400" dirty="0" smtClean="0"/>
              <a:t>Indítás után 100%-</a:t>
            </a:r>
            <a:r>
              <a:rPr lang="hu-HU" sz="2400" dirty="0" err="1" smtClean="0"/>
              <a:t>os</a:t>
            </a:r>
            <a:r>
              <a:rPr lang="hu-HU" sz="2400" dirty="0" smtClean="0"/>
              <a:t> állapotig </a:t>
            </a:r>
            <a:r>
              <a:rPr lang="hu-HU" sz="2400" b="1" dirty="0" smtClean="0"/>
              <a:t>új nem feltölthető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400" dirty="0" smtClean="0"/>
              <a:t>Ellenőrizhető – </a:t>
            </a:r>
            <a:r>
              <a:rPr lang="hu-HU" sz="2400" b="1" dirty="0" smtClean="0"/>
              <a:t>log mentés, </a:t>
            </a:r>
            <a:r>
              <a:rPr lang="hu-HU" sz="2400" dirty="0" smtClean="0">
                <a:solidFill>
                  <a:srgbClr val="FF0000"/>
                </a:solidFill>
              </a:rPr>
              <a:t>tárolás(</a:t>
            </a:r>
            <a:r>
              <a:rPr lang="hu-HU" sz="2400" dirty="0" err="1" smtClean="0">
                <a:solidFill>
                  <a:srgbClr val="FF0000"/>
                </a:solidFill>
              </a:rPr>
              <a:t>migrálás</a:t>
            </a:r>
            <a:r>
              <a:rPr lang="hu-HU" sz="2400" dirty="0" smtClean="0">
                <a:solidFill>
                  <a:srgbClr val="FF0000"/>
                </a:solidFill>
              </a:rPr>
              <a:t> után is)</a:t>
            </a:r>
            <a:r>
              <a:rPr lang="hu-HU" sz="2400" dirty="0" smtClean="0"/>
              <a:t>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400" b="1" dirty="0" smtClean="0"/>
              <a:t>Problémái</a:t>
            </a:r>
            <a:r>
              <a:rPr lang="hu-HU" sz="2400" dirty="0" smtClean="0"/>
              <a:t> – lassú válaszidő, csak 1 szálon fut (BM)</a:t>
            </a:r>
          </a:p>
          <a:p>
            <a:pPr algn="ctr"/>
            <a:r>
              <a:rPr lang="hu-HU" sz="2800" dirty="0" smtClean="0">
                <a:solidFill>
                  <a:srgbClr val="FF0000"/>
                </a:solidFill>
              </a:rPr>
              <a:t>Javaslat – elsősorban csak hiányos tételekre </a:t>
            </a:r>
          </a:p>
        </p:txBody>
      </p:sp>
    </p:spTree>
    <p:extLst>
      <p:ext uri="{BB962C8B-B14F-4D97-AF65-F5344CB8AC3E}">
        <p14:creationId xmlns:p14="http://schemas.microsoft.com/office/powerpoint/2010/main" val="121365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2019. évi </a:t>
            </a:r>
            <a:r>
              <a:rPr lang="hu-HU" dirty="0" err="1"/>
              <a:t>InDULÁS</a:t>
            </a:r>
            <a:r>
              <a:rPr lang="hu-HU" dirty="0"/>
              <a:t> támogatás </a:t>
            </a:r>
            <a:r>
              <a:rPr lang="hu-HU" dirty="0" smtClean="0"/>
              <a:t>3.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107504" y="1340768"/>
            <a:ext cx="883349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Pl. Migrációs jegyzőkönyv alapján -&gt;Mutató</a:t>
            </a:r>
            <a:br>
              <a:rPr lang="hu-HU" sz="2800" dirty="0" smtClean="0"/>
            </a:br>
            <a:endParaRPr lang="hu-HU" sz="2800" dirty="0" smtClean="0"/>
          </a:p>
          <a:p>
            <a:endParaRPr lang="hu-HU" sz="2800" dirty="0">
              <a:solidFill>
                <a:srgbClr val="FF0000"/>
              </a:solidFill>
            </a:endParaRPr>
          </a:p>
          <a:p>
            <a:endParaRPr lang="hu-HU" sz="2800" dirty="0" smtClean="0">
              <a:solidFill>
                <a:srgbClr val="FF0000"/>
              </a:solidFill>
            </a:endParaRPr>
          </a:p>
          <a:p>
            <a:endParaRPr lang="hu-HU" sz="2800" dirty="0">
              <a:solidFill>
                <a:srgbClr val="FF0000"/>
              </a:solidFill>
            </a:endParaRPr>
          </a:p>
          <a:p>
            <a:endParaRPr lang="hu-HU" sz="2800" dirty="0" smtClean="0">
              <a:solidFill>
                <a:srgbClr val="FF0000"/>
              </a:solidFill>
            </a:endParaRPr>
          </a:p>
          <a:p>
            <a:r>
              <a:rPr lang="hu-HU" sz="2800" dirty="0" smtClean="0"/>
              <a:t>Adózó jelölés</a:t>
            </a:r>
            <a:endParaRPr lang="hu-HU" sz="2800" dirty="0"/>
          </a:p>
          <a:p>
            <a:endParaRPr lang="hu-HU" sz="2800" dirty="0" smtClean="0">
              <a:solidFill>
                <a:srgbClr val="FF0000"/>
              </a:solidFill>
            </a:endParaRPr>
          </a:p>
          <a:p>
            <a:endParaRPr lang="hu-HU" sz="2800" dirty="0">
              <a:solidFill>
                <a:srgbClr val="FF0000"/>
              </a:solidFill>
            </a:endParaRPr>
          </a:p>
          <a:p>
            <a:endParaRPr lang="hu-HU" sz="2800" dirty="0" smtClean="0">
              <a:solidFill>
                <a:srgbClr val="FF0000"/>
              </a:solidFill>
            </a:endParaRPr>
          </a:p>
          <a:p>
            <a:r>
              <a:rPr lang="hu-HU" sz="2800" dirty="0" smtClean="0"/>
              <a:t>Szűrés</a:t>
            </a:r>
          </a:p>
          <a:p>
            <a:endParaRPr lang="hu-HU" sz="2800" dirty="0" smtClean="0">
              <a:solidFill>
                <a:srgbClr val="FF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450" y="1972007"/>
            <a:ext cx="7363222" cy="1729616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880" y="3307327"/>
            <a:ext cx="4892654" cy="2051069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4751" y="5277750"/>
            <a:ext cx="5449344" cy="154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3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2019. évi </a:t>
            </a:r>
            <a:r>
              <a:rPr lang="hu-HU" dirty="0" err="1"/>
              <a:t>InDULÁS</a:t>
            </a:r>
            <a:r>
              <a:rPr lang="hu-HU" dirty="0"/>
              <a:t> támogatás </a:t>
            </a:r>
            <a:r>
              <a:rPr lang="hu-HU" dirty="0" smtClean="0"/>
              <a:t>4.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179512" y="1340768"/>
            <a:ext cx="883349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Képviselő adatok külső rendszerekből </a:t>
            </a:r>
          </a:p>
          <a:p>
            <a:pPr algn="r"/>
            <a:r>
              <a:rPr lang="hu-HU" sz="2800" dirty="0" smtClean="0"/>
              <a:t>– Fejlesztés alatt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400" b="1" dirty="0" smtClean="0"/>
              <a:t>Specifikáció </a:t>
            </a:r>
            <a:r>
              <a:rPr lang="hu-HU" sz="2400" dirty="0" smtClean="0"/>
              <a:t>elkészült, tesztelés alatt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400" b="1" dirty="0" smtClean="0"/>
              <a:t>Kiadása </a:t>
            </a:r>
            <a:r>
              <a:rPr lang="hu-HU" sz="2400" dirty="0" smtClean="0"/>
              <a:t>konkrét igény jelzése alapján – Önkormányzatnak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400" b="1" dirty="0" smtClean="0"/>
              <a:t>Jellemzői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hu-HU" sz="2400" dirty="0" smtClean="0"/>
              <a:t>Migráció után betölthető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hu-HU" sz="2400" dirty="0" smtClean="0"/>
              <a:t>A 2019 év előtti indulók esetében is használható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hu-HU" sz="2400" dirty="0" smtClean="0"/>
              <a:t>2 db </a:t>
            </a:r>
            <a:r>
              <a:rPr lang="hu-HU" sz="2400" dirty="0" err="1" smtClean="0"/>
              <a:t>csv</a:t>
            </a:r>
            <a:r>
              <a:rPr lang="hu-HU" sz="2400" dirty="0" smtClean="0"/>
              <a:t> fájl (képviselő adatok, képviselet kapcsolat adatok)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hu-HU" sz="2400" dirty="0" smtClean="0"/>
              <a:t>Többször is betölthető, ellenőrzött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hu-HU" sz="2400" dirty="0" smtClean="0"/>
              <a:t>Betöltéskori hibaellenőrzés, táblázatos megjelenítés</a:t>
            </a:r>
          </a:p>
          <a:p>
            <a:pPr lvl="1"/>
            <a:endParaRPr lang="hu-HU" sz="2400" dirty="0" smtClean="0"/>
          </a:p>
          <a:p>
            <a:pPr algn="ctr"/>
            <a:r>
              <a:rPr lang="hu-HU" sz="2800" dirty="0" smtClean="0">
                <a:solidFill>
                  <a:srgbClr val="FF0000"/>
                </a:solidFill>
              </a:rPr>
              <a:t>Adózó létrehozás az állományok alapján nem történik!</a:t>
            </a:r>
            <a:endParaRPr lang="hu-HU" sz="2800" dirty="0" smtClean="0"/>
          </a:p>
        </p:txBody>
      </p:sp>
    </p:spTree>
    <p:extLst>
      <p:ext uri="{BB962C8B-B14F-4D97-AF65-F5344CB8AC3E}">
        <p14:creationId xmlns:p14="http://schemas.microsoft.com/office/powerpoint/2010/main" val="2243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 err="1" smtClean="0"/>
              <a:t>ASP.adó</a:t>
            </a:r>
            <a:r>
              <a:rPr lang="hu-HU" dirty="0" smtClean="0"/>
              <a:t> fejlesztési célok, feladatok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539552" y="1412776"/>
            <a:ext cx="8147248" cy="5328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b="1" dirty="0" smtClean="0"/>
              <a:t>Fejlesztési feladatok – kiemelt témák</a:t>
            </a:r>
          </a:p>
          <a:p>
            <a:pPr marL="0" indent="0">
              <a:buNone/>
            </a:pPr>
            <a:endParaRPr lang="hu-HU" b="1" dirty="0" smtClean="0"/>
          </a:p>
          <a:p>
            <a:r>
              <a:rPr lang="hu-HU" sz="2800" dirty="0" smtClean="0"/>
              <a:t>Elektronikus ügyintézési folyamatok bővítése</a:t>
            </a:r>
          </a:p>
          <a:p>
            <a:pPr lvl="1"/>
            <a:r>
              <a:rPr lang="hu-HU" sz="2400" dirty="0" smtClean="0"/>
              <a:t>On-line elérés, elérhető információk, EFER</a:t>
            </a:r>
          </a:p>
          <a:p>
            <a:r>
              <a:rPr lang="hu-HU" sz="2800" dirty="0" smtClean="0"/>
              <a:t>Funkcionális bővítések</a:t>
            </a:r>
          </a:p>
          <a:p>
            <a:pPr lvl="1"/>
            <a:r>
              <a:rPr lang="hu-HU" sz="2400" dirty="0" smtClean="0"/>
              <a:t>Adóköteles tevékenység kezelés, Iratszerkesztő, Adózói információk</a:t>
            </a:r>
          </a:p>
          <a:p>
            <a:r>
              <a:rPr lang="hu-HU" sz="2800" dirty="0" smtClean="0"/>
              <a:t>Háttér folyamatok </a:t>
            </a:r>
          </a:p>
          <a:p>
            <a:pPr lvl="1"/>
            <a:r>
              <a:rPr lang="hu-HU" sz="2400" dirty="0" smtClean="0"/>
              <a:t> Adattárház, Központi naplózás, Történetiség kezelés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hu-HU" sz="2800" dirty="0" smtClean="0"/>
              <a:t>2019 évi indulás támogatás - </a:t>
            </a:r>
            <a:r>
              <a:rPr lang="hu-HU" dirty="0" smtClean="0"/>
              <a:t>előkészületek</a:t>
            </a:r>
            <a:endParaRPr lang="hu-HU" dirty="0"/>
          </a:p>
          <a:p>
            <a:pPr lvl="1"/>
            <a:r>
              <a:rPr lang="hu-HU" sz="2400" dirty="0" smtClean="0"/>
              <a:t>KÜNY adatok, Év elejei iktatás, </a:t>
            </a:r>
            <a:r>
              <a:rPr lang="hu-HU" sz="2400" dirty="0"/>
              <a:t>K</a:t>
            </a:r>
            <a:r>
              <a:rPr lang="hu-HU" sz="2400" dirty="0" smtClean="0"/>
              <a:t>épviselői adatok</a:t>
            </a:r>
            <a:endParaRPr lang="hu-HU" sz="28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</p:spTree>
    <p:extLst>
      <p:ext uri="{BB962C8B-B14F-4D97-AF65-F5344CB8AC3E}">
        <p14:creationId xmlns:p14="http://schemas.microsoft.com/office/powerpoint/2010/main" val="313844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1440160"/>
          </a:xfrm>
        </p:spPr>
        <p:txBody>
          <a:bodyPr/>
          <a:lstStyle/>
          <a:p>
            <a:r>
              <a:rPr lang="hu-HU" dirty="0"/>
              <a:t>KÖSZÖNÖM </a:t>
            </a:r>
            <a:br>
              <a:rPr lang="hu-HU" dirty="0"/>
            </a:br>
            <a:r>
              <a:rPr lang="hu-HU" dirty="0"/>
              <a:t>A FIGYELMET!</a:t>
            </a:r>
          </a:p>
        </p:txBody>
      </p:sp>
      <p:pic>
        <p:nvPicPr>
          <p:cNvPr id="8" name="Kép 7">
            <a:extLst>
              <a:ext uri="{FF2B5EF4-FFF2-40B4-BE49-F238E27FC236}">
                <a16:creationId xmlns="" xmlns:a16="http://schemas.microsoft.com/office/drawing/2014/main" id="{2B026B01-E232-4192-9248-FEF16A69E1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5989201"/>
            <a:ext cx="1859853" cy="432048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="" xmlns:a16="http://schemas.microsoft.com/office/drawing/2014/main" id="{C61E3025-18A3-4CFD-9877-EAA091087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4" y="5988946"/>
            <a:ext cx="1152128" cy="40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 smtClean="0"/>
              <a:t>Elektronikus ügyintézés 1.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539552" y="1412776"/>
            <a:ext cx="828092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Központi Űrlapok</a:t>
            </a:r>
          </a:p>
          <a:p>
            <a:r>
              <a:rPr lang="hu-HU" sz="2400" dirty="0" smtClean="0"/>
              <a:t>Helyi iparűzési adó bevallás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hu-HU" sz="2000" b="1" dirty="0" smtClean="0"/>
              <a:t>Ügyfél adatok </a:t>
            </a:r>
            <a:r>
              <a:rPr lang="hu-HU" sz="2000" dirty="0" smtClean="0"/>
              <a:t>előtöltése</a:t>
            </a:r>
            <a:r>
              <a:rPr lang="hu-HU" sz="2000" b="1" dirty="0" smtClean="0"/>
              <a:t> </a:t>
            </a:r>
            <a:r>
              <a:rPr lang="hu-HU" sz="2000" dirty="0" smtClean="0"/>
              <a:t>a közhiteles nyilvántartásból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hu-HU" sz="2000" b="1" dirty="0" smtClean="0"/>
              <a:t>Rendelkezés adatok </a:t>
            </a:r>
            <a:r>
              <a:rPr lang="hu-HU" sz="2000" dirty="0" smtClean="0"/>
              <a:t>ellenőrzése és előtöltése (2019.07.01)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hu-HU" sz="2000" b="1" dirty="0" smtClean="0"/>
              <a:t>Képviselet adatok </a:t>
            </a:r>
            <a:r>
              <a:rPr lang="hu-HU" sz="2000" dirty="0" smtClean="0"/>
              <a:t>ellenőrzése (Adó)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hu-HU" sz="2000" b="1" dirty="0" smtClean="0"/>
              <a:t>Valós idejű adatelérés </a:t>
            </a:r>
            <a:r>
              <a:rPr lang="hu-HU" sz="2000" dirty="0" smtClean="0"/>
              <a:t>(!) Előleg számítás, elszámolási időszak</a:t>
            </a:r>
          </a:p>
          <a:p>
            <a:r>
              <a:rPr lang="hu-HU" sz="2400" dirty="0" smtClean="0"/>
              <a:t>Kiterjesztés további űrlapokra</a:t>
            </a:r>
          </a:p>
          <a:p>
            <a:r>
              <a:rPr lang="hu-HU" sz="2400" dirty="0" smtClean="0"/>
              <a:t>Egyedi igények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hu-HU" sz="2000" dirty="0" smtClean="0"/>
              <a:t>Pontos megfogalmazás alapján, (pl. Parkolási engedélyhez gépjármű hátralék)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hu-HU" sz="2000" dirty="0" err="1" smtClean="0"/>
              <a:t>iForm-os</a:t>
            </a:r>
            <a:r>
              <a:rPr lang="hu-HU" sz="2000" dirty="0"/>
              <a:t> (</a:t>
            </a:r>
            <a:r>
              <a:rPr lang="hu-HU" sz="2000" dirty="0" smtClean="0"/>
              <a:t>KDIV) fejlesztést is igényelhet</a:t>
            </a:r>
            <a:endParaRPr lang="hu-HU" sz="2000" dirty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</p:spTree>
    <p:extLst>
      <p:ext uri="{BB962C8B-B14F-4D97-AF65-F5344CB8AC3E}">
        <p14:creationId xmlns:p14="http://schemas.microsoft.com/office/powerpoint/2010/main" val="416447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Elektronikus ügyintézés </a:t>
            </a:r>
            <a:r>
              <a:rPr lang="hu-HU" dirty="0" smtClean="0"/>
              <a:t>2.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Elérhető ügyfél információk köre - Adó</a:t>
            </a:r>
          </a:p>
          <a:p>
            <a:r>
              <a:rPr lang="hu-HU" dirty="0" smtClean="0"/>
              <a:t>Jellemzői</a:t>
            </a:r>
          </a:p>
          <a:p>
            <a:pPr lvl="1"/>
            <a:r>
              <a:rPr lang="hu-HU" dirty="0" smtClean="0"/>
              <a:t>Valós idejű</a:t>
            </a:r>
          </a:p>
          <a:p>
            <a:pPr lvl="1"/>
            <a:r>
              <a:rPr lang="hu-HU" dirty="0" smtClean="0"/>
              <a:t>Központi azonosítás ( KAÜ)</a:t>
            </a:r>
          </a:p>
          <a:p>
            <a:pPr lvl="1"/>
            <a:r>
              <a:rPr lang="hu-HU" dirty="0" smtClean="0"/>
              <a:t>Képviselet ellenőrzés (ADÓ)</a:t>
            </a:r>
          </a:p>
          <a:p>
            <a:r>
              <a:rPr lang="hu-HU" dirty="0" smtClean="0"/>
              <a:t>Köre</a:t>
            </a:r>
          </a:p>
          <a:p>
            <a:pPr lvl="1"/>
            <a:r>
              <a:rPr lang="hu-HU" dirty="0" smtClean="0"/>
              <a:t>Számlaegyenleg</a:t>
            </a:r>
          </a:p>
          <a:p>
            <a:pPr lvl="1"/>
            <a:r>
              <a:rPr lang="hu-HU" dirty="0" smtClean="0"/>
              <a:t>EFER ( VPOS, </a:t>
            </a:r>
            <a:r>
              <a:rPr lang="hu-HU" dirty="0" smtClean="0">
                <a:solidFill>
                  <a:schemeClr val="bg1">
                    <a:lumMod val="75000"/>
                  </a:schemeClr>
                </a:solidFill>
              </a:rPr>
              <a:t>POS, Internetbank</a:t>
            </a:r>
            <a:r>
              <a:rPr lang="hu-HU" dirty="0" smtClean="0"/>
              <a:t>)</a:t>
            </a:r>
          </a:p>
          <a:p>
            <a:pPr lvl="1"/>
            <a:r>
              <a:rPr lang="hu-HU" dirty="0" smtClean="0"/>
              <a:t>Bevallás adatok</a:t>
            </a:r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</p:spTree>
    <p:extLst>
      <p:ext uri="{BB962C8B-B14F-4D97-AF65-F5344CB8AC3E}">
        <p14:creationId xmlns:p14="http://schemas.microsoft.com/office/powerpoint/2010/main" val="42429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Elektronikus ügyintézés 3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u-HU" b="1" dirty="0" smtClean="0"/>
              <a:t>Számlaegyenleg formátumok</a:t>
            </a:r>
          </a:p>
          <a:p>
            <a:pPr marL="0" indent="0">
              <a:buNone/>
            </a:pPr>
            <a:r>
              <a:rPr lang="hu-HU" dirty="0" smtClean="0"/>
              <a:t>Egyszerű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 smtClean="0"/>
              <a:t>Részletes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 smtClean="0"/>
              <a:t>Miért </a:t>
            </a:r>
            <a:r>
              <a:rPr lang="hu-HU" dirty="0"/>
              <a:t>a részletes?</a:t>
            </a:r>
          </a:p>
          <a:p>
            <a:r>
              <a:rPr lang="hu-HU" sz="2600" dirty="0" smtClean="0"/>
              <a:t>Tételes adatok +kódolás</a:t>
            </a:r>
          </a:p>
          <a:p>
            <a:r>
              <a:rPr lang="hu-HU" sz="2600" dirty="0" smtClean="0"/>
              <a:t>Kód értelmezés</a:t>
            </a:r>
          </a:p>
          <a:p>
            <a:r>
              <a:rPr lang="hu-HU" sz="2600" dirty="0"/>
              <a:t>Folyamatban lévő </a:t>
            </a:r>
            <a:r>
              <a:rPr lang="hu-HU" sz="2600" dirty="0" smtClean="0"/>
              <a:t>ügyek!</a:t>
            </a:r>
            <a:endParaRPr lang="hu-HU" sz="2600" dirty="0"/>
          </a:p>
          <a:p>
            <a:pPr marL="0" indent="0">
              <a:buNone/>
            </a:pPr>
            <a:endParaRPr lang="hu-HU" sz="26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0268" y="1697524"/>
            <a:ext cx="4474840" cy="1962136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3694" y="3659660"/>
            <a:ext cx="545310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1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Elektronikus ügyintézés </a:t>
            </a:r>
            <a:r>
              <a:rPr lang="hu-HU" dirty="0" smtClean="0"/>
              <a:t>4.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EFER = fizetési és elszámolási szolgáltatás</a:t>
            </a:r>
          </a:p>
          <a:p>
            <a:pPr marL="0" indent="0">
              <a:buNone/>
            </a:pPr>
            <a:r>
              <a:rPr lang="hu-HU" sz="2800" dirty="0" smtClean="0"/>
              <a:t>Milyen szolgáltatás vehető igénybe?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hu-HU" sz="2000" dirty="0" smtClean="0"/>
              <a:t>VPOS, </a:t>
            </a:r>
            <a:r>
              <a:rPr lang="hu-HU" sz="2000" dirty="0" smtClean="0">
                <a:solidFill>
                  <a:schemeClr val="bg1">
                    <a:lumMod val="75000"/>
                  </a:schemeClr>
                </a:solidFill>
              </a:rPr>
              <a:t>POS, Internetbank</a:t>
            </a:r>
          </a:p>
          <a:p>
            <a:pPr marL="0" indent="0">
              <a:buNone/>
            </a:pPr>
            <a:endParaRPr lang="hu-HU" sz="2800" dirty="0" smtClean="0"/>
          </a:p>
          <a:p>
            <a:pPr marL="0" indent="0">
              <a:buNone/>
            </a:pPr>
            <a:r>
              <a:rPr lang="hu-HU" sz="2800" dirty="0" smtClean="0"/>
              <a:t>Hol vehető igénybe?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hu-HU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400050" lvl="1" indent="0">
              <a:buNone/>
            </a:pPr>
            <a:endParaRPr lang="hu-HU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hu-HU" sz="1900" b="1" dirty="0" smtClean="0">
                <a:solidFill>
                  <a:srgbClr val="FF0000"/>
                </a:solidFill>
              </a:rPr>
              <a:t>Központi megoldás</a:t>
            </a:r>
            <a:br>
              <a:rPr lang="hu-HU" sz="1900" b="1" dirty="0" smtClean="0">
                <a:solidFill>
                  <a:srgbClr val="FF0000"/>
                </a:solidFill>
              </a:rPr>
            </a:br>
            <a:r>
              <a:rPr lang="hu-HU" sz="1900" b="1" dirty="0" smtClean="0">
                <a:solidFill>
                  <a:srgbClr val="FF0000"/>
                </a:solidFill>
              </a:rPr>
              <a:t>Több szakrendszernél is</a:t>
            </a:r>
            <a:br>
              <a:rPr lang="hu-HU" sz="1900" b="1" dirty="0" smtClean="0">
                <a:solidFill>
                  <a:srgbClr val="FF0000"/>
                </a:solidFill>
              </a:rPr>
            </a:br>
            <a:r>
              <a:rPr lang="hu-HU" sz="1900" b="1" dirty="0" smtClean="0">
                <a:solidFill>
                  <a:srgbClr val="FF0000"/>
                </a:solidFill>
              </a:rPr>
              <a:t>alkalmazható!</a:t>
            </a:r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3346418"/>
            <a:ext cx="5429341" cy="2746878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1000" y="2922144"/>
            <a:ext cx="3007344" cy="49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24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Elektronikus ügyintézés </a:t>
            </a:r>
            <a:r>
              <a:rPr lang="hu-HU" dirty="0" smtClean="0"/>
              <a:t>5.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dirty="0" smtClean="0"/>
              <a:t>Mivel lesz több a mai piaci megoldásoknál?</a:t>
            </a:r>
          </a:p>
          <a:p>
            <a:r>
              <a:rPr lang="hu-HU" sz="2400" b="1" dirty="0" smtClean="0"/>
              <a:t>Valós idejű </a:t>
            </a:r>
            <a:r>
              <a:rPr lang="hu-HU" sz="2400" dirty="0" smtClean="0"/>
              <a:t>fizetési kötelezettségre indítható</a:t>
            </a:r>
          </a:p>
          <a:p>
            <a:r>
              <a:rPr lang="hu-HU" sz="2400" b="1" dirty="0" smtClean="0"/>
              <a:t>Fizetési kategóriák</a:t>
            </a:r>
            <a:r>
              <a:rPr lang="hu-HU" sz="2400" dirty="0" smtClean="0"/>
              <a:t>ra csoportosított összegek ( hátralék, fizetendő, később esedékes)</a:t>
            </a:r>
          </a:p>
          <a:p>
            <a:r>
              <a:rPr lang="hu-HU" sz="2400" dirty="0" smtClean="0"/>
              <a:t> </a:t>
            </a:r>
            <a:r>
              <a:rPr lang="hu-HU" sz="2400" b="1" dirty="0" smtClean="0"/>
              <a:t>Több számlatípusra történő fizetés </a:t>
            </a:r>
            <a:r>
              <a:rPr lang="hu-HU" sz="2400" dirty="0" smtClean="0"/>
              <a:t>indítható 1 folyamatban! </a:t>
            </a:r>
            <a:r>
              <a:rPr lang="hu-HU" sz="2400" dirty="0"/>
              <a:t> </a:t>
            </a:r>
            <a:r>
              <a:rPr lang="hu-HU" sz="2400" dirty="0" smtClean="0"/>
              <a:t>(Ügyfél szempont) – több számlára érkezik</a:t>
            </a:r>
          </a:p>
          <a:p>
            <a:r>
              <a:rPr lang="hu-HU" sz="2400" b="1" dirty="0" smtClean="0"/>
              <a:t>Előre is indítható</a:t>
            </a:r>
            <a:r>
              <a:rPr lang="hu-HU" sz="2400" dirty="0" smtClean="0"/>
              <a:t>, kimutatott tartozás nélkül, összegkorlát nélkül, bármelyik bevezetett önkormányzati adóhatóság számlára</a:t>
            </a:r>
          </a:p>
          <a:p>
            <a:r>
              <a:rPr lang="hu-HU" sz="2400" b="1" dirty="0" smtClean="0"/>
              <a:t>Sikeres fizetés –azonnal </a:t>
            </a:r>
            <a:r>
              <a:rPr lang="hu-HU" sz="2400" dirty="0" smtClean="0"/>
              <a:t>megjelenik az ügyfélinformációknál és az OHP oldalon ismételt lekérés esetén</a:t>
            </a:r>
          </a:p>
          <a:p>
            <a:r>
              <a:rPr lang="hu-HU" sz="2400" b="1" dirty="0" smtClean="0"/>
              <a:t>Elektronikus számlakivonat </a:t>
            </a:r>
            <a:r>
              <a:rPr lang="hu-HU" sz="2400" dirty="0" smtClean="0"/>
              <a:t>feldolgozás - csoportos tétel rögzítés ( mint a PEK)</a:t>
            </a:r>
          </a:p>
          <a:p>
            <a:r>
              <a:rPr lang="hu-HU" sz="2400" b="1" dirty="0" smtClean="0"/>
              <a:t>Ügyintézői felületen </a:t>
            </a:r>
            <a:r>
              <a:rPr lang="hu-HU" sz="2400" dirty="0" smtClean="0"/>
              <a:t>táblázat szerűen lekérdezhető</a:t>
            </a:r>
          </a:p>
          <a:p>
            <a:endParaRPr lang="hu-HU" sz="24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</p:spTree>
    <p:extLst>
      <p:ext uri="{BB962C8B-B14F-4D97-AF65-F5344CB8AC3E}">
        <p14:creationId xmlns:p14="http://schemas.microsoft.com/office/powerpoint/2010/main" val="10911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Elektronikus ügyintézés 6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dirty="0" smtClean="0"/>
              <a:t>Elérhető bevallások</a:t>
            </a:r>
          </a:p>
          <a:p>
            <a:r>
              <a:rPr lang="hu-HU" sz="2000" dirty="0"/>
              <a:t>OHP – </a:t>
            </a:r>
            <a:r>
              <a:rPr lang="hu-HU" sz="2000" dirty="0" smtClean="0"/>
              <a:t>ADÓ – OHP szakrendszer </a:t>
            </a:r>
            <a:r>
              <a:rPr lang="hu-HU" sz="2000" dirty="0"/>
              <a:t>kapcsolat </a:t>
            </a:r>
            <a:endParaRPr lang="hu-HU" sz="2000" dirty="0" smtClean="0"/>
          </a:p>
          <a:p>
            <a:pPr marL="0" indent="0">
              <a:buNone/>
            </a:pPr>
            <a:r>
              <a:rPr lang="hu-HU" sz="2000" b="1" dirty="0" smtClean="0"/>
              <a:t>Folyamata</a:t>
            </a:r>
            <a:endParaRPr lang="hu-HU" sz="2000" b="1" dirty="0"/>
          </a:p>
          <a:p>
            <a:pPr marL="457200" indent="-457200">
              <a:buFont typeface="+mj-lt"/>
              <a:buAutoNum type="arabicPeriod"/>
            </a:pPr>
            <a:r>
              <a:rPr lang="hu-HU" sz="2000" dirty="0"/>
              <a:t>Lekérdezés időpontjában </a:t>
            </a:r>
            <a:r>
              <a:rPr lang="hu-HU" sz="2000" b="1" dirty="0"/>
              <a:t>aktuális </a:t>
            </a:r>
            <a:r>
              <a:rPr lang="hu-HU" sz="2000" b="1" dirty="0" smtClean="0"/>
              <a:t>bevallások lekérése</a:t>
            </a:r>
          </a:p>
          <a:p>
            <a:pPr marL="457200" indent="-457200">
              <a:buFont typeface="+mj-lt"/>
              <a:buAutoNum type="arabicPeriod"/>
            </a:pPr>
            <a:r>
              <a:rPr lang="hu-HU" sz="2000" dirty="0" smtClean="0"/>
              <a:t>Bevallás típusonként a </a:t>
            </a:r>
            <a:r>
              <a:rPr lang="hu-HU" sz="2000" b="1" dirty="0" smtClean="0"/>
              <a:t>jellemző adatok visszaadása</a:t>
            </a:r>
            <a:r>
              <a:rPr lang="hu-HU" sz="2000" dirty="0" smtClean="0"/>
              <a:t>, megmutatása</a:t>
            </a:r>
          </a:p>
          <a:p>
            <a:pPr marL="457200" indent="-457200">
              <a:buFont typeface="+mj-lt"/>
              <a:buAutoNum type="arabicPeriod"/>
            </a:pPr>
            <a:r>
              <a:rPr lang="hu-HU" sz="2000" b="1" dirty="0" smtClean="0"/>
              <a:t>1 konkrét bevallás </a:t>
            </a:r>
            <a:r>
              <a:rPr lang="hu-HU" sz="2000" dirty="0" smtClean="0"/>
              <a:t>azonosító megjelölése, </a:t>
            </a:r>
            <a:r>
              <a:rPr lang="hu-HU" sz="2000" b="1" dirty="0" smtClean="0"/>
              <a:t>lekérése</a:t>
            </a:r>
          </a:p>
          <a:p>
            <a:pPr marL="457200" indent="-457200">
              <a:buFont typeface="+mj-lt"/>
              <a:buAutoNum type="arabicPeriod"/>
            </a:pPr>
            <a:r>
              <a:rPr lang="hu-HU" sz="2000" b="1" dirty="0" smtClean="0"/>
              <a:t>Bevallás kép </a:t>
            </a:r>
            <a:r>
              <a:rPr lang="hu-HU" sz="2000" dirty="0" smtClean="0"/>
              <a:t>megmutatása, letölthetősége (PDF)</a:t>
            </a:r>
            <a:endParaRPr lang="hu-HU" sz="2000" dirty="0"/>
          </a:p>
          <a:p>
            <a:pPr marL="0" indent="0">
              <a:buNone/>
            </a:pPr>
            <a:r>
              <a:rPr lang="hu-HU" sz="2000" b="1" dirty="0" smtClean="0"/>
              <a:t>Jellemzői</a:t>
            </a:r>
          </a:p>
          <a:p>
            <a:r>
              <a:rPr lang="hu-HU" sz="2000" b="1" dirty="0" smtClean="0"/>
              <a:t>Minden</a:t>
            </a:r>
            <a:r>
              <a:rPr lang="hu-HU" sz="2000" dirty="0" smtClean="0"/>
              <a:t> az </a:t>
            </a:r>
            <a:r>
              <a:rPr lang="hu-HU" sz="2000" dirty="0"/>
              <a:t>az ADÓ szakrendszerben </a:t>
            </a:r>
            <a:r>
              <a:rPr lang="hu-HU" sz="2000" dirty="0" smtClean="0"/>
              <a:t>adózóhoz </a:t>
            </a:r>
            <a:r>
              <a:rPr lang="hu-HU" sz="2000" b="1" dirty="0" smtClean="0"/>
              <a:t>feldolgozott bevallás</a:t>
            </a:r>
          </a:p>
          <a:p>
            <a:pPr marL="400050" lvl="1" indent="0">
              <a:buNone/>
            </a:pPr>
            <a:r>
              <a:rPr lang="hu-HU" sz="2000" dirty="0" smtClean="0"/>
              <a:t>Központi bevallások – Gépjármű adó adat is</a:t>
            </a:r>
          </a:p>
          <a:p>
            <a:r>
              <a:rPr lang="hu-HU" sz="2000" b="1" dirty="0" smtClean="0"/>
              <a:t>Teljes bevallás adattartalom</a:t>
            </a:r>
            <a:r>
              <a:rPr lang="hu-HU" sz="2000" dirty="0" smtClean="0"/>
              <a:t>mal, akár több oldalas képben (érkeztetés, ellenjegyzés adatokkal), nyomtatható formában</a:t>
            </a:r>
          </a:p>
          <a:p>
            <a:r>
              <a:rPr lang="hu-HU" sz="2000" dirty="0" smtClean="0"/>
              <a:t>Ügyintézői oldalon elérhető </a:t>
            </a:r>
            <a:r>
              <a:rPr lang="hu-HU" sz="2000" b="1" dirty="0" smtClean="0"/>
              <a:t>azonos képformátum</a:t>
            </a:r>
          </a:p>
          <a:p>
            <a:endParaRPr lang="hu-HU" sz="1900" dirty="0" smtClean="0"/>
          </a:p>
          <a:p>
            <a:pPr marL="0" indent="0" algn="ctr">
              <a:buNone/>
            </a:pPr>
            <a:r>
              <a:rPr lang="hu-HU" sz="2000" b="1" dirty="0" smtClean="0">
                <a:solidFill>
                  <a:srgbClr val="FF0000"/>
                </a:solidFill>
              </a:rPr>
              <a:t>ADÓ kész – Indítása 2019. 1 név végére tervezett</a:t>
            </a:r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/>
          </a:p>
        </p:txBody>
      </p:sp>
    </p:spTree>
    <p:extLst>
      <p:ext uri="{BB962C8B-B14F-4D97-AF65-F5344CB8AC3E}">
        <p14:creationId xmlns:p14="http://schemas.microsoft.com/office/powerpoint/2010/main" val="39493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558516" y="228896"/>
            <a:ext cx="4412043" cy="864096"/>
          </a:xfrm>
        </p:spPr>
        <p:txBody>
          <a:bodyPr>
            <a:normAutofit/>
          </a:bodyPr>
          <a:lstStyle/>
          <a:p>
            <a:pPr algn="ctr"/>
            <a:r>
              <a:rPr lang="hu-HU" dirty="0"/>
              <a:t>Elektronikus ügyintézés </a:t>
            </a:r>
            <a:r>
              <a:rPr lang="hu-HU" dirty="0" smtClean="0"/>
              <a:t>7.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Elérhető bevallások – kép formátuma</a:t>
            </a:r>
          </a:p>
          <a:p>
            <a:r>
              <a:rPr lang="hu-HU" sz="1900" dirty="0" smtClean="0"/>
              <a:t>Ugyan az ami az ASP.ADÓ felületéről indítható</a:t>
            </a:r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endParaRPr lang="hu-HU" sz="1900" dirty="0" smtClean="0"/>
          </a:p>
          <a:p>
            <a:r>
              <a:rPr lang="hu-HU" sz="1900" dirty="0" smtClean="0"/>
              <a:t>PDF, tartalma csak információként használható!</a:t>
            </a:r>
          </a:p>
          <a:p>
            <a:endParaRPr lang="hu-HU" sz="1900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6632" y="2132856"/>
            <a:ext cx="6515100" cy="1666875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520" y="4239740"/>
            <a:ext cx="4007778" cy="2194002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9766" y="4798692"/>
            <a:ext cx="5254234" cy="191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29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DB5D22AD93C6144AA8E7D3DE54C61FD0" ma:contentTypeVersion="0" ma:contentTypeDescription="Új dokumentum létrehozása." ma:contentTypeScope="" ma:versionID="b4f84cd438350e79051b67f8e204068d">
  <xsd:schema xmlns:xsd="http://www.w3.org/2001/XMLSchema" xmlns:p="http://schemas.microsoft.com/office/2006/metadata/properties" targetNamespace="http://schemas.microsoft.com/office/2006/metadata/properties" ma:root="true" ma:fieldsID="b0d536f129c651b6788987fff2486af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 ma:readOnly="true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B42DE7-AA05-42D4-8E03-70381F030AE4}">
  <ds:schemaRefs>
    <ds:schemaRef ds:uri="http://purl.org/dc/dcmitype/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31C7DEC-DF85-4534-85E8-46744B51DF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B6B63B9-1840-45CD-8D45-F86B99ED45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2234</TotalTime>
  <Words>1150</Words>
  <Application>Microsoft Office PowerPoint</Application>
  <PresentationFormat>Diavetítés a képernyőre (4:3 oldalarány)</PresentationFormat>
  <Paragraphs>302</Paragraphs>
  <Slides>20</Slides>
  <Notes>20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1" baseType="lpstr">
      <vt:lpstr>Office-téma</vt:lpstr>
      <vt:lpstr>Asp.adó   szakrendszer kiemelt fejlesztési feladatai</vt:lpstr>
      <vt:lpstr>ASP.adó fejlesztési célok, feladatok</vt:lpstr>
      <vt:lpstr>Elektronikus ügyintézés 1.</vt:lpstr>
      <vt:lpstr>Elektronikus ügyintézés 2.</vt:lpstr>
      <vt:lpstr>Elektronikus ügyintézés 3.</vt:lpstr>
      <vt:lpstr>Elektronikus ügyintézés 4.</vt:lpstr>
      <vt:lpstr>Elektronikus ügyintézés 5.</vt:lpstr>
      <vt:lpstr>Elektronikus ügyintézés 6.</vt:lpstr>
      <vt:lpstr>Elektronikus ügyintézés 7.</vt:lpstr>
      <vt:lpstr>Funkcionális bővítések 1.</vt:lpstr>
      <vt:lpstr>Funkcionális bővítések 2.</vt:lpstr>
      <vt:lpstr>Funkcionális bővítések 3.</vt:lpstr>
      <vt:lpstr>funkcionális bővítések 4.</vt:lpstr>
      <vt:lpstr>funkcionális bővítések 5.</vt:lpstr>
      <vt:lpstr>2019. évi InDULÁS támogatás 1.</vt:lpstr>
      <vt:lpstr>onkado – asp.irat kapcsolat képekben</vt:lpstr>
      <vt:lpstr>2019. évi InDULÁS támogatás 2.</vt:lpstr>
      <vt:lpstr>2019. évi InDULÁS támogatás 3.</vt:lpstr>
      <vt:lpstr>2019. évi InDULÁS támogatás 4.</vt:lpstr>
      <vt:lpstr>KÖSZÖNÖM  A FIGYELMET!</vt:lpstr>
    </vt:vector>
  </TitlesOfParts>
  <Company>novak.adam@gmail.com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Molnár Judit</cp:lastModifiedBy>
  <cp:revision>162</cp:revision>
  <cp:lastPrinted>2017-10-24T12:56:46Z</cp:lastPrinted>
  <dcterms:created xsi:type="dcterms:W3CDTF">2014-03-03T11:13:53Z</dcterms:created>
  <dcterms:modified xsi:type="dcterms:W3CDTF">2019-01-07T07:52:07Z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0x010100DB5D22AD93C6144AA8E7D3DE54C61FD0</vt:lpwstr>
  </property>
</Properties>
</file>