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256" r:id="rId2"/>
    <p:sldId id="393" r:id="rId3"/>
    <p:sldId id="291" r:id="rId4"/>
    <p:sldId id="552" r:id="rId5"/>
    <p:sldId id="580" r:id="rId6"/>
    <p:sldId id="550" r:id="rId7"/>
    <p:sldId id="549" r:id="rId8"/>
    <p:sldId id="551" r:id="rId9"/>
    <p:sldId id="559" r:id="rId10"/>
    <p:sldId id="579" r:id="rId11"/>
    <p:sldId id="558" r:id="rId12"/>
    <p:sldId id="583" r:id="rId13"/>
    <p:sldId id="581" r:id="rId14"/>
    <p:sldId id="584" r:id="rId15"/>
    <p:sldId id="578" r:id="rId16"/>
    <p:sldId id="582" r:id="rId17"/>
    <p:sldId id="590" r:id="rId18"/>
    <p:sldId id="576" r:id="rId19"/>
    <p:sldId id="452" r:id="rId20"/>
    <p:sldId id="547" r:id="rId21"/>
    <p:sldId id="555" r:id="rId22"/>
    <p:sldId id="563" r:id="rId23"/>
    <p:sldId id="569" r:id="rId24"/>
    <p:sldId id="568" r:id="rId25"/>
    <p:sldId id="603" r:id="rId26"/>
    <p:sldId id="561" r:id="rId27"/>
    <p:sldId id="562" r:id="rId28"/>
    <p:sldId id="567" r:id="rId29"/>
    <p:sldId id="573" r:id="rId30"/>
    <p:sldId id="395" r:id="rId31"/>
    <p:sldId id="484" r:id="rId32"/>
    <p:sldId id="542" r:id="rId33"/>
    <p:sldId id="543" r:id="rId34"/>
    <p:sldId id="600" r:id="rId35"/>
    <p:sldId id="599" r:id="rId36"/>
    <p:sldId id="544" r:id="rId37"/>
    <p:sldId id="425" r:id="rId38"/>
    <p:sldId id="428" r:id="rId39"/>
    <p:sldId id="366" r:id="rId40"/>
  </p:sldIdLst>
  <p:sldSz cx="9144000" cy="6858000" type="screen4x3"/>
  <p:notesSz cx="6807200" cy="9939338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14" autoAdjust="0"/>
    <p:restoredTop sz="94622" autoAdjust="0"/>
  </p:normalViewPr>
  <p:slideViewPr>
    <p:cSldViewPr>
      <p:cViewPr varScale="1">
        <p:scale>
          <a:sx n="69" d="100"/>
          <a:sy n="69" d="100"/>
        </p:scale>
        <p:origin x="570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121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9787" cy="496967"/>
          </a:xfrm>
          <a:prstGeom prst="rect">
            <a:avLst/>
          </a:prstGeom>
        </p:spPr>
        <p:txBody>
          <a:bodyPr vert="horz" lIns="92821" tIns="46410" rIns="92821" bIns="46410" rtlCol="0"/>
          <a:lstStyle>
            <a:lvl1pPr algn="l">
              <a:defRPr sz="1200"/>
            </a:lvl1pPr>
          </a:lstStyle>
          <a:p>
            <a:endParaRPr lang="hu-H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5837" y="1"/>
            <a:ext cx="2949787" cy="496967"/>
          </a:xfrm>
          <a:prstGeom prst="rect">
            <a:avLst/>
          </a:prstGeom>
        </p:spPr>
        <p:txBody>
          <a:bodyPr vert="horz" lIns="92821" tIns="46410" rIns="92821" bIns="46410" rtlCol="0"/>
          <a:lstStyle>
            <a:lvl1pPr algn="r">
              <a:defRPr sz="1200"/>
            </a:lvl1pPr>
          </a:lstStyle>
          <a:p>
            <a:fld id="{5D2CA1DA-A253-48C4-9532-38EAA0C126EE}" type="datetimeFigureOut">
              <a:rPr lang="hu-HU" smtClean="0"/>
              <a:pPr/>
              <a:t>2019.11.12.</a:t>
            </a:fld>
            <a:endParaRPr lang="hu-H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0647"/>
            <a:ext cx="2949787" cy="496967"/>
          </a:xfrm>
          <a:prstGeom prst="rect">
            <a:avLst/>
          </a:prstGeom>
        </p:spPr>
        <p:txBody>
          <a:bodyPr vert="horz" lIns="92821" tIns="46410" rIns="92821" bIns="46410" rtlCol="0" anchor="b"/>
          <a:lstStyle>
            <a:lvl1pPr algn="l">
              <a:defRPr sz="1200"/>
            </a:lvl1pPr>
          </a:lstStyle>
          <a:p>
            <a:endParaRPr lang="hu-H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5837" y="9440647"/>
            <a:ext cx="2949787" cy="496967"/>
          </a:xfrm>
          <a:prstGeom prst="rect">
            <a:avLst/>
          </a:prstGeom>
        </p:spPr>
        <p:txBody>
          <a:bodyPr vert="horz" lIns="92821" tIns="46410" rIns="92821" bIns="46410" rtlCol="0" anchor="b"/>
          <a:lstStyle>
            <a:lvl1pPr algn="r">
              <a:defRPr sz="1200"/>
            </a:lvl1pPr>
          </a:lstStyle>
          <a:p>
            <a:fld id="{45E3780E-A334-4547-9455-457813E7E9F3}" type="slidenum">
              <a:rPr lang="hu-HU" smtClean="0"/>
              <a:pPr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7204544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9787" cy="496967"/>
          </a:xfrm>
          <a:prstGeom prst="rect">
            <a:avLst/>
          </a:prstGeom>
        </p:spPr>
        <p:txBody>
          <a:bodyPr vert="horz" lIns="92821" tIns="46410" rIns="92821" bIns="46410" rtlCol="0"/>
          <a:lstStyle>
            <a:lvl1pPr algn="l">
              <a:defRPr sz="1200"/>
            </a:lvl1pPr>
          </a:lstStyle>
          <a:p>
            <a:endParaRPr lang="hu-H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5837" y="1"/>
            <a:ext cx="2949787" cy="496967"/>
          </a:xfrm>
          <a:prstGeom prst="rect">
            <a:avLst/>
          </a:prstGeom>
        </p:spPr>
        <p:txBody>
          <a:bodyPr vert="horz" lIns="92821" tIns="46410" rIns="92821" bIns="46410" rtlCol="0"/>
          <a:lstStyle>
            <a:lvl1pPr algn="r">
              <a:defRPr sz="1200"/>
            </a:lvl1pPr>
          </a:lstStyle>
          <a:p>
            <a:fld id="{16AAC474-7325-4C7C-84BF-6349B00A0501}" type="datetimeFigureOut">
              <a:rPr lang="hu-HU" smtClean="0"/>
              <a:pPr/>
              <a:t>2019.11.12.</a:t>
            </a:fld>
            <a:endParaRPr lang="hu-H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7713"/>
            <a:ext cx="4967288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21" tIns="46410" rIns="92821" bIns="46410" rtlCol="0" anchor="ctr"/>
          <a:lstStyle/>
          <a:p>
            <a:endParaRPr lang="hu-HU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2821" tIns="46410" rIns="92821" bIns="4641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6967"/>
          </a:xfrm>
          <a:prstGeom prst="rect">
            <a:avLst/>
          </a:prstGeom>
        </p:spPr>
        <p:txBody>
          <a:bodyPr vert="horz" lIns="92821" tIns="46410" rIns="92821" bIns="46410" rtlCol="0" anchor="b"/>
          <a:lstStyle>
            <a:lvl1pPr algn="l">
              <a:defRPr sz="1200"/>
            </a:lvl1pPr>
          </a:lstStyle>
          <a:p>
            <a:endParaRPr lang="hu-H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5837" y="9440647"/>
            <a:ext cx="2949787" cy="496967"/>
          </a:xfrm>
          <a:prstGeom prst="rect">
            <a:avLst/>
          </a:prstGeom>
        </p:spPr>
        <p:txBody>
          <a:bodyPr vert="horz" lIns="92821" tIns="46410" rIns="92821" bIns="46410" rtlCol="0" anchor="b"/>
          <a:lstStyle>
            <a:lvl1pPr algn="r">
              <a:defRPr sz="1200"/>
            </a:lvl1pPr>
          </a:lstStyle>
          <a:p>
            <a:fld id="{10F11660-8C19-4F34-96BA-D76A85EEB418}" type="slidenum">
              <a:rPr lang="hu-HU" smtClean="0"/>
              <a:pPr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971476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1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8204641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10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9678237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11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9678237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12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9678237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13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9678237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14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9678237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15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9678237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16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96782374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17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9678237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18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9678237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>
                <a:solidFill>
                  <a:prstClr val="black"/>
                </a:solidFill>
              </a:rPr>
              <a:pPr/>
              <a:t>19</a:t>
            </a:fld>
            <a:endParaRPr lang="hu-H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65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2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5625707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20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56257071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21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9678237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22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96782374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23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96782374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24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96782374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25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96782374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26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96782374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27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96782374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28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96782374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29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9678237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3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87439813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30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56257071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>
                <a:solidFill>
                  <a:prstClr val="black"/>
                </a:solidFill>
              </a:rPr>
              <a:pPr/>
              <a:t>31</a:t>
            </a:fld>
            <a:endParaRPr lang="hu-H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651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>
                <a:solidFill>
                  <a:prstClr val="black"/>
                </a:solidFill>
              </a:rPr>
              <a:pPr/>
              <a:t>32</a:t>
            </a:fld>
            <a:endParaRPr lang="hu-H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651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>
                <a:solidFill>
                  <a:prstClr val="black"/>
                </a:solidFill>
              </a:rPr>
              <a:pPr/>
              <a:t>33</a:t>
            </a:fld>
            <a:endParaRPr lang="hu-H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651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>
                <a:solidFill>
                  <a:prstClr val="black"/>
                </a:solidFill>
              </a:rPr>
              <a:pPr/>
              <a:t>34</a:t>
            </a:fld>
            <a:endParaRPr lang="hu-H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651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>
                <a:solidFill>
                  <a:prstClr val="black"/>
                </a:solidFill>
              </a:rPr>
              <a:pPr/>
              <a:t>35</a:t>
            </a:fld>
            <a:endParaRPr lang="hu-H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651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>
                <a:solidFill>
                  <a:prstClr val="black"/>
                </a:solidFill>
              </a:rPr>
              <a:pPr/>
              <a:t>36</a:t>
            </a:fld>
            <a:endParaRPr lang="hu-H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651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>
                <a:solidFill>
                  <a:prstClr val="black"/>
                </a:solidFill>
              </a:rPr>
              <a:pPr/>
              <a:t>37</a:t>
            </a:fld>
            <a:endParaRPr lang="hu-H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651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>
                <a:solidFill>
                  <a:prstClr val="black"/>
                </a:solidFill>
              </a:rPr>
              <a:pPr/>
              <a:t>38</a:t>
            </a:fld>
            <a:endParaRPr lang="hu-H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651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39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5625707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4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9678237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5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9678237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6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9678237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7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9678237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8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9678237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1660-8C19-4F34-96BA-D76A85EEB418}" type="slidenum">
              <a:rPr lang="hu-HU" smtClean="0"/>
              <a:pPr/>
              <a:t>9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9678237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3D996-17EE-4037-BA17-C34A1BF67EB1}" type="datetime1">
              <a:rPr lang="hu-HU" smtClean="0"/>
              <a:pPr/>
              <a:t>2019.11.12.</a:t>
            </a:fld>
            <a:endParaRPr lang="hu-H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3BCD2-06B7-42BA-8C82-CB1C1E5C6D18}" type="slidenum">
              <a:rPr lang="hu-HU" smtClean="0"/>
              <a:pPr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80619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ADBD1-B73F-4E06-A1D3-AD4CB5F64C0C}" type="datetime1">
              <a:rPr lang="hu-HU" smtClean="0"/>
              <a:pPr/>
              <a:t>2019.11.12.</a:t>
            </a:fld>
            <a:endParaRPr lang="hu-H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3BCD2-06B7-42BA-8C82-CB1C1E5C6D18}" type="slidenum">
              <a:rPr lang="hu-HU" smtClean="0"/>
              <a:pPr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763840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43871-2427-4CE3-8251-9DE15A223D1A}" type="datetime1">
              <a:rPr lang="hu-HU" smtClean="0"/>
              <a:pPr/>
              <a:t>2019.11.12.</a:t>
            </a:fld>
            <a:endParaRPr lang="hu-H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3BCD2-06B7-42BA-8C82-CB1C1E5C6D18}" type="slidenum">
              <a:rPr lang="hu-HU" smtClean="0"/>
              <a:pPr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02049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D138E-7DAE-42C0-AFC6-CECA1EE84F89}" type="datetime1">
              <a:rPr lang="hu-HU" smtClean="0"/>
              <a:pPr/>
              <a:t>2019.11.12.</a:t>
            </a:fld>
            <a:endParaRPr lang="hu-H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3BCD2-06B7-42BA-8C82-CB1C1E5C6D18}" type="slidenum">
              <a:rPr lang="hu-HU" smtClean="0"/>
              <a:pPr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796767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8EE7B-E198-4D2C-A54D-15B5530020A5}" type="datetime1">
              <a:rPr lang="hu-HU" smtClean="0"/>
              <a:pPr/>
              <a:t>2019.11.12.</a:t>
            </a:fld>
            <a:endParaRPr lang="hu-H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3BCD2-06B7-42BA-8C82-CB1C1E5C6D18}" type="slidenum">
              <a:rPr lang="hu-HU" smtClean="0"/>
              <a:pPr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374053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40FA2-0287-4F70-BDD3-4251C10024BC}" type="datetime1">
              <a:rPr lang="hu-HU" smtClean="0"/>
              <a:pPr/>
              <a:t>2019.11.12.</a:t>
            </a:fld>
            <a:endParaRPr lang="hu-H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3BCD2-06B7-42BA-8C82-CB1C1E5C6D18}" type="slidenum">
              <a:rPr lang="hu-HU" smtClean="0"/>
              <a:pPr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814353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C2DCD-545C-4674-8B94-2C3ED00DD295}" type="datetime1">
              <a:rPr lang="hu-HU" smtClean="0"/>
              <a:pPr/>
              <a:t>2019.11.12.</a:t>
            </a:fld>
            <a:endParaRPr lang="hu-H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3BCD2-06B7-42BA-8C82-CB1C1E5C6D18}" type="slidenum">
              <a:rPr lang="hu-HU" smtClean="0"/>
              <a:pPr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767981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D9B03-0247-469D-B033-40A8CB65BCBD}" type="datetime1">
              <a:rPr lang="hu-HU" smtClean="0"/>
              <a:pPr/>
              <a:t>2019.11.12.</a:t>
            </a:fld>
            <a:endParaRPr lang="hu-H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3BCD2-06B7-42BA-8C82-CB1C1E5C6D18}" type="slidenum">
              <a:rPr lang="hu-HU" smtClean="0"/>
              <a:pPr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557713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1A4CD-A309-4345-B098-0972D05FD224}" type="datetime1">
              <a:rPr lang="hu-HU" smtClean="0"/>
              <a:pPr/>
              <a:t>2019.11.12.</a:t>
            </a:fld>
            <a:endParaRPr lang="hu-H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3BCD2-06B7-42BA-8C82-CB1C1E5C6D18}" type="slidenum">
              <a:rPr lang="hu-HU" smtClean="0"/>
              <a:pPr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12397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A3463-6825-4F67-AA89-EB7A6012FC1A}" type="datetime1">
              <a:rPr lang="hu-HU" smtClean="0"/>
              <a:pPr/>
              <a:t>2019.11.12.</a:t>
            </a:fld>
            <a:endParaRPr lang="hu-H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3BCD2-06B7-42BA-8C82-CB1C1E5C6D18}" type="slidenum">
              <a:rPr lang="hu-HU" smtClean="0"/>
              <a:pPr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22479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B6EC1-0CAA-4AD3-886E-B48674098EBE}" type="datetime1">
              <a:rPr lang="hu-HU" smtClean="0"/>
              <a:pPr/>
              <a:t>2019.11.12.</a:t>
            </a:fld>
            <a:endParaRPr lang="hu-H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3BCD2-06B7-42BA-8C82-CB1C1E5C6D18}" type="slidenum">
              <a:rPr lang="hu-HU" smtClean="0"/>
              <a:pPr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08313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9A4D1-EE57-4343-9395-7107698F04DD}" type="datetime1">
              <a:rPr lang="hu-HU" smtClean="0"/>
              <a:pPr/>
              <a:t>2019.11.12.</a:t>
            </a:fld>
            <a:endParaRPr lang="hu-H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23BCD2-06B7-42BA-8C82-CB1C1E5C6D18}" type="slidenum">
              <a:rPr lang="hu-HU" smtClean="0"/>
              <a:pPr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768498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allamkincstar.gov.hu/hu/koltsegvetesi-informaciok/torzskonyv_nyomtatvanyok/230/" TargetMode="External"/><Relationship Id="rId4" Type="http://schemas.openxmlformats.org/officeDocument/2006/relationships/image" Target="../media/image6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31640" y="5409533"/>
            <a:ext cx="6480720" cy="683763"/>
          </a:xfrm>
        </p:spPr>
        <p:txBody>
          <a:bodyPr>
            <a:normAutofit/>
          </a:bodyPr>
          <a:lstStyle/>
          <a:p>
            <a:r>
              <a:rPr lang="hu-HU" sz="3600" b="1" dirty="0" smtClean="0">
                <a:solidFill>
                  <a:schemeClr val="bg1"/>
                </a:solidFill>
                <a:latin typeface="Georgia" pitchFamily="18" charset="0"/>
              </a:rPr>
              <a:t>Szakmai nap </a:t>
            </a:r>
            <a:endParaRPr lang="hu-HU" sz="3600" b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6021288"/>
            <a:ext cx="6480720" cy="720080"/>
          </a:xfrm>
        </p:spPr>
        <p:txBody>
          <a:bodyPr/>
          <a:lstStyle/>
          <a:p>
            <a:endParaRPr lang="hu-HU" sz="16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6072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57808"/>
            <a:ext cx="8640960" cy="1143000"/>
          </a:xfrm>
        </p:spPr>
        <p:txBody>
          <a:bodyPr>
            <a:noAutofit/>
          </a:bodyPr>
          <a:lstStyle/>
          <a:p>
            <a:r>
              <a:rPr lang="hu-HU" sz="3600" b="1" dirty="0" smtClean="0"/>
              <a:t>Önkormányzati hivatal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84785"/>
            <a:ext cx="8640960" cy="4320480"/>
          </a:xfrm>
        </p:spPr>
        <p:txBody>
          <a:bodyPr>
            <a:normAutofit/>
          </a:bodyPr>
          <a:lstStyle/>
          <a:p>
            <a:pPr indent="0" algn="just">
              <a:spcAft>
                <a:spcPts val="100"/>
              </a:spcAft>
              <a:buNone/>
            </a:pPr>
            <a:r>
              <a:rPr lang="hu-HU" sz="2400" dirty="0" smtClean="0"/>
              <a:t>A </a:t>
            </a:r>
            <a:r>
              <a:rPr lang="hu-HU" sz="2400" dirty="0"/>
              <a:t>helyi önkormányzat képviselő-testülete </a:t>
            </a:r>
            <a:r>
              <a:rPr lang="hu-HU" sz="2400" dirty="0" smtClean="0"/>
              <a:t>polgármesteri </a:t>
            </a:r>
            <a:r>
              <a:rPr lang="hu-HU" sz="2400" dirty="0"/>
              <a:t>hivatalt vagy közös önkormányzati hivatalt hoz létre. </a:t>
            </a:r>
            <a:endParaRPr lang="hu-HU" sz="2400" dirty="0" smtClean="0"/>
          </a:p>
          <a:p>
            <a:pPr indent="0" algn="just">
              <a:spcAft>
                <a:spcPts val="100"/>
              </a:spcAft>
              <a:buNone/>
            </a:pPr>
            <a:r>
              <a:rPr lang="hu-HU" sz="2400" dirty="0" smtClean="0"/>
              <a:t>A </a:t>
            </a:r>
            <a:r>
              <a:rPr lang="hu-HU" sz="2400" dirty="0"/>
              <a:t>polgármesteri hivatal, a közös önkormányzati hivatal hivatalos elnevezését a képviselő-testület a szervezeti és működési szabályzatában </a:t>
            </a:r>
            <a:r>
              <a:rPr lang="hu-HU" sz="2400" dirty="0" smtClean="0"/>
              <a:t>szerepelteti.</a:t>
            </a:r>
            <a:endParaRPr lang="hu-HU" sz="2400" dirty="0"/>
          </a:p>
          <a:p>
            <a:pPr indent="0" algn="just">
              <a:spcAft>
                <a:spcPts val="100"/>
              </a:spcAft>
              <a:buNone/>
            </a:pPr>
            <a:r>
              <a:rPr lang="hu-HU" sz="2400" dirty="0" smtClean="0"/>
              <a:t>A </a:t>
            </a:r>
            <a:r>
              <a:rPr lang="hu-HU" sz="2400" dirty="0"/>
              <a:t>megyei közgyűlés megyei önkormányzati hivatalt hoz létre</a:t>
            </a:r>
            <a:r>
              <a:rPr lang="hu-HU" sz="2400" dirty="0" smtClean="0"/>
              <a:t>.</a:t>
            </a:r>
          </a:p>
          <a:p>
            <a:pPr indent="0" algn="just">
              <a:spcAft>
                <a:spcPts val="100"/>
              </a:spcAft>
              <a:buNone/>
            </a:pPr>
            <a:endParaRPr lang="hu-HU" sz="2400" i="1" dirty="0" smtClean="0"/>
          </a:p>
          <a:p>
            <a:pPr indent="0" algn="just">
              <a:spcAft>
                <a:spcPts val="100"/>
              </a:spcAft>
              <a:buNone/>
            </a:pPr>
            <a:r>
              <a:rPr lang="hu-HU" sz="2400" i="1" dirty="0" smtClean="0"/>
              <a:t>Névhasználat kötött </a:t>
            </a:r>
            <a:r>
              <a:rPr lang="hu-HU" sz="2400" i="1" dirty="0" err="1" smtClean="0"/>
              <a:t>Mötv</a:t>
            </a:r>
            <a:r>
              <a:rPr lang="hu-HU" sz="2400" i="1" dirty="0" smtClean="0"/>
              <a:t>. 84. § (5)</a:t>
            </a:r>
            <a:endParaRPr lang="hu-HU" sz="2400" i="1" dirty="0"/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758880" y="6241519"/>
            <a:ext cx="2133600" cy="365125"/>
          </a:xfrm>
        </p:spPr>
        <p:txBody>
          <a:bodyPr/>
          <a:lstStyle/>
          <a:p>
            <a:fld id="{EC23BCD2-06B7-42BA-8C82-CB1C1E5C6D18}" type="slidenum">
              <a:rPr lang="hu-HU" smtClean="0"/>
              <a:pPr/>
              <a:t>10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900089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57808"/>
            <a:ext cx="8640960" cy="1143000"/>
          </a:xfrm>
        </p:spPr>
        <p:txBody>
          <a:bodyPr>
            <a:noAutofit/>
          </a:bodyPr>
          <a:lstStyle/>
          <a:p>
            <a:r>
              <a:rPr lang="hu-HU" sz="3600" b="1" dirty="0" smtClean="0"/>
              <a:t>Közös önkormányzati hivatal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84785"/>
            <a:ext cx="8640960" cy="4320480"/>
          </a:xfrm>
        </p:spPr>
        <p:txBody>
          <a:bodyPr>
            <a:normAutofit fontScale="92500" lnSpcReduction="20000"/>
          </a:bodyPr>
          <a:lstStyle/>
          <a:p>
            <a:pPr marL="0" lvl="0" indent="0">
              <a:buNone/>
            </a:pPr>
            <a:r>
              <a:rPr lang="hu-HU" sz="2400" b="1" dirty="0" err="1">
                <a:solidFill>
                  <a:prstClr val="black"/>
                </a:solidFill>
              </a:rPr>
              <a:t>Mötv</a:t>
            </a:r>
            <a:r>
              <a:rPr lang="hu-HU" sz="2400" b="1" dirty="0">
                <a:solidFill>
                  <a:prstClr val="black"/>
                </a:solidFill>
              </a:rPr>
              <a:t>. 85. §</a:t>
            </a:r>
            <a:r>
              <a:rPr lang="hu-HU" sz="2400" dirty="0">
                <a:solidFill>
                  <a:prstClr val="black"/>
                </a:solidFill>
              </a:rPr>
              <a:t> </a:t>
            </a:r>
          </a:p>
          <a:p>
            <a:pPr lvl="0" algn="just">
              <a:buFont typeface="Wingdings" pitchFamily="2" charset="2"/>
              <a:buChar char="ü"/>
            </a:pPr>
            <a:r>
              <a:rPr lang="hu-HU" sz="2400" dirty="0">
                <a:solidFill>
                  <a:prstClr val="black"/>
                </a:solidFill>
              </a:rPr>
              <a:t>(1) Közös önkormányzati hivatalt hoznak létre azok a járáson belüli községi önkormányzatok, amelyek közigazgatási területét legfeljebb egy település közigazgatási területe választja el egymástól, és a községek lakosságszáma nem haladja meg a kétezer főt. A kétezer fő lakosságszámot meghaladó település is tartozhat közös önkormányzati hivatalhoz.</a:t>
            </a:r>
          </a:p>
          <a:p>
            <a:pPr lvl="0" algn="just">
              <a:buFont typeface="Wingdings" pitchFamily="2" charset="2"/>
              <a:buChar char="ü"/>
            </a:pPr>
            <a:r>
              <a:rPr lang="hu-HU" sz="2400" dirty="0">
                <a:solidFill>
                  <a:prstClr val="black"/>
                </a:solidFill>
              </a:rPr>
              <a:t>(2) A közös önkormányzati hivatalhoz tartozó települések összlakosságszáma </a:t>
            </a:r>
            <a:r>
              <a:rPr lang="hu-HU" sz="2400" b="1" dirty="0">
                <a:solidFill>
                  <a:prstClr val="black"/>
                </a:solidFill>
              </a:rPr>
              <a:t>legalább kétezer fő</a:t>
            </a:r>
            <a:r>
              <a:rPr lang="hu-HU" sz="2400" dirty="0">
                <a:solidFill>
                  <a:prstClr val="black"/>
                </a:solidFill>
              </a:rPr>
              <a:t>, vagy a közös hivatalhoz tartozó </a:t>
            </a:r>
            <a:r>
              <a:rPr lang="hu-HU" sz="2400" b="1" dirty="0">
                <a:solidFill>
                  <a:prstClr val="black"/>
                </a:solidFill>
              </a:rPr>
              <a:t>települések száma legalább hét.</a:t>
            </a:r>
          </a:p>
          <a:p>
            <a:pPr lvl="0" algn="just">
              <a:buFont typeface="Wingdings" pitchFamily="2" charset="2"/>
              <a:buChar char="ü"/>
            </a:pPr>
            <a:r>
              <a:rPr lang="hu-HU" sz="2400" dirty="0">
                <a:solidFill>
                  <a:prstClr val="black"/>
                </a:solidFill>
              </a:rPr>
              <a:t>(2a) Ha a kialakítandó közös önkormányzati hivatalhoz tartozó települések közül </a:t>
            </a:r>
            <a:r>
              <a:rPr lang="hu-HU" sz="2400" b="1" dirty="0">
                <a:solidFill>
                  <a:prstClr val="black"/>
                </a:solidFill>
              </a:rPr>
              <a:t>valamelyik város, a (2) bekezdésben meghatározott összlakosságszámra vonatkozó követelményt nem kell alkalmazn</a:t>
            </a:r>
            <a:r>
              <a:rPr lang="hu-HU" sz="2400" dirty="0">
                <a:solidFill>
                  <a:prstClr val="black"/>
                </a:solidFill>
              </a:rPr>
              <a:t>i.</a:t>
            </a:r>
          </a:p>
          <a:p>
            <a:pPr algn="just"/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758880" y="6241519"/>
            <a:ext cx="2133600" cy="365125"/>
          </a:xfrm>
        </p:spPr>
        <p:txBody>
          <a:bodyPr/>
          <a:lstStyle/>
          <a:p>
            <a:fld id="{EC23BCD2-06B7-42BA-8C82-CB1C1E5C6D18}" type="slidenum">
              <a:rPr lang="hu-HU" smtClean="0"/>
              <a:pPr/>
              <a:t>11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70500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274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57808"/>
            <a:ext cx="8640960" cy="1143000"/>
          </a:xfrm>
        </p:spPr>
        <p:txBody>
          <a:bodyPr>
            <a:noAutofit/>
          </a:bodyPr>
          <a:lstStyle/>
          <a:p>
            <a:r>
              <a:rPr lang="hu-HU" sz="3600" b="1" dirty="0" smtClean="0"/>
              <a:t>Közös önkormányzati hivatal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84785"/>
            <a:ext cx="8640960" cy="4320480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hu-HU" sz="2000" b="1" dirty="0" err="1">
                <a:solidFill>
                  <a:prstClr val="black"/>
                </a:solidFill>
              </a:rPr>
              <a:t>Mötv</a:t>
            </a:r>
            <a:r>
              <a:rPr lang="hu-HU" sz="2000" b="1" dirty="0">
                <a:solidFill>
                  <a:prstClr val="black"/>
                </a:solidFill>
              </a:rPr>
              <a:t>. 85. §</a:t>
            </a:r>
            <a:r>
              <a:rPr lang="hu-HU" sz="2000" dirty="0">
                <a:solidFill>
                  <a:prstClr val="black"/>
                </a:solidFill>
              </a:rPr>
              <a:t> </a:t>
            </a:r>
          </a:p>
          <a:p>
            <a:pPr lvl="0" algn="just">
              <a:buFont typeface="Wingdings" pitchFamily="2" charset="2"/>
              <a:buChar char="ü"/>
            </a:pPr>
            <a:r>
              <a:rPr lang="hu-HU" sz="2000" dirty="0" smtClean="0">
                <a:solidFill>
                  <a:prstClr val="black"/>
                </a:solidFill>
              </a:rPr>
              <a:t>(</a:t>
            </a:r>
            <a:r>
              <a:rPr lang="hu-HU" sz="2000" dirty="0">
                <a:solidFill>
                  <a:prstClr val="black"/>
                </a:solidFill>
              </a:rPr>
              <a:t>3) Közös önkormányzati hivatal létrehozásáról vagy megszüntetéséről az érintett települési önkormányzatok képviselő-testületei az általános önkormányzati választások napját </a:t>
            </a:r>
            <a:r>
              <a:rPr lang="hu-HU" sz="2000" b="1" dirty="0">
                <a:solidFill>
                  <a:prstClr val="black"/>
                </a:solidFill>
              </a:rPr>
              <a:t>követő hatvan napon belül állapodnak meg. A megállapodás az általános önkormányzati választásokat </a:t>
            </a:r>
            <a:r>
              <a:rPr lang="hu-HU" sz="2800" b="1" u="sng" dirty="0">
                <a:solidFill>
                  <a:prstClr val="black"/>
                </a:solidFill>
              </a:rPr>
              <a:t>követő év január 1-jén lép hatályba</a:t>
            </a:r>
            <a:r>
              <a:rPr lang="hu-HU" sz="2800" b="1" u="sng" dirty="0" smtClean="0">
                <a:solidFill>
                  <a:prstClr val="black"/>
                </a:solidFill>
              </a:rPr>
              <a:t>.</a:t>
            </a:r>
          </a:p>
          <a:p>
            <a:pPr lvl="0" algn="just">
              <a:buFont typeface="Wingdings" pitchFamily="2" charset="2"/>
              <a:buChar char="ü"/>
            </a:pPr>
            <a:endParaRPr lang="hu-HU" sz="1400" b="1" dirty="0">
              <a:solidFill>
                <a:prstClr val="black"/>
              </a:solidFill>
            </a:endParaRPr>
          </a:p>
          <a:p>
            <a:pPr algn="just"/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758880" y="6241519"/>
            <a:ext cx="2133600" cy="365125"/>
          </a:xfrm>
        </p:spPr>
        <p:txBody>
          <a:bodyPr/>
          <a:lstStyle/>
          <a:p>
            <a:fld id="{EC23BCD2-06B7-42BA-8C82-CB1C1E5C6D18}" type="slidenum">
              <a:rPr lang="hu-HU" smtClean="0"/>
              <a:pPr/>
              <a:t>12</a:t>
            </a:fld>
            <a:endParaRPr lang="hu-HU" dirty="0"/>
          </a:p>
        </p:txBody>
      </p:sp>
      <p:sp>
        <p:nvSpPr>
          <p:cNvPr id="5" name="Téglalap 4"/>
          <p:cNvSpPr/>
          <p:nvPr/>
        </p:nvSpPr>
        <p:spPr>
          <a:xfrm>
            <a:off x="1043608" y="4221088"/>
            <a:ext cx="2664296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2019. október  13.</a:t>
            </a:r>
            <a:endParaRPr lang="hu-H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Ellipszis 5"/>
          <p:cNvSpPr/>
          <p:nvPr/>
        </p:nvSpPr>
        <p:spPr>
          <a:xfrm>
            <a:off x="5220072" y="4797152"/>
            <a:ext cx="3744416" cy="12502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800" b="1" dirty="0" smtClean="0"/>
              <a:t>2019. december 12.</a:t>
            </a:r>
            <a:endParaRPr lang="hu-HU" sz="2800" b="1" dirty="0"/>
          </a:p>
        </p:txBody>
      </p:sp>
      <p:sp>
        <p:nvSpPr>
          <p:cNvPr id="13" name="Felhő 12"/>
          <p:cNvSpPr/>
          <p:nvPr/>
        </p:nvSpPr>
        <p:spPr>
          <a:xfrm>
            <a:off x="3875294" y="3789040"/>
            <a:ext cx="3240360" cy="72008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b="1" dirty="0" smtClean="0"/>
              <a:t>??????</a:t>
            </a:r>
            <a:endParaRPr lang="hu-HU" sz="2400" b="1" dirty="0"/>
          </a:p>
        </p:txBody>
      </p:sp>
      <p:cxnSp>
        <p:nvCxnSpPr>
          <p:cNvPr id="15" name="Szögletes összekötő 14"/>
          <p:cNvCxnSpPr/>
          <p:nvPr/>
        </p:nvCxnSpPr>
        <p:spPr>
          <a:xfrm>
            <a:off x="3707904" y="4774559"/>
            <a:ext cx="1512168" cy="720596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5840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57808"/>
            <a:ext cx="8640960" cy="1143000"/>
          </a:xfrm>
        </p:spPr>
        <p:txBody>
          <a:bodyPr>
            <a:noAutofit/>
          </a:bodyPr>
          <a:lstStyle/>
          <a:p>
            <a:r>
              <a:rPr lang="hu-HU" sz="3600" b="1" dirty="0" smtClean="0"/>
              <a:t>Közös önkormányzati hivatal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84785"/>
            <a:ext cx="8640960" cy="4320480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hu-HU" sz="2200" b="1" dirty="0" err="1">
                <a:solidFill>
                  <a:prstClr val="black"/>
                </a:solidFill>
              </a:rPr>
              <a:t>Mötv</a:t>
            </a:r>
            <a:r>
              <a:rPr lang="hu-HU" sz="2200" b="1" dirty="0">
                <a:solidFill>
                  <a:prstClr val="black"/>
                </a:solidFill>
              </a:rPr>
              <a:t>. 85. §</a:t>
            </a:r>
            <a:r>
              <a:rPr lang="hu-HU" sz="2200" dirty="0">
                <a:solidFill>
                  <a:prstClr val="black"/>
                </a:solidFill>
              </a:rPr>
              <a:t> </a:t>
            </a:r>
          </a:p>
          <a:p>
            <a:pPr marL="685800" algn="just">
              <a:spcAft>
                <a:spcPts val="100"/>
              </a:spcAft>
              <a:buFont typeface="Wingdings" panose="05000000000000000000" pitchFamily="2" charset="2"/>
              <a:buChar char="ü"/>
            </a:pPr>
            <a:r>
              <a:rPr lang="hu-HU" sz="2200" dirty="0" smtClean="0"/>
              <a:t>(</a:t>
            </a:r>
            <a:r>
              <a:rPr lang="hu-HU" sz="2200" dirty="0"/>
              <a:t>4) Abban az esetben, ha a közös önkormányzati hivatalt működtető települések egyike város, akkor a </a:t>
            </a:r>
            <a:r>
              <a:rPr lang="hu-HU" sz="2200" b="1" dirty="0"/>
              <a:t>város a székhelytelepülés</a:t>
            </a:r>
            <a:r>
              <a:rPr lang="hu-HU" sz="2200" dirty="0"/>
              <a:t>. </a:t>
            </a:r>
            <a:r>
              <a:rPr lang="hu-HU" sz="2200" b="1" dirty="0"/>
              <a:t>Egyéb esetekben a székhelytelepülést a közös önkormányzati hivatalhoz tartozó önkormányzatok képviselő-testületei határozzák </a:t>
            </a:r>
            <a:r>
              <a:rPr lang="hu-HU" sz="2400" b="1" dirty="0"/>
              <a:t>meg</a:t>
            </a:r>
            <a:r>
              <a:rPr lang="hu-HU" sz="2400" b="1" dirty="0" smtClean="0"/>
              <a:t>.</a:t>
            </a:r>
            <a:endParaRPr lang="hu-HU" sz="2400" b="1" dirty="0"/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758880" y="6241519"/>
            <a:ext cx="2133600" cy="365125"/>
          </a:xfrm>
        </p:spPr>
        <p:txBody>
          <a:bodyPr/>
          <a:lstStyle/>
          <a:p>
            <a:fld id="{EC23BCD2-06B7-42BA-8C82-CB1C1E5C6D18}" type="slidenum">
              <a:rPr lang="hu-HU" smtClean="0"/>
              <a:pPr/>
              <a:t>13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138517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57808"/>
            <a:ext cx="8640960" cy="1143000"/>
          </a:xfrm>
        </p:spPr>
        <p:txBody>
          <a:bodyPr>
            <a:noAutofit/>
          </a:bodyPr>
          <a:lstStyle/>
          <a:p>
            <a:r>
              <a:rPr lang="hu-HU" sz="3600" b="1" dirty="0" smtClean="0"/>
              <a:t>Közös önkormányzati hivatal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84785"/>
            <a:ext cx="8640960" cy="4320480"/>
          </a:xfrm>
        </p:spPr>
        <p:txBody>
          <a:bodyPr>
            <a:normAutofit/>
          </a:bodyPr>
          <a:lstStyle/>
          <a:p>
            <a:pPr indent="0" algn="just">
              <a:spcAft>
                <a:spcPts val="100"/>
              </a:spcAft>
              <a:buNone/>
            </a:pPr>
            <a:r>
              <a:rPr lang="hu-HU" sz="2400" dirty="0" smtClean="0"/>
              <a:t>A közös </a:t>
            </a:r>
            <a:r>
              <a:rPr lang="hu-HU" sz="2400" dirty="0"/>
              <a:t>önkormányzati hivatal </a:t>
            </a:r>
            <a:r>
              <a:rPr lang="hu-HU" sz="2400" b="1" dirty="0"/>
              <a:t>létszámát</a:t>
            </a:r>
            <a:r>
              <a:rPr lang="hu-HU" sz="2400" dirty="0"/>
              <a:t> az érintett képviselő-testületek a közös önkormányzati hivatal létrehozásáról </a:t>
            </a:r>
            <a:r>
              <a:rPr lang="hu-HU" sz="2400" b="1" dirty="0"/>
              <a:t>szóló megállapodásban határozzák </a:t>
            </a:r>
            <a:r>
              <a:rPr lang="hu-HU" sz="2400" b="1" dirty="0" smtClean="0"/>
              <a:t>meg</a:t>
            </a:r>
            <a:r>
              <a:rPr lang="hu-HU" sz="2400" dirty="0"/>
              <a:t> </a:t>
            </a:r>
            <a:r>
              <a:rPr lang="hu-HU" sz="2400" dirty="0" smtClean="0"/>
              <a:t>a </a:t>
            </a:r>
            <a:r>
              <a:rPr lang="hu-HU" sz="2400" b="1" dirty="0" smtClean="0"/>
              <a:t>2019. január 1-jei létszámok alapulvételével</a:t>
            </a:r>
            <a:r>
              <a:rPr lang="hu-HU" sz="1400" dirty="0" smtClean="0"/>
              <a:t>.</a:t>
            </a:r>
            <a:endParaRPr lang="hu-HU" sz="1400" dirty="0"/>
          </a:p>
          <a:p>
            <a:pPr lvl="0" algn="just">
              <a:buFont typeface="Wingdings" pitchFamily="2" charset="2"/>
              <a:buChar char="ü"/>
            </a:pPr>
            <a:endParaRPr lang="hu-HU" sz="1400" b="1" dirty="0" smtClean="0">
              <a:solidFill>
                <a:prstClr val="black"/>
              </a:solidFill>
            </a:endParaRPr>
          </a:p>
          <a:p>
            <a:pPr lvl="0" algn="just">
              <a:buFont typeface="Wingdings" pitchFamily="2" charset="2"/>
              <a:buChar char="ü"/>
            </a:pPr>
            <a:endParaRPr lang="hu-HU" sz="1400" b="1" dirty="0">
              <a:solidFill>
                <a:prstClr val="black"/>
              </a:solidFill>
            </a:endParaRPr>
          </a:p>
          <a:p>
            <a:pPr algn="just"/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758880" y="6241519"/>
            <a:ext cx="2133600" cy="365125"/>
          </a:xfrm>
        </p:spPr>
        <p:txBody>
          <a:bodyPr/>
          <a:lstStyle/>
          <a:p>
            <a:fld id="{EC23BCD2-06B7-42BA-8C82-CB1C1E5C6D18}" type="slidenum">
              <a:rPr lang="hu-HU" smtClean="0"/>
              <a:pPr/>
              <a:t>14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814804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57808"/>
            <a:ext cx="8640960" cy="1143000"/>
          </a:xfrm>
        </p:spPr>
        <p:txBody>
          <a:bodyPr>
            <a:noAutofit/>
          </a:bodyPr>
          <a:lstStyle/>
          <a:p>
            <a:r>
              <a:rPr lang="hu-HU" sz="3600" b="1" dirty="0">
                <a:solidFill>
                  <a:prstClr val="black"/>
                </a:solidFill>
              </a:rPr>
              <a:t>Közös önkormányzati hivatal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84785"/>
            <a:ext cx="8640960" cy="4320480"/>
          </a:xfrm>
        </p:spPr>
        <p:txBody>
          <a:bodyPr>
            <a:normAutofit fontScale="92500" lnSpcReduction="10000"/>
          </a:bodyPr>
          <a:lstStyle/>
          <a:p>
            <a:pPr marL="0" lvl="0" indent="0">
              <a:buNone/>
            </a:pPr>
            <a:r>
              <a:rPr lang="hu-HU" sz="2400" b="1" dirty="0" err="1">
                <a:solidFill>
                  <a:prstClr val="black"/>
                </a:solidFill>
              </a:rPr>
              <a:t>Mötv</a:t>
            </a:r>
            <a:r>
              <a:rPr lang="hu-HU" sz="2400" b="1" dirty="0">
                <a:solidFill>
                  <a:prstClr val="black"/>
                </a:solidFill>
              </a:rPr>
              <a:t>. 85. §</a:t>
            </a:r>
            <a:r>
              <a:rPr lang="hu-HU" sz="2400" dirty="0">
                <a:solidFill>
                  <a:prstClr val="black"/>
                </a:solidFill>
              </a:rPr>
              <a:t> </a:t>
            </a:r>
          </a:p>
          <a:p>
            <a:pPr marL="685800" algn="just">
              <a:spcAft>
                <a:spcPts val="100"/>
              </a:spcAft>
              <a:buFont typeface="Wingdings" panose="05000000000000000000" pitchFamily="2" charset="2"/>
              <a:buChar char="ü"/>
            </a:pPr>
            <a:r>
              <a:rPr lang="hu-HU" sz="2400" dirty="0" smtClean="0"/>
              <a:t>(</a:t>
            </a:r>
            <a:r>
              <a:rPr lang="hu-HU" sz="2400" dirty="0"/>
              <a:t>7) A városi, valamint a kétezer főt meghaladó lakosságszámú települési önkormányzat képviselő-testülete </a:t>
            </a:r>
            <a:r>
              <a:rPr lang="hu-HU" sz="2400" b="1" dirty="0"/>
              <a:t>nem tagadhatja meg</a:t>
            </a:r>
            <a:r>
              <a:rPr lang="hu-HU" sz="2400" dirty="0"/>
              <a:t> a közös önkormányzati hivatal létrehozására irányuló megállapodás megkötését, ha azt a vele határos település kezdeményezi.</a:t>
            </a:r>
          </a:p>
          <a:p>
            <a:pPr marL="685800" algn="just">
              <a:spcAft>
                <a:spcPts val="100"/>
              </a:spcAft>
              <a:buFont typeface="Wingdings" panose="05000000000000000000" pitchFamily="2" charset="2"/>
              <a:buChar char="ü"/>
            </a:pPr>
            <a:r>
              <a:rPr lang="hu-HU" sz="2400" dirty="0"/>
              <a:t>(</a:t>
            </a:r>
            <a:r>
              <a:rPr lang="hu-HU" sz="2400" dirty="0" smtClean="0"/>
              <a:t>7a) A </a:t>
            </a:r>
            <a:r>
              <a:rPr lang="hu-HU" sz="2400" dirty="0"/>
              <a:t>(7) bekezdésben meghatározott megállapodás megkötése a kormányhivatal vezetőjének jóváhagyásával megtagadható. A jóváhagyásról vagy annak megtagadásáról szóló döntés ellen az érintett önkormányzat képviselő-testülete – jogszabálysértésre hivatkozással – a döntés közlésétől számított tizenöt napon belül bírósági felülvizsgálatot kezdeményezhet.</a:t>
            </a:r>
          </a:p>
          <a:p>
            <a:pPr algn="just"/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758880" y="6241519"/>
            <a:ext cx="2133600" cy="365125"/>
          </a:xfrm>
        </p:spPr>
        <p:txBody>
          <a:bodyPr/>
          <a:lstStyle/>
          <a:p>
            <a:fld id="{EC23BCD2-06B7-42BA-8C82-CB1C1E5C6D18}" type="slidenum">
              <a:rPr lang="hu-HU" smtClean="0"/>
              <a:pPr/>
              <a:t>15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746919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57808"/>
            <a:ext cx="8640960" cy="1143000"/>
          </a:xfrm>
        </p:spPr>
        <p:txBody>
          <a:bodyPr>
            <a:noAutofit/>
          </a:bodyPr>
          <a:lstStyle/>
          <a:p>
            <a:r>
              <a:rPr lang="hu-HU" sz="3600" b="1" dirty="0" smtClean="0"/>
              <a:t>Közös önkormányzati hivatal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84785"/>
            <a:ext cx="8640960" cy="4320480"/>
          </a:xfrm>
        </p:spPr>
        <p:txBody>
          <a:bodyPr>
            <a:normAutofit lnSpcReduction="10000"/>
          </a:bodyPr>
          <a:lstStyle/>
          <a:p>
            <a:pPr marL="0" lvl="0" indent="0">
              <a:buNone/>
            </a:pPr>
            <a:r>
              <a:rPr lang="hu-HU" sz="2400" b="1" dirty="0" err="1">
                <a:solidFill>
                  <a:prstClr val="black"/>
                </a:solidFill>
              </a:rPr>
              <a:t>Mötv</a:t>
            </a:r>
            <a:r>
              <a:rPr lang="hu-HU" sz="2400" b="1" dirty="0">
                <a:solidFill>
                  <a:prstClr val="black"/>
                </a:solidFill>
              </a:rPr>
              <a:t>. 85. §</a:t>
            </a:r>
            <a:r>
              <a:rPr lang="hu-HU" sz="2400" dirty="0">
                <a:solidFill>
                  <a:prstClr val="black"/>
                </a:solidFill>
              </a:rPr>
              <a:t> </a:t>
            </a:r>
          </a:p>
          <a:p>
            <a:pPr lvl="0" algn="just">
              <a:buFont typeface="Wingdings" pitchFamily="2" charset="2"/>
              <a:buChar char="ü"/>
            </a:pPr>
            <a:r>
              <a:rPr lang="hu-HU" sz="2400" dirty="0" smtClean="0">
                <a:solidFill>
                  <a:prstClr val="black"/>
                </a:solidFill>
              </a:rPr>
              <a:t>(</a:t>
            </a:r>
            <a:r>
              <a:rPr lang="hu-HU" sz="2400" dirty="0">
                <a:solidFill>
                  <a:prstClr val="black"/>
                </a:solidFill>
              </a:rPr>
              <a:t>10) Ha a közös önkormányzati hivatalt létrehozni kívánó településeken élő </a:t>
            </a:r>
            <a:r>
              <a:rPr lang="hu-HU" sz="2400" b="1" dirty="0">
                <a:solidFill>
                  <a:prstClr val="black"/>
                </a:solidFill>
              </a:rPr>
              <a:t>nemzetiségeknek a népszámlálás során regisztrált aránya településenként és nemzetiségenként eléri a húsz százalékot, valamint a települések összlakosságszáma meghaladja az 1500 főt,</a:t>
            </a:r>
            <a:r>
              <a:rPr lang="hu-HU" sz="2400" dirty="0">
                <a:solidFill>
                  <a:prstClr val="black"/>
                </a:solidFill>
              </a:rPr>
              <a:t> </a:t>
            </a:r>
            <a:r>
              <a:rPr lang="hu-HU" sz="2400" b="1" dirty="0">
                <a:solidFill>
                  <a:prstClr val="black"/>
                </a:solidFill>
              </a:rPr>
              <a:t>vagy a közös hivatalhoz tartozni kívánó önkormányzatok száma legalább öt</a:t>
            </a:r>
            <a:r>
              <a:rPr lang="hu-HU" sz="2400" dirty="0">
                <a:solidFill>
                  <a:prstClr val="black"/>
                </a:solidFill>
              </a:rPr>
              <a:t>, akkor </a:t>
            </a:r>
            <a:r>
              <a:rPr lang="hu-HU" sz="2400" dirty="0" smtClean="0">
                <a:solidFill>
                  <a:prstClr val="black"/>
                </a:solidFill>
              </a:rPr>
              <a:t>…… a </a:t>
            </a:r>
            <a:r>
              <a:rPr lang="hu-HU" sz="2400" dirty="0">
                <a:solidFill>
                  <a:prstClr val="black"/>
                </a:solidFill>
              </a:rPr>
              <a:t>helyi önkormányzatokért felelős miniszter jóváhagyása alapján, az általa meghatározottak szerint a közös önkormányzati hivatal létrehozása során eltérhetnek a (2) bekezdésben foglalt előírásoktól.</a:t>
            </a:r>
            <a:endParaRPr lang="hu-HU" sz="2400" b="1" dirty="0">
              <a:solidFill>
                <a:prstClr val="black"/>
              </a:solidFill>
            </a:endParaRPr>
          </a:p>
          <a:p>
            <a:pPr algn="just"/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758880" y="6241519"/>
            <a:ext cx="2133600" cy="365125"/>
          </a:xfrm>
        </p:spPr>
        <p:txBody>
          <a:bodyPr/>
          <a:lstStyle/>
          <a:p>
            <a:fld id="{EC23BCD2-06B7-42BA-8C82-CB1C1E5C6D18}" type="slidenum">
              <a:rPr lang="hu-HU" smtClean="0"/>
              <a:pPr/>
              <a:t>16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739516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57808"/>
            <a:ext cx="8640960" cy="1143000"/>
          </a:xfrm>
        </p:spPr>
        <p:txBody>
          <a:bodyPr>
            <a:noAutofit/>
          </a:bodyPr>
          <a:lstStyle/>
          <a:p>
            <a:r>
              <a:rPr lang="hu-HU" sz="3600" b="1" dirty="0" smtClean="0">
                <a:solidFill>
                  <a:prstClr val="black"/>
                </a:solidFill>
              </a:rPr>
              <a:t>Kijelölés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84785"/>
            <a:ext cx="8640960" cy="4320480"/>
          </a:xfrm>
        </p:spPr>
        <p:txBody>
          <a:bodyPr>
            <a:normAutofit/>
          </a:bodyPr>
          <a:lstStyle/>
          <a:p>
            <a:pPr marL="0" lvl="0" indent="0" algn="just">
              <a:buNone/>
            </a:pPr>
            <a:r>
              <a:rPr lang="hu-HU" sz="2400" dirty="0" err="1" smtClean="0">
                <a:solidFill>
                  <a:prstClr val="black"/>
                </a:solidFill>
              </a:rPr>
              <a:t>Mötv</a:t>
            </a:r>
            <a:r>
              <a:rPr lang="hu-HU" sz="2400" dirty="0" smtClean="0">
                <a:solidFill>
                  <a:prstClr val="black"/>
                </a:solidFill>
              </a:rPr>
              <a:t>. 85</a:t>
            </a:r>
            <a:r>
              <a:rPr lang="hu-HU" sz="2400" dirty="0">
                <a:solidFill>
                  <a:prstClr val="black"/>
                </a:solidFill>
              </a:rPr>
              <a:t>. § (3a)  Ha a (3) bekezdésben meghatározott határidőn belül nem kerül sor a közös önkormányzati hivatal létrehozására vagy ahhoz valamely település nem csatlakozik, akkor a kormányhivatal vezetője a határidő lejártát követő </a:t>
            </a:r>
            <a:r>
              <a:rPr lang="hu-HU" sz="2400" b="1" dirty="0">
                <a:solidFill>
                  <a:prstClr val="black"/>
                </a:solidFill>
              </a:rPr>
              <a:t>második hónap első napjával</a:t>
            </a:r>
            <a:r>
              <a:rPr lang="hu-HU" sz="2400" dirty="0">
                <a:solidFill>
                  <a:prstClr val="black"/>
                </a:solidFill>
              </a:rPr>
              <a:t> döntésével kijelöli a közös önkormányzati hivatalhoz tartozó településeket és egyúttal pótolja a közös önkormányzati hivatalról szóló </a:t>
            </a:r>
            <a:r>
              <a:rPr lang="hu-HU" sz="2400" dirty="0" smtClean="0">
                <a:solidFill>
                  <a:prstClr val="black"/>
                </a:solidFill>
              </a:rPr>
              <a:t>megállapodást</a:t>
            </a:r>
            <a:r>
              <a:rPr lang="hu-HU" sz="1700" dirty="0" smtClean="0">
                <a:solidFill>
                  <a:prstClr val="black"/>
                </a:solidFill>
              </a:rPr>
              <a:t>.</a:t>
            </a:r>
            <a:endParaRPr lang="hu-HU" sz="1700" dirty="0">
              <a:solidFill>
                <a:prstClr val="black"/>
              </a:solidFill>
            </a:endParaRPr>
          </a:p>
          <a:p>
            <a:pPr algn="just"/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758880" y="6241519"/>
            <a:ext cx="2133600" cy="365125"/>
          </a:xfrm>
        </p:spPr>
        <p:txBody>
          <a:bodyPr/>
          <a:lstStyle/>
          <a:p>
            <a:fld id="{EC23BCD2-06B7-42BA-8C82-CB1C1E5C6D18}" type="slidenum">
              <a:rPr lang="hu-HU" smtClean="0"/>
              <a:pPr/>
              <a:t>17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287729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57808"/>
            <a:ext cx="8640960" cy="1143000"/>
          </a:xfrm>
        </p:spPr>
        <p:txBody>
          <a:bodyPr>
            <a:noAutofit/>
          </a:bodyPr>
          <a:lstStyle/>
          <a:p>
            <a:r>
              <a:rPr lang="hu-HU" sz="3600" b="1" dirty="0">
                <a:solidFill>
                  <a:prstClr val="black"/>
                </a:solidFill>
              </a:rPr>
              <a:t>Kijelölés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84785"/>
            <a:ext cx="8640960" cy="4320480"/>
          </a:xfrm>
        </p:spPr>
        <p:txBody>
          <a:bodyPr>
            <a:normAutofit fontScale="85000" lnSpcReduction="10000"/>
          </a:bodyPr>
          <a:lstStyle/>
          <a:p>
            <a:pPr marL="0" lvl="0" indent="0" algn="just">
              <a:buNone/>
            </a:pPr>
            <a:r>
              <a:rPr lang="hu-HU" sz="2400" b="1" dirty="0" smtClean="0">
                <a:solidFill>
                  <a:prstClr val="black"/>
                </a:solidFill>
              </a:rPr>
              <a:t>A </a:t>
            </a:r>
            <a:r>
              <a:rPr lang="hu-HU" sz="2400" b="1" dirty="0">
                <a:solidFill>
                  <a:prstClr val="black"/>
                </a:solidFill>
              </a:rPr>
              <a:t>kormányhivatal vezetője a kijelölő döntés és az önkormányzati hivatalról szóló megállapodás pótlását megelőzően - legalább tizenöt napos véleményezési határidő biztosítása mellett - kikéri az érintett települési önkormányzatok véleményét a kormányhivatal vezetőjének döntése alapján létrejövő közös önkormányzati hivatalhoz tartozó településekkel és a pótolandó közös önkormányzati hivatalról szóló megállapodás tartalmával összefüggésben. </a:t>
            </a:r>
            <a:r>
              <a:rPr lang="hu-HU" sz="2400" dirty="0">
                <a:solidFill>
                  <a:prstClr val="black"/>
                </a:solidFill>
              </a:rPr>
              <a:t>A kormányhivatal vezetője a megállapodás létrehozásáról szóló döntésében az e §</a:t>
            </a:r>
            <a:r>
              <a:rPr lang="hu-HU" sz="2400" dirty="0" err="1">
                <a:solidFill>
                  <a:prstClr val="black"/>
                </a:solidFill>
              </a:rPr>
              <a:t>-ban</a:t>
            </a:r>
            <a:r>
              <a:rPr lang="hu-HU" sz="2400" dirty="0">
                <a:solidFill>
                  <a:prstClr val="black"/>
                </a:solidFill>
              </a:rPr>
              <a:t> foglaltakra figyelemmel rendelkezik a közös önkormányzati hivatal székhelytelepüléséről, a közös önkormányzati hivatal létszámáról és a közös önkormányzati hivatal ügyfélfogadási rendjéről. Ha a döntés eltér a települési önkormányzatok véleményétől, a kormányhivatal vezetője az eltérés okát a döntésének indokolásában külön részletezi. A megállapodás pótlása esetén is teljesülnie kell az (1)-(2a) bekezdésben meghatározott feltételeknek.</a:t>
            </a:r>
          </a:p>
          <a:p>
            <a:pPr algn="just"/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758880" y="6241519"/>
            <a:ext cx="2133600" cy="365125"/>
          </a:xfrm>
        </p:spPr>
        <p:txBody>
          <a:bodyPr/>
          <a:lstStyle/>
          <a:p>
            <a:fld id="{EC23BCD2-06B7-42BA-8C82-CB1C1E5C6D18}" type="slidenum">
              <a:rPr lang="hu-HU" smtClean="0"/>
              <a:pPr/>
              <a:t>18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060523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57808"/>
            <a:ext cx="8640960" cy="1143000"/>
          </a:xfrm>
        </p:spPr>
        <p:txBody>
          <a:bodyPr>
            <a:noAutofit/>
          </a:bodyPr>
          <a:lstStyle/>
          <a:p>
            <a:r>
              <a:rPr lang="hu-HU" sz="3600" b="1" dirty="0" smtClean="0"/>
              <a:t>Hatály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844823"/>
            <a:ext cx="8640960" cy="39604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2800" b="1" dirty="0" smtClean="0"/>
              <a:t>2020. január 1.</a:t>
            </a:r>
          </a:p>
          <a:p>
            <a:endParaRPr lang="hu-HU" sz="2000" dirty="0"/>
          </a:p>
          <a:p>
            <a:pPr marL="0" indent="0">
              <a:buNone/>
            </a:pPr>
            <a:r>
              <a:rPr lang="hu-HU" sz="2400" dirty="0">
                <a:solidFill>
                  <a:prstClr val="black"/>
                </a:solidFill>
              </a:rPr>
              <a:t>Kijelölés esetén: a határidő </a:t>
            </a:r>
            <a:r>
              <a:rPr lang="hu-HU" sz="2400" dirty="0" smtClean="0">
                <a:solidFill>
                  <a:prstClr val="black"/>
                </a:solidFill>
              </a:rPr>
              <a:t>lejártát</a:t>
            </a:r>
          </a:p>
          <a:p>
            <a:pPr marL="0" indent="0">
              <a:buNone/>
            </a:pPr>
            <a:r>
              <a:rPr lang="hu-HU" sz="2400" dirty="0" smtClean="0">
                <a:solidFill>
                  <a:prstClr val="black"/>
                </a:solidFill>
              </a:rPr>
              <a:t>követő </a:t>
            </a:r>
            <a:r>
              <a:rPr lang="hu-HU" sz="2400" b="1" dirty="0">
                <a:solidFill>
                  <a:prstClr val="black"/>
                </a:solidFill>
              </a:rPr>
              <a:t>második hónap első </a:t>
            </a:r>
            <a:endParaRPr lang="hu-HU" sz="2400" b="1" dirty="0" smtClean="0">
              <a:solidFill>
                <a:prstClr val="black"/>
              </a:solidFill>
            </a:endParaRPr>
          </a:p>
          <a:p>
            <a:pPr marL="0" indent="0">
              <a:buNone/>
            </a:pPr>
            <a:r>
              <a:rPr lang="hu-HU" sz="2400" b="1" dirty="0" smtClean="0">
                <a:solidFill>
                  <a:prstClr val="black"/>
                </a:solidFill>
              </a:rPr>
              <a:t>napja, azaz 2020. február 1.</a:t>
            </a:r>
            <a:endParaRPr lang="hu-HU" sz="1200" dirty="0"/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758880" y="6241519"/>
            <a:ext cx="2133600" cy="365125"/>
          </a:xfrm>
        </p:spPr>
        <p:txBody>
          <a:bodyPr/>
          <a:lstStyle/>
          <a:p>
            <a:fld id="{EC23BCD2-06B7-42BA-8C82-CB1C1E5C6D18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891952"/>
            <a:ext cx="3024336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708920"/>
            <a:ext cx="3024336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1566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3692"/>
            <a:ext cx="9143999" cy="6857999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8640960" cy="3240360"/>
          </a:xfrm>
        </p:spPr>
        <p:txBody>
          <a:bodyPr>
            <a:noAutofit/>
          </a:bodyPr>
          <a:lstStyle/>
          <a:p>
            <a:r>
              <a:rPr lang="hu-HU" sz="3600" b="1" i="1" dirty="0" smtClean="0">
                <a:latin typeface="Times New Roman" pitchFamily="18" charset="0"/>
                <a:cs typeface="Times New Roman" pitchFamily="18" charset="0"/>
              </a:rPr>
              <a:t>Tájékoztató a </a:t>
            </a:r>
            <a:r>
              <a:rPr lang="hu-HU" sz="3600" b="1" i="1" dirty="0">
                <a:latin typeface="Times New Roman" pitchFamily="18" charset="0"/>
                <a:cs typeface="Times New Roman" pitchFamily="18" charset="0"/>
              </a:rPr>
              <a:t>2019. évi helyi önkormányzati képviselők és </a:t>
            </a:r>
            <a:r>
              <a:rPr lang="hu-HU" sz="3600" b="1" i="1" dirty="0" smtClean="0">
                <a:latin typeface="Times New Roman" pitchFamily="18" charset="0"/>
                <a:cs typeface="Times New Roman" pitchFamily="18" charset="0"/>
              </a:rPr>
              <a:t>polgármesterek, </a:t>
            </a:r>
            <a:r>
              <a:rPr lang="hu-HU" sz="3600" b="1" i="1" dirty="0">
                <a:latin typeface="Times New Roman" pitchFamily="18" charset="0"/>
                <a:cs typeface="Times New Roman" pitchFamily="18" charset="0"/>
              </a:rPr>
              <a:t>valamint a nemzetiségi önkormányzati képviselők választását követő feladatokról 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51520" y="2996952"/>
            <a:ext cx="8640960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hu-HU" sz="1600" dirty="0">
              <a:latin typeface="+mn-lt"/>
              <a:cs typeface="Arial" pitchFamily="34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758880" y="6241519"/>
            <a:ext cx="2133600" cy="365125"/>
          </a:xfrm>
        </p:spPr>
        <p:txBody>
          <a:bodyPr/>
          <a:lstStyle/>
          <a:p>
            <a:fld id="{EC23BCD2-06B7-42BA-8C82-CB1C1E5C6D18}" type="slidenum">
              <a:rPr lang="hu-HU" smtClean="0"/>
              <a:pPr/>
              <a:t>2</a:t>
            </a:fld>
            <a:endParaRPr lang="hu-HU" dirty="0"/>
          </a:p>
        </p:txBody>
      </p:sp>
      <p:sp>
        <p:nvSpPr>
          <p:cNvPr id="6" name="Szövegdoboz 5"/>
          <p:cNvSpPr txBox="1"/>
          <p:nvPr/>
        </p:nvSpPr>
        <p:spPr>
          <a:xfrm>
            <a:off x="3059832" y="4221088"/>
            <a:ext cx="583264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400" b="1" i="1" dirty="0" smtClean="0">
                <a:latin typeface="Times New Roman" pitchFamily="18" charset="0"/>
                <a:cs typeface="Times New Roman" pitchFamily="18" charset="0"/>
              </a:rPr>
              <a:t>Bizsók Mónika </a:t>
            </a:r>
          </a:p>
          <a:p>
            <a:pPr algn="ctr"/>
            <a:r>
              <a:rPr lang="hu-HU" sz="2000" b="1" i="1" dirty="0" smtClean="0">
                <a:latin typeface="Times New Roman" pitchFamily="18" charset="0"/>
                <a:cs typeface="Times New Roman" pitchFamily="18" charset="0"/>
              </a:rPr>
              <a:t>osztályvezető</a:t>
            </a:r>
          </a:p>
          <a:p>
            <a:pPr algn="ctr"/>
            <a:r>
              <a:rPr lang="hu-HU" sz="2000" b="1" i="1" dirty="0" smtClean="0">
                <a:latin typeface="Times New Roman" pitchFamily="18" charset="0"/>
                <a:cs typeface="Times New Roman" pitchFamily="18" charset="0"/>
              </a:rPr>
              <a:t> Zala Megyei Igazgatóság</a:t>
            </a:r>
          </a:p>
          <a:p>
            <a:pPr algn="ctr"/>
            <a:r>
              <a:rPr lang="hu-HU" sz="2000" b="1" i="1" dirty="0" smtClean="0">
                <a:latin typeface="Times New Roman" pitchFamily="18" charset="0"/>
                <a:cs typeface="Times New Roman" pitchFamily="18" charset="0"/>
              </a:rPr>
              <a:t>Államháztartási Finanszírozási Osztály</a:t>
            </a:r>
          </a:p>
          <a:p>
            <a:endParaRPr lang="hu-H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0658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3692"/>
            <a:ext cx="9143999" cy="6857999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340768"/>
            <a:ext cx="8640960" cy="1836204"/>
          </a:xfrm>
        </p:spPr>
        <p:txBody>
          <a:bodyPr>
            <a:noAutofit/>
          </a:bodyPr>
          <a:lstStyle/>
          <a:p>
            <a:pPr>
              <a:spcBef>
                <a:spcPts val="800"/>
              </a:spcBef>
              <a:spcAft>
                <a:spcPts val="400"/>
              </a:spcAft>
            </a:pPr>
            <a:r>
              <a:rPr lang="hu-HU" sz="3600" dirty="0"/>
              <a:t/>
            </a:r>
            <a:br>
              <a:rPr lang="hu-HU" sz="3600" dirty="0"/>
            </a:br>
            <a:r>
              <a:rPr lang="hu-HU" sz="3600" b="1" dirty="0" smtClean="0"/>
              <a:t>A nemzetiségi önkormányzatok</a:t>
            </a:r>
            <a:endParaRPr lang="hu-HU" sz="3600" dirty="0">
              <a:effectLst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51520" y="2996952"/>
            <a:ext cx="8640960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hu-HU" sz="1600" dirty="0">
              <a:latin typeface="+mn-lt"/>
              <a:cs typeface="Arial" pitchFamily="34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758880" y="6241519"/>
            <a:ext cx="2133600" cy="365125"/>
          </a:xfrm>
        </p:spPr>
        <p:txBody>
          <a:bodyPr/>
          <a:lstStyle/>
          <a:p>
            <a:fld id="{EC23BCD2-06B7-42BA-8C82-CB1C1E5C6D18}" type="slidenum">
              <a:rPr lang="hu-HU" smtClean="0"/>
              <a:pPr/>
              <a:t>20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792523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836712"/>
            <a:ext cx="8640960" cy="1143000"/>
          </a:xfrm>
        </p:spPr>
        <p:txBody>
          <a:bodyPr>
            <a:noAutofit/>
          </a:bodyPr>
          <a:lstStyle/>
          <a:p>
            <a:r>
              <a:rPr lang="hu-HU" sz="3600" b="1" dirty="0"/>
              <a:t>A nemzetiségi önkormányzat, a képviselő-testület </a:t>
            </a:r>
            <a:r>
              <a:rPr lang="hu-HU" sz="3600" b="1" dirty="0" smtClean="0"/>
              <a:t>megbízatása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276872"/>
            <a:ext cx="8640960" cy="345638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hu-HU" sz="2400" dirty="0" err="1" smtClean="0"/>
              <a:t>Njt</a:t>
            </a:r>
            <a:r>
              <a:rPr lang="hu-HU" sz="2400" dirty="0"/>
              <a:t>. 73. § </a:t>
            </a:r>
            <a:endParaRPr lang="hu-HU" sz="2400" dirty="0" smtClean="0"/>
          </a:p>
          <a:p>
            <a:pPr marL="0" indent="0" algn="just">
              <a:buNone/>
            </a:pPr>
            <a:r>
              <a:rPr lang="hu-HU" sz="2400" dirty="0" smtClean="0"/>
              <a:t>„A </a:t>
            </a:r>
            <a:r>
              <a:rPr lang="hu-HU" sz="2400" dirty="0"/>
              <a:t>nemzetiségi önkormányzat és a képviselő-testület, közgyűlés </a:t>
            </a:r>
            <a:r>
              <a:rPr lang="hu-HU" sz="2400" b="1" dirty="0"/>
              <a:t>megbízatása</a:t>
            </a:r>
            <a:r>
              <a:rPr lang="hu-HU" sz="2400" dirty="0"/>
              <a:t> a képviselő-testület, közgyűlés </a:t>
            </a:r>
            <a:r>
              <a:rPr lang="hu-HU" sz="2400" b="1" dirty="0" smtClean="0"/>
              <a:t>megalakulásával </a:t>
            </a:r>
            <a:r>
              <a:rPr lang="hu-HU" sz="2400" b="1" dirty="0"/>
              <a:t>kezdődik</a:t>
            </a:r>
            <a:r>
              <a:rPr lang="hu-HU" sz="2400" dirty="0" smtClean="0"/>
              <a:t>.”</a:t>
            </a:r>
          </a:p>
          <a:p>
            <a:pPr marL="0" indent="0" algn="just">
              <a:buNone/>
            </a:pPr>
            <a:r>
              <a:rPr lang="hu-HU" sz="2400" dirty="0" err="1" smtClean="0"/>
              <a:t>Njt</a:t>
            </a:r>
            <a:r>
              <a:rPr lang="hu-HU" sz="2400" dirty="0" smtClean="0"/>
              <a:t>. 75</a:t>
            </a:r>
            <a:r>
              <a:rPr lang="hu-HU" sz="2400" dirty="0"/>
              <a:t>. § </a:t>
            </a:r>
            <a:endParaRPr lang="hu-HU" sz="2400" dirty="0" smtClean="0"/>
          </a:p>
          <a:p>
            <a:pPr marL="0" indent="0" algn="just">
              <a:buNone/>
            </a:pPr>
            <a:r>
              <a:rPr lang="hu-HU" sz="2400" dirty="0" smtClean="0"/>
              <a:t>„A </a:t>
            </a:r>
            <a:r>
              <a:rPr lang="hu-HU" sz="2400" dirty="0"/>
              <a:t>nemzetiségi önkormányzat képviselő-testületének, közgyűlésének </a:t>
            </a:r>
            <a:r>
              <a:rPr lang="hu-HU" sz="2400" b="1" dirty="0"/>
              <a:t>megbízatása</a:t>
            </a:r>
            <a:r>
              <a:rPr lang="hu-HU" sz="2400" dirty="0"/>
              <a:t> a nemzetiségi önkormányzati képviselők </a:t>
            </a:r>
            <a:r>
              <a:rPr lang="hu-HU" sz="2400" b="1" dirty="0"/>
              <a:t>következő általános választásának napjáig tart</a:t>
            </a:r>
            <a:r>
              <a:rPr lang="hu-HU" sz="2400" dirty="0" smtClean="0"/>
              <a:t>.”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758880" y="6241519"/>
            <a:ext cx="2133600" cy="365125"/>
          </a:xfrm>
        </p:spPr>
        <p:txBody>
          <a:bodyPr/>
          <a:lstStyle/>
          <a:p>
            <a:fld id="{EC23BCD2-06B7-42BA-8C82-CB1C1E5C6D18}" type="slidenum">
              <a:rPr lang="hu-HU" smtClean="0"/>
              <a:pPr/>
              <a:t>21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597463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57808"/>
            <a:ext cx="8640960" cy="1143000"/>
          </a:xfrm>
        </p:spPr>
        <p:txBody>
          <a:bodyPr>
            <a:noAutofit/>
          </a:bodyPr>
          <a:lstStyle/>
          <a:p>
            <a:r>
              <a:rPr lang="hu-HU" sz="3600" b="1" dirty="0" smtClean="0"/>
              <a:t>Alakuló ülés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84785"/>
            <a:ext cx="8640960" cy="4320480"/>
          </a:xfrm>
        </p:spPr>
        <p:txBody>
          <a:bodyPr>
            <a:normAutofit/>
          </a:bodyPr>
          <a:lstStyle/>
          <a:p>
            <a:pPr indent="0" algn="just">
              <a:spcAft>
                <a:spcPts val="100"/>
              </a:spcAft>
              <a:buNone/>
            </a:pPr>
            <a:r>
              <a:rPr lang="hu-HU" sz="2400" dirty="0" smtClean="0"/>
              <a:t>A </a:t>
            </a:r>
            <a:r>
              <a:rPr lang="hu-HU" sz="2400" dirty="0"/>
              <a:t>nemzetiségi önkormányzat testületének alakuló ülését az illetékes választási bizottság elnöke </a:t>
            </a:r>
            <a:r>
              <a:rPr lang="hu-HU" sz="2400" b="1" dirty="0"/>
              <a:t>a választást követő </a:t>
            </a:r>
            <a:r>
              <a:rPr lang="hu-HU" sz="2400" b="1" dirty="0" smtClean="0"/>
              <a:t>tizenöt</a:t>
            </a:r>
            <a:r>
              <a:rPr lang="hu-HU" sz="2400" dirty="0" smtClean="0"/>
              <a:t> </a:t>
            </a:r>
            <a:r>
              <a:rPr lang="hu-HU" sz="2400" b="1" dirty="0" smtClean="0"/>
              <a:t>napon </a:t>
            </a:r>
            <a:r>
              <a:rPr lang="hu-HU" sz="2400" b="1" dirty="0"/>
              <a:t>belüli időpontra hívja össze</a:t>
            </a:r>
            <a:r>
              <a:rPr lang="hu-HU" sz="2400" dirty="0" smtClean="0"/>
              <a:t>. Az alakuló ülést a körelnök vezeti.</a:t>
            </a:r>
            <a:endParaRPr lang="hu-HU" sz="2400" dirty="0"/>
          </a:p>
          <a:p>
            <a:pPr indent="0" algn="just">
              <a:spcAft>
                <a:spcPts val="100"/>
              </a:spcAft>
              <a:buNone/>
            </a:pPr>
            <a:r>
              <a:rPr lang="hu-HU" sz="2400" dirty="0" smtClean="0"/>
              <a:t>Az </a:t>
            </a:r>
            <a:r>
              <a:rPr lang="hu-HU" sz="2400" dirty="0"/>
              <a:t>alakuló ülés összehívására </a:t>
            </a:r>
            <a:r>
              <a:rPr lang="hu-HU" sz="2400" b="1" dirty="0"/>
              <a:t>legfeljebb további két ízben</a:t>
            </a:r>
            <a:r>
              <a:rPr lang="hu-HU" sz="2400" dirty="0"/>
              <a:t>, a </a:t>
            </a:r>
            <a:r>
              <a:rPr lang="hu-HU" sz="2400" b="1" dirty="0"/>
              <a:t>választás napjától számított </a:t>
            </a:r>
            <a:r>
              <a:rPr lang="hu-HU" sz="2400" b="1" dirty="0" smtClean="0"/>
              <a:t>harminc </a:t>
            </a:r>
            <a:r>
              <a:rPr lang="hu-HU" sz="2400" dirty="0" smtClean="0"/>
              <a:t>napon </a:t>
            </a:r>
            <a:r>
              <a:rPr lang="hu-HU" sz="2400" dirty="0"/>
              <a:t>belüli </a:t>
            </a:r>
            <a:r>
              <a:rPr lang="hu-HU" sz="2400" dirty="0" smtClean="0"/>
              <a:t>időpontban </a:t>
            </a:r>
            <a:r>
              <a:rPr lang="hu-HU" sz="2400" dirty="0"/>
              <a:t>kerülhet sor.</a:t>
            </a:r>
          </a:p>
          <a:p>
            <a:pPr indent="0" algn="just">
              <a:spcAft>
                <a:spcPts val="100"/>
              </a:spcAft>
              <a:buNone/>
            </a:pPr>
            <a:r>
              <a:rPr lang="hu-HU" sz="2400" dirty="0" smtClean="0"/>
              <a:t>Ha </a:t>
            </a:r>
            <a:r>
              <a:rPr lang="hu-HU" sz="2400" dirty="0"/>
              <a:t>az alakuló ülés </a:t>
            </a:r>
            <a:r>
              <a:rPr lang="hu-HU" sz="2400" b="1" dirty="0"/>
              <a:t>határidőben nem kerül megtartásra, időközi választást kell kitűzni</a:t>
            </a:r>
            <a:r>
              <a:rPr lang="hu-HU" sz="2400" b="1" dirty="0" smtClean="0"/>
              <a:t>. </a:t>
            </a:r>
            <a:r>
              <a:rPr lang="hu-HU" sz="2400" dirty="0" smtClean="0"/>
              <a:t>(</a:t>
            </a:r>
            <a:r>
              <a:rPr lang="hu-HU" sz="2400" dirty="0"/>
              <a:t>az alakuló ülés összehívására az </a:t>
            </a:r>
            <a:r>
              <a:rPr lang="hu-HU" sz="2400" dirty="0" smtClean="0"/>
              <a:t>előzőek </a:t>
            </a:r>
            <a:r>
              <a:rPr lang="hu-HU" sz="2400" dirty="0"/>
              <a:t>szerinti rendben kerül </a:t>
            </a:r>
            <a:r>
              <a:rPr lang="hu-HU" sz="2400" dirty="0" smtClean="0"/>
              <a:t>sor)</a:t>
            </a:r>
            <a:endParaRPr lang="hu-HU" sz="2400" dirty="0"/>
          </a:p>
          <a:p>
            <a:pPr algn="just"/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758880" y="6241519"/>
            <a:ext cx="2133600" cy="365125"/>
          </a:xfrm>
        </p:spPr>
        <p:txBody>
          <a:bodyPr/>
          <a:lstStyle/>
          <a:p>
            <a:fld id="{EC23BCD2-06B7-42BA-8C82-CB1C1E5C6D18}" type="slidenum">
              <a:rPr lang="hu-HU" smtClean="0"/>
              <a:pPr/>
              <a:t>22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480914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57808"/>
            <a:ext cx="8640960" cy="1143000"/>
          </a:xfrm>
        </p:spPr>
        <p:txBody>
          <a:bodyPr>
            <a:noAutofit/>
          </a:bodyPr>
          <a:lstStyle/>
          <a:p>
            <a:r>
              <a:rPr lang="hu-HU" sz="3600" b="1" dirty="0" smtClean="0"/>
              <a:t>Elnök megválasztása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988839"/>
            <a:ext cx="8640960" cy="381642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hu-HU" sz="2400" dirty="0" smtClean="0"/>
              <a:t>Az </a:t>
            </a:r>
            <a:r>
              <a:rPr lang="hu-HU" sz="2400" dirty="0"/>
              <a:t>alakuló ülésen a nemzetiségi önkormányzat a testületének tagjai közül </a:t>
            </a:r>
            <a:r>
              <a:rPr lang="hu-HU" sz="2400" b="1" dirty="0"/>
              <a:t>megválasztja az önkormányzat elnökét,</a:t>
            </a:r>
            <a:r>
              <a:rPr lang="hu-HU" sz="2400" dirty="0"/>
              <a:t> elnökhelyettesét, bizottsága tagjait, megalkotja szervezeti és működési szabályzatát, dönt a </a:t>
            </a:r>
            <a:r>
              <a:rPr lang="hu-HU" sz="2400" dirty="0" smtClean="0"/>
              <a:t>tiszteletdíjakról</a:t>
            </a:r>
            <a:r>
              <a:rPr lang="hu-HU" sz="2400" dirty="0"/>
              <a:t>, illetményekről</a:t>
            </a:r>
            <a:r>
              <a:rPr lang="hu-HU" sz="2400" dirty="0" smtClean="0"/>
              <a:t>.</a:t>
            </a:r>
          </a:p>
          <a:p>
            <a:pPr marL="0" indent="0" algn="just">
              <a:buNone/>
            </a:pPr>
            <a:endParaRPr lang="hu-HU" sz="2400" dirty="0"/>
          </a:p>
          <a:p>
            <a:pPr marL="0" indent="0" algn="just">
              <a:buNone/>
            </a:pPr>
            <a:r>
              <a:rPr lang="hu-HU" sz="2400" dirty="0" smtClean="0"/>
              <a:t>(</a:t>
            </a:r>
            <a:r>
              <a:rPr lang="hu-HU" sz="2400" dirty="0" err="1"/>
              <a:t>Njt</a:t>
            </a:r>
            <a:r>
              <a:rPr lang="hu-HU" sz="2400" dirty="0"/>
              <a:t>. 88. §  (2) bekezdése </a:t>
            </a:r>
            <a:r>
              <a:rPr lang="hu-HU" sz="2400" dirty="0" smtClean="0"/>
              <a:t>alapján az </a:t>
            </a:r>
            <a:r>
              <a:rPr lang="hu-HU" sz="2400" dirty="0"/>
              <a:t>alakuló ülés akkor tekinthető megtartottnak, ha a tisztségviselők, de legalább az elnök megválasztására sor került</a:t>
            </a:r>
            <a:r>
              <a:rPr lang="hu-HU" sz="2400" dirty="0" smtClean="0"/>
              <a:t>.)</a:t>
            </a:r>
            <a:endParaRPr lang="hu-HU" sz="2400" dirty="0"/>
          </a:p>
          <a:p>
            <a:pPr algn="just"/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758880" y="6241519"/>
            <a:ext cx="2133600" cy="365125"/>
          </a:xfrm>
        </p:spPr>
        <p:txBody>
          <a:bodyPr/>
          <a:lstStyle/>
          <a:p>
            <a:fld id="{EC23BCD2-06B7-42BA-8C82-CB1C1E5C6D18}" type="slidenum">
              <a:rPr lang="hu-HU" smtClean="0"/>
              <a:pPr/>
              <a:t>23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819988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57808"/>
            <a:ext cx="8640960" cy="1143000"/>
          </a:xfrm>
        </p:spPr>
        <p:txBody>
          <a:bodyPr>
            <a:noAutofit/>
          </a:bodyPr>
          <a:lstStyle/>
          <a:p>
            <a:r>
              <a:rPr lang="hu-HU" sz="3600" b="1" dirty="0" smtClean="0"/>
              <a:t>Alakuló ülés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84785"/>
            <a:ext cx="8640960" cy="4320480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hu-HU" sz="2400" dirty="0" smtClean="0"/>
              <a:t>A </a:t>
            </a:r>
            <a:r>
              <a:rPr lang="hu-HU" sz="2400" dirty="0"/>
              <a:t>testület üléséről </a:t>
            </a:r>
            <a:r>
              <a:rPr lang="hu-HU" sz="2400" b="1" dirty="0"/>
              <a:t>jegyzőkönyvet kell készíteni</a:t>
            </a:r>
            <a:r>
              <a:rPr lang="hu-HU" sz="2400" dirty="0"/>
              <a:t>. </a:t>
            </a:r>
            <a:r>
              <a:rPr lang="hu-HU" sz="2400" dirty="0" smtClean="0"/>
              <a:t>(kötelező tartalmi elemek : </a:t>
            </a:r>
            <a:r>
              <a:rPr lang="hu-HU" sz="2400" dirty="0" err="1" smtClean="0"/>
              <a:t>Njt</a:t>
            </a:r>
            <a:r>
              <a:rPr lang="hu-HU" sz="2400" dirty="0" smtClean="0"/>
              <a:t>. 95. § (2))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hu-HU" sz="2400" dirty="0" smtClean="0"/>
          </a:p>
          <a:p>
            <a:pPr algn="ctr">
              <a:buFont typeface="Wingdings" panose="05000000000000000000" pitchFamily="2" charset="2"/>
              <a:buChar char="ü"/>
            </a:pPr>
            <a:r>
              <a:rPr lang="hu-HU" sz="2400" b="1" dirty="0" smtClean="0"/>
              <a:t>A </a:t>
            </a:r>
            <a:r>
              <a:rPr lang="hu-HU" sz="2400" b="1" dirty="0"/>
              <a:t>jegyzőkönyv közokirat</a:t>
            </a:r>
            <a:r>
              <a:rPr lang="hu-HU" sz="2400" b="1" dirty="0" smtClean="0"/>
              <a:t>.</a:t>
            </a:r>
          </a:p>
          <a:p>
            <a:pPr algn="ctr">
              <a:buFont typeface="Wingdings" panose="05000000000000000000" pitchFamily="2" charset="2"/>
              <a:buChar char="ü"/>
            </a:pPr>
            <a:endParaRPr lang="hu-HU" sz="2400" b="1" dirty="0"/>
          </a:p>
          <a:p>
            <a:pPr algn="ctr">
              <a:buFont typeface="Wingdings" panose="05000000000000000000" pitchFamily="2" charset="2"/>
              <a:buChar char="ü"/>
            </a:pPr>
            <a:endParaRPr lang="hu-HU" sz="2400" b="1" dirty="0" smtClean="0"/>
          </a:p>
          <a:p>
            <a:pPr algn="just">
              <a:buFont typeface="Wingdings" panose="05000000000000000000" pitchFamily="2" charset="2"/>
              <a:buChar char="ü"/>
            </a:pPr>
            <a:r>
              <a:rPr lang="hu-HU" sz="2400" dirty="0"/>
              <a:t>A jegyzőkönyvet az </a:t>
            </a:r>
            <a:r>
              <a:rPr lang="hu-HU" sz="2400" b="1" dirty="0"/>
              <a:t>ülést levezető elnök és a testület által a képviselők közül kijelölt jegyzőkönyv-hitelesítő írja alá. 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758880" y="6241519"/>
            <a:ext cx="2133600" cy="365125"/>
          </a:xfrm>
        </p:spPr>
        <p:txBody>
          <a:bodyPr/>
          <a:lstStyle/>
          <a:p>
            <a:fld id="{EC23BCD2-06B7-42BA-8C82-CB1C1E5C6D18}" type="slidenum">
              <a:rPr lang="hu-HU" smtClean="0"/>
              <a:pPr/>
              <a:t>24</a:t>
            </a:fld>
            <a:endParaRPr lang="hu-HU" dirty="0"/>
          </a:p>
        </p:txBody>
      </p:sp>
      <p:sp>
        <p:nvSpPr>
          <p:cNvPr id="7" name="Tekercs vízszintesen 6"/>
          <p:cNvSpPr/>
          <p:nvPr/>
        </p:nvSpPr>
        <p:spPr>
          <a:xfrm>
            <a:off x="683568" y="2374849"/>
            <a:ext cx="7632848" cy="1584176"/>
          </a:xfrm>
          <a:prstGeom prst="horizontalScroll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</a:t>
            </a:r>
            <a:r>
              <a:rPr lang="hu-H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hu-H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jegyzőkönyv közokirat</a:t>
            </a:r>
            <a:endParaRPr lang="hu-H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04251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271" y="6043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57808"/>
            <a:ext cx="8640960" cy="1143000"/>
          </a:xfrm>
        </p:spPr>
        <p:txBody>
          <a:bodyPr>
            <a:noAutofit/>
          </a:bodyPr>
          <a:lstStyle/>
          <a:p>
            <a:pPr lvl="0">
              <a:spcAft>
                <a:spcPts val="800"/>
              </a:spcAft>
            </a:pPr>
            <a:r>
              <a:rPr lang="hu-HU" sz="3600" b="1" dirty="0" smtClean="0"/>
              <a:t>SZMSZ</a:t>
            </a:r>
            <a:r>
              <a:rPr lang="hu-HU" sz="3600" b="1" dirty="0"/>
              <a:t/>
            </a:r>
            <a:br>
              <a:rPr lang="hu-HU" sz="3600" b="1" dirty="0"/>
            </a:b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916831"/>
            <a:ext cx="8640960" cy="3888433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800"/>
              </a:spcBef>
              <a:spcAft>
                <a:spcPts val="800"/>
              </a:spcAft>
              <a:buNone/>
            </a:pPr>
            <a:r>
              <a:rPr lang="hu-HU" sz="2400" dirty="0"/>
              <a:t>A helyi nemzetiségi önkormányzat – jogszabályi keretek között – át nem ruházható hatáskörében, minősített többséggel határozza meg törvényes működésének feltételeit, így </a:t>
            </a:r>
            <a:r>
              <a:rPr lang="hu-HU" sz="2400" b="1" dirty="0"/>
              <a:t>a szervezete és működése részletes szabályait az alakuló ülést követő három hónapon belül</a:t>
            </a:r>
            <a:r>
              <a:rPr lang="hu-HU" sz="2400" dirty="0"/>
              <a:t>, továbbá módosítja azt a szükségessé válást követő harminc napon </a:t>
            </a:r>
            <a:r>
              <a:rPr lang="hu-HU" sz="2400" dirty="0" smtClean="0"/>
              <a:t>belül.</a:t>
            </a:r>
            <a:endParaRPr lang="hu-HU" sz="2400" dirty="0"/>
          </a:p>
          <a:p>
            <a:pPr algn="just"/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758880" y="6241519"/>
            <a:ext cx="2133600" cy="365125"/>
          </a:xfrm>
        </p:spPr>
        <p:txBody>
          <a:bodyPr/>
          <a:lstStyle/>
          <a:p>
            <a:fld id="{EC23BCD2-06B7-42BA-8C82-CB1C1E5C6D18}" type="slidenum">
              <a:rPr lang="hu-HU" smtClean="0"/>
              <a:pPr/>
              <a:t>25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030516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640960" cy="1224136"/>
          </a:xfrm>
        </p:spPr>
        <p:txBody>
          <a:bodyPr>
            <a:noAutofit/>
          </a:bodyPr>
          <a:lstStyle/>
          <a:p>
            <a:r>
              <a:rPr lang="hu-HU" sz="3600" b="1" dirty="0"/>
              <a:t>A nemzetiségi önkormányzat megszűnik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844823"/>
            <a:ext cx="8640960" cy="3960441"/>
          </a:xfrm>
        </p:spPr>
        <p:txBody>
          <a:bodyPr>
            <a:normAutofit/>
          </a:bodyPr>
          <a:lstStyle/>
          <a:p>
            <a:pPr marL="685800" algn="just">
              <a:spcAft>
                <a:spcPts val="100"/>
              </a:spcAft>
              <a:buFont typeface="Wingdings" panose="05000000000000000000" pitchFamily="2" charset="2"/>
              <a:buChar char="ü"/>
            </a:pPr>
            <a:r>
              <a:rPr lang="hu-HU" sz="2400" dirty="0" smtClean="0"/>
              <a:t>az </a:t>
            </a:r>
            <a:r>
              <a:rPr lang="hu-HU" sz="2400" dirty="0"/>
              <a:t>általános választást az </a:t>
            </a:r>
            <a:r>
              <a:rPr lang="hu-HU" sz="2400" dirty="0" err="1" smtClean="0"/>
              <a:t>Njt</a:t>
            </a:r>
            <a:r>
              <a:rPr lang="hu-HU" sz="2400" dirty="0" smtClean="0"/>
              <a:t>. 56</a:t>
            </a:r>
            <a:r>
              <a:rPr lang="hu-HU" sz="2400" dirty="0"/>
              <a:t>. §</a:t>
            </a:r>
            <a:r>
              <a:rPr lang="hu-HU" sz="2400" dirty="0" err="1"/>
              <a:t>-ban</a:t>
            </a:r>
            <a:r>
              <a:rPr lang="hu-HU" sz="2400" dirty="0"/>
              <a:t> foglalt feltételek hiányában nem lehet </a:t>
            </a:r>
            <a:r>
              <a:rPr lang="hu-HU" sz="2400" dirty="0" smtClean="0"/>
              <a:t>kitűzni </a:t>
            </a:r>
            <a:r>
              <a:rPr lang="hu-HU" sz="2400" b="1" dirty="0"/>
              <a:t>az általános választás napján</a:t>
            </a:r>
            <a:r>
              <a:rPr lang="hu-HU" sz="2400" dirty="0"/>
              <a:t>,</a:t>
            </a:r>
          </a:p>
          <a:p>
            <a:pPr marL="685800" algn="just">
              <a:spcAft>
                <a:spcPts val="100"/>
              </a:spcAft>
              <a:buFont typeface="Wingdings" panose="05000000000000000000" pitchFamily="2" charset="2"/>
              <a:buChar char="ü"/>
            </a:pPr>
            <a:r>
              <a:rPr lang="hu-HU" sz="2400" dirty="0" smtClean="0"/>
              <a:t>az </a:t>
            </a:r>
            <a:r>
              <a:rPr lang="hu-HU" sz="2400" dirty="0"/>
              <a:t>időközi választást az </a:t>
            </a:r>
            <a:r>
              <a:rPr lang="hu-HU" sz="2400" dirty="0" err="1" smtClean="0"/>
              <a:t>Njt</a:t>
            </a:r>
            <a:r>
              <a:rPr lang="hu-HU" sz="2400" dirty="0" smtClean="0"/>
              <a:t>. 56</a:t>
            </a:r>
            <a:r>
              <a:rPr lang="hu-HU" sz="2400" dirty="0"/>
              <a:t>. §</a:t>
            </a:r>
            <a:r>
              <a:rPr lang="hu-HU" sz="2400" dirty="0" err="1"/>
              <a:t>-ban</a:t>
            </a:r>
            <a:r>
              <a:rPr lang="hu-HU" sz="2400" dirty="0"/>
              <a:t> foglalt feltételek hiányában nem lehet </a:t>
            </a:r>
            <a:r>
              <a:rPr lang="hu-HU" sz="2400" dirty="0" smtClean="0"/>
              <a:t>kitűzni </a:t>
            </a:r>
            <a:r>
              <a:rPr lang="hu-HU" sz="2400" dirty="0"/>
              <a:t>a választási bizottság e tényt </a:t>
            </a:r>
            <a:r>
              <a:rPr lang="hu-HU" sz="2400" b="1" dirty="0"/>
              <a:t>megállapító határozatának jogerőre emelkedése napján,</a:t>
            </a:r>
          </a:p>
          <a:p>
            <a:pPr marL="685800" algn="just">
              <a:spcAft>
                <a:spcPts val="100"/>
              </a:spcAft>
              <a:buFont typeface="Wingdings" panose="05000000000000000000" pitchFamily="2" charset="2"/>
              <a:buChar char="ü"/>
            </a:pPr>
            <a:r>
              <a:rPr lang="hu-HU" sz="2400" dirty="0" smtClean="0"/>
              <a:t>az </a:t>
            </a:r>
            <a:r>
              <a:rPr lang="hu-HU" sz="2400" dirty="0"/>
              <a:t>általános vagy az időközi választáson nincs elég </a:t>
            </a:r>
            <a:r>
              <a:rPr lang="hu-HU" sz="2400" dirty="0" smtClean="0"/>
              <a:t>jelölt </a:t>
            </a:r>
            <a:r>
              <a:rPr lang="hu-HU" sz="2400" b="1" dirty="0"/>
              <a:t>a szavazás napjaként kitűzött napon</a:t>
            </a:r>
            <a:r>
              <a:rPr lang="hu-HU" sz="2400" dirty="0"/>
              <a:t>,</a:t>
            </a:r>
          </a:p>
          <a:p>
            <a:pPr algn="just"/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758880" y="6241519"/>
            <a:ext cx="2133600" cy="365125"/>
          </a:xfrm>
        </p:spPr>
        <p:txBody>
          <a:bodyPr/>
          <a:lstStyle/>
          <a:p>
            <a:fld id="{EC23BCD2-06B7-42BA-8C82-CB1C1E5C6D18}" type="slidenum">
              <a:rPr lang="hu-HU" smtClean="0"/>
              <a:pPr/>
              <a:t>26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740818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57808"/>
            <a:ext cx="8640960" cy="1143000"/>
          </a:xfrm>
        </p:spPr>
        <p:txBody>
          <a:bodyPr>
            <a:noAutofit/>
          </a:bodyPr>
          <a:lstStyle/>
          <a:p>
            <a:r>
              <a:rPr lang="hu-HU" sz="3600" b="1" dirty="0" smtClean="0"/>
              <a:t>Jogutódlás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84785"/>
            <a:ext cx="8640960" cy="4320480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hu-HU" sz="2400" dirty="0" smtClean="0">
                <a:latin typeface="Times New Roman" pitchFamily="18" charset="0"/>
                <a:cs typeface="Times New Roman" pitchFamily="18" charset="0"/>
              </a:rPr>
              <a:t>Bármely módon </a:t>
            </a:r>
            <a:r>
              <a:rPr lang="hu-HU" sz="2400" dirty="0">
                <a:latin typeface="Times New Roman" pitchFamily="18" charset="0"/>
                <a:cs typeface="Times New Roman" pitchFamily="18" charset="0"/>
              </a:rPr>
              <a:t>megszűnő nemzetiségi önkormányzat </a:t>
            </a:r>
            <a:r>
              <a:rPr lang="hu-HU" sz="2400" b="1" dirty="0">
                <a:latin typeface="Times New Roman" pitchFamily="18" charset="0"/>
                <a:cs typeface="Times New Roman" pitchFamily="18" charset="0"/>
              </a:rPr>
              <a:t>jogutóda</a:t>
            </a:r>
            <a:r>
              <a:rPr lang="hu-HU" sz="2400" dirty="0">
                <a:latin typeface="Times New Roman" pitchFamily="18" charset="0"/>
                <a:cs typeface="Times New Roman" pitchFamily="18" charset="0"/>
              </a:rPr>
              <a:t> a soron következő általános választáson </a:t>
            </a:r>
            <a:r>
              <a:rPr lang="hu-HU" sz="2400" b="1" dirty="0">
                <a:latin typeface="Times New Roman" pitchFamily="18" charset="0"/>
                <a:cs typeface="Times New Roman" pitchFamily="18" charset="0"/>
              </a:rPr>
              <a:t>újonnan választott, megalakult nemzetiségi önkormányzat</a:t>
            </a:r>
            <a:r>
              <a:rPr lang="hu-H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endParaRPr lang="hu-H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hu-HU" sz="2400" dirty="0" smtClean="0">
                <a:latin typeface="Times New Roman" pitchFamily="18" charset="0"/>
                <a:cs typeface="Times New Roman" pitchFamily="18" charset="0"/>
              </a:rPr>
              <a:t>Ha </a:t>
            </a:r>
            <a:r>
              <a:rPr lang="hu-HU" sz="2400" dirty="0">
                <a:latin typeface="Times New Roman" pitchFamily="18" charset="0"/>
                <a:cs typeface="Times New Roman" pitchFamily="18" charset="0"/>
              </a:rPr>
              <a:t>az általános nemzetiségi önkormányzati választás eredményeképpen nem alakul új helyi nemzetiségi önkormányzat, a megszűnt helyi nemzetiségi önkormányzat vagyona az adott nemzetiség országos nemzetiségi önkormányzatának tulajdonába kerül azzal, hogy azt kizárólag nemzetiségi célra lehet felhasználni.</a:t>
            </a:r>
          </a:p>
          <a:p>
            <a:pPr algn="just"/>
            <a:endParaRPr lang="hu-H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hu-HU" sz="2400" dirty="0" smtClean="0">
                <a:latin typeface="Times New Roman" pitchFamily="18" charset="0"/>
                <a:cs typeface="Times New Roman" pitchFamily="18" charset="0"/>
              </a:rPr>
              <a:t>Az </a:t>
            </a:r>
            <a:r>
              <a:rPr lang="hu-HU" sz="2400" dirty="0">
                <a:latin typeface="Times New Roman" pitchFamily="18" charset="0"/>
                <a:cs typeface="Times New Roman" pitchFamily="18" charset="0"/>
              </a:rPr>
              <a:t>időközi választás eredményeképpen felálló új testület megalakulásáig, továbbá a soron következő általános nemzetiségi választás eredményeképpen felálló új testület megalakulásáig a megszűnt nemzetiségi önkormányzat vagyona ideiglenes kezelésbe kerül.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758880" y="6241519"/>
            <a:ext cx="2133600" cy="365125"/>
          </a:xfrm>
        </p:spPr>
        <p:txBody>
          <a:bodyPr/>
          <a:lstStyle/>
          <a:p>
            <a:fld id="{EC23BCD2-06B7-42BA-8C82-CB1C1E5C6D18}" type="slidenum">
              <a:rPr lang="hu-HU" smtClean="0"/>
              <a:pPr/>
              <a:t>27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270939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57808"/>
            <a:ext cx="8640960" cy="1143000"/>
          </a:xfrm>
        </p:spPr>
        <p:txBody>
          <a:bodyPr>
            <a:noAutofit/>
          </a:bodyPr>
          <a:lstStyle/>
          <a:p>
            <a:r>
              <a:rPr lang="hu-HU" sz="3600" b="1" dirty="0" smtClean="0"/>
              <a:t>Mit kell benyújtani (létesítés)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84785"/>
            <a:ext cx="8640960" cy="432048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hu-HU" sz="2400" dirty="0" smtClean="0"/>
              <a:t>A nemzetiségi önkormányzat a törzskönyvi </a:t>
            </a:r>
            <a:r>
              <a:rPr lang="hu-HU" sz="2400" dirty="0"/>
              <a:t>nyilvántartásba történő </a:t>
            </a:r>
            <a:r>
              <a:rPr lang="hu-HU" sz="2400" b="1" dirty="0"/>
              <a:t>bejegyzését létesítő okiratának </a:t>
            </a:r>
            <a:r>
              <a:rPr lang="hu-HU" sz="2400" b="1" dirty="0" smtClean="0"/>
              <a:t>csatolásával</a:t>
            </a:r>
            <a:r>
              <a:rPr lang="hu-HU" sz="2400" dirty="0" smtClean="0"/>
              <a:t> kéri.</a:t>
            </a:r>
          </a:p>
          <a:p>
            <a:pPr marL="0" indent="0" algn="just">
              <a:buNone/>
            </a:pPr>
            <a:r>
              <a:rPr lang="hu-HU" sz="2400" b="1" dirty="0" smtClean="0"/>
              <a:t>Létesítő okirat: </a:t>
            </a:r>
            <a:r>
              <a:rPr lang="hu-HU" sz="2400" dirty="0" smtClean="0"/>
              <a:t>nemzetiségi </a:t>
            </a:r>
            <a:r>
              <a:rPr lang="hu-HU" sz="2400" dirty="0"/>
              <a:t>önkormányzat esetében a képviselő-testület </a:t>
            </a:r>
            <a:r>
              <a:rPr lang="hu-HU" sz="2400" b="1" dirty="0"/>
              <a:t>alakuló ülésén hozott</a:t>
            </a:r>
            <a:r>
              <a:rPr lang="hu-HU" sz="2400" dirty="0"/>
              <a:t>, a törzskönyvi bejegyzéshez szükséges adatokat tartalmazó </a:t>
            </a:r>
            <a:r>
              <a:rPr lang="hu-HU" sz="2400" b="1" dirty="0"/>
              <a:t>határozatának kivonata</a:t>
            </a:r>
            <a:r>
              <a:rPr lang="hu-HU" sz="2400" dirty="0"/>
              <a:t>, </a:t>
            </a:r>
            <a:r>
              <a:rPr lang="hu-HU" sz="2400" u="sng" dirty="0"/>
              <a:t>valamint a törzskönyvi bejegyzést követően a szervezeti és működési </a:t>
            </a:r>
            <a:r>
              <a:rPr lang="hu-HU" sz="2400" u="sng" dirty="0" smtClean="0"/>
              <a:t>szabályzata</a:t>
            </a:r>
            <a:r>
              <a:rPr lang="hu-HU" sz="2400" dirty="0" smtClean="0"/>
              <a:t>.</a:t>
            </a:r>
            <a:endParaRPr lang="hu-HU" sz="2400" dirty="0"/>
          </a:p>
          <a:p>
            <a:pPr marL="0" indent="0" algn="just">
              <a:buNone/>
            </a:pPr>
            <a:r>
              <a:rPr lang="hu-HU" sz="2400" dirty="0" smtClean="0"/>
              <a:t>Csatolni kell az alapítást </a:t>
            </a:r>
            <a:r>
              <a:rPr lang="hu-HU" sz="2400" dirty="0"/>
              <a:t>jóváhagyó </a:t>
            </a:r>
            <a:r>
              <a:rPr lang="hu-HU" sz="2400" dirty="0" smtClean="0"/>
              <a:t>testületi </a:t>
            </a:r>
            <a:r>
              <a:rPr lang="hu-HU" sz="2400" dirty="0"/>
              <a:t>határozatot magába foglaló testületi ülés jegyzőkönyvének </a:t>
            </a:r>
            <a:r>
              <a:rPr lang="hu-HU" sz="2400" dirty="0" smtClean="0"/>
              <a:t>kivonatát és a</a:t>
            </a:r>
          </a:p>
          <a:p>
            <a:pPr marL="0" indent="0" algn="just">
              <a:buNone/>
            </a:pPr>
            <a:r>
              <a:rPr lang="hu-HU" sz="2400" b="1" dirty="0" smtClean="0">
                <a:cs typeface="Times New Roman" pitchFamily="18" charset="0"/>
              </a:rPr>
              <a:t>B103-Bejegyzési kérelmet.  (B205, majd B207)</a:t>
            </a:r>
            <a:endParaRPr lang="en-US" sz="2400" b="1" dirty="0">
              <a:cs typeface="Times New Roman" pitchFamily="18" charset="0"/>
            </a:endParaRPr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758880" y="6241519"/>
            <a:ext cx="2133600" cy="365125"/>
          </a:xfrm>
        </p:spPr>
        <p:txBody>
          <a:bodyPr/>
          <a:lstStyle/>
          <a:p>
            <a:fld id="{EC23BCD2-06B7-42BA-8C82-CB1C1E5C6D18}" type="slidenum">
              <a:rPr lang="hu-HU" smtClean="0"/>
              <a:pPr/>
              <a:t>28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427980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57808"/>
            <a:ext cx="8640960" cy="1143000"/>
          </a:xfrm>
        </p:spPr>
        <p:txBody>
          <a:bodyPr>
            <a:noAutofit/>
          </a:bodyPr>
          <a:lstStyle/>
          <a:p>
            <a:r>
              <a:rPr lang="hu-HU" sz="3600" b="1" dirty="0" smtClean="0"/>
              <a:t>Mit kell benyújtani (törlés)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84785"/>
            <a:ext cx="8640960" cy="432048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hu-HU" sz="2400" dirty="0" smtClean="0"/>
              <a:t>A nemzetiségi önkormányzat a törzskönyvi </a:t>
            </a:r>
            <a:r>
              <a:rPr lang="hu-HU" sz="2400" dirty="0"/>
              <a:t>nyilvántartásból történő </a:t>
            </a:r>
            <a:r>
              <a:rPr lang="hu-HU" sz="2400" b="1" dirty="0"/>
              <a:t>törlését</a:t>
            </a:r>
            <a:r>
              <a:rPr lang="hu-HU" sz="2400" dirty="0"/>
              <a:t> </a:t>
            </a:r>
            <a:r>
              <a:rPr lang="hu-HU" sz="2400" b="1" dirty="0" smtClean="0"/>
              <a:t>megszüntető </a:t>
            </a:r>
            <a:r>
              <a:rPr lang="hu-HU" sz="2400" b="1" dirty="0"/>
              <a:t>okiratának </a:t>
            </a:r>
            <a:r>
              <a:rPr lang="hu-HU" sz="2400" b="1" dirty="0" smtClean="0"/>
              <a:t>csatolásával, </a:t>
            </a:r>
            <a:r>
              <a:rPr lang="hu-HU" sz="2400" dirty="0" smtClean="0"/>
              <a:t>törlési kérelem (B300) benyújtásával kéri.</a:t>
            </a:r>
          </a:p>
          <a:p>
            <a:pPr marL="0" indent="0" algn="just">
              <a:buNone/>
            </a:pPr>
            <a:endParaRPr lang="hu-HU" sz="2400" dirty="0" smtClean="0"/>
          </a:p>
          <a:p>
            <a:pPr marL="0" indent="0" algn="just">
              <a:buNone/>
            </a:pPr>
            <a:r>
              <a:rPr lang="hu-HU" sz="2400" b="1" dirty="0" smtClean="0"/>
              <a:t>Megszüntető okiratként </a:t>
            </a:r>
            <a:r>
              <a:rPr lang="hu-HU" sz="2400" dirty="0" smtClean="0"/>
              <a:t>elfogadható az </a:t>
            </a:r>
            <a:r>
              <a:rPr lang="hu-HU" sz="2400" dirty="0" err="1" smtClean="0"/>
              <a:t>Njt</a:t>
            </a:r>
            <a:r>
              <a:rPr lang="hu-HU" sz="2400" dirty="0" smtClean="0"/>
              <a:t>. 74</a:t>
            </a:r>
            <a:r>
              <a:rPr lang="hu-HU" sz="2400" dirty="0"/>
              <a:t>. §</a:t>
            </a:r>
            <a:r>
              <a:rPr lang="hu-HU" sz="2400" dirty="0" err="1"/>
              <a:t>-a</a:t>
            </a:r>
            <a:r>
              <a:rPr lang="hu-HU" sz="2400" dirty="0"/>
              <a:t> szerinti esetben a helyi nemzetiségi </a:t>
            </a:r>
            <a:r>
              <a:rPr lang="hu-HU" sz="2400" b="1" dirty="0"/>
              <a:t>önkormányzat székhelye szerinti helyi önkormányzat jegyzőjének a törzskönyvi nyilvántartásból történő törléshez szükséges adatokat tartalmazó nyilatkozata a </a:t>
            </a:r>
            <a:r>
              <a:rPr lang="hu-HU" sz="2400" b="1" dirty="0" smtClean="0"/>
              <a:t>megszűnésről</a:t>
            </a:r>
            <a:r>
              <a:rPr lang="hu-HU" sz="2400" dirty="0" smtClean="0"/>
              <a:t>.</a:t>
            </a:r>
            <a:r>
              <a:rPr lang="hu-HU" sz="2400" dirty="0">
                <a:ea typeface="Times New Roman"/>
              </a:rPr>
              <a:t> </a:t>
            </a:r>
            <a:endParaRPr lang="hu-HU" sz="2400" dirty="0" smtClean="0">
              <a:ea typeface="Times New Roman"/>
            </a:endParaRPr>
          </a:p>
          <a:p>
            <a:pPr marL="0" indent="0" algn="just">
              <a:buNone/>
            </a:pPr>
            <a:endParaRPr lang="hu-HU" sz="2400" dirty="0" smtClean="0">
              <a:ea typeface="Times New Roman"/>
            </a:endParaRPr>
          </a:p>
          <a:p>
            <a:pPr marL="0" indent="0" algn="just">
              <a:buNone/>
            </a:pPr>
            <a:r>
              <a:rPr lang="hu-HU" sz="2400" b="1" dirty="0" smtClean="0">
                <a:ea typeface="Times New Roman"/>
              </a:rPr>
              <a:t>A </a:t>
            </a:r>
            <a:r>
              <a:rPr lang="hu-HU" sz="2400" b="1" dirty="0">
                <a:ea typeface="Times New Roman"/>
              </a:rPr>
              <a:t>megszűnés időpontjaként </a:t>
            </a:r>
            <a:r>
              <a:rPr lang="hu-HU" sz="2400" b="1" dirty="0" smtClean="0">
                <a:ea typeface="Times New Roman"/>
              </a:rPr>
              <a:t>2019. </a:t>
            </a:r>
            <a:r>
              <a:rPr lang="hu-HU" sz="2400" b="1" dirty="0">
                <a:ea typeface="Times New Roman"/>
              </a:rPr>
              <a:t>október </a:t>
            </a:r>
            <a:r>
              <a:rPr lang="hu-HU" sz="2400" b="1" dirty="0" smtClean="0">
                <a:ea typeface="Times New Roman"/>
              </a:rPr>
              <a:t>13. </a:t>
            </a:r>
            <a:r>
              <a:rPr lang="hu-HU" sz="2400" b="1" dirty="0">
                <a:ea typeface="Times New Roman"/>
              </a:rPr>
              <a:t>jelölendő meg</a:t>
            </a:r>
            <a:r>
              <a:rPr lang="hu-HU" sz="2400" dirty="0">
                <a:ea typeface="Times New Roman"/>
              </a:rPr>
              <a:t>.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758880" y="6241519"/>
            <a:ext cx="2133600" cy="365125"/>
          </a:xfrm>
        </p:spPr>
        <p:txBody>
          <a:bodyPr/>
          <a:lstStyle/>
          <a:p>
            <a:fld id="{EC23BCD2-06B7-42BA-8C82-CB1C1E5C6D18}" type="slidenum">
              <a:rPr lang="hu-HU" smtClean="0"/>
              <a:pPr/>
              <a:t>29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372114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57" y="-86235"/>
            <a:ext cx="9251504" cy="693862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57808"/>
            <a:ext cx="8640960" cy="1143000"/>
          </a:xfrm>
        </p:spPr>
        <p:txBody>
          <a:bodyPr>
            <a:noAutofit/>
          </a:bodyPr>
          <a:lstStyle/>
          <a:p>
            <a:r>
              <a:rPr lang="hu-HU" altLang="hu-HU" sz="3600" b="1" dirty="0" smtClean="0"/>
              <a:t>Jogi szabályozás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844823"/>
            <a:ext cx="8640960" cy="3960441"/>
          </a:xfrm>
        </p:spPr>
        <p:txBody>
          <a:bodyPr>
            <a:normAutofit/>
          </a:bodyPr>
          <a:lstStyle/>
          <a:p>
            <a:pPr lvl="0" algn="just"/>
            <a:r>
              <a:rPr lang="hu-HU" sz="2400" dirty="0" smtClean="0">
                <a:solidFill>
                  <a:prstClr val="black"/>
                </a:solidFill>
                <a:cs typeface="Times New Roman" pitchFamily="18" charset="0"/>
              </a:rPr>
              <a:t>Az államháztartásról szóló </a:t>
            </a:r>
            <a:r>
              <a:rPr lang="hu-HU" sz="2400" dirty="0" smtClean="0">
                <a:cs typeface="Times New Roman" pitchFamily="18" charset="0"/>
              </a:rPr>
              <a:t>2011</a:t>
            </a:r>
            <a:r>
              <a:rPr lang="hu-HU" sz="2400" dirty="0">
                <a:cs typeface="Times New Roman" pitchFamily="18" charset="0"/>
              </a:rPr>
              <a:t>. évi CXCV. </a:t>
            </a:r>
            <a:r>
              <a:rPr lang="hu-HU" sz="2400" dirty="0" smtClean="0">
                <a:cs typeface="Times New Roman" pitchFamily="18" charset="0"/>
              </a:rPr>
              <a:t>törvény </a:t>
            </a:r>
            <a:r>
              <a:rPr lang="hu-HU" sz="2400" dirty="0" smtClean="0">
                <a:solidFill>
                  <a:prstClr val="black"/>
                </a:solidFill>
                <a:cs typeface="Times New Roman" pitchFamily="18" charset="0"/>
              </a:rPr>
              <a:t>(</a:t>
            </a:r>
            <a:r>
              <a:rPr lang="hu-HU" sz="2400" dirty="0">
                <a:solidFill>
                  <a:prstClr val="black"/>
                </a:solidFill>
                <a:cs typeface="Times New Roman" pitchFamily="18" charset="0"/>
              </a:rPr>
              <a:t>a továbbiakban: </a:t>
            </a:r>
            <a:r>
              <a:rPr lang="hu-HU" sz="2400" dirty="0" smtClean="0">
                <a:solidFill>
                  <a:prstClr val="black"/>
                </a:solidFill>
                <a:cs typeface="Times New Roman" pitchFamily="18" charset="0"/>
              </a:rPr>
              <a:t>Áht.)</a:t>
            </a:r>
            <a:endParaRPr lang="hu-HU" sz="2400" dirty="0">
              <a:cs typeface="Times New Roman" pitchFamily="18" charset="0"/>
            </a:endParaRPr>
          </a:p>
          <a:p>
            <a:pPr lvl="0" algn="just"/>
            <a:r>
              <a:rPr lang="hu-HU" sz="2400" dirty="0" smtClean="0">
                <a:cs typeface="Times New Roman" pitchFamily="18" charset="0"/>
              </a:rPr>
              <a:t>Az </a:t>
            </a:r>
            <a:r>
              <a:rPr lang="hu-HU" sz="2400" dirty="0">
                <a:cs typeface="Times New Roman" pitchFamily="18" charset="0"/>
              </a:rPr>
              <a:t>államháztartásról szóló törvény végrehajtásáról rendelkező 368/2011. (XII. 31.) Korm. </a:t>
            </a:r>
            <a:r>
              <a:rPr lang="hu-HU" sz="2400" dirty="0" smtClean="0">
                <a:cs typeface="Times New Roman" pitchFamily="18" charset="0"/>
              </a:rPr>
              <a:t>rendelet </a:t>
            </a:r>
            <a:r>
              <a:rPr lang="hu-HU" sz="2400" dirty="0">
                <a:cs typeface="Times New Roman" pitchFamily="18" charset="0"/>
              </a:rPr>
              <a:t>(a továbbiakban: Ávr</a:t>
            </a:r>
            <a:r>
              <a:rPr lang="hu-HU" sz="2400" dirty="0" smtClean="0">
                <a:cs typeface="Times New Roman" pitchFamily="18" charset="0"/>
              </a:rPr>
              <a:t>.)</a:t>
            </a:r>
          </a:p>
          <a:p>
            <a:pPr lvl="0" algn="just"/>
            <a:r>
              <a:rPr lang="hu-HU" sz="2200" dirty="0">
                <a:solidFill>
                  <a:prstClr val="black"/>
                </a:solidFill>
                <a:cs typeface="Times New Roman" pitchFamily="18" charset="0"/>
              </a:rPr>
              <a:t>Magyarország helyi </a:t>
            </a:r>
            <a:r>
              <a:rPr lang="hu-HU" sz="2200" dirty="0" smtClean="0">
                <a:solidFill>
                  <a:prstClr val="black"/>
                </a:solidFill>
                <a:cs typeface="Times New Roman" pitchFamily="18" charset="0"/>
              </a:rPr>
              <a:t>önkormányzatairól szóló </a:t>
            </a:r>
            <a:r>
              <a:rPr lang="hu-HU" sz="2400" dirty="0" smtClean="0">
                <a:cs typeface="Times New Roman" pitchFamily="18" charset="0"/>
              </a:rPr>
              <a:t>2011</a:t>
            </a:r>
            <a:r>
              <a:rPr lang="hu-HU" sz="2400" dirty="0">
                <a:cs typeface="Times New Roman" pitchFamily="18" charset="0"/>
              </a:rPr>
              <a:t>. évi CLXXXIX. </a:t>
            </a:r>
            <a:r>
              <a:rPr lang="hu-HU" sz="2400" dirty="0" smtClean="0">
                <a:cs typeface="Times New Roman" pitchFamily="18" charset="0"/>
              </a:rPr>
              <a:t>törvény </a:t>
            </a:r>
            <a:r>
              <a:rPr lang="hu-HU" sz="2400" dirty="0" smtClean="0">
                <a:solidFill>
                  <a:prstClr val="black"/>
                </a:solidFill>
                <a:cs typeface="Times New Roman" pitchFamily="18" charset="0"/>
              </a:rPr>
              <a:t>(</a:t>
            </a:r>
            <a:r>
              <a:rPr lang="hu-HU" sz="2400" dirty="0">
                <a:solidFill>
                  <a:prstClr val="black"/>
                </a:solidFill>
                <a:cs typeface="Times New Roman" pitchFamily="18" charset="0"/>
              </a:rPr>
              <a:t>a továbbiakban: </a:t>
            </a:r>
            <a:r>
              <a:rPr lang="hu-HU" sz="2400" dirty="0" smtClean="0">
                <a:solidFill>
                  <a:prstClr val="black"/>
                </a:solidFill>
                <a:cs typeface="Times New Roman" pitchFamily="18" charset="0"/>
              </a:rPr>
              <a:t>Mötv.)</a:t>
            </a:r>
            <a:endParaRPr lang="hu-HU" sz="2400" dirty="0" smtClean="0">
              <a:cs typeface="Times New Roman" pitchFamily="18" charset="0"/>
            </a:endParaRPr>
          </a:p>
          <a:p>
            <a:pPr lvl="0" algn="just"/>
            <a:r>
              <a:rPr lang="hu-HU" sz="2200" dirty="0" smtClean="0">
                <a:solidFill>
                  <a:prstClr val="black"/>
                </a:solidFill>
                <a:cs typeface="Times New Roman" pitchFamily="18" charset="0"/>
              </a:rPr>
              <a:t>A </a:t>
            </a:r>
            <a:r>
              <a:rPr lang="hu-HU" sz="2200" dirty="0">
                <a:solidFill>
                  <a:prstClr val="black"/>
                </a:solidFill>
                <a:cs typeface="Times New Roman" pitchFamily="18" charset="0"/>
              </a:rPr>
              <a:t>nemzetiségek </a:t>
            </a:r>
            <a:r>
              <a:rPr lang="hu-HU" sz="2200" dirty="0" smtClean="0">
                <a:solidFill>
                  <a:prstClr val="black"/>
                </a:solidFill>
                <a:cs typeface="Times New Roman" pitchFamily="18" charset="0"/>
              </a:rPr>
              <a:t>jogairól szóló </a:t>
            </a:r>
            <a:r>
              <a:rPr lang="hu-HU" sz="2200" dirty="0">
                <a:solidFill>
                  <a:prstClr val="black"/>
                </a:solidFill>
                <a:cs typeface="Times New Roman" pitchFamily="18" charset="0"/>
              </a:rPr>
              <a:t>2011. évi CLXXIX. </a:t>
            </a:r>
            <a:r>
              <a:rPr lang="hu-HU" sz="2200" dirty="0" smtClean="0">
                <a:solidFill>
                  <a:prstClr val="black"/>
                </a:solidFill>
                <a:cs typeface="Times New Roman" pitchFamily="18" charset="0"/>
              </a:rPr>
              <a:t>törvény </a:t>
            </a:r>
            <a:r>
              <a:rPr lang="hu-HU" sz="2400" dirty="0" smtClean="0">
                <a:solidFill>
                  <a:prstClr val="black"/>
                </a:solidFill>
                <a:cs typeface="Times New Roman" pitchFamily="18" charset="0"/>
              </a:rPr>
              <a:t>(</a:t>
            </a:r>
            <a:r>
              <a:rPr lang="hu-HU" sz="2400" dirty="0">
                <a:solidFill>
                  <a:prstClr val="black"/>
                </a:solidFill>
                <a:cs typeface="Times New Roman" pitchFamily="18" charset="0"/>
              </a:rPr>
              <a:t>a továbbiakban: </a:t>
            </a:r>
            <a:r>
              <a:rPr lang="hu-HU" sz="2400" dirty="0" err="1" smtClean="0">
                <a:solidFill>
                  <a:prstClr val="black"/>
                </a:solidFill>
                <a:cs typeface="Times New Roman" pitchFamily="18" charset="0"/>
              </a:rPr>
              <a:t>Nekt</a:t>
            </a:r>
            <a:r>
              <a:rPr lang="hu-HU" sz="2400" dirty="0" smtClean="0">
                <a:solidFill>
                  <a:prstClr val="black"/>
                </a:solidFill>
                <a:cs typeface="Times New Roman" pitchFamily="18" charset="0"/>
              </a:rPr>
              <a:t>.)</a:t>
            </a:r>
            <a:endParaRPr lang="hu-HU" sz="2200" dirty="0">
              <a:solidFill>
                <a:prstClr val="black"/>
              </a:solidFill>
              <a:cs typeface="Times New Roman" pitchFamily="18" charset="0"/>
            </a:endParaRPr>
          </a:p>
          <a:p>
            <a:pPr algn="just">
              <a:spcAft>
                <a:spcPts val="400"/>
              </a:spcAft>
            </a:pPr>
            <a:endParaRPr lang="hu-HU" sz="2200" dirty="0">
              <a:solidFill>
                <a:prstClr val="black"/>
              </a:solidFill>
              <a:cs typeface="Times New Roman" pitchFamily="18" charset="0"/>
            </a:endParaRPr>
          </a:p>
          <a:p>
            <a:pPr algn="just" fontAlgn="ctr"/>
            <a:endParaRPr lang="hu-HU" sz="2400" dirty="0" smtClean="0">
              <a:cs typeface="Times New Roman" pitchFamily="18" charset="0"/>
            </a:endParaRPr>
          </a:p>
          <a:p>
            <a:pPr algn="just" fontAlgn="ctr"/>
            <a:endParaRPr lang="hu-H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ctr"/>
            <a:endParaRPr lang="hu-H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hu-H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758880" y="6241519"/>
            <a:ext cx="2133600" cy="365125"/>
          </a:xfrm>
        </p:spPr>
        <p:txBody>
          <a:bodyPr/>
          <a:lstStyle/>
          <a:p>
            <a:fld id="{EC23BCD2-06B7-42BA-8C82-CB1C1E5C6D18}" type="slidenum">
              <a:rPr lang="hu-HU" smtClean="0"/>
              <a:pPr/>
              <a:t>3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646397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3692"/>
            <a:ext cx="9143999" cy="6857999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340768"/>
            <a:ext cx="8640960" cy="1836204"/>
          </a:xfrm>
        </p:spPr>
        <p:txBody>
          <a:bodyPr>
            <a:noAutofit/>
          </a:bodyPr>
          <a:lstStyle/>
          <a:p>
            <a:r>
              <a:rPr lang="hu-HU" sz="3600" b="1" i="1" dirty="0" smtClean="0">
                <a:latin typeface="Times New Roman" pitchFamily="18" charset="0"/>
                <a:cs typeface="Times New Roman" pitchFamily="18" charset="0"/>
              </a:rPr>
              <a:t>Egyebek</a:t>
            </a:r>
            <a:endParaRPr lang="hu-H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51520" y="2996952"/>
            <a:ext cx="8640960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hu-HU" sz="1600" dirty="0">
              <a:latin typeface="+mn-lt"/>
              <a:cs typeface="Arial" pitchFamily="34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758880" y="6241519"/>
            <a:ext cx="2133600" cy="365125"/>
          </a:xfrm>
        </p:spPr>
        <p:txBody>
          <a:bodyPr/>
          <a:lstStyle/>
          <a:p>
            <a:fld id="{EC23BCD2-06B7-42BA-8C82-CB1C1E5C6D18}" type="slidenum">
              <a:rPr lang="hu-HU" smtClean="0"/>
              <a:pPr/>
              <a:t>30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55416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57808"/>
            <a:ext cx="8640960" cy="1143000"/>
          </a:xfrm>
        </p:spPr>
        <p:txBody>
          <a:bodyPr>
            <a:noAutofit/>
          </a:bodyPr>
          <a:lstStyle/>
          <a:p>
            <a:r>
              <a:rPr lang="hu-HU" sz="2800" b="1" dirty="0" smtClean="0">
                <a:solidFill>
                  <a:prstClr val="black"/>
                </a:solidFill>
              </a:rPr>
              <a:t>Kérelem benyújtási határideje</a:t>
            </a:r>
            <a:r>
              <a:rPr lang="hu-HU" sz="2800" b="1" dirty="0">
                <a:solidFill>
                  <a:prstClr val="black"/>
                </a:solidFill>
              </a:rPr>
              <a:t/>
            </a:r>
            <a:br>
              <a:rPr lang="hu-HU" sz="2800" b="1" dirty="0">
                <a:solidFill>
                  <a:prstClr val="black"/>
                </a:solidFill>
              </a:rPr>
            </a:br>
            <a:r>
              <a:rPr lang="hu-HU" sz="2800" i="1" dirty="0">
                <a:solidFill>
                  <a:prstClr val="black"/>
                </a:solidFill>
              </a:rPr>
              <a:t>Hatály: 2018. december </a:t>
            </a:r>
            <a:r>
              <a:rPr lang="hu-HU" sz="2800" i="1" dirty="0" smtClean="0">
                <a:solidFill>
                  <a:prstClr val="black"/>
                </a:solidFill>
              </a:rPr>
              <a:t>28.</a:t>
            </a:r>
            <a:endParaRPr lang="en-US" sz="2400" b="1" dirty="0" err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844823"/>
            <a:ext cx="8640960" cy="3960441"/>
          </a:xfrm>
        </p:spPr>
        <p:txBody>
          <a:bodyPr>
            <a:normAutofit lnSpcReduction="10000"/>
          </a:bodyPr>
          <a:lstStyle/>
          <a:p>
            <a:pPr indent="0" algn="just">
              <a:spcAft>
                <a:spcPts val="100"/>
              </a:spcAft>
              <a:buNone/>
            </a:pPr>
            <a:r>
              <a:rPr lang="hu-HU" sz="2000" b="1" dirty="0" err="1">
                <a:latin typeface="Times"/>
                <a:ea typeface="Times New Roman"/>
              </a:rPr>
              <a:t>Ávr</a:t>
            </a:r>
            <a:r>
              <a:rPr lang="hu-HU" sz="2000" b="1" dirty="0">
                <a:latin typeface="Times"/>
                <a:ea typeface="Times New Roman"/>
              </a:rPr>
              <a:t>. 167/C. § (5)</a:t>
            </a:r>
          </a:p>
          <a:p>
            <a:pPr indent="0" algn="just">
              <a:spcAft>
                <a:spcPts val="100"/>
              </a:spcAft>
              <a:buNone/>
            </a:pPr>
            <a:r>
              <a:rPr lang="hu-HU" sz="2000" dirty="0" smtClean="0">
                <a:latin typeface="Times"/>
                <a:ea typeface="Times New Roman"/>
              </a:rPr>
              <a:t>„A </a:t>
            </a:r>
            <a:r>
              <a:rPr lang="hu-HU" sz="2000" dirty="0">
                <a:latin typeface="Times"/>
                <a:ea typeface="Times New Roman"/>
              </a:rPr>
              <a:t>kérelmet </a:t>
            </a:r>
            <a:r>
              <a:rPr lang="hu-HU" sz="2000" b="1" dirty="0">
                <a:latin typeface="Times"/>
                <a:ea typeface="Times New Roman"/>
              </a:rPr>
              <a:t>a társulási tanács, a közgyűlés, a képviselő-testület, és a térségi fejlesztési tanács döntésének meghozatalától, valamint az alapító, módosító, megszüntető és egyéb létesítő okirat kiadásától, illetve az adat keletkezésétől, megváltozásától számított </a:t>
            </a:r>
            <a:r>
              <a:rPr lang="hu-HU" sz="2000" b="1" u="sng" dirty="0">
                <a:solidFill>
                  <a:srgbClr val="00B0F0"/>
                </a:solidFill>
                <a:latin typeface="Times"/>
                <a:ea typeface="Times New Roman"/>
              </a:rPr>
              <a:t>tizenöt napon belül</a:t>
            </a:r>
            <a:r>
              <a:rPr lang="hu-HU" sz="2000" b="1" u="sng" dirty="0">
                <a:latin typeface="Times"/>
                <a:ea typeface="Times New Roman"/>
              </a:rPr>
              <a:t>,</a:t>
            </a:r>
            <a:r>
              <a:rPr lang="hu-HU" sz="2000" dirty="0">
                <a:latin typeface="Times"/>
                <a:ea typeface="Times New Roman"/>
              </a:rPr>
              <a:t> az (1)–(4a) bekezdésben és a 167/E. §</a:t>
            </a:r>
            <a:r>
              <a:rPr lang="hu-HU" sz="2000" dirty="0" err="1">
                <a:latin typeface="Times"/>
                <a:ea typeface="Times New Roman"/>
              </a:rPr>
              <a:t>-ban</a:t>
            </a:r>
            <a:r>
              <a:rPr lang="hu-HU" sz="2000" dirty="0">
                <a:latin typeface="Times"/>
                <a:ea typeface="Times New Roman"/>
              </a:rPr>
              <a:t> meghatározott dokumentumok egy példányának csatolásával kell a Kincstárhoz benyújtani. </a:t>
            </a:r>
            <a:endParaRPr lang="hu-HU" sz="2000" dirty="0" smtClean="0">
              <a:latin typeface="Times"/>
              <a:ea typeface="Times New Roman"/>
            </a:endParaRPr>
          </a:p>
          <a:p>
            <a:pPr indent="0" algn="just">
              <a:spcAft>
                <a:spcPts val="100"/>
              </a:spcAft>
              <a:buNone/>
            </a:pPr>
            <a:r>
              <a:rPr lang="hu-HU" sz="2000" dirty="0" smtClean="0">
                <a:latin typeface="Times"/>
                <a:ea typeface="Times New Roman"/>
              </a:rPr>
              <a:t>A </a:t>
            </a:r>
            <a:r>
              <a:rPr lang="hu-HU" sz="2000" dirty="0">
                <a:latin typeface="Times"/>
                <a:ea typeface="Times New Roman"/>
              </a:rPr>
              <a:t>törvénnyel vagy kormányrendelettel alapított költségvetési szerv esetében a törvény vagy kormányrendelet kihirdetésétől számított </a:t>
            </a:r>
            <a:r>
              <a:rPr lang="hu-HU" sz="2000" b="1" dirty="0">
                <a:solidFill>
                  <a:srgbClr val="00B0F0"/>
                </a:solidFill>
                <a:latin typeface="Times"/>
                <a:ea typeface="Times New Roman"/>
              </a:rPr>
              <a:t>tizenöt napon belül </a:t>
            </a:r>
            <a:r>
              <a:rPr lang="hu-HU" sz="2000" dirty="0">
                <a:latin typeface="Times"/>
                <a:ea typeface="Times New Roman"/>
              </a:rPr>
              <a:t>kell a kérelmet a Kincstárhoz benyújtani, </a:t>
            </a:r>
            <a:r>
              <a:rPr lang="hu-HU" sz="2000" b="1" i="1" dirty="0">
                <a:latin typeface="Times"/>
                <a:ea typeface="Times New Roman"/>
              </a:rPr>
              <a:t>kivéve, ha a kérelem változás-bejelentésre irányul és a változás a költségvetési szerv alapításáról rendelkező törvény vagy kormányrendelet módosítását nem eredményezi</a:t>
            </a:r>
            <a:r>
              <a:rPr lang="hu-HU" sz="2000" dirty="0">
                <a:latin typeface="Times"/>
                <a:ea typeface="Times New Roman"/>
              </a:rPr>
              <a:t>. </a:t>
            </a:r>
            <a:r>
              <a:rPr lang="hu-HU" sz="2000" u="sng" dirty="0">
                <a:latin typeface="Times"/>
                <a:ea typeface="Times New Roman"/>
              </a:rPr>
              <a:t>A kérelem a kormányablaknál nem terjeszthető elő</a:t>
            </a:r>
            <a:r>
              <a:rPr lang="hu-HU" sz="2000" u="sng" dirty="0" smtClean="0">
                <a:latin typeface="Times"/>
                <a:ea typeface="Times New Roman"/>
              </a:rPr>
              <a:t>.”</a:t>
            </a:r>
            <a:endParaRPr lang="hu-HU" sz="2000" u="sng" dirty="0">
              <a:latin typeface="Times New Roman"/>
              <a:ea typeface="Times New Roman"/>
            </a:endParaRPr>
          </a:p>
          <a:p>
            <a:pPr marL="0" indent="0" algn="just">
              <a:buNone/>
            </a:pPr>
            <a:endParaRPr lang="hu-HU" sz="2000" i="1" dirty="0"/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758880" y="6241519"/>
            <a:ext cx="2133600" cy="365125"/>
          </a:xfrm>
        </p:spPr>
        <p:txBody>
          <a:bodyPr/>
          <a:lstStyle/>
          <a:p>
            <a:fld id="{EC23BCD2-06B7-42BA-8C82-CB1C1E5C6D18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31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216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57808"/>
            <a:ext cx="8640960" cy="1143000"/>
          </a:xfrm>
        </p:spPr>
        <p:txBody>
          <a:bodyPr>
            <a:noAutofit/>
          </a:bodyPr>
          <a:lstStyle/>
          <a:p>
            <a:r>
              <a:rPr lang="hu-HU" sz="2400" b="1" dirty="0"/>
              <a:t> A költségvetési szerv átalakítása, megszüntetése</a:t>
            </a:r>
            <a:endParaRPr lang="en-US" sz="2400" b="1" dirty="0" err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844823"/>
            <a:ext cx="8640960" cy="3960441"/>
          </a:xfrm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2400" b="1" dirty="0" smtClean="0"/>
              <a:t>Áht</a:t>
            </a:r>
            <a:r>
              <a:rPr lang="hu-HU" sz="2400" b="1" dirty="0"/>
              <a:t>. 11. § </a:t>
            </a:r>
            <a:endParaRPr lang="hu-HU" sz="2400" b="1" dirty="0" smtClean="0"/>
          </a:p>
          <a:p>
            <a:pPr algn="just">
              <a:buFont typeface="Wingdings" pitchFamily="2" charset="2"/>
              <a:buChar char="ü"/>
            </a:pPr>
            <a:r>
              <a:rPr lang="hu-HU" sz="2400" dirty="0"/>
              <a:t>(1) Az alapító szerv a költségvetési szervet </a:t>
            </a:r>
            <a:r>
              <a:rPr lang="hu-HU" sz="2400" dirty="0">
                <a:solidFill>
                  <a:srgbClr val="00B050"/>
                </a:solidFill>
              </a:rPr>
              <a:t>jogutóddal vagy jogutód </a:t>
            </a:r>
            <a:r>
              <a:rPr lang="hu-HU" sz="2400" dirty="0"/>
              <a:t>nélkül </a:t>
            </a:r>
            <a:r>
              <a:rPr lang="hu-HU" sz="2400" dirty="0" smtClean="0"/>
              <a:t>megszüntetheti.</a:t>
            </a:r>
          </a:p>
          <a:p>
            <a:pPr algn="just">
              <a:buFont typeface="Wingdings" pitchFamily="2" charset="2"/>
              <a:buChar char="ü"/>
            </a:pPr>
            <a:r>
              <a:rPr lang="hu-HU" sz="2400" dirty="0"/>
              <a:t>(2) A költségvetési szerv általános </a:t>
            </a:r>
            <a:r>
              <a:rPr lang="hu-HU" sz="2400" dirty="0">
                <a:solidFill>
                  <a:srgbClr val="00B050"/>
                </a:solidFill>
              </a:rPr>
              <a:t>jogutódlással történő megszüntetése átalakítással történhet</a:t>
            </a:r>
            <a:r>
              <a:rPr lang="hu-HU" sz="2400" dirty="0"/>
              <a:t>.</a:t>
            </a:r>
            <a:endParaRPr lang="hu-HU" sz="2400" i="1" dirty="0"/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758880" y="6241519"/>
            <a:ext cx="2133600" cy="365125"/>
          </a:xfrm>
        </p:spPr>
        <p:txBody>
          <a:bodyPr/>
          <a:lstStyle/>
          <a:p>
            <a:fld id="{EC23BCD2-06B7-42BA-8C82-CB1C1E5C6D18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32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637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57808"/>
            <a:ext cx="8640960" cy="1143000"/>
          </a:xfrm>
        </p:spPr>
        <p:txBody>
          <a:bodyPr>
            <a:noAutofit/>
          </a:bodyPr>
          <a:lstStyle/>
          <a:p>
            <a:r>
              <a:rPr lang="hu-HU" sz="2400" b="1" dirty="0" smtClean="0"/>
              <a:t>Költségvetési szervek átalakításának, átszervezésének módjai</a:t>
            </a:r>
            <a:endParaRPr lang="en-US" sz="2400" b="1" dirty="0" err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556793"/>
            <a:ext cx="8640960" cy="4248472"/>
          </a:xfrm>
          <a:noFill/>
        </p:spPr>
        <p:txBody>
          <a:bodyPr numCol="2">
            <a:normAutofit/>
          </a:bodyPr>
          <a:lstStyle/>
          <a:p>
            <a:pPr marL="0" lvl="0" indent="0" algn="ctr">
              <a:lnSpc>
                <a:spcPct val="105000"/>
              </a:lnSpc>
              <a:spcAft>
                <a:spcPts val="600"/>
              </a:spcAft>
              <a:buNone/>
            </a:pPr>
            <a:r>
              <a:rPr lang="hu-HU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Egyesítés </a:t>
            </a:r>
            <a:r>
              <a:rPr lang="hu-HU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 </a:t>
            </a:r>
            <a:r>
              <a:rPr lang="hu-HU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több </a:t>
            </a:r>
            <a:r>
              <a:rPr lang="hu-HU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  <a:sym typeface="Wingdings" panose="05000000000000000000" pitchFamily="2" charset="2"/>
              </a:rPr>
              <a:t> </a:t>
            </a:r>
            <a:r>
              <a:rPr lang="hu-HU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egy</a:t>
            </a:r>
            <a:endParaRPr lang="hu-HU" sz="2800" b="1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marL="457200" lvl="1" indent="0">
              <a:lnSpc>
                <a:spcPct val="105000"/>
              </a:lnSpc>
              <a:spcAft>
                <a:spcPts val="600"/>
              </a:spcAft>
              <a:buNone/>
            </a:pPr>
            <a:endParaRPr lang="hu-HU" dirty="0" smtClean="0">
              <a:solidFill>
                <a:prstClr val="black"/>
              </a:solidFill>
              <a:latin typeface="Times New Roman"/>
              <a:ea typeface="Calibri"/>
              <a:cs typeface="Times New Roman"/>
            </a:endParaRPr>
          </a:p>
          <a:p>
            <a:pPr marL="457200" lvl="1" indent="0">
              <a:lnSpc>
                <a:spcPct val="105000"/>
              </a:lnSpc>
              <a:spcAft>
                <a:spcPts val="600"/>
              </a:spcAft>
              <a:buNone/>
            </a:pPr>
            <a:r>
              <a:rPr lang="hu-HU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Összeolvadás</a:t>
            </a:r>
            <a:r>
              <a:rPr lang="hu-HU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: </a:t>
            </a:r>
            <a:endParaRPr lang="hu-HU" sz="24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2">
              <a:lnSpc>
                <a:spcPct val="105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hu-HU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több: megszűnik (jogelőd)</a:t>
            </a:r>
            <a:endParaRPr lang="hu-HU" sz="20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2">
              <a:lnSpc>
                <a:spcPct val="105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hu-HU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egy: új szerv (jogutód)</a:t>
            </a:r>
            <a:endParaRPr lang="hu-HU" sz="20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marL="457200" lvl="1" indent="0">
              <a:lnSpc>
                <a:spcPct val="105000"/>
              </a:lnSpc>
              <a:spcAft>
                <a:spcPts val="600"/>
              </a:spcAft>
              <a:buNone/>
            </a:pPr>
            <a:endParaRPr lang="hu-HU" dirty="0" smtClean="0">
              <a:solidFill>
                <a:prstClr val="black"/>
              </a:solidFill>
              <a:latin typeface="Times New Roman"/>
              <a:ea typeface="Calibri"/>
              <a:cs typeface="Times New Roman"/>
            </a:endParaRPr>
          </a:p>
          <a:p>
            <a:pPr marL="457200" lvl="1" indent="0">
              <a:lnSpc>
                <a:spcPct val="105000"/>
              </a:lnSpc>
              <a:spcAft>
                <a:spcPts val="600"/>
              </a:spcAft>
              <a:buNone/>
            </a:pPr>
            <a:endParaRPr lang="hu-HU" dirty="0">
              <a:solidFill>
                <a:prstClr val="black"/>
              </a:solidFill>
              <a:latin typeface="Times New Roman"/>
              <a:ea typeface="Calibri"/>
              <a:cs typeface="Times New Roman"/>
            </a:endParaRPr>
          </a:p>
          <a:p>
            <a:pPr marL="457200" lvl="1" indent="0">
              <a:lnSpc>
                <a:spcPct val="105000"/>
              </a:lnSpc>
              <a:spcAft>
                <a:spcPts val="600"/>
              </a:spcAft>
              <a:buNone/>
            </a:pPr>
            <a:endParaRPr lang="hu-HU" dirty="0" smtClean="0">
              <a:solidFill>
                <a:prstClr val="black"/>
              </a:solidFill>
              <a:latin typeface="Times New Roman"/>
              <a:ea typeface="Calibri"/>
              <a:cs typeface="Times New Roman"/>
            </a:endParaRPr>
          </a:p>
          <a:p>
            <a:pPr marL="457200" lvl="1" indent="0">
              <a:lnSpc>
                <a:spcPct val="105000"/>
              </a:lnSpc>
              <a:spcAft>
                <a:spcPts val="600"/>
              </a:spcAft>
              <a:buNone/>
            </a:pPr>
            <a:r>
              <a:rPr lang="hu-HU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  Beolvadás: </a:t>
            </a:r>
            <a:endParaRPr lang="hu-HU" sz="2400" dirty="0" smtClean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2">
              <a:lnSpc>
                <a:spcPct val="105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hu-HU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egy régi marad (jogutód)</a:t>
            </a:r>
            <a:endParaRPr lang="hu-HU" sz="2000" dirty="0" smtClean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2">
              <a:lnSpc>
                <a:spcPct val="105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hu-HU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többi megszűnik (jogelőd)</a:t>
            </a:r>
            <a:endParaRPr lang="hu-HU" sz="2000" dirty="0" smtClean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marL="0" indent="0" algn="just">
              <a:buNone/>
            </a:pPr>
            <a:endParaRPr lang="hu-HU" sz="2000" i="1" dirty="0"/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758880" y="6241519"/>
            <a:ext cx="2133600" cy="365125"/>
          </a:xfrm>
        </p:spPr>
        <p:txBody>
          <a:bodyPr/>
          <a:lstStyle/>
          <a:p>
            <a:fld id="{EC23BCD2-06B7-42BA-8C82-CB1C1E5C6D18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33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llipszis 4"/>
          <p:cNvSpPr/>
          <p:nvPr/>
        </p:nvSpPr>
        <p:spPr>
          <a:xfrm>
            <a:off x="467544" y="1556792"/>
            <a:ext cx="1872208" cy="6480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7" name="Ellipszis 6"/>
          <p:cNvSpPr/>
          <p:nvPr/>
        </p:nvSpPr>
        <p:spPr>
          <a:xfrm>
            <a:off x="683568" y="2780928"/>
            <a:ext cx="2376264" cy="648072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" name="Ellipszis 7"/>
          <p:cNvSpPr/>
          <p:nvPr/>
        </p:nvSpPr>
        <p:spPr>
          <a:xfrm flipV="1">
            <a:off x="4716016" y="2780926"/>
            <a:ext cx="2736304" cy="504057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14" name="Egyenes összekötő nyíllal 13"/>
          <p:cNvCxnSpPr/>
          <p:nvPr/>
        </p:nvCxnSpPr>
        <p:spPr>
          <a:xfrm>
            <a:off x="1871700" y="2204864"/>
            <a:ext cx="3492388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gyenes összekötő nyíllal 16"/>
          <p:cNvCxnSpPr/>
          <p:nvPr/>
        </p:nvCxnSpPr>
        <p:spPr>
          <a:xfrm flipH="1">
            <a:off x="1691680" y="2204864"/>
            <a:ext cx="18002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5468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57808"/>
            <a:ext cx="8640960" cy="1143000"/>
          </a:xfrm>
        </p:spPr>
        <p:txBody>
          <a:bodyPr>
            <a:noAutofit/>
          </a:bodyPr>
          <a:lstStyle/>
          <a:p>
            <a:r>
              <a:rPr lang="hu-HU" sz="2400" b="1" dirty="0" smtClean="0"/>
              <a:t>Költségvetési szervek átalakításának, átszervezésének módjai</a:t>
            </a:r>
            <a:endParaRPr lang="en-US" sz="2400" b="1" dirty="0" err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556793"/>
            <a:ext cx="8640960" cy="4248472"/>
          </a:xfrm>
          <a:noFill/>
          <a:ln>
            <a:solidFill>
              <a:srgbClr val="FFC000"/>
            </a:solidFill>
          </a:ln>
        </p:spPr>
        <p:txBody>
          <a:bodyPr numCol="2">
            <a:normAutofit fontScale="92500"/>
          </a:bodyPr>
          <a:lstStyle/>
          <a:p>
            <a:pPr marL="0" lvl="0" indent="0" algn="ctr">
              <a:lnSpc>
                <a:spcPct val="105000"/>
              </a:lnSpc>
              <a:spcAft>
                <a:spcPts val="600"/>
              </a:spcAft>
              <a:buNone/>
            </a:pPr>
            <a:r>
              <a:rPr lang="hu-HU" b="1" dirty="0" smtClean="0">
                <a:latin typeface="Times New Roman"/>
                <a:ea typeface="Calibri"/>
                <a:cs typeface="Times New Roman"/>
              </a:rPr>
              <a:t>Szétválás   egy </a:t>
            </a:r>
            <a:r>
              <a:rPr lang="hu-HU" b="1" dirty="0" smtClean="0">
                <a:latin typeface="Times New Roman"/>
                <a:ea typeface="Calibri"/>
                <a:cs typeface="Times New Roman"/>
                <a:sym typeface="Wingdings" panose="05000000000000000000" pitchFamily="2" charset="2"/>
              </a:rPr>
              <a:t></a:t>
            </a:r>
            <a:r>
              <a:rPr lang="hu-HU" b="1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hu-HU" b="1" dirty="0">
                <a:latin typeface="Times New Roman"/>
                <a:ea typeface="Calibri"/>
                <a:cs typeface="Times New Roman"/>
              </a:rPr>
              <a:t>több</a:t>
            </a:r>
            <a:endParaRPr lang="hu-HU" sz="2800" b="1" dirty="0">
              <a:latin typeface="Calibri"/>
              <a:ea typeface="Calibri"/>
              <a:cs typeface="Times New Roman"/>
            </a:endParaRPr>
          </a:p>
          <a:p>
            <a:pPr marL="457200" lvl="1" indent="0">
              <a:lnSpc>
                <a:spcPct val="105000"/>
              </a:lnSpc>
              <a:spcAft>
                <a:spcPts val="600"/>
              </a:spcAft>
              <a:buNone/>
            </a:pPr>
            <a:endParaRPr lang="hu-HU" sz="2200" i="1" dirty="0" smtClean="0">
              <a:latin typeface="Times New Roman"/>
              <a:ea typeface="Calibri"/>
              <a:cs typeface="Times New Roman"/>
            </a:endParaRPr>
          </a:p>
          <a:p>
            <a:pPr marL="457200" lvl="1" indent="0">
              <a:lnSpc>
                <a:spcPct val="105000"/>
              </a:lnSpc>
              <a:spcAft>
                <a:spcPts val="600"/>
              </a:spcAft>
              <a:buNone/>
            </a:pPr>
            <a:endParaRPr lang="hu-HU" sz="2200" i="1" dirty="0">
              <a:latin typeface="Times New Roman"/>
              <a:ea typeface="Calibri"/>
              <a:cs typeface="Times New Roman"/>
            </a:endParaRPr>
          </a:p>
          <a:p>
            <a:pPr marL="457200" lvl="1" indent="0">
              <a:lnSpc>
                <a:spcPct val="105000"/>
              </a:lnSpc>
              <a:spcAft>
                <a:spcPts val="600"/>
              </a:spcAft>
              <a:buNone/>
            </a:pPr>
            <a:r>
              <a:rPr lang="hu-HU" sz="2200" i="1" dirty="0" smtClean="0">
                <a:solidFill>
                  <a:srgbClr val="00B050"/>
                </a:solidFill>
                <a:latin typeface="Times New Roman"/>
                <a:ea typeface="Calibri"/>
                <a:cs typeface="Times New Roman"/>
              </a:rPr>
              <a:t>Különválás</a:t>
            </a:r>
            <a:r>
              <a:rPr lang="hu-HU" sz="2200" i="1" dirty="0">
                <a:latin typeface="Times New Roman"/>
                <a:ea typeface="Calibri"/>
                <a:cs typeface="Times New Roman"/>
              </a:rPr>
              <a:t>: régi megszűnik (</a:t>
            </a:r>
            <a:r>
              <a:rPr lang="hu-HU" sz="2200" i="1" dirty="0" smtClean="0">
                <a:latin typeface="Times New Roman"/>
                <a:ea typeface="Calibri"/>
                <a:cs typeface="Times New Roman"/>
              </a:rPr>
              <a:t>jogelőd)</a:t>
            </a:r>
            <a:endParaRPr lang="hu-HU" sz="2200" i="1" dirty="0">
              <a:latin typeface="Calibri"/>
              <a:ea typeface="Calibri"/>
              <a:cs typeface="Times New Roman"/>
            </a:endParaRPr>
          </a:p>
          <a:p>
            <a:pPr marL="457200" lvl="1" indent="0">
              <a:lnSpc>
                <a:spcPct val="105000"/>
              </a:lnSpc>
              <a:spcAft>
                <a:spcPts val="600"/>
              </a:spcAft>
              <a:buNone/>
            </a:pPr>
            <a:r>
              <a:rPr lang="hu-HU" sz="2000" b="1" dirty="0" smtClean="0">
                <a:solidFill>
                  <a:srgbClr val="00B0F0"/>
                </a:solidFill>
                <a:latin typeface="Times New Roman"/>
                <a:ea typeface="Calibri"/>
                <a:cs typeface="Times New Roman"/>
              </a:rPr>
              <a:t>beolvadásos </a:t>
            </a:r>
            <a:r>
              <a:rPr lang="hu-HU" sz="2000" b="1" dirty="0">
                <a:solidFill>
                  <a:srgbClr val="00B0F0"/>
                </a:solidFill>
                <a:latin typeface="Times New Roman"/>
                <a:ea typeface="Calibri"/>
                <a:cs typeface="Times New Roman"/>
              </a:rPr>
              <a:t>különválás</a:t>
            </a:r>
            <a:r>
              <a:rPr lang="hu-HU" sz="2000" dirty="0">
                <a:latin typeface="Times New Roman"/>
                <a:ea typeface="Calibri"/>
                <a:cs typeface="Times New Roman"/>
              </a:rPr>
              <a:t>: a különváló szervezeti egységek másik működő szervbe olvadnak be (</a:t>
            </a:r>
            <a:r>
              <a:rPr lang="hu-HU" sz="2000" dirty="0" smtClean="0">
                <a:latin typeface="Times New Roman"/>
                <a:ea typeface="Calibri"/>
                <a:cs typeface="Times New Roman"/>
              </a:rPr>
              <a:t>jogutód)</a:t>
            </a:r>
            <a:endParaRPr lang="hu-HU" sz="2000" dirty="0">
              <a:latin typeface="Calibri"/>
              <a:ea typeface="Calibri"/>
              <a:cs typeface="Times New Roman"/>
            </a:endParaRPr>
          </a:p>
          <a:p>
            <a:pPr marL="457200" lvl="1" indent="0">
              <a:lnSpc>
                <a:spcPct val="105000"/>
              </a:lnSpc>
              <a:spcAft>
                <a:spcPts val="600"/>
              </a:spcAft>
              <a:buNone/>
            </a:pPr>
            <a:r>
              <a:rPr lang="hu-HU" sz="2000" dirty="0" smtClean="0">
                <a:latin typeface="Times New Roman"/>
                <a:ea typeface="Calibri"/>
                <a:cs typeface="Times New Roman"/>
              </a:rPr>
              <a:t>különváló </a:t>
            </a:r>
            <a:r>
              <a:rPr lang="hu-HU" sz="2000" dirty="0">
                <a:latin typeface="Times New Roman"/>
                <a:ea typeface="Calibri"/>
                <a:cs typeface="Times New Roman"/>
              </a:rPr>
              <a:t>szervezeti egységek új szervek lesznek (jogutód)</a:t>
            </a:r>
            <a:endParaRPr lang="hu-HU" sz="2000" dirty="0">
              <a:latin typeface="Calibri"/>
              <a:ea typeface="Calibri"/>
              <a:cs typeface="Times New Roman"/>
            </a:endParaRPr>
          </a:p>
          <a:p>
            <a:pPr lvl="1">
              <a:lnSpc>
                <a:spcPct val="105000"/>
              </a:lnSpc>
              <a:spcAft>
                <a:spcPts val="600"/>
              </a:spcAft>
              <a:buFont typeface="Courier New"/>
              <a:buChar char="o"/>
            </a:pPr>
            <a:endParaRPr lang="hu-HU" sz="2200" i="1" dirty="0" smtClean="0">
              <a:latin typeface="Times New Roman"/>
              <a:ea typeface="Calibri"/>
              <a:cs typeface="Times New Roman"/>
            </a:endParaRPr>
          </a:p>
          <a:p>
            <a:pPr marL="457200" lvl="1" indent="0">
              <a:lnSpc>
                <a:spcPct val="105000"/>
              </a:lnSpc>
              <a:spcAft>
                <a:spcPts val="600"/>
              </a:spcAft>
              <a:buNone/>
            </a:pPr>
            <a:endParaRPr lang="hu-HU" sz="2200" b="1" i="1" dirty="0">
              <a:latin typeface="Times New Roman"/>
              <a:ea typeface="Calibri"/>
              <a:cs typeface="Times New Roman"/>
            </a:endParaRPr>
          </a:p>
          <a:p>
            <a:pPr marL="457200" lvl="1" indent="0">
              <a:lnSpc>
                <a:spcPct val="105000"/>
              </a:lnSpc>
              <a:spcAft>
                <a:spcPts val="600"/>
              </a:spcAft>
              <a:buNone/>
            </a:pPr>
            <a:endParaRPr lang="hu-HU" sz="2200" i="1" dirty="0" smtClean="0">
              <a:latin typeface="Times New Roman"/>
              <a:ea typeface="Calibri"/>
              <a:cs typeface="Times New Roman"/>
            </a:endParaRPr>
          </a:p>
          <a:p>
            <a:pPr marL="457200" lvl="1" indent="0">
              <a:lnSpc>
                <a:spcPct val="105000"/>
              </a:lnSpc>
              <a:spcAft>
                <a:spcPts val="600"/>
              </a:spcAft>
              <a:buNone/>
            </a:pPr>
            <a:r>
              <a:rPr lang="hu-HU" sz="2200" i="1" dirty="0" smtClean="0">
                <a:solidFill>
                  <a:srgbClr val="00B050"/>
                </a:solidFill>
                <a:latin typeface="Times New Roman"/>
                <a:ea typeface="Calibri"/>
                <a:cs typeface="Times New Roman"/>
              </a:rPr>
              <a:t>Kiválás</a:t>
            </a:r>
            <a:r>
              <a:rPr lang="hu-HU" sz="2200" i="1" dirty="0">
                <a:solidFill>
                  <a:srgbClr val="00B050"/>
                </a:solidFill>
                <a:latin typeface="Times New Roman"/>
                <a:ea typeface="Calibri"/>
                <a:cs typeface="Times New Roman"/>
              </a:rPr>
              <a:t>: </a:t>
            </a:r>
            <a:r>
              <a:rPr lang="hu-HU" sz="2200" i="1" dirty="0">
                <a:latin typeface="Times New Roman"/>
                <a:ea typeface="Calibri"/>
                <a:cs typeface="Times New Roman"/>
              </a:rPr>
              <a:t>régi megmarad (</a:t>
            </a:r>
            <a:r>
              <a:rPr lang="hu-HU" sz="2200" i="1" dirty="0" smtClean="0">
                <a:latin typeface="Times New Roman"/>
                <a:ea typeface="Calibri"/>
                <a:cs typeface="Times New Roman"/>
              </a:rPr>
              <a:t>jogelőd)</a:t>
            </a:r>
            <a:endParaRPr lang="hu-HU" sz="2200" i="1" dirty="0">
              <a:latin typeface="Calibri"/>
              <a:ea typeface="Calibri"/>
              <a:cs typeface="Times New Roman"/>
            </a:endParaRPr>
          </a:p>
          <a:p>
            <a:pPr marL="457200" lvl="1" indent="0">
              <a:lnSpc>
                <a:spcPct val="105000"/>
              </a:lnSpc>
              <a:spcAft>
                <a:spcPts val="600"/>
              </a:spcAft>
              <a:buNone/>
            </a:pPr>
            <a:r>
              <a:rPr lang="hu-HU" sz="2000" b="1" dirty="0">
                <a:solidFill>
                  <a:srgbClr val="00B0F0"/>
                </a:solidFill>
                <a:latin typeface="Times New Roman"/>
                <a:ea typeface="Calibri"/>
                <a:cs typeface="Times New Roman"/>
              </a:rPr>
              <a:t>beolvadásos kiválás: </a:t>
            </a:r>
            <a:r>
              <a:rPr lang="hu-HU" sz="2200" dirty="0">
                <a:latin typeface="Times New Roman"/>
                <a:ea typeface="Calibri"/>
                <a:cs typeface="Times New Roman"/>
              </a:rPr>
              <a:t>a kiváló szervezeti egységek másik működő szervbe olvadnak be (nem </a:t>
            </a:r>
            <a:r>
              <a:rPr lang="hu-HU" sz="2200" dirty="0" smtClean="0">
                <a:latin typeface="Times New Roman"/>
                <a:ea typeface="Calibri"/>
                <a:cs typeface="Times New Roman"/>
              </a:rPr>
              <a:t>jogutód)</a:t>
            </a:r>
            <a:endParaRPr lang="hu-HU" sz="2200" dirty="0">
              <a:latin typeface="Calibri"/>
              <a:ea typeface="Calibri"/>
              <a:cs typeface="Times New Roman"/>
            </a:endParaRPr>
          </a:p>
          <a:p>
            <a:pPr marL="457200" lvl="1" indent="0">
              <a:lnSpc>
                <a:spcPct val="105000"/>
              </a:lnSpc>
              <a:spcAft>
                <a:spcPts val="600"/>
              </a:spcAft>
              <a:buNone/>
            </a:pPr>
            <a:r>
              <a:rPr lang="hu-HU" sz="2200" dirty="0" smtClean="0">
                <a:latin typeface="Times New Roman"/>
                <a:ea typeface="Calibri"/>
                <a:cs typeface="Times New Roman"/>
              </a:rPr>
              <a:t>a </a:t>
            </a:r>
            <a:r>
              <a:rPr lang="hu-HU" sz="2200" dirty="0">
                <a:latin typeface="Times New Roman"/>
                <a:ea typeface="Calibri"/>
                <a:cs typeface="Times New Roman"/>
              </a:rPr>
              <a:t>kiváló szervezeti egység új szervezet lesz (nem jogutód)</a:t>
            </a:r>
            <a:endParaRPr lang="hu-HU" sz="2200" dirty="0">
              <a:latin typeface="Calibri"/>
              <a:ea typeface="Calibri"/>
              <a:cs typeface="Times New Roman"/>
            </a:endParaRPr>
          </a:p>
          <a:p>
            <a:pPr marL="0" indent="0" algn="just">
              <a:buNone/>
            </a:pPr>
            <a:endParaRPr lang="hu-HU" sz="2000" i="1" dirty="0"/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758880" y="6241519"/>
            <a:ext cx="2133600" cy="365125"/>
          </a:xfrm>
        </p:spPr>
        <p:txBody>
          <a:bodyPr/>
          <a:lstStyle/>
          <a:p>
            <a:fld id="{EC23BCD2-06B7-42BA-8C82-CB1C1E5C6D18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34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llipszis 4"/>
          <p:cNvSpPr/>
          <p:nvPr/>
        </p:nvSpPr>
        <p:spPr>
          <a:xfrm flipV="1">
            <a:off x="539552" y="1484781"/>
            <a:ext cx="1728192" cy="648071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9" name="Egyenes összekötő nyíllal 8"/>
          <p:cNvCxnSpPr/>
          <p:nvPr/>
        </p:nvCxnSpPr>
        <p:spPr>
          <a:xfrm flipH="1">
            <a:off x="1403648" y="2132852"/>
            <a:ext cx="288032" cy="864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gyenes összekötő nyíllal 11"/>
          <p:cNvCxnSpPr/>
          <p:nvPr/>
        </p:nvCxnSpPr>
        <p:spPr>
          <a:xfrm>
            <a:off x="1691680" y="2132852"/>
            <a:ext cx="3600400" cy="7920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églalap 12"/>
          <p:cNvSpPr/>
          <p:nvPr/>
        </p:nvSpPr>
        <p:spPr>
          <a:xfrm>
            <a:off x="683568" y="3140968"/>
            <a:ext cx="1368152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4" name="Téglalap 13"/>
          <p:cNvSpPr/>
          <p:nvPr/>
        </p:nvSpPr>
        <p:spPr>
          <a:xfrm>
            <a:off x="4860032" y="2996952"/>
            <a:ext cx="1080120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91513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57808"/>
            <a:ext cx="8640960" cy="1143000"/>
          </a:xfrm>
        </p:spPr>
        <p:txBody>
          <a:bodyPr>
            <a:noAutofit/>
          </a:bodyPr>
          <a:lstStyle/>
          <a:p>
            <a:r>
              <a:rPr lang="hu-HU" sz="2400" b="1" dirty="0" smtClean="0"/>
              <a:t>Költségvetési szervek átalakításának, átszervezésének módjai</a:t>
            </a:r>
            <a:endParaRPr lang="en-US" sz="2400" b="1" dirty="0" err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556793"/>
            <a:ext cx="8640960" cy="4248472"/>
          </a:xfrm>
        </p:spPr>
        <p:txBody>
          <a:bodyPr>
            <a:normAutofit/>
          </a:bodyPr>
          <a:lstStyle/>
          <a:p>
            <a:pPr marL="0" lvl="0" indent="0">
              <a:lnSpc>
                <a:spcPct val="105000"/>
              </a:lnSpc>
              <a:spcAft>
                <a:spcPts val="600"/>
              </a:spcAft>
              <a:buNone/>
            </a:pPr>
            <a:endParaRPr lang="hu-HU" b="1" dirty="0" smtClean="0">
              <a:latin typeface="Times New Roman"/>
              <a:ea typeface="Calibri"/>
              <a:cs typeface="Times New Roman"/>
            </a:endParaRPr>
          </a:p>
          <a:p>
            <a:pPr marL="0" lvl="0" indent="0">
              <a:lnSpc>
                <a:spcPct val="105000"/>
              </a:lnSpc>
              <a:spcAft>
                <a:spcPts val="600"/>
              </a:spcAft>
              <a:buNone/>
            </a:pPr>
            <a:r>
              <a:rPr lang="hu-HU" b="1" dirty="0" smtClean="0">
                <a:latin typeface="Times New Roman"/>
                <a:ea typeface="Calibri"/>
                <a:cs typeface="Times New Roman"/>
              </a:rPr>
              <a:t>Régi </a:t>
            </a:r>
            <a:r>
              <a:rPr lang="hu-HU" b="1" dirty="0">
                <a:latin typeface="Times New Roman"/>
                <a:ea typeface="Calibri"/>
                <a:cs typeface="Times New Roman"/>
              </a:rPr>
              <a:t>megszűnik, új alapítás: egy </a:t>
            </a:r>
            <a:r>
              <a:rPr lang="hu-HU" b="1" dirty="0" smtClean="0">
                <a:latin typeface="Times New Roman"/>
                <a:ea typeface="Calibri"/>
                <a:cs typeface="Times New Roman"/>
                <a:sym typeface="Wingdings" panose="05000000000000000000" pitchFamily="2" charset="2"/>
              </a:rPr>
              <a:t></a:t>
            </a:r>
            <a:r>
              <a:rPr lang="hu-HU" b="1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hu-HU" b="1" dirty="0" err="1" smtClean="0">
                <a:latin typeface="Times New Roman"/>
                <a:ea typeface="Calibri"/>
                <a:cs typeface="Times New Roman"/>
              </a:rPr>
              <a:t>egy</a:t>
            </a:r>
            <a:endParaRPr lang="hu-HU" sz="2800" b="1" dirty="0">
              <a:latin typeface="Calibri"/>
              <a:ea typeface="Calibri"/>
              <a:cs typeface="Times New Roman"/>
            </a:endParaRPr>
          </a:p>
          <a:p>
            <a:pPr lvl="2">
              <a:lnSpc>
                <a:spcPct val="105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hu-HU" dirty="0" smtClean="0">
                <a:latin typeface="Times New Roman"/>
                <a:ea typeface="Calibri"/>
                <a:cs typeface="Times New Roman"/>
              </a:rPr>
              <a:t>Egy megszűnik </a:t>
            </a:r>
            <a:r>
              <a:rPr lang="hu-HU" dirty="0">
                <a:latin typeface="Times New Roman"/>
                <a:ea typeface="Calibri"/>
                <a:cs typeface="Times New Roman"/>
              </a:rPr>
              <a:t>(jogelőd)</a:t>
            </a:r>
            <a:endParaRPr lang="hu-HU" sz="2000" dirty="0">
              <a:latin typeface="Calibri"/>
              <a:ea typeface="Calibri"/>
              <a:cs typeface="Times New Roman"/>
            </a:endParaRPr>
          </a:p>
          <a:p>
            <a:pPr lvl="2">
              <a:lnSpc>
                <a:spcPct val="105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hu-HU" dirty="0" smtClean="0">
                <a:latin typeface="Times New Roman"/>
                <a:ea typeface="Calibri"/>
                <a:cs typeface="Times New Roman"/>
              </a:rPr>
              <a:t>Egy új </a:t>
            </a:r>
            <a:r>
              <a:rPr lang="hu-HU" dirty="0">
                <a:latin typeface="Times New Roman"/>
                <a:ea typeface="Calibri"/>
                <a:cs typeface="Times New Roman"/>
              </a:rPr>
              <a:t>szerv (jogutód)</a:t>
            </a:r>
            <a:endParaRPr lang="hu-HU" sz="2000" dirty="0">
              <a:latin typeface="Calibri"/>
              <a:ea typeface="Calibri"/>
              <a:cs typeface="Times New Roman"/>
            </a:endParaRPr>
          </a:p>
          <a:p>
            <a:pPr marL="0" indent="0" algn="just">
              <a:buNone/>
            </a:pPr>
            <a:endParaRPr lang="hu-HU" sz="2000" i="1" dirty="0"/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758880" y="6241519"/>
            <a:ext cx="2133600" cy="365125"/>
          </a:xfrm>
        </p:spPr>
        <p:txBody>
          <a:bodyPr/>
          <a:lstStyle/>
          <a:p>
            <a:fld id="{EC23BCD2-06B7-42BA-8C82-CB1C1E5C6D18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35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795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57808"/>
            <a:ext cx="8640960" cy="1143000"/>
          </a:xfrm>
        </p:spPr>
        <p:txBody>
          <a:bodyPr>
            <a:noAutofit/>
          </a:bodyPr>
          <a:lstStyle/>
          <a:p>
            <a:r>
              <a:rPr lang="hu-HU" sz="2400" b="1" dirty="0" smtClean="0"/>
              <a:t>Költségvetési szervek átalakításának, átszervezésének módjai</a:t>
            </a:r>
            <a:endParaRPr lang="en-US" sz="2400" b="1" dirty="0" err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844823"/>
            <a:ext cx="8640960" cy="3960441"/>
          </a:xfrm>
        </p:spPr>
        <p:txBody>
          <a:bodyPr>
            <a:normAutofit fontScale="25000" lnSpcReduction="20000"/>
          </a:bodyPr>
          <a:lstStyle/>
          <a:p>
            <a:pPr lvl="0" indent="0" algn="just">
              <a:spcAft>
                <a:spcPts val="100"/>
              </a:spcAft>
              <a:buNone/>
            </a:pPr>
            <a:r>
              <a:rPr lang="hu-HU" sz="8000" dirty="0" err="1"/>
              <a:t>Ávr</a:t>
            </a:r>
            <a:r>
              <a:rPr lang="hu-HU" sz="8000" dirty="0"/>
              <a:t>. 14. § (4) bekezdése alapján ha közfeladat ellátásának kötelezettsége a költségvetési szerv megszüntetése nélkül kerül más szervezethez, a (2) bekezdésben foglaltakat a módosító okiratra nézve is alkalmazni kell.</a:t>
            </a:r>
          </a:p>
          <a:p>
            <a:pPr indent="0" algn="just">
              <a:spcAft>
                <a:spcPts val="100"/>
              </a:spcAft>
              <a:buNone/>
            </a:pPr>
            <a:endParaRPr lang="hu-HU" sz="8000" i="1" dirty="0" smtClean="0"/>
          </a:p>
          <a:p>
            <a:pPr indent="0" algn="just">
              <a:spcAft>
                <a:spcPts val="100"/>
              </a:spcAft>
              <a:buNone/>
            </a:pPr>
            <a:r>
              <a:rPr lang="hu-HU" sz="8000" i="1" dirty="0" smtClean="0"/>
              <a:t>(</a:t>
            </a:r>
            <a:r>
              <a:rPr lang="hu-HU" sz="8000" i="1" dirty="0"/>
              <a:t>2) A </a:t>
            </a:r>
            <a:r>
              <a:rPr lang="hu-HU" sz="8000" i="1" dirty="0" smtClean="0"/>
              <a:t>megszüntető </a:t>
            </a:r>
            <a:r>
              <a:rPr lang="hu-HU" sz="8000" i="1" dirty="0"/>
              <a:t>okiratban rendelkezni kell a megszüntetés okáról, a megszűnő költségvetési szerv közfeladatának jövőbeni ellátásáról, és meg kell jelölni azt a naptári napot ameddig, vagy azt az időtartamot, amelyre vonatkozóan, és meghatározható azon kör, mérték, amelyre kiterjedően a költségvetési szerv utoljára kötelezettséget vállalhat. A költségvetési szerv ezzel ellentétes kötelezettségvállalása semmis.</a:t>
            </a:r>
          </a:p>
          <a:p>
            <a:pPr indent="0" algn="just">
              <a:spcAft>
                <a:spcPts val="100"/>
              </a:spcAft>
              <a:buNone/>
            </a:pPr>
            <a:r>
              <a:rPr lang="hu-HU" sz="8000" i="1" dirty="0"/>
              <a:t>(3) A megszüntető okirat a (2) bekezdésben foglaltakon kívül tartalmazza a megszűnő költségvetési szerv nevét, székhelyét, </a:t>
            </a:r>
            <a:r>
              <a:rPr lang="hu-HU" sz="8000" i="1" dirty="0" smtClean="0"/>
              <a:t>megszüntetésről </a:t>
            </a:r>
            <a:r>
              <a:rPr lang="hu-HU" sz="8000" i="1" dirty="0"/>
              <a:t>döntő szerv megnevezését és székhelyét, valamint a megszűnés módját.</a:t>
            </a:r>
          </a:p>
          <a:p>
            <a:pPr marL="0" indent="0" algn="just">
              <a:buNone/>
            </a:pPr>
            <a:endParaRPr lang="hu-HU" sz="6000" i="1" dirty="0"/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758880" y="6241519"/>
            <a:ext cx="2133600" cy="365125"/>
          </a:xfrm>
        </p:spPr>
        <p:txBody>
          <a:bodyPr/>
          <a:lstStyle/>
          <a:p>
            <a:fld id="{EC23BCD2-06B7-42BA-8C82-CB1C1E5C6D18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36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6451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57808"/>
            <a:ext cx="8640960" cy="1143000"/>
          </a:xfrm>
        </p:spPr>
        <p:txBody>
          <a:bodyPr>
            <a:noAutofit/>
          </a:bodyPr>
          <a:lstStyle/>
          <a:p>
            <a:r>
              <a:rPr lang="en-US" sz="3600" b="1" dirty="0" err="1" smtClean="0"/>
              <a:t>Formanyomtatványok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844823"/>
            <a:ext cx="8640960" cy="396044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hu-HU" sz="2400" b="1" dirty="0"/>
              <a:t>2015. január 1-jétől </a:t>
            </a:r>
            <a:r>
              <a:rPr lang="hu-HU" sz="2400" dirty="0"/>
              <a:t>a Kincstár honlapján </a:t>
            </a:r>
            <a:r>
              <a:rPr lang="hu-HU" sz="2400" dirty="0" smtClean="0"/>
              <a:t>található</a:t>
            </a:r>
            <a:r>
              <a:rPr lang="hu-HU" sz="2200" dirty="0">
                <a:solidFill>
                  <a:prstClr val="black"/>
                </a:solidFill>
              </a:rPr>
              <a:t> </a:t>
            </a:r>
            <a:r>
              <a:rPr lang="hu-HU" sz="2200" dirty="0" smtClean="0">
                <a:solidFill>
                  <a:prstClr val="black"/>
                </a:solidFill>
              </a:rPr>
              <a:t>az </a:t>
            </a:r>
            <a:r>
              <a:rPr lang="hu-HU" sz="2200" dirty="0">
                <a:solidFill>
                  <a:prstClr val="black"/>
                </a:solidFill>
              </a:rPr>
              <a:t>Áht. 8/A. § (2) bekezdése alapján kiadott alapító okirat, a módosító okirat és az alapító okirat módosításokkal egységes szerkezetbe foglalt </a:t>
            </a:r>
            <a:r>
              <a:rPr lang="hu-HU" sz="2200" dirty="0" smtClean="0">
                <a:solidFill>
                  <a:prstClr val="black"/>
                </a:solidFill>
              </a:rPr>
              <a:t>változata,</a:t>
            </a:r>
            <a:r>
              <a:rPr lang="hu-HU" sz="2400" dirty="0" smtClean="0"/>
              <a:t> </a:t>
            </a:r>
            <a:r>
              <a:rPr lang="hu-HU" sz="2400" b="1" dirty="0" smtClean="0"/>
              <a:t>ezt kell használni.</a:t>
            </a:r>
          </a:p>
          <a:p>
            <a:pPr marL="0" indent="0" algn="just">
              <a:buNone/>
            </a:pPr>
            <a:endParaRPr lang="hu-HU" sz="2400" dirty="0" smtClean="0"/>
          </a:p>
          <a:p>
            <a:pPr marL="0" lvl="0" indent="0" algn="just">
              <a:buNone/>
            </a:pPr>
            <a:r>
              <a:rPr lang="hu-HU" sz="2400" dirty="0">
                <a:solidFill>
                  <a:prstClr val="black"/>
                </a:solidFill>
              </a:rPr>
              <a:t>Kérem, hogy kitöltéskor a honlapon található mindenkori aktuális mintát </a:t>
            </a:r>
            <a:r>
              <a:rPr lang="hu-HU" sz="2400" dirty="0" smtClean="0">
                <a:solidFill>
                  <a:prstClr val="black"/>
                </a:solidFill>
              </a:rPr>
              <a:t>használják!!!!!!!!</a:t>
            </a:r>
            <a:endParaRPr lang="hu-HU" sz="2400" dirty="0">
              <a:solidFill>
                <a:prstClr val="black"/>
              </a:solidFill>
            </a:endParaRPr>
          </a:p>
          <a:p>
            <a:pPr marL="0" indent="0" algn="just">
              <a:buNone/>
            </a:pPr>
            <a:endParaRPr lang="hu-HU" sz="2400" dirty="0"/>
          </a:p>
          <a:p>
            <a:pPr marL="0" indent="0" algn="just">
              <a:buNone/>
            </a:pPr>
            <a:endParaRPr lang="hu-HU" sz="2400" dirty="0"/>
          </a:p>
          <a:p>
            <a:pPr marL="0" indent="0">
              <a:buNone/>
            </a:pPr>
            <a:endParaRPr lang="hu-HU" sz="2400" dirty="0" smtClean="0"/>
          </a:p>
          <a:p>
            <a:pPr marL="0" indent="0">
              <a:buNone/>
            </a:pPr>
            <a:endParaRPr lang="hu-HU" sz="2400" dirty="0"/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758880" y="6241519"/>
            <a:ext cx="2133600" cy="365125"/>
          </a:xfrm>
        </p:spPr>
        <p:txBody>
          <a:bodyPr/>
          <a:lstStyle/>
          <a:p>
            <a:fld id="{EC23BCD2-06B7-42BA-8C82-CB1C1E5C6D18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37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6520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57808"/>
            <a:ext cx="8640960" cy="1143000"/>
          </a:xfrm>
        </p:spPr>
        <p:txBody>
          <a:bodyPr>
            <a:noAutofit/>
          </a:bodyPr>
          <a:lstStyle/>
          <a:p>
            <a:r>
              <a:rPr lang="en-US" sz="3600" b="1" dirty="0" err="1"/>
              <a:t>Formanyomtatványok</a:t>
            </a:r>
            <a:endParaRPr lang="en-US" sz="3600" b="1" dirty="0"/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758880" y="6241519"/>
            <a:ext cx="2133600" cy="365125"/>
          </a:xfrm>
        </p:spPr>
        <p:txBody>
          <a:bodyPr/>
          <a:lstStyle/>
          <a:p>
            <a:fld id="{EC23BCD2-06B7-42BA-8C82-CB1C1E5C6D18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38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412777"/>
            <a:ext cx="5184576" cy="4392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églalap 4"/>
          <p:cNvSpPr/>
          <p:nvPr/>
        </p:nvSpPr>
        <p:spPr>
          <a:xfrm>
            <a:off x="683568" y="2564904"/>
            <a:ext cx="46805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2400" b="1" dirty="0" smtClean="0"/>
              <a:t>Formanyomtatványok a </a:t>
            </a:r>
            <a:r>
              <a:rPr lang="hu-HU" sz="2400" b="1" dirty="0"/>
              <a:t>Kincstár honlapján </a:t>
            </a:r>
            <a:endParaRPr lang="hu-HU" sz="2400" b="1" dirty="0" smtClean="0"/>
          </a:p>
          <a:p>
            <a:pPr>
              <a:spcAft>
                <a:spcPts val="0"/>
              </a:spcAft>
            </a:pPr>
            <a:endParaRPr lang="hu-HU" sz="2400" u="sng" dirty="0" smtClean="0">
              <a:solidFill>
                <a:srgbClr val="0000FF"/>
              </a:solidFill>
              <a:latin typeface="Calibri"/>
              <a:ea typeface="Calibri"/>
              <a:cs typeface="Times New Roman"/>
              <a:hlinkClick r:id="rId5"/>
            </a:endParaRPr>
          </a:p>
          <a:p>
            <a:pPr>
              <a:spcAft>
                <a:spcPts val="0"/>
              </a:spcAft>
            </a:pPr>
            <a:r>
              <a:rPr lang="hu-HU" sz="2400" u="sng" dirty="0" smtClean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5"/>
              </a:rPr>
              <a:t>http</a:t>
            </a:r>
            <a:r>
              <a:rPr lang="hu-HU" sz="2400" u="sng" dirty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5"/>
              </a:rPr>
              <a:t>://</a:t>
            </a:r>
            <a:r>
              <a:rPr lang="hu-HU" sz="2400" u="sng" dirty="0" smtClean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5"/>
              </a:rPr>
              <a:t>www.allamkincstar.gov.hu/hu/koltsegvetesi-informaciok/torzskonyv_nyomtatvanyok/230/</a:t>
            </a:r>
            <a:endParaRPr lang="hu-HU" sz="24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endParaRPr lang="hu-HU" sz="2400" dirty="0" smtClean="0">
              <a:latin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hu-HU" sz="2400" i="1" dirty="0" smtClean="0"/>
              <a:t>kitöltési útmutató</a:t>
            </a:r>
            <a:endParaRPr lang="hu-HU" sz="2400" i="1" dirty="0"/>
          </a:p>
        </p:txBody>
      </p:sp>
    </p:spTree>
    <p:extLst>
      <p:ext uri="{BB962C8B-B14F-4D97-AF65-F5344CB8AC3E}">
        <p14:creationId xmlns:p14="http://schemas.microsoft.com/office/powerpoint/2010/main" val="1956136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3692"/>
            <a:ext cx="9143999" cy="6857999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340768"/>
            <a:ext cx="8640960" cy="1836204"/>
          </a:xfrm>
        </p:spPr>
        <p:txBody>
          <a:bodyPr>
            <a:noAutofit/>
          </a:bodyPr>
          <a:lstStyle/>
          <a:p>
            <a:r>
              <a:rPr lang="hu-HU" sz="3600" b="1" i="1" dirty="0" smtClean="0">
                <a:latin typeface="Times New Roman" pitchFamily="18" charset="0"/>
                <a:cs typeface="Times New Roman" pitchFamily="18" charset="0"/>
              </a:rPr>
              <a:t>Köszönöm a figyelmet</a:t>
            </a:r>
            <a:endParaRPr lang="hu-H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51520" y="2996952"/>
            <a:ext cx="8640960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hu-HU" sz="1600" dirty="0">
              <a:latin typeface="+mn-lt"/>
              <a:cs typeface="Arial" pitchFamily="34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758880" y="6241519"/>
            <a:ext cx="2133600" cy="365125"/>
          </a:xfrm>
        </p:spPr>
        <p:txBody>
          <a:bodyPr/>
          <a:lstStyle/>
          <a:p>
            <a:fld id="{EC23BCD2-06B7-42BA-8C82-CB1C1E5C6D18}" type="slidenum">
              <a:rPr lang="hu-HU" smtClean="0"/>
              <a:pPr/>
              <a:t>39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176441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57808"/>
            <a:ext cx="8640960" cy="1143000"/>
          </a:xfrm>
        </p:spPr>
        <p:txBody>
          <a:bodyPr>
            <a:noAutofit/>
          </a:bodyPr>
          <a:lstStyle/>
          <a:p>
            <a:r>
              <a:rPr lang="hu-HU" sz="3600" b="1" dirty="0" smtClean="0"/>
              <a:t>Hatáskör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916833"/>
            <a:ext cx="8640960" cy="3888432"/>
          </a:xfrm>
        </p:spPr>
        <p:txBody>
          <a:bodyPr>
            <a:normAutofit/>
          </a:bodyPr>
          <a:lstStyle/>
          <a:p>
            <a:pPr indent="0" algn="just">
              <a:spcAft>
                <a:spcPts val="100"/>
              </a:spcAft>
              <a:buNone/>
            </a:pPr>
            <a:r>
              <a:rPr lang="hu-HU" sz="2400" dirty="0" err="1" smtClean="0"/>
              <a:t>Mötv</a:t>
            </a:r>
            <a:r>
              <a:rPr lang="hu-HU" sz="2400" dirty="0" smtClean="0"/>
              <a:t>. 55</a:t>
            </a:r>
            <a:r>
              <a:rPr lang="hu-HU" sz="2400" dirty="0"/>
              <a:t>. § (3</a:t>
            </a:r>
            <a:r>
              <a:rPr lang="hu-HU" sz="2400" dirty="0" smtClean="0"/>
              <a:t>) bekezdése alapján a képviselő-testület </a:t>
            </a:r>
            <a:r>
              <a:rPr lang="hu-HU" sz="2400" dirty="0"/>
              <a:t>az </a:t>
            </a:r>
            <a:r>
              <a:rPr lang="hu-HU" sz="2400" b="1" dirty="0"/>
              <a:t>új képviselő-testület alakuló üléséig</a:t>
            </a:r>
            <a:r>
              <a:rPr lang="hu-HU" sz="2400" dirty="0"/>
              <a:t>, a polgármester az </a:t>
            </a:r>
            <a:r>
              <a:rPr lang="hu-HU" sz="2400" b="1" dirty="0"/>
              <a:t>új polgármester megválasztásáig</a:t>
            </a:r>
            <a:r>
              <a:rPr lang="hu-HU" sz="2400" dirty="0"/>
              <a:t> ellátja feladatát, gyakorolja hatáskörét.</a:t>
            </a:r>
          </a:p>
          <a:p>
            <a:pPr algn="just"/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758880" y="6241519"/>
            <a:ext cx="2133600" cy="365125"/>
          </a:xfrm>
        </p:spPr>
        <p:txBody>
          <a:bodyPr/>
          <a:lstStyle/>
          <a:p>
            <a:fld id="{EC23BCD2-06B7-42BA-8C82-CB1C1E5C6D18}" type="slidenum">
              <a:rPr lang="hu-HU" smtClean="0"/>
              <a:pPr/>
              <a:t>4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118264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57808"/>
            <a:ext cx="8640960" cy="1143000"/>
          </a:xfrm>
        </p:spPr>
        <p:txBody>
          <a:bodyPr>
            <a:noAutofit/>
          </a:bodyPr>
          <a:lstStyle/>
          <a:p>
            <a:r>
              <a:rPr lang="hu-HU" sz="3600" b="1" dirty="0" smtClean="0"/>
              <a:t>Polgármester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700807"/>
            <a:ext cx="8640960" cy="4104457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hu-HU" sz="2400" dirty="0"/>
              <a:t>A polgármester megválasztását követően esküt tesz a képviselő-testület előtt és erről okmányt ír alá. </a:t>
            </a:r>
            <a:endParaRPr lang="hu-HU" sz="2400" dirty="0" smtClean="0"/>
          </a:p>
          <a:p>
            <a:pPr algn="just">
              <a:buFont typeface="Wingdings" panose="05000000000000000000" pitchFamily="2" charset="2"/>
              <a:buChar char="ü"/>
            </a:pPr>
            <a:r>
              <a:rPr lang="hu-HU" sz="2400" dirty="0" smtClean="0"/>
              <a:t>A </a:t>
            </a:r>
            <a:r>
              <a:rPr lang="hu-HU" sz="2400" dirty="0"/>
              <a:t>polgármester tisztségét főállásban vagy társadalmi megbízatásban </a:t>
            </a:r>
            <a:r>
              <a:rPr lang="hu-HU" sz="2400" dirty="0" smtClean="0"/>
              <a:t>látja </a:t>
            </a:r>
            <a:r>
              <a:rPr lang="hu-HU" sz="2400" dirty="0"/>
              <a:t>el</a:t>
            </a:r>
            <a:r>
              <a:rPr lang="hu-HU" sz="2400" dirty="0" smtClean="0"/>
              <a:t>.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hu-HU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hu-HU" sz="2400" dirty="0"/>
              <a:t>A képviselő-testület a polgármester javaslatára, titkos szavazással, minősített többséggel a polgármester helyettesítésére, munkájának segítésére </a:t>
            </a:r>
            <a:r>
              <a:rPr lang="hu-HU" sz="2400" dirty="0" smtClean="0"/>
              <a:t>alpolgármestert választ.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758880" y="6241519"/>
            <a:ext cx="2133600" cy="365125"/>
          </a:xfrm>
        </p:spPr>
        <p:txBody>
          <a:bodyPr/>
          <a:lstStyle/>
          <a:p>
            <a:fld id="{EC23BCD2-06B7-42BA-8C82-CB1C1E5C6D18}" type="slidenum">
              <a:rPr lang="hu-HU" smtClean="0"/>
              <a:pPr/>
              <a:t>5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076586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57808"/>
            <a:ext cx="8640960" cy="1143000"/>
          </a:xfrm>
        </p:spPr>
        <p:txBody>
          <a:bodyPr>
            <a:noAutofit/>
          </a:bodyPr>
          <a:lstStyle/>
          <a:p>
            <a:r>
              <a:rPr lang="hu-HU" sz="3600" b="1" dirty="0"/>
              <a:t>A képviselő-testület működése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84785"/>
            <a:ext cx="8640960" cy="4320480"/>
          </a:xfrm>
        </p:spPr>
        <p:txBody>
          <a:bodyPr>
            <a:normAutofit/>
          </a:bodyPr>
          <a:lstStyle/>
          <a:p>
            <a:pPr indent="0" algn="just">
              <a:spcAft>
                <a:spcPts val="100"/>
              </a:spcAft>
              <a:buNone/>
            </a:pPr>
            <a:r>
              <a:rPr lang="hu-HU" sz="2400" dirty="0" smtClean="0"/>
              <a:t>A képviselő-testület </a:t>
            </a:r>
            <a:r>
              <a:rPr lang="hu-HU" sz="2400" dirty="0"/>
              <a:t>az </a:t>
            </a:r>
            <a:r>
              <a:rPr lang="hu-HU" sz="2400" b="1" dirty="0"/>
              <a:t>alakuló ülését a választás eredményének jogerőssé válását követő tizenöt napon belül tartja meg</a:t>
            </a:r>
            <a:r>
              <a:rPr lang="hu-HU" sz="2400" dirty="0"/>
              <a:t>.</a:t>
            </a:r>
          </a:p>
          <a:p>
            <a:pPr indent="0" algn="just">
              <a:spcAft>
                <a:spcPts val="100"/>
              </a:spcAft>
              <a:buNone/>
            </a:pPr>
            <a:r>
              <a:rPr lang="hu-HU" sz="2400" dirty="0" smtClean="0"/>
              <a:t>Az </a:t>
            </a:r>
            <a:r>
              <a:rPr lang="hu-HU" sz="2400" dirty="0"/>
              <a:t>alakuló ülést a polgármester hívja össze és vezeti. </a:t>
            </a:r>
            <a:endParaRPr lang="hu-HU" sz="2400" dirty="0" smtClean="0"/>
          </a:p>
          <a:p>
            <a:pPr indent="0" algn="just">
              <a:spcAft>
                <a:spcPts val="100"/>
              </a:spcAft>
              <a:buNone/>
            </a:pPr>
            <a:r>
              <a:rPr lang="hu-HU" sz="2400" dirty="0" smtClean="0"/>
              <a:t>A </a:t>
            </a:r>
            <a:r>
              <a:rPr lang="hu-HU" sz="2400" dirty="0"/>
              <a:t>képviselő-testület az alakuló vagy az azt követő ülésen e törvény szabályai szerint </a:t>
            </a:r>
            <a:r>
              <a:rPr lang="hu-HU" sz="2400" b="1" dirty="0" smtClean="0"/>
              <a:t>megalkotja </a:t>
            </a:r>
            <a:r>
              <a:rPr lang="hu-HU" sz="2400" b="1" dirty="0"/>
              <a:t>vagy felülvizsgálja szervezeti és működési szabályzatáról szóló rendeletét</a:t>
            </a:r>
            <a:r>
              <a:rPr lang="hu-HU" sz="2400" dirty="0"/>
              <a:t>, a polgármester előterjesztése alapján megválasztja </a:t>
            </a:r>
            <a:r>
              <a:rPr lang="hu-HU" sz="2400" dirty="0" smtClean="0"/>
              <a:t>az alpolgármestert.</a:t>
            </a:r>
            <a:endParaRPr lang="hu-HU" sz="2400" dirty="0"/>
          </a:p>
          <a:p>
            <a:pPr algn="just"/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758880" y="6241519"/>
            <a:ext cx="2133600" cy="365125"/>
          </a:xfrm>
        </p:spPr>
        <p:txBody>
          <a:bodyPr/>
          <a:lstStyle/>
          <a:p>
            <a:fld id="{EC23BCD2-06B7-42BA-8C82-CB1C1E5C6D18}" type="slidenum">
              <a:rPr lang="hu-HU" smtClean="0"/>
              <a:pPr/>
              <a:t>6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823603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57808"/>
            <a:ext cx="8640960" cy="1143000"/>
          </a:xfrm>
        </p:spPr>
        <p:txBody>
          <a:bodyPr>
            <a:noAutofit/>
          </a:bodyPr>
          <a:lstStyle/>
          <a:p>
            <a:r>
              <a:rPr lang="hu-HU" sz="3600" b="1" dirty="0" smtClean="0"/>
              <a:t>Megyei közgyűlés alakuló ülése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204863"/>
            <a:ext cx="8640960" cy="3600401"/>
          </a:xfrm>
        </p:spPr>
        <p:txBody>
          <a:bodyPr>
            <a:normAutofit lnSpcReduction="10000"/>
          </a:bodyPr>
          <a:lstStyle/>
          <a:p>
            <a:pPr marL="685800" algn="just">
              <a:spcAft>
                <a:spcPts val="100"/>
              </a:spcAft>
              <a:buFont typeface="Wingdings" panose="05000000000000000000" pitchFamily="2" charset="2"/>
              <a:buChar char="ü"/>
            </a:pPr>
            <a:r>
              <a:rPr lang="hu-HU" sz="2400" dirty="0">
                <a:solidFill>
                  <a:prstClr val="black"/>
                </a:solidFill>
              </a:rPr>
              <a:t>A megyei közgyűlés </a:t>
            </a:r>
            <a:r>
              <a:rPr lang="hu-HU" sz="2400" b="1" dirty="0">
                <a:solidFill>
                  <a:prstClr val="black"/>
                </a:solidFill>
              </a:rPr>
              <a:t>alakuló ülését a választást követő tizenöt napon belül a korelnök hívja </a:t>
            </a:r>
            <a:r>
              <a:rPr lang="hu-HU" sz="2400" b="1" dirty="0" smtClean="0">
                <a:solidFill>
                  <a:prstClr val="black"/>
                </a:solidFill>
              </a:rPr>
              <a:t>össze </a:t>
            </a:r>
            <a:r>
              <a:rPr lang="hu-HU" sz="2400" b="1" dirty="0">
                <a:solidFill>
                  <a:prstClr val="black"/>
                </a:solidFill>
              </a:rPr>
              <a:t>és vezeti a megyei közgyűlés új elnökének szervezeti és működési szabályzat szerinti megválasztásának időpontjáig</a:t>
            </a:r>
            <a:r>
              <a:rPr lang="hu-HU" sz="2400" dirty="0" smtClean="0">
                <a:solidFill>
                  <a:prstClr val="black"/>
                </a:solidFill>
              </a:rPr>
              <a:t>.</a:t>
            </a:r>
          </a:p>
          <a:p>
            <a:pPr marL="685800" algn="just">
              <a:spcAft>
                <a:spcPts val="100"/>
              </a:spcAft>
              <a:buFont typeface="Wingdings" panose="05000000000000000000" pitchFamily="2" charset="2"/>
              <a:buChar char="ü"/>
            </a:pPr>
            <a:endParaRPr lang="hu-HU" sz="2400" dirty="0">
              <a:solidFill>
                <a:prstClr val="black"/>
              </a:solidFill>
            </a:endParaRPr>
          </a:p>
          <a:p>
            <a:pPr lvl="1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hu-HU" sz="2400" dirty="0">
                <a:solidFill>
                  <a:prstClr val="black"/>
                </a:solidFill>
              </a:rPr>
              <a:t>A megválasztott elnököt a törzskönyvi nyilvántartáshoz be kell jelenteni, abban az esetben is, ha ezt a pozíciót a korábbi elnök tölti be. </a:t>
            </a:r>
          </a:p>
          <a:p>
            <a:pPr algn="just"/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758880" y="6241519"/>
            <a:ext cx="2133600" cy="365125"/>
          </a:xfrm>
        </p:spPr>
        <p:txBody>
          <a:bodyPr/>
          <a:lstStyle/>
          <a:p>
            <a:fld id="{EC23BCD2-06B7-42BA-8C82-CB1C1E5C6D18}" type="slidenum">
              <a:rPr lang="hu-HU" smtClean="0"/>
              <a:pPr/>
              <a:t>7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003874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57808"/>
            <a:ext cx="8640960" cy="1143000"/>
          </a:xfrm>
        </p:spPr>
        <p:txBody>
          <a:bodyPr>
            <a:noAutofit/>
          </a:bodyPr>
          <a:lstStyle/>
          <a:p>
            <a:r>
              <a:rPr lang="hu-HU" sz="3600" b="1" dirty="0"/>
              <a:t>Szervezeti és működési szabályzat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844823"/>
            <a:ext cx="8568952" cy="396044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hu-HU" sz="2400" dirty="0" smtClean="0"/>
              <a:t>A </a:t>
            </a:r>
            <a:r>
              <a:rPr lang="hu-HU" sz="2400" dirty="0"/>
              <a:t>képviselő-testület a működésének részletes szabályait a szervezeti és működési szabályzatról szóló rendeletében határozza meg. </a:t>
            </a:r>
            <a:r>
              <a:rPr lang="hu-HU" sz="2400" dirty="0" smtClean="0"/>
              <a:t>Kötelező tartalmi elemeit az </a:t>
            </a:r>
            <a:r>
              <a:rPr lang="hu-HU" sz="2400" dirty="0" err="1" smtClean="0"/>
              <a:t>Mötv</a:t>
            </a:r>
            <a:r>
              <a:rPr lang="hu-HU" sz="2400" dirty="0" smtClean="0"/>
              <a:t>. </a:t>
            </a:r>
            <a:r>
              <a:rPr lang="hu-HU" sz="2400" b="1" dirty="0" smtClean="0"/>
              <a:t>53</a:t>
            </a:r>
            <a:r>
              <a:rPr lang="hu-HU" sz="2400" b="1" dirty="0"/>
              <a:t>. </a:t>
            </a:r>
            <a:r>
              <a:rPr lang="hu-HU" sz="2400" b="1" dirty="0" smtClean="0"/>
              <a:t>§</a:t>
            </a:r>
            <a:r>
              <a:rPr lang="hu-HU" sz="2400" b="1" dirty="0" err="1" smtClean="0"/>
              <a:t>-a</a:t>
            </a:r>
            <a:r>
              <a:rPr lang="hu-HU" sz="2400" b="1" dirty="0" smtClean="0"/>
              <a:t> tartalmazza.</a:t>
            </a:r>
            <a:r>
              <a:rPr lang="hu-HU" sz="2400" dirty="0" smtClean="0"/>
              <a:t>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758880" y="6241519"/>
            <a:ext cx="2133600" cy="365125"/>
          </a:xfrm>
        </p:spPr>
        <p:txBody>
          <a:bodyPr/>
          <a:lstStyle/>
          <a:p>
            <a:fld id="{EC23BCD2-06B7-42BA-8C82-CB1C1E5C6D18}" type="slidenum">
              <a:rPr lang="hu-HU" smtClean="0"/>
              <a:pPr/>
              <a:t>8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28793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57808"/>
            <a:ext cx="8640960" cy="1143000"/>
          </a:xfrm>
        </p:spPr>
        <p:txBody>
          <a:bodyPr>
            <a:noAutofit/>
          </a:bodyPr>
          <a:lstStyle/>
          <a:p>
            <a:r>
              <a:rPr lang="hu-HU" sz="3600" b="1" dirty="0" smtClean="0"/>
              <a:t>KÖH jegyzőjére vonatkozó eltérő szabályok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844823"/>
            <a:ext cx="8496944" cy="3960441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hu-HU" sz="2400" dirty="0" smtClean="0">
                <a:latin typeface="Times New Roman" pitchFamily="18" charset="0"/>
                <a:cs typeface="Times New Roman" pitchFamily="18" charset="0"/>
              </a:rPr>
              <a:t>Kinevezéséhez</a:t>
            </a:r>
            <a:r>
              <a:rPr lang="hu-HU" sz="2400" dirty="0">
                <a:latin typeface="Times New Roman" pitchFamily="18" charset="0"/>
                <a:cs typeface="Times New Roman" pitchFamily="18" charset="0"/>
              </a:rPr>
              <a:t>, felmentéséhez az érintett települések polgármestereinek lakosságszám-arányos, többségi döntése szükséges. Eltérő megállapodás hiányában az egyéb munkáltatói jogokat a közös önkormányzati hivatal székhelye szerinti település polgármestere gyakorolja. </a:t>
            </a:r>
            <a:endParaRPr lang="hu-H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endParaRPr lang="hu-HU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hu-HU" sz="2400" dirty="0" err="1" smtClean="0">
                <a:latin typeface="Times New Roman" pitchFamily="18" charset="0"/>
                <a:cs typeface="Times New Roman" pitchFamily="18" charset="0"/>
              </a:rPr>
              <a:t>Mötv</a:t>
            </a:r>
            <a:r>
              <a:rPr lang="hu-H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hu-HU" sz="2400" dirty="0">
                <a:latin typeface="Times New Roman" pitchFamily="18" charset="0"/>
                <a:cs typeface="Times New Roman" pitchFamily="18" charset="0"/>
              </a:rPr>
              <a:t>85. § (4) bekezdésében foglalt esetben – az érintett települések eltérő megállapodásának hiányában – a jegyzőt a város polgármestere nevezi ki és gyakorolja felette a munkáltatói jogokat.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758880" y="6241519"/>
            <a:ext cx="2133600" cy="365125"/>
          </a:xfrm>
        </p:spPr>
        <p:txBody>
          <a:bodyPr/>
          <a:lstStyle/>
          <a:p>
            <a:fld id="{EC23BCD2-06B7-42BA-8C82-CB1C1E5C6D18}" type="slidenum">
              <a:rPr lang="hu-HU" smtClean="0"/>
              <a:pPr/>
              <a:t>9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76788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llamkincstar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5170</TotalTime>
  <Words>1872</Words>
  <Application>Microsoft Office PowerPoint</Application>
  <PresentationFormat>Diavetítés a képernyőre (4:3 oldalarány)</PresentationFormat>
  <Paragraphs>254</Paragraphs>
  <Slides>39</Slides>
  <Notes>39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7</vt:i4>
      </vt:variant>
      <vt:variant>
        <vt:lpstr>Téma</vt:lpstr>
      </vt:variant>
      <vt:variant>
        <vt:i4>1</vt:i4>
      </vt:variant>
      <vt:variant>
        <vt:lpstr>Diacímek</vt:lpstr>
      </vt:variant>
      <vt:variant>
        <vt:i4>39</vt:i4>
      </vt:variant>
    </vt:vector>
  </HeadingPairs>
  <TitlesOfParts>
    <vt:vector size="47" baseType="lpstr">
      <vt:lpstr>Arial</vt:lpstr>
      <vt:lpstr>Calibri</vt:lpstr>
      <vt:lpstr>Courier New</vt:lpstr>
      <vt:lpstr>Georgia</vt:lpstr>
      <vt:lpstr>Times</vt:lpstr>
      <vt:lpstr>Times New Roman</vt:lpstr>
      <vt:lpstr>Wingdings</vt:lpstr>
      <vt:lpstr>Office Theme</vt:lpstr>
      <vt:lpstr>Szakmai nap </vt:lpstr>
      <vt:lpstr>Tájékoztató a 2019. évi helyi önkormányzati képviselők és polgármesterek, valamint a nemzetiségi önkormányzati képviselők választását követő feladatokról </vt:lpstr>
      <vt:lpstr>Jogi szabályozás</vt:lpstr>
      <vt:lpstr>Hatáskör</vt:lpstr>
      <vt:lpstr>Polgármester</vt:lpstr>
      <vt:lpstr>A képviselő-testület működése</vt:lpstr>
      <vt:lpstr>Megyei közgyűlés alakuló ülése</vt:lpstr>
      <vt:lpstr>Szervezeti és működési szabályzat</vt:lpstr>
      <vt:lpstr>KÖH jegyzőjére vonatkozó eltérő szabályok</vt:lpstr>
      <vt:lpstr>Önkormányzati hivatal</vt:lpstr>
      <vt:lpstr>Közös önkormányzati hivatal</vt:lpstr>
      <vt:lpstr>Közös önkormányzati hivatal</vt:lpstr>
      <vt:lpstr>Közös önkormányzati hivatal</vt:lpstr>
      <vt:lpstr>Közös önkormányzati hivatal</vt:lpstr>
      <vt:lpstr>Közös önkormányzati hivatal</vt:lpstr>
      <vt:lpstr>Közös önkormányzati hivatal</vt:lpstr>
      <vt:lpstr>Kijelölés</vt:lpstr>
      <vt:lpstr>Kijelölés</vt:lpstr>
      <vt:lpstr>Hatály</vt:lpstr>
      <vt:lpstr> A nemzetiségi önkormányzatok</vt:lpstr>
      <vt:lpstr>A nemzetiségi önkormányzat, a képviselő-testület megbízatása</vt:lpstr>
      <vt:lpstr>Alakuló ülés</vt:lpstr>
      <vt:lpstr>Elnök megválasztása</vt:lpstr>
      <vt:lpstr>Alakuló ülés</vt:lpstr>
      <vt:lpstr>SZMSZ </vt:lpstr>
      <vt:lpstr>A nemzetiségi önkormányzat megszűnik</vt:lpstr>
      <vt:lpstr>Jogutódlás</vt:lpstr>
      <vt:lpstr>Mit kell benyújtani (létesítés)</vt:lpstr>
      <vt:lpstr>Mit kell benyújtani (törlés)</vt:lpstr>
      <vt:lpstr>Egyebek</vt:lpstr>
      <vt:lpstr>Kérelem benyújtási határideje Hatály: 2018. december 28.</vt:lpstr>
      <vt:lpstr> A költségvetési szerv átalakítása, megszüntetése</vt:lpstr>
      <vt:lpstr>Költségvetési szervek átalakításának, átszervezésének módjai</vt:lpstr>
      <vt:lpstr>Költségvetési szervek átalakításának, átszervezésének módjai</vt:lpstr>
      <vt:lpstr>Költségvetési szervek átalakításának, átszervezésének módjai</vt:lpstr>
      <vt:lpstr>Költségvetési szervek átalakításának, átszervezésének módjai</vt:lpstr>
      <vt:lpstr>Formanyomtatványok</vt:lpstr>
      <vt:lpstr>Formanyomtatványok</vt:lpstr>
      <vt:lpstr>Köszönöm a figyelmet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Lorem ipsum dolor sit amet</dc:title>
  <dc:creator>marxcie</dc:creator>
  <cp:lastModifiedBy>Konferencia</cp:lastModifiedBy>
  <cp:revision>398</cp:revision>
  <cp:lastPrinted>2019-01-28T10:23:27Z</cp:lastPrinted>
  <dcterms:created xsi:type="dcterms:W3CDTF">2013-07-04T11:33:12Z</dcterms:created>
  <dcterms:modified xsi:type="dcterms:W3CDTF">2019-11-12T13:13:48Z</dcterms:modified>
</cp:coreProperties>
</file>