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7.xml" ContentType="application/vnd.openxmlformats-officedocument.themeOverride+xml"/>
  <Override PartName="/ppt/charts/chart7.xml" ContentType="application/vnd.openxmlformats-officedocument.drawingml.chart+xml"/>
  <Override PartName="/ppt/theme/themeOverride8.xml" ContentType="application/vnd.openxmlformats-officedocument.themeOverride+xml"/>
  <Override PartName="/ppt/charts/chart8.xml" ContentType="application/vnd.openxmlformats-officedocument.drawingml.chart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theme/themeOverride10.xml" ContentType="application/vnd.openxmlformats-officedocument.themeOverride+xml"/>
  <Override PartName="/ppt/drawings/drawing3.xml" ContentType="application/vnd.openxmlformats-officedocument.drawingml.chartshapes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charts/chart10.xml" ContentType="application/vnd.openxmlformats-officedocument.drawingml.chart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32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25" r:id="rId1"/>
    <p:sldMasterId id="2147483650" r:id="rId2"/>
    <p:sldMasterId id="2147483739" r:id="rId3"/>
    <p:sldMasterId id="2147483750" r:id="rId4"/>
    <p:sldMasterId id="2147483757" r:id="rId5"/>
    <p:sldMasterId id="2147483767" r:id="rId6"/>
  </p:sldMasterIdLst>
  <p:notesMasterIdLst>
    <p:notesMasterId r:id="rId52"/>
  </p:notesMasterIdLst>
  <p:handoutMasterIdLst>
    <p:handoutMasterId r:id="rId53"/>
  </p:handoutMasterIdLst>
  <p:sldIdLst>
    <p:sldId id="738" r:id="rId7"/>
    <p:sldId id="739" r:id="rId8"/>
    <p:sldId id="740" r:id="rId9"/>
    <p:sldId id="741" r:id="rId10"/>
    <p:sldId id="742" r:id="rId11"/>
    <p:sldId id="743" r:id="rId12"/>
    <p:sldId id="744" r:id="rId13"/>
    <p:sldId id="745" r:id="rId14"/>
    <p:sldId id="746" r:id="rId15"/>
    <p:sldId id="747" r:id="rId16"/>
    <p:sldId id="748" r:id="rId17"/>
    <p:sldId id="749" r:id="rId18"/>
    <p:sldId id="750" r:id="rId19"/>
    <p:sldId id="660" r:id="rId20"/>
    <p:sldId id="693" r:id="rId21"/>
    <p:sldId id="694" r:id="rId22"/>
    <p:sldId id="729" r:id="rId23"/>
    <p:sldId id="715" r:id="rId24"/>
    <p:sldId id="717" r:id="rId25"/>
    <p:sldId id="718" r:id="rId26"/>
    <p:sldId id="732" r:id="rId27"/>
    <p:sldId id="728" r:id="rId28"/>
    <p:sldId id="719" r:id="rId29"/>
    <p:sldId id="737" r:id="rId30"/>
    <p:sldId id="720" r:id="rId31"/>
    <p:sldId id="734" r:id="rId32"/>
    <p:sldId id="722" r:id="rId33"/>
    <p:sldId id="723" r:id="rId34"/>
    <p:sldId id="724" r:id="rId35"/>
    <p:sldId id="735" r:id="rId36"/>
    <p:sldId id="725" r:id="rId37"/>
    <p:sldId id="736" r:id="rId38"/>
    <p:sldId id="726" r:id="rId39"/>
    <p:sldId id="727" r:id="rId40"/>
    <p:sldId id="688" r:id="rId41"/>
    <p:sldId id="752" r:id="rId42"/>
    <p:sldId id="753" r:id="rId43"/>
    <p:sldId id="689" r:id="rId44"/>
    <p:sldId id="690" r:id="rId45"/>
    <p:sldId id="754" r:id="rId46"/>
    <p:sldId id="708" r:id="rId47"/>
    <p:sldId id="714" r:id="rId48"/>
    <p:sldId id="730" r:id="rId49"/>
    <p:sldId id="733" r:id="rId50"/>
    <p:sldId id="585" r:id="rId51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zabó-Bálint Ildikó Erika" initials="SIE" lastIdx="20" clrIdx="0"/>
  <p:cmAuthor id="1" name="Szilágyi Henrietta" initials="SzH" lastIdx="1" clrIdx="1"/>
  <p:cmAuthor id="2" name="Peresztegi Gergely" initials="PG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AC208"/>
    <a:srgbClr val="6C7555"/>
    <a:srgbClr val="F0E8AE"/>
    <a:srgbClr val="A69765"/>
    <a:srgbClr val="A29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Világos stíl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Közepesen sötét stílu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éma alapján készült stílus 2 – 1. jelölőszín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éma alapján készült stílus 2 – 2. jelölőszín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éma alapján készült stílus 2 – 3. jelölőszín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éma alapján készült stílus 2 – 4. jelölőszín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éma alapján készült stílus 2 – 5. jelölőszín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éma alapján készült stílus 2 – 6. jelölőszín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Közepesen sötét stílu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Világos stílus 2 – 1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78941" autoAdjust="0"/>
  </p:normalViewPr>
  <p:slideViewPr>
    <p:cSldViewPr>
      <p:cViewPr varScale="1">
        <p:scale>
          <a:sx n="69" d="100"/>
          <a:sy n="69" d="100"/>
        </p:scale>
        <p:origin x="-184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5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zaboBalintIE\Downloads\lfsi_emp_q%20(14).xls" TargetMode="External"/><Relationship Id="rId1" Type="http://schemas.openxmlformats.org/officeDocument/2006/relationships/themeOverride" Target="../theme/themeOverride7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zaboBalintIE\Downloads\lfsi_emp_q%20(14).xls" TargetMode="External"/><Relationship Id="rId1" Type="http://schemas.openxmlformats.org/officeDocument/2006/relationships/themeOverride" Target="../theme/themeOverride8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SzaboBalintIE\Downloads\lfsi_emp_q%20(14).xls" TargetMode="External"/><Relationship Id="rId1" Type="http://schemas.openxmlformats.org/officeDocument/2006/relationships/themeOverride" Target="../theme/themeOverride9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4.9239069475289943E-2"/>
          <c:y val="6.4340789188777281E-2"/>
          <c:w val="0.9479119276757072"/>
          <c:h val="0.813443772553196"/>
        </c:manualLayout>
      </c:layout>
      <c:barChart>
        <c:barDir val="col"/>
        <c:grouping val="clustered"/>
        <c:varyColors val="0"/>
        <c:ser>
          <c:idx val="2"/>
          <c:order val="1"/>
          <c:tx>
            <c:strRef>
              <c:f>Data!$A$13</c:f>
              <c:strCache>
                <c:ptCount val="1"/>
                <c:pt idx="0">
                  <c:v>Magyarország*</c:v>
                </c:pt>
              </c:strCache>
            </c:strRef>
          </c:tx>
          <c:spPr>
            <a:solidFill>
              <a:srgbClr val="C00000"/>
            </a:solidFill>
            <a:ln>
              <a:noFill/>
              <a:prstDash val="dash"/>
            </a:ln>
          </c:spPr>
          <c:invertIfNegative val="0"/>
          <c:dLbls>
            <c:dLbl>
              <c:idx val="19"/>
              <c:layout/>
              <c:tx>
                <c:rich>
                  <a:bodyPr/>
                  <a:lstStyle/>
                  <a:p>
                    <a:r>
                      <a:rPr lang="en-US" smtClean="0"/>
                      <a:t>4,6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674-4284-8016-B5F149EAB6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Data!$B$10:$V$10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Data!$B$13:$V$13</c:f>
              <c:numCache>
                <c:formatCode>#,##0.0</c:formatCode>
                <c:ptCount val="21"/>
                <c:pt idx="0">
                  <c:v>4.5</c:v>
                </c:pt>
                <c:pt idx="1">
                  <c:v>4.0999999999999996</c:v>
                </c:pt>
                <c:pt idx="2">
                  <c:v>4.7</c:v>
                </c:pt>
                <c:pt idx="3">
                  <c:v>4.0999999999999996</c:v>
                </c:pt>
                <c:pt idx="4">
                  <c:v>4.8</c:v>
                </c:pt>
                <c:pt idx="5">
                  <c:v>4.2</c:v>
                </c:pt>
                <c:pt idx="6">
                  <c:v>4</c:v>
                </c:pt>
                <c:pt idx="7">
                  <c:v>0.2</c:v>
                </c:pt>
                <c:pt idx="8">
                  <c:v>1.1000000000000001</c:v>
                </c:pt>
                <c:pt idx="9">
                  <c:v>-6.7</c:v>
                </c:pt>
                <c:pt idx="10">
                  <c:v>0.7</c:v>
                </c:pt>
                <c:pt idx="11">
                  <c:v>1.8</c:v>
                </c:pt>
                <c:pt idx="12">
                  <c:v>-1.5</c:v>
                </c:pt>
                <c:pt idx="13">
                  <c:v>2</c:v>
                </c:pt>
                <c:pt idx="14">
                  <c:v>4.2</c:v>
                </c:pt>
                <c:pt idx="15">
                  <c:v>3.8</c:v>
                </c:pt>
                <c:pt idx="16">
                  <c:v>2.2000000000000002</c:v>
                </c:pt>
                <c:pt idx="17">
                  <c:v>4.3</c:v>
                </c:pt>
                <c:pt idx="18">
                  <c:v>5.0999999999999996</c:v>
                </c:pt>
                <c:pt idx="19">
                  <c:v>4.5999999999999996</c:v>
                </c:pt>
                <c:pt idx="20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74-4284-8016-B5F149EAB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503552"/>
        <c:axId val="104509824"/>
      </c:barChart>
      <c:lineChart>
        <c:grouping val="standard"/>
        <c:varyColors val="0"/>
        <c:ser>
          <c:idx val="0"/>
          <c:order val="0"/>
          <c:tx>
            <c:strRef>
              <c:f>Data!$A$11</c:f>
              <c:strCache>
                <c:ptCount val="1"/>
                <c:pt idx="0">
                  <c:v>EU28</c:v>
                </c:pt>
              </c:strCache>
            </c:strRef>
          </c:tx>
          <c:spPr>
            <a:ln w="19050">
              <a:solidFill>
                <a:srgbClr val="242852">
                  <a:lumMod val="75000"/>
                </a:srgbClr>
              </a:solidFill>
              <a:prstDash val="sysDot"/>
            </a:ln>
          </c:spPr>
          <c:marker>
            <c:spPr>
              <a:solidFill>
                <a:schemeClr val="tx2">
                  <a:lumMod val="75000"/>
                </a:schemeClr>
              </a:solidFill>
              <a:ln>
                <a:noFill/>
              </a:ln>
            </c:spPr>
          </c:marker>
          <c:cat>
            <c:strRef>
              <c:f>Data!$B$10:$V$10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Data!$B$11:$V$11</c:f>
              <c:numCache>
                <c:formatCode>#,##0.0</c:formatCode>
                <c:ptCount val="21"/>
                <c:pt idx="0">
                  <c:v>3.8</c:v>
                </c:pt>
                <c:pt idx="1">
                  <c:v>2.2999999999999998</c:v>
                </c:pt>
                <c:pt idx="2">
                  <c:v>1.3</c:v>
                </c:pt>
                <c:pt idx="3">
                  <c:v>1.3</c:v>
                </c:pt>
                <c:pt idx="4">
                  <c:v>2.5</c:v>
                </c:pt>
                <c:pt idx="5">
                  <c:v>2.1</c:v>
                </c:pt>
                <c:pt idx="6">
                  <c:v>3.3</c:v>
                </c:pt>
                <c:pt idx="7">
                  <c:v>3</c:v>
                </c:pt>
                <c:pt idx="8">
                  <c:v>0.5</c:v>
                </c:pt>
                <c:pt idx="9">
                  <c:v>-4.3</c:v>
                </c:pt>
                <c:pt idx="10">
                  <c:v>2.2000000000000002</c:v>
                </c:pt>
                <c:pt idx="11">
                  <c:v>1.8</c:v>
                </c:pt>
                <c:pt idx="12">
                  <c:v>-0.4</c:v>
                </c:pt>
                <c:pt idx="13">
                  <c:v>0.3</c:v>
                </c:pt>
                <c:pt idx="14">
                  <c:v>1.7</c:v>
                </c:pt>
                <c:pt idx="15">
                  <c:v>2.2999999999999998</c:v>
                </c:pt>
                <c:pt idx="16">
                  <c:v>2</c:v>
                </c:pt>
                <c:pt idx="17">
                  <c:v>2.6</c:v>
                </c:pt>
                <c:pt idx="18">
                  <c:v>2</c:v>
                </c:pt>
                <c:pt idx="19">
                  <c:v>1.4</c:v>
                </c:pt>
                <c:pt idx="20">
                  <c:v>1.6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674-4284-8016-B5F149EAB6A7}"/>
            </c:ext>
          </c:extLst>
        </c:ser>
        <c:ser>
          <c:idx val="1"/>
          <c:order val="2"/>
          <c:tx>
            <c:strRef>
              <c:f>Data!$A$17</c:f>
              <c:strCache>
                <c:ptCount val="1"/>
                <c:pt idx="0">
                  <c:v>V3</c:v>
                </c:pt>
              </c:strCache>
            </c:strRef>
          </c:tx>
          <c:spPr>
            <a:ln w="19050">
              <a:solidFill>
                <a:srgbClr val="92D050"/>
              </a:solidFill>
              <a:prstDash val="dash"/>
            </a:ln>
          </c:spPr>
          <c:marker>
            <c:spPr>
              <a:solidFill>
                <a:schemeClr val="accent3"/>
              </a:solidFill>
              <a:ln>
                <a:noFill/>
              </a:ln>
            </c:spPr>
          </c:marker>
          <c:cat>
            <c:strRef>
              <c:f>Data!$B$10:$V$10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Data!$B$17:$V$17</c:f>
              <c:numCache>
                <c:formatCode>#,##0.0</c:formatCode>
                <c:ptCount val="21"/>
                <c:pt idx="0">
                  <c:v>3.3666666666666658</c:v>
                </c:pt>
                <c:pt idx="1">
                  <c:v>2.4666666666666663</c:v>
                </c:pt>
                <c:pt idx="2">
                  <c:v>2.7333333333333329</c:v>
                </c:pt>
                <c:pt idx="3">
                  <c:v>4.2333333333333334</c:v>
                </c:pt>
                <c:pt idx="4">
                  <c:v>5.1000000000000005</c:v>
                </c:pt>
                <c:pt idx="5">
                  <c:v>5.5333333333333341</c:v>
                </c:pt>
                <c:pt idx="6">
                  <c:v>7.2</c:v>
                </c:pt>
                <c:pt idx="7">
                  <c:v>7.8</c:v>
                </c:pt>
                <c:pt idx="8">
                  <c:v>4.166666666666667</c:v>
                </c:pt>
                <c:pt idx="9">
                  <c:v>-2.5</c:v>
                </c:pt>
                <c:pt idx="10">
                  <c:v>3.8666666666666671</c:v>
                </c:pt>
                <c:pt idx="11">
                  <c:v>3.2333333333333329</c:v>
                </c:pt>
                <c:pt idx="12">
                  <c:v>0.9</c:v>
                </c:pt>
                <c:pt idx="13">
                  <c:v>0.53333333333333333</c:v>
                </c:pt>
                <c:pt idx="14">
                  <c:v>2.9333333333333336</c:v>
                </c:pt>
                <c:pt idx="15">
                  <c:v>4.6333333333333329</c:v>
                </c:pt>
                <c:pt idx="16">
                  <c:v>2.5666666666666664</c:v>
                </c:pt>
                <c:pt idx="17">
                  <c:v>4.1000000000000005</c:v>
                </c:pt>
                <c:pt idx="18">
                  <c:v>4.0333333333333332</c:v>
                </c:pt>
                <c:pt idx="19">
                  <c:v>3.5333333333333332</c:v>
                </c:pt>
                <c:pt idx="20">
                  <c:v>3.1333333333333329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0674-4284-8016-B5F149EAB6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03552"/>
        <c:axId val="104509824"/>
      </c:lineChart>
      <c:catAx>
        <c:axId val="104503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4509824"/>
        <c:crosses val="autoZero"/>
        <c:auto val="1"/>
        <c:lblAlgn val="ctr"/>
        <c:lblOffset val="100"/>
        <c:noMultiLvlLbl val="0"/>
      </c:catAx>
      <c:valAx>
        <c:axId val="104509824"/>
        <c:scaling>
          <c:orientation val="minMax"/>
        </c:scaling>
        <c:delete val="0"/>
        <c:axPos val="l"/>
        <c:numFmt formatCode="#,##0.0" sourceLinked="1"/>
        <c:majorTickMark val="out"/>
        <c:minorTickMark val="none"/>
        <c:tickLblPos val="nextTo"/>
        <c:crossAx val="1045035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3.8812576678186814E-2"/>
          <c:y val="0.90188123359580052"/>
          <c:w val="0.96118742332181317"/>
          <c:h val="9.026640419947507E-2"/>
        </c:manualLayout>
      </c:layout>
      <c:overlay val="0"/>
      <c:txPr>
        <a:bodyPr/>
        <a:lstStyle/>
        <a:p>
          <a:pPr>
            <a:defRPr sz="1200" b="1"/>
          </a:pPr>
          <a:endParaRPr lang="hu-H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5318526760241927E-2"/>
          <c:y val="2.8386107593095549E-2"/>
          <c:w val="0.66783047467903722"/>
          <c:h val="0.74245267388307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adósság!$A$5</c:f>
              <c:strCache>
                <c:ptCount val="1"/>
                <c:pt idx="0">
                  <c:v>Bruttó adósságállomány</c:v>
                </c:pt>
              </c:strCache>
            </c:strRef>
          </c:tx>
          <c:invertIfNegative val="0"/>
          <c:cat>
            <c:strRef>
              <c:f>adósság!$B$4:$L$4</c:f>
              <c:strCache>
                <c:ptCount val="11"/>
                <c:pt idx="0">
                  <c:v>2002</c:v>
                </c:pt>
                <c:pt idx="1">
                  <c:v>2006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 előzetes tény</c:v>
                </c:pt>
              </c:strCache>
            </c:strRef>
          </c:cat>
          <c:val>
            <c:numRef>
              <c:f>adósság!$B$5:$L$5</c:f>
              <c:numCache>
                <c:formatCode>General</c:formatCode>
                <c:ptCount val="11"/>
                <c:pt idx="0">
                  <c:v>191.5</c:v>
                </c:pt>
                <c:pt idx="1">
                  <c:v>490.1</c:v>
                </c:pt>
                <c:pt idx="2">
                  <c:v>1248</c:v>
                </c:pt>
                <c:pt idx="3">
                  <c:v>1196</c:v>
                </c:pt>
                <c:pt idx="4">
                  <c:v>1067</c:v>
                </c:pt>
                <c:pt idx="5">
                  <c:v>459.6</c:v>
                </c:pt>
                <c:pt idx="6">
                  <c:v>31.2</c:v>
                </c:pt>
                <c:pt idx="7">
                  <c:v>36.6</c:v>
                </c:pt>
                <c:pt idx="8" formatCode="0.0">
                  <c:v>42.5</c:v>
                </c:pt>
                <c:pt idx="9" formatCode="0.0">
                  <c:v>78.800000000000011</c:v>
                </c:pt>
                <c:pt idx="10" formatCode="0.0">
                  <c:v>145.80000000000001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939-45D5-8CF6-BB7A4E9A5E6C}"/>
            </c:ext>
          </c:extLst>
        </c:ser>
        <c:ser>
          <c:idx val="2"/>
          <c:order val="1"/>
          <c:tx>
            <c:strRef>
              <c:f>adósság!$A$7</c:f>
              <c:strCache>
                <c:ptCount val="1"/>
                <c:pt idx="0">
                  <c:v>Adósságkonszolidáció nélküli pénzforgalmi egyenleg</c:v>
                </c:pt>
              </c:strCache>
            </c:strRef>
          </c:tx>
          <c:invertIfNegative val="0"/>
          <c:cat>
            <c:strRef>
              <c:f>adósság!$B$4:$L$4</c:f>
              <c:strCache>
                <c:ptCount val="11"/>
                <c:pt idx="0">
                  <c:v>2002</c:v>
                </c:pt>
                <c:pt idx="1">
                  <c:v>2006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 előzetes tény</c:v>
                </c:pt>
              </c:strCache>
            </c:strRef>
          </c:cat>
          <c:val>
            <c:numRef>
              <c:f>adósság!$B$7:$L$7</c:f>
              <c:numCache>
                <c:formatCode>General</c:formatCode>
                <c:ptCount val="11"/>
                <c:pt idx="0">
                  <c:v>-105</c:v>
                </c:pt>
                <c:pt idx="1">
                  <c:v>-156.5</c:v>
                </c:pt>
                <c:pt idx="2">
                  <c:v>-232</c:v>
                </c:pt>
                <c:pt idx="3">
                  <c:v>1.2</c:v>
                </c:pt>
                <c:pt idx="4">
                  <c:v>16.600000000000001</c:v>
                </c:pt>
                <c:pt idx="5">
                  <c:v>76.5</c:v>
                </c:pt>
                <c:pt idx="6">
                  <c:v>20.8</c:v>
                </c:pt>
                <c:pt idx="7" formatCode="0.0">
                  <c:v>13.6</c:v>
                </c:pt>
                <c:pt idx="8" formatCode="0.0">
                  <c:v>285</c:v>
                </c:pt>
                <c:pt idx="9" formatCode="0.0">
                  <c:v>518.9</c:v>
                </c:pt>
                <c:pt idx="10" formatCode="0.0">
                  <c:v>249.6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939-45D5-8CF6-BB7A4E9A5E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282304"/>
        <c:axId val="121778944"/>
      </c:barChart>
      <c:catAx>
        <c:axId val="119282304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low"/>
        <c:txPr>
          <a:bodyPr rot="-5400000" vert="horz" anchor="ctr" anchorCtr="1"/>
          <a:lstStyle/>
          <a:p>
            <a:pPr>
              <a:defRPr sz="1300"/>
            </a:pPr>
            <a:endParaRPr lang="hu-HU"/>
          </a:p>
        </c:txPr>
        <c:crossAx val="121778944"/>
        <c:crosses val="autoZero"/>
        <c:auto val="0"/>
        <c:lblAlgn val="ctr"/>
        <c:lblOffset val="10"/>
        <c:noMultiLvlLbl val="1"/>
      </c:catAx>
      <c:valAx>
        <c:axId val="1217789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hu-HU"/>
          </a:p>
        </c:txPr>
        <c:crossAx val="119282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972095119357761"/>
          <c:y val="0.24393580328513489"/>
          <c:w val="0.25093332155194842"/>
          <c:h val="0.60214905886511616"/>
        </c:manualLayout>
      </c:layout>
      <c:overlay val="0"/>
      <c:txPr>
        <a:bodyPr/>
        <a:lstStyle/>
        <a:p>
          <a:pPr>
            <a:defRPr sz="1600">
              <a:latin typeface="+mn-lt"/>
            </a:defRPr>
          </a:pPr>
          <a:endParaRPr lang="hu-H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1.5022153105741442E-2"/>
          <c:y val="5.2403455680425821E-2"/>
          <c:w val="0.9790710330628235"/>
          <c:h val="0.85315804274465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'hiány Mo'!$A$4</c:f>
              <c:strCache>
                <c:ptCount val="1"/>
                <c:pt idx="0">
                  <c:v>Hungary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20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A3C-4231-AA60-AECCADF2989D}"/>
              </c:ext>
            </c:extLst>
          </c:dPt>
          <c:dPt>
            <c:idx val="21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A3C-4231-AA60-AECCADF2989D}"/>
              </c:ext>
            </c:extLst>
          </c:dPt>
          <c:dPt>
            <c:idx val="22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A3C-4231-AA60-AECCADF2989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'hiány Mo'!$B$3:$Y$3</c:f>
              <c:strCach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strCache>
            </c:strRef>
          </c:cat>
          <c:val>
            <c:numRef>
              <c:f>'hiány Mo'!$B$4:$Y$4</c:f>
              <c:numCache>
                <c:formatCode>#,##0.0</c:formatCode>
                <c:ptCount val="24"/>
                <c:pt idx="0">
                  <c:v>-3</c:v>
                </c:pt>
                <c:pt idx="1">
                  <c:v>-3.9</c:v>
                </c:pt>
                <c:pt idx="2">
                  <c:v>-8.8000000000000007</c:v>
                </c:pt>
                <c:pt idx="3">
                  <c:v>-7.1</c:v>
                </c:pt>
                <c:pt idx="4">
                  <c:v>-6.5</c:v>
                </c:pt>
                <c:pt idx="5">
                  <c:v>-7.7</c:v>
                </c:pt>
                <c:pt idx="6">
                  <c:v>-9.1999999999999993</c:v>
                </c:pt>
                <c:pt idx="7">
                  <c:v>-5</c:v>
                </c:pt>
                <c:pt idx="8">
                  <c:v>-3.7</c:v>
                </c:pt>
                <c:pt idx="9">
                  <c:v>-4.7</c:v>
                </c:pt>
                <c:pt idx="10">
                  <c:v>-4.4000000000000004</c:v>
                </c:pt>
                <c:pt idx="11">
                  <c:v>-5.2</c:v>
                </c:pt>
                <c:pt idx="12">
                  <c:v>-2.2999999999999998</c:v>
                </c:pt>
                <c:pt idx="13">
                  <c:v>-2.5</c:v>
                </c:pt>
                <c:pt idx="14">
                  <c:v>-2.8</c:v>
                </c:pt>
                <c:pt idx="15">
                  <c:v>-2</c:v>
                </c:pt>
                <c:pt idx="16">
                  <c:v>-1.8</c:v>
                </c:pt>
                <c:pt idx="17">
                  <c:v>-2.4</c:v>
                </c:pt>
                <c:pt idx="18">
                  <c:v>-2.2999999999999998</c:v>
                </c:pt>
                <c:pt idx="19">
                  <c:v>-1.8</c:v>
                </c:pt>
                <c:pt idx="20">
                  <c:v>-1</c:v>
                </c:pt>
                <c:pt idx="21">
                  <c:v>-0.7</c:v>
                </c:pt>
                <c:pt idx="22">
                  <c:v>-0.4</c:v>
                </c:pt>
                <c:pt idx="23">
                  <c:v>-1.0000000000000001E-5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A3C-4231-AA60-AECCADF298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3888640"/>
        <c:axId val="23890176"/>
      </c:barChart>
      <c:lineChart>
        <c:grouping val="standard"/>
        <c:varyColors val="0"/>
        <c:ser>
          <c:idx val="1"/>
          <c:order val="1"/>
          <c:tx>
            <c:strRef>
              <c:f>'hiány Mo'!$A$5</c:f>
              <c:strCache>
                <c:ptCount val="1"/>
                <c:pt idx="0">
                  <c:v>Kritérium</c:v>
                </c:pt>
              </c:strCache>
            </c:strRef>
          </c:tx>
          <c:spPr>
            <a:ln w="19050">
              <a:solidFill>
                <a:srgbClr val="FF0000"/>
              </a:solidFill>
              <a:prstDash val="sysDash"/>
            </a:ln>
          </c:spPr>
          <c:marker>
            <c:symbol val="none"/>
          </c:marker>
          <c:cat>
            <c:strRef>
              <c:f>'hiány Mo'!$B$3:$Y$3</c:f>
              <c:strCach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strCache>
            </c:strRef>
          </c:cat>
          <c:val>
            <c:numRef>
              <c:f>'hiány Mo'!$B$5:$Y$5</c:f>
              <c:numCache>
                <c:formatCode>#,##0.0</c:formatCode>
                <c:ptCount val="24"/>
                <c:pt idx="0">
                  <c:v>-3</c:v>
                </c:pt>
                <c:pt idx="1">
                  <c:v>-3</c:v>
                </c:pt>
                <c:pt idx="2">
                  <c:v>-3</c:v>
                </c:pt>
                <c:pt idx="3">
                  <c:v>-3</c:v>
                </c:pt>
                <c:pt idx="4">
                  <c:v>-3</c:v>
                </c:pt>
                <c:pt idx="5">
                  <c:v>-3</c:v>
                </c:pt>
                <c:pt idx="6">
                  <c:v>-3</c:v>
                </c:pt>
                <c:pt idx="7">
                  <c:v>-3</c:v>
                </c:pt>
                <c:pt idx="8">
                  <c:v>-3</c:v>
                </c:pt>
                <c:pt idx="9">
                  <c:v>-3</c:v>
                </c:pt>
                <c:pt idx="10">
                  <c:v>-3</c:v>
                </c:pt>
                <c:pt idx="11">
                  <c:v>-3</c:v>
                </c:pt>
                <c:pt idx="12">
                  <c:v>-3</c:v>
                </c:pt>
                <c:pt idx="13">
                  <c:v>-3</c:v>
                </c:pt>
                <c:pt idx="14">
                  <c:v>-3</c:v>
                </c:pt>
                <c:pt idx="15">
                  <c:v>-3</c:v>
                </c:pt>
                <c:pt idx="16">
                  <c:v>-3</c:v>
                </c:pt>
                <c:pt idx="17">
                  <c:v>-3</c:v>
                </c:pt>
                <c:pt idx="18">
                  <c:v>-3</c:v>
                </c:pt>
                <c:pt idx="19">
                  <c:v>-3</c:v>
                </c:pt>
                <c:pt idx="20">
                  <c:v>-3</c:v>
                </c:pt>
                <c:pt idx="21">
                  <c:v>-3</c:v>
                </c:pt>
                <c:pt idx="22">
                  <c:v>-3</c:v>
                </c:pt>
                <c:pt idx="23">
                  <c:v>-3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AA3C-4231-AA60-AECCADF298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888640"/>
        <c:axId val="23890176"/>
      </c:lineChart>
      <c:catAx>
        <c:axId val="2388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high"/>
        <c:crossAx val="23890176"/>
        <c:crosses val="autoZero"/>
        <c:auto val="1"/>
        <c:lblAlgn val="ctr"/>
        <c:lblOffset val="100"/>
        <c:noMultiLvlLbl val="0"/>
      </c:catAx>
      <c:valAx>
        <c:axId val="23890176"/>
        <c:scaling>
          <c:orientation val="minMax"/>
          <c:max val="0"/>
          <c:min val="-9.5"/>
        </c:scaling>
        <c:delete val="1"/>
        <c:axPos val="l"/>
        <c:numFmt formatCode="#,##0.0" sourceLinked="1"/>
        <c:majorTickMark val="out"/>
        <c:minorTickMark val="none"/>
        <c:tickLblPos val="nextTo"/>
        <c:crossAx val="23888640"/>
        <c:crosses val="autoZero"/>
        <c:crossBetween val="between"/>
        <c:majorUnit val="1"/>
        <c:minorUnit val="0.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4683371146403311E-2"/>
          <c:y val="5.2403455680425821E-2"/>
          <c:w val="0.96466379732194496"/>
          <c:h val="0.90693646046126464"/>
        </c:manualLayout>
      </c:layout>
      <c:lineChart>
        <c:grouping val="standard"/>
        <c:varyColors val="0"/>
        <c:ser>
          <c:idx val="0"/>
          <c:order val="0"/>
          <c:tx>
            <c:strRef>
              <c:f>'V3_EU hiány'!$A$2</c:f>
              <c:strCache>
                <c:ptCount val="1"/>
                <c:pt idx="0">
                  <c:v>EU28</c:v>
                </c:pt>
              </c:strCache>
            </c:strRef>
          </c:tx>
          <c:spPr>
            <a:ln w="22225">
              <a:solidFill>
                <a:schemeClr val="tx2">
                  <a:lumMod val="75000"/>
                </a:schemeClr>
              </a:solidFill>
              <a:prstDash val="dash"/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cat>
            <c:strRef>
              <c:f>'V3_EU hiány'!$B$1:$V$1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hiány'!$B$2:$V$2</c:f>
              <c:numCache>
                <c:formatCode>#,##0.0</c:formatCode>
                <c:ptCount val="21"/>
                <c:pt idx="1">
                  <c:v>-1.5</c:v>
                </c:pt>
                <c:pt idx="2">
                  <c:v>-2.6</c:v>
                </c:pt>
                <c:pt idx="3">
                  <c:v>-3.1</c:v>
                </c:pt>
                <c:pt idx="4">
                  <c:v>-2.8</c:v>
                </c:pt>
                <c:pt idx="5">
                  <c:v>-2.5</c:v>
                </c:pt>
                <c:pt idx="6">
                  <c:v>-1.6</c:v>
                </c:pt>
                <c:pt idx="7">
                  <c:v>-0.9</c:v>
                </c:pt>
                <c:pt idx="8">
                  <c:v>-2.5</c:v>
                </c:pt>
                <c:pt idx="9">
                  <c:v>-6.6</c:v>
                </c:pt>
                <c:pt idx="10">
                  <c:v>-6.4</c:v>
                </c:pt>
                <c:pt idx="11">
                  <c:v>-4.5999999999999996</c:v>
                </c:pt>
                <c:pt idx="12">
                  <c:v>-4.3</c:v>
                </c:pt>
                <c:pt idx="13">
                  <c:v>-3.3</c:v>
                </c:pt>
                <c:pt idx="14">
                  <c:v>-2.9</c:v>
                </c:pt>
                <c:pt idx="15">
                  <c:v>-2.4</c:v>
                </c:pt>
                <c:pt idx="16">
                  <c:v>-1.7</c:v>
                </c:pt>
                <c:pt idx="17">
                  <c:v>-1</c:v>
                </c:pt>
                <c:pt idx="18">
                  <c:v>-0.7</c:v>
                </c:pt>
                <c:pt idx="19">
                  <c:v>-0.97491030000000001</c:v>
                </c:pt>
                <c:pt idx="20">
                  <c:v>-0.97067309999999996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A50-4837-A78F-3CBD9FB5BDE6}"/>
            </c:ext>
          </c:extLst>
        </c:ser>
        <c:ser>
          <c:idx val="1"/>
          <c:order val="1"/>
          <c:tx>
            <c:strRef>
              <c:f>'V3_EU hiány'!$A$4</c:f>
              <c:strCache>
                <c:ptCount val="1"/>
                <c:pt idx="0">
                  <c:v>Magyarország</c:v>
                </c:pt>
              </c:strCache>
            </c:strRef>
          </c:tx>
          <c:dLbls>
            <c:dLbl>
              <c:idx val="0"/>
              <c:layout>
                <c:manualLayout>
                  <c:x val="-1.3813606371629572E-2"/>
                  <c:y val="-3.19001976354570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50-4837-A78F-3CBD9FB5BDE6}"/>
                </c:ext>
              </c:extLst>
            </c:dLbl>
            <c:dLbl>
              <c:idx val="1"/>
              <c:layout>
                <c:manualLayout>
                  <c:x val="2.5741970164519998E-3"/>
                  <c:y val="-2.614770297988282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A50-4837-A78F-3CBD9FB5BDE6}"/>
                </c:ext>
              </c:extLst>
            </c:dLbl>
            <c:dLbl>
              <c:idx val="3"/>
              <c:layout>
                <c:manualLayout>
                  <c:x val="-1.5227538305683933E-3"/>
                  <c:y val="1.62115758475273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50-4837-A78F-3CBD9FB5BDE6}"/>
                </c:ext>
              </c:extLst>
            </c:dLbl>
            <c:dLbl>
              <c:idx val="4"/>
              <c:layout>
                <c:manualLayout>
                  <c:x val="-2.337315834801049E-2"/>
                  <c:y val="-3.19001976354570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A50-4837-A78F-3CBD9FB5BDE6}"/>
                </c:ext>
              </c:extLst>
            </c:dLbl>
            <c:dLbl>
              <c:idx val="5"/>
              <c:layout>
                <c:manualLayout>
                  <c:x val="-4.5223562865452586E-2"/>
                  <c:y val="2.87624732778711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A50-4837-A78F-3CBD9FB5BDE6}"/>
                </c:ext>
              </c:extLst>
            </c:dLbl>
            <c:dLbl>
              <c:idx val="7"/>
              <c:layout>
                <c:manualLayout>
                  <c:x val="-8.3510052422690485E-3"/>
                  <c:y val="2.87624732778711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A50-4837-A78F-3CBD9FB5BDE6}"/>
                </c:ext>
              </c:extLst>
            </c:dLbl>
            <c:dLbl>
              <c:idx val="8"/>
              <c:layout>
                <c:manualLayout>
                  <c:x val="-3.429836060673154E-2"/>
                  <c:y val="-2.7716565158675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A50-4837-A78F-3CBD9FB5BDE6}"/>
                </c:ext>
              </c:extLst>
            </c:dLbl>
            <c:dLbl>
              <c:idx val="15"/>
              <c:layout>
                <c:manualLayout>
                  <c:x val="-3.4298360606731436E-2"/>
                  <c:y val="-3.19001976354570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A50-4837-A78F-3CBD9FB5BD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hu-H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'V3_EU hiány'!$B$1:$V$1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hiány'!$B$4:$V$4</c:f>
              <c:numCache>
                <c:formatCode>#,##0.0</c:formatCode>
                <c:ptCount val="21"/>
                <c:pt idx="0">
                  <c:v>-3</c:v>
                </c:pt>
                <c:pt idx="1">
                  <c:v>-3.9</c:v>
                </c:pt>
                <c:pt idx="2">
                  <c:v>-8.8000000000000007</c:v>
                </c:pt>
                <c:pt idx="3">
                  <c:v>-7.1</c:v>
                </c:pt>
                <c:pt idx="4">
                  <c:v>-6.5</c:v>
                </c:pt>
                <c:pt idx="5">
                  <c:v>-7.7</c:v>
                </c:pt>
                <c:pt idx="6">
                  <c:v>-9.1999999999999993</c:v>
                </c:pt>
                <c:pt idx="7">
                  <c:v>-5</c:v>
                </c:pt>
                <c:pt idx="8">
                  <c:v>-3.7</c:v>
                </c:pt>
                <c:pt idx="9">
                  <c:v>-4.7</c:v>
                </c:pt>
                <c:pt idx="10">
                  <c:v>-4.4000000000000004</c:v>
                </c:pt>
                <c:pt idx="11">
                  <c:v>-5.2</c:v>
                </c:pt>
                <c:pt idx="12">
                  <c:v>-2.2999999999999998</c:v>
                </c:pt>
                <c:pt idx="13">
                  <c:v>-2.5</c:v>
                </c:pt>
                <c:pt idx="14">
                  <c:v>-2.8</c:v>
                </c:pt>
                <c:pt idx="15">
                  <c:v>-2</c:v>
                </c:pt>
                <c:pt idx="16">
                  <c:v>-1.8</c:v>
                </c:pt>
                <c:pt idx="17">
                  <c:v>-2.4</c:v>
                </c:pt>
                <c:pt idx="18">
                  <c:v>-2.2999999999999998</c:v>
                </c:pt>
                <c:pt idx="19">
                  <c:v>-1.8</c:v>
                </c:pt>
                <c:pt idx="20">
                  <c:v>-1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4A50-4837-A78F-3CBD9FB5BDE6}"/>
            </c:ext>
          </c:extLst>
        </c:ser>
        <c:ser>
          <c:idx val="2"/>
          <c:order val="2"/>
          <c:tx>
            <c:strRef>
              <c:f>'V3_EU hiány'!$A$8</c:f>
              <c:strCache>
                <c:ptCount val="1"/>
                <c:pt idx="0">
                  <c:v>V3</c:v>
                </c:pt>
              </c:strCache>
            </c:strRef>
          </c:tx>
          <c:spPr>
            <a:ln w="22225">
              <a:prstDash val="sysDot"/>
            </a:ln>
          </c:spPr>
          <c:cat>
            <c:strRef>
              <c:f>'V3_EU hiány'!$B$1:$V$1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hiány'!$B$8:$V$8</c:f>
              <c:numCache>
                <c:formatCode>#,##0.0</c:formatCode>
                <c:ptCount val="21"/>
                <c:pt idx="0">
                  <c:v>-6.3999999999999995</c:v>
                </c:pt>
                <c:pt idx="1">
                  <c:v>-5.833333333333333</c:v>
                </c:pt>
                <c:pt idx="2">
                  <c:v>-6.4666666666666659</c:v>
                </c:pt>
                <c:pt idx="3">
                  <c:v>-5.3666666666666671</c:v>
                </c:pt>
                <c:pt idx="4">
                  <c:v>-3.2333333333333329</c:v>
                </c:pt>
                <c:pt idx="5">
                  <c:v>-3.3000000000000003</c:v>
                </c:pt>
                <c:pt idx="6">
                  <c:v>-3.1333333333333333</c:v>
                </c:pt>
                <c:pt idx="7">
                  <c:v>-1.5666666666666664</c:v>
                </c:pt>
                <c:pt idx="8">
                  <c:v>-2.6999999999999997</c:v>
                </c:pt>
                <c:pt idx="9">
                  <c:v>-6.9666666666666659</c:v>
                </c:pt>
                <c:pt idx="10">
                  <c:v>-6.3666666666666671</c:v>
                </c:pt>
                <c:pt idx="11">
                  <c:v>-4.0333333333333341</c:v>
                </c:pt>
                <c:pt idx="12">
                  <c:v>-4</c:v>
                </c:pt>
                <c:pt idx="13">
                  <c:v>-2.7666666666666671</c:v>
                </c:pt>
                <c:pt idx="14">
                  <c:v>-2.9333333333333336</c:v>
                </c:pt>
                <c:pt idx="15">
                  <c:v>-1.9666666666666668</c:v>
                </c:pt>
                <c:pt idx="16">
                  <c:v>-1.4000000000000001</c:v>
                </c:pt>
                <c:pt idx="17">
                  <c:v>-0.3</c:v>
                </c:pt>
                <c:pt idx="18">
                  <c:v>-6.6666666666666652E-2</c:v>
                </c:pt>
                <c:pt idx="19">
                  <c:v>-0.63160566666666662</c:v>
                </c:pt>
                <c:pt idx="20">
                  <c:v>-0.72555723333333333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A-4A50-4837-A78F-3CBD9FB5B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720320"/>
        <c:axId val="23721856"/>
      </c:lineChart>
      <c:catAx>
        <c:axId val="23720320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high"/>
        <c:crossAx val="23721856"/>
        <c:crosses val="autoZero"/>
        <c:auto val="1"/>
        <c:lblAlgn val="ctr"/>
        <c:lblOffset val="100"/>
        <c:noMultiLvlLbl val="0"/>
      </c:catAx>
      <c:valAx>
        <c:axId val="23721856"/>
        <c:scaling>
          <c:orientation val="minMax"/>
        </c:scaling>
        <c:delete val="0"/>
        <c:axPos val="l"/>
        <c:numFmt formatCode="#,##0.0" sourceLinked="1"/>
        <c:majorTickMark val="out"/>
        <c:minorTickMark val="none"/>
        <c:tickLblPos val="nextTo"/>
        <c:crossAx val="23720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837081275857456"/>
          <c:y val="0.45967206411070644"/>
          <c:w val="0.19001401307887361"/>
          <c:h val="0.20922589590996901"/>
        </c:manualLayout>
      </c:layout>
      <c:overlay val="0"/>
      <c:txPr>
        <a:bodyPr/>
        <a:lstStyle/>
        <a:p>
          <a:pPr>
            <a:defRPr sz="1200" b="1"/>
          </a:pPr>
          <a:endParaRPr lang="hu-H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5022153105741442E-2"/>
          <c:y val="2.5812847671800292E-2"/>
          <c:w val="0.9790710330628235"/>
          <c:h val="0.859290208687939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'adósság Mo'!$A$4</c:f>
              <c:strCache>
                <c:ptCount val="1"/>
                <c:pt idx="0">
                  <c:v>Hungary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20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960-41D5-833B-F7AD7AAB4BEC}"/>
              </c:ext>
            </c:extLst>
          </c:dPt>
          <c:dPt>
            <c:idx val="21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960-41D5-833B-F7AD7AAB4BEC}"/>
              </c:ext>
            </c:extLst>
          </c:dPt>
          <c:dPt>
            <c:idx val="22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960-41D5-833B-F7AD7AAB4BEC}"/>
              </c:ext>
            </c:extLst>
          </c:dPt>
          <c:dPt>
            <c:idx val="23"/>
            <c:invertIfNegative val="0"/>
            <c:bubble3D val="0"/>
            <c:spPr>
              <a:pattFill prst="pct25">
                <a:fgClr>
                  <a:schemeClr val="tx2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2">
                    <a:lumMod val="7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960-41D5-833B-F7AD7AAB4BE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hu-H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'adósság Mo'!$B$3:$Y$3</c:f>
              <c:strCach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strCache>
            </c:strRef>
          </c:cat>
          <c:val>
            <c:numRef>
              <c:f>'adósság Mo'!$B$4:$Y$4</c:f>
              <c:numCache>
                <c:formatCode>#,##0.0</c:formatCode>
                <c:ptCount val="24"/>
                <c:pt idx="0">
                  <c:v>55.7</c:v>
                </c:pt>
                <c:pt idx="1">
                  <c:v>52.3</c:v>
                </c:pt>
                <c:pt idx="2">
                  <c:v>55.6</c:v>
                </c:pt>
                <c:pt idx="3">
                  <c:v>58.1</c:v>
                </c:pt>
                <c:pt idx="4">
                  <c:v>58.9</c:v>
                </c:pt>
                <c:pt idx="5">
                  <c:v>60.6</c:v>
                </c:pt>
                <c:pt idx="6">
                  <c:v>64.5</c:v>
                </c:pt>
                <c:pt idx="7">
                  <c:v>65.599999999999994</c:v>
                </c:pt>
                <c:pt idx="8">
                  <c:v>71.8</c:v>
                </c:pt>
                <c:pt idx="9">
                  <c:v>78.2</c:v>
                </c:pt>
                <c:pt idx="10">
                  <c:v>80.599999999999994</c:v>
                </c:pt>
                <c:pt idx="11">
                  <c:v>80.8</c:v>
                </c:pt>
                <c:pt idx="12">
                  <c:v>78.5</c:v>
                </c:pt>
                <c:pt idx="13">
                  <c:v>77.3</c:v>
                </c:pt>
                <c:pt idx="14">
                  <c:v>76.8</c:v>
                </c:pt>
                <c:pt idx="15">
                  <c:v>76.099999999999994</c:v>
                </c:pt>
                <c:pt idx="16">
                  <c:v>75.5</c:v>
                </c:pt>
                <c:pt idx="17">
                  <c:v>72.900000000000006</c:v>
                </c:pt>
                <c:pt idx="18">
                  <c:v>70.2</c:v>
                </c:pt>
                <c:pt idx="19">
                  <c:v>68.5</c:v>
                </c:pt>
                <c:pt idx="20">
                  <c:v>66.7</c:v>
                </c:pt>
                <c:pt idx="21">
                  <c:v>62.8</c:v>
                </c:pt>
                <c:pt idx="22">
                  <c:v>59.3</c:v>
                </c:pt>
                <c:pt idx="23">
                  <c:v>55.9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960-41D5-833B-F7AD7AAB4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3301504"/>
        <c:axId val="23303296"/>
      </c:barChart>
      <c:catAx>
        <c:axId val="2330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23303296"/>
        <c:crosses val="autoZero"/>
        <c:auto val="1"/>
        <c:lblAlgn val="ctr"/>
        <c:lblOffset val="100"/>
        <c:noMultiLvlLbl val="0"/>
      </c:catAx>
      <c:valAx>
        <c:axId val="23303296"/>
        <c:scaling>
          <c:orientation val="minMax"/>
          <c:max val="90"/>
          <c:min val="0"/>
        </c:scaling>
        <c:delete val="1"/>
        <c:axPos val="l"/>
        <c:numFmt formatCode="#,##0.0" sourceLinked="1"/>
        <c:majorTickMark val="out"/>
        <c:minorTickMark val="none"/>
        <c:tickLblPos val="nextTo"/>
        <c:crossAx val="23301504"/>
        <c:crosses val="autoZero"/>
        <c:crossBetween val="between"/>
        <c:majorUnit val="20"/>
        <c:minorUnit val="0.5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538689231982682E-3"/>
          <c:y val="5.2403455680425821E-2"/>
          <c:w val="0.98621551083675607"/>
          <c:h val="0.75764341957255343"/>
        </c:manualLayout>
      </c:layout>
      <c:lineChart>
        <c:grouping val="standard"/>
        <c:varyColors val="0"/>
        <c:ser>
          <c:idx val="0"/>
          <c:order val="0"/>
          <c:tx>
            <c:strRef>
              <c:f>'V3_EU adósság'!$A$2</c:f>
              <c:strCache>
                <c:ptCount val="1"/>
                <c:pt idx="0">
                  <c:v>EU28</c:v>
                </c:pt>
              </c:strCache>
            </c:strRef>
          </c:tx>
          <c:spPr>
            <a:ln w="22225">
              <a:solidFill>
                <a:schemeClr val="tx2">
                  <a:lumMod val="75000"/>
                </a:schemeClr>
              </a:solidFill>
              <a:prstDash val="dash"/>
            </a:ln>
          </c:spPr>
          <c:marker>
            <c:spPr>
              <a:solidFill>
                <a:schemeClr val="tx2">
                  <a:lumMod val="75000"/>
                </a:schemeClr>
              </a:solidFill>
            </c:spPr>
          </c:marker>
          <c:cat>
            <c:strRef>
              <c:f>'V3_EU adósság'!$B$1:$V$1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adósság'!$B$2:$V$2</c:f>
              <c:numCache>
                <c:formatCode>#,##0.0</c:formatCode>
                <c:ptCount val="21"/>
                <c:pt idx="0">
                  <c:v>60.6</c:v>
                </c:pt>
                <c:pt idx="1">
                  <c:v>59.9</c:v>
                </c:pt>
                <c:pt idx="2">
                  <c:v>59.5</c:v>
                </c:pt>
                <c:pt idx="3">
                  <c:v>61.1</c:v>
                </c:pt>
                <c:pt idx="4">
                  <c:v>61.7</c:v>
                </c:pt>
                <c:pt idx="5">
                  <c:v>62.2</c:v>
                </c:pt>
                <c:pt idx="6">
                  <c:v>60.7</c:v>
                </c:pt>
                <c:pt idx="7">
                  <c:v>58.1</c:v>
                </c:pt>
                <c:pt idx="8">
                  <c:v>61.3</c:v>
                </c:pt>
                <c:pt idx="9">
                  <c:v>74</c:v>
                </c:pt>
                <c:pt idx="10">
                  <c:v>79.599999999999994</c:v>
                </c:pt>
                <c:pt idx="11">
                  <c:v>82</c:v>
                </c:pt>
                <c:pt idx="12">
                  <c:v>84.4</c:v>
                </c:pt>
                <c:pt idx="13">
                  <c:v>86.3</c:v>
                </c:pt>
                <c:pt idx="14">
                  <c:v>87</c:v>
                </c:pt>
                <c:pt idx="15">
                  <c:v>84.9</c:v>
                </c:pt>
                <c:pt idx="16">
                  <c:v>83.8</c:v>
                </c:pt>
                <c:pt idx="17">
                  <c:v>82.1</c:v>
                </c:pt>
                <c:pt idx="18">
                  <c:v>80.400000000000006</c:v>
                </c:pt>
                <c:pt idx="19">
                  <c:v>80.224800000000002</c:v>
                </c:pt>
                <c:pt idx="20">
                  <c:v>78.8249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B45-4C62-8679-B9A750DE59C9}"/>
            </c:ext>
          </c:extLst>
        </c:ser>
        <c:ser>
          <c:idx val="1"/>
          <c:order val="1"/>
          <c:tx>
            <c:strRef>
              <c:f>'V3_EU adósság'!$A$4</c:f>
              <c:strCache>
                <c:ptCount val="1"/>
                <c:pt idx="0">
                  <c:v>Magyarország</c:v>
                </c:pt>
              </c:strCache>
            </c:strRef>
          </c:tx>
          <c:dLbls>
            <c:dLbl>
              <c:idx val="0"/>
              <c:layout>
                <c:manualLayout>
                  <c:x val="-2.5618908868472835E-2"/>
                  <c:y val="5.70922806402117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45-4C62-8679-B9A750DE59C9}"/>
                </c:ext>
              </c:extLst>
            </c:dLbl>
            <c:dLbl>
              <c:idx val="1"/>
              <c:layout>
                <c:manualLayout>
                  <c:x val="-2.842954066973151E-2"/>
                  <c:y val="5.70922806402117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45-4C62-8679-B9A750DE59C9}"/>
                </c:ext>
              </c:extLst>
            </c:dLbl>
            <c:dLbl>
              <c:idx val="2"/>
              <c:layout>
                <c:manualLayout>
                  <c:x val="-2.5618908868472835E-2"/>
                  <c:y val="5.33485245326568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45-4C62-8679-B9A750DE59C9}"/>
                </c:ext>
              </c:extLst>
            </c:dLbl>
            <c:dLbl>
              <c:idx val="3"/>
              <c:layout>
                <c:manualLayout>
                  <c:x val="-2.9834856570360849E-2"/>
                  <c:y val="6.45797928553215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B45-4C62-8679-B9A750DE59C9}"/>
                </c:ext>
              </c:extLst>
            </c:dLbl>
            <c:dLbl>
              <c:idx val="4"/>
              <c:layout>
                <c:manualLayout>
                  <c:x val="-2.702422476910217E-2"/>
                  <c:y val="5.33485245326568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B45-4C62-8679-B9A750DE59C9}"/>
                </c:ext>
              </c:extLst>
            </c:dLbl>
            <c:dLbl>
              <c:idx val="5"/>
              <c:layout>
                <c:manualLayout>
                  <c:x val="-2.4213592967843495E-2"/>
                  <c:y val="7.20673050704312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B45-4C62-8679-B9A750DE59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hu-H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'V3_EU adósság'!$B$1:$V$1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adósság'!$B$4:$V$4</c:f>
              <c:numCache>
                <c:formatCode>#,##0.0</c:formatCode>
                <c:ptCount val="21"/>
                <c:pt idx="0">
                  <c:v>55.7</c:v>
                </c:pt>
                <c:pt idx="1">
                  <c:v>52.3</c:v>
                </c:pt>
                <c:pt idx="2">
                  <c:v>55.6</c:v>
                </c:pt>
                <c:pt idx="3">
                  <c:v>58.1</c:v>
                </c:pt>
                <c:pt idx="4">
                  <c:v>58.9</c:v>
                </c:pt>
                <c:pt idx="5">
                  <c:v>60.6</c:v>
                </c:pt>
                <c:pt idx="6">
                  <c:v>64.5</c:v>
                </c:pt>
                <c:pt idx="7">
                  <c:v>65.599999999999994</c:v>
                </c:pt>
                <c:pt idx="8">
                  <c:v>71.8</c:v>
                </c:pt>
                <c:pt idx="9">
                  <c:v>78.2</c:v>
                </c:pt>
                <c:pt idx="10">
                  <c:v>80.599999999999994</c:v>
                </c:pt>
                <c:pt idx="11">
                  <c:v>80.8</c:v>
                </c:pt>
                <c:pt idx="12">
                  <c:v>78.5</c:v>
                </c:pt>
                <c:pt idx="13">
                  <c:v>77.3</c:v>
                </c:pt>
                <c:pt idx="14">
                  <c:v>76.8</c:v>
                </c:pt>
                <c:pt idx="15">
                  <c:v>76.099999999999994</c:v>
                </c:pt>
                <c:pt idx="16">
                  <c:v>75.5</c:v>
                </c:pt>
                <c:pt idx="17">
                  <c:v>72.900000000000006</c:v>
                </c:pt>
                <c:pt idx="18">
                  <c:v>70.2</c:v>
                </c:pt>
                <c:pt idx="19">
                  <c:v>68.5</c:v>
                </c:pt>
                <c:pt idx="20">
                  <c:v>66.7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1B45-4C62-8679-B9A750DE59C9}"/>
            </c:ext>
          </c:extLst>
        </c:ser>
        <c:ser>
          <c:idx val="2"/>
          <c:order val="2"/>
          <c:tx>
            <c:strRef>
              <c:f>'V3_EU adósság'!$A$8</c:f>
              <c:strCache>
                <c:ptCount val="1"/>
                <c:pt idx="0">
                  <c:v>V3</c:v>
                </c:pt>
              </c:strCache>
            </c:strRef>
          </c:tx>
          <c:spPr>
            <a:ln w="22225">
              <a:solidFill>
                <a:schemeClr val="accent3"/>
              </a:solidFill>
              <a:prstDash val="sysDot"/>
            </a:ln>
          </c:spPr>
          <c:cat>
            <c:strRef>
              <c:f>'V3_EU adósság'!$B$1:$V$1</c:f>
              <c:strCache>
                <c:ptCount val="2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</c:strCache>
            </c:strRef>
          </c:cat>
          <c:val>
            <c:numRef>
              <c:f>'V3_EU adósság'!$B$8:$V$8</c:f>
              <c:numCache>
                <c:formatCode>#,##0.0</c:formatCode>
                <c:ptCount val="21"/>
                <c:pt idx="0">
                  <c:v>34.666666666666664</c:v>
                </c:pt>
                <c:pt idx="1">
                  <c:v>37.066666666666663</c:v>
                </c:pt>
                <c:pt idx="2">
                  <c:v>37.666666666666664</c:v>
                </c:pt>
                <c:pt idx="3">
                  <c:v>39.366666666666667</c:v>
                </c:pt>
                <c:pt idx="4">
                  <c:v>38.4</c:v>
                </c:pt>
                <c:pt idx="5">
                  <c:v>36.333333333333336</c:v>
                </c:pt>
                <c:pt idx="6">
                  <c:v>35.333333333333336</c:v>
                </c:pt>
                <c:pt idx="7">
                  <c:v>34</c:v>
                </c:pt>
                <c:pt idx="8">
                  <c:v>34.4</c:v>
                </c:pt>
                <c:pt idx="9">
                  <c:v>39.800000000000004</c:v>
                </c:pt>
                <c:pt idx="10">
                  <c:v>43.833333333333336</c:v>
                </c:pt>
                <c:pt idx="11">
                  <c:v>45.800000000000004</c:v>
                </c:pt>
                <c:pt idx="12">
                  <c:v>50</c:v>
                </c:pt>
                <c:pt idx="13">
                  <c:v>51.766666666666673</c:v>
                </c:pt>
                <c:pt idx="14">
                  <c:v>48.699999999999996</c:v>
                </c:pt>
                <c:pt idx="15">
                  <c:v>47.733333333333327</c:v>
                </c:pt>
                <c:pt idx="16">
                  <c:v>47.666666666666664</c:v>
                </c:pt>
                <c:pt idx="17">
                  <c:v>45.533333333333339</c:v>
                </c:pt>
                <c:pt idx="18">
                  <c:v>43.633333333333333</c:v>
                </c:pt>
                <c:pt idx="19">
                  <c:v>42.402366666666666</c:v>
                </c:pt>
                <c:pt idx="20">
                  <c:v>41.509599999999999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1B45-4C62-8679-B9A750DE5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021184"/>
        <c:axId val="39022976"/>
      </c:lineChart>
      <c:catAx>
        <c:axId val="39021184"/>
        <c:scaling>
          <c:orientation val="minMax"/>
        </c:scaling>
        <c:delete val="0"/>
        <c:axPos val="b"/>
        <c:numFmt formatCode="General" sourceLinked="0"/>
        <c:majorTickMark val="in"/>
        <c:minorTickMark val="none"/>
        <c:tickLblPos val="low"/>
        <c:crossAx val="39022976"/>
        <c:crosses val="autoZero"/>
        <c:auto val="1"/>
        <c:lblAlgn val="ctr"/>
        <c:lblOffset val="100"/>
        <c:noMultiLvlLbl val="0"/>
      </c:catAx>
      <c:valAx>
        <c:axId val="39022976"/>
        <c:scaling>
          <c:orientation val="minMax"/>
          <c:max val="90"/>
          <c:min val="30"/>
        </c:scaling>
        <c:delete val="1"/>
        <c:axPos val="l"/>
        <c:numFmt formatCode="#,##0.0" sourceLinked="1"/>
        <c:majorTickMark val="out"/>
        <c:minorTickMark val="none"/>
        <c:tickLblPos val="nextTo"/>
        <c:crossAx val="390211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4451708159658608E-2"/>
          <c:y val="0.90847925259342577"/>
          <c:w val="0.95996825798438201"/>
          <c:h val="6.7711223597050368E-2"/>
        </c:manualLayout>
      </c:layout>
      <c:overlay val="0"/>
      <c:txPr>
        <a:bodyPr/>
        <a:lstStyle/>
        <a:p>
          <a:pPr>
            <a:defRPr sz="1200" b="1"/>
          </a:pPr>
          <a:endParaRPr lang="hu-H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5586892777900647"/>
          <c:y val="2.7655234115223099E-2"/>
          <c:w val="0.62963407934820603"/>
          <c:h val="0.944689531769553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'[lfsi_emp_q (14).xls]Összes'!$B$4</c:f>
              <c:strCache>
                <c:ptCount val="1"/>
                <c:pt idx="0">
                  <c:v>Változás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F1C-43F6-8C3E-63D2B15FC50C}"/>
              </c:ext>
            </c:extLst>
          </c:dPt>
          <c:dPt>
            <c:idx val="15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F1C-43F6-8C3E-63D2B15FC50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'[lfsi_emp_q (14).xls]Összes'!$A$5:$A$33</c:f>
              <c:strCache>
                <c:ptCount val="29"/>
                <c:pt idx="0">
                  <c:v>Lettország</c:v>
                </c:pt>
                <c:pt idx="1">
                  <c:v>Litvánia</c:v>
                </c:pt>
                <c:pt idx="2">
                  <c:v>Írország</c:v>
                </c:pt>
                <c:pt idx="3">
                  <c:v>Észtország</c:v>
                </c:pt>
                <c:pt idx="4">
                  <c:v>Szlovákia</c:v>
                </c:pt>
                <c:pt idx="5">
                  <c:v>Magyarország</c:v>
                </c:pt>
                <c:pt idx="6">
                  <c:v>Bulgária</c:v>
                </c:pt>
                <c:pt idx="7">
                  <c:v>Horvátország</c:v>
                </c:pt>
                <c:pt idx="8">
                  <c:v>Spanyolország</c:v>
                </c:pt>
                <c:pt idx="9">
                  <c:v>Lengyelország</c:v>
                </c:pt>
                <c:pt idx="10">
                  <c:v>Portugália</c:v>
                </c:pt>
                <c:pt idx="11">
                  <c:v>Csehország</c:v>
                </c:pt>
                <c:pt idx="12">
                  <c:v>Egyesült Királyság</c:v>
                </c:pt>
                <c:pt idx="13">
                  <c:v>Málta</c:v>
                </c:pt>
                <c:pt idx="14">
                  <c:v>Szlovénia</c:v>
                </c:pt>
                <c:pt idx="15">
                  <c:v>EU 28</c:v>
                </c:pt>
                <c:pt idx="16">
                  <c:v>Németország</c:v>
                </c:pt>
                <c:pt idx="17">
                  <c:v>Románia</c:v>
                </c:pt>
                <c:pt idx="18">
                  <c:v>Dánia</c:v>
                </c:pt>
                <c:pt idx="19">
                  <c:v>Belgium</c:v>
                </c:pt>
                <c:pt idx="20">
                  <c:v>Hollandia</c:v>
                </c:pt>
                <c:pt idx="21">
                  <c:v>Franciaország</c:v>
                </c:pt>
                <c:pt idx="22">
                  <c:v>Svédország</c:v>
                </c:pt>
                <c:pt idx="23">
                  <c:v>Ausztria</c:v>
                </c:pt>
                <c:pt idx="24">
                  <c:v>Finnország</c:v>
                </c:pt>
                <c:pt idx="25">
                  <c:v>Luxemburg</c:v>
                </c:pt>
                <c:pt idx="26">
                  <c:v>Ciprus</c:v>
                </c:pt>
                <c:pt idx="27">
                  <c:v>Olaszország</c:v>
                </c:pt>
                <c:pt idx="28">
                  <c:v>Görögország</c:v>
                </c:pt>
              </c:strCache>
            </c:strRef>
          </c:cat>
          <c:val>
            <c:numRef>
              <c:f>'[lfsi_emp_q (14).xls]Összes'!$B$5:$B$33</c:f>
              <c:numCache>
                <c:formatCode>General</c:formatCode>
                <c:ptCount val="29"/>
                <c:pt idx="0">
                  <c:v>-11.4</c:v>
                </c:pt>
                <c:pt idx="1">
                  <c:v>-11</c:v>
                </c:pt>
                <c:pt idx="2">
                  <c:v>-9.6999999999999993</c:v>
                </c:pt>
                <c:pt idx="3">
                  <c:v>-8.4</c:v>
                </c:pt>
                <c:pt idx="4">
                  <c:v>-8.3000000000000007</c:v>
                </c:pt>
                <c:pt idx="5">
                  <c:v>-7.5000000000000009</c:v>
                </c:pt>
                <c:pt idx="6">
                  <c:v>-7.2</c:v>
                </c:pt>
                <c:pt idx="7">
                  <c:v>-6.2999999999999989</c:v>
                </c:pt>
                <c:pt idx="8">
                  <c:v>-6.1000000000000014</c:v>
                </c:pt>
                <c:pt idx="9">
                  <c:v>-6.1000000000000005</c:v>
                </c:pt>
                <c:pt idx="10">
                  <c:v>-6.0000000000000009</c:v>
                </c:pt>
                <c:pt idx="11">
                  <c:v>-5</c:v>
                </c:pt>
                <c:pt idx="12">
                  <c:v>-4</c:v>
                </c:pt>
                <c:pt idx="13">
                  <c:v>-3.6999999999999997</c:v>
                </c:pt>
                <c:pt idx="14">
                  <c:v>-3.5999999999999996</c:v>
                </c:pt>
                <c:pt idx="15">
                  <c:v>-3.3999999999999995</c:v>
                </c:pt>
                <c:pt idx="16">
                  <c:v>-3.3000000000000003</c:v>
                </c:pt>
                <c:pt idx="17">
                  <c:v>-3.2</c:v>
                </c:pt>
                <c:pt idx="18">
                  <c:v>-2.8</c:v>
                </c:pt>
                <c:pt idx="19">
                  <c:v>-2.6000000000000005</c:v>
                </c:pt>
                <c:pt idx="20">
                  <c:v>-1.5</c:v>
                </c:pt>
                <c:pt idx="21">
                  <c:v>-1.4000000000000004</c:v>
                </c:pt>
                <c:pt idx="22">
                  <c:v>-0.69999999999999929</c:v>
                </c:pt>
                <c:pt idx="23">
                  <c:v>9.9999999999999645E-2</c:v>
                </c:pt>
                <c:pt idx="24">
                  <c:v>0.29999999999999982</c:v>
                </c:pt>
                <c:pt idx="25">
                  <c:v>0.5</c:v>
                </c:pt>
                <c:pt idx="26">
                  <c:v>1</c:v>
                </c:pt>
                <c:pt idx="27">
                  <c:v>1.2000000000000011</c:v>
                </c:pt>
                <c:pt idx="28">
                  <c:v>2.3999999999999986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F1C-43F6-8C3E-63D2B15FC5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1512832"/>
        <c:axId val="91514368"/>
      </c:barChart>
      <c:catAx>
        <c:axId val="915128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hu-HU"/>
          </a:p>
        </c:txPr>
        <c:crossAx val="91514368"/>
        <c:crosses val="autoZero"/>
        <c:auto val="1"/>
        <c:lblAlgn val="ctr"/>
        <c:lblOffset val="900"/>
        <c:noMultiLvlLbl val="0"/>
      </c:catAx>
      <c:valAx>
        <c:axId val="91514368"/>
        <c:scaling>
          <c:orientation val="minMax"/>
          <c:max val="4"/>
          <c:min val="-12"/>
        </c:scaling>
        <c:delete val="1"/>
        <c:axPos val="t"/>
        <c:numFmt formatCode="General" sourceLinked="1"/>
        <c:majorTickMark val="out"/>
        <c:minorTickMark val="none"/>
        <c:tickLblPos val="nextTo"/>
        <c:crossAx val="91512832"/>
        <c:crosses val="autoZero"/>
        <c:crossBetween val="between"/>
        <c:majorUnit val="2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043285214348206"/>
          <c:y val="2.7312228429546864E-2"/>
          <c:w val="0.65530397985966038"/>
          <c:h val="0.945375543140906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'[lfsi_emp_q (14).xls]Összes'!$E$4</c:f>
              <c:strCache>
                <c:ptCount val="1"/>
                <c:pt idx="0">
                  <c:v>Változás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DC-4928-B4A4-EA833E9EBC33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DC-4928-B4A4-EA833E9EBC3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'[lfsi_emp_q (14).xls]Összes'!$D$5:$D$33</c:f>
              <c:strCache>
                <c:ptCount val="29"/>
                <c:pt idx="0">
                  <c:v>Málta</c:v>
                </c:pt>
                <c:pt idx="1">
                  <c:v>Magyarország</c:v>
                </c:pt>
                <c:pt idx="2">
                  <c:v>Litvánia</c:v>
                </c:pt>
                <c:pt idx="3">
                  <c:v>Lettország</c:v>
                </c:pt>
                <c:pt idx="4">
                  <c:v>Bulgária</c:v>
                </c:pt>
                <c:pt idx="5">
                  <c:v>Észtország</c:v>
                </c:pt>
                <c:pt idx="6">
                  <c:v>Csehország</c:v>
                </c:pt>
                <c:pt idx="7">
                  <c:v>Lengyelország</c:v>
                </c:pt>
                <c:pt idx="8">
                  <c:v>Írország</c:v>
                </c:pt>
                <c:pt idx="9">
                  <c:v>Szlovákia</c:v>
                </c:pt>
                <c:pt idx="10">
                  <c:v>Románia</c:v>
                </c:pt>
                <c:pt idx="11">
                  <c:v>Szlovénia</c:v>
                </c:pt>
                <c:pt idx="12">
                  <c:v>Finnország</c:v>
                </c:pt>
                <c:pt idx="13">
                  <c:v>Egyesült Királyság</c:v>
                </c:pt>
                <c:pt idx="14">
                  <c:v>Portugália</c:v>
                </c:pt>
                <c:pt idx="15">
                  <c:v>Svédország</c:v>
                </c:pt>
                <c:pt idx="16">
                  <c:v>EU 28</c:v>
                </c:pt>
                <c:pt idx="17">
                  <c:v>Spanyolország</c:v>
                </c:pt>
                <c:pt idx="18">
                  <c:v>Németország</c:v>
                </c:pt>
                <c:pt idx="19">
                  <c:v>Horvátország</c:v>
                </c:pt>
                <c:pt idx="20">
                  <c:v>Hollandia</c:v>
                </c:pt>
                <c:pt idx="21">
                  <c:v>Luxemburg</c:v>
                </c:pt>
                <c:pt idx="22">
                  <c:v>Belgium</c:v>
                </c:pt>
                <c:pt idx="23">
                  <c:v>Olaszország</c:v>
                </c:pt>
                <c:pt idx="24">
                  <c:v>Franciaország</c:v>
                </c:pt>
                <c:pt idx="25">
                  <c:v>Ausztria</c:v>
                </c:pt>
                <c:pt idx="26">
                  <c:v>Dánia</c:v>
                </c:pt>
                <c:pt idx="27">
                  <c:v>Ciprus</c:v>
                </c:pt>
                <c:pt idx="28">
                  <c:v>Görögország</c:v>
                </c:pt>
              </c:strCache>
            </c:strRef>
          </c:cat>
          <c:val>
            <c:numRef>
              <c:f>'[lfsi_emp_q (14).xls]Összes'!$E$5:$E$33</c:f>
              <c:numCache>
                <c:formatCode>#,##0.0</c:formatCode>
                <c:ptCount val="29"/>
                <c:pt idx="0">
                  <c:v>17.299999999999997</c:v>
                </c:pt>
                <c:pt idx="1">
                  <c:v>14.700000000000003</c:v>
                </c:pt>
                <c:pt idx="2">
                  <c:v>14.100000000000001</c:v>
                </c:pt>
                <c:pt idx="3">
                  <c:v>12.600000000000001</c:v>
                </c:pt>
                <c:pt idx="4">
                  <c:v>11.600000000000001</c:v>
                </c:pt>
                <c:pt idx="5">
                  <c:v>11</c:v>
                </c:pt>
                <c:pt idx="6">
                  <c:v>9.5</c:v>
                </c:pt>
                <c:pt idx="7">
                  <c:v>9</c:v>
                </c:pt>
                <c:pt idx="8">
                  <c:v>8.8999999999999915</c:v>
                </c:pt>
                <c:pt idx="9">
                  <c:v>8.7999999999999972</c:v>
                </c:pt>
                <c:pt idx="10">
                  <c:v>7.5000000000000071</c:v>
                </c:pt>
                <c:pt idx="11">
                  <c:v>6.7999999999999972</c:v>
                </c:pt>
                <c:pt idx="12">
                  <c:v>6.1000000000000085</c:v>
                </c:pt>
                <c:pt idx="13">
                  <c:v>5.5</c:v>
                </c:pt>
                <c:pt idx="14">
                  <c:v>5.4000000000000057</c:v>
                </c:pt>
                <c:pt idx="15">
                  <c:v>5.3999999999999915</c:v>
                </c:pt>
                <c:pt idx="16">
                  <c:v>5.2000000000000028</c:v>
                </c:pt>
                <c:pt idx="17">
                  <c:v>4.7999999999999972</c:v>
                </c:pt>
                <c:pt idx="18">
                  <c:v>4.5999999999999943</c:v>
                </c:pt>
                <c:pt idx="19">
                  <c:v>4.5</c:v>
                </c:pt>
                <c:pt idx="20">
                  <c:v>3.8999999999999915</c:v>
                </c:pt>
                <c:pt idx="21">
                  <c:v>3</c:v>
                </c:pt>
                <c:pt idx="22">
                  <c:v>2.8999999999999915</c:v>
                </c:pt>
                <c:pt idx="23">
                  <c:v>2.6000000000000014</c:v>
                </c:pt>
                <c:pt idx="24">
                  <c:v>2.5</c:v>
                </c:pt>
                <c:pt idx="25">
                  <c:v>2.1000000000000085</c:v>
                </c:pt>
                <c:pt idx="26">
                  <c:v>2</c:v>
                </c:pt>
                <c:pt idx="27">
                  <c:v>1.9000000000000057</c:v>
                </c:pt>
                <c:pt idx="28">
                  <c:v>-0.69999999999999574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4DC-4928-B4A4-EA833E9EB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1536384"/>
        <c:axId val="102171392"/>
      </c:barChart>
      <c:catAx>
        <c:axId val="91536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hu-HU"/>
          </a:p>
        </c:txPr>
        <c:crossAx val="102171392"/>
        <c:crosses val="autoZero"/>
        <c:auto val="1"/>
        <c:lblAlgn val="ctr"/>
        <c:lblOffset val="500"/>
        <c:noMultiLvlLbl val="0"/>
      </c:catAx>
      <c:valAx>
        <c:axId val="102171392"/>
        <c:scaling>
          <c:orientation val="minMax"/>
          <c:max val="20"/>
          <c:min val="-1"/>
        </c:scaling>
        <c:delete val="1"/>
        <c:axPos val="t"/>
        <c:numFmt formatCode="#,##0.0" sourceLinked="1"/>
        <c:majorTickMark val="out"/>
        <c:minorTickMark val="none"/>
        <c:tickLblPos val="nextTo"/>
        <c:crossAx val="9153638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0986175208605385"/>
          <c:y val="2.7312228429546864E-2"/>
          <c:w val="0.5901382479139462"/>
          <c:h val="0.9453755431409062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'[lfsi_emp_q (14).xls]Összes'!$H$4</c:f>
              <c:strCache>
                <c:ptCount val="1"/>
                <c:pt idx="0">
                  <c:v>Változás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3E0-44E7-BF58-EC92502E480D}"/>
              </c:ext>
            </c:extLst>
          </c:dPt>
          <c:dPt>
            <c:idx val="15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3E0-44E7-BF58-EC92502E480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'[lfsi_emp_q (14).xls]Összes'!$G$5:$G$33</c:f>
              <c:strCache>
                <c:ptCount val="29"/>
                <c:pt idx="0">
                  <c:v>Málta</c:v>
                </c:pt>
                <c:pt idx="1">
                  <c:v>Magyarország</c:v>
                </c:pt>
                <c:pt idx="2">
                  <c:v>Bulgária</c:v>
                </c:pt>
                <c:pt idx="3">
                  <c:v>Finnország</c:v>
                </c:pt>
                <c:pt idx="4">
                  <c:v>Litvánia</c:v>
                </c:pt>
                <c:pt idx="5">
                  <c:v>Csehország</c:v>
                </c:pt>
                <c:pt idx="6">
                  <c:v>Románia</c:v>
                </c:pt>
                <c:pt idx="7">
                  <c:v>Svédország</c:v>
                </c:pt>
                <c:pt idx="8">
                  <c:v>Lengyelország</c:v>
                </c:pt>
                <c:pt idx="9">
                  <c:v>Észtország</c:v>
                </c:pt>
                <c:pt idx="10">
                  <c:v>Lettország</c:v>
                </c:pt>
                <c:pt idx="11">
                  <c:v>Szlovénia</c:v>
                </c:pt>
                <c:pt idx="12">
                  <c:v>Luxemburg</c:v>
                </c:pt>
                <c:pt idx="13">
                  <c:v>Olaszország</c:v>
                </c:pt>
                <c:pt idx="14">
                  <c:v>Szlovákia</c:v>
                </c:pt>
                <c:pt idx="15">
                  <c:v>EU 28</c:v>
                </c:pt>
                <c:pt idx="16">
                  <c:v>Ciprus</c:v>
                </c:pt>
                <c:pt idx="17">
                  <c:v>Hollandia</c:v>
                </c:pt>
                <c:pt idx="18">
                  <c:v>Egyesült Királyság</c:v>
                </c:pt>
                <c:pt idx="19">
                  <c:v>Ausztria</c:v>
                </c:pt>
                <c:pt idx="20">
                  <c:v>Németország</c:v>
                </c:pt>
                <c:pt idx="21">
                  <c:v>Írország</c:v>
                </c:pt>
                <c:pt idx="22">
                  <c:v>Franciaország</c:v>
                </c:pt>
                <c:pt idx="23">
                  <c:v>Portugália</c:v>
                </c:pt>
                <c:pt idx="24">
                  <c:v>Belgium</c:v>
                </c:pt>
                <c:pt idx="25">
                  <c:v>Görögország</c:v>
                </c:pt>
                <c:pt idx="26">
                  <c:v>Horvátország</c:v>
                </c:pt>
                <c:pt idx="27">
                  <c:v>Spanyolország</c:v>
                </c:pt>
                <c:pt idx="28">
                  <c:v>Dánia</c:v>
                </c:pt>
              </c:strCache>
            </c:strRef>
          </c:cat>
          <c:val>
            <c:numRef>
              <c:f>'[lfsi_emp_q (14).xls]Összes'!$H$5:$H$33</c:f>
              <c:numCache>
                <c:formatCode>#,##0.0</c:formatCode>
                <c:ptCount val="29"/>
                <c:pt idx="0">
                  <c:v>15.5</c:v>
                </c:pt>
                <c:pt idx="1">
                  <c:v>10.400000000000006</c:v>
                </c:pt>
                <c:pt idx="2">
                  <c:v>7</c:v>
                </c:pt>
                <c:pt idx="3">
                  <c:v>6.7000000000000028</c:v>
                </c:pt>
                <c:pt idx="4">
                  <c:v>6.5</c:v>
                </c:pt>
                <c:pt idx="5">
                  <c:v>6.0999999999999943</c:v>
                </c:pt>
                <c:pt idx="6">
                  <c:v>5.5999999999999943</c:v>
                </c:pt>
                <c:pt idx="7">
                  <c:v>5.2999999999999972</c:v>
                </c:pt>
                <c:pt idx="8">
                  <c:v>5.1999999999999886</c:v>
                </c:pt>
                <c:pt idx="9">
                  <c:v>4.9000000000000057</c:v>
                </c:pt>
                <c:pt idx="10">
                  <c:v>4.4000000000000057</c:v>
                </c:pt>
                <c:pt idx="11">
                  <c:v>4.2999999999999972</c:v>
                </c:pt>
                <c:pt idx="12">
                  <c:v>3.7999999999999972</c:v>
                </c:pt>
                <c:pt idx="13">
                  <c:v>3.7000000000000028</c:v>
                </c:pt>
                <c:pt idx="14">
                  <c:v>3.2999999999999972</c:v>
                </c:pt>
                <c:pt idx="15">
                  <c:v>3</c:v>
                </c:pt>
                <c:pt idx="16">
                  <c:v>2.7999999999999972</c:v>
                </c:pt>
                <c:pt idx="17">
                  <c:v>2.7999999999999972</c:v>
                </c:pt>
                <c:pt idx="18">
                  <c:v>2.5</c:v>
                </c:pt>
                <c:pt idx="19">
                  <c:v>2.3000000000000114</c:v>
                </c:pt>
                <c:pt idx="20">
                  <c:v>2</c:v>
                </c:pt>
                <c:pt idx="21">
                  <c:v>2</c:v>
                </c:pt>
                <c:pt idx="22">
                  <c:v>1.8000000000000114</c:v>
                </c:pt>
                <c:pt idx="23">
                  <c:v>1.7000000000000028</c:v>
                </c:pt>
                <c:pt idx="24">
                  <c:v>1.2000000000000028</c:v>
                </c:pt>
                <c:pt idx="25">
                  <c:v>1.2000000000000028</c:v>
                </c:pt>
                <c:pt idx="26">
                  <c:v>0.5</c:v>
                </c:pt>
                <c:pt idx="27">
                  <c:v>0.30000000000001137</c:v>
                </c:pt>
                <c:pt idx="28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3E0-44E7-BF58-EC92502E48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102197504"/>
        <c:axId val="102207488"/>
      </c:barChart>
      <c:catAx>
        <c:axId val="1021975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hu-HU"/>
          </a:p>
        </c:txPr>
        <c:crossAx val="102207488"/>
        <c:crosses val="autoZero"/>
        <c:auto val="1"/>
        <c:lblAlgn val="ctr"/>
        <c:lblOffset val="100"/>
        <c:noMultiLvlLbl val="0"/>
      </c:catAx>
      <c:valAx>
        <c:axId val="102207488"/>
        <c:scaling>
          <c:orientation val="minMax"/>
          <c:min val="0"/>
        </c:scaling>
        <c:delete val="1"/>
        <c:axPos val="t"/>
        <c:numFmt formatCode="#,##0.0" sourceLinked="1"/>
        <c:majorTickMark val="out"/>
        <c:minorTickMark val="none"/>
        <c:tickLblPos val="nextTo"/>
        <c:crossAx val="10219750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0869806166888409E-2"/>
          <c:y val="4.2635658914728682E-2"/>
          <c:w val="0.93359347239718493"/>
          <c:h val="0.63224897759873044"/>
        </c:manualLayout>
      </c:layout>
      <c:lineChart>
        <c:grouping val="standard"/>
        <c:varyColors val="0"/>
        <c:ser>
          <c:idx val="0"/>
          <c:order val="0"/>
          <c:tx>
            <c:strRef>
              <c:f>Munka1!$A$41</c:f>
              <c:strCache>
                <c:ptCount val="1"/>
                <c:pt idx="0">
                  <c:v>Minimálbért terhelő szociális hozzájárulási adó</c:v>
                </c:pt>
              </c:strCache>
            </c:strRef>
          </c:tx>
          <c:spPr>
            <a:ln>
              <a:solidFill>
                <a:srgbClr val="C00000"/>
              </a:solidFill>
              <a:prstDash val="sysDash"/>
            </a:ln>
          </c:spPr>
          <c:marker>
            <c:spPr>
              <a:solidFill>
                <a:srgbClr val="C00000"/>
              </a:solidFill>
              <a:ln>
                <a:noFill/>
              </a:ln>
            </c:spPr>
          </c:marker>
          <c:dLbls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A99-4543-98B6-BF324DBCB9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hu-H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Munka1!$C$44:$J$44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Munka1!$C$41:$J$41</c:f>
              <c:numCache>
                <c:formatCode>0.0%</c:formatCode>
                <c:ptCount val="8"/>
                <c:pt idx="0">
                  <c:v>1</c:v>
                </c:pt>
                <c:pt idx="1">
                  <c:v>1.0357142857142858</c:v>
                </c:pt>
                <c:pt idx="2">
                  <c:v>1.0714285714285716</c:v>
                </c:pt>
                <c:pt idx="3">
                  <c:v>1.1326530612244898</c:v>
                </c:pt>
                <c:pt idx="4">
                  <c:v>1.0600907029478459</c:v>
                </c:pt>
                <c:pt idx="5">
                  <c:v>1.0274376417233559</c:v>
                </c:pt>
                <c:pt idx="6">
                  <c:v>1.0530234315948601</c:v>
                </c:pt>
                <c:pt idx="7">
                  <c:v>1.0460408163265305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A99-4543-98B6-BF324DBCB954}"/>
            </c:ext>
          </c:extLst>
        </c:ser>
        <c:ser>
          <c:idx val="1"/>
          <c:order val="1"/>
          <c:tx>
            <c:strRef>
              <c:f>Munka1!$A$42</c:f>
              <c:strCache>
                <c:ptCount val="1"/>
                <c:pt idx="0">
                  <c:v>Garantált bérminimumot terhelő szociális hozzájárulási adó</c:v>
                </c:pt>
              </c:strCache>
            </c:strRef>
          </c:tx>
          <c:dLbls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A99-4543-98B6-BF324DBCB9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hu-H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Munka1!$C$44:$J$44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Munka1!$C$42:$J$42</c:f>
              <c:numCache>
                <c:formatCode>0.0%</c:formatCode>
                <c:ptCount val="8"/>
                <c:pt idx="0">
                  <c:v>1</c:v>
                </c:pt>
                <c:pt idx="1">
                  <c:v>1.0350877192982455</c:v>
                </c:pt>
                <c:pt idx="2">
                  <c:v>1.070175438596491</c:v>
                </c:pt>
                <c:pt idx="3">
                  <c:v>1.131578947368421</c:v>
                </c:pt>
                <c:pt idx="4">
                  <c:v>1.1507472384665365</c:v>
                </c:pt>
                <c:pt idx="5">
                  <c:v>1.1552469135802468</c:v>
                </c:pt>
                <c:pt idx="6">
                  <c:v>1.1846978557504872</c:v>
                </c:pt>
                <c:pt idx="7">
                  <c:v>1.1768421052631577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A99-4543-98B6-BF324DBCB954}"/>
            </c:ext>
          </c:extLst>
        </c:ser>
        <c:ser>
          <c:idx val="2"/>
          <c:order val="2"/>
          <c:tx>
            <c:strRef>
              <c:f>Munka1!$A$45</c:f>
              <c:strCache>
                <c:ptCount val="1"/>
                <c:pt idx="0">
                  <c:v>Nettó minimálbér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  <a:prstDash val="sysDash"/>
            </a:ln>
          </c:spPr>
          <c:marker>
            <c:spPr>
              <a:solidFill>
                <a:schemeClr val="tx2">
                  <a:lumMod val="75000"/>
                </a:schemeClr>
              </a:solidFill>
              <a:ln>
                <a:noFill/>
              </a:ln>
            </c:spPr>
          </c:marker>
          <c:dLbls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A99-4543-98B6-BF324DBCB9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hu-H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Munka1!$C$44:$J$44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Munka1!$C$45:$J$45</c:f>
              <c:numCache>
                <c:formatCode>0.0%</c:formatCode>
                <c:ptCount val="8"/>
                <c:pt idx="0">
                  <c:v>1</c:v>
                </c:pt>
                <c:pt idx="1">
                  <c:v>1.0357142857142858</c:v>
                </c:pt>
                <c:pt idx="2">
                  <c:v>1.0714285714285714</c:v>
                </c:pt>
                <c:pt idx="3">
                  <c:v>1.1499454743729554</c:v>
                </c:pt>
                <c:pt idx="4">
                  <c:v>1.3208833151581243</c:v>
                </c:pt>
                <c:pt idx="5">
                  <c:v>1.4296619411123228</c:v>
                </c:pt>
                <c:pt idx="6">
                  <c:v>1.5436205016357689</c:v>
                </c:pt>
                <c:pt idx="7">
                  <c:v>1.6671101417666303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5A99-4543-98B6-BF324DBCB954}"/>
            </c:ext>
          </c:extLst>
        </c:ser>
        <c:ser>
          <c:idx val="3"/>
          <c:order val="3"/>
          <c:tx>
            <c:strRef>
              <c:f>Munka1!$A$46</c:f>
              <c:strCache>
                <c:ptCount val="1"/>
                <c:pt idx="0">
                  <c:v>Nettó garantált bérminimum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7"/>
            <c:spPr>
              <a:solidFill>
                <a:schemeClr val="tx2">
                  <a:lumMod val="75000"/>
                </a:schemeClr>
              </a:solidFill>
              <a:ln>
                <a:noFill/>
              </a:ln>
            </c:spPr>
          </c:marker>
          <c:dLbls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A99-4543-98B6-BF324DBCB9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hu-H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Munka1!$C$44:$J$44</c:f>
              <c:numCache>
                <c:formatCode>General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Munka1!$C$46:$J$46</c:f>
              <c:numCache>
                <c:formatCode>0.0%</c:formatCode>
                <c:ptCount val="8"/>
                <c:pt idx="0">
                  <c:v>1</c:v>
                </c:pt>
                <c:pt idx="1">
                  <c:v>1.0350877192982457</c:v>
                </c:pt>
                <c:pt idx="2">
                  <c:v>1.0701754385964912</c:v>
                </c:pt>
                <c:pt idx="3">
                  <c:v>1.1488549618320612</c:v>
                </c:pt>
                <c:pt idx="4">
                  <c:v>1.4338422391857506</c:v>
                </c:pt>
                <c:pt idx="5">
                  <c:v>1.6075063613231553</c:v>
                </c:pt>
                <c:pt idx="6">
                  <c:v>1.7366412213740459</c:v>
                </c:pt>
                <c:pt idx="7">
                  <c:v>1.8755725190839694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5A99-4543-98B6-BF324DBCB9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241472"/>
        <c:axId val="91263744"/>
      </c:lineChart>
      <c:catAx>
        <c:axId val="91241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263744"/>
        <c:crosses val="autoZero"/>
        <c:auto val="1"/>
        <c:lblAlgn val="ctr"/>
        <c:lblOffset val="100"/>
        <c:noMultiLvlLbl val="0"/>
      </c:catAx>
      <c:valAx>
        <c:axId val="91263744"/>
        <c:scaling>
          <c:orientation val="minMax"/>
          <c:max val="1.9000000000000001"/>
          <c:min val="0.9"/>
        </c:scaling>
        <c:delete val="0"/>
        <c:axPos val="l"/>
        <c:numFmt formatCode="0%" sourceLinked="0"/>
        <c:majorTickMark val="out"/>
        <c:minorTickMark val="none"/>
        <c:tickLblPos val="nextTo"/>
        <c:crossAx val="912414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81242232802295067"/>
          <c:w val="1"/>
          <c:h val="0.17503479216260759"/>
        </c:manualLayout>
      </c:layout>
      <c:overlay val="0"/>
      <c:txPr>
        <a:bodyPr/>
        <a:lstStyle/>
        <a:p>
          <a:pPr>
            <a:defRPr sz="1100" b="1"/>
          </a:pPr>
          <a:endParaRPr lang="hu-H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hu-HU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745D8-99D6-4A3E-AE27-527EFF2DE344}" type="doc">
      <dgm:prSet loTypeId="urn:microsoft.com/office/officeart/2005/8/layout/arrow4" loCatId="relationship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1E46C0B9-EB71-46F4-A21C-E93F9E28F4A5}">
      <dgm:prSet phldrT="[Szöveg]" custT="1"/>
      <dgm:spPr/>
      <dgm:t>
        <a:bodyPr/>
        <a:lstStyle/>
        <a:p>
          <a:pPr algn="just"/>
          <a:r>
            <a:rPr lang="hu-HU" sz="2000" b="1" dirty="0" smtClean="0"/>
            <a:t>A költségvetés 4%-os gazdasági növekedést feltételez, ugyanakkor ennek megalapozása érdekében szükséges intézkedéseket foganatosít. </a:t>
          </a:r>
          <a:endParaRPr lang="hu-HU" sz="2000" dirty="0"/>
        </a:p>
      </dgm:t>
    </dgm:pt>
    <dgm:pt modelId="{CF746E73-8584-47F3-876A-7BD471F619FE}" type="parTrans" cxnId="{32564336-6430-44A3-9C86-301E460CDDFD}">
      <dgm:prSet/>
      <dgm:spPr/>
      <dgm:t>
        <a:bodyPr/>
        <a:lstStyle/>
        <a:p>
          <a:endParaRPr lang="hu-HU"/>
        </a:p>
      </dgm:t>
    </dgm:pt>
    <dgm:pt modelId="{37B8758F-CDC1-4E19-997D-371C6100B15D}" type="sibTrans" cxnId="{32564336-6430-44A3-9C86-301E460CDDFD}">
      <dgm:prSet/>
      <dgm:spPr/>
      <dgm:t>
        <a:bodyPr/>
        <a:lstStyle/>
        <a:p>
          <a:endParaRPr lang="hu-HU"/>
        </a:p>
      </dgm:t>
    </dgm:pt>
    <dgm:pt modelId="{419E27FA-DE12-4293-B47E-EED1515C0CE9}">
      <dgm:prSet phldrT="[Szöveg]" custT="1"/>
      <dgm:spPr/>
      <dgm:t>
        <a:bodyPr/>
        <a:lstStyle/>
        <a:p>
          <a:pPr algn="just"/>
          <a:r>
            <a:rPr lang="hu-HU" sz="2000" b="1" dirty="0" smtClean="0"/>
            <a:t>A hiány- és az adósságcsökkentés alaptörvényben foglalt céljait továbbra is teljesíteni kell, ennek megfelelően szükséges az elmúlt évek fegyelmezett </a:t>
          </a:r>
          <a:r>
            <a:rPr lang="hu-HU" sz="2000" b="1" dirty="0" err="1" smtClean="0"/>
            <a:t>költségvetéspolitikájának</a:t>
          </a:r>
          <a:r>
            <a:rPr lang="hu-HU" sz="2000" b="1" dirty="0" smtClean="0"/>
            <a:t> folytatása, azaz a hiány és az adósság csökkentése.</a:t>
          </a:r>
          <a:endParaRPr lang="hu-HU" sz="2000" dirty="0"/>
        </a:p>
      </dgm:t>
    </dgm:pt>
    <dgm:pt modelId="{4CF777AF-192C-4FD4-A682-0E06CAA2E6E3}" type="parTrans" cxnId="{3FE44535-27DA-482C-843B-958987A19047}">
      <dgm:prSet/>
      <dgm:spPr/>
      <dgm:t>
        <a:bodyPr/>
        <a:lstStyle/>
        <a:p>
          <a:endParaRPr lang="hu-HU"/>
        </a:p>
      </dgm:t>
    </dgm:pt>
    <dgm:pt modelId="{348FE3FB-2BEC-49CF-9C40-453AA7E6A61E}" type="sibTrans" cxnId="{3FE44535-27DA-482C-843B-958987A19047}">
      <dgm:prSet/>
      <dgm:spPr/>
      <dgm:t>
        <a:bodyPr/>
        <a:lstStyle/>
        <a:p>
          <a:endParaRPr lang="hu-HU"/>
        </a:p>
      </dgm:t>
    </dgm:pt>
    <dgm:pt modelId="{F776975F-43B0-4DD0-B79E-BC07C97829D9}" type="pres">
      <dgm:prSet presAssocID="{EFA745D8-99D6-4A3E-AE27-527EFF2DE34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4717CC70-A665-4633-8B46-957767D7E298}" type="pres">
      <dgm:prSet presAssocID="{1E46C0B9-EB71-46F4-A21C-E93F9E28F4A5}" presName="upArrow" presStyleLbl="node1" presStyleIdx="0" presStyleCnt="2"/>
      <dgm:spPr/>
    </dgm:pt>
    <dgm:pt modelId="{7A5CD971-4DA8-43D0-91B8-8CBE4523A13B}" type="pres">
      <dgm:prSet presAssocID="{1E46C0B9-EB71-46F4-A21C-E93F9E28F4A5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0F4CC10-85E3-44FD-A7FA-25FE3FAF6D38}" type="pres">
      <dgm:prSet presAssocID="{419E27FA-DE12-4293-B47E-EED1515C0CE9}" presName="downArrow" presStyleLbl="node1" presStyleIdx="1" presStyleCnt="2"/>
      <dgm:spPr/>
    </dgm:pt>
    <dgm:pt modelId="{A9195AC1-8BAE-4D4E-AFC4-0BA21424BAD5}" type="pres">
      <dgm:prSet presAssocID="{419E27FA-DE12-4293-B47E-EED1515C0CE9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FE44535-27DA-482C-843B-958987A19047}" srcId="{EFA745D8-99D6-4A3E-AE27-527EFF2DE344}" destId="{419E27FA-DE12-4293-B47E-EED1515C0CE9}" srcOrd="1" destOrd="0" parTransId="{4CF777AF-192C-4FD4-A682-0E06CAA2E6E3}" sibTransId="{348FE3FB-2BEC-49CF-9C40-453AA7E6A61E}"/>
    <dgm:cxn modelId="{80D54DF7-8B05-4A53-B602-04BDA7A5A02E}" type="presOf" srcId="{419E27FA-DE12-4293-B47E-EED1515C0CE9}" destId="{A9195AC1-8BAE-4D4E-AFC4-0BA21424BAD5}" srcOrd="0" destOrd="0" presId="urn:microsoft.com/office/officeart/2005/8/layout/arrow4"/>
    <dgm:cxn modelId="{4CDEC3A8-3476-4C85-999D-9847577D63E8}" type="presOf" srcId="{EFA745D8-99D6-4A3E-AE27-527EFF2DE344}" destId="{F776975F-43B0-4DD0-B79E-BC07C97829D9}" srcOrd="0" destOrd="0" presId="urn:microsoft.com/office/officeart/2005/8/layout/arrow4"/>
    <dgm:cxn modelId="{32564336-6430-44A3-9C86-301E460CDDFD}" srcId="{EFA745D8-99D6-4A3E-AE27-527EFF2DE344}" destId="{1E46C0B9-EB71-46F4-A21C-E93F9E28F4A5}" srcOrd="0" destOrd="0" parTransId="{CF746E73-8584-47F3-876A-7BD471F619FE}" sibTransId="{37B8758F-CDC1-4E19-997D-371C6100B15D}"/>
    <dgm:cxn modelId="{C40B31D7-1C48-4511-AD76-D65825D69476}" type="presOf" srcId="{1E46C0B9-EB71-46F4-A21C-E93F9E28F4A5}" destId="{7A5CD971-4DA8-43D0-91B8-8CBE4523A13B}" srcOrd="0" destOrd="0" presId="urn:microsoft.com/office/officeart/2005/8/layout/arrow4"/>
    <dgm:cxn modelId="{7FF161A9-E895-4E43-A8C2-DAB524A4BA21}" type="presParOf" srcId="{F776975F-43B0-4DD0-B79E-BC07C97829D9}" destId="{4717CC70-A665-4633-8B46-957767D7E298}" srcOrd="0" destOrd="0" presId="urn:microsoft.com/office/officeart/2005/8/layout/arrow4"/>
    <dgm:cxn modelId="{A82A9917-62BB-4688-8FE2-6D600F225F95}" type="presParOf" srcId="{F776975F-43B0-4DD0-B79E-BC07C97829D9}" destId="{7A5CD971-4DA8-43D0-91B8-8CBE4523A13B}" srcOrd="1" destOrd="0" presId="urn:microsoft.com/office/officeart/2005/8/layout/arrow4"/>
    <dgm:cxn modelId="{58E70622-BE10-4592-BA4B-66F627E84386}" type="presParOf" srcId="{F776975F-43B0-4DD0-B79E-BC07C97829D9}" destId="{C0F4CC10-85E3-44FD-A7FA-25FE3FAF6D38}" srcOrd="2" destOrd="0" presId="urn:microsoft.com/office/officeart/2005/8/layout/arrow4"/>
    <dgm:cxn modelId="{6F60FFDF-3706-4C6F-8D73-467728B98D1B}" type="presParOf" srcId="{F776975F-43B0-4DD0-B79E-BC07C97829D9}" destId="{A9195AC1-8BAE-4D4E-AFC4-0BA21424BAD5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0A4584-0BF5-49FD-9B41-1E2EFDFE2961}" type="doc">
      <dgm:prSet loTypeId="urn:microsoft.com/office/officeart/2005/8/layout/cycle8" loCatId="cycle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0573AA83-507A-42C0-8D5C-262519C41753}">
      <dgm:prSet phldrT="[Szöveg]" custT="1"/>
      <dgm:spPr/>
      <dgm:t>
        <a:bodyPr/>
        <a:lstStyle/>
        <a:p>
          <a:pPr algn="just"/>
          <a:r>
            <a:rPr lang="hu-HU" sz="1600" b="1" dirty="0" smtClean="0">
              <a:solidFill>
                <a:schemeClr val="bg1"/>
              </a:solidFill>
            </a:rPr>
            <a:t>A magyar gazdaság eredményeit egy lassuló európai gazdasági környezetben és a növekedés eddigi, foglalkoztatás bővülésre alapozott erőforrásainak kimerülése után is meg kell őrizni.</a:t>
          </a:r>
          <a:endParaRPr lang="hu-HU" sz="1600" dirty="0">
            <a:solidFill>
              <a:schemeClr val="bg1"/>
            </a:solidFill>
          </a:endParaRPr>
        </a:p>
      </dgm:t>
    </dgm:pt>
    <dgm:pt modelId="{A8EE0DBE-D5AE-4E7C-B3A7-C9FB61288937}" type="parTrans" cxnId="{E44ADD37-3426-484B-B7DB-9081A5AC5F8F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9544B7D1-4FB9-4E50-8EB9-EA9C07158351}" type="sibTrans" cxnId="{E44ADD37-3426-484B-B7DB-9081A5AC5F8F}">
      <dgm:prSet/>
      <dgm:spPr>
        <a:solidFill>
          <a:srgbClr val="C00000"/>
        </a:solidFill>
      </dgm:spPr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74819298-3223-4120-B65B-4A527A92E83C}">
      <dgm:prSet phldrT="[Szöveg]" custT="1"/>
      <dgm:spPr/>
      <dgm:t>
        <a:bodyPr/>
        <a:lstStyle/>
        <a:p>
          <a:pPr algn="just"/>
          <a:r>
            <a:rPr lang="hu-HU" sz="1800" b="1" dirty="0" smtClean="0">
              <a:solidFill>
                <a:schemeClr val="bg1"/>
              </a:solidFill>
            </a:rPr>
            <a:t>A társadalmi, gazdasági és költségvetési egyensúly fenntartása nem lehetséges a demográfiai probléma kezelése nélkül.</a:t>
          </a:r>
          <a:endParaRPr lang="hu-HU" sz="1800" dirty="0">
            <a:solidFill>
              <a:schemeClr val="bg1"/>
            </a:solidFill>
          </a:endParaRPr>
        </a:p>
      </dgm:t>
    </dgm:pt>
    <dgm:pt modelId="{A69DFDE4-6333-4BB1-A99C-C3F3B083A3DF}" type="parTrans" cxnId="{B7B89072-C14D-40F2-BB40-9F55E98C2015}">
      <dgm:prSet/>
      <dgm:spPr/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A301EBB5-58E0-4095-8C5A-561D003C0381}" type="sibTrans" cxnId="{B7B89072-C14D-40F2-BB40-9F55E98C2015}">
      <dgm:prSet/>
      <dgm:spPr>
        <a:solidFill>
          <a:srgbClr val="C00000"/>
        </a:solidFill>
      </dgm:spPr>
      <dgm:t>
        <a:bodyPr/>
        <a:lstStyle/>
        <a:p>
          <a:endParaRPr lang="hu-HU">
            <a:solidFill>
              <a:schemeClr val="bg1"/>
            </a:solidFill>
          </a:endParaRPr>
        </a:p>
      </dgm:t>
    </dgm:pt>
    <dgm:pt modelId="{F4DA09EB-BE52-45C9-B5BC-63B3CBE4C611}" type="pres">
      <dgm:prSet presAssocID="{7D0A4584-0BF5-49FD-9B41-1E2EFDFE296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2082D146-8CE3-49CF-8D1F-C9642F8446EE}" type="pres">
      <dgm:prSet presAssocID="{7D0A4584-0BF5-49FD-9B41-1E2EFDFE2961}" presName="wedge1" presStyleLbl="node1" presStyleIdx="0" presStyleCnt="2" custScaleX="257143"/>
      <dgm:spPr/>
      <dgm:t>
        <a:bodyPr/>
        <a:lstStyle/>
        <a:p>
          <a:endParaRPr lang="hu-HU"/>
        </a:p>
      </dgm:t>
    </dgm:pt>
    <dgm:pt modelId="{6B62AC31-9B63-4EC4-A58A-C53182BB5730}" type="pres">
      <dgm:prSet presAssocID="{7D0A4584-0BF5-49FD-9B41-1E2EFDFE2961}" presName="dummy1a" presStyleCnt="0"/>
      <dgm:spPr/>
    </dgm:pt>
    <dgm:pt modelId="{FE31E56B-2A9F-4293-BC7B-3CCDCA879505}" type="pres">
      <dgm:prSet presAssocID="{7D0A4584-0BF5-49FD-9B41-1E2EFDFE2961}" presName="dummy1b" presStyleCnt="0"/>
      <dgm:spPr/>
    </dgm:pt>
    <dgm:pt modelId="{9E7C9EED-7A46-422F-8D73-464B2C066C03}" type="pres">
      <dgm:prSet presAssocID="{7D0A4584-0BF5-49FD-9B41-1E2EFDFE2961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875692E-2EE7-4ECC-8EED-9028009CD2D3}" type="pres">
      <dgm:prSet presAssocID="{7D0A4584-0BF5-49FD-9B41-1E2EFDFE2961}" presName="wedge2" presStyleLbl="node1" presStyleIdx="1" presStyleCnt="2" custScaleX="273810"/>
      <dgm:spPr/>
      <dgm:t>
        <a:bodyPr/>
        <a:lstStyle/>
        <a:p>
          <a:endParaRPr lang="hu-HU"/>
        </a:p>
      </dgm:t>
    </dgm:pt>
    <dgm:pt modelId="{F9FC227E-F7D5-4936-BD85-DD2F8A8DE9EE}" type="pres">
      <dgm:prSet presAssocID="{7D0A4584-0BF5-49FD-9B41-1E2EFDFE2961}" presName="dummy2a" presStyleCnt="0"/>
      <dgm:spPr/>
    </dgm:pt>
    <dgm:pt modelId="{FAE40E44-C897-4D54-A03C-59FB60561238}" type="pres">
      <dgm:prSet presAssocID="{7D0A4584-0BF5-49FD-9B41-1E2EFDFE2961}" presName="dummy2b" presStyleCnt="0"/>
      <dgm:spPr/>
    </dgm:pt>
    <dgm:pt modelId="{B01E8C65-94CB-42E0-B4A1-AD6C51A63CC3}" type="pres">
      <dgm:prSet presAssocID="{7D0A4584-0BF5-49FD-9B41-1E2EFDFE2961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72EC72D-EA56-4DAF-8600-5B9EBB0BFD1D}" type="pres">
      <dgm:prSet presAssocID="{9544B7D1-4FB9-4E50-8EB9-EA9C07158351}" presName="arrowWedge1" presStyleLbl="fgSibTrans2D1" presStyleIdx="0" presStyleCnt="2" custScaleX="241333"/>
      <dgm:spPr>
        <a:solidFill>
          <a:srgbClr val="C00000"/>
        </a:solidFill>
      </dgm:spPr>
    </dgm:pt>
    <dgm:pt modelId="{0C728ECB-C991-4783-94C7-0B4AA6B4C413}" type="pres">
      <dgm:prSet presAssocID="{A301EBB5-58E0-4095-8C5A-561D003C0381}" presName="arrowWedge2" presStyleLbl="fgSibTrans2D1" presStyleIdx="1" presStyleCnt="2" custScaleX="258395" custLinFactNeighborX="3679" custLinFactNeighborY="-347"/>
      <dgm:spPr>
        <a:solidFill>
          <a:srgbClr val="C00000"/>
        </a:solidFill>
      </dgm:spPr>
    </dgm:pt>
  </dgm:ptLst>
  <dgm:cxnLst>
    <dgm:cxn modelId="{B7B89072-C14D-40F2-BB40-9F55E98C2015}" srcId="{7D0A4584-0BF5-49FD-9B41-1E2EFDFE2961}" destId="{74819298-3223-4120-B65B-4A527A92E83C}" srcOrd="1" destOrd="0" parTransId="{A69DFDE4-6333-4BB1-A99C-C3F3B083A3DF}" sibTransId="{A301EBB5-58E0-4095-8C5A-561D003C0381}"/>
    <dgm:cxn modelId="{C4EFD15F-8B4B-4951-9BC3-078FAE8A565B}" type="presOf" srcId="{0573AA83-507A-42C0-8D5C-262519C41753}" destId="{9E7C9EED-7A46-422F-8D73-464B2C066C03}" srcOrd="1" destOrd="0" presId="urn:microsoft.com/office/officeart/2005/8/layout/cycle8"/>
    <dgm:cxn modelId="{4439E005-27F1-4577-B579-BA067028788B}" type="presOf" srcId="{0573AA83-507A-42C0-8D5C-262519C41753}" destId="{2082D146-8CE3-49CF-8D1F-C9642F8446EE}" srcOrd="0" destOrd="0" presId="urn:microsoft.com/office/officeart/2005/8/layout/cycle8"/>
    <dgm:cxn modelId="{30517286-811F-4376-8166-2E6EED2A81E9}" type="presOf" srcId="{74819298-3223-4120-B65B-4A527A92E83C}" destId="{B01E8C65-94CB-42E0-B4A1-AD6C51A63CC3}" srcOrd="1" destOrd="0" presId="urn:microsoft.com/office/officeart/2005/8/layout/cycle8"/>
    <dgm:cxn modelId="{E44ADD37-3426-484B-B7DB-9081A5AC5F8F}" srcId="{7D0A4584-0BF5-49FD-9B41-1E2EFDFE2961}" destId="{0573AA83-507A-42C0-8D5C-262519C41753}" srcOrd="0" destOrd="0" parTransId="{A8EE0DBE-D5AE-4E7C-B3A7-C9FB61288937}" sibTransId="{9544B7D1-4FB9-4E50-8EB9-EA9C07158351}"/>
    <dgm:cxn modelId="{65EC548B-78F8-4399-B3D6-C6B0D74A5739}" type="presOf" srcId="{7D0A4584-0BF5-49FD-9B41-1E2EFDFE2961}" destId="{F4DA09EB-BE52-45C9-B5BC-63B3CBE4C611}" srcOrd="0" destOrd="0" presId="urn:microsoft.com/office/officeart/2005/8/layout/cycle8"/>
    <dgm:cxn modelId="{6952E35F-1802-4D6B-B3A6-9B519EC329A2}" type="presOf" srcId="{74819298-3223-4120-B65B-4A527A92E83C}" destId="{2875692E-2EE7-4ECC-8EED-9028009CD2D3}" srcOrd="0" destOrd="0" presId="urn:microsoft.com/office/officeart/2005/8/layout/cycle8"/>
    <dgm:cxn modelId="{CB2C179C-A897-4E53-9C46-D19C5684D992}" type="presParOf" srcId="{F4DA09EB-BE52-45C9-B5BC-63B3CBE4C611}" destId="{2082D146-8CE3-49CF-8D1F-C9642F8446EE}" srcOrd="0" destOrd="0" presId="urn:microsoft.com/office/officeart/2005/8/layout/cycle8"/>
    <dgm:cxn modelId="{E4B4BDEF-96BD-4531-82CB-2BD3C0FE55B1}" type="presParOf" srcId="{F4DA09EB-BE52-45C9-B5BC-63B3CBE4C611}" destId="{6B62AC31-9B63-4EC4-A58A-C53182BB5730}" srcOrd="1" destOrd="0" presId="urn:microsoft.com/office/officeart/2005/8/layout/cycle8"/>
    <dgm:cxn modelId="{E8248A93-7D26-40C5-B92D-DB1FA7E6DEAF}" type="presParOf" srcId="{F4DA09EB-BE52-45C9-B5BC-63B3CBE4C611}" destId="{FE31E56B-2A9F-4293-BC7B-3CCDCA879505}" srcOrd="2" destOrd="0" presId="urn:microsoft.com/office/officeart/2005/8/layout/cycle8"/>
    <dgm:cxn modelId="{4577CC55-BE4D-469B-8260-BD915227EE57}" type="presParOf" srcId="{F4DA09EB-BE52-45C9-B5BC-63B3CBE4C611}" destId="{9E7C9EED-7A46-422F-8D73-464B2C066C03}" srcOrd="3" destOrd="0" presId="urn:microsoft.com/office/officeart/2005/8/layout/cycle8"/>
    <dgm:cxn modelId="{F88119FB-9BFF-4A20-8E50-8FA2E01AC65C}" type="presParOf" srcId="{F4DA09EB-BE52-45C9-B5BC-63B3CBE4C611}" destId="{2875692E-2EE7-4ECC-8EED-9028009CD2D3}" srcOrd="4" destOrd="0" presId="urn:microsoft.com/office/officeart/2005/8/layout/cycle8"/>
    <dgm:cxn modelId="{17B28782-AA9F-4EA7-8C4A-16A962D27B53}" type="presParOf" srcId="{F4DA09EB-BE52-45C9-B5BC-63B3CBE4C611}" destId="{F9FC227E-F7D5-4936-BD85-DD2F8A8DE9EE}" srcOrd="5" destOrd="0" presId="urn:microsoft.com/office/officeart/2005/8/layout/cycle8"/>
    <dgm:cxn modelId="{457F2A3E-7C45-412A-8B23-976275CCE972}" type="presParOf" srcId="{F4DA09EB-BE52-45C9-B5BC-63B3CBE4C611}" destId="{FAE40E44-C897-4D54-A03C-59FB60561238}" srcOrd="6" destOrd="0" presId="urn:microsoft.com/office/officeart/2005/8/layout/cycle8"/>
    <dgm:cxn modelId="{DB4CDAA4-15A3-4852-B106-3181E810F231}" type="presParOf" srcId="{F4DA09EB-BE52-45C9-B5BC-63B3CBE4C611}" destId="{B01E8C65-94CB-42E0-B4A1-AD6C51A63CC3}" srcOrd="7" destOrd="0" presId="urn:microsoft.com/office/officeart/2005/8/layout/cycle8"/>
    <dgm:cxn modelId="{351678DA-6975-4FD7-8BD2-5568BAFDF9A6}" type="presParOf" srcId="{F4DA09EB-BE52-45C9-B5BC-63B3CBE4C611}" destId="{E72EC72D-EA56-4DAF-8600-5B9EBB0BFD1D}" srcOrd="8" destOrd="0" presId="urn:microsoft.com/office/officeart/2005/8/layout/cycle8"/>
    <dgm:cxn modelId="{1AD095F4-96AE-4C62-9887-D71F38C54E3B}" type="presParOf" srcId="{F4DA09EB-BE52-45C9-B5BC-63B3CBE4C611}" destId="{0C728ECB-C991-4783-94C7-0B4AA6B4C413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3D445D-F634-45F8-A1CE-7820428E6E08}" type="doc">
      <dgm:prSet loTypeId="urn:microsoft.com/office/officeart/2005/8/layout/list1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CD03350E-2691-4F91-81C9-0FA8E37E6450}">
      <dgm:prSet phldrT="[Szöveg]"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1. Szociális hozzájárulási adó 2 százalékpontos csökkentése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E3FCAF63-3E8A-41AC-A002-7052451763CF}" type="parTrans" cxnId="{74DFA930-B6BE-48AE-B934-A2155EE63EB1}">
      <dgm:prSet/>
      <dgm:spPr/>
      <dgm:t>
        <a:bodyPr/>
        <a:lstStyle/>
        <a:p>
          <a:endParaRPr lang="hu-HU"/>
        </a:p>
      </dgm:t>
    </dgm:pt>
    <dgm:pt modelId="{28419153-2021-4AD9-B7B3-2E3766D5AE43}" type="sibTrans" cxnId="{74DFA930-B6BE-48AE-B934-A2155EE63EB1}">
      <dgm:prSet/>
      <dgm:spPr/>
      <dgm:t>
        <a:bodyPr/>
        <a:lstStyle/>
        <a:p>
          <a:endParaRPr lang="hu-HU"/>
        </a:p>
      </dgm:t>
    </dgm:pt>
    <dgm:pt modelId="{294188AC-D5FF-4B79-90AB-1651DC5302BF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2. A kisvállalati adó (KIVA) kulcsának csökkentése 13-ról 12 százalékra  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7BE61D06-F145-413C-BAB2-30174343ECBA}" type="parTrans" cxnId="{AA49D87D-D8CB-4155-84BD-F3A4824C731B}">
      <dgm:prSet/>
      <dgm:spPr/>
      <dgm:t>
        <a:bodyPr/>
        <a:lstStyle/>
        <a:p>
          <a:endParaRPr lang="hu-HU"/>
        </a:p>
      </dgm:t>
    </dgm:pt>
    <dgm:pt modelId="{73945C76-52CC-461B-9709-E3BD98C0AFF6}" type="sibTrans" cxnId="{AA49D87D-D8CB-4155-84BD-F3A4824C731B}">
      <dgm:prSet/>
      <dgm:spPr/>
      <dgm:t>
        <a:bodyPr/>
        <a:lstStyle/>
        <a:p>
          <a:endParaRPr lang="hu-HU"/>
        </a:p>
      </dgm:t>
    </dgm:pt>
    <dgm:pt modelId="{D0407323-7AB6-4436-A637-DC9FF3B4F3A7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3. Adóadminisztráció-csökkentés: egyszerűsített vállalkozói adó kivezetése, egyes adók, járulékok összevonása 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3A93FDE1-4177-4922-80B2-1E3AC71D627D}" type="parTrans" cxnId="{D4F9E1D2-25B2-408D-A172-D53ED5AF41B8}">
      <dgm:prSet/>
      <dgm:spPr/>
      <dgm:t>
        <a:bodyPr/>
        <a:lstStyle/>
        <a:p>
          <a:endParaRPr lang="hu-HU"/>
        </a:p>
      </dgm:t>
    </dgm:pt>
    <dgm:pt modelId="{6E74CBB7-39E6-4EAD-B959-F4A2C11B43CD}" type="sibTrans" cxnId="{D4F9E1D2-25B2-408D-A172-D53ED5AF41B8}">
      <dgm:prSet/>
      <dgm:spPr/>
      <dgm:t>
        <a:bodyPr/>
        <a:lstStyle/>
        <a:p>
          <a:endParaRPr lang="hu-HU"/>
        </a:p>
      </dgm:t>
    </dgm:pt>
    <dgm:pt modelId="{04A98378-BA36-4760-95CF-7806EF3064E9}">
      <dgm:prSet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4. Adóelőleg-feltöltés eltörlése a társasági adó, innovációs járulék, energiaellátók jövedelemadója esetében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1A1FC40E-1B93-4ED8-874D-633A10CD36A6}" type="parTrans" cxnId="{81EB822A-8916-4FA9-9C9E-0AEB59CD6534}">
      <dgm:prSet/>
      <dgm:spPr/>
      <dgm:t>
        <a:bodyPr/>
        <a:lstStyle/>
        <a:p>
          <a:endParaRPr lang="hu-HU"/>
        </a:p>
      </dgm:t>
    </dgm:pt>
    <dgm:pt modelId="{5F4B16E0-B2A2-413E-8243-BD9B520FC90C}" type="sibTrans" cxnId="{81EB822A-8916-4FA9-9C9E-0AEB59CD6534}">
      <dgm:prSet/>
      <dgm:spPr/>
      <dgm:t>
        <a:bodyPr/>
        <a:lstStyle/>
        <a:p>
          <a:endParaRPr lang="hu-HU"/>
        </a:p>
      </dgm:t>
    </dgm:pt>
    <dgm:pt modelId="{4FBCB4D6-9694-42F0-AC10-5041C8998687}">
      <dgm:prSet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5. Reklámadó mértékének csökkentése nulla százalékra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D9B50EA3-6175-4953-BC65-BA02714C8713}" type="parTrans" cxnId="{56C96CA0-0F54-40F2-9398-BAD7DB4A60FC}">
      <dgm:prSet/>
      <dgm:spPr/>
      <dgm:t>
        <a:bodyPr/>
        <a:lstStyle/>
        <a:p>
          <a:endParaRPr lang="hu-HU"/>
        </a:p>
      </dgm:t>
    </dgm:pt>
    <dgm:pt modelId="{360D6205-B9DF-4C61-BAB1-ABF7ACD03158}" type="sibTrans" cxnId="{56C96CA0-0F54-40F2-9398-BAD7DB4A60FC}">
      <dgm:prSet/>
      <dgm:spPr/>
      <dgm:t>
        <a:bodyPr/>
        <a:lstStyle/>
        <a:p>
          <a:endParaRPr lang="hu-HU"/>
        </a:p>
      </dgm:t>
    </dgm:pt>
    <dgm:pt modelId="{E10B9625-371B-43EE-B852-A21B97F13BFA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6. A kereskedelmi szálláshely szolgáltatás ÁFA kulcsának csökkentése 18-ról 5 százalékra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0EF320EF-53D4-474A-93E3-E577F3D94A30}" type="parTrans" cxnId="{04D77836-6B06-4AA6-9916-16A888A8431E}">
      <dgm:prSet/>
      <dgm:spPr/>
      <dgm:t>
        <a:bodyPr/>
        <a:lstStyle/>
        <a:p>
          <a:endParaRPr lang="hu-HU"/>
        </a:p>
      </dgm:t>
    </dgm:pt>
    <dgm:pt modelId="{31C63403-A499-4869-BB4F-7A01EB35464F}" type="sibTrans" cxnId="{04D77836-6B06-4AA6-9916-16A888A8431E}">
      <dgm:prSet/>
      <dgm:spPr/>
      <dgm:t>
        <a:bodyPr/>
        <a:lstStyle/>
        <a:p>
          <a:endParaRPr lang="hu-HU"/>
        </a:p>
      </dgm:t>
    </dgm:pt>
    <dgm:pt modelId="{477FB212-C4CF-4338-867B-066771E4F079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7. ÁFA-visszatérítés a kistelepüléseken lakóingatlanok esetében 5 millió forintig építésre, bővítésre, felújításra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B5027BAF-20EE-4BD3-B76C-3ACA2414BA2A}" type="parTrans" cxnId="{CF80FB71-3D4B-4B65-A41F-8FA4DC217699}">
      <dgm:prSet/>
      <dgm:spPr/>
      <dgm:t>
        <a:bodyPr/>
        <a:lstStyle/>
        <a:p>
          <a:endParaRPr lang="hu-HU"/>
        </a:p>
      </dgm:t>
    </dgm:pt>
    <dgm:pt modelId="{59DC1BA4-0F5E-40FA-914E-B149AF6142AD}" type="sibTrans" cxnId="{CF80FB71-3D4B-4B65-A41F-8FA4DC217699}">
      <dgm:prSet/>
      <dgm:spPr/>
      <dgm:t>
        <a:bodyPr/>
        <a:lstStyle/>
        <a:p>
          <a:endParaRPr lang="hu-HU"/>
        </a:p>
      </dgm:t>
    </dgm:pt>
    <dgm:pt modelId="{1C6957D7-0255-4125-B91D-BE7A98116F4E}">
      <dgm:prSet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8. Munkásszállások kialakítása támogatási program kiterjesztése a magántulajdonú gazdasági társaságokra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07B39B15-ACC2-4FBD-AB44-7E0C252BF0B7}" type="parTrans" cxnId="{D5E67E89-E5FC-4B0D-9CAE-98F63D755477}">
      <dgm:prSet/>
      <dgm:spPr/>
      <dgm:t>
        <a:bodyPr/>
        <a:lstStyle/>
        <a:p>
          <a:endParaRPr lang="hu-HU"/>
        </a:p>
      </dgm:t>
    </dgm:pt>
    <dgm:pt modelId="{67D7635F-EB37-40EF-A5C2-65D593A626DF}" type="sibTrans" cxnId="{D5E67E89-E5FC-4B0D-9CAE-98F63D755477}">
      <dgm:prSet/>
      <dgm:spPr/>
      <dgm:t>
        <a:bodyPr/>
        <a:lstStyle/>
        <a:p>
          <a:endParaRPr lang="hu-HU"/>
        </a:p>
      </dgm:t>
    </dgm:pt>
    <dgm:pt modelId="{8047116E-5F50-46C5-8E65-E46BA7D904E5}">
      <dgm:prSet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9. Fejlesztési adókedvezmény kibővítése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3F7A22E2-824E-4C55-A4A5-93028CAB2FCA}" type="parTrans" cxnId="{99860AE2-EA52-428C-AF3E-6F75BB7E380E}">
      <dgm:prSet/>
      <dgm:spPr/>
      <dgm:t>
        <a:bodyPr/>
        <a:lstStyle/>
        <a:p>
          <a:endParaRPr lang="hu-HU"/>
        </a:p>
      </dgm:t>
    </dgm:pt>
    <dgm:pt modelId="{E714FDE8-93DB-4480-985E-893D891058A4}" type="sibTrans" cxnId="{99860AE2-EA52-428C-AF3E-6F75BB7E380E}">
      <dgm:prSet/>
      <dgm:spPr/>
      <dgm:t>
        <a:bodyPr/>
        <a:lstStyle/>
        <a:p>
          <a:endParaRPr lang="hu-HU"/>
        </a:p>
      </dgm:t>
    </dgm:pt>
    <dgm:pt modelId="{CFB69AAA-199F-457C-848E-ACEDB695BE04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10. Garantiqa Hitelgarancia Zrt. tőkeemelése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58101D1A-8641-4B34-8009-64DC00426F40}" type="parTrans" cxnId="{28D972AA-0765-4932-AB13-936E861BD73D}">
      <dgm:prSet/>
      <dgm:spPr/>
      <dgm:t>
        <a:bodyPr/>
        <a:lstStyle/>
        <a:p>
          <a:endParaRPr lang="hu-HU"/>
        </a:p>
      </dgm:t>
    </dgm:pt>
    <dgm:pt modelId="{82DF55DC-F430-4E6B-BB08-339523701399}" type="sibTrans" cxnId="{28D972AA-0765-4932-AB13-936E861BD73D}">
      <dgm:prSet/>
      <dgm:spPr/>
      <dgm:t>
        <a:bodyPr/>
        <a:lstStyle/>
        <a:p>
          <a:endParaRPr lang="hu-HU"/>
        </a:p>
      </dgm:t>
    </dgm:pt>
    <dgm:pt modelId="{93E6F91B-9CE3-45A1-B314-0B5C7C493756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11. Agrár-Vállalkozási Hitelgarancia Alapítvány (AVHGA) támogatása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7D1F435D-426F-4F59-BC4B-C35C70846C5D}" type="parTrans" cxnId="{8A86F805-B7A3-477F-9FA8-02E73E622BC9}">
      <dgm:prSet/>
      <dgm:spPr/>
      <dgm:t>
        <a:bodyPr/>
        <a:lstStyle/>
        <a:p>
          <a:endParaRPr lang="hu-HU"/>
        </a:p>
      </dgm:t>
    </dgm:pt>
    <dgm:pt modelId="{79EA363E-7A42-416B-B00F-D68C1898C1C0}" type="sibTrans" cxnId="{8A86F805-B7A3-477F-9FA8-02E73E622BC9}">
      <dgm:prSet/>
      <dgm:spPr/>
      <dgm:t>
        <a:bodyPr/>
        <a:lstStyle/>
        <a:p>
          <a:endParaRPr lang="hu-HU"/>
        </a:p>
      </dgm:t>
    </dgm:pt>
    <dgm:pt modelId="{6F1D110D-2021-4491-8A80-13BCEE2AD9D9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12. Mezőgazdasági területek öntözésének fejlesztése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AD6F134B-4D72-4F5A-9DD0-1150F238A3C3}" type="parTrans" cxnId="{84247CC0-5875-4D80-AEC4-C4BEA0C78FBC}">
      <dgm:prSet/>
      <dgm:spPr/>
      <dgm:t>
        <a:bodyPr/>
        <a:lstStyle/>
        <a:p>
          <a:endParaRPr lang="hu-HU"/>
        </a:p>
      </dgm:t>
    </dgm:pt>
    <dgm:pt modelId="{DF9F4EA4-0DE1-4B29-B9EB-72F2E1647FEA}" type="sibTrans" cxnId="{84247CC0-5875-4D80-AEC4-C4BEA0C78FBC}">
      <dgm:prSet/>
      <dgm:spPr/>
      <dgm:t>
        <a:bodyPr/>
        <a:lstStyle/>
        <a:p>
          <a:endParaRPr lang="hu-HU"/>
        </a:p>
      </dgm:t>
    </dgm:pt>
    <dgm:pt modelId="{DF1EA210-33D0-4B24-AE08-9A12EE5DB315}">
      <dgm:prSet custT="1"/>
      <dgm:spPr/>
      <dgm:t>
        <a:bodyPr/>
        <a:lstStyle/>
        <a:p>
          <a:r>
            <a:rPr lang="hu-HU" sz="1200" b="1" dirty="0" smtClean="0">
              <a:solidFill>
                <a:schemeClr val="bg2">
                  <a:lumMod val="25000"/>
                </a:schemeClr>
              </a:solidFill>
              <a:latin typeface="+mj-lt"/>
            </a:rPr>
            <a:t>13. Kutatás-fejlesztés (K+F) és innováció támogatásának növelése</a:t>
          </a:r>
          <a:endParaRPr lang="hu-HU" sz="1200" b="1" dirty="0">
            <a:solidFill>
              <a:schemeClr val="bg2">
                <a:lumMod val="25000"/>
              </a:schemeClr>
            </a:solidFill>
            <a:latin typeface="+mj-lt"/>
          </a:endParaRPr>
        </a:p>
      </dgm:t>
    </dgm:pt>
    <dgm:pt modelId="{53826140-2F98-4DCF-849E-E4D7615C7778}" type="parTrans" cxnId="{6C9D9D81-5D7E-43A0-B2CE-E6D022E6D356}">
      <dgm:prSet/>
      <dgm:spPr/>
      <dgm:t>
        <a:bodyPr/>
        <a:lstStyle/>
        <a:p>
          <a:endParaRPr lang="hu-HU"/>
        </a:p>
      </dgm:t>
    </dgm:pt>
    <dgm:pt modelId="{012D983A-93E1-4628-94EE-CD27E93EFC48}" type="sibTrans" cxnId="{6C9D9D81-5D7E-43A0-B2CE-E6D022E6D356}">
      <dgm:prSet/>
      <dgm:spPr/>
      <dgm:t>
        <a:bodyPr/>
        <a:lstStyle/>
        <a:p>
          <a:endParaRPr lang="hu-HU"/>
        </a:p>
      </dgm:t>
    </dgm:pt>
    <dgm:pt modelId="{3BB232AB-EDB5-42AA-B862-2CC57744EC80}">
      <dgm:prSet custT="1"/>
      <dgm:spPr/>
      <dgm:t>
        <a:bodyPr/>
        <a:lstStyle/>
        <a:p>
          <a:r>
            <a:rPr lang="hu-HU" sz="1200" b="1" dirty="0" smtClean="0">
              <a:solidFill>
                <a:srgbClr val="C00000"/>
              </a:solidFill>
              <a:latin typeface="+mj-lt"/>
            </a:rPr>
            <a:t>+ 1. Új lakossági állampapír (Magyar Állampapír Plusz) bevezetése </a:t>
          </a:r>
          <a:endParaRPr lang="hu-HU" sz="1200" b="1" dirty="0">
            <a:solidFill>
              <a:srgbClr val="C00000"/>
            </a:solidFill>
            <a:latin typeface="+mj-lt"/>
          </a:endParaRPr>
        </a:p>
      </dgm:t>
    </dgm:pt>
    <dgm:pt modelId="{0938E304-2296-4A7F-AE6A-D562A3F221B7}" type="parTrans" cxnId="{2EFB07E8-0EA0-488F-B6B4-DAEB850070E3}">
      <dgm:prSet/>
      <dgm:spPr/>
      <dgm:t>
        <a:bodyPr/>
        <a:lstStyle/>
        <a:p>
          <a:endParaRPr lang="hu-HU"/>
        </a:p>
      </dgm:t>
    </dgm:pt>
    <dgm:pt modelId="{F8FDCCB0-77E2-48A4-8AEB-AB1223716952}" type="sibTrans" cxnId="{2EFB07E8-0EA0-488F-B6B4-DAEB850070E3}">
      <dgm:prSet/>
      <dgm:spPr/>
      <dgm:t>
        <a:bodyPr/>
        <a:lstStyle/>
        <a:p>
          <a:endParaRPr lang="hu-HU"/>
        </a:p>
      </dgm:t>
    </dgm:pt>
    <dgm:pt modelId="{99C6D43B-1A35-4EFB-8EDA-1239C069E6BF}" type="pres">
      <dgm:prSet presAssocID="{AA3D445D-F634-45F8-A1CE-7820428E6E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7A6FE47F-7BBD-43A7-81D9-C2EED26480B7}" type="pres">
      <dgm:prSet presAssocID="{CD03350E-2691-4F91-81C9-0FA8E37E6450}" presName="parentLin" presStyleCnt="0"/>
      <dgm:spPr/>
      <dgm:t>
        <a:bodyPr/>
        <a:lstStyle/>
        <a:p>
          <a:endParaRPr lang="hu-HU"/>
        </a:p>
      </dgm:t>
    </dgm:pt>
    <dgm:pt modelId="{4B0EF9E8-8184-4E0E-AA50-F242A803F22C}" type="pres">
      <dgm:prSet presAssocID="{CD03350E-2691-4F91-81C9-0FA8E37E6450}" presName="parentLeftMargin" presStyleLbl="node1" presStyleIdx="0" presStyleCnt="14"/>
      <dgm:spPr/>
      <dgm:t>
        <a:bodyPr/>
        <a:lstStyle/>
        <a:p>
          <a:endParaRPr lang="hu-HU"/>
        </a:p>
      </dgm:t>
    </dgm:pt>
    <dgm:pt modelId="{D36BD5AE-FBA9-4B16-8607-3DB2127A9915}" type="pres">
      <dgm:prSet presAssocID="{CD03350E-2691-4F91-81C9-0FA8E37E6450}" presName="parentText" presStyleLbl="node1" presStyleIdx="0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C574BFD-4189-42BD-BB30-D7DD83B17ACA}" type="pres">
      <dgm:prSet presAssocID="{CD03350E-2691-4F91-81C9-0FA8E37E6450}" presName="negativeSpace" presStyleCnt="0"/>
      <dgm:spPr/>
      <dgm:t>
        <a:bodyPr/>
        <a:lstStyle/>
        <a:p>
          <a:endParaRPr lang="hu-HU"/>
        </a:p>
      </dgm:t>
    </dgm:pt>
    <dgm:pt modelId="{EB9F06DE-642C-4133-A092-5BE448F1D485}" type="pres">
      <dgm:prSet presAssocID="{CD03350E-2691-4F91-81C9-0FA8E37E6450}" presName="childText" presStyleLbl="conFgAcc1" presStyleIdx="0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1EAC992-DC4D-4B64-9270-6D34E057B4F0}" type="pres">
      <dgm:prSet presAssocID="{28419153-2021-4AD9-B7B3-2E3766D5AE43}" presName="spaceBetweenRectangles" presStyleCnt="0"/>
      <dgm:spPr/>
      <dgm:t>
        <a:bodyPr/>
        <a:lstStyle/>
        <a:p>
          <a:endParaRPr lang="hu-HU"/>
        </a:p>
      </dgm:t>
    </dgm:pt>
    <dgm:pt modelId="{72412357-A13D-43B8-82B8-07D42BFE97CD}" type="pres">
      <dgm:prSet presAssocID="{294188AC-D5FF-4B79-90AB-1651DC5302BF}" presName="parentLin" presStyleCnt="0"/>
      <dgm:spPr/>
      <dgm:t>
        <a:bodyPr/>
        <a:lstStyle/>
        <a:p>
          <a:endParaRPr lang="hu-HU"/>
        </a:p>
      </dgm:t>
    </dgm:pt>
    <dgm:pt modelId="{B41AB6E3-336B-4CA9-9612-0D6849185135}" type="pres">
      <dgm:prSet presAssocID="{294188AC-D5FF-4B79-90AB-1651DC5302BF}" presName="parentLeftMargin" presStyleLbl="node1" presStyleIdx="0" presStyleCnt="14"/>
      <dgm:spPr/>
      <dgm:t>
        <a:bodyPr/>
        <a:lstStyle/>
        <a:p>
          <a:endParaRPr lang="hu-HU"/>
        </a:p>
      </dgm:t>
    </dgm:pt>
    <dgm:pt modelId="{09B82E45-3015-4E07-AD6C-81BA0C3E7EAD}" type="pres">
      <dgm:prSet presAssocID="{294188AC-D5FF-4B79-90AB-1651DC5302BF}" presName="parentText" presStyleLbl="node1" presStyleIdx="1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1789AC9-830E-44E7-8D0F-CAE1A3952B04}" type="pres">
      <dgm:prSet presAssocID="{294188AC-D5FF-4B79-90AB-1651DC5302BF}" presName="negativeSpace" presStyleCnt="0"/>
      <dgm:spPr/>
      <dgm:t>
        <a:bodyPr/>
        <a:lstStyle/>
        <a:p>
          <a:endParaRPr lang="hu-HU"/>
        </a:p>
      </dgm:t>
    </dgm:pt>
    <dgm:pt modelId="{74446BCF-0A57-4982-A083-E14C3DB4928E}" type="pres">
      <dgm:prSet presAssocID="{294188AC-D5FF-4B79-90AB-1651DC5302BF}" presName="childText" presStyleLbl="conFgAcc1" presStyleIdx="1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508C916-2B5F-4220-9315-DB7A57B3F9BC}" type="pres">
      <dgm:prSet presAssocID="{73945C76-52CC-461B-9709-E3BD98C0AFF6}" presName="spaceBetweenRectangles" presStyleCnt="0"/>
      <dgm:spPr/>
      <dgm:t>
        <a:bodyPr/>
        <a:lstStyle/>
        <a:p>
          <a:endParaRPr lang="hu-HU"/>
        </a:p>
      </dgm:t>
    </dgm:pt>
    <dgm:pt modelId="{DA37CF65-F40B-4217-9018-882D08920065}" type="pres">
      <dgm:prSet presAssocID="{D0407323-7AB6-4436-A637-DC9FF3B4F3A7}" presName="parentLin" presStyleCnt="0"/>
      <dgm:spPr/>
      <dgm:t>
        <a:bodyPr/>
        <a:lstStyle/>
        <a:p>
          <a:endParaRPr lang="hu-HU"/>
        </a:p>
      </dgm:t>
    </dgm:pt>
    <dgm:pt modelId="{ACFB4CD4-2652-4DA6-AADE-B147A324E12F}" type="pres">
      <dgm:prSet presAssocID="{D0407323-7AB6-4436-A637-DC9FF3B4F3A7}" presName="parentLeftMargin" presStyleLbl="node1" presStyleIdx="1" presStyleCnt="14"/>
      <dgm:spPr/>
      <dgm:t>
        <a:bodyPr/>
        <a:lstStyle/>
        <a:p>
          <a:endParaRPr lang="hu-HU"/>
        </a:p>
      </dgm:t>
    </dgm:pt>
    <dgm:pt modelId="{01CFFBEE-0461-430B-BFA1-E5BAF93346B3}" type="pres">
      <dgm:prSet presAssocID="{D0407323-7AB6-4436-A637-DC9FF3B4F3A7}" presName="parentText" presStyleLbl="node1" presStyleIdx="2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0FB4C1A3-537D-4740-BF0B-A6F4FAE6983D}" type="pres">
      <dgm:prSet presAssocID="{D0407323-7AB6-4436-A637-DC9FF3B4F3A7}" presName="negativeSpace" presStyleCnt="0"/>
      <dgm:spPr/>
      <dgm:t>
        <a:bodyPr/>
        <a:lstStyle/>
        <a:p>
          <a:endParaRPr lang="hu-HU"/>
        </a:p>
      </dgm:t>
    </dgm:pt>
    <dgm:pt modelId="{740116D1-6EBE-4DA9-AFB0-236E59EC9B00}" type="pres">
      <dgm:prSet presAssocID="{D0407323-7AB6-4436-A637-DC9FF3B4F3A7}" presName="childText" presStyleLbl="conFgAcc1" presStyleIdx="2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3AA88FAB-60E3-482A-A5FC-14D0309EBEA2}" type="pres">
      <dgm:prSet presAssocID="{6E74CBB7-39E6-4EAD-B959-F4A2C11B43CD}" presName="spaceBetweenRectangles" presStyleCnt="0"/>
      <dgm:spPr/>
      <dgm:t>
        <a:bodyPr/>
        <a:lstStyle/>
        <a:p>
          <a:endParaRPr lang="hu-HU"/>
        </a:p>
      </dgm:t>
    </dgm:pt>
    <dgm:pt modelId="{93540ABF-02ED-4DDD-A581-11B71215CDBD}" type="pres">
      <dgm:prSet presAssocID="{04A98378-BA36-4760-95CF-7806EF3064E9}" presName="parentLin" presStyleCnt="0"/>
      <dgm:spPr/>
      <dgm:t>
        <a:bodyPr/>
        <a:lstStyle/>
        <a:p>
          <a:endParaRPr lang="hu-HU"/>
        </a:p>
      </dgm:t>
    </dgm:pt>
    <dgm:pt modelId="{1C240B01-480E-47EF-9447-424C1853F7E2}" type="pres">
      <dgm:prSet presAssocID="{04A98378-BA36-4760-95CF-7806EF3064E9}" presName="parentLeftMargin" presStyleLbl="node1" presStyleIdx="2" presStyleCnt="14"/>
      <dgm:spPr/>
      <dgm:t>
        <a:bodyPr/>
        <a:lstStyle/>
        <a:p>
          <a:endParaRPr lang="hu-HU"/>
        </a:p>
      </dgm:t>
    </dgm:pt>
    <dgm:pt modelId="{55E4A522-D0B0-4DD2-8664-8DD672ACF384}" type="pres">
      <dgm:prSet presAssocID="{04A98378-BA36-4760-95CF-7806EF3064E9}" presName="parentText" presStyleLbl="node1" presStyleIdx="3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F809123-2760-45B2-9424-A9AF5D42B396}" type="pres">
      <dgm:prSet presAssocID="{04A98378-BA36-4760-95CF-7806EF3064E9}" presName="negativeSpace" presStyleCnt="0"/>
      <dgm:spPr/>
      <dgm:t>
        <a:bodyPr/>
        <a:lstStyle/>
        <a:p>
          <a:endParaRPr lang="hu-HU"/>
        </a:p>
      </dgm:t>
    </dgm:pt>
    <dgm:pt modelId="{9DCB51D2-5B7B-4347-8D41-5E3F631FDED0}" type="pres">
      <dgm:prSet presAssocID="{04A98378-BA36-4760-95CF-7806EF3064E9}" presName="childText" presStyleLbl="conFgAcc1" presStyleIdx="3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F73208D-B937-4A9E-9909-F3AC25AF3BCA}" type="pres">
      <dgm:prSet presAssocID="{5F4B16E0-B2A2-413E-8243-BD9B520FC90C}" presName="spaceBetweenRectangles" presStyleCnt="0"/>
      <dgm:spPr/>
      <dgm:t>
        <a:bodyPr/>
        <a:lstStyle/>
        <a:p>
          <a:endParaRPr lang="hu-HU"/>
        </a:p>
      </dgm:t>
    </dgm:pt>
    <dgm:pt modelId="{8DE8BE5E-B57D-428A-A3AC-94D4E993E2FC}" type="pres">
      <dgm:prSet presAssocID="{4FBCB4D6-9694-42F0-AC10-5041C8998687}" presName="parentLin" presStyleCnt="0"/>
      <dgm:spPr/>
      <dgm:t>
        <a:bodyPr/>
        <a:lstStyle/>
        <a:p>
          <a:endParaRPr lang="hu-HU"/>
        </a:p>
      </dgm:t>
    </dgm:pt>
    <dgm:pt modelId="{D7589198-94DE-43FB-ABA1-9B0750A05C4E}" type="pres">
      <dgm:prSet presAssocID="{4FBCB4D6-9694-42F0-AC10-5041C8998687}" presName="parentLeftMargin" presStyleLbl="node1" presStyleIdx="3" presStyleCnt="14"/>
      <dgm:spPr/>
      <dgm:t>
        <a:bodyPr/>
        <a:lstStyle/>
        <a:p>
          <a:endParaRPr lang="hu-HU"/>
        </a:p>
      </dgm:t>
    </dgm:pt>
    <dgm:pt modelId="{3128B2C7-D5D8-426C-82EC-84EE18B359BE}" type="pres">
      <dgm:prSet presAssocID="{4FBCB4D6-9694-42F0-AC10-5041C8998687}" presName="parentText" presStyleLbl="node1" presStyleIdx="4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D4767C3-B237-4DE4-B860-911C371A1AEB}" type="pres">
      <dgm:prSet presAssocID="{4FBCB4D6-9694-42F0-AC10-5041C8998687}" presName="negativeSpace" presStyleCnt="0"/>
      <dgm:spPr/>
      <dgm:t>
        <a:bodyPr/>
        <a:lstStyle/>
        <a:p>
          <a:endParaRPr lang="hu-HU"/>
        </a:p>
      </dgm:t>
    </dgm:pt>
    <dgm:pt modelId="{F944CCAF-65BE-4F1B-B810-BC035B092606}" type="pres">
      <dgm:prSet presAssocID="{4FBCB4D6-9694-42F0-AC10-5041C8998687}" presName="childText" presStyleLbl="conFgAcc1" presStyleIdx="4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F9A77F7-B96F-4D59-AFB2-F0BC4251AB38}" type="pres">
      <dgm:prSet presAssocID="{360D6205-B9DF-4C61-BAB1-ABF7ACD03158}" presName="spaceBetweenRectangles" presStyleCnt="0"/>
      <dgm:spPr/>
      <dgm:t>
        <a:bodyPr/>
        <a:lstStyle/>
        <a:p>
          <a:endParaRPr lang="hu-HU"/>
        </a:p>
      </dgm:t>
    </dgm:pt>
    <dgm:pt modelId="{49B89AAC-5F52-4A77-A8D3-91F3638F2579}" type="pres">
      <dgm:prSet presAssocID="{E10B9625-371B-43EE-B852-A21B97F13BFA}" presName="parentLin" presStyleCnt="0"/>
      <dgm:spPr/>
      <dgm:t>
        <a:bodyPr/>
        <a:lstStyle/>
        <a:p>
          <a:endParaRPr lang="hu-HU"/>
        </a:p>
      </dgm:t>
    </dgm:pt>
    <dgm:pt modelId="{D7CE7F56-2F69-41E6-AF81-D46FBD908A4B}" type="pres">
      <dgm:prSet presAssocID="{E10B9625-371B-43EE-B852-A21B97F13BFA}" presName="parentLeftMargin" presStyleLbl="node1" presStyleIdx="4" presStyleCnt="14"/>
      <dgm:spPr/>
      <dgm:t>
        <a:bodyPr/>
        <a:lstStyle/>
        <a:p>
          <a:endParaRPr lang="hu-HU"/>
        </a:p>
      </dgm:t>
    </dgm:pt>
    <dgm:pt modelId="{A7B4DEEB-B229-484E-A4FC-1A8037C84D6C}" type="pres">
      <dgm:prSet presAssocID="{E10B9625-371B-43EE-B852-A21B97F13BFA}" presName="parentText" presStyleLbl="node1" presStyleIdx="5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6B54CB1-F8F0-4BC8-9C35-11B351A8A64D}" type="pres">
      <dgm:prSet presAssocID="{E10B9625-371B-43EE-B852-A21B97F13BFA}" presName="negativeSpace" presStyleCnt="0"/>
      <dgm:spPr/>
      <dgm:t>
        <a:bodyPr/>
        <a:lstStyle/>
        <a:p>
          <a:endParaRPr lang="hu-HU"/>
        </a:p>
      </dgm:t>
    </dgm:pt>
    <dgm:pt modelId="{1E641744-55C2-4672-9B76-0A3FCAAE1076}" type="pres">
      <dgm:prSet presAssocID="{E10B9625-371B-43EE-B852-A21B97F13BFA}" presName="childText" presStyleLbl="conFgAcc1" presStyleIdx="5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9CB3CE69-1426-4C7A-9B6F-364EC3A9CDB0}" type="pres">
      <dgm:prSet presAssocID="{31C63403-A499-4869-BB4F-7A01EB35464F}" presName="spaceBetweenRectangles" presStyleCnt="0"/>
      <dgm:spPr/>
      <dgm:t>
        <a:bodyPr/>
        <a:lstStyle/>
        <a:p>
          <a:endParaRPr lang="hu-HU"/>
        </a:p>
      </dgm:t>
    </dgm:pt>
    <dgm:pt modelId="{35E47B80-A537-479D-8E79-13EA361957CA}" type="pres">
      <dgm:prSet presAssocID="{477FB212-C4CF-4338-867B-066771E4F079}" presName="parentLin" presStyleCnt="0"/>
      <dgm:spPr/>
      <dgm:t>
        <a:bodyPr/>
        <a:lstStyle/>
        <a:p>
          <a:endParaRPr lang="hu-HU"/>
        </a:p>
      </dgm:t>
    </dgm:pt>
    <dgm:pt modelId="{757618D8-1906-42A9-A090-B0AE34EF0DAA}" type="pres">
      <dgm:prSet presAssocID="{477FB212-C4CF-4338-867B-066771E4F079}" presName="parentLeftMargin" presStyleLbl="node1" presStyleIdx="5" presStyleCnt="14"/>
      <dgm:spPr/>
      <dgm:t>
        <a:bodyPr/>
        <a:lstStyle/>
        <a:p>
          <a:endParaRPr lang="hu-HU"/>
        </a:p>
      </dgm:t>
    </dgm:pt>
    <dgm:pt modelId="{F2F66D34-849F-49DF-A7BC-FE359911DBAE}" type="pres">
      <dgm:prSet presAssocID="{477FB212-C4CF-4338-867B-066771E4F079}" presName="parentText" presStyleLbl="node1" presStyleIdx="6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1DA4DF8-9846-4DB5-B821-35EA9F0377C9}" type="pres">
      <dgm:prSet presAssocID="{477FB212-C4CF-4338-867B-066771E4F079}" presName="negativeSpace" presStyleCnt="0"/>
      <dgm:spPr/>
      <dgm:t>
        <a:bodyPr/>
        <a:lstStyle/>
        <a:p>
          <a:endParaRPr lang="hu-HU"/>
        </a:p>
      </dgm:t>
    </dgm:pt>
    <dgm:pt modelId="{4ED18B4E-81C1-46B9-9231-9C2D2352DCF8}" type="pres">
      <dgm:prSet presAssocID="{477FB212-C4CF-4338-867B-066771E4F079}" presName="childText" presStyleLbl="conFgAcc1" presStyleIdx="6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EB69E51-4DBB-46B9-84AD-90C2C401C57B}" type="pres">
      <dgm:prSet presAssocID="{59DC1BA4-0F5E-40FA-914E-B149AF6142AD}" presName="spaceBetweenRectangles" presStyleCnt="0"/>
      <dgm:spPr/>
      <dgm:t>
        <a:bodyPr/>
        <a:lstStyle/>
        <a:p>
          <a:endParaRPr lang="hu-HU"/>
        </a:p>
      </dgm:t>
    </dgm:pt>
    <dgm:pt modelId="{403E1CEB-A48F-4885-A13C-FA6877350F17}" type="pres">
      <dgm:prSet presAssocID="{1C6957D7-0255-4125-B91D-BE7A98116F4E}" presName="parentLin" presStyleCnt="0"/>
      <dgm:spPr/>
      <dgm:t>
        <a:bodyPr/>
        <a:lstStyle/>
        <a:p>
          <a:endParaRPr lang="hu-HU"/>
        </a:p>
      </dgm:t>
    </dgm:pt>
    <dgm:pt modelId="{D4221A31-E4F9-48F3-81A8-5404DC9F9A89}" type="pres">
      <dgm:prSet presAssocID="{1C6957D7-0255-4125-B91D-BE7A98116F4E}" presName="parentLeftMargin" presStyleLbl="node1" presStyleIdx="6" presStyleCnt="14"/>
      <dgm:spPr/>
      <dgm:t>
        <a:bodyPr/>
        <a:lstStyle/>
        <a:p>
          <a:endParaRPr lang="hu-HU"/>
        </a:p>
      </dgm:t>
    </dgm:pt>
    <dgm:pt modelId="{6194BCA8-CB1D-458C-8FC9-38A7CBE1E6BE}" type="pres">
      <dgm:prSet presAssocID="{1C6957D7-0255-4125-B91D-BE7A98116F4E}" presName="parentText" presStyleLbl="node1" presStyleIdx="7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6EA978E-3471-45F0-8903-D9EB27C0CED5}" type="pres">
      <dgm:prSet presAssocID="{1C6957D7-0255-4125-B91D-BE7A98116F4E}" presName="negativeSpace" presStyleCnt="0"/>
      <dgm:spPr/>
      <dgm:t>
        <a:bodyPr/>
        <a:lstStyle/>
        <a:p>
          <a:endParaRPr lang="hu-HU"/>
        </a:p>
      </dgm:t>
    </dgm:pt>
    <dgm:pt modelId="{DB6F11A4-B75F-4B1A-A1FA-9E9276EAE33B}" type="pres">
      <dgm:prSet presAssocID="{1C6957D7-0255-4125-B91D-BE7A98116F4E}" presName="childText" presStyleLbl="conFgAcc1" presStyleIdx="7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BB58D40-F850-4BCB-AA06-50C9CC749B9A}" type="pres">
      <dgm:prSet presAssocID="{67D7635F-EB37-40EF-A5C2-65D593A626DF}" presName="spaceBetweenRectangles" presStyleCnt="0"/>
      <dgm:spPr/>
      <dgm:t>
        <a:bodyPr/>
        <a:lstStyle/>
        <a:p>
          <a:endParaRPr lang="hu-HU"/>
        </a:p>
      </dgm:t>
    </dgm:pt>
    <dgm:pt modelId="{1C47553E-E2E5-4617-9512-E877098250D6}" type="pres">
      <dgm:prSet presAssocID="{8047116E-5F50-46C5-8E65-E46BA7D904E5}" presName="parentLin" presStyleCnt="0"/>
      <dgm:spPr/>
      <dgm:t>
        <a:bodyPr/>
        <a:lstStyle/>
        <a:p>
          <a:endParaRPr lang="hu-HU"/>
        </a:p>
      </dgm:t>
    </dgm:pt>
    <dgm:pt modelId="{27C3A7FF-C40A-4A4C-A29C-E94C18026B2E}" type="pres">
      <dgm:prSet presAssocID="{8047116E-5F50-46C5-8E65-E46BA7D904E5}" presName="parentLeftMargin" presStyleLbl="node1" presStyleIdx="7" presStyleCnt="14"/>
      <dgm:spPr/>
      <dgm:t>
        <a:bodyPr/>
        <a:lstStyle/>
        <a:p>
          <a:endParaRPr lang="hu-HU"/>
        </a:p>
      </dgm:t>
    </dgm:pt>
    <dgm:pt modelId="{C854EF63-366A-4322-A468-34BDCD6A6186}" type="pres">
      <dgm:prSet presAssocID="{8047116E-5F50-46C5-8E65-E46BA7D904E5}" presName="parentText" presStyleLbl="node1" presStyleIdx="8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9B9F9F9-F533-464F-8BD0-03A813F4B9A1}" type="pres">
      <dgm:prSet presAssocID="{8047116E-5F50-46C5-8E65-E46BA7D904E5}" presName="negativeSpace" presStyleCnt="0"/>
      <dgm:spPr/>
      <dgm:t>
        <a:bodyPr/>
        <a:lstStyle/>
        <a:p>
          <a:endParaRPr lang="hu-HU"/>
        </a:p>
      </dgm:t>
    </dgm:pt>
    <dgm:pt modelId="{33258F14-1F58-4A7A-85EA-8F72DDD3973A}" type="pres">
      <dgm:prSet presAssocID="{8047116E-5F50-46C5-8E65-E46BA7D904E5}" presName="childText" presStyleLbl="conFgAcc1" presStyleIdx="8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E7556893-7BC3-40C1-A54D-818665D1E22F}" type="pres">
      <dgm:prSet presAssocID="{E714FDE8-93DB-4480-985E-893D891058A4}" presName="spaceBetweenRectangles" presStyleCnt="0"/>
      <dgm:spPr/>
      <dgm:t>
        <a:bodyPr/>
        <a:lstStyle/>
        <a:p>
          <a:endParaRPr lang="hu-HU"/>
        </a:p>
      </dgm:t>
    </dgm:pt>
    <dgm:pt modelId="{9F5473B2-F7AA-4A95-AACD-8B7D733964A9}" type="pres">
      <dgm:prSet presAssocID="{CFB69AAA-199F-457C-848E-ACEDB695BE04}" presName="parentLin" presStyleCnt="0"/>
      <dgm:spPr/>
      <dgm:t>
        <a:bodyPr/>
        <a:lstStyle/>
        <a:p>
          <a:endParaRPr lang="hu-HU"/>
        </a:p>
      </dgm:t>
    </dgm:pt>
    <dgm:pt modelId="{9FB4B633-1F37-4CB7-A083-296900532841}" type="pres">
      <dgm:prSet presAssocID="{CFB69AAA-199F-457C-848E-ACEDB695BE04}" presName="parentLeftMargin" presStyleLbl="node1" presStyleIdx="8" presStyleCnt="14"/>
      <dgm:spPr/>
      <dgm:t>
        <a:bodyPr/>
        <a:lstStyle/>
        <a:p>
          <a:endParaRPr lang="hu-HU"/>
        </a:p>
      </dgm:t>
    </dgm:pt>
    <dgm:pt modelId="{452846C7-9F64-4309-8A45-74AD5AF1E356}" type="pres">
      <dgm:prSet presAssocID="{CFB69AAA-199F-457C-848E-ACEDB695BE04}" presName="parentText" presStyleLbl="node1" presStyleIdx="9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0A9AD1A-A1CE-47D3-A7D5-9F2DB1D67415}" type="pres">
      <dgm:prSet presAssocID="{CFB69AAA-199F-457C-848E-ACEDB695BE04}" presName="negativeSpace" presStyleCnt="0"/>
      <dgm:spPr/>
      <dgm:t>
        <a:bodyPr/>
        <a:lstStyle/>
        <a:p>
          <a:endParaRPr lang="hu-HU"/>
        </a:p>
      </dgm:t>
    </dgm:pt>
    <dgm:pt modelId="{933E4E66-7FDC-4E30-957A-C66640461808}" type="pres">
      <dgm:prSet presAssocID="{CFB69AAA-199F-457C-848E-ACEDB695BE04}" presName="childText" presStyleLbl="conFgAcc1" presStyleIdx="9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1757E57-BD29-44A9-80B0-CDAFAB822398}" type="pres">
      <dgm:prSet presAssocID="{82DF55DC-F430-4E6B-BB08-339523701399}" presName="spaceBetweenRectangles" presStyleCnt="0"/>
      <dgm:spPr/>
      <dgm:t>
        <a:bodyPr/>
        <a:lstStyle/>
        <a:p>
          <a:endParaRPr lang="hu-HU"/>
        </a:p>
      </dgm:t>
    </dgm:pt>
    <dgm:pt modelId="{0A03E54F-B2E3-4A1F-855A-97BBF1935BF2}" type="pres">
      <dgm:prSet presAssocID="{93E6F91B-9CE3-45A1-B314-0B5C7C493756}" presName="parentLin" presStyleCnt="0"/>
      <dgm:spPr/>
      <dgm:t>
        <a:bodyPr/>
        <a:lstStyle/>
        <a:p>
          <a:endParaRPr lang="hu-HU"/>
        </a:p>
      </dgm:t>
    </dgm:pt>
    <dgm:pt modelId="{2746FC5E-14B9-471A-9335-21853647503F}" type="pres">
      <dgm:prSet presAssocID="{93E6F91B-9CE3-45A1-B314-0B5C7C493756}" presName="parentLeftMargin" presStyleLbl="node1" presStyleIdx="9" presStyleCnt="14"/>
      <dgm:spPr/>
      <dgm:t>
        <a:bodyPr/>
        <a:lstStyle/>
        <a:p>
          <a:endParaRPr lang="hu-HU"/>
        </a:p>
      </dgm:t>
    </dgm:pt>
    <dgm:pt modelId="{39C0D303-1827-401C-8F03-07898BDFC43A}" type="pres">
      <dgm:prSet presAssocID="{93E6F91B-9CE3-45A1-B314-0B5C7C493756}" presName="parentText" presStyleLbl="node1" presStyleIdx="10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9C5E70B-A489-44FD-ABC3-53781FB1EA6F}" type="pres">
      <dgm:prSet presAssocID="{93E6F91B-9CE3-45A1-B314-0B5C7C493756}" presName="negativeSpace" presStyleCnt="0"/>
      <dgm:spPr/>
      <dgm:t>
        <a:bodyPr/>
        <a:lstStyle/>
        <a:p>
          <a:endParaRPr lang="hu-HU"/>
        </a:p>
      </dgm:t>
    </dgm:pt>
    <dgm:pt modelId="{BDE98792-0B10-4590-AF9E-7619FC82CACF}" type="pres">
      <dgm:prSet presAssocID="{93E6F91B-9CE3-45A1-B314-0B5C7C493756}" presName="childText" presStyleLbl="conFgAcc1" presStyleIdx="10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DD5A9CE8-1D85-4585-B182-AF9951A0BAEC}" type="pres">
      <dgm:prSet presAssocID="{79EA363E-7A42-416B-B00F-D68C1898C1C0}" presName="spaceBetweenRectangles" presStyleCnt="0"/>
      <dgm:spPr/>
      <dgm:t>
        <a:bodyPr/>
        <a:lstStyle/>
        <a:p>
          <a:endParaRPr lang="hu-HU"/>
        </a:p>
      </dgm:t>
    </dgm:pt>
    <dgm:pt modelId="{3874D469-52C5-4449-9934-AEA979702B8A}" type="pres">
      <dgm:prSet presAssocID="{6F1D110D-2021-4491-8A80-13BCEE2AD9D9}" presName="parentLin" presStyleCnt="0"/>
      <dgm:spPr/>
      <dgm:t>
        <a:bodyPr/>
        <a:lstStyle/>
        <a:p>
          <a:endParaRPr lang="hu-HU"/>
        </a:p>
      </dgm:t>
    </dgm:pt>
    <dgm:pt modelId="{01AB3B5F-4EFE-4B87-AE6C-DAE183C04646}" type="pres">
      <dgm:prSet presAssocID="{6F1D110D-2021-4491-8A80-13BCEE2AD9D9}" presName="parentLeftMargin" presStyleLbl="node1" presStyleIdx="10" presStyleCnt="14"/>
      <dgm:spPr/>
      <dgm:t>
        <a:bodyPr/>
        <a:lstStyle/>
        <a:p>
          <a:endParaRPr lang="hu-HU"/>
        </a:p>
      </dgm:t>
    </dgm:pt>
    <dgm:pt modelId="{3C592B9F-FBBD-4884-91C1-9E8312885B62}" type="pres">
      <dgm:prSet presAssocID="{6F1D110D-2021-4491-8A80-13BCEE2AD9D9}" presName="parentText" presStyleLbl="node1" presStyleIdx="11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6154C69-A9DC-4A15-9409-8E58A5523B8E}" type="pres">
      <dgm:prSet presAssocID="{6F1D110D-2021-4491-8A80-13BCEE2AD9D9}" presName="negativeSpace" presStyleCnt="0"/>
      <dgm:spPr/>
      <dgm:t>
        <a:bodyPr/>
        <a:lstStyle/>
        <a:p>
          <a:endParaRPr lang="hu-HU"/>
        </a:p>
      </dgm:t>
    </dgm:pt>
    <dgm:pt modelId="{186C1562-03A3-4FAC-B72A-3C7FD3B4EBAD}" type="pres">
      <dgm:prSet presAssocID="{6F1D110D-2021-4491-8A80-13BCEE2AD9D9}" presName="childText" presStyleLbl="conFgAcc1" presStyleIdx="11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3D67D97-40E7-40C3-8259-9F52FB8B5236}" type="pres">
      <dgm:prSet presAssocID="{DF9F4EA4-0DE1-4B29-B9EB-72F2E1647FEA}" presName="spaceBetweenRectangles" presStyleCnt="0"/>
      <dgm:spPr/>
      <dgm:t>
        <a:bodyPr/>
        <a:lstStyle/>
        <a:p>
          <a:endParaRPr lang="hu-HU"/>
        </a:p>
      </dgm:t>
    </dgm:pt>
    <dgm:pt modelId="{41D5EB5B-05F7-4760-9485-90B7EA9EDC22}" type="pres">
      <dgm:prSet presAssocID="{DF1EA210-33D0-4B24-AE08-9A12EE5DB315}" presName="parentLin" presStyleCnt="0"/>
      <dgm:spPr/>
      <dgm:t>
        <a:bodyPr/>
        <a:lstStyle/>
        <a:p>
          <a:endParaRPr lang="hu-HU"/>
        </a:p>
      </dgm:t>
    </dgm:pt>
    <dgm:pt modelId="{C0032BC0-2E5A-4996-B71A-EB764812627D}" type="pres">
      <dgm:prSet presAssocID="{DF1EA210-33D0-4B24-AE08-9A12EE5DB315}" presName="parentLeftMargin" presStyleLbl="node1" presStyleIdx="11" presStyleCnt="14"/>
      <dgm:spPr/>
      <dgm:t>
        <a:bodyPr/>
        <a:lstStyle/>
        <a:p>
          <a:endParaRPr lang="hu-HU"/>
        </a:p>
      </dgm:t>
    </dgm:pt>
    <dgm:pt modelId="{8AD4C61F-7B0F-4ED3-94D9-1F5DC7B5FBFD}" type="pres">
      <dgm:prSet presAssocID="{DF1EA210-33D0-4B24-AE08-9A12EE5DB315}" presName="parentText" presStyleLbl="node1" presStyleIdx="12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24736CA2-59EA-443C-AA8B-6611512E0C9B}" type="pres">
      <dgm:prSet presAssocID="{DF1EA210-33D0-4B24-AE08-9A12EE5DB315}" presName="negativeSpace" presStyleCnt="0"/>
      <dgm:spPr/>
      <dgm:t>
        <a:bodyPr/>
        <a:lstStyle/>
        <a:p>
          <a:endParaRPr lang="hu-HU"/>
        </a:p>
      </dgm:t>
    </dgm:pt>
    <dgm:pt modelId="{68CB4E0C-7759-409B-872F-0E337C66010B}" type="pres">
      <dgm:prSet presAssocID="{DF1EA210-33D0-4B24-AE08-9A12EE5DB315}" presName="childText" presStyleLbl="conFgAcc1" presStyleIdx="12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F613B846-1651-4328-AE5A-F9F6E95BA9E6}" type="pres">
      <dgm:prSet presAssocID="{012D983A-93E1-4628-94EE-CD27E93EFC48}" presName="spaceBetweenRectangles" presStyleCnt="0"/>
      <dgm:spPr/>
      <dgm:t>
        <a:bodyPr/>
        <a:lstStyle/>
        <a:p>
          <a:endParaRPr lang="hu-HU"/>
        </a:p>
      </dgm:t>
    </dgm:pt>
    <dgm:pt modelId="{38EC47F8-1E6A-483C-AD7F-CE048078AE92}" type="pres">
      <dgm:prSet presAssocID="{3BB232AB-EDB5-42AA-B862-2CC57744EC80}" presName="parentLin" presStyleCnt="0"/>
      <dgm:spPr/>
      <dgm:t>
        <a:bodyPr/>
        <a:lstStyle/>
        <a:p>
          <a:endParaRPr lang="hu-HU"/>
        </a:p>
      </dgm:t>
    </dgm:pt>
    <dgm:pt modelId="{DB259AF4-E18B-4073-8DCE-66A2138F4C2B}" type="pres">
      <dgm:prSet presAssocID="{3BB232AB-EDB5-42AA-B862-2CC57744EC80}" presName="parentLeftMargin" presStyleLbl="node1" presStyleIdx="12" presStyleCnt="14"/>
      <dgm:spPr/>
      <dgm:t>
        <a:bodyPr/>
        <a:lstStyle/>
        <a:p>
          <a:endParaRPr lang="hu-HU"/>
        </a:p>
      </dgm:t>
    </dgm:pt>
    <dgm:pt modelId="{B1A75298-716F-44B3-B622-6B8CACEF7B9A}" type="pres">
      <dgm:prSet presAssocID="{3BB232AB-EDB5-42AA-B862-2CC57744EC80}" presName="parentText" presStyleLbl="node1" presStyleIdx="13" presStyleCnt="1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F1E5887-037B-4387-8D9C-00069016DC81}" type="pres">
      <dgm:prSet presAssocID="{3BB232AB-EDB5-42AA-B862-2CC57744EC80}" presName="negativeSpace" presStyleCnt="0"/>
      <dgm:spPr/>
      <dgm:t>
        <a:bodyPr/>
        <a:lstStyle/>
        <a:p>
          <a:endParaRPr lang="hu-HU"/>
        </a:p>
      </dgm:t>
    </dgm:pt>
    <dgm:pt modelId="{DF9B4D23-B4E9-4F32-8431-BFB7C1E87DC6}" type="pres">
      <dgm:prSet presAssocID="{3BB232AB-EDB5-42AA-B862-2CC57744EC80}" presName="childText" presStyleLbl="conFgAcc1" presStyleIdx="13" presStyleCnt="14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99860AE2-EA52-428C-AF3E-6F75BB7E380E}" srcId="{AA3D445D-F634-45F8-A1CE-7820428E6E08}" destId="{8047116E-5F50-46C5-8E65-E46BA7D904E5}" srcOrd="8" destOrd="0" parTransId="{3F7A22E2-824E-4C55-A4A5-93028CAB2FCA}" sibTransId="{E714FDE8-93DB-4480-985E-893D891058A4}"/>
    <dgm:cxn modelId="{82469697-08C3-42B9-B587-145C13912827}" type="presOf" srcId="{3BB232AB-EDB5-42AA-B862-2CC57744EC80}" destId="{B1A75298-716F-44B3-B622-6B8CACEF7B9A}" srcOrd="1" destOrd="0" presId="urn:microsoft.com/office/officeart/2005/8/layout/list1"/>
    <dgm:cxn modelId="{76EEE717-F695-40B8-893F-48E35E22A2D8}" type="presOf" srcId="{93E6F91B-9CE3-45A1-B314-0B5C7C493756}" destId="{39C0D303-1827-401C-8F03-07898BDFC43A}" srcOrd="1" destOrd="0" presId="urn:microsoft.com/office/officeart/2005/8/layout/list1"/>
    <dgm:cxn modelId="{74DFA930-B6BE-48AE-B934-A2155EE63EB1}" srcId="{AA3D445D-F634-45F8-A1CE-7820428E6E08}" destId="{CD03350E-2691-4F91-81C9-0FA8E37E6450}" srcOrd="0" destOrd="0" parTransId="{E3FCAF63-3E8A-41AC-A002-7052451763CF}" sibTransId="{28419153-2021-4AD9-B7B3-2E3766D5AE43}"/>
    <dgm:cxn modelId="{8A86F805-B7A3-477F-9FA8-02E73E622BC9}" srcId="{AA3D445D-F634-45F8-A1CE-7820428E6E08}" destId="{93E6F91B-9CE3-45A1-B314-0B5C7C493756}" srcOrd="10" destOrd="0" parTransId="{7D1F435D-426F-4F59-BC4B-C35C70846C5D}" sibTransId="{79EA363E-7A42-416B-B00F-D68C1898C1C0}"/>
    <dgm:cxn modelId="{81EB822A-8916-4FA9-9C9E-0AEB59CD6534}" srcId="{AA3D445D-F634-45F8-A1CE-7820428E6E08}" destId="{04A98378-BA36-4760-95CF-7806EF3064E9}" srcOrd="3" destOrd="0" parTransId="{1A1FC40E-1B93-4ED8-874D-633A10CD36A6}" sibTransId="{5F4B16E0-B2A2-413E-8243-BD9B520FC90C}"/>
    <dgm:cxn modelId="{04D77836-6B06-4AA6-9916-16A888A8431E}" srcId="{AA3D445D-F634-45F8-A1CE-7820428E6E08}" destId="{E10B9625-371B-43EE-B852-A21B97F13BFA}" srcOrd="5" destOrd="0" parTransId="{0EF320EF-53D4-474A-93E3-E577F3D94A30}" sibTransId="{31C63403-A499-4869-BB4F-7A01EB35464F}"/>
    <dgm:cxn modelId="{658C67C3-8C7C-4864-B541-7BDB191EF1F9}" type="presOf" srcId="{04A98378-BA36-4760-95CF-7806EF3064E9}" destId="{55E4A522-D0B0-4DD2-8664-8DD672ACF384}" srcOrd="1" destOrd="0" presId="urn:microsoft.com/office/officeart/2005/8/layout/list1"/>
    <dgm:cxn modelId="{9B099204-2B51-45CD-BC3F-BAD1C8382294}" type="presOf" srcId="{CFB69AAA-199F-457C-848E-ACEDB695BE04}" destId="{452846C7-9F64-4309-8A45-74AD5AF1E356}" srcOrd="1" destOrd="0" presId="urn:microsoft.com/office/officeart/2005/8/layout/list1"/>
    <dgm:cxn modelId="{92E9FEE0-892A-4A28-9B25-E1B96E04429F}" type="presOf" srcId="{1C6957D7-0255-4125-B91D-BE7A98116F4E}" destId="{D4221A31-E4F9-48F3-81A8-5404DC9F9A89}" srcOrd="0" destOrd="0" presId="urn:microsoft.com/office/officeart/2005/8/layout/list1"/>
    <dgm:cxn modelId="{3F66D774-38C9-45F0-A91B-C3C08AA5DEBD}" type="presOf" srcId="{477FB212-C4CF-4338-867B-066771E4F079}" destId="{757618D8-1906-42A9-A090-B0AE34EF0DAA}" srcOrd="0" destOrd="0" presId="urn:microsoft.com/office/officeart/2005/8/layout/list1"/>
    <dgm:cxn modelId="{6C9D9D81-5D7E-43A0-B2CE-E6D022E6D356}" srcId="{AA3D445D-F634-45F8-A1CE-7820428E6E08}" destId="{DF1EA210-33D0-4B24-AE08-9A12EE5DB315}" srcOrd="12" destOrd="0" parTransId="{53826140-2F98-4DCF-849E-E4D7615C7778}" sibTransId="{012D983A-93E1-4628-94EE-CD27E93EFC48}"/>
    <dgm:cxn modelId="{89657056-2501-401D-924C-266DC8AADEFF}" type="presOf" srcId="{294188AC-D5FF-4B79-90AB-1651DC5302BF}" destId="{09B82E45-3015-4E07-AD6C-81BA0C3E7EAD}" srcOrd="1" destOrd="0" presId="urn:microsoft.com/office/officeart/2005/8/layout/list1"/>
    <dgm:cxn modelId="{A5CD22E1-6C6F-482C-B3AE-25A5C6A1E6E5}" type="presOf" srcId="{6F1D110D-2021-4491-8A80-13BCEE2AD9D9}" destId="{3C592B9F-FBBD-4884-91C1-9E8312885B62}" srcOrd="1" destOrd="0" presId="urn:microsoft.com/office/officeart/2005/8/layout/list1"/>
    <dgm:cxn modelId="{A4E255B2-5C3E-408F-A580-7E2AEE2ACCFA}" type="presOf" srcId="{DF1EA210-33D0-4B24-AE08-9A12EE5DB315}" destId="{8AD4C61F-7B0F-4ED3-94D9-1F5DC7B5FBFD}" srcOrd="1" destOrd="0" presId="urn:microsoft.com/office/officeart/2005/8/layout/list1"/>
    <dgm:cxn modelId="{4AEDE5A3-A11D-4BD2-B398-696722B07AF8}" type="presOf" srcId="{6F1D110D-2021-4491-8A80-13BCEE2AD9D9}" destId="{01AB3B5F-4EFE-4B87-AE6C-DAE183C04646}" srcOrd="0" destOrd="0" presId="urn:microsoft.com/office/officeart/2005/8/layout/list1"/>
    <dgm:cxn modelId="{BAE4035B-1261-4577-8DF0-3765450CF5E0}" type="presOf" srcId="{CD03350E-2691-4F91-81C9-0FA8E37E6450}" destId="{D36BD5AE-FBA9-4B16-8607-3DB2127A9915}" srcOrd="1" destOrd="0" presId="urn:microsoft.com/office/officeart/2005/8/layout/list1"/>
    <dgm:cxn modelId="{2EF173BD-4F04-4FB8-B092-10CC9D2C9808}" type="presOf" srcId="{D0407323-7AB6-4436-A637-DC9FF3B4F3A7}" destId="{ACFB4CD4-2652-4DA6-AADE-B147A324E12F}" srcOrd="0" destOrd="0" presId="urn:microsoft.com/office/officeart/2005/8/layout/list1"/>
    <dgm:cxn modelId="{3049BD24-57EB-4F9E-9E49-61DBB9A3BDA2}" type="presOf" srcId="{E10B9625-371B-43EE-B852-A21B97F13BFA}" destId="{D7CE7F56-2F69-41E6-AF81-D46FBD908A4B}" srcOrd="0" destOrd="0" presId="urn:microsoft.com/office/officeart/2005/8/layout/list1"/>
    <dgm:cxn modelId="{AA49D87D-D8CB-4155-84BD-F3A4824C731B}" srcId="{AA3D445D-F634-45F8-A1CE-7820428E6E08}" destId="{294188AC-D5FF-4B79-90AB-1651DC5302BF}" srcOrd="1" destOrd="0" parTransId="{7BE61D06-F145-413C-BAB2-30174343ECBA}" sibTransId="{73945C76-52CC-461B-9709-E3BD98C0AFF6}"/>
    <dgm:cxn modelId="{56C96CA0-0F54-40F2-9398-BAD7DB4A60FC}" srcId="{AA3D445D-F634-45F8-A1CE-7820428E6E08}" destId="{4FBCB4D6-9694-42F0-AC10-5041C8998687}" srcOrd="4" destOrd="0" parTransId="{D9B50EA3-6175-4953-BC65-BA02714C8713}" sibTransId="{360D6205-B9DF-4C61-BAB1-ABF7ACD03158}"/>
    <dgm:cxn modelId="{2FA3FD00-3737-42FD-AB0A-C2BC0DCF1552}" type="presOf" srcId="{4FBCB4D6-9694-42F0-AC10-5041C8998687}" destId="{3128B2C7-D5D8-426C-82EC-84EE18B359BE}" srcOrd="1" destOrd="0" presId="urn:microsoft.com/office/officeart/2005/8/layout/list1"/>
    <dgm:cxn modelId="{0874EB3A-8EBA-4324-9A0B-40867C86A5F5}" type="presOf" srcId="{AA3D445D-F634-45F8-A1CE-7820428E6E08}" destId="{99C6D43B-1A35-4EFB-8EDA-1239C069E6BF}" srcOrd="0" destOrd="0" presId="urn:microsoft.com/office/officeart/2005/8/layout/list1"/>
    <dgm:cxn modelId="{9E535EC1-CF23-41D4-9003-C5E8CE148FDD}" type="presOf" srcId="{1C6957D7-0255-4125-B91D-BE7A98116F4E}" destId="{6194BCA8-CB1D-458C-8FC9-38A7CBE1E6BE}" srcOrd="1" destOrd="0" presId="urn:microsoft.com/office/officeart/2005/8/layout/list1"/>
    <dgm:cxn modelId="{4A7132CE-3A2A-4C98-82CF-F5F9F7144F15}" type="presOf" srcId="{DF1EA210-33D0-4B24-AE08-9A12EE5DB315}" destId="{C0032BC0-2E5A-4996-B71A-EB764812627D}" srcOrd="0" destOrd="0" presId="urn:microsoft.com/office/officeart/2005/8/layout/list1"/>
    <dgm:cxn modelId="{84247CC0-5875-4D80-AEC4-C4BEA0C78FBC}" srcId="{AA3D445D-F634-45F8-A1CE-7820428E6E08}" destId="{6F1D110D-2021-4491-8A80-13BCEE2AD9D9}" srcOrd="11" destOrd="0" parTransId="{AD6F134B-4D72-4F5A-9DD0-1150F238A3C3}" sibTransId="{DF9F4EA4-0DE1-4B29-B9EB-72F2E1647FEA}"/>
    <dgm:cxn modelId="{AFEC1E1C-C4C8-408D-99DC-0DD2C032307E}" type="presOf" srcId="{CFB69AAA-199F-457C-848E-ACEDB695BE04}" destId="{9FB4B633-1F37-4CB7-A083-296900532841}" srcOrd="0" destOrd="0" presId="urn:microsoft.com/office/officeart/2005/8/layout/list1"/>
    <dgm:cxn modelId="{024A375F-93C7-4032-AE73-EE5CAC0DF169}" type="presOf" srcId="{E10B9625-371B-43EE-B852-A21B97F13BFA}" destId="{A7B4DEEB-B229-484E-A4FC-1A8037C84D6C}" srcOrd="1" destOrd="0" presId="urn:microsoft.com/office/officeart/2005/8/layout/list1"/>
    <dgm:cxn modelId="{2EFB07E8-0EA0-488F-B6B4-DAEB850070E3}" srcId="{AA3D445D-F634-45F8-A1CE-7820428E6E08}" destId="{3BB232AB-EDB5-42AA-B862-2CC57744EC80}" srcOrd="13" destOrd="0" parTransId="{0938E304-2296-4A7F-AE6A-D562A3F221B7}" sibTransId="{F8FDCCB0-77E2-48A4-8AEB-AB1223716952}"/>
    <dgm:cxn modelId="{5B225ED0-E0CD-4F7F-92BC-FFEDA620487F}" type="presOf" srcId="{D0407323-7AB6-4436-A637-DC9FF3B4F3A7}" destId="{01CFFBEE-0461-430B-BFA1-E5BAF93346B3}" srcOrd="1" destOrd="0" presId="urn:microsoft.com/office/officeart/2005/8/layout/list1"/>
    <dgm:cxn modelId="{D5E67E89-E5FC-4B0D-9CAE-98F63D755477}" srcId="{AA3D445D-F634-45F8-A1CE-7820428E6E08}" destId="{1C6957D7-0255-4125-B91D-BE7A98116F4E}" srcOrd="7" destOrd="0" parTransId="{07B39B15-ACC2-4FBD-AB44-7E0C252BF0B7}" sibTransId="{67D7635F-EB37-40EF-A5C2-65D593A626DF}"/>
    <dgm:cxn modelId="{9DED7F02-4605-408D-9EFF-819E72FFC609}" type="presOf" srcId="{04A98378-BA36-4760-95CF-7806EF3064E9}" destId="{1C240B01-480E-47EF-9447-424C1853F7E2}" srcOrd="0" destOrd="0" presId="urn:microsoft.com/office/officeart/2005/8/layout/list1"/>
    <dgm:cxn modelId="{479A4B8A-9771-4E65-8D0B-5973F168AD3A}" type="presOf" srcId="{477FB212-C4CF-4338-867B-066771E4F079}" destId="{F2F66D34-849F-49DF-A7BC-FE359911DBAE}" srcOrd="1" destOrd="0" presId="urn:microsoft.com/office/officeart/2005/8/layout/list1"/>
    <dgm:cxn modelId="{CF80FB71-3D4B-4B65-A41F-8FA4DC217699}" srcId="{AA3D445D-F634-45F8-A1CE-7820428E6E08}" destId="{477FB212-C4CF-4338-867B-066771E4F079}" srcOrd="6" destOrd="0" parTransId="{B5027BAF-20EE-4BD3-B76C-3ACA2414BA2A}" sibTransId="{59DC1BA4-0F5E-40FA-914E-B149AF6142AD}"/>
    <dgm:cxn modelId="{01FA76A8-4E16-4579-BCDA-0DD254F91F4F}" type="presOf" srcId="{CD03350E-2691-4F91-81C9-0FA8E37E6450}" destId="{4B0EF9E8-8184-4E0E-AA50-F242A803F22C}" srcOrd="0" destOrd="0" presId="urn:microsoft.com/office/officeart/2005/8/layout/list1"/>
    <dgm:cxn modelId="{F614B431-135E-4119-90F4-E0261C7C18D1}" type="presOf" srcId="{3BB232AB-EDB5-42AA-B862-2CC57744EC80}" destId="{DB259AF4-E18B-4073-8DCE-66A2138F4C2B}" srcOrd="0" destOrd="0" presId="urn:microsoft.com/office/officeart/2005/8/layout/list1"/>
    <dgm:cxn modelId="{28D972AA-0765-4932-AB13-936E861BD73D}" srcId="{AA3D445D-F634-45F8-A1CE-7820428E6E08}" destId="{CFB69AAA-199F-457C-848E-ACEDB695BE04}" srcOrd="9" destOrd="0" parTransId="{58101D1A-8641-4B34-8009-64DC00426F40}" sibTransId="{82DF55DC-F430-4E6B-BB08-339523701399}"/>
    <dgm:cxn modelId="{A1A229CB-3903-4203-AB91-2A3F0D0BF900}" type="presOf" srcId="{8047116E-5F50-46C5-8E65-E46BA7D904E5}" destId="{C854EF63-366A-4322-A468-34BDCD6A6186}" srcOrd="1" destOrd="0" presId="urn:microsoft.com/office/officeart/2005/8/layout/list1"/>
    <dgm:cxn modelId="{6A3BA2A2-43D7-464E-A8F5-C0883E647657}" type="presOf" srcId="{4FBCB4D6-9694-42F0-AC10-5041C8998687}" destId="{D7589198-94DE-43FB-ABA1-9B0750A05C4E}" srcOrd="0" destOrd="0" presId="urn:microsoft.com/office/officeart/2005/8/layout/list1"/>
    <dgm:cxn modelId="{7943E974-04A1-406B-A5FD-99DE4124F743}" type="presOf" srcId="{294188AC-D5FF-4B79-90AB-1651DC5302BF}" destId="{B41AB6E3-336B-4CA9-9612-0D6849185135}" srcOrd="0" destOrd="0" presId="urn:microsoft.com/office/officeart/2005/8/layout/list1"/>
    <dgm:cxn modelId="{2F4C55E1-38C2-4ECB-9D03-B7CFB39C28C0}" type="presOf" srcId="{93E6F91B-9CE3-45A1-B314-0B5C7C493756}" destId="{2746FC5E-14B9-471A-9335-21853647503F}" srcOrd="0" destOrd="0" presId="urn:microsoft.com/office/officeart/2005/8/layout/list1"/>
    <dgm:cxn modelId="{D4F9E1D2-25B2-408D-A172-D53ED5AF41B8}" srcId="{AA3D445D-F634-45F8-A1CE-7820428E6E08}" destId="{D0407323-7AB6-4436-A637-DC9FF3B4F3A7}" srcOrd="2" destOrd="0" parTransId="{3A93FDE1-4177-4922-80B2-1E3AC71D627D}" sibTransId="{6E74CBB7-39E6-4EAD-B959-F4A2C11B43CD}"/>
    <dgm:cxn modelId="{4A749330-9F9C-4868-9E01-5778F6F2C4FE}" type="presOf" srcId="{8047116E-5F50-46C5-8E65-E46BA7D904E5}" destId="{27C3A7FF-C40A-4A4C-A29C-E94C18026B2E}" srcOrd="0" destOrd="0" presId="urn:microsoft.com/office/officeart/2005/8/layout/list1"/>
    <dgm:cxn modelId="{73AAF8B0-DD81-49A5-9D2D-A28F22B1DB7B}" type="presParOf" srcId="{99C6D43B-1A35-4EFB-8EDA-1239C069E6BF}" destId="{7A6FE47F-7BBD-43A7-81D9-C2EED26480B7}" srcOrd="0" destOrd="0" presId="urn:microsoft.com/office/officeart/2005/8/layout/list1"/>
    <dgm:cxn modelId="{5846A0A1-943E-4BF4-9E1B-A0AC1C46E50D}" type="presParOf" srcId="{7A6FE47F-7BBD-43A7-81D9-C2EED26480B7}" destId="{4B0EF9E8-8184-4E0E-AA50-F242A803F22C}" srcOrd="0" destOrd="0" presId="urn:microsoft.com/office/officeart/2005/8/layout/list1"/>
    <dgm:cxn modelId="{6C6DAC95-9539-47A7-B511-DC7C0749DDEE}" type="presParOf" srcId="{7A6FE47F-7BBD-43A7-81D9-C2EED26480B7}" destId="{D36BD5AE-FBA9-4B16-8607-3DB2127A9915}" srcOrd="1" destOrd="0" presId="urn:microsoft.com/office/officeart/2005/8/layout/list1"/>
    <dgm:cxn modelId="{E99670BC-E10E-4D10-9042-628495B31EB0}" type="presParOf" srcId="{99C6D43B-1A35-4EFB-8EDA-1239C069E6BF}" destId="{FC574BFD-4189-42BD-BB30-D7DD83B17ACA}" srcOrd="1" destOrd="0" presId="urn:microsoft.com/office/officeart/2005/8/layout/list1"/>
    <dgm:cxn modelId="{1842EA8F-CC35-47AB-A6F9-27063C1940DB}" type="presParOf" srcId="{99C6D43B-1A35-4EFB-8EDA-1239C069E6BF}" destId="{EB9F06DE-642C-4133-A092-5BE448F1D485}" srcOrd="2" destOrd="0" presId="urn:microsoft.com/office/officeart/2005/8/layout/list1"/>
    <dgm:cxn modelId="{031DD3E6-74CD-43E0-BA01-B42627982C12}" type="presParOf" srcId="{99C6D43B-1A35-4EFB-8EDA-1239C069E6BF}" destId="{01EAC992-DC4D-4B64-9270-6D34E057B4F0}" srcOrd="3" destOrd="0" presId="urn:microsoft.com/office/officeart/2005/8/layout/list1"/>
    <dgm:cxn modelId="{C9599369-2F62-4F6A-B154-25EAA32FA516}" type="presParOf" srcId="{99C6D43B-1A35-4EFB-8EDA-1239C069E6BF}" destId="{72412357-A13D-43B8-82B8-07D42BFE97CD}" srcOrd="4" destOrd="0" presId="urn:microsoft.com/office/officeart/2005/8/layout/list1"/>
    <dgm:cxn modelId="{3A6894A8-50A5-4D89-8C63-0CF19D0C0BAE}" type="presParOf" srcId="{72412357-A13D-43B8-82B8-07D42BFE97CD}" destId="{B41AB6E3-336B-4CA9-9612-0D6849185135}" srcOrd="0" destOrd="0" presId="urn:microsoft.com/office/officeart/2005/8/layout/list1"/>
    <dgm:cxn modelId="{F7149422-6459-4378-8B4E-A3FCEA0000AE}" type="presParOf" srcId="{72412357-A13D-43B8-82B8-07D42BFE97CD}" destId="{09B82E45-3015-4E07-AD6C-81BA0C3E7EAD}" srcOrd="1" destOrd="0" presId="urn:microsoft.com/office/officeart/2005/8/layout/list1"/>
    <dgm:cxn modelId="{AFF18F40-4CF1-47C3-BEAE-F696FF3C212E}" type="presParOf" srcId="{99C6D43B-1A35-4EFB-8EDA-1239C069E6BF}" destId="{C1789AC9-830E-44E7-8D0F-CAE1A3952B04}" srcOrd="5" destOrd="0" presId="urn:microsoft.com/office/officeart/2005/8/layout/list1"/>
    <dgm:cxn modelId="{28D42816-3FF1-4620-9F42-7928ED95BFE6}" type="presParOf" srcId="{99C6D43B-1A35-4EFB-8EDA-1239C069E6BF}" destId="{74446BCF-0A57-4982-A083-E14C3DB4928E}" srcOrd="6" destOrd="0" presId="urn:microsoft.com/office/officeart/2005/8/layout/list1"/>
    <dgm:cxn modelId="{0F7A9CE5-666C-4ACE-A2E8-7156FCF12D68}" type="presParOf" srcId="{99C6D43B-1A35-4EFB-8EDA-1239C069E6BF}" destId="{0508C916-2B5F-4220-9315-DB7A57B3F9BC}" srcOrd="7" destOrd="0" presId="urn:microsoft.com/office/officeart/2005/8/layout/list1"/>
    <dgm:cxn modelId="{B5B59CA7-4226-41B3-8F7D-11A808ACF53C}" type="presParOf" srcId="{99C6D43B-1A35-4EFB-8EDA-1239C069E6BF}" destId="{DA37CF65-F40B-4217-9018-882D08920065}" srcOrd="8" destOrd="0" presId="urn:microsoft.com/office/officeart/2005/8/layout/list1"/>
    <dgm:cxn modelId="{329523F9-4AF0-4F6C-A65F-964C7DBE779B}" type="presParOf" srcId="{DA37CF65-F40B-4217-9018-882D08920065}" destId="{ACFB4CD4-2652-4DA6-AADE-B147A324E12F}" srcOrd="0" destOrd="0" presId="urn:microsoft.com/office/officeart/2005/8/layout/list1"/>
    <dgm:cxn modelId="{3709B8B8-5ECB-4B3F-8E93-CBB5468810D6}" type="presParOf" srcId="{DA37CF65-F40B-4217-9018-882D08920065}" destId="{01CFFBEE-0461-430B-BFA1-E5BAF93346B3}" srcOrd="1" destOrd="0" presId="urn:microsoft.com/office/officeart/2005/8/layout/list1"/>
    <dgm:cxn modelId="{9CF693B0-1032-49B4-852E-9785C9968322}" type="presParOf" srcId="{99C6D43B-1A35-4EFB-8EDA-1239C069E6BF}" destId="{0FB4C1A3-537D-4740-BF0B-A6F4FAE6983D}" srcOrd="9" destOrd="0" presId="urn:microsoft.com/office/officeart/2005/8/layout/list1"/>
    <dgm:cxn modelId="{868EC01A-7C20-4D5D-9A7B-081C4B34BF8D}" type="presParOf" srcId="{99C6D43B-1A35-4EFB-8EDA-1239C069E6BF}" destId="{740116D1-6EBE-4DA9-AFB0-236E59EC9B00}" srcOrd="10" destOrd="0" presId="urn:microsoft.com/office/officeart/2005/8/layout/list1"/>
    <dgm:cxn modelId="{0FDC2617-5CAA-43B4-86D3-960CD6EE8BA8}" type="presParOf" srcId="{99C6D43B-1A35-4EFB-8EDA-1239C069E6BF}" destId="{3AA88FAB-60E3-482A-A5FC-14D0309EBEA2}" srcOrd="11" destOrd="0" presId="urn:microsoft.com/office/officeart/2005/8/layout/list1"/>
    <dgm:cxn modelId="{E7089C38-D6B2-4DBA-83BC-9A783073B2CF}" type="presParOf" srcId="{99C6D43B-1A35-4EFB-8EDA-1239C069E6BF}" destId="{93540ABF-02ED-4DDD-A581-11B71215CDBD}" srcOrd="12" destOrd="0" presId="urn:microsoft.com/office/officeart/2005/8/layout/list1"/>
    <dgm:cxn modelId="{09E41D2E-C3B8-4E7D-9953-93DB0342E750}" type="presParOf" srcId="{93540ABF-02ED-4DDD-A581-11B71215CDBD}" destId="{1C240B01-480E-47EF-9447-424C1853F7E2}" srcOrd="0" destOrd="0" presId="urn:microsoft.com/office/officeart/2005/8/layout/list1"/>
    <dgm:cxn modelId="{130179A1-3C20-4365-AC4F-86738CF654C3}" type="presParOf" srcId="{93540ABF-02ED-4DDD-A581-11B71215CDBD}" destId="{55E4A522-D0B0-4DD2-8664-8DD672ACF384}" srcOrd="1" destOrd="0" presId="urn:microsoft.com/office/officeart/2005/8/layout/list1"/>
    <dgm:cxn modelId="{EBE43ED1-A460-4EF1-BD6F-4DF6F1AC430C}" type="presParOf" srcId="{99C6D43B-1A35-4EFB-8EDA-1239C069E6BF}" destId="{DF809123-2760-45B2-9424-A9AF5D42B396}" srcOrd="13" destOrd="0" presId="urn:microsoft.com/office/officeart/2005/8/layout/list1"/>
    <dgm:cxn modelId="{E603819B-3C1E-47AE-8406-739D85B645F2}" type="presParOf" srcId="{99C6D43B-1A35-4EFB-8EDA-1239C069E6BF}" destId="{9DCB51D2-5B7B-4347-8D41-5E3F631FDED0}" srcOrd="14" destOrd="0" presId="urn:microsoft.com/office/officeart/2005/8/layout/list1"/>
    <dgm:cxn modelId="{8E993DF7-AF69-43CD-ABC1-11B85373D4A4}" type="presParOf" srcId="{99C6D43B-1A35-4EFB-8EDA-1239C069E6BF}" destId="{2F73208D-B937-4A9E-9909-F3AC25AF3BCA}" srcOrd="15" destOrd="0" presId="urn:microsoft.com/office/officeart/2005/8/layout/list1"/>
    <dgm:cxn modelId="{61C2B22D-ACEA-4D1D-ADBC-949DCC7DB4D2}" type="presParOf" srcId="{99C6D43B-1A35-4EFB-8EDA-1239C069E6BF}" destId="{8DE8BE5E-B57D-428A-A3AC-94D4E993E2FC}" srcOrd="16" destOrd="0" presId="urn:microsoft.com/office/officeart/2005/8/layout/list1"/>
    <dgm:cxn modelId="{914F0C74-F8A1-4EF5-B912-FCA2B2097084}" type="presParOf" srcId="{8DE8BE5E-B57D-428A-A3AC-94D4E993E2FC}" destId="{D7589198-94DE-43FB-ABA1-9B0750A05C4E}" srcOrd="0" destOrd="0" presId="urn:microsoft.com/office/officeart/2005/8/layout/list1"/>
    <dgm:cxn modelId="{794D7C65-B7D7-4334-BCBD-982820D6B2D0}" type="presParOf" srcId="{8DE8BE5E-B57D-428A-A3AC-94D4E993E2FC}" destId="{3128B2C7-D5D8-426C-82EC-84EE18B359BE}" srcOrd="1" destOrd="0" presId="urn:microsoft.com/office/officeart/2005/8/layout/list1"/>
    <dgm:cxn modelId="{0E383C3E-3F13-40FE-9372-4FAA760092AA}" type="presParOf" srcId="{99C6D43B-1A35-4EFB-8EDA-1239C069E6BF}" destId="{6D4767C3-B237-4DE4-B860-911C371A1AEB}" srcOrd="17" destOrd="0" presId="urn:microsoft.com/office/officeart/2005/8/layout/list1"/>
    <dgm:cxn modelId="{54D25357-BFBB-46F2-BF41-5FAA1517F003}" type="presParOf" srcId="{99C6D43B-1A35-4EFB-8EDA-1239C069E6BF}" destId="{F944CCAF-65BE-4F1B-B810-BC035B092606}" srcOrd="18" destOrd="0" presId="urn:microsoft.com/office/officeart/2005/8/layout/list1"/>
    <dgm:cxn modelId="{D86FF189-D898-4748-9BF0-3F51A3219DAF}" type="presParOf" srcId="{99C6D43B-1A35-4EFB-8EDA-1239C069E6BF}" destId="{BF9A77F7-B96F-4D59-AFB2-F0BC4251AB38}" srcOrd="19" destOrd="0" presId="urn:microsoft.com/office/officeart/2005/8/layout/list1"/>
    <dgm:cxn modelId="{592B34BB-5652-4D6C-909B-5F41F51E529D}" type="presParOf" srcId="{99C6D43B-1A35-4EFB-8EDA-1239C069E6BF}" destId="{49B89AAC-5F52-4A77-A8D3-91F3638F2579}" srcOrd="20" destOrd="0" presId="urn:microsoft.com/office/officeart/2005/8/layout/list1"/>
    <dgm:cxn modelId="{2474523B-E2A9-46BF-9B20-5E5B51DEDF28}" type="presParOf" srcId="{49B89AAC-5F52-4A77-A8D3-91F3638F2579}" destId="{D7CE7F56-2F69-41E6-AF81-D46FBD908A4B}" srcOrd="0" destOrd="0" presId="urn:microsoft.com/office/officeart/2005/8/layout/list1"/>
    <dgm:cxn modelId="{A36AE38E-18C5-4A6B-882F-715530BFB068}" type="presParOf" srcId="{49B89AAC-5F52-4A77-A8D3-91F3638F2579}" destId="{A7B4DEEB-B229-484E-A4FC-1A8037C84D6C}" srcOrd="1" destOrd="0" presId="urn:microsoft.com/office/officeart/2005/8/layout/list1"/>
    <dgm:cxn modelId="{B059F415-4F4C-416C-A72A-E0B64D2BDA9D}" type="presParOf" srcId="{99C6D43B-1A35-4EFB-8EDA-1239C069E6BF}" destId="{76B54CB1-F8F0-4BC8-9C35-11B351A8A64D}" srcOrd="21" destOrd="0" presId="urn:microsoft.com/office/officeart/2005/8/layout/list1"/>
    <dgm:cxn modelId="{EAE063A4-9D5A-476E-A542-477D18A02C6F}" type="presParOf" srcId="{99C6D43B-1A35-4EFB-8EDA-1239C069E6BF}" destId="{1E641744-55C2-4672-9B76-0A3FCAAE1076}" srcOrd="22" destOrd="0" presId="urn:microsoft.com/office/officeart/2005/8/layout/list1"/>
    <dgm:cxn modelId="{8D696B5C-E7A5-4946-A780-99F1EE55806D}" type="presParOf" srcId="{99C6D43B-1A35-4EFB-8EDA-1239C069E6BF}" destId="{9CB3CE69-1426-4C7A-9B6F-364EC3A9CDB0}" srcOrd="23" destOrd="0" presId="urn:microsoft.com/office/officeart/2005/8/layout/list1"/>
    <dgm:cxn modelId="{5436A90E-FE10-480C-A697-F531456FC607}" type="presParOf" srcId="{99C6D43B-1A35-4EFB-8EDA-1239C069E6BF}" destId="{35E47B80-A537-479D-8E79-13EA361957CA}" srcOrd="24" destOrd="0" presId="urn:microsoft.com/office/officeart/2005/8/layout/list1"/>
    <dgm:cxn modelId="{F373AC2B-42F8-4C2B-8296-A9FE06CB857D}" type="presParOf" srcId="{35E47B80-A537-479D-8E79-13EA361957CA}" destId="{757618D8-1906-42A9-A090-B0AE34EF0DAA}" srcOrd="0" destOrd="0" presId="urn:microsoft.com/office/officeart/2005/8/layout/list1"/>
    <dgm:cxn modelId="{F9380BB4-AE88-4498-B28C-12C9584AC001}" type="presParOf" srcId="{35E47B80-A537-479D-8E79-13EA361957CA}" destId="{F2F66D34-849F-49DF-A7BC-FE359911DBAE}" srcOrd="1" destOrd="0" presId="urn:microsoft.com/office/officeart/2005/8/layout/list1"/>
    <dgm:cxn modelId="{0442C3B4-82DA-4C10-949C-1717F2057A5E}" type="presParOf" srcId="{99C6D43B-1A35-4EFB-8EDA-1239C069E6BF}" destId="{B1DA4DF8-9846-4DB5-B821-35EA9F0377C9}" srcOrd="25" destOrd="0" presId="urn:microsoft.com/office/officeart/2005/8/layout/list1"/>
    <dgm:cxn modelId="{813E1864-183F-4AFC-8784-1D5CD7489B98}" type="presParOf" srcId="{99C6D43B-1A35-4EFB-8EDA-1239C069E6BF}" destId="{4ED18B4E-81C1-46B9-9231-9C2D2352DCF8}" srcOrd="26" destOrd="0" presId="urn:microsoft.com/office/officeart/2005/8/layout/list1"/>
    <dgm:cxn modelId="{451012BF-9F08-4D43-928B-513F03C28A43}" type="presParOf" srcId="{99C6D43B-1A35-4EFB-8EDA-1239C069E6BF}" destId="{DEB69E51-4DBB-46B9-84AD-90C2C401C57B}" srcOrd="27" destOrd="0" presId="urn:microsoft.com/office/officeart/2005/8/layout/list1"/>
    <dgm:cxn modelId="{85CB0AA9-DFB6-486B-8C66-3D725B25D0D9}" type="presParOf" srcId="{99C6D43B-1A35-4EFB-8EDA-1239C069E6BF}" destId="{403E1CEB-A48F-4885-A13C-FA6877350F17}" srcOrd="28" destOrd="0" presId="urn:microsoft.com/office/officeart/2005/8/layout/list1"/>
    <dgm:cxn modelId="{293B7929-B969-4F17-A38D-3CFC51591C69}" type="presParOf" srcId="{403E1CEB-A48F-4885-A13C-FA6877350F17}" destId="{D4221A31-E4F9-48F3-81A8-5404DC9F9A89}" srcOrd="0" destOrd="0" presId="urn:microsoft.com/office/officeart/2005/8/layout/list1"/>
    <dgm:cxn modelId="{792DFFAD-8B86-4F1B-8E0B-4BEC112CF7E5}" type="presParOf" srcId="{403E1CEB-A48F-4885-A13C-FA6877350F17}" destId="{6194BCA8-CB1D-458C-8FC9-38A7CBE1E6BE}" srcOrd="1" destOrd="0" presId="urn:microsoft.com/office/officeart/2005/8/layout/list1"/>
    <dgm:cxn modelId="{57760A1F-2AFD-493B-A351-D4D2D96F7CC8}" type="presParOf" srcId="{99C6D43B-1A35-4EFB-8EDA-1239C069E6BF}" destId="{E6EA978E-3471-45F0-8903-D9EB27C0CED5}" srcOrd="29" destOrd="0" presId="urn:microsoft.com/office/officeart/2005/8/layout/list1"/>
    <dgm:cxn modelId="{4CB2880D-DE6D-43AF-BA0F-91199124B51A}" type="presParOf" srcId="{99C6D43B-1A35-4EFB-8EDA-1239C069E6BF}" destId="{DB6F11A4-B75F-4B1A-A1FA-9E9276EAE33B}" srcOrd="30" destOrd="0" presId="urn:microsoft.com/office/officeart/2005/8/layout/list1"/>
    <dgm:cxn modelId="{C72D1E81-F4F1-4A66-A070-A330AC5F772A}" type="presParOf" srcId="{99C6D43B-1A35-4EFB-8EDA-1239C069E6BF}" destId="{6BB58D40-F850-4BCB-AA06-50C9CC749B9A}" srcOrd="31" destOrd="0" presId="urn:microsoft.com/office/officeart/2005/8/layout/list1"/>
    <dgm:cxn modelId="{90A62E20-D6CF-4EDC-A4F9-CA553A56BC75}" type="presParOf" srcId="{99C6D43B-1A35-4EFB-8EDA-1239C069E6BF}" destId="{1C47553E-E2E5-4617-9512-E877098250D6}" srcOrd="32" destOrd="0" presId="urn:microsoft.com/office/officeart/2005/8/layout/list1"/>
    <dgm:cxn modelId="{A0D90753-C768-48D2-911A-88C7065D9575}" type="presParOf" srcId="{1C47553E-E2E5-4617-9512-E877098250D6}" destId="{27C3A7FF-C40A-4A4C-A29C-E94C18026B2E}" srcOrd="0" destOrd="0" presId="urn:microsoft.com/office/officeart/2005/8/layout/list1"/>
    <dgm:cxn modelId="{70385A65-2E68-4BEC-842F-6C97F2B5D297}" type="presParOf" srcId="{1C47553E-E2E5-4617-9512-E877098250D6}" destId="{C854EF63-366A-4322-A468-34BDCD6A6186}" srcOrd="1" destOrd="0" presId="urn:microsoft.com/office/officeart/2005/8/layout/list1"/>
    <dgm:cxn modelId="{499A51B2-CC6F-415C-99A6-C02E61D44685}" type="presParOf" srcId="{99C6D43B-1A35-4EFB-8EDA-1239C069E6BF}" destId="{F9B9F9F9-F533-464F-8BD0-03A813F4B9A1}" srcOrd="33" destOrd="0" presId="urn:microsoft.com/office/officeart/2005/8/layout/list1"/>
    <dgm:cxn modelId="{F8B386DA-9F6B-4895-AB47-68702FF91607}" type="presParOf" srcId="{99C6D43B-1A35-4EFB-8EDA-1239C069E6BF}" destId="{33258F14-1F58-4A7A-85EA-8F72DDD3973A}" srcOrd="34" destOrd="0" presId="urn:microsoft.com/office/officeart/2005/8/layout/list1"/>
    <dgm:cxn modelId="{35081F6C-7F19-4BF2-BA56-4839FBADA13D}" type="presParOf" srcId="{99C6D43B-1A35-4EFB-8EDA-1239C069E6BF}" destId="{E7556893-7BC3-40C1-A54D-818665D1E22F}" srcOrd="35" destOrd="0" presId="urn:microsoft.com/office/officeart/2005/8/layout/list1"/>
    <dgm:cxn modelId="{02E4437A-D15B-43F9-81C3-1CEF559F452F}" type="presParOf" srcId="{99C6D43B-1A35-4EFB-8EDA-1239C069E6BF}" destId="{9F5473B2-F7AA-4A95-AACD-8B7D733964A9}" srcOrd="36" destOrd="0" presId="urn:microsoft.com/office/officeart/2005/8/layout/list1"/>
    <dgm:cxn modelId="{B785AFC3-888C-4E3C-8527-2070978F99C8}" type="presParOf" srcId="{9F5473B2-F7AA-4A95-AACD-8B7D733964A9}" destId="{9FB4B633-1F37-4CB7-A083-296900532841}" srcOrd="0" destOrd="0" presId="urn:microsoft.com/office/officeart/2005/8/layout/list1"/>
    <dgm:cxn modelId="{0A3770FD-711C-4EEC-9534-E1C9D1B4C21F}" type="presParOf" srcId="{9F5473B2-F7AA-4A95-AACD-8B7D733964A9}" destId="{452846C7-9F64-4309-8A45-74AD5AF1E356}" srcOrd="1" destOrd="0" presId="urn:microsoft.com/office/officeart/2005/8/layout/list1"/>
    <dgm:cxn modelId="{3F26C8EA-3D96-4969-872B-B7F720544678}" type="presParOf" srcId="{99C6D43B-1A35-4EFB-8EDA-1239C069E6BF}" destId="{20A9AD1A-A1CE-47D3-A7D5-9F2DB1D67415}" srcOrd="37" destOrd="0" presId="urn:microsoft.com/office/officeart/2005/8/layout/list1"/>
    <dgm:cxn modelId="{EAEB4522-E0B7-4D9E-8072-727E6FECF7FB}" type="presParOf" srcId="{99C6D43B-1A35-4EFB-8EDA-1239C069E6BF}" destId="{933E4E66-7FDC-4E30-957A-C66640461808}" srcOrd="38" destOrd="0" presId="urn:microsoft.com/office/officeart/2005/8/layout/list1"/>
    <dgm:cxn modelId="{424CD12A-37DF-44D1-A9F2-7B2B8A078D81}" type="presParOf" srcId="{99C6D43B-1A35-4EFB-8EDA-1239C069E6BF}" destId="{71757E57-BD29-44A9-80B0-CDAFAB822398}" srcOrd="39" destOrd="0" presId="urn:microsoft.com/office/officeart/2005/8/layout/list1"/>
    <dgm:cxn modelId="{8D5BB84E-4920-4F3B-AD21-0569B65A7644}" type="presParOf" srcId="{99C6D43B-1A35-4EFB-8EDA-1239C069E6BF}" destId="{0A03E54F-B2E3-4A1F-855A-97BBF1935BF2}" srcOrd="40" destOrd="0" presId="urn:microsoft.com/office/officeart/2005/8/layout/list1"/>
    <dgm:cxn modelId="{387465B7-4DBC-4465-BFCC-56178EF0BC27}" type="presParOf" srcId="{0A03E54F-B2E3-4A1F-855A-97BBF1935BF2}" destId="{2746FC5E-14B9-471A-9335-21853647503F}" srcOrd="0" destOrd="0" presId="urn:microsoft.com/office/officeart/2005/8/layout/list1"/>
    <dgm:cxn modelId="{516147A1-9076-49F5-8A17-054344CC7650}" type="presParOf" srcId="{0A03E54F-B2E3-4A1F-855A-97BBF1935BF2}" destId="{39C0D303-1827-401C-8F03-07898BDFC43A}" srcOrd="1" destOrd="0" presId="urn:microsoft.com/office/officeart/2005/8/layout/list1"/>
    <dgm:cxn modelId="{017CD024-61BF-48BF-ADC9-3232CA9DC780}" type="presParOf" srcId="{99C6D43B-1A35-4EFB-8EDA-1239C069E6BF}" destId="{29C5E70B-A489-44FD-ABC3-53781FB1EA6F}" srcOrd="41" destOrd="0" presId="urn:microsoft.com/office/officeart/2005/8/layout/list1"/>
    <dgm:cxn modelId="{3DD70E90-552F-487B-89EB-B9AC87459073}" type="presParOf" srcId="{99C6D43B-1A35-4EFB-8EDA-1239C069E6BF}" destId="{BDE98792-0B10-4590-AF9E-7619FC82CACF}" srcOrd="42" destOrd="0" presId="urn:microsoft.com/office/officeart/2005/8/layout/list1"/>
    <dgm:cxn modelId="{5B88E268-501E-4522-99BC-ACC755F9B3A7}" type="presParOf" srcId="{99C6D43B-1A35-4EFB-8EDA-1239C069E6BF}" destId="{DD5A9CE8-1D85-4585-B182-AF9951A0BAEC}" srcOrd="43" destOrd="0" presId="urn:microsoft.com/office/officeart/2005/8/layout/list1"/>
    <dgm:cxn modelId="{CAB00F2B-2425-4618-96B3-DC7CB33DB62F}" type="presParOf" srcId="{99C6D43B-1A35-4EFB-8EDA-1239C069E6BF}" destId="{3874D469-52C5-4449-9934-AEA979702B8A}" srcOrd="44" destOrd="0" presId="urn:microsoft.com/office/officeart/2005/8/layout/list1"/>
    <dgm:cxn modelId="{FBFE1720-0EBE-4835-9D52-880C2F813AD9}" type="presParOf" srcId="{3874D469-52C5-4449-9934-AEA979702B8A}" destId="{01AB3B5F-4EFE-4B87-AE6C-DAE183C04646}" srcOrd="0" destOrd="0" presId="urn:microsoft.com/office/officeart/2005/8/layout/list1"/>
    <dgm:cxn modelId="{CB2320E8-114E-4668-BE4A-336B0B69387F}" type="presParOf" srcId="{3874D469-52C5-4449-9934-AEA979702B8A}" destId="{3C592B9F-FBBD-4884-91C1-9E8312885B62}" srcOrd="1" destOrd="0" presId="urn:microsoft.com/office/officeart/2005/8/layout/list1"/>
    <dgm:cxn modelId="{58A62FA1-3388-475F-BB96-9F2C1EC9F990}" type="presParOf" srcId="{99C6D43B-1A35-4EFB-8EDA-1239C069E6BF}" destId="{26154C69-A9DC-4A15-9409-8E58A5523B8E}" srcOrd="45" destOrd="0" presId="urn:microsoft.com/office/officeart/2005/8/layout/list1"/>
    <dgm:cxn modelId="{C9B1EAD3-D521-4087-9BF9-E5CCA8C301AE}" type="presParOf" srcId="{99C6D43B-1A35-4EFB-8EDA-1239C069E6BF}" destId="{186C1562-03A3-4FAC-B72A-3C7FD3B4EBAD}" srcOrd="46" destOrd="0" presId="urn:microsoft.com/office/officeart/2005/8/layout/list1"/>
    <dgm:cxn modelId="{6869A7C5-55F3-4277-9935-073DAB738FFC}" type="presParOf" srcId="{99C6D43B-1A35-4EFB-8EDA-1239C069E6BF}" destId="{13D67D97-40E7-40C3-8259-9F52FB8B5236}" srcOrd="47" destOrd="0" presId="urn:microsoft.com/office/officeart/2005/8/layout/list1"/>
    <dgm:cxn modelId="{259F8E7C-FAF9-4954-BF38-498299E90C8A}" type="presParOf" srcId="{99C6D43B-1A35-4EFB-8EDA-1239C069E6BF}" destId="{41D5EB5B-05F7-4760-9485-90B7EA9EDC22}" srcOrd="48" destOrd="0" presId="urn:microsoft.com/office/officeart/2005/8/layout/list1"/>
    <dgm:cxn modelId="{4ED633F6-67F2-4547-AAA2-8C9BBAF7C58C}" type="presParOf" srcId="{41D5EB5B-05F7-4760-9485-90B7EA9EDC22}" destId="{C0032BC0-2E5A-4996-B71A-EB764812627D}" srcOrd="0" destOrd="0" presId="urn:microsoft.com/office/officeart/2005/8/layout/list1"/>
    <dgm:cxn modelId="{0317C20C-7272-4A6D-AF46-7727FFFDF648}" type="presParOf" srcId="{41D5EB5B-05F7-4760-9485-90B7EA9EDC22}" destId="{8AD4C61F-7B0F-4ED3-94D9-1F5DC7B5FBFD}" srcOrd="1" destOrd="0" presId="urn:microsoft.com/office/officeart/2005/8/layout/list1"/>
    <dgm:cxn modelId="{0652B01B-67B2-45A6-B553-88391C888C07}" type="presParOf" srcId="{99C6D43B-1A35-4EFB-8EDA-1239C069E6BF}" destId="{24736CA2-59EA-443C-AA8B-6611512E0C9B}" srcOrd="49" destOrd="0" presId="urn:microsoft.com/office/officeart/2005/8/layout/list1"/>
    <dgm:cxn modelId="{862E3E99-1139-402C-BFCF-9C08EAC413F9}" type="presParOf" srcId="{99C6D43B-1A35-4EFB-8EDA-1239C069E6BF}" destId="{68CB4E0C-7759-409B-872F-0E337C66010B}" srcOrd="50" destOrd="0" presId="urn:microsoft.com/office/officeart/2005/8/layout/list1"/>
    <dgm:cxn modelId="{9603DD7C-7B55-4CB4-9877-5E515469B959}" type="presParOf" srcId="{99C6D43B-1A35-4EFB-8EDA-1239C069E6BF}" destId="{F613B846-1651-4328-AE5A-F9F6E95BA9E6}" srcOrd="51" destOrd="0" presId="urn:microsoft.com/office/officeart/2005/8/layout/list1"/>
    <dgm:cxn modelId="{FEE986B0-75AA-491B-BFE2-4114B8921CCB}" type="presParOf" srcId="{99C6D43B-1A35-4EFB-8EDA-1239C069E6BF}" destId="{38EC47F8-1E6A-483C-AD7F-CE048078AE92}" srcOrd="52" destOrd="0" presId="urn:microsoft.com/office/officeart/2005/8/layout/list1"/>
    <dgm:cxn modelId="{38074441-433A-4475-AFAE-CC665C5DDF72}" type="presParOf" srcId="{38EC47F8-1E6A-483C-AD7F-CE048078AE92}" destId="{DB259AF4-E18B-4073-8DCE-66A2138F4C2B}" srcOrd="0" destOrd="0" presId="urn:microsoft.com/office/officeart/2005/8/layout/list1"/>
    <dgm:cxn modelId="{B4FCF6A9-1515-453B-B101-E11B95752D65}" type="presParOf" srcId="{38EC47F8-1E6A-483C-AD7F-CE048078AE92}" destId="{B1A75298-716F-44B3-B622-6B8CACEF7B9A}" srcOrd="1" destOrd="0" presId="urn:microsoft.com/office/officeart/2005/8/layout/list1"/>
    <dgm:cxn modelId="{3C15E5CB-AC64-4216-B34F-EE283A591D65}" type="presParOf" srcId="{99C6D43B-1A35-4EFB-8EDA-1239C069E6BF}" destId="{CF1E5887-037B-4387-8D9C-00069016DC81}" srcOrd="53" destOrd="0" presId="urn:microsoft.com/office/officeart/2005/8/layout/list1"/>
    <dgm:cxn modelId="{52096015-D50C-4F9A-90F5-4684403E6E6D}" type="presParOf" srcId="{99C6D43B-1A35-4EFB-8EDA-1239C069E6BF}" destId="{DF9B4D23-B4E9-4F32-8431-BFB7C1E87DC6}" srcOrd="5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929296-20BF-45C8-8B87-FFF8615D7C98}" type="doc">
      <dgm:prSet loTypeId="urn:microsoft.com/office/officeart/2005/8/layout/radial1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hu-HU"/>
        </a:p>
      </dgm:t>
    </dgm:pt>
    <dgm:pt modelId="{83E1D722-69A0-48CB-A7BD-A34CB921E7BF}">
      <dgm:prSet phldrT="[Szöveg]" custT="1"/>
      <dgm:spPr>
        <a:solidFill>
          <a:srgbClr val="C00000"/>
        </a:solidFill>
      </dgm:spPr>
      <dgm:t>
        <a:bodyPr/>
        <a:lstStyle/>
        <a:p>
          <a:r>
            <a:rPr lang="hu-HU" sz="1200" b="1" dirty="0" smtClean="0"/>
            <a:t>Családvédelmi akcióterv</a:t>
          </a:r>
          <a:endParaRPr lang="hu-HU" sz="1200" b="1" dirty="0"/>
        </a:p>
      </dgm:t>
    </dgm:pt>
    <dgm:pt modelId="{C24FC6EF-FE53-4086-9732-B54065F34255}" type="parTrans" cxnId="{9CC32A5F-73EE-40FE-8885-850547A9D309}">
      <dgm:prSet/>
      <dgm:spPr/>
      <dgm:t>
        <a:bodyPr/>
        <a:lstStyle/>
        <a:p>
          <a:endParaRPr lang="hu-HU" b="1"/>
        </a:p>
      </dgm:t>
    </dgm:pt>
    <dgm:pt modelId="{D2E19A3F-A7CA-41A3-BE8C-46494B33716D}" type="sibTrans" cxnId="{9CC32A5F-73EE-40FE-8885-850547A9D309}">
      <dgm:prSet/>
      <dgm:spPr/>
      <dgm:t>
        <a:bodyPr/>
        <a:lstStyle/>
        <a:p>
          <a:endParaRPr lang="hu-HU" b="1"/>
        </a:p>
      </dgm:t>
    </dgm:pt>
    <dgm:pt modelId="{25488251-6BEF-4697-8546-519EA1665B9B}">
      <dgm:prSet phldrT="[Szöveg]" custT="1"/>
      <dgm:spPr/>
      <dgm:t>
        <a:bodyPr/>
        <a:lstStyle/>
        <a:p>
          <a:r>
            <a:rPr lang="hu-HU" sz="1200" b="1" dirty="0" smtClean="0"/>
            <a:t>Babaváró támogatás</a:t>
          </a:r>
          <a:endParaRPr lang="hu-HU" sz="1200" b="1" dirty="0"/>
        </a:p>
      </dgm:t>
    </dgm:pt>
    <dgm:pt modelId="{7409C6D4-88B5-4515-B90D-605A4AEE6B69}" type="parTrans" cxnId="{98C21F26-E5A7-4611-AAF6-B7B66F4B63CA}">
      <dgm:prSet/>
      <dgm:spPr/>
      <dgm:t>
        <a:bodyPr/>
        <a:lstStyle/>
        <a:p>
          <a:endParaRPr lang="hu-HU" b="1"/>
        </a:p>
      </dgm:t>
    </dgm:pt>
    <dgm:pt modelId="{A99D0F90-448D-449F-9D92-93DF29C2E414}" type="sibTrans" cxnId="{98C21F26-E5A7-4611-AAF6-B7B66F4B63CA}">
      <dgm:prSet/>
      <dgm:spPr/>
      <dgm:t>
        <a:bodyPr/>
        <a:lstStyle/>
        <a:p>
          <a:endParaRPr lang="hu-HU" b="1"/>
        </a:p>
      </dgm:t>
    </dgm:pt>
    <dgm:pt modelId="{672B0F94-25D5-447B-9921-C6A447FCD1D4}">
      <dgm:prSet phldrT="[Szöveg]" custT="1"/>
      <dgm:spPr/>
      <dgm:t>
        <a:bodyPr/>
        <a:lstStyle/>
        <a:p>
          <a:r>
            <a:rPr lang="hu-HU" sz="1200" b="1" dirty="0" smtClean="0"/>
            <a:t>Falusi CSOK</a:t>
          </a:r>
          <a:endParaRPr lang="hu-HU" sz="1200" b="1" dirty="0"/>
        </a:p>
      </dgm:t>
    </dgm:pt>
    <dgm:pt modelId="{436BBC1D-2CEF-4293-99DA-E6395D8A95B7}" type="parTrans" cxnId="{FD77ABD6-0E07-41AB-A7C6-5C2FF5E66EE6}">
      <dgm:prSet/>
      <dgm:spPr/>
      <dgm:t>
        <a:bodyPr/>
        <a:lstStyle/>
        <a:p>
          <a:endParaRPr lang="hu-HU" b="1"/>
        </a:p>
      </dgm:t>
    </dgm:pt>
    <dgm:pt modelId="{00EFB153-0A35-4763-BDB4-1AFFE5D2FF83}" type="sibTrans" cxnId="{FD77ABD6-0E07-41AB-A7C6-5C2FF5E66EE6}">
      <dgm:prSet/>
      <dgm:spPr/>
      <dgm:t>
        <a:bodyPr/>
        <a:lstStyle/>
        <a:p>
          <a:endParaRPr lang="hu-HU" b="1"/>
        </a:p>
      </dgm:t>
    </dgm:pt>
    <dgm:pt modelId="{0006A3AF-53D3-49C8-8B9D-57F881E44D50}">
      <dgm:prSet phldrT="[Szöveg]" custT="1"/>
      <dgm:spPr/>
      <dgm:t>
        <a:bodyPr/>
        <a:lstStyle/>
        <a:p>
          <a:r>
            <a:rPr lang="hu-HU" sz="1200" b="1" dirty="0" smtClean="0"/>
            <a:t>Jelzáloghitel elengedés</a:t>
          </a:r>
          <a:endParaRPr lang="hu-HU" sz="1200" b="1" dirty="0"/>
        </a:p>
      </dgm:t>
    </dgm:pt>
    <dgm:pt modelId="{472C3487-0A1E-434D-A383-7F74B4EF6F08}" type="parTrans" cxnId="{6EC827BB-2B6A-4071-8537-C4D1688AA3C2}">
      <dgm:prSet/>
      <dgm:spPr/>
      <dgm:t>
        <a:bodyPr/>
        <a:lstStyle/>
        <a:p>
          <a:endParaRPr lang="hu-HU" b="1"/>
        </a:p>
      </dgm:t>
    </dgm:pt>
    <dgm:pt modelId="{31A61DBD-E238-471F-A45F-32E688FCFCBB}" type="sibTrans" cxnId="{6EC827BB-2B6A-4071-8537-C4D1688AA3C2}">
      <dgm:prSet/>
      <dgm:spPr/>
      <dgm:t>
        <a:bodyPr/>
        <a:lstStyle/>
        <a:p>
          <a:endParaRPr lang="hu-HU" b="1"/>
        </a:p>
      </dgm:t>
    </dgm:pt>
    <dgm:pt modelId="{CD41009B-3277-4589-90C5-8FD1AC346E94}">
      <dgm:prSet phldrT="[Szöveg]" custT="1"/>
      <dgm:spPr/>
      <dgm:t>
        <a:bodyPr/>
        <a:lstStyle/>
        <a:p>
          <a:r>
            <a:rPr lang="hu-HU" sz="1200" b="1" dirty="0" smtClean="0"/>
            <a:t>Négy- vagy többgyermekes anyák személyi jövedelemadó-mentessége</a:t>
          </a:r>
          <a:endParaRPr lang="hu-HU" sz="1200" b="1" dirty="0"/>
        </a:p>
      </dgm:t>
    </dgm:pt>
    <dgm:pt modelId="{542AFAA8-5995-4F56-B09E-16C62E893903}" type="parTrans" cxnId="{62E37D89-8EB2-4290-82F6-FAC67ECE0F01}">
      <dgm:prSet/>
      <dgm:spPr/>
      <dgm:t>
        <a:bodyPr/>
        <a:lstStyle/>
        <a:p>
          <a:endParaRPr lang="hu-HU" b="1"/>
        </a:p>
      </dgm:t>
    </dgm:pt>
    <dgm:pt modelId="{B4CC1A18-CB18-418B-AE5B-5A37B9C17251}" type="sibTrans" cxnId="{62E37D89-8EB2-4290-82F6-FAC67ECE0F01}">
      <dgm:prSet/>
      <dgm:spPr/>
      <dgm:t>
        <a:bodyPr/>
        <a:lstStyle/>
        <a:p>
          <a:endParaRPr lang="hu-HU" b="1"/>
        </a:p>
      </dgm:t>
    </dgm:pt>
    <dgm:pt modelId="{BCAEA6DD-48AE-4AA9-BE69-F575915976B4}">
      <dgm:prSet phldrT="[Szöveg]" custT="1"/>
      <dgm:spPr/>
      <dgm:t>
        <a:bodyPr/>
        <a:lstStyle/>
        <a:p>
          <a:r>
            <a:rPr lang="hu-HU" sz="1200" b="1" dirty="0" smtClean="0"/>
            <a:t>Három- vagy többgyermekes családok személygépkocsi-szerzési támogatása</a:t>
          </a:r>
          <a:endParaRPr lang="hu-HU" sz="1200" b="1" dirty="0"/>
        </a:p>
      </dgm:t>
    </dgm:pt>
    <dgm:pt modelId="{3A72288C-BDEF-4754-AA61-09269CC558AA}" type="parTrans" cxnId="{FF291992-C1AA-464E-97B0-00A41608D6CE}">
      <dgm:prSet/>
      <dgm:spPr/>
      <dgm:t>
        <a:bodyPr/>
        <a:lstStyle/>
        <a:p>
          <a:endParaRPr lang="hu-HU" b="1"/>
        </a:p>
      </dgm:t>
    </dgm:pt>
    <dgm:pt modelId="{EDD70BAC-89FC-453A-8D10-A1613BC2FA2F}" type="sibTrans" cxnId="{FF291992-C1AA-464E-97B0-00A41608D6CE}">
      <dgm:prSet/>
      <dgm:spPr/>
      <dgm:t>
        <a:bodyPr/>
        <a:lstStyle/>
        <a:p>
          <a:endParaRPr lang="hu-HU" b="1"/>
        </a:p>
      </dgm:t>
    </dgm:pt>
    <dgm:pt modelId="{A335D822-426E-43F1-925D-F37DECE73AAA}">
      <dgm:prSet phldrT="[Szöveg]" custT="1"/>
      <dgm:spPr/>
      <dgm:t>
        <a:bodyPr/>
        <a:lstStyle/>
        <a:p>
          <a:r>
            <a:rPr lang="hu-HU" sz="1200" b="1" dirty="0" smtClean="0"/>
            <a:t>Bölcsődefejlesztés középtávú programja</a:t>
          </a:r>
          <a:endParaRPr lang="hu-HU" sz="1200" b="1" dirty="0"/>
        </a:p>
      </dgm:t>
    </dgm:pt>
    <dgm:pt modelId="{1A41D32C-B24B-4613-9973-8EFC18831EA7}" type="parTrans" cxnId="{99F53AED-365C-4E92-841D-73239FDCFB6D}">
      <dgm:prSet/>
      <dgm:spPr/>
      <dgm:t>
        <a:bodyPr/>
        <a:lstStyle/>
        <a:p>
          <a:endParaRPr lang="hu-HU" b="1"/>
        </a:p>
      </dgm:t>
    </dgm:pt>
    <dgm:pt modelId="{F26B1A15-D371-42E1-B180-6FC18729ED67}" type="sibTrans" cxnId="{99F53AED-365C-4E92-841D-73239FDCFB6D}">
      <dgm:prSet/>
      <dgm:spPr/>
      <dgm:t>
        <a:bodyPr/>
        <a:lstStyle/>
        <a:p>
          <a:endParaRPr lang="hu-HU" b="1"/>
        </a:p>
      </dgm:t>
    </dgm:pt>
    <dgm:pt modelId="{ED1B4B90-3915-4124-9A0D-DEE02F14DB47}">
      <dgm:prSet phldrT="[Szöveg]" custT="1"/>
      <dgm:spPr/>
      <dgm:t>
        <a:bodyPr/>
        <a:lstStyle/>
        <a:p>
          <a:r>
            <a:rPr lang="hu-HU" sz="1200" b="1" dirty="0" smtClean="0"/>
            <a:t>Nagyszülői gyermekgondozási díj bevezetése</a:t>
          </a:r>
          <a:endParaRPr lang="hu-HU" sz="1200" b="1" dirty="0"/>
        </a:p>
      </dgm:t>
    </dgm:pt>
    <dgm:pt modelId="{3FCAD3A2-5EF9-48F7-9DD5-12A910BC2EB8}" type="parTrans" cxnId="{C1D9A763-15AA-4F71-A5AF-CA5F1E9213F0}">
      <dgm:prSet/>
      <dgm:spPr/>
      <dgm:t>
        <a:bodyPr/>
        <a:lstStyle/>
        <a:p>
          <a:endParaRPr lang="hu-HU" b="1"/>
        </a:p>
      </dgm:t>
    </dgm:pt>
    <dgm:pt modelId="{C34992EC-0CB1-42F7-BD8F-1B4F15BF523A}" type="sibTrans" cxnId="{C1D9A763-15AA-4F71-A5AF-CA5F1E9213F0}">
      <dgm:prSet/>
      <dgm:spPr/>
      <dgm:t>
        <a:bodyPr/>
        <a:lstStyle/>
        <a:p>
          <a:endParaRPr lang="hu-HU" b="1"/>
        </a:p>
      </dgm:t>
    </dgm:pt>
    <dgm:pt modelId="{CDD3E373-03B7-47B4-B110-841CF909B668}" type="pres">
      <dgm:prSet presAssocID="{3A929296-20BF-45C8-8B87-FFF8615D7C9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AAC1F9AF-23AD-42BC-AB1F-F837DCDE8D3B}" type="pres">
      <dgm:prSet presAssocID="{83E1D722-69A0-48CB-A7BD-A34CB921E7BF}" presName="centerShape" presStyleLbl="node0" presStyleIdx="0" presStyleCnt="1" custScaleX="159291" custScaleY="161684"/>
      <dgm:spPr/>
      <dgm:t>
        <a:bodyPr/>
        <a:lstStyle/>
        <a:p>
          <a:endParaRPr lang="hu-HU"/>
        </a:p>
      </dgm:t>
    </dgm:pt>
    <dgm:pt modelId="{2CF06C65-F661-4F37-AB6E-59E927A0A260}" type="pres">
      <dgm:prSet presAssocID="{7409C6D4-88B5-4515-B90D-605A4AEE6B69}" presName="Name9" presStyleLbl="parChTrans1D2" presStyleIdx="0" presStyleCnt="7"/>
      <dgm:spPr/>
      <dgm:t>
        <a:bodyPr/>
        <a:lstStyle/>
        <a:p>
          <a:endParaRPr lang="hu-HU"/>
        </a:p>
      </dgm:t>
    </dgm:pt>
    <dgm:pt modelId="{273D498F-1F21-4B9F-B69E-3412C5598F96}" type="pres">
      <dgm:prSet presAssocID="{7409C6D4-88B5-4515-B90D-605A4AEE6B69}" presName="connTx" presStyleLbl="parChTrans1D2" presStyleIdx="0" presStyleCnt="7"/>
      <dgm:spPr/>
      <dgm:t>
        <a:bodyPr/>
        <a:lstStyle/>
        <a:p>
          <a:endParaRPr lang="hu-HU"/>
        </a:p>
      </dgm:t>
    </dgm:pt>
    <dgm:pt modelId="{9DFAA58F-47A0-46AF-9D37-68C2365E5F49}" type="pres">
      <dgm:prSet presAssocID="{25488251-6BEF-4697-8546-519EA1665B9B}" presName="node" presStyleLbl="node1" presStyleIdx="0" presStyleCnt="7" custScaleX="180084" custRadScaleRad="94191" custRadScaleInc="-3099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1AF8876-2D53-41CE-9F59-784011C1FD67}" type="pres">
      <dgm:prSet presAssocID="{436BBC1D-2CEF-4293-99DA-E6395D8A95B7}" presName="Name9" presStyleLbl="parChTrans1D2" presStyleIdx="1" presStyleCnt="7"/>
      <dgm:spPr/>
      <dgm:t>
        <a:bodyPr/>
        <a:lstStyle/>
        <a:p>
          <a:endParaRPr lang="hu-HU"/>
        </a:p>
      </dgm:t>
    </dgm:pt>
    <dgm:pt modelId="{485AEFF4-C0E5-4CC2-A6F0-0EF0F2B67847}" type="pres">
      <dgm:prSet presAssocID="{436BBC1D-2CEF-4293-99DA-E6395D8A95B7}" presName="connTx" presStyleLbl="parChTrans1D2" presStyleIdx="1" presStyleCnt="7"/>
      <dgm:spPr/>
      <dgm:t>
        <a:bodyPr/>
        <a:lstStyle/>
        <a:p>
          <a:endParaRPr lang="hu-HU"/>
        </a:p>
      </dgm:t>
    </dgm:pt>
    <dgm:pt modelId="{B31FCB70-3BB5-4CE1-B1E8-E1B617C45FB4}" type="pres">
      <dgm:prSet presAssocID="{672B0F94-25D5-447B-9921-C6A447FCD1D4}" presName="node" presStyleLbl="node1" presStyleIdx="1" presStyleCnt="7" custScaleX="181784" custRadScaleRad="167034" custRadScaleInc="15498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40B587F-DDEA-4674-82C3-3C2558382561}" type="pres">
      <dgm:prSet presAssocID="{472C3487-0A1E-434D-A383-7F74B4EF6F08}" presName="Name9" presStyleLbl="parChTrans1D2" presStyleIdx="2" presStyleCnt="7"/>
      <dgm:spPr/>
      <dgm:t>
        <a:bodyPr/>
        <a:lstStyle/>
        <a:p>
          <a:endParaRPr lang="hu-HU"/>
        </a:p>
      </dgm:t>
    </dgm:pt>
    <dgm:pt modelId="{2ED6DC5A-8493-40BA-B82F-0092F57F8AC9}" type="pres">
      <dgm:prSet presAssocID="{472C3487-0A1E-434D-A383-7F74B4EF6F08}" presName="connTx" presStyleLbl="parChTrans1D2" presStyleIdx="2" presStyleCnt="7"/>
      <dgm:spPr/>
      <dgm:t>
        <a:bodyPr/>
        <a:lstStyle/>
        <a:p>
          <a:endParaRPr lang="hu-HU"/>
        </a:p>
      </dgm:t>
    </dgm:pt>
    <dgm:pt modelId="{A4D48EA0-247A-45D0-AB2F-6AA257D0AD8A}" type="pres">
      <dgm:prSet presAssocID="{0006A3AF-53D3-49C8-8B9D-57F881E44D50}" presName="node" presStyleLbl="node1" presStyleIdx="2" presStyleCnt="7" custScaleX="185607" custRadScaleRad="118669" custRadScaleInc="144891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3E41D5A-E498-4456-BA6C-E7F34DFCEC1D}" type="pres">
      <dgm:prSet presAssocID="{542AFAA8-5995-4F56-B09E-16C62E893903}" presName="Name9" presStyleLbl="parChTrans1D2" presStyleIdx="3" presStyleCnt="7"/>
      <dgm:spPr/>
      <dgm:t>
        <a:bodyPr/>
        <a:lstStyle/>
        <a:p>
          <a:endParaRPr lang="hu-HU"/>
        </a:p>
      </dgm:t>
    </dgm:pt>
    <dgm:pt modelId="{DEF025DB-6AC5-453C-9FDD-A32B46793029}" type="pres">
      <dgm:prSet presAssocID="{542AFAA8-5995-4F56-B09E-16C62E893903}" presName="connTx" presStyleLbl="parChTrans1D2" presStyleIdx="3" presStyleCnt="7"/>
      <dgm:spPr/>
      <dgm:t>
        <a:bodyPr/>
        <a:lstStyle/>
        <a:p>
          <a:endParaRPr lang="hu-HU"/>
        </a:p>
      </dgm:t>
    </dgm:pt>
    <dgm:pt modelId="{FCD0BA72-9B3A-45DA-B381-A41E26D118EF}" type="pres">
      <dgm:prSet presAssocID="{CD41009B-3277-4589-90C5-8FD1AC346E94}" presName="node" presStyleLbl="node1" presStyleIdx="3" presStyleCnt="7" custScaleX="262909" custScaleY="129228" custRadScaleRad="180553" custRadScaleInc="-357185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75B68A2-D979-4C0D-BDF9-954B95A87541}" type="pres">
      <dgm:prSet presAssocID="{3A72288C-BDEF-4754-AA61-09269CC558AA}" presName="Name9" presStyleLbl="parChTrans1D2" presStyleIdx="4" presStyleCnt="7"/>
      <dgm:spPr/>
      <dgm:t>
        <a:bodyPr/>
        <a:lstStyle/>
        <a:p>
          <a:endParaRPr lang="hu-HU"/>
        </a:p>
      </dgm:t>
    </dgm:pt>
    <dgm:pt modelId="{18B767C1-44E1-41EC-89ED-3409F5845561}" type="pres">
      <dgm:prSet presAssocID="{3A72288C-BDEF-4754-AA61-09269CC558AA}" presName="connTx" presStyleLbl="parChTrans1D2" presStyleIdx="4" presStyleCnt="7"/>
      <dgm:spPr/>
      <dgm:t>
        <a:bodyPr/>
        <a:lstStyle/>
        <a:p>
          <a:endParaRPr lang="hu-HU"/>
        </a:p>
      </dgm:t>
    </dgm:pt>
    <dgm:pt modelId="{90D16FBC-C49C-4153-8DB7-CF711FE0EF0D}" type="pres">
      <dgm:prSet presAssocID="{BCAEA6DD-48AE-4AA9-BE69-F575915976B4}" presName="node" presStyleLbl="node1" presStyleIdx="4" presStyleCnt="7" custScaleX="233786" custScaleY="129333" custRadScaleRad="204213" custRadScaleInc="235246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3BA0BEF-CA29-4A42-B484-579875C2250E}" type="pres">
      <dgm:prSet presAssocID="{1A41D32C-B24B-4613-9973-8EFC18831EA7}" presName="Name9" presStyleLbl="parChTrans1D2" presStyleIdx="5" presStyleCnt="7"/>
      <dgm:spPr/>
      <dgm:t>
        <a:bodyPr/>
        <a:lstStyle/>
        <a:p>
          <a:endParaRPr lang="hu-HU"/>
        </a:p>
      </dgm:t>
    </dgm:pt>
    <dgm:pt modelId="{9AF5F9F0-0290-4DB0-97C3-1B956618DBEC}" type="pres">
      <dgm:prSet presAssocID="{1A41D32C-B24B-4613-9973-8EFC18831EA7}" presName="connTx" presStyleLbl="parChTrans1D2" presStyleIdx="5" presStyleCnt="7"/>
      <dgm:spPr/>
      <dgm:t>
        <a:bodyPr/>
        <a:lstStyle/>
        <a:p>
          <a:endParaRPr lang="hu-HU"/>
        </a:p>
      </dgm:t>
    </dgm:pt>
    <dgm:pt modelId="{7D3D0AB2-D74E-45D8-A290-1546F8351B12}" type="pres">
      <dgm:prSet presAssocID="{A335D822-426E-43F1-925D-F37DECE73AAA}" presName="node" presStyleLbl="node1" presStyleIdx="5" presStyleCnt="7" custScaleX="201925" custScaleY="118413" custRadScaleRad="128158" custRadScaleInc="-106149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25E8961-12C3-4ED0-9E15-6B66E8E2F03D}" type="pres">
      <dgm:prSet presAssocID="{3FCAD3A2-5EF9-48F7-9DD5-12A910BC2EB8}" presName="Name9" presStyleLbl="parChTrans1D2" presStyleIdx="6" presStyleCnt="7"/>
      <dgm:spPr/>
      <dgm:t>
        <a:bodyPr/>
        <a:lstStyle/>
        <a:p>
          <a:endParaRPr lang="hu-HU"/>
        </a:p>
      </dgm:t>
    </dgm:pt>
    <dgm:pt modelId="{2165AB28-C2E2-4F76-9BC8-46E325849503}" type="pres">
      <dgm:prSet presAssocID="{3FCAD3A2-5EF9-48F7-9DD5-12A910BC2EB8}" presName="connTx" presStyleLbl="parChTrans1D2" presStyleIdx="6" presStyleCnt="7"/>
      <dgm:spPr/>
      <dgm:t>
        <a:bodyPr/>
        <a:lstStyle/>
        <a:p>
          <a:endParaRPr lang="hu-HU"/>
        </a:p>
      </dgm:t>
    </dgm:pt>
    <dgm:pt modelId="{3E9547EC-51F5-451D-8948-F99319C23A4D}" type="pres">
      <dgm:prSet presAssocID="{ED1B4B90-3915-4124-9A0D-DEE02F14DB47}" presName="node" presStyleLbl="node1" presStyleIdx="6" presStyleCnt="7" custScaleX="199999" custScaleY="103851" custRadScaleRad="194377" custRadScaleInc="-5704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69BA4575-FF29-43DA-B717-C20650035769}" type="presOf" srcId="{1A41D32C-B24B-4613-9973-8EFC18831EA7}" destId="{73BA0BEF-CA29-4A42-B484-579875C2250E}" srcOrd="0" destOrd="0" presId="urn:microsoft.com/office/officeart/2005/8/layout/radial1"/>
    <dgm:cxn modelId="{F9D15B7B-F5EC-4F55-AFF0-7B27D2E3336A}" type="presOf" srcId="{7409C6D4-88B5-4515-B90D-605A4AEE6B69}" destId="{2CF06C65-F661-4F37-AB6E-59E927A0A260}" srcOrd="0" destOrd="0" presId="urn:microsoft.com/office/officeart/2005/8/layout/radial1"/>
    <dgm:cxn modelId="{E90ACC38-7BD2-49FC-A031-DC0E5F228774}" type="presOf" srcId="{472C3487-0A1E-434D-A383-7F74B4EF6F08}" destId="{B40B587F-DDEA-4674-82C3-3C2558382561}" srcOrd="0" destOrd="0" presId="urn:microsoft.com/office/officeart/2005/8/layout/radial1"/>
    <dgm:cxn modelId="{C275878A-C5E2-4231-B879-AD6EEF176369}" type="presOf" srcId="{0006A3AF-53D3-49C8-8B9D-57F881E44D50}" destId="{A4D48EA0-247A-45D0-AB2F-6AA257D0AD8A}" srcOrd="0" destOrd="0" presId="urn:microsoft.com/office/officeart/2005/8/layout/radial1"/>
    <dgm:cxn modelId="{341D8893-072D-4C63-A735-68258E99AB83}" type="presOf" srcId="{83E1D722-69A0-48CB-A7BD-A34CB921E7BF}" destId="{AAC1F9AF-23AD-42BC-AB1F-F837DCDE8D3B}" srcOrd="0" destOrd="0" presId="urn:microsoft.com/office/officeart/2005/8/layout/radial1"/>
    <dgm:cxn modelId="{3D57B004-993A-49DE-A108-E0B7E035CD79}" type="presOf" srcId="{7409C6D4-88B5-4515-B90D-605A4AEE6B69}" destId="{273D498F-1F21-4B9F-B69E-3412C5598F96}" srcOrd="1" destOrd="0" presId="urn:microsoft.com/office/officeart/2005/8/layout/radial1"/>
    <dgm:cxn modelId="{FF291992-C1AA-464E-97B0-00A41608D6CE}" srcId="{83E1D722-69A0-48CB-A7BD-A34CB921E7BF}" destId="{BCAEA6DD-48AE-4AA9-BE69-F575915976B4}" srcOrd="4" destOrd="0" parTransId="{3A72288C-BDEF-4754-AA61-09269CC558AA}" sibTransId="{EDD70BAC-89FC-453A-8D10-A1613BC2FA2F}"/>
    <dgm:cxn modelId="{E27C2970-FF06-44AF-A38F-24E5B279645D}" type="presOf" srcId="{3A72288C-BDEF-4754-AA61-09269CC558AA}" destId="{775B68A2-D979-4C0D-BDF9-954B95A87541}" srcOrd="0" destOrd="0" presId="urn:microsoft.com/office/officeart/2005/8/layout/radial1"/>
    <dgm:cxn modelId="{FD77ABD6-0E07-41AB-A7C6-5C2FF5E66EE6}" srcId="{83E1D722-69A0-48CB-A7BD-A34CB921E7BF}" destId="{672B0F94-25D5-447B-9921-C6A447FCD1D4}" srcOrd="1" destOrd="0" parTransId="{436BBC1D-2CEF-4293-99DA-E6395D8A95B7}" sibTransId="{00EFB153-0A35-4763-BDB4-1AFFE5D2FF83}"/>
    <dgm:cxn modelId="{62E37D89-8EB2-4290-82F6-FAC67ECE0F01}" srcId="{83E1D722-69A0-48CB-A7BD-A34CB921E7BF}" destId="{CD41009B-3277-4589-90C5-8FD1AC346E94}" srcOrd="3" destOrd="0" parTransId="{542AFAA8-5995-4F56-B09E-16C62E893903}" sibTransId="{B4CC1A18-CB18-418B-AE5B-5A37B9C17251}"/>
    <dgm:cxn modelId="{D11C81A3-CDDA-433A-BE33-293763B9320C}" type="presOf" srcId="{A335D822-426E-43F1-925D-F37DECE73AAA}" destId="{7D3D0AB2-D74E-45D8-A290-1546F8351B12}" srcOrd="0" destOrd="0" presId="urn:microsoft.com/office/officeart/2005/8/layout/radial1"/>
    <dgm:cxn modelId="{C1D9A763-15AA-4F71-A5AF-CA5F1E9213F0}" srcId="{83E1D722-69A0-48CB-A7BD-A34CB921E7BF}" destId="{ED1B4B90-3915-4124-9A0D-DEE02F14DB47}" srcOrd="6" destOrd="0" parTransId="{3FCAD3A2-5EF9-48F7-9DD5-12A910BC2EB8}" sibTransId="{C34992EC-0CB1-42F7-BD8F-1B4F15BF523A}"/>
    <dgm:cxn modelId="{F66C069F-BEBB-49F7-9F59-EBC4A4768FB9}" type="presOf" srcId="{3A929296-20BF-45C8-8B87-FFF8615D7C98}" destId="{CDD3E373-03B7-47B4-B110-841CF909B668}" srcOrd="0" destOrd="0" presId="urn:microsoft.com/office/officeart/2005/8/layout/radial1"/>
    <dgm:cxn modelId="{6E9DC7AA-15DE-4E2F-BFA0-70505725B84E}" type="presOf" srcId="{3FCAD3A2-5EF9-48F7-9DD5-12A910BC2EB8}" destId="{2165AB28-C2E2-4F76-9BC8-46E325849503}" srcOrd="1" destOrd="0" presId="urn:microsoft.com/office/officeart/2005/8/layout/radial1"/>
    <dgm:cxn modelId="{9CC32A5F-73EE-40FE-8885-850547A9D309}" srcId="{3A929296-20BF-45C8-8B87-FFF8615D7C98}" destId="{83E1D722-69A0-48CB-A7BD-A34CB921E7BF}" srcOrd="0" destOrd="0" parTransId="{C24FC6EF-FE53-4086-9732-B54065F34255}" sibTransId="{D2E19A3F-A7CA-41A3-BE8C-46494B33716D}"/>
    <dgm:cxn modelId="{F75F8365-57D2-4406-A6B7-D78085425C61}" type="presOf" srcId="{3A72288C-BDEF-4754-AA61-09269CC558AA}" destId="{18B767C1-44E1-41EC-89ED-3409F5845561}" srcOrd="1" destOrd="0" presId="urn:microsoft.com/office/officeart/2005/8/layout/radial1"/>
    <dgm:cxn modelId="{6EC827BB-2B6A-4071-8537-C4D1688AA3C2}" srcId="{83E1D722-69A0-48CB-A7BD-A34CB921E7BF}" destId="{0006A3AF-53D3-49C8-8B9D-57F881E44D50}" srcOrd="2" destOrd="0" parTransId="{472C3487-0A1E-434D-A383-7F74B4EF6F08}" sibTransId="{31A61DBD-E238-471F-A45F-32E688FCFCBB}"/>
    <dgm:cxn modelId="{B9CDB670-A205-4E35-ADE0-AABAE98199CB}" type="presOf" srcId="{CD41009B-3277-4589-90C5-8FD1AC346E94}" destId="{FCD0BA72-9B3A-45DA-B381-A41E26D118EF}" srcOrd="0" destOrd="0" presId="urn:microsoft.com/office/officeart/2005/8/layout/radial1"/>
    <dgm:cxn modelId="{5FC5B477-DD8A-4608-8466-65F3B6471B76}" type="presOf" srcId="{25488251-6BEF-4697-8546-519EA1665B9B}" destId="{9DFAA58F-47A0-46AF-9D37-68C2365E5F49}" srcOrd="0" destOrd="0" presId="urn:microsoft.com/office/officeart/2005/8/layout/radial1"/>
    <dgm:cxn modelId="{E243A6BE-1CD2-432D-83EF-19EDC127228D}" type="presOf" srcId="{542AFAA8-5995-4F56-B09E-16C62E893903}" destId="{DEF025DB-6AC5-453C-9FDD-A32B46793029}" srcOrd="1" destOrd="0" presId="urn:microsoft.com/office/officeart/2005/8/layout/radial1"/>
    <dgm:cxn modelId="{73817F60-E4C9-4210-A50B-39CD5870079B}" type="presOf" srcId="{1A41D32C-B24B-4613-9973-8EFC18831EA7}" destId="{9AF5F9F0-0290-4DB0-97C3-1B956618DBEC}" srcOrd="1" destOrd="0" presId="urn:microsoft.com/office/officeart/2005/8/layout/radial1"/>
    <dgm:cxn modelId="{98C21F26-E5A7-4611-AAF6-B7B66F4B63CA}" srcId="{83E1D722-69A0-48CB-A7BD-A34CB921E7BF}" destId="{25488251-6BEF-4697-8546-519EA1665B9B}" srcOrd="0" destOrd="0" parTransId="{7409C6D4-88B5-4515-B90D-605A4AEE6B69}" sibTransId="{A99D0F90-448D-449F-9D92-93DF29C2E414}"/>
    <dgm:cxn modelId="{99F53AED-365C-4E92-841D-73239FDCFB6D}" srcId="{83E1D722-69A0-48CB-A7BD-A34CB921E7BF}" destId="{A335D822-426E-43F1-925D-F37DECE73AAA}" srcOrd="5" destOrd="0" parTransId="{1A41D32C-B24B-4613-9973-8EFC18831EA7}" sibTransId="{F26B1A15-D371-42E1-B180-6FC18729ED67}"/>
    <dgm:cxn modelId="{981E803E-7AB9-4C82-B99B-92E1F1A8D439}" type="presOf" srcId="{ED1B4B90-3915-4124-9A0D-DEE02F14DB47}" destId="{3E9547EC-51F5-451D-8948-F99319C23A4D}" srcOrd="0" destOrd="0" presId="urn:microsoft.com/office/officeart/2005/8/layout/radial1"/>
    <dgm:cxn modelId="{B5305877-FEC0-4B8B-A4F0-DFB179ED4019}" type="presOf" srcId="{436BBC1D-2CEF-4293-99DA-E6395D8A95B7}" destId="{485AEFF4-C0E5-4CC2-A6F0-0EF0F2B67847}" srcOrd="1" destOrd="0" presId="urn:microsoft.com/office/officeart/2005/8/layout/radial1"/>
    <dgm:cxn modelId="{833A35EB-CFB8-474F-B349-CC0DEA019588}" type="presOf" srcId="{472C3487-0A1E-434D-A383-7F74B4EF6F08}" destId="{2ED6DC5A-8493-40BA-B82F-0092F57F8AC9}" srcOrd="1" destOrd="0" presId="urn:microsoft.com/office/officeart/2005/8/layout/radial1"/>
    <dgm:cxn modelId="{A11A6FD8-BE28-4255-B7D2-57EBF77FECCA}" type="presOf" srcId="{3FCAD3A2-5EF9-48F7-9DD5-12A910BC2EB8}" destId="{C25E8961-12C3-4ED0-9E15-6B66E8E2F03D}" srcOrd="0" destOrd="0" presId="urn:microsoft.com/office/officeart/2005/8/layout/radial1"/>
    <dgm:cxn modelId="{76302975-6AE0-40FD-92AF-E8F51E17D0B7}" type="presOf" srcId="{BCAEA6DD-48AE-4AA9-BE69-F575915976B4}" destId="{90D16FBC-C49C-4153-8DB7-CF711FE0EF0D}" srcOrd="0" destOrd="0" presId="urn:microsoft.com/office/officeart/2005/8/layout/radial1"/>
    <dgm:cxn modelId="{7D01E479-E138-40D8-8555-687CA64FB3EE}" type="presOf" srcId="{672B0F94-25D5-447B-9921-C6A447FCD1D4}" destId="{B31FCB70-3BB5-4CE1-B1E8-E1B617C45FB4}" srcOrd="0" destOrd="0" presId="urn:microsoft.com/office/officeart/2005/8/layout/radial1"/>
    <dgm:cxn modelId="{186143BD-0259-4D92-A945-93AA92EFA15F}" type="presOf" srcId="{542AFAA8-5995-4F56-B09E-16C62E893903}" destId="{63E41D5A-E498-4456-BA6C-E7F34DFCEC1D}" srcOrd="0" destOrd="0" presId="urn:microsoft.com/office/officeart/2005/8/layout/radial1"/>
    <dgm:cxn modelId="{270E93AF-5102-4159-BB3A-A93E0D30F591}" type="presOf" srcId="{436BBC1D-2CEF-4293-99DA-E6395D8A95B7}" destId="{61AF8876-2D53-41CE-9F59-784011C1FD67}" srcOrd="0" destOrd="0" presId="urn:microsoft.com/office/officeart/2005/8/layout/radial1"/>
    <dgm:cxn modelId="{DD13FA44-DA17-4969-988D-C2CA9A314243}" type="presParOf" srcId="{CDD3E373-03B7-47B4-B110-841CF909B668}" destId="{AAC1F9AF-23AD-42BC-AB1F-F837DCDE8D3B}" srcOrd="0" destOrd="0" presId="urn:microsoft.com/office/officeart/2005/8/layout/radial1"/>
    <dgm:cxn modelId="{8BC357B5-F4F9-4607-9A25-9510FB4FF53D}" type="presParOf" srcId="{CDD3E373-03B7-47B4-B110-841CF909B668}" destId="{2CF06C65-F661-4F37-AB6E-59E927A0A260}" srcOrd="1" destOrd="0" presId="urn:microsoft.com/office/officeart/2005/8/layout/radial1"/>
    <dgm:cxn modelId="{7E0866E0-750C-45E2-99D4-69699A954C04}" type="presParOf" srcId="{2CF06C65-F661-4F37-AB6E-59E927A0A260}" destId="{273D498F-1F21-4B9F-B69E-3412C5598F96}" srcOrd="0" destOrd="0" presId="urn:microsoft.com/office/officeart/2005/8/layout/radial1"/>
    <dgm:cxn modelId="{BDE48F15-AC47-4757-ABE0-FBD4D673EDEA}" type="presParOf" srcId="{CDD3E373-03B7-47B4-B110-841CF909B668}" destId="{9DFAA58F-47A0-46AF-9D37-68C2365E5F49}" srcOrd="2" destOrd="0" presId="urn:microsoft.com/office/officeart/2005/8/layout/radial1"/>
    <dgm:cxn modelId="{D8CFB90A-9A6C-41AA-9F92-6C57FBD8D8B7}" type="presParOf" srcId="{CDD3E373-03B7-47B4-B110-841CF909B668}" destId="{61AF8876-2D53-41CE-9F59-784011C1FD67}" srcOrd="3" destOrd="0" presId="urn:microsoft.com/office/officeart/2005/8/layout/radial1"/>
    <dgm:cxn modelId="{09B40380-BC42-4A97-B922-D530BCAB0ED0}" type="presParOf" srcId="{61AF8876-2D53-41CE-9F59-784011C1FD67}" destId="{485AEFF4-C0E5-4CC2-A6F0-0EF0F2B67847}" srcOrd="0" destOrd="0" presId="urn:microsoft.com/office/officeart/2005/8/layout/radial1"/>
    <dgm:cxn modelId="{14C2E0A3-E39D-4822-9DE2-50FCF59CCDFE}" type="presParOf" srcId="{CDD3E373-03B7-47B4-B110-841CF909B668}" destId="{B31FCB70-3BB5-4CE1-B1E8-E1B617C45FB4}" srcOrd="4" destOrd="0" presId="urn:microsoft.com/office/officeart/2005/8/layout/radial1"/>
    <dgm:cxn modelId="{790BF54D-E571-407A-B7C0-81671F08A03C}" type="presParOf" srcId="{CDD3E373-03B7-47B4-B110-841CF909B668}" destId="{B40B587F-DDEA-4674-82C3-3C2558382561}" srcOrd="5" destOrd="0" presId="urn:microsoft.com/office/officeart/2005/8/layout/radial1"/>
    <dgm:cxn modelId="{B7692E91-D0DD-4BB7-91D2-3479702F414C}" type="presParOf" srcId="{B40B587F-DDEA-4674-82C3-3C2558382561}" destId="{2ED6DC5A-8493-40BA-B82F-0092F57F8AC9}" srcOrd="0" destOrd="0" presId="urn:microsoft.com/office/officeart/2005/8/layout/radial1"/>
    <dgm:cxn modelId="{F9E45DF2-65ED-47C0-BC67-EE4BFC63E034}" type="presParOf" srcId="{CDD3E373-03B7-47B4-B110-841CF909B668}" destId="{A4D48EA0-247A-45D0-AB2F-6AA257D0AD8A}" srcOrd="6" destOrd="0" presId="urn:microsoft.com/office/officeart/2005/8/layout/radial1"/>
    <dgm:cxn modelId="{8FB500D9-EA74-4EDC-A9A0-8D1FCEB16622}" type="presParOf" srcId="{CDD3E373-03B7-47B4-B110-841CF909B668}" destId="{63E41D5A-E498-4456-BA6C-E7F34DFCEC1D}" srcOrd="7" destOrd="0" presId="urn:microsoft.com/office/officeart/2005/8/layout/radial1"/>
    <dgm:cxn modelId="{7CA2B991-A9EC-4175-BAC4-4F77229CFCA7}" type="presParOf" srcId="{63E41D5A-E498-4456-BA6C-E7F34DFCEC1D}" destId="{DEF025DB-6AC5-453C-9FDD-A32B46793029}" srcOrd="0" destOrd="0" presId="urn:microsoft.com/office/officeart/2005/8/layout/radial1"/>
    <dgm:cxn modelId="{AD06BE09-2AC7-4EA4-807D-9DE8FC0F9773}" type="presParOf" srcId="{CDD3E373-03B7-47B4-B110-841CF909B668}" destId="{FCD0BA72-9B3A-45DA-B381-A41E26D118EF}" srcOrd="8" destOrd="0" presId="urn:microsoft.com/office/officeart/2005/8/layout/radial1"/>
    <dgm:cxn modelId="{9590773A-7D7F-4608-BFFA-3CB997A61DC5}" type="presParOf" srcId="{CDD3E373-03B7-47B4-B110-841CF909B668}" destId="{775B68A2-D979-4C0D-BDF9-954B95A87541}" srcOrd="9" destOrd="0" presId="urn:microsoft.com/office/officeart/2005/8/layout/radial1"/>
    <dgm:cxn modelId="{3BE04757-A063-4117-9694-C4732EEA3376}" type="presParOf" srcId="{775B68A2-D979-4C0D-BDF9-954B95A87541}" destId="{18B767C1-44E1-41EC-89ED-3409F5845561}" srcOrd="0" destOrd="0" presId="urn:microsoft.com/office/officeart/2005/8/layout/radial1"/>
    <dgm:cxn modelId="{D49F4174-10FE-4074-9088-1246BBEA9532}" type="presParOf" srcId="{CDD3E373-03B7-47B4-B110-841CF909B668}" destId="{90D16FBC-C49C-4153-8DB7-CF711FE0EF0D}" srcOrd="10" destOrd="0" presId="urn:microsoft.com/office/officeart/2005/8/layout/radial1"/>
    <dgm:cxn modelId="{DB08523A-F608-4FF5-AE54-CBE14E0DAECA}" type="presParOf" srcId="{CDD3E373-03B7-47B4-B110-841CF909B668}" destId="{73BA0BEF-CA29-4A42-B484-579875C2250E}" srcOrd="11" destOrd="0" presId="urn:microsoft.com/office/officeart/2005/8/layout/radial1"/>
    <dgm:cxn modelId="{5262F4FF-75AA-46B5-8AC2-F3682C14E0BA}" type="presParOf" srcId="{73BA0BEF-CA29-4A42-B484-579875C2250E}" destId="{9AF5F9F0-0290-4DB0-97C3-1B956618DBEC}" srcOrd="0" destOrd="0" presId="urn:microsoft.com/office/officeart/2005/8/layout/radial1"/>
    <dgm:cxn modelId="{C1DF5F1A-0CFE-4250-9921-B9698759FA9C}" type="presParOf" srcId="{CDD3E373-03B7-47B4-B110-841CF909B668}" destId="{7D3D0AB2-D74E-45D8-A290-1546F8351B12}" srcOrd="12" destOrd="0" presId="urn:microsoft.com/office/officeart/2005/8/layout/radial1"/>
    <dgm:cxn modelId="{20531EEA-2B31-406E-9970-CD379062B452}" type="presParOf" srcId="{CDD3E373-03B7-47B4-B110-841CF909B668}" destId="{C25E8961-12C3-4ED0-9E15-6B66E8E2F03D}" srcOrd="13" destOrd="0" presId="urn:microsoft.com/office/officeart/2005/8/layout/radial1"/>
    <dgm:cxn modelId="{81086900-36B3-42EF-AF07-8F967389103F}" type="presParOf" srcId="{C25E8961-12C3-4ED0-9E15-6B66E8E2F03D}" destId="{2165AB28-C2E2-4F76-9BC8-46E325849503}" srcOrd="0" destOrd="0" presId="urn:microsoft.com/office/officeart/2005/8/layout/radial1"/>
    <dgm:cxn modelId="{B88699DC-B212-49CB-8B9A-7009324FA008}" type="presParOf" srcId="{CDD3E373-03B7-47B4-B110-841CF909B668}" destId="{3E9547EC-51F5-451D-8948-F99319C23A4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7CC70-A665-4633-8B46-957767D7E298}">
      <dsp:nvSpPr>
        <dsp:cNvPr id="0" name=""/>
        <dsp:cNvSpPr/>
      </dsp:nvSpPr>
      <dsp:spPr>
        <a:xfrm>
          <a:off x="352402" y="0"/>
          <a:ext cx="2487167" cy="1865376"/>
        </a:xfrm>
        <a:prstGeom prst="upArrow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5CD971-4DA8-43D0-91B8-8CBE4523A13B}">
      <dsp:nvSpPr>
        <dsp:cNvPr id="0" name=""/>
        <dsp:cNvSpPr/>
      </dsp:nvSpPr>
      <dsp:spPr>
        <a:xfrm>
          <a:off x="2914185" y="0"/>
          <a:ext cx="5107122" cy="1865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A költségvetés 4%-os gazdasági növekedést feltételez, ugyanakkor ennek megalapozása érdekében szükséges intézkedéseket foganatosít. </a:t>
          </a:r>
          <a:endParaRPr lang="hu-HU" sz="2000" kern="1200" dirty="0"/>
        </a:p>
      </dsp:txBody>
      <dsp:txXfrm>
        <a:off x="2914185" y="0"/>
        <a:ext cx="5107122" cy="1865376"/>
      </dsp:txXfrm>
    </dsp:sp>
    <dsp:sp modelId="{C0F4CC10-85E3-44FD-A7FA-25FE3FAF6D38}">
      <dsp:nvSpPr>
        <dsp:cNvPr id="0" name=""/>
        <dsp:cNvSpPr/>
      </dsp:nvSpPr>
      <dsp:spPr>
        <a:xfrm>
          <a:off x="1098553" y="2020824"/>
          <a:ext cx="2487167" cy="1865376"/>
        </a:xfrm>
        <a:prstGeom prst="downArrow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195AC1-8BAE-4D4E-AFC4-0BA21424BAD5}">
      <dsp:nvSpPr>
        <dsp:cNvPr id="0" name=""/>
        <dsp:cNvSpPr/>
      </dsp:nvSpPr>
      <dsp:spPr>
        <a:xfrm>
          <a:off x="3660336" y="2020824"/>
          <a:ext cx="5107122" cy="1865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0" rIns="142240" bIns="14224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/>
            <a:t>A hiány- és az adósságcsökkentés alaptörvényben foglalt céljait továbbra is teljesíteni kell, ennek megfelelően szükséges az elmúlt évek fegyelmezett </a:t>
          </a:r>
          <a:r>
            <a:rPr lang="hu-HU" sz="2000" b="1" kern="1200" dirty="0" err="1" smtClean="0"/>
            <a:t>költségvetéspolitikájának</a:t>
          </a:r>
          <a:r>
            <a:rPr lang="hu-HU" sz="2000" b="1" kern="1200" dirty="0" smtClean="0"/>
            <a:t> folytatása, azaz a hiány és az adósság csökkentése.</a:t>
          </a:r>
          <a:endParaRPr lang="hu-HU" sz="2000" kern="1200" dirty="0"/>
        </a:p>
      </dsp:txBody>
      <dsp:txXfrm>
        <a:off x="3660336" y="2020824"/>
        <a:ext cx="5107122" cy="1865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82D146-8CE3-49CF-8D1F-C9642F8446EE}">
      <dsp:nvSpPr>
        <dsp:cNvPr id="0" name=""/>
        <dsp:cNvSpPr/>
      </dsp:nvSpPr>
      <dsp:spPr>
        <a:xfrm>
          <a:off x="457197" y="286800"/>
          <a:ext cx="8229604" cy="3200400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1" kern="1200" dirty="0" smtClean="0">
              <a:solidFill>
                <a:schemeClr val="bg1"/>
              </a:solidFill>
            </a:rPr>
            <a:t>A magyar gazdaság eredményeit egy lassuló európai gazdasági környezetben és a növekedés eddigi, foglalkoztatás bővülésre alapozott erőforrásainak kimerülése után is meg kell őrizni.</a:t>
          </a:r>
          <a:endParaRPr lang="hu-HU" sz="1600" kern="1200" dirty="0">
            <a:solidFill>
              <a:schemeClr val="bg1"/>
            </a:solidFill>
          </a:endParaRPr>
        </a:p>
      </dsp:txBody>
      <dsp:txXfrm>
        <a:off x="4954088" y="1125000"/>
        <a:ext cx="2939144" cy="1524000"/>
      </dsp:txXfrm>
    </dsp:sp>
    <dsp:sp modelId="{2875692E-2EE7-4ECC-8EED-9028009CD2D3}">
      <dsp:nvSpPr>
        <dsp:cNvPr id="0" name=""/>
        <dsp:cNvSpPr/>
      </dsp:nvSpPr>
      <dsp:spPr>
        <a:xfrm>
          <a:off x="38092" y="286800"/>
          <a:ext cx="8763015" cy="320040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>
              <a:solidFill>
                <a:schemeClr val="bg1"/>
              </a:solidFill>
            </a:rPr>
            <a:t>A társadalmi, gazdasági és költségvetési egyensúly fenntartása nem lehetséges a demográfiai probléma kezelése nélkül.</a:t>
          </a:r>
          <a:endParaRPr lang="hu-HU" sz="1800" kern="1200" dirty="0">
            <a:solidFill>
              <a:schemeClr val="bg1"/>
            </a:solidFill>
          </a:endParaRPr>
        </a:p>
      </dsp:txBody>
      <dsp:txXfrm>
        <a:off x="883097" y="1125000"/>
        <a:ext cx="3129648" cy="1524000"/>
      </dsp:txXfrm>
    </dsp:sp>
    <dsp:sp modelId="{E72EC72D-EA56-4DAF-8600-5B9EBB0BFD1D}">
      <dsp:nvSpPr>
        <dsp:cNvPr id="0" name=""/>
        <dsp:cNvSpPr/>
      </dsp:nvSpPr>
      <dsp:spPr>
        <a:xfrm>
          <a:off x="159325" y="88679"/>
          <a:ext cx="8679879" cy="3596640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728ECB-C991-4783-94C7-0B4AA6B4C413}">
      <dsp:nvSpPr>
        <dsp:cNvPr id="0" name=""/>
        <dsp:cNvSpPr/>
      </dsp:nvSpPr>
      <dsp:spPr>
        <a:xfrm>
          <a:off x="-180512" y="76199"/>
          <a:ext cx="9293537" cy="3596640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06DE-642C-4133-A092-5BE448F1D485}">
      <dsp:nvSpPr>
        <dsp:cNvPr id="0" name=""/>
        <dsp:cNvSpPr/>
      </dsp:nvSpPr>
      <dsp:spPr>
        <a:xfrm>
          <a:off x="0" y="9511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6BD5AE-FBA9-4B16-8607-3DB2127A9915}">
      <dsp:nvSpPr>
        <dsp:cNvPr id="0" name=""/>
        <dsp:cNvSpPr/>
      </dsp:nvSpPr>
      <dsp:spPr>
        <a:xfrm>
          <a:off x="431694" y="655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1. Szociális hozzájárulási adó 2 százalékpontos csökkentése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15200"/>
        <a:ext cx="8616590" cy="159827"/>
      </dsp:txXfrm>
    </dsp:sp>
    <dsp:sp modelId="{74446BCF-0A57-4982-A083-E14C3DB4928E}">
      <dsp:nvSpPr>
        <dsp:cNvPr id="0" name=""/>
        <dsp:cNvSpPr/>
      </dsp:nvSpPr>
      <dsp:spPr>
        <a:xfrm>
          <a:off x="0" y="36727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B82E45-3015-4E07-AD6C-81BA0C3E7EAD}">
      <dsp:nvSpPr>
        <dsp:cNvPr id="0" name=""/>
        <dsp:cNvSpPr/>
      </dsp:nvSpPr>
      <dsp:spPr>
        <a:xfrm>
          <a:off x="431694" y="27871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2. A kisvállalati adó (KIVA) kulcsának csökkentése 13-ról 12 százalékra  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287360"/>
        <a:ext cx="8616590" cy="159827"/>
      </dsp:txXfrm>
    </dsp:sp>
    <dsp:sp modelId="{740116D1-6EBE-4DA9-AFB0-236E59EC9B00}">
      <dsp:nvSpPr>
        <dsp:cNvPr id="0" name=""/>
        <dsp:cNvSpPr/>
      </dsp:nvSpPr>
      <dsp:spPr>
        <a:xfrm>
          <a:off x="0" y="63943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CFFBEE-0461-430B-BFA1-E5BAF93346B3}">
      <dsp:nvSpPr>
        <dsp:cNvPr id="0" name=""/>
        <dsp:cNvSpPr/>
      </dsp:nvSpPr>
      <dsp:spPr>
        <a:xfrm>
          <a:off x="431694" y="55087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3. Adóadminisztráció-csökkentés: egyszerűsített vállalkozói adó kivezetése, egyes adók, járulékok összevonása 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559520"/>
        <a:ext cx="8616590" cy="159827"/>
      </dsp:txXfrm>
    </dsp:sp>
    <dsp:sp modelId="{9DCB51D2-5B7B-4347-8D41-5E3F631FDED0}">
      <dsp:nvSpPr>
        <dsp:cNvPr id="0" name=""/>
        <dsp:cNvSpPr/>
      </dsp:nvSpPr>
      <dsp:spPr>
        <a:xfrm>
          <a:off x="0" y="91159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4A522-D0B0-4DD2-8664-8DD672ACF384}">
      <dsp:nvSpPr>
        <dsp:cNvPr id="0" name=""/>
        <dsp:cNvSpPr/>
      </dsp:nvSpPr>
      <dsp:spPr>
        <a:xfrm>
          <a:off x="431694" y="82303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4. Adóelőleg-feltöltés eltörlése a társasági adó, innovációs járulék, energiaellátók jövedelemadója esetében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831680"/>
        <a:ext cx="8616590" cy="159827"/>
      </dsp:txXfrm>
    </dsp:sp>
    <dsp:sp modelId="{F944CCAF-65BE-4F1B-B810-BC035B092606}">
      <dsp:nvSpPr>
        <dsp:cNvPr id="0" name=""/>
        <dsp:cNvSpPr/>
      </dsp:nvSpPr>
      <dsp:spPr>
        <a:xfrm>
          <a:off x="0" y="118375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8B2C7-D5D8-426C-82EC-84EE18B359BE}">
      <dsp:nvSpPr>
        <dsp:cNvPr id="0" name=""/>
        <dsp:cNvSpPr/>
      </dsp:nvSpPr>
      <dsp:spPr>
        <a:xfrm>
          <a:off x="431694" y="109519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5. Reklámadó mértékének csökkentése nulla százalékra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1103840"/>
        <a:ext cx="8616590" cy="159827"/>
      </dsp:txXfrm>
    </dsp:sp>
    <dsp:sp modelId="{1E641744-55C2-4672-9B76-0A3FCAAE1076}">
      <dsp:nvSpPr>
        <dsp:cNvPr id="0" name=""/>
        <dsp:cNvSpPr/>
      </dsp:nvSpPr>
      <dsp:spPr>
        <a:xfrm>
          <a:off x="0" y="145591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4DEEB-B229-484E-A4FC-1A8037C84D6C}">
      <dsp:nvSpPr>
        <dsp:cNvPr id="0" name=""/>
        <dsp:cNvSpPr/>
      </dsp:nvSpPr>
      <dsp:spPr>
        <a:xfrm>
          <a:off x="431694" y="136735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6. A kereskedelmi szálláshely szolgáltatás ÁFA kulcsának csökkentése 18-ról 5 százalékra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1376000"/>
        <a:ext cx="8616590" cy="159827"/>
      </dsp:txXfrm>
    </dsp:sp>
    <dsp:sp modelId="{4ED18B4E-81C1-46B9-9231-9C2D2352DCF8}">
      <dsp:nvSpPr>
        <dsp:cNvPr id="0" name=""/>
        <dsp:cNvSpPr/>
      </dsp:nvSpPr>
      <dsp:spPr>
        <a:xfrm>
          <a:off x="0" y="172807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F66D34-849F-49DF-A7BC-FE359911DBAE}">
      <dsp:nvSpPr>
        <dsp:cNvPr id="0" name=""/>
        <dsp:cNvSpPr/>
      </dsp:nvSpPr>
      <dsp:spPr>
        <a:xfrm>
          <a:off x="431694" y="163951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7. ÁFA-visszatérítés a kistelepüléseken lakóingatlanok esetében 5 millió forintig építésre, bővítésre, felújításra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1648160"/>
        <a:ext cx="8616590" cy="159827"/>
      </dsp:txXfrm>
    </dsp:sp>
    <dsp:sp modelId="{DB6F11A4-B75F-4B1A-A1FA-9E9276EAE33B}">
      <dsp:nvSpPr>
        <dsp:cNvPr id="0" name=""/>
        <dsp:cNvSpPr/>
      </dsp:nvSpPr>
      <dsp:spPr>
        <a:xfrm>
          <a:off x="0" y="200023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94BCA8-CB1D-458C-8FC9-38A7CBE1E6BE}">
      <dsp:nvSpPr>
        <dsp:cNvPr id="0" name=""/>
        <dsp:cNvSpPr/>
      </dsp:nvSpPr>
      <dsp:spPr>
        <a:xfrm>
          <a:off x="431694" y="191167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8. Munkásszállások kialakítása támogatási program kiterjesztése a magántulajdonú gazdasági társaságokra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1920320"/>
        <a:ext cx="8616590" cy="159827"/>
      </dsp:txXfrm>
    </dsp:sp>
    <dsp:sp modelId="{33258F14-1F58-4A7A-85EA-8F72DDD3973A}">
      <dsp:nvSpPr>
        <dsp:cNvPr id="0" name=""/>
        <dsp:cNvSpPr/>
      </dsp:nvSpPr>
      <dsp:spPr>
        <a:xfrm>
          <a:off x="0" y="227239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54EF63-366A-4322-A468-34BDCD6A6186}">
      <dsp:nvSpPr>
        <dsp:cNvPr id="0" name=""/>
        <dsp:cNvSpPr/>
      </dsp:nvSpPr>
      <dsp:spPr>
        <a:xfrm>
          <a:off x="431694" y="218383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9. Fejlesztési adókedvezmény kibővítése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2192480"/>
        <a:ext cx="8616590" cy="159827"/>
      </dsp:txXfrm>
    </dsp:sp>
    <dsp:sp modelId="{933E4E66-7FDC-4E30-957A-C66640461808}">
      <dsp:nvSpPr>
        <dsp:cNvPr id="0" name=""/>
        <dsp:cNvSpPr/>
      </dsp:nvSpPr>
      <dsp:spPr>
        <a:xfrm>
          <a:off x="0" y="254455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2846C7-9F64-4309-8A45-74AD5AF1E356}">
      <dsp:nvSpPr>
        <dsp:cNvPr id="0" name=""/>
        <dsp:cNvSpPr/>
      </dsp:nvSpPr>
      <dsp:spPr>
        <a:xfrm>
          <a:off x="431694" y="245599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10. Garantiqa Hitelgarancia Zrt. tőkeemelése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2464640"/>
        <a:ext cx="8616590" cy="159827"/>
      </dsp:txXfrm>
    </dsp:sp>
    <dsp:sp modelId="{BDE98792-0B10-4590-AF9E-7619FC82CACF}">
      <dsp:nvSpPr>
        <dsp:cNvPr id="0" name=""/>
        <dsp:cNvSpPr/>
      </dsp:nvSpPr>
      <dsp:spPr>
        <a:xfrm>
          <a:off x="0" y="281671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C0D303-1827-401C-8F03-07898BDFC43A}">
      <dsp:nvSpPr>
        <dsp:cNvPr id="0" name=""/>
        <dsp:cNvSpPr/>
      </dsp:nvSpPr>
      <dsp:spPr>
        <a:xfrm>
          <a:off x="431694" y="272815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11. Agrár-Vállalkozási Hitelgarancia Alapítvány (AVHGA) támogatása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2736800"/>
        <a:ext cx="8616590" cy="159827"/>
      </dsp:txXfrm>
    </dsp:sp>
    <dsp:sp modelId="{186C1562-03A3-4FAC-B72A-3C7FD3B4EBAD}">
      <dsp:nvSpPr>
        <dsp:cNvPr id="0" name=""/>
        <dsp:cNvSpPr/>
      </dsp:nvSpPr>
      <dsp:spPr>
        <a:xfrm>
          <a:off x="0" y="3088874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592B9F-FBBD-4884-91C1-9E8312885B62}">
      <dsp:nvSpPr>
        <dsp:cNvPr id="0" name=""/>
        <dsp:cNvSpPr/>
      </dsp:nvSpPr>
      <dsp:spPr>
        <a:xfrm>
          <a:off x="431694" y="3000314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12. Mezőgazdasági területek öntözésének fejlesztése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3008960"/>
        <a:ext cx="8616590" cy="159827"/>
      </dsp:txXfrm>
    </dsp:sp>
    <dsp:sp modelId="{68CB4E0C-7759-409B-872F-0E337C66010B}">
      <dsp:nvSpPr>
        <dsp:cNvPr id="0" name=""/>
        <dsp:cNvSpPr/>
      </dsp:nvSpPr>
      <dsp:spPr>
        <a:xfrm>
          <a:off x="0" y="3361035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D4C61F-7B0F-4ED3-94D9-1F5DC7B5FBFD}">
      <dsp:nvSpPr>
        <dsp:cNvPr id="0" name=""/>
        <dsp:cNvSpPr/>
      </dsp:nvSpPr>
      <dsp:spPr>
        <a:xfrm>
          <a:off x="431694" y="3272475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chemeClr val="bg2">
                  <a:lumMod val="25000"/>
                </a:schemeClr>
              </a:solidFill>
              <a:latin typeface="+mj-lt"/>
            </a:rPr>
            <a:t>13. Kutatás-fejlesztés (K+F) és innováció támogatásának növelése</a:t>
          </a:r>
          <a:endParaRPr lang="hu-HU" sz="1200" b="1" kern="1200" dirty="0">
            <a:solidFill>
              <a:schemeClr val="bg2">
                <a:lumMod val="25000"/>
              </a:schemeClr>
            </a:solidFill>
            <a:latin typeface="+mj-lt"/>
          </a:endParaRPr>
        </a:p>
      </dsp:txBody>
      <dsp:txXfrm>
        <a:off x="440340" y="3281121"/>
        <a:ext cx="8616590" cy="159827"/>
      </dsp:txXfrm>
    </dsp:sp>
    <dsp:sp modelId="{DF9B4D23-B4E9-4F32-8431-BFB7C1E87DC6}">
      <dsp:nvSpPr>
        <dsp:cNvPr id="0" name=""/>
        <dsp:cNvSpPr/>
      </dsp:nvSpPr>
      <dsp:spPr>
        <a:xfrm>
          <a:off x="0" y="3633195"/>
          <a:ext cx="9067799" cy="151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A75298-716F-44B3-B622-6B8CACEF7B9A}">
      <dsp:nvSpPr>
        <dsp:cNvPr id="0" name=""/>
        <dsp:cNvSpPr/>
      </dsp:nvSpPr>
      <dsp:spPr>
        <a:xfrm>
          <a:off x="431694" y="3544635"/>
          <a:ext cx="8633882" cy="177119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919" tIns="0" rIns="23991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>
              <a:solidFill>
                <a:srgbClr val="C00000"/>
              </a:solidFill>
              <a:latin typeface="+mj-lt"/>
            </a:rPr>
            <a:t>+ 1. Új lakossági állampapír (Magyar Állampapír Plusz) bevezetése </a:t>
          </a:r>
          <a:endParaRPr lang="hu-HU" sz="1200" b="1" kern="1200" dirty="0">
            <a:solidFill>
              <a:srgbClr val="C00000"/>
            </a:solidFill>
            <a:latin typeface="+mj-lt"/>
          </a:endParaRPr>
        </a:p>
      </dsp:txBody>
      <dsp:txXfrm>
        <a:off x="440340" y="3553281"/>
        <a:ext cx="8616590" cy="1598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1F9AF-23AD-42BC-AB1F-F837DCDE8D3B}">
      <dsp:nvSpPr>
        <dsp:cNvPr id="0" name=""/>
        <dsp:cNvSpPr/>
      </dsp:nvSpPr>
      <dsp:spPr>
        <a:xfrm>
          <a:off x="3742993" y="1186898"/>
          <a:ext cx="1667208" cy="1692254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Családvédelmi akcióterv</a:t>
          </a:r>
          <a:endParaRPr lang="hu-HU" sz="1200" b="1" kern="1200" dirty="0"/>
        </a:p>
      </dsp:txBody>
      <dsp:txXfrm>
        <a:off x="3987150" y="1434723"/>
        <a:ext cx="1178894" cy="1196604"/>
      </dsp:txXfrm>
    </dsp:sp>
    <dsp:sp modelId="{2CF06C65-F661-4F37-AB6E-59E927A0A260}">
      <dsp:nvSpPr>
        <dsp:cNvPr id="0" name=""/>
        <dsp:cNvSpPr/>
      </dsp:nvSpPr>
      <dsp:spPr>
        <a:xfrm rot="15721730">
          <a:off x="4398471" y="1132029"/>
          <a:ext cx="106832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106832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 rot="10800000">
        <a:off x="4449217" y="1139746"/>
        <a:ext cx="5341" cy="5341"/>
      </dsp:txXfrm>
    </dsp:sp>
    <dsp:sp modelId="{9DFAA58F-47A0-46AF-9D37-68C2365E5F49}">
      <dsp:nvSpPr>
        <dsp:cNvPr id="0" name=""/>
        <dsp:cNvSpPr/>
      </dsp:nvSpPr>
      <dsp:spPr>
        <a:xfrm>
          <a:off x="3429002" y="44448"/>
          <a:ext cx="1884836" cy="104664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Babaváró támogatás</a:t>
          </a:r>
          <a:endParaRPr lang="hu-HU" sz="1200" b="1" kern="1200" dirty="0"/>
        </a:p>
      </dsp:txBody>
      <dsp:txXfrm>
        <a:off x="3705030" y="197725"/>
        <a:ext cx="1332780" cy="740089"/>
      </dsp:txXfrm>
    </dsp:sp>
    <dsp:sp modelId="{61AF8876-2D53-41CE-9F59-784011C1FD67}">
      <dsp:nvSpPr>
        <dsp:cNvPr id="0" name=""/>
        <dsp:cNvSpPr/>
      </dsp:nvSpPr>
      <dsp:spPr>
        <a:xfrm rot="76973">
          <a:off x="5409893" y="2050697"/>
          <a:ext cx="839391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839391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>
        <a:off x="5808605" y="2040101"/>
        <a:ext cx="41969" cy="41969"/>
      </dsp:txXfrm>
    </dsp:sp>
    <dsp:sp modelId="{B31FCB70-3BB5-4CE1-B1E8-E1B617C45FB4}">
      <dsp:nvSpPr>
        <dsp:cNvPr id="0" name=""/>
        <dsp:cNvSpPr/>
      </dsp:nvSpPr>
      <dsp:spPr>
        <a:xfrm>
          <a:off x="6248393" y="1568447"/>
          <a:ext cx="1902629" cy="104664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Falusi CSOK</a:t>
          </a:r>
          <a:endParaRPr lang="hu-HU" sz="1200" b="1" kern="1200" dirty="0"/>
        </a:p>
      </dsp:txBody>
      <dsp:txXfrm>
        <a:off x="6527027" y="1721724"/>
        <a:ext cx="1345361" cy="740089"/>
      </dsp:txXfrm>
    </dsp:sp>
    <dsp:sp modelId="{B40B587F-DDEA-4674-82C3-3C2558382561}">
      <dsp:nvSpPr>
        <dsp:cNvPr id="0" name=""/>
        <dsp:cNvSpPr/>
      </dsp:nvSpPr>
      <dsp:spPr>
        <a:xfrm rot="3006890">
          <a:off x="5043855" y="2821846"/>
          <a:ext cx="401266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401266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>
        <a:off x="5234456" y="2822202"/>
        <a:ext cx="20063" cy="20063"/>
      </dsp:txXfrm>
    </dsp:sp>
    <dsp:sp modelId="{A4D48EA0-247A-45D0-AB2F-6AA257D0AD8A}">
      <dsp:nvSpPr>
        <dsp:cNvPr id="0" name=""/>
        <dsp:cNvSpPr/>
      </dsp:nvSpPr>
      <dsp:spPr>
        <a:xfrm>
          <a:off x="4800601" y="2940048"/>
          <a:ext cx="1942642" cy="104664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Jelzáloghitel elengedés</a:t>
          </a:r>
          <a:endParaRPr lang="hu-HU" sz="1200" b="1" kern="1200" dirty="0"/>
        </a:p>
      </dsp:txBody>
      <dsp:txXfrm>
        <a:off x="5085094" y="3093325"/>
        <a:ext cx="1373656" cy="740089"/>
      </dsp:txXfrm>
    </dsp:sp>
    <dsp:sp modelId="{63E41D5A-E498-4456-BA6C-E7F34DFCEC1D}">
      <dsp:nvSpPr>
        <dsp:cNvPr id="0" name=""/>
        <dsp:cNvSpPr/>
      </dsp:nvSpPr>
      <dsp:spPr>
        <a:xfrm rot="19946289">
          <a:off x="5264828" y="1419189"/>
          <a:ext cx="935868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935868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>
        <a:off x="5709365" y="1406180"/>
        <a:ext cx="46793" cy="46793"/>
      </dsp:txXfrm>
    </dsp:sp>
    <dsp:sp modelId="{FCD0BA72-9B3A-45DA-B381-A41E26D118EF}">
      <dsp:nvSpPr>
        <dsp:cNvPr id="0" name=""/>
        <dsp:cNvSpPr/>
      </dsp:nvSpPr>
      <dsp:spPr>
        <a:xfrm>
          <a:off x="5714995" y="44456"/>
          <a:ext cx="2751719" cy="1352556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Négy- vagy többgyermekes anyák személyi jövedelemadó-mentessége</a:t>
          </a:r>
          <a:endParaRPr lang="hu-HU" sz="1200" b="1" kern="1200" dirty="0"/>
        </a:p>
      </dsp:txBody>
      <dsp:txXfrm>
        <a:off x="6117975" y="242533"/>
        <a:ext cx="1945759" cy="956402"/>
      </dsp:txXfrm>
    </dsp:sp>
    <dsp:sp modelId="{775B68A2-D979-4C0D-BDF9-954B95A87541}">
      <dsp:nvSpPr>
        <dsp:cNvPr id="0" name=""/>
        <dsp:cNvSpPr/>
      </dsp:nvSpPr>
      <dsp:spPr>
        <a:xfrm rot="10572367">
          <a:off x="2589341" y="2116066"/>
          <a:ext cx="1156693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1156693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 rot="10800000">
        <a:off x="3138770" y="2097537"/>
        <a:ext cx="57834" cy="57834"/>
      </dsp:txXfrm>
    </dsp:sp>
    <dsp:sp modelId="{90D16FBC-C49C-4153-8DB7-CF711FE0EF0D}">
      <dsp:nvSpPr>
        <dsp:cNvPr id="0" name=""/>
        <dsp:cNvSpPr/>
      </dsp:nvSpPr>
      <dsp:spPr>
        <a:xfrm>
          <a:off x="152399" y="1568448"/>
          <a:ext cx="2446905" cy="135365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Három- vagy többgyermekes családok személygépkocsi-szerzési támogatása</a:t>
          </a:r>
          <a:endParaRPr lang="hu-HU" sz="1200" b="1" kern="1200" dirty="0"/>
        </a:p>
      </dsp:txBody>
      <dsp:txXfrm>
        <a:off x="510740" y="1766686"/>
        <a:ext cx="1730223" cy="957179"/>
      </dsp:txXfrm>
    </dsp:sp>
    <dsp:sp modelId="{73BA0BEF-CA29-4A42-B484-579875C2250E}">
      <dsp:nvSpPr>
        <dsp:cNvPr id="0" name=""/>
        <dsp:cNvSpPr/>
      </dsp:nvSpPr>
      <dsp:spPr>
        <a:xfrm rot="8390844">
          <a:off x="3595655" y="2687694"/>
          <a:ext cx="385262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385262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 rot="10800000">
        <a:off x="3778655" y="2688451"/>
        <a:ext cx="19263" cy="19263"/>
      </dsp:txXfrm>
    </dsp:sp>
    <dsp:sp modelId="{7D3D0AB2-D74E-45D8-A290-1546F8351B12}">
      <dsp:nvSpPr>
        <dsp:cNvPr id="0" name=""/>
        <dsp:cNvSpPr/>
      </dsp:nvSpPr>
      <dsp:spPr>
        <a:xfrm>
          <a:off x="1981205" y="2711446"/>
          <a:ext cx="2113434" cy="1239361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Bölcsődefejlesztés középtávú programja</a:t>
          </a:r>
          <a:endParaRPr lang="hu-HU" sz="1200" b="1" kern="1200" dirty="0"/>
        </a:p>
      </dsp:txBody>
      <dsp:txXfrm>
        <a:off x="2290710" y="2892946"/>
        <a:ext cx="1494424" cy="876361"/>
      </dsp:txXfrm>
    </dsp:sp>
    <dsp:sp modelId="{C25E8961-12C3-4ED0-9E15-6B66E8E2F03D}">
      <dsp:nvSpPr>
        <dsp:cNvPr id="0" name=""/>
        <dsp:cNvSpPr/>
      </dsp:nvSpPr>
      <dsp:spPr>
        <a:xfrm rot="12234240">
          <a:off x="2523524" y="1411155"/>
          <a:ext cx="1346889" cy="20776"/>
        </a:xfrm>
        <a:custGeom>
          <a:avLst/>
          <a:gdLst/>
          <a:ahLst/>
          <a:cxnLst/>
          <a:rect l="0" t="0" r="0" b="0"/>
          <a:pathLst>
            <a:path>
              <a:moveTo>
                <a:pt x="0" y="10388"/>
              </a:moveTo>
              <a:lnTo>
                <a:pt x="1346889" y="1038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b="1" kern="1200"/>
        </a:p>
      </dsp:txBody>
      <dsp:txXfrm rot="10800000">
        <a:off x="3163297" y="1387871"/>
        <a:ext cx="67344" cy="67344"/>
      </dsp:txXfrm>
    </dsp:sp>
    <dsp:sp modelId="{3E9547EC-51F5-451D-8948-F99319C23A4D}">
      <dsp:nvSpPr>
        <dsp:cNvPr id="0" name=""/>
        <dsp:cNvSpPr/>
      </dsp:nvSpPr>
      <dsp:spPr>
        <a:xfrm>
          <a:off x="738580" y="252349"/>
          <a:ext cx="2093275" cy="108694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200" b="1" kern="1200" dirty="0" smtClean="0"/>
            <a:t>Nagyszülői gyermekgondozási díj bevezetése</a:t>
          </a:r>
          <a:endParaRPr lang="hu-HU" sz="1200" b="1" kern="1200" dirty="0"/>
        </a:p>
      </dsp:txBody>
      <dsp:txXfrm>
        <a:off x="1045133" y="411529"/>
        <a:ext cx="1480169" cy="768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0.83034</cdr:x>
      <cdr:y>0.07143</cdr:y>
    </cdr:from>
    <cdr:to>
      <cdr:x>1</cdr:x>
      <cdr:y>0.76162</cdr:y>
    </cdr:to>
    <cdr:sp macro="" textlink="">
      <cdr:nvSpPr>
        <cdr:cNvPr id="4" name="Téglalap 3"/>
        <cdr:cNvSpPr/>
      </cdr:nvSpPr>
      <cdr:spPr>
        <a:xfrm xmlns:a="http://schemas.openxmlformats.org/drawingml/2006/main">
          <a:off x="7517612" y="228600"/>
          <a:ext cx="1536043" cy="2208901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75000"/>
            <a:alpha val="14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0.84754</cdr:x>
      <cdr:y>0.38298</cdr:y>
    </cdr:from>
    <cdr:to>
      <cdr:x>0.98749</cdr:x>
      <cdr:y>0.49581</cdr:y>
    </cdr:to>
    <cdr:sp macro="" textlink="">
      <cdr:nvSpPr>
        <cdr:cNvPr id="5" name="Szövegdoboz 4"/>
        <cdr:cNvSpPr txBox="1"/>
      </cdr:nvSpPr>
      <cdr:spPr>
        <a:xfrm xmlns:a="http://schemas.openxmlformats.org/drawingml/2006/main">
          <a:off x="7673335" y="1371600"/>
          <a:ext cx="1267059" cy="4040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hu-H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Előrejelzés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0.82955</cdr:x>
      <cdr:y>0.0479</cdr:y>
    </cdr:from>
    <cdr:to>
      <cdr:x>0.99496</cdr:x>
      <cdr:y>0.88637</cdr:y>
    </cdr:to>
    <cdr:sp macro="" textlink="">
      <cdr:nvSpPr>
        <cdr:cNvPr id="4" name="Téglalap 3"/>
        <cdr:cNvSpPr/>
      </cdr:nvSpPr>
      <cdr:spPr>
        <a:xfrm xmlns:a="http://schemas.openxmlformats.org/drawingml/2006/main">
          <a:off x="7496737" y="160604"/>
          <a:ext cx="1494863" cy="281129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75000"/>
            <a:alpha val="14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hu-HU"/>
        </a:p>
      </cdr:txBody>
    </cdr:sp>
  </cdr:relSizeAnchor>
  <cdr:relSizeAnchor xmlns:cdr="http://schemas.openxmlformats.org/drawingml/2006/chartDrawing">
    <cdr:from>
      <cdr:x>0.85223</cdr:x>
      <cdr:y>0.07066</cdr:y>
    </cdr:from>
    <cdr:to>
      <cdr:x>0.99218</cdr:x>
      <cdr:y>0.18184</cdr:y>
    </cdr:to>
    <cdr:sp macro="" textlink="">
      <cdr:nvSpPr>
        <cdr:cNvPr id="5" name="Szövegdoboz 4"/>
        <cdr:cNvSpPr txBox="1"/>
      </cdr:nvSpPr>
      <cdr:spPr>
        <a:xfrm xmlns:a="http://schemas.openxmlformats.org/drawingml/2006/main">
          <a:off x="7794155" y="236916"/>
          <a:ext cx="1279926" cy="3727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hu-HU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Előrejelzés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0.45816</cdr:x>
      <cdr:y>0.03174</cdr:y>
    </cdr:from>
    <cdr:to>
      <cdr:x>0.45816</cdr:x>
      <cdr:y>0.67384</cdr:y>
    </cdr:to>
    <cdr:cxnSp macro="">
      <cdr:nvCxnSpPr>
        <cdr:cNvPr id="3" name="Egyenes összekötő 2"/>
        <cdr:cNvCxnSpPr/>
      </cdr:nvCxnSpPr>
      <cdr:spPr>
        <a:xfrm xmlns:a="http://schemas.openxmlformats.org/drawingml/2006/main" flipV="1">
          <a:off x="4119628" y="104001"/>
          <a:ext cx="0" cy="2103905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chemeClr val="accent3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0.47493</cdr:x>
      <cdr:y>0.01056</cdr:y>
    </cdr:from>
    <cdr:to>
      <cdr:x>0.75519</cdr:x>
      <cdr:y>0.15339</cdr:y>
    </cdr:to>
    <cdr:sp macro="" textlink="">
      <cdr:nvSpPr>
        <cdr:cNvPr id="5" name="Szövegdoboz 4"/>
        <cdr:cNvSpPr txBox="1"/>
      </cdr:nvSpPr>
      <cdr:spPr>
        <a:xfrm xmlns:a="http://schemas.openxmlformats.org/drawingml/2006/main">
          <a:off x="4270392" y="34595"/>
          <a:ext cx="2520000" cy="468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hu-HU" sz="12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Béremelési és adócsökkentési megállapodás után</a:t>
          </a:r>
          <a:endParaRPr lang="hu-HU" sz="1200" b="1" dirty="0">
            <a:solidFill>
              <a:schemeClr val="accent3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0.06833</cdr:x>
      <cdr:y>0.01056</cdr:y>
    </cdr:from>
    <cdr:to>
      <cdr:x>0.3486</cdr:x>
      <cdr:y>0.15339</cdr:y>
    </cdr:to>
    <cdr:sp macro="" textlink="">
      <cdr:nvSpPr>
        <cdr:cNvPr id="6" name="Szövegdoboz 1"/>
        <cdr:cNvSpPr txBox="1"/>
      </cdr:nvSpPr>
      <cdr:spPr>
        <a:xfrm xmlns:a="http://schemas.openxmlformats.org/drawingml/2006/main">
          <a:off x="614428" y="34595"/>
          <a:ext cx="2520000" cy="468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hu-HU" sz="1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Béremelési és adócsökkentési megállapodás előtt</a:t>
          </a:r>
          <a:endParaRPr lang="hu-HU" sz="1200" b="1" dirty="0">
            <a:solidFill>
              <a:srgbClr val="C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>
              <a:defRPr sz="1200"/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>
              <a:defRPr sz="1200"/>
            </a:lvl1pPr>
          </a:lstStyle>
          <a:p>
            <a:pPr>
              <a:defRPr/>
            </a:pPr>
            <a:fld id="{E53025FA-8F62-48CA-BC70-9655D6DC340A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>
              <a:defRPr sz="1200"/>
            </a:lvl1pPr>
          </a:lstStyle>
          <a:p>
            <a:pPr>
              <a:defRPr/>
            </a:pPr>
            <a:fld id="{0C8EAB92-4AF5-447D-8C1B-C5DB71A86C1F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346167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454856-EB4F-4E45-8BAD-107B33E85334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06" tIns="46003" rIns="92006" bIns="46003" rtlCol="0" anchor="ctr"/>
          <a:lstStyle/>
          <a:p>
            <a:pPr lvl="0"/>
            <a:endParaRPr lang="hu-HU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006" tIns="46003" rIns="92006" bIns="4600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006" tIns="46003" rIns="92006" bIns="4600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481CA9-BEB9-46C2-B80B-D1E87300ABF5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748365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0E88B7-0A85-438E-A6F0-152A9D603B4B}" type="slidenum">
              <a:rPr kumimoji="0" lang="hu-H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hu-H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8064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10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600082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11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2615644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792321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13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15154125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74946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8"/>
          <p:cNvSpPr txBox="1">
            <a:spLocks noGrp="1" noChangeArrowheads="1"/>
          </p:cNvSpPr>
          <p:nvPr/>
        </p:nvSpPr>
        <p:spPr bwMode="auto">
          <a:xfrm>
            <a:off x="3854897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38" tIns="47819" rIns="95638" bIns="47819" anchor="b"/>
          <a:lstStyle/>
          <a:p>
            <a:pPr algn="r" defTabSz="452043">
              <a:buClr>
                <a:srgbClr val="000000"/>
              </a:buClr>
              <a:buSzPct val="100000"/>
              <a:tabLst>
                <a:tab pos="0" algn="l"/>
                <a:tab pos="450445" algn="l"/>
                <a:tab pos="902488" algn="l"/>
                <a:tab pos="1354529" algn="l"/>
                <a:tab pos="1806573" algn="l"/>
                <a:tab pos="2258614" algn="l"/>
                <a:tab pos="2710657" algn="l"/>
                <a:tab pos="3162699" algn="l"/>
                <a:tab pos="3614742" algn="l"/>
                <a:tab pos="4066784" algn="l"/>
                <a:tab pos="4518826" algn="l"/>
                <a:tab pos="4970868" algn="l"/>
                <a:tab pos="5422911" algn="l"/>
                <a:tab pos="5874953" algn="l"/>
                <a:tab pos="6326996" algn="l"/>
                <a:tab pos="6779037" algn="l"/>
                <a:tab pos="7231081" algn="l"/>
                <a:tab pos="7683122" algn="l"/>
                <a:tab pos="8136761" algn="l"/>
                <a:tab pos="8588805" algn="l"/>
                <a:tab pos="9040846" algn="l"/>
              </a:tabLst>
            </a:pPr>
            <a:fld id="{0BB14F11-65D1-49F4-B8D8-BB79559B354B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43">
                <a:buClr>
                  <a:srgbClr val="000000"/>
                </a:buClr>
                <a:buSzPct val="100000"/>
                <a:tabLst>
                  <a:tab pos="0" algn="l"/>
                  <a:tab pos="450445" algn="l"/>
                  <a:tab pos="902488" algn="l"/>
                  <a:tab pos="1354529" algn="l"/>
                  <a:tab pos="1806573" algn="l"/>
                  <a:tab pos="2258614" algn="l"/>
                  <a:tab pos="2710657" algn="l"/>
                  <a:tab pos="3162699" algn="l"/>
                  <a:tab pos="3614742" algn="l"/>
                  <a:tab pos="4066784" algn="l"/>
                  <a:tab pos="4518826" algn="l"/>
                  <a:tab pos="4970868" algn="l"/>
                  <a:tab pos="5422911" algn="l"/>
                  <a:tab pos="5874953" algn="l"/>
                  <a:tab pos="6326996" algn="l"/>
                  <a:tab pos="6779037" algn="l"/>
                  <a:tab pos="7231081" algn="l"/>
                  <a:tab pos="7683122" algn="l"/>
                  <a:tab pos="8136761" algn="l"/>
                  <a:tab pos="8588805" algn="l"/>
                  <a:tab pos="9040846" algn="l"/>
                </a:tabLst>
              </a:pPr>
              <a:t>16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38" tIns="47819" rIns="95638" bIns="47819" numCol="1" anchor="t" anchorCtr="0" compatLnSpc="1">
            <a:prstTxWarp prst="textNoShape">
              <a:avLst/>
            </a:prstTxWarp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41310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8"/>
          <p:cNvSpPr txBox="1">
            <a:spLocks noGrp="1" noChangeArrowheads="1"/>
          </p:cNvSpPr>
          <p:nvPr/>
        </p:nvSpPr>
        <p:spPr bwMode="auto">
          <a:xfrm>
            <a:off x="3854898" y="9430386"/>
            <a:ext cx="2941179" cy="4930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5643" tIns="47821" rIns="95643" bIns="47821" anchor="b"/>
          <a:lstStyle/>
          <a:p>
            <a:pPr algn="r" defTabSz="452065">
              <a:buClr>
                <a:srgbClr val="000000"/>
              </a:buClr>
              <a:buSzPct val="100000"/>
              <a:tabLst>
                <a:tab pos="0" algn="l"/>
                <a:tab pos="450468" algn="l"/>
                <a:tab pos="902533" algn="l"/>
                <a:tab pos="1354599" algn="l"/>
                <a:tab pos="1806665" algn="l"/>
                <a:tab pos="2258730" algn="l"/>
                <a:tab pos="2710795" algn="l"/>
                <a:tab pos="3162859" algn="l"/>
                <a:tab pos="3614926" algn="l"/>
                <a:tab pos="4066991" algn="l"/>
                <a:tab pos="4519057" algn="l"/>
                <a:tab pos="4971121" algn="l"/>
                <a:tab pos="5423188" algn="l"/>
                <a:tab pos="5875252" algn="l"/>
                <a:tab pos="6327318" algn="l"/>
                <a:tab pos="6779383" algn="l"/>
                <a:tab pos="7231449" algn="l"/>
                <a:tab pos="7683514" algn="l"/>
                <a:tab pos="8137176" algn="l"/>
                <a:tab pos="8589242" algn="l"/>
                <a:tab pos="9041307" algn="l"/>
              </a:tabLst>
            </a:pPr>
            <a:fld id="{1316E4EC-341C-40F2-9088-BF000F43BA4D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/>
                <a:cs typeface="Times New Roman" pitchFamily="18" charset="0"/>
              </a:rPr>
              <a:pPr algn="r" defTabSz="452065">
                <a:buClr>
                  <a:srgbClr val="000000"/>
                </a:buClr>
                <a:buSzPct val="100000"/>
                <a:tabLst>
                  <a:tab pos="0" algn="l"/>
                  <a:tab pos="450468" algn="l"/>
                  <a:tab pos="902533" algn="l"/>
                  <a:tab pos="1354599" algn="l"/>
                  <a:tab pos="1806665" algn="l"/>
                  <a:tab pos="2258730" algn="l"/>
                  <a:tab pos="2710795" algn="l"/>
                  <a:tab pos="3162859" algn="l"/>
                  <a:tab pos="3614926" algn="l"/>
                  <a:tab pos="4066991" algn="l"/>
                  <a:tab pos="4519057" algn="l"/>
                  <a:tab pos="4971121" algn="l"/>
                  <a:tab pos="5423188" algn="l"/>
                  <a:tab pos="5875252" algn="l"/>
                  <a:tab pos="6327318" algn="l"/>
                  <a:tab pos="6779383" algn="l"/>
                  <a:tab pos="7231449" algn="l"/>
                  <a:tab pos="7683514" algn="l"/>
                  <a:tab pos="8137176" algn="l"/>
                  <a:tab pos="8589242" algn="l"/>
                  <a:tab pos="9041307" algn="l"/>
                </a:tabLst>
              </a:pPr>
              <a:t>17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5643" tIns="47821" rIns="95643" bIns="47821" numCol="1" anchor="t" anchorCtr="0" compatLnSpc="1">
            <a:prstTxWarp prst="textNoShape">
              <a:avLst/>
            </a:prstTxWarp>
          </a:bodyPr>
          <a:lstStyle/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27009595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2530" indent="-172530">
              <a:buFontTx/>
              <a:buChar char="-"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7050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20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5746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21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575746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2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6829579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6792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28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64340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29209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07574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481CA9-BEB9-46C2-B80B-D1E87300ABF5}" type="slidenum">
              <a:rPr lang="hu-HU" smtClean="0"/>
              <a:pPr>
                <a:defRPr/>
              </a:pPr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62417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49217-9B05-4CDD-AD06-539505219E79}" type="slidenum">
              <a:rPr lang="hu-HU" smtClean="0"/>
              <a:pPr>
                <a:defRPr/>
              </a:pPr>
              <a:t>45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27644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3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366572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4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1356874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5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3894100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6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2568537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7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4004276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8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46197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1AEC4-FF96-4ACA-B238-F54D1F5E312E}" type="slidenum">
              <a:rPr lang="hu-HU" smtClean="0"/>
              <a:t>9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/>
              <a:t>Varga Mihály pénzügyminiszter</a:t>
            </a:r>
          </a:p>
        </p:txBody>
      </p:sp>
    </p:spTree>
    <p:extLst>
      <p:ext uri="{BB962C8B-B14F-4D97-AF65-F5344CB8AC3E}">
        <p14:creationId xmlns:p14="http://schemas.microsoft.com/office/powerpoint/2010/main" val="1743924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63880-605E-4E4F-BED7-911618AA5701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97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EF41-7C0C-4DED-90FE-BD32840754C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761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830E-5B0E-4842-A140-8776DA6ED19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04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301C-8D08-4A95-8EC6-D6345B37ED19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85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457D-B32C-4569-BC44-AEE9ADCBB304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869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E6E63-3D78-4E69-874A-4DC1047DCB3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444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C6887-A0FB-4433-AF2E-69E8CB01700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43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Cím és szerkezeti vagy szervezeti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martArt-ábra helye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BCDD5-093A-4ED3-B48D-9D02E0C1EDE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713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6A3D-4F3A-47D1-8BAE-4483C2B12ECC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6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CC50-A1B8-4296-BE5A-AE47514DC4AA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491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DF3C-72C0-4CBE-8A9A-AEE54C9649EE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7378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05787-B63A-4047-9F62-621083656C1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452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B8B28-D8B0-4829-A56F-46742C2720C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009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E106-1581-4900-9E1E-7A5939929BF6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2792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79FCB-16D8-43AF-913B-F05DE23FBCB7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0801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285884"/>
          </a:xfrm>
        </p:spPr>
        <p:txBody>
          <a:bodyPr anchor="t">
            <a:normAutofit/>
          </a:bodyPr>
          <a:lstStyle>
            <a:lvl1pPr>
              <a:defRPr sz="3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71438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3571876"/>
            <a:ext cx="7572428" cy="114300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Content Placeholder 4"/>
          <p:cNvSpPr>
            <a:spLocks noGrp="1"/>
          </p:cNvSpPr>
          <p:nvPr>
            <p:ph idx="14"/>
          </p:nvPr>
        </p:nvSpPr>
        <p:spPr bwMode="auto">
          <a:xfrm>
            <a:off x="785786" y="4786322"/>
            <a:ext cx="7572428" cy="1000132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 algn="l">
              <a:buFont typeface="+mj-lt"/>
              <a:buAutoNum type="arabicPeriod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6B583-E5D3-4153-95C6-6C06C1786C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667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910" y="1285860"/>
            <a:ext cx="3471858" cy="857256"/>
          </a:xfrm>
        </p:spPr>
        <p:txBody>
          <a:bodyPr anchor="t">
            <a:normAutofit/>
          </a:bodyPr>
          <a:lstStyle>
            <a:lvl1pPr algn="l"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4"/>
          </p:nvPr>
        </p:nvSpPr>
        <p:spPr bwMode="auto">
          <a:xfrm>
            <a:off x="3663561" y="2214554"/>
            <a:ext cx="4714908" cy="400052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10" name="Tartalom helye 2"/>
          <p:cNvSpPr>
            <a:spLocks noGrp="1"/>
          </p:cNvSpPr>
          <p:nvPr>
            <p:ph idx="13"/>
          </p:nvPr>
        </p:nvSpPr>
        <p:spPr>
          <a:xfrm>
            <a:off x="908566" y="1376038"/>
            <a:ext cx="2651379" cy="480281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5B13D-637F-4D13-86BA-B1FAE982AB79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843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lső olda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281107"/>
            <a:ext cx="7772400" cy="504819"/>
          </a:xfrm>
        </p:spPr>
        <p:txBody>
          <a:bodyPr anchor="t">
            <a:normAutofit/>
          </a:bodyPr>
          <a:lstStyle>
            <a:lvl1pPr algn="ctr">
              <a:defRPr sz="1800" b="0" cap="none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hu-HU" dirty="0"/>
          </a:p>
        </p:txBody>
      </p:sp>
      <p:sp>
        <p:nvSpPr>
          <p:cNvPr id="8" name="Content Placeholder 4"/>
          <p:cNvSpPr>
            <a:spLocks noGrp="1"/>
          </p:cNvSpPr>
          <p:nvPr>
            <p:ph idx="13"/>
          </p:nvPr>
        </p:nvSpPr>
        <p:spPr bwMode="auto">
          <a:xfrm>
            <a:off x="785786" y="4786322"/>
            <a:ext cx="7572428" cy="1500198"/>
          </a:xfrm>
          <a:noFill/>
          <a:ln>
            <a:miter lim="800000"/>
            <a:headEnd/>
            <a:tailEnd/>
          </a:ln>
        </p:spPr>
        <p:txBody>
          <a:bodyPr>
            <a:normAutofit/>
          </a:bodyPr>
          <a:lstStyle>
            <a:lvl1pPr>
              <a:buNone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endParaRPr lang="hu-HU" dirty="0"/>
          </a:p>
        </p:txBody>
      </p:sp>
      <p:sp>
        <p:nvSpPr>
          <p:cNvPr id="9" name="Tartalom helye 2"/>
          <p:cNvSpPr>
            <a:spLocks noGrp="1"/>
          </p:cNvSpPr>
          <p:nvPr>
            <p:ph idx="14"/>
          </p:nvPr>
        </p:nvSpPr>
        <p:spPr>
          <a:xfrm>
            <a:off x="908566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12" name="Tartalom helye 2"/>
          <p:cNvSpPr>
            <a:spLocks noGrp="1"/>
          </p:cNvSpPr>
          <p:nvPr>
            <p:ph idx="15"/>
          </p:nvPr>
        </p:nvSpPr>
        <p:spPr>
          <a:xfrm>
            <a:off x="4643438" y="1928803"/>
            <a:ext cx="3601290" cy="269646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 lvl="0"/>
            <a:endParaRPr lang="hu-HU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F27FA-0A8C-4E98-B68A-01621E1ABD8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80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08104-FE42-4AED-8EE0-33625F0F1B00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569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184DB-5642-48D9-9DBB-AC64DEFB043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2259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hu-HU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B6B9E-6D09-4666-B239-76D1FBF0E423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753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C963F-B74F-41FE-B3C9-77CB41F6B4D0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38596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425EC-44A4-4E4C-8ED2-7308D5DC35A1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518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58642-5B38-4FC7-8360-92405861D814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28732"/>
      </p:ext>
    </p:extLst>
  </p:cSld>
  <p:clrMapOvr>
    <a:masterClrMapping/>
  </p:clrMapOvr>
  <p:transition spd="slow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FB9BD-53BE-49CD-A427-FD7E6939C05B}" type="datetime1">
              <a:rPr lang="hu-HU" smtClean="0"/>
              <a:t>2019.11.18.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39975"/>
      </p:ext>
    </p:extLst>
  </p:cSld>
  <p:clrMapOvr>
    <a:masterClrMapping/>
  </p:clrMapOvr>
  <p:transition spd="slow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D6E08-9B78-48B6-BDFF-5C003658D27F}" type="datetime1">
              <a:rPr lang="hu-HU" smtClean="0"/>
              <a:t>2019.11.18.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04776"/>
      </p:ext>
    </p:extLst>
  </p:cSld>
  <p:clrMapOvr>
    <a:masterClrMapping/>
  </p:clrMapOvr>
  <p:transition spd="slow"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FFB1-4D77-44D6-A604-1F532F51D7A5}" type="datetime1">
              <a:rPr lang="hu-HU" smtClean="0"/>
              <a:t>2019.11.18.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29487"/>
      </p:ext>
    </p:extLst>
  </p:cSld>
  <p:clrMapOvr>
    <a:masterClrMapping/>
  </p:clrMapOvr>
  <p:transition spd="slow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67B78-DD97-426B-B00C-53514112D265}" type="datetime1">
              <a:rPr lang="hu-HU" smtClean="0"/>
              <a:t>2019.11.18.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09335"/>
      </p:ext>
    </p:extLst>
  </p:cSld>
  <p:clrMapOvr>
    <a:masterClrMapping/>
  </p:clrMapOvr>
  <p:transition spd="slow"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B8E7-B3B6-47D9-BE03-8A1DE6468082}" type="datetime1">
              <a:rPr lang="hu-HU" smtClean="0"/>
              <a:t>2019.11.18.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17621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3E0CC-FFAD-4FEB-BF7A-69A81EFD6276}" type="datetime1">
              <a:rPr lang="hu-HU" smtClean="0"/>
              <a:t>2019.11.18.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51583"/>
      </p:ext>
    </p:extLst>
  </p:cSld>
  <p:clrMapOvr>
    <a:masterClrMapping/>
  </p:clrMapOvr>
  <p:transition spd="slow"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FDB5E-01B9-4695-900C-6A5A44258522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310918"/>
      </p:ext>
    </p:extLst>
  </p:cSld>
  <p:clrMapOvr>
    <a:masterClrMapping/>
  </p:clrMapOvr>
  <p:transition spd="slow"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6D3C9-5DB7-4E05-A6F8-28DFC6FB1E54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8437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334BA-5062-4350-AF2B-3B39A45E947B}" type="datetimeFigureOut">
              <a:rPr lang="hu-HU" smtClean="0"/>
              <a:pPr/>
              <a:t>2019.11.18.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70DB5-A638-445D-8146-10F0B3EFACFB}" type="slidenum">
              <a:rPr lang="hu-HU" smtClean="0"/>
              <a:pPr/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/>
              <a:pPr>
                <a:defRPr/>
              </a:pPr>
              <a:t>2019.11.18.</a:t>
            </a:fld>
            <a:endParaRPr lang="hu-H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2" r:id="rId2"/>
    <p:sldLayoutId id="2147483721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15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bg_2_beloldal.jpg"/>
          <p:cNvPicPr>
            <a:picLocks noChangeAspect="1"/>
          </p:cNvPicPr>
          <p:nvPr userDrawn="1"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0867C9-0A49-4AAA-8B4C-48F557F04B20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A72C507-86D9-4E3C-8F29-BDCF9EC9A82E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018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bg_2_beloldal.jpg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D45434-2A22-4F02-9C90-D0B8B0ED9788}" type="datetimeFigureOut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E68F353-72D4-49DF-9EAF-BF6ACD5DB091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675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bg_2_beloldal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588" y="14288"/>
            <a:ext cx="9140825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9C482A-6581-4A0E-B659-1A774B9DBDF8}" type="datetime1">
              <a:rPr lang="hu-H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2019.11.18.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6740525" y="64214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A69765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77D6128-05B6-42A2-A7BD-C628B297ABE3}" type="slidenum">
              <a:rPr lang="hu-HU" smtClean="0"/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9975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FCC26-BAAE-43AB-8C81-895DC0F0263A}" type="datetime1">
              <a:rPr lang="hu-HU" smtClean="0"/>
              <a:t>2019.11.18.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18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spd="slow">
    <p:push dir="u"/>
  </p:transition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4.xml"/><Relationship Id="rId5" Type="http://schemas.openxmlformats.org/officeDocument/2006/relationships/chart" Target="../charts/chart10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3.xml"/><Relationship Id="rId1" Type="http://schemas.openxmlformats.org/officeDocument/2006/relationships/themeOverride" Target="../theme/themeOverr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29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1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2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3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2.xml"/><Relationship Id="rId1" Type="http://schemas.openxmlformats.org/officeDocument/2006/relationships/themeOverride" Target="../theme/themeOverride40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539552" y="2996952"/>
            <a:ext cx="8280920" cy="2183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</a:pPr>
            <a:r>
              <a:rPr lang="hu-HU" sz="180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A 2020. évi költségvetési törvény irányelvei, kiemelt céljai és főbb számai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</a:pPr>
            <a:r>
              <a:rPr lang="hu-HU" sz="1800" b="1" dirty="0" smtClean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A </a:t>
            </a:r>
            <a:r>
              <a:rPr lang="hu-HU" sz="180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helyi önkormányzatok 2020. évi költségvetésének </a:t>
            </a:r>
            <a:r>
              <a:rPr lang="hu-HU" sz="1800" b="1" dirty="0" smtClean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keretei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</a:pPr>
            <a:r>
              <a:rPr lang="hu-HU" sz="1350" b="1" dirty="0" smtClean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XX</a:t>
            </a:r>
            <a:r>
              <a:rPr lang="hu-HU" sz="135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. Önkormányzati Költségvetési és Adó Konferencia</a:t>
            </a:r>
          </a:p>
          <a:p>
            <a:pPr algn="ctr" fontAlgn="auto">
              <a:spcBef>
                <a:spcPts val="450"/>
              </a:spcBef>
              <a:spcAft>
                <a:spcPts val="0"/>
              </a:spcAft>
            </a:pPr>
            <a:r>
              <a:rPr lang="hu-HU" sz="135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Dr. Berczik Ábel</a:t>
            </a:r>
          </a:p>
          <a:p>
            <a:pPr algn="ctr" fontAlgn="auto">
              <a:spcBef>
                <a:spcPts val="450"/>
              </a:spcBef>
              <a:spcAft>
                <a:spcPts val="0"/>
              </a:spcAft>
            </a:pPr>
            <a:r>
              <a:rPr lang="hu-HU" sz="135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helyettes államtitkár</a:t>
            </a:r>
          </a:p>
          <a:p>
            <a:pPr algn="ctr" fontAlgn="auto">
              <a:spcBef>
                <a:spcPts val="450"/>
              </a:spcBef>
              <a:spcAft>
                <a:spcPts val="0"/>
              </a:spcAft>
            </a:pPr>
            <a:r>
              <a:rPr lang="hu-HU" sz="135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Pénzügyminisztérium</a:t>
            </a:r>
          </a:p>
          <a:p>
            <a:pPr algn="ctr" fontAlgn="auto">
              <a:spcBef>
                <a:spcPts val="450"/>
              </a:spcBef>
              <a:spcAft>
                <a:spcPts val="0"/>
              </a:spcAft>
            </a:pPr>
            <a:r>
              <a:rPr lang="hu-HU" sz="1350" b="1" dirty="0">
                <a:solidFill>
                  <a:prstClr val="black"/>
                </a:solidFill>
                <a:latin typeface="Arial"/>
                <a:cs typeface="Arial" panose="020B0604020202020204" pitchFamily="34" charset="0"/>
              </a:rPr>
              <a:t>2019. november 12.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4330" y="857251"/>
            <a:ext cx="9254530" cy="1487553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7216" y="1066801"/>
            <a:ext cx="1109568" cy="84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66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defPPr>
              <a:defRPr lang="en-US"/>
            </a:defPPr>
            <a:lvl1pPr algn="ctr" defTabSz="971550">
              <a:spcBef>
                <a:spcPct val="0"/>
              </a:spcBef>
              <a:buNone/>
              <a:defRPr sz="2300" b="1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hu-HU" dirty="0"/>
              <a:t>…azonban a regionális különbségek jelentősek maradtak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764704"/>
            <a:ext cx="765162" cy="62865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5410201" y="5678214"/>
            <a:ext cx="37031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KSH</a:t>
            </a:r>
          </a:p>
        </p:txBody>
      </p:sp>
      <p:sp>
        <p:nvSpPr>
          <p:cNvPr id="17" name="Téglalap 16"/>
          <p:cNvSpPr/>
          <p:nvPr/>
        </p:nvSpPr>
        <p:spPr>
          <a:xfrm>
            <a:off x="44551" y="1981201"/>
            <a:ext cx="4961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8039"/>
            <a:r>
              <a:rPr lang="hu-HU" sz="1200" b="1" dirty="0">
                <a:solidFill>
                  <a:srgbClr val="00000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Foglalkoztatási és munkanélküliségi arány </a:t>
            </a:r>
            <a:r>
              <a:rPr lang="hu-HU" sz="1200" dirty="0">
                <a:solidFill>
                  <a:srgbClr val="00000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(2019. III. negyedév, %)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5651500" y="2902255"/>
            <a:ext cx="3312000" cy="276998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hu-HU" sz="1600" b="1" dirty="0"/>
              <a:t>Kettősség jellemzi a magyar munkaerőpiacot: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400" b="1" dirty="0"/>
              <a:t>A munkaerőhiány és a munkaerő-felesleg egyszerre van jelen az országban.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400" b="1" dirty="0"/>
              <a:t>A munkaerő tartalék tovább zsugorodik.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400" b="1" dirty="0"/>
              <a:t>A hátrányos helyzetű csoportok segítése a munkaerőpiacon elsődleges feladattá vált.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0" y="2332806"/>
            <a:ext cx="5416550" cy="346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övegdoboz 9"/>
          <p:cNvSpPr txBox="1"/>
          <p:nvPr/>
        </p:nvSpPr>
        <p:spPr>
          <a:xfrm>
            <a:off x="5626100" y="1981201"/>
            <a:ext cx="3312000" cy="8002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hu-HU" sz="1400" b="1" dirty="0"/>
              <a:t>Országos átlag:</a:t>
            </a:r>
          </a:p>
          <a:p>
            <a:pPr algn="just"/>
            <a:r>
              <a:rPr lang="hu-HU" sz="1400" b="1" dirty="0">
                <a:solidFill>
                  <a:srgbClr val="C00000"/>
                </a:solidFill>
              </a:rPr>
              <a:t>Foglalkoztatási ráta:       </a:t>
            </a:r>
            <a:r>
              <a:rPr lang="hu-HU" sz="1600" b="1" dirty="0">
                <a:solidFill>
                  <a:srgbClr val="C00000"/>
                </a:solidFill>
              </a:rPr>
              <a:t>70,3%</a:t>
            </a:r>
            <a:endParaRPr lang="hu-HU" sz="1400" b="1" dirty="0">
              <a:solidFill>
                <a:srgbClr val="C00000"/>
              </a:solidFill>
            </a:endParaRPr>
          </a:p>
          <a:p>
            <a:pPr algn="just"/>
            <a:r>
              <a:rPr lang="hu-HU" sz="1400" b="1" dirty="0">
                <a:solidFill>
                  <a:srgbClr val="C00000"/>
                </a:solidFill>
              </a:rPr>
              <a:t>Munkanélküliségi ráta</a:t>
            </a:r>
            <a:r>
              <a:rPr lang="hu-HU" sz="1600" b="1" dirty="0">
                <a:solidFill>
                  <a:srgbClr val="C00000"/>
                </a:solidFill>
              </a:rPr>
              <a:t>:     3,5%</a:t>
            </a:r>
          </a:p>
        </p:txBody>
      </p:sp>
    </p:spTree>
    <p:extLst>
      <p:ext uri="{BB962C8B-B14F-4D97-AF65-F5344CB8AC3E}">
        <p14:creationId xmlns:p14="http://schemas.microsoft.com/office/powerpoint/2010/main" val="341105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A gazdaságpolitika a versenyképesség növelése érdekében segíti a bérfelzárkóztatást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764704"/>
            <a:ext cx="765162" cy="62865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7543801" y="5678214"/>
            <a:ext cx="15695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NAV, PM</a:t>
            </a:r>
          </a:p>
        </p:txBody>
      </p:sp>
      <p:graphicFrame>
        <p:nvGraphicFramePr>
          <p:cNvPr id="12" name="Diagram 11"/>
          <p:cNvGraphicFramePr>
            <a:graphicFrameLocks noGrp="1"/>
          </p:cNvGraphicFramePr>
          <p:nvPr>
            <p:extLst/>
          </p:nvPr>
        </p:nvGraphicFramePr>
        <p:xfrm>
          <a:off x="71373" y="2258199"/>
          <a:ext cx="8991601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Téglalap 3"/>
          <p:cNvSpPr/>
          <p:nvPr/>
        </p:nvSpPr>
        <p:spPr>
          <a:xfrm>
            <a:off x="44550" y="1981201"/>
            <a:ext cx="69846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0288"/>
            <a:r>
              <a:rPr lang="hu-HU" sz="1200" b="1" dirty="0">
                <a:solidFill>
                  <a:prstClr val="black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 2016 végén megkötött béremelési és adócsökkentési megállapodás hatása </a:t>
            </a:r>
            <a:r>
              <a:rPr lang="hu-HU" sz="1200" dirty="0">
                <a:solidFill>
                  <a:prstClr val="black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(%, 2013=100%</a:t>
            </a:r>
            <a:r>
              <a:rPr lang="hu-HU" sz="1200" dirty="0">
                <a:solidFill>
                  <a:srgbClr val="0000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)</a:t>
            </a:r>
            <a:endParaRPr lang="en-US" sz="1200" dirty="0">
              <a:solidFill>
                <a:srgbClr val="80808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Gazdaságvédelmi akcióterv intézkedései</a:t>
            </a:r>
            <a:endParaRPr lang="en-US" sz="23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/>
          </p:nvPr>
        </p:nvGraphicFramePr>
        <p:xfrm>
          <a:off x="0" y="2209800"/>
          <a:ext cx="9067800" cy="3790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Szövegdoboz 2"/>
          <p:cNvSpPr txBox="1"/>
          <p:nvPr/>
        </p:nvSpPr>
        <p:spPr>
          <a:xfrm>
            <a:off x="648000" y="1943838"/>
            <a:ext cx="36000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300" b="1" dirty="0">
                <a:solidFill>
                  <a:srgbClr val="C00000"/>
                </a:solidFill>
              </a:rPr>
              <a:t>Már 2019-ben elindult a megvalósítás</a:t>
            </a:r>
          </a:p>
        </p:txBody>
      </p:sp>
      <p:sp>
        <p:nvSpPr>
          <p:cNvPr id="4" name="Téglalap 3"/>
          <p:cNvSpPr/>
          <p:nvPr/>
        </p:nvSpPr>
        <p:spPr>
          <a:xfrm>
            <a:off x="4896000" y="1943100"/>
            <a:ext cx="36000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sz="1300" b="1" dirty="0">
                <a:solidFill>
                  <a:srgbClr val="ACCBF9">
                    <a:lumMod val="25000"/>
                  </a:srgbClr>
                </a:solidFill>
              </a:rPr>
              <a:t>2020. Január 1-jétől indulnak a programok</a:t>
            </a:r>
            <a:endParaRPr lang="hu-HU" sz="13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07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A 2019. június 1-jével elindult családvédelmi akcióterv ezen kíván változtatni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/>
          </p:nvPr>
        </p:nvGraphicFramePr>
        <p:xfrm>
          <a:off x="0" y="1936750"/>
          <a:ext cx="9067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7339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484784"/>
            <a:ext cx="9144000" cy="2194457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</a:gra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hu-HU" sz="3200" b="1" dirty="0" smtClean="0">
              <a:solidFill>
                <a:schemeClr val="bg1"/>
              </a:solidFill>
              <a:latin typeface="+mn-lt"/>
            </a:endParaRPr>
          </a:p>
          <a:p>
            <a:pPr fontAlgn="auto">
              <a:spcAft>
                <a:spcPts val="0"/>
              </a:spcAft>
            </a:pPr>
            <a:r>
              <a:rPr lang="hu-HU" sz="3200" b="1" dirty="0" smtClean="0">
                <a:solidFill>
                  <a:schemeClr val="bg1"/>
                </a:solidFill>
                <a:latin typeface="+mn-lt"/>
              </a:rPr>
              <a:t>A </a:t>
            </a:r>
            <a:r>
              <a:rPr lang="hu-HU" sz="3200" b="1" dirty="0">
                <a:solidFill>
                  <a:schemeClr val="bg1"/>
                </a:solidFill>
                <a:latin typeface="+mn-lt"/>
              </a:rPr>
              <a:t>helyi önkormányzatok gazdálkodása</a:t>
            </a:r>
          </a:p>
        </p:txBody>
      </p:sp>
    </p:spTree>
    <p:extLst>
      <p:ext uri="{BB962C8B-B14F-4D97-AF65-F5344CB8AC3E}">
        <p14:creationId xmlns:p14="http://schemas.microsoft.com/office/powerpoint/2010/main" val="3941028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/>
          <p:nvPr/>
        </p:nvSpPr>
        <p:spPr>
          <a:xfrm>
            <a:off x="397361" y="1882854"/>
            <a:ext cx="8280920" cy="45704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endParaRPr lang="hu-HU" sz="1500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cs typeface="Times New Roman" pitchFamily="18" charset="0"/>
              </a:rPr>
              <a:t>A helyi önkormányzatok </a:t>
            </a:r>
            <a:r>
              <a:rPr lang="hu-HU" sz="1800" b="1" dirty="0">
                <a:cs typeface="Times New Roman" pitchFamily="18" charset="0"/>
              </a:rPr>
              <a:t>gazdálkodása stabilizálódott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cs typeface="Times New Roman" pitchFamily="18" charset="0"/>
              </a:rPr>
              <a:t>az alrendszer egyenlege 2011 óta nullszaldós illetve jelentősen pozitív,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cs typeface="Times New Roman" pitchFamily="18" charset="0"/>
              </a:rPr>
              <a:t>egyes önkormányzatok jelentős számlaegyenleggel rendelkeznek (MNB: 2018. 1035,7 </a:t>
            </a:r>
            <a:r>
              <a:rPr lang="hu-HU" sz="1800" dirty="0" err="1">
                <a:cs typeface="Times New Roman" pitchFamily="18" charset="0"/>
              </a:rPr>
              <a:t>mrd</a:t>
            </a:r>
            <a:r>
              <a:rPr lang="hu-HU" sz="1800" dirty="0">
                <a:cs typeface="Times New Roman" pitchFamily="18" charset="0"/>
              </a:rPr>
              <a:t> Ft látra szóló és lekötött betét), a fel nem használt fejlesztési célú uniós és az MVP-s forrásokra is tekintettel</a:t>
            </a:r>
          </a:p>
          <a:p>
            <a:pPr lvl="1" algn="just" eaLnBrk="0" hangingPunct="0">
              <a:defRPr/>
            </a:pPr>
            <a:endParaRPr lang="hu-HU" sz="1800" dirty="0"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cs typeface="Times New Roman" pitchFamily="18" charset="0"/>
              </a:rPr>
              <a:t>Ennek oka: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cs typeface="Times New Roman" pitchFamily="18" charset="0"/>
              </a:rPr>
              <a:t>az önkormányzati </a:t>
            </a:r>
            <a:r>
              <a:rPr lang="hu-HU" sz="1800" b="1" dirty="0">
                <a:cs typeface="Times New Roman" pitchFamily="18" charset="0"/>
              </a:rPr>
              <a:t>feladat- és finanszírozási rendszer átszervezése</a:t>
            </a:r>
            <a:r>
              <a:rPr lang="hu-HU" sz="1800" dirty="0">
                <a:cs typeface="Times New Roman" pitchFamily="18" charset="0"/>
              </a:rPr>
              <a:t>, a hiányt generáló feladatok finanszírozással együtt való átrendezése,</a:t>
            </a:r>
          </a:p>
          <a:p>
            <a:pPr marL="800100" lvl="1" indent="-342900" algn="just" eaLnBrk="0" hangingPunct="0">
              <a:buFont typeface="Arial" pitchFamily="34" charset="0"/>
              <a:buChar char="•"/>
              <a:defRPr/>
            </a:pPr>
            <a:r>
              <a:rPr lang="hu-HU" sz="1800" dirty="0">
                <a:cs typeface="Times New Roman" pitchFamily="18" charset="0"/>
              </a:rPr>
              <a:t>az </a:t>
            </a:r>
            <a:r>
              <a:rPr lang="hu-HU" sz="1800" b="1" dirty="0">
                <a:cs typeface="Times New Roman" pitchFamily="18" charset="0"/>
              </a:rPr>
              <a:t>önkormányzati adósságkonszolidáció </a:t>
            </a:r>
            <a:r>
              <a:rPr lang="hu-HU" sz="1800" dirty="0">
                <a:cs typeface="Times New Roman" pitchFamily="18" charset="0"/>
              </a:rPr>
              <a:t>(2011-2014. között közel 1370 </a:t>
            </a:r>
            <a:r>
              <a:rPr lang="hu-HU" sz="1800" dirty="0" err="1">
                <a:cs typeface="Times New Roman" pitchFamily="18" charset="0"/>
              </a:rPr>
              <a:t>mrd</a:t>
            </a:r>
            <a:r>
              <a:rPr lang="hu-HU" sz="1800" dirty="0">
                <a:cs typeface="Times New Roman" pitchFamily="18" charset="0"/>
              </a:rPr>
              <a:t> Ft összegben) hatására töredékére csökkent adósságállomány, adósságfelvétel Kormányzati engedélyezése 2012-től</a:t>
            </a:r>
          </a:p>
          <a:p>
            <a:pPr lvl="1" algn="just" eaLnBrk="0" hangingPunct="0">
              <a:defRPr/>
            </a:pPr>
            <a:endParaRPr lang="hu-HU" sz="1800" dirty="0">
              <a:cs typeface="Times New Roman" pitchFamily="18" charset="0"/>
            </a:endParaRPr>
          </a:p>
          <a:p>
            <a:pPr lvl="1" algn="just" eaLnBrk="0" hangingPunct="0">
              <a:defRPr/>
            </a:pPr>
            <a:r>
              <a:rPr lang="hu-HU" sz="1800" dirty="0">
                <a:cs typeface="Times New Roman" pitchFamily="18" charset="0"/>
              </a:rPr>
              <a:t>Jelentős uniós (főként TOP) és hazai fejlesztési források érhetőek el!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4" name="Cím 1"/>
          <p:cNvSpPr txBox="1">
            <a:spLocks/>
          </p:cNvSpPr>
          <p:nvPr/>
        </p:nvSpPr>
        <p:spPr>
          <a:xfrm>
            <a:off x="0" y="1484785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 helyi önkormányzatok pénzügyi helyzete</a:t>
            </a:r>
          </a:p>
        </p:txBody>
      </p:sp>
    </p:spTree>
    <p:extLst>
      <p:ext uri="{BB962C8B-B14F-4D97-AF65-F5344CB8AC3E}">
        <p14:creationId xmlns:p14="http://schemas.microsoft.com/office/powerpoint/2010/main" val="2301975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/>
          </p:cNvSpPr>
          <p:nvPr/>
        </p:nvSpPr>
        <p:spPr bwMode="auto">
          <a:xfrm>
            <a:off x="468313" y="13407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hu-HU" sz="2400" b="1" dirty="0">
              <a:latin typeface="+mn-lt"/>
              <a:cs typeface="Times New Roman" pitchFamily="18" charset="0"/>
            </a:endParaRPr>
          </a:p>
        </p:txBody>
      </p:sp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674107"/>
              </p:ext>
            </p:extLst>
          </p:nvPr>
        </p:nvGraphicFramePr>
        <p:xfrm>
          <a:off x="7020272" y="3113152"/>
          <a:ext cx="1872208" cy="243840"/>
        </p:xfrm>
        <a:graphic>
          <a:graphicData uri="http://schemas.openxmlformats.org/drawingml/2006/table">
            <a:tbl>
              <a:tblPr/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hu-HU" sz="1600" b="1" i="1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milliárd</a:t>
                      </a:r>
                      <a:r>
                        <a:rPr lang="hu-HU" sz="1600" b="1" i="0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hu-HU" sz="1600" b="1" i="1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forint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Szövegdoboz 5"/>
          <p:cNvSpPr txBox="1"/>
          <p:nvPr/>
        </p:nvSpPr>
        <p:spPr>
          <a:xfrm>
            <a:off x="468313" y="618679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>
                <a:latin typeface="+mj-lt"/>
                <a:cs typeface="+mn-cs"/>
              </a:rPr>
              <a:t>* Az EU-s és MVP források nagy mértékű átutalása miatt </a:t>
            </a:r>
            <a:r>
              <a:rPr lang="hu-HU" sz="1600" dirty="0" smtClean="0">
                <a:latin typeface="+mj-lt"/>
                <a:cs typeface="+mn-cs"/>
              </a:rPr>
              <a:t>kiugró </a:t>
            </a:r>
            <a:r>
              <a:rPr lang="hu-HU" sz="1600" dirty="0">
                <a:latin typeface="+mj-lt"/>
                <a:cs typeface="+mn-cs"/>
              </a:rPr>
              <a:t>az adat. 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9" name="Cím 1"/>
          <p:cNvSpPr txBox="1">
            <a:spLocks/>
          </p:cNvSpPr>
          <p:nvPr/>
        </p:nvSpPr>
        <p:spPr>
          <a:xfrm>
            <a:off x="0" y="1484784"/>
            <a:ext cx="9144000" cy="936104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400" b="1" dirty="0">
                <a:solidFill>
                  <a:schemeClr val="bg1"/>
                </a:solidFill>
              </a:rPr>
              <a:t>A helyi önkormányzatok adóssága és </a:t>
            </a:r>
          </a:p>
          <a:p>
            <a:r>
              <a:rPr lang="hu-HU" sz="2400" b="1" dirty="0">
                <a:solidFill>
                  <a:schemeClr val="bg1"/>
                </a:solidFill>
              </a:rPr>
              <a:t>pénzforgalmi egyenlege</a:t>
            </a: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62745"/>
              </p:ext>
            </p:extLst>
          </p:nvPr>
        </p:nvGraphicFramePr>
        <p:xfrm>
          <a:off x="323531" y="3573017"/>
          <a:ext cx="8774630" cy="2198496"/>
        </p:xfrm>
        <a:graphic>
          <a:graphicData uri="http://schemas.openxmlformats.org/drawingml/2006/table">
            <a:tbl>
              <a:tblPr/>
              <a:tblGrid>
                <a:gridCol w="2088229">
                  <a:extLst>
                    <a:ext uri="{9D8B030D-6E8A-4147-A177-3AD203B41FA5}">
                      <a16:colId xmlns:a16="http://schemas.microsoft.com/office/drawing/2014/main" xmlns="" val="26218592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366087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3572410776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186731517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3175971257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799620208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702587317"/>
                    </a:ext>
                  </a:extLst>
                </a:gridCol>
                <a:gridCol w="524507">
                  <a:extLst>
                    <a:ext uri="{9D8B030D-6E8A-4147-A177-3AD203B41FA5}">
                      <a16:colId xmlns:a16="http://schemas.microsoft.com/office/drawing/2014/main" xmlns="" val="3884859094"/>
                    </a:ext>
                  </a:extLst>
                </a:gridCol>
                <a:gridCol w="627621">
                  <a:extLst>
                    <a:ext uri="{9D8B030D-6E8A-4147-A177-3AD203B41FA5}">
                      <a16:colId xmlns:a16="http://schemas.microsoft.com/office/drawing/2014/main" xmlns="" val="2693499723"/>
                    </a:ext>
                  </a:extLst>
                </a:gridCol>
                <a:gridCol w="615452">
                  <a:extLst>
                    <a:ext uri="{9D8B030D-6E8A-4147-A177-3AD203B41FA5}">
                      <a16:colId xmlns:a16="http://schemas.microsoft.com/office/drawing/2014/main" xmlns="" val="2857204694"/>
                    </a:ext>
                  </a:extLst>
                </a:gridCol>
                <a:gridCol w="658098">
                  <a:extLst>
                    <a:ext uri="{9D8B030D-6E8A-4147-A177-3AD203B41FA5}">
                      <a16:colId xmlns:a16="http://schemas.microsoft.com/office/drawing/2014/main" xmlns="" val="2566704899"/>
                    </a:ext>
                  </a:extLst>
                </a:gridCol>
                <a:gridCol w="804339">
                  <a:extLst>
                    <a:ext uri="{9D8B030D-6E8A-4147-A177-3AD203B41FA5}">
                      <a16:colId xmlns:a16="http://schemas.microsoft.com/office/drawing/2014/main" xmlns="" val="1662738814"/>
                    </a:ext>
                  </a:extLst>
                </a:gridCol>
              </a:tblGrid>
              <a:tr h="23823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2002.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2006.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2010.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2011.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2012.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2013.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2014.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2015.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2016.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2017.</a:t>
                      </a:r>
                      <a:endParaRPr lang="hu-H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2018.</a:t>
                      </a:r>
                      <a:endParaRPr lang="hu-HU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1210042"/>
                  </a:ext>
                </a:extLst>
              </a:tr>
              <a:tr h="46947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Bruttó adósságállomány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191,5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490,1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1248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1196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1067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459,6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31,2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42,5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78,9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145,6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92" marR="5892" marT="58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4681199"/>
                  </a:ext>
                </a:extLst>
              </a:tr>
              <a:tr h="46947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Pénzforgalmi egyenleg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-105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-157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-232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143,5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90,3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112,9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89,5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285,0*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518,9*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249,5*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5892" marR="5892" marT="58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0546852"/>
                  </a:ext>
                </a:extLst>
              </a:tr>
              <a:tr h="98274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Adósságkonszolidáció </a:t>
                      </a:r>
                      <a:r>
                        <a:rPr lang="hu-HU" sz="1600" b="0" i="0" u="none" strike="noStrike" kern="1200" dirty="0" smtClean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nélküli pénzforgalmi</a:t>
                      </a:r>
                      <a:r>
                        <a:rPr lang="hu-HU" sz="1600" b="0" i="0" u="none" strike="noStrike" kern="1200" baseline="0" dirty="0" smtClean="0">
                          <a:solidFill>
                            <a:srgbClr val="333333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egyenleg</a:t>
                      </a:r>
                      <a:endParaRPr lang="hu-HU" sz="1600" b="0" i="0" u="none" strike="noStrike" kern="1200" dirty="0">
                        <a:solidFill>
                          <a:srgbClr val="333333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-105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-157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-232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1,2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76,6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20,8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13,6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285,0*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518,9*</a:t>
                      </a: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hu-H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249,5*</a:t>
                      </a:r>
                      <a:endParaRPr lang="hu-HU" sz="16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381" marR="7381" marT="7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1525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1265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268760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 helyi önkormányzatok adóssága, pénzforgalmi egyenlege</a:t>
            </a:r>
          </a:p>
        </p:txBody>
      </p:sp>
      <p:graphicFrame>
        <p:nvGraphicFramePr>
          <p:cNvPr id="7" name="Diagram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3841156"/>
              </p:ext>
            </p:extLst>
          </p:nvPr>
        </p:nvGraphicFramePr>
        <p:xfrm>
          <a:off x="395537" y="2124075"/>
          <a:ext cx="8424936" cy="3977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141254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/>
        </p:nvSpPr>
        <p:spPr>
          <a:xfrm>
            <a:off x="473615" y="1658417"/>
            <a:ext cx="8352928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hu-HU" dirty="0">
                <a:latin typeface="+mj-lt"/>
                <a:cs typeface="Times New Roman" pitchFamily="18" charset="0"/>
              </a:rPr>
              <a:t>Az önkormányzati finanszírozás főbb prioritásai a jövő évben:</a:t>
            </a: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A </a:t>
            </a:r>
            <a:r>
              <a:rPr lang="hu-HU" sz="1800" dirty="0">
                <a:latin typeface="+mj-lt"/>
              </a:rPr>
              <a:t>Kormány a családvédelmi akcióterv elfogadásával új bölcsődei férőhelyek kialakítását, a bölcsődei humánerőforrás megfelelő anyagi elismerésének biztosítását, a családi bölcsődék és a munkahelyi bölcsődék működtetéséhez a központi költségvetésben biztosított támogatás fajlagos összegének emelését célul tűzte </a:t>
            </a:r>
            <a:r>
              <a:rPr lang="hu-HU" sz="1800" dirty="0" smtClean="0">
                <a:latin typeface="+mj-lt"/>
              </a:rPr>
              <a:t>ki.</a:t>
            </a: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dirty="0">
                <a:latin typeface="+mj-lt"/>
                <a:cs typeface="Times New Roman" pitchFamily="18" charset="0"/>
              </a:rPr>
              <a:t>2017-2019. években jelentős változást okozott a minimálbér és a garantált bérminimum nagyarányú emeléséből adódó illetménynövekedés, a 2020. évi költségvetési </a:t>
            </a:r>
            <a:r>
              <a:rPr lang="hu-HU" sz="1800" dirty="0" smtClean="0">
                <a:latin typeface="+mj-lt"/>
                <a:cs typeface="Times New Roman" pitchFamily="18" charset="0"/>
              </a:rPr>
              <a:t>törvény </a:t>
            </a:r>
            <a:r>
              <a:rPr lang="hu-HU" sz="1800" dirty="0">
                <a:latin typeface="+mj-lt"/>
                <a:cs typeface="Times New Roman" pitchFamily="18" charset="0"/>
              </a:rPr>
              <a:t>az ezekhez szükséges fedezetet </a:t>
            </a:r>
            <a:r>
              <a:rPr lang="hu-HU" sz="1800" dirty="0" smtClean="0">
                <a:latin typeface="+mj-lt"/>
                <a:cs typeface="Times New Roman" pitchFamily="18" charset="0"/>
              </a:rPr>
              <a:t>tartalmazza.</a:t>
            </a:r>
            <a:endParaRPr lang="hu-HU" sz="1800" dirty="0">
              <a:latin typeface="+mj-lt"/>
              <a:cs typeface="Times New Roman" pitchFamily="18" charset="0"/>
            </a:endParaRP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dirty="0">
                <a:latin typeface="+mj-lt"/>
                <a:cs typeface="Times New Roman" pitchFamily="18" charset="0"/>
              </a:rPr>
              <a:t>gyermekek étkeztetése, önkormányzati konyhák </a:t>
            </a:r>
            <a:r>
              <a:rPr lang="hu-HU" sz="1800" dirty="0" smtClean="0">
                <a:latin typeface="+mj-lt"/>
                <a:cs typeface="Times New Roman" pitchFamily="18" charset="0"/>
              </a:rPr>
              <a:t>fejlesztése továbbra is kiemelt szerepet kap.</a:t>
            </a:r>
            <a:endParaRPr lang="hu-HU" sz="1800" dirty="0">
              <a:latin typeface="+mj-lt"/>
              <a:cs typeface="Times New Roman" pitchFamily="18" charset="0"/>
            </a:endParaRP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Az </a:t>
            </a:r>
            <a:r>
              <a:rPr lang="hu-HU" sz="1800" dirty="0">
                <a:latin typeface="+mj-lt"/>
              </a:rPr>
              <a:t>önkormányzati </a:t>
            </a:r>
            <a:r>
              <a:rPr lang="hu-HU" sz="1800" dirty="0" smtClean="0">
                <a:latin typeface="+mj-lt"/>
              </a:rPr>
              <a:t>köztisztviselők </a:t>
            </a:r>
            <a:r>
              <a:rPr lang="hu-HU" sz="1800" dirty="0">
                <a:latin typeface="+mj-lt"/>
              </a:rPr>
              <a:t>tekintetében a költségvetési </a:t>
            </a:r>
            <a:r>
              <a:rPr lang="hu-HU" sz="1800" dirty="0" smtClean="0">
                <a:latin typeface="+mj-lt"/>
              </a:rPr>
              <a:t>törvény </a:t>
            </a:r>
            <a:r>
              <a:rPr lang="hu-HU" sz="1800" dirty="0">
                <a:latin typeface="+mj-lt"/>
              </a:rPr>
              <a:t>továbbra is biztosítja a köztisztviselői illetményalap önkormányzati hatáskörben történő emelését. </a:t>
            </a:r>
            <a:r>
              <a:rPr lang="hu-HU" sz="1800" dirty="0" smtClean="0">
                <a:latin typeface="+mj-lt"/>
              </a:rPr>
              <a:t>A 2019</a:t>
            </a:r>
            <a:r>
              <a:rPr lang="hu-HU" sz="1800" dirty="0">
                <a:latin typeface="+mj-lt"/>
              </a:rPr>
              <a:t>. évben rendelkezésre álló pályázati forrás 2020. évben beépül az önkormányzati hivatalok alaptámogatásába, így az önkormányzatok kiszámítható feltételek mellett dönthetnek a köztisztviselői állomány illetményéről. </a:t>
            </a:r>
          </a:p>
          <a:p>
            <a:pPr marL="285750" lvl="2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hu-HU" dirty="0">
              <a:latin typeface="+mj-lt"/>
              <a:cs typeface="Times New Roman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124744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önkormányzatok 2020. évi </a:t>
            </a:r>
            <a:r>
              <a:rPr lang="hu-HU" sz="2400" b="1" dirty="0" smtClean="0">
                <a:solidFill>
                  <a:schemeClr val="bg1"/>
                </a:solidFill>
              </a:rPr>
              <a:t>finanszírozásáról 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55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457700" y="1776293"/>
            <a:ext cx="828092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endParaRPr lang="hu-HU" sz="1700" dirty="0">
              <a:solidFill>
                <a:srgbClr val="968458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hu-HU" sz="1700" dirty="0">
              <a:solidFill>
                <a:srgbClr val="96845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457700" y="1988840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dirty="0">
                <a:latin typeface="+mj-lt"/>
              </a:rPr>
              <a:t>A helyi önkormányzatok 2020-ban – hitelforrások nélkül – várhatóan mintegy </a:t>
            </a:r>
            <a:r>
              <a:rPr lang="hu-HU" b="1" dirty="0">
                <a:latin typeface="+mj-lt"/>
              </a:rPr>
              <a:t>2 </a:t>
            </a:r>
            <a:r>
              <a:rPr lang="hu-HU" b="1" dirty="0" smtClean="0">
                <a:latin typeface="+mj-lt"/>
              </a:rPr>
              <a:t>955,7</a:t>
            </a:r>
            <a:r>
              <a:rPr lang="hu-HU" b="1" dirty="0">
                <a:latin typeface="+mj-lt"/>
              </a:rPr>
              <a:t> milliárd forinttal</a:t>
            </a:r>
            <a:r>
              <a:rPr lang="hu-HU" dirty="0">
                <a:latin typeface="+mj-lt"/>
              </a:rPr>
              <a:t> gazdálkodhatnak, melyhez a központi költségvetés a IX. Helyi önkormányzatok támogatásai fejezetben mintegy </a:t>
            </a:r>
            <a:r>
              <a:rPr lang="hu-HU" b="1" dirty="0" smtClean="0">
                <a:latin typeface="+mj-lt"/>
              </a:rPr>
              <a:t>739,1 </a:t>
            </a:r>
            <a:r>
              <a:rPr lang="hu-HU" b="1" dirty="0">
                <a:latin typeface="+mj-lt"/>
              </a:rPr>
              <a:t>milliárd </a:t>
            </a:r>
            <a:r>
              <a:rPr lang="hu-HU" b="1" dirty="0" smtClean="0">
                <a:latin typeface="+mj-lt"/>
              </a:rPr>
              <a:t>forintot</a:t>
            </a:r>
            <a:r>
              <a:rPr lang="hu-HU" dirty="0">
                <a:latin typeface="+mj-lt"/>
              </a:rPr>
              <a:t> </a:t>
            </a:r>
            <a:r>
              <a:rPr lang="hu-HU" dirty="0" smtClean="0">
                <a:latin typeface="+mj-lt"/>
              </a:rPr>
              <a:t>biztosít (a 2019. évi </a:t>
            </a:r>
            <a:r>
              <a:rPr lang="hu-HU" dirty="0" err="1" smtClean="0">
                <a:latin typeface="+mj-lt"/>
              </a:rPr>
              <a:t>főösszeg</a:t>
            </a:r>
            <a:r>
              <a:rPr lang="hu-HU" dirty="0" smtClean="0">
                <a:latin typeface="+mj-lt"/>
              </a:rPr>
              <a:t> 728,9 milliárd forint volt).</a:t>
            </a:r>
          </a:p>
          <a:p>
            <a:pPr algn="just"/>
            <a:endParaRPr lang="hu-HU" dirty="0">
              <a:latin typeface="+mj-lt"/>
              <a:cs typeface="Times New Roman" pitchFamily="18" charset="0"/>
            </a:endParaRPr>
          </a:p>
          <a:p>
            <a:pPr algn="just"/>
            <a:r>
              <a:rPr lang="hu-HU" i="1" u="sng" dirty="0">
                <a:latin typeface="+mj-lt"/>
                <a:cs typeface="Times New Roman" pitchFamily="18" charset="0"/>
              </a:rPr>
              <a:t>A keretszám változásának főbb összetevői:</a:t>
            </a:r>
          </a:p>
          <a:p>
            <a:pPr algn="just"/>
            <a:r>
              <a:rPr lang="hu-HU" dirty="0">
                <a:latin typeface="+mj-lt"/>
              </a:rPr>
              <a:t>Az előző évhez képest a keretszámot közel </a:t>
            </a:r>
            <a:r>
              <a:rPr lang="hu-HU" dirty="0" smtClean="0">
                <a:latin typeface="+mj-lt"/>
              </a:rPr>
              <a:t>27 </a:t>
            </a:r>
            <a:r>
              <a:rPr lang="hu-HU" dirty="0">
                <a:latin typeface="+mj-lt"/>
              </a:rPr>
              <a:t>milliárd forinttal csökkenti egyes beruházási támogatások kifutása. Ugyanakkor növeli azt a 2019. évi bérintézkedések hatásának beépítése, az üdülőhelyi feladatok támogatásának többletigénye és az új beruházások támogatása (több mint </a:t>
            </a:r>
            <a:r>
              <a:rPr lang="hu-HU" dirty="0" smtClean="0">
                <a:latin typeface="+mj-lt"/>
              </a:rPr>
              <a:t>7 </a:t>
            </a:r>
            <a:r>
              <a:rPr lang="hu-HU" dirty="0">
                <a:latin typeface="+mj-lt"/>
              </a:rPr>
              <a:t>milliárd forinttal) is</a:t>
            </a:r>
            <a:r>
              <a:rPr lang="hu-HU" dirty="0" smtClean="0">
                <a:latin typeface="+mj-lt"/>
              </a:rPr>
              <a:t>.</a:t>
            </a:r>
          </a:p>
          <a:p>
            <a:pPr algn="just"/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268760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önkormányzatok 2020. évi </a:t>
            </a:r>
            <a:r>
              <a:rPr lang="hu-HU" sz="2400" b="1" dirty="0" smtClean="0">
                <a:solidFill>
                  <a:schemeClr val="bg1"/>
                </a:solidFill>
              </a:rPr>
              <a:t>finanszírozásáról II.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19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75000" lnSpcReduction="20000"/>
          </a:bodyPr>
          <a:lstStyle>
            <a:defPPr>
              <a:defRPr lang="en-US"/>
            </a:defPPr>
            <a:lvl1pPr algn="ctr" defTabSz="971550">
              <a:spcBef>
                <a:spcPct val="0"/>
              </a:spcBef>
              <a:buNone/>
              <a:defRPr sz="2300" b="1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hu-HU" dirty="0"/>
              <a:t>A költségvetéspolitika főbb sarokpontjai hasonlók az előző évekéihez</a:t>
            </a:r>
            <a:endParaRPr lang="en-US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/>
          </p:nvPr>
        </p:nvGraphicFramePr>
        <p:xfrm>
          <a:off x="13252" y="1981200"/>
          <a:ext cx="9119862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7350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67544" y="1628800"/>
            <a:ext cx="825250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800" b="1" u="sng" kern="600" dirty="0" smtClean="0">
                <a:latin typeface="+mj-lt"/>
                <a:cs typeface="Times New Roman" pitchFamily="18" charset="0"/>
              </a:rPr>
              <a:t>Általános igazgatás:</a:t>
            </a:r>
            <a:r>
              <a:rPr lang="hu-HU" sz="1800" b="1" kern="600" dirty="0" smtClean="0">
                <a:latin typeface="+mj-lt"/>
                <a:cs typeface="Times New Roman" pitchFamily="18" charset="0"/>
              </a:rPr>
              <a:t> </a:t>
            </a:r>
          </a:p>
          <a:p>
            <a:pPr algn="just"/>
            <a:r>
              <a:rPr lang="hu-HU" sz="1800" b="1" dirty="0" smtClean="0">
                <a:latin typeface="+mj-lt"/>
              </a:rPr>
              <a:t>A települési önkormányzatok működésének támogatása 2020. évi előirányzata a 2019. évihez képest 18,4 milliárd forinttal, 164,9 milliárd forintra nőtt. </a:t>
            </a:r>
          </a:p>
          <a:p>
            <a:pPr algn="just"/>
            <a:endParaRPr lang="hu-HU" sz="800" b="1" kern="600" dirty="0">
              <a:latin typeface="+mj-lt"/>
              <a:cs typeface="Times New Roman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Átmeneti </a:t>
            </a:r>
            <a:r>
              <a:rPr lang="hu-HU" sz="1800" dirty="0">
                <a:latin typeface="+mj-lt"/>
              </a:rPr>
              <a:t>szabályozás </a:t>
            </a:r>
            <a:r>
              <a:rPr lang="hu-HU" sz="1800" dirty="0" smtClean="0">
                <a:latin typeface="+mj-lt"/>
              </a:rPr>
              <a:t>az </a:t>
            </a:r>
            <a:r>
              <a:rPr lang="hu-HU" sz="1800" dirty="0">
                <a:latin typeface="+mj-lt"/>
              </a:rPr>
              <a:t>önkormányzati hivatal működésének támogatása tekintetében a közös hivatalok - önkormányzati választásokat követő - újraszervezése </a:t>
            </a:r>
            <a:r>
              <a:rPr lang="hu-HU" sz="1800" dirty="0" smtClean="0">
                <a:latin typeface="+mj-lt"/>
              </a:rPr>
              <a:t>miatt (az év első három hónapjában a 2019. évi támogatási összeg folyósításával).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Az </a:t>
            </a:r>
            <a:r>
              <a:rPr lang="hu-HU" sz="1800" dirty="0">
                <a:latin typeface="+mj-lt"/>
              </a:rPr>
              <a:t>önkormányzati hivatal működésének támogatása változik:</a:t>
            </a:r>
          </a:p>
          <a:p>
            <a:pPr marL="447675" indent="-17780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kiegyenlítő bérrendezési alap keretében biztosított támogatás </a:t>
            </a:r>
            <a:r>
              <a:rPr lang="hu-HU" sz="1800" dirty="0" smtClean="0">
                <a:latin typeface="+mj-lt"/>
              </a:rPr>
              <a:t>beépül az alaptámogatásba, fajlagos összeg  4,58 millió forintról 5,45 millió forintra emelkedik.</a:t>
            </a:r>
            <a:endParaRPr lang="hu-HU" sz="1800" dirty="0">
              <a:latin typeface="+mj-lt"/>
            </a:endParaRPr>
          </a:p>
          <a:p>
            <a:pPr marL="447675" indent="-17780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a támogatás beszámítás és kiegészítés előtti összege lakosságarányosan a közös hivatalt fenntartó önkormányzatok között felosztásra kerül, majd a településenkénti részösszeg beszámítást és kiegészítést követően kalkulált összege a közös hivatali székhely önkormányzatot illeti meg. E számítási mód alapján a hivatali székhelytől függetlenül azonos összeg illeti meg a közös hivatalt.</a:t>
            </a:r>
          </a:p>
          <a:p>
            <a:pPr algn="just">
              <a:spcBef>
                <a:spcPts val="0"/>
              </a:spcBef>
            </a:pPr>
            <a:endParaRPr lang="hu-HU" sz="1800" kern="600" dirty="0" smtClean="0">
              <a:latin typeface="+mj-lt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endParaRPr lang="hu-HU" sz="1800" kern="6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260648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124744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</a:t>
            </a:r>
            <a:r>
              <a:rPr lang="hu-HU" sz="2400" b="1" dirty="0" smtClean="0">
                <a:solidFill>
                  <a:schemeClr val="bg1"/>
                </a:solidFill>
              </a:rPr>
              <a:t>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218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67544" y="1700808"/>
            <a:ext cx="825250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just">
              <a:spcBef>
                <a:spcPts val="0"/>
              </a:spcBef>
            </a:pPr>
            <a:r>
              <a:rPr lang="hu-HU" sz="1800" b="1" u="sng" kern="600" dirty="0">
                <a:latin typeface="+mj-lt"/>
                <a:cs typeface="Times New Roman" pitchFamily="18" charset="0"/>
              </a:rPr>
              <a:t>Általános igazgatás:</a:t>
            </a:r>
            <a:r>
              <a:rPr lang="hu-HU" sz="1800" b="1" kern="600" dirty="0">
                <a:latin typeface="+mj-lt"/>
                <a:cs typeface="Times New Roman" pitchFamily="18" charset="0"/>
              </a:rPr>
              <a:t> 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kern="600" dirty="0">
                <a:latin typeface="+mj-lt"/>
                <a:cs typeface="Times New Roman" pitchFamily="18" charset="0"/>
              </a:rPr>
              <a:t>zöldterület-gazdálkodással kapcsolatos feladatok ellátásának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támogatása fajlagos összege 22 300 forint/hektárról 25 200 forint/hektárra nő.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Az egyéb </a:t>
            </a:r>
            <a:r>
              <a:rPr lang="hu-HU" sz="1800" kern="600" dirty="0">
                <a:latin typeface="+mj-lt"/>
                <a:cs typeface="Times New Roman" pitchFamily="18" charset="0"/>
              </a:rPr>
              <a:t>önkormányzati feladatok támogatása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esetében a lakosságszámhoz kötött fajlagos összeg nem </a:t>
            </a:r>
            <a:r>
              <a:rPr lang="hu-HU" sz="1800" kern="600" dirty="0">
                <a:latin typeface="+mj-lt"/>
                <a:cs typeface="Times New Roman" pitchFamily="18" charset="0"/>
              </a:rPr>
              <a:t>változott, de az 1000 fő lakosságszám feletti, 32 000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forintot meg nem haladó </a:t>
            </a:r>
            <a:r>
              <a:rPr lang="hu-HU" sz="1800" kern="600" dirty="0">
                <a:latin typeface="+mj-lt"/>
                <a:cs typeface="Times New Roman" pitchFamily="18" charset="0"/>
              </a:rPr>
              <a:t>egy lakosra jutó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adóerő-képességgel rendelkező </a:t>
            </a:r>
            <a:r>
              <a:rPr lang="hu-HU" sz="1800" kern="600" dirty="0">
                <a:latin typeface="+mj-lt"/>
                <a:cs typeface="Times New Roman" pitchFamily="18" charset="0"/>
              </a:rPr>
              <a:t>települések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6,0 </a:t>
            </a:r>
            <a:r>
              <a:rPr lang="hu-HU" sz="1800" kern="600" dirty="0">
                <a:latin typeface="+mj-lt"/>
                <a:cs typeface="Times New Roman" pitchFamily="18" charset="0"/>
              </a:rPr>
              <a:t>millió forint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helyett legalább </a:t>
            </a:r>
            <a:r>
              <a:rPr lang="hu-HU" sz="1800" kern="600" dirty="0">
                <a:latin typeface="+mj-lt"/>
                <a:cs typeface="Times New Roman" pitchFamily="18" charset="0"/>
              </a:rPr>
              <a:t>7,0 millió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forintban részesülnek.</a:t>
            </a:r>
            <a:endParaRPr lang="hu-HU" sz="1800" kern="600" dirty="0">
              <a:latin typeface="+mj-lt"/>
              <a:cs typeface="Times New Roman" pitchFamily="18" charset="0"/>
            </a:endParaRPr>
          </a:p>
          <a:p>
            <a:pPr marL="0" lvl="2" algn="just">
              <a:spcBef>
                <a:spcPts val="0"/>
              </a:spcBef>
            </a:pPr>
            <a:endParaRPr lang="hu-HU" sz="1800" b="1" u="sng" kern="600" dirty="0">
              <a:latin typeface="+mj-lt"/>
              <a:cs typeface="Times New Roman" pitchFamily="18" charset="0"/>
            </a:endParaRPr>
          </a:p>
          <a:p>
            <a:pPr marL="0" lvl="2" algn="just">
              <a:spcBef>
                <a:spcPts val="0"/>
              </a:spcBef>
            </a:pPr>
            <a:r>
              <a:rPr lang="hu-HU" sz="1800" b="1" u="sng" kern="600" dirty="0" smtClean="0">
                <a:latin typeface="+mj-lt"/>
                <a:cs typeface="Times New Roman" pitchFamily="18" charset="0"/>
              </a:rPr>
              <a:t>Köznevelés</a:t>
            </a:r>
            <a:r>
              <a:rPr lang="hu-HU" sz="1800" b="1" u="sng" kern="600" dirty="0">
                <a:latin typeface="+mj-lt"/>
                <a:cs typeface="Times New Roman" pitchFamily="18" charset="0"/>
              </a:rPr>
              <a:t>:</a:t>
            </a:r>
            <a:r>
              <a:rPr lang="hu-HU" sz="1800" b="1" kern="600" dirty="0">
                <a:latin typeface="+mj-lt"/>
                <a:cs typeface="Times New Roman" pitchFamily="18" charset="0"/>
              </a:rPr>
              <a:t> </a:t>
            </a:r>
            <a:endParaRPr lang="hu-HU" sz="1800" b="1" kern="600" dirty="0" smtClean="0">
              <a:latin typeface="+mj-lt"/>
              <a:cs typeface="Times New Roman" pitchFamily="18" charset="0"/>
            </a:endParaRPr>
          </a:p>
          <a:p>
            <a:pPr marL="0" lvl="2" algn="just">
              <a:spcBef>
                <a:spcPts val="0"/>
              </a:spcBef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191,5 </a:t>
            </a:r>
            <a:r>
              <a:rPr lang="hu-HU" sz="1800" kern="600" dirty="0">
                <a:latin typeface="+mj-lt"/>
                <a:cs typeface="Times New Roman" pitchFamily="18" charset="0"/>
              </a:rPr>
              <a:t>milliárd forint támogatás (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2019. </a:t>
            </a:r>
            <a:r>
              <a:rPr lang="hu-HU" sz="1800" kern="600" dirty="0">
                <a:latin typeface="+mj-lt"/>
                <a:cs typeface="Times New Roman" pitchFamily="18" charset="0"/>
              </a:rPr>
              <a:t>évihez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képest + 1,8 </a:t>
            </a:r>
            <a:r>
              <a:rPr lang="hu-HU" sz="1800" kern="600" dirty="0">
                <a:latin typeface="+mj-lt"/>
                <a:cs typeface="Times New Roman" pitchFamily="18" charset="0"/>
              </a:rPr>
              <a:t>milliárd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forint)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kern="600" dirty="0">
                <a:latin typeface="+mj-lt"/>
                <a:cs typeface="Times New Roman" pitchFamily="18" charset="0"/>
              </a:rPr>
              <a:t>pedagógus életpálya 5 lépcsőben került bevezetésre (2013-2017.)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+mj-lt"/>
                <a:cs typeface="Times New Roman" pitchFamily="18" charset="0"/>
              </a:rPr>
              <a:t>2020-ban kifejezetten béremelésre vonatkozó intézkedés nem várható, ugyanakkor a 2019. évi bérintézkedések miatt a pedagógusok munkáját segítők fajlagos támogatása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2 205 </a:t>
            </a:r>
            <a:r>
              <a:rPr lang="hu-HU" sz="1800" kern="600" dirty="0">
                <a:latin typeface="+mj-lt"/>
                <a:cs typeface="Times New Roman" pitchFamily="18" charset="0"/>
              </a:rPr>
              <a:t>000 Ft/létszám/év összegről  2 400 000 Ft/létszám/év összegre emelkedik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.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+mj-lt"/>
                <a:cs typeface="Times New Roman" pitchFamily="18" charset="0"/>
              </a:rPr>
              <a:t>Nemzetiségi pótlék emelése miatti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többlet beépül: fajlagos összeg 563 000 forint/fő összegről  811 600</a:t>
            </a:r>
            <a:r>
              <a:rPr lang="hu-HU" sz="1800" kern="600" dirty="0">
                <a:latin typeface="+mj-lt"/>
                <a:cs typeface="Times New Roman" pitchFamily="18" charset="0"/>
              </a:rPr>
              <a:t>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forint/ fő összegre emelkedik.</a:t>
            </a:r>
          </a:p>
          <a:p>
            <a:pPr algn="just">
              <a:spcBef>
                <a:spcPts val="0"/>
              </a:spcBef>
            </a:pPr>
            <a:endParaRPr lang="hu-HU" sz="1800" kern="600" dirty="0">
              <a:latin typeface="+mj-lt"/>
              <a:cs typeface="Times New Roman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-36512" y="1196752"/>
            <a:ext cx="9180512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</a:t>
            </a:r>
            <a:r>
              <a:rPr lang="hu-HU" sz="2400" b="1" dirty="0" smtClean="0">
                <a:solidFill>
                  <a:schemeClr val="bg1"/>
                </a:solidFill>
              </a:rPr>
              <a:t>II.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15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hu-HU" sz="1800" b="1" u="sng" kern="600" dirty="0" smtClean="0">
                <a:latin typeface="+mj-lt"/>
                <a:cs typeface="Times New Roman" pitchFamily="18" charset="0"/>
              </a:rPr>
              <a:t>Szociális </a:t>
            </a:r>
            <a:r>
              <a:rPr lang="hu-HU" sz="1800" b="1" u="sng" kern="600" dirty="0">
                <a:latin typeface="+mj-lt"/>
                <a:cs typeface="Times New Roman" pitchFamily="18" charset="0"/>
              </a:rPr>
              <a:t>és gyermekjólét:</a:t>
            </a:r>
            <a:r>
              <a:rPr lang="hu-HU" sz="1800" b="1" kern="600" dirty="0">
                <a:latin typeface="+mj-lt"/>
                <a:cs typeface="Times New Roman" pitchFamily="18" charset="0"/>
              </a:rPr>
              <a:t> </a:t>
            </a:r>
            <a:r>
              <a:rPr lang="hu-HU" sz="1800" kern="600" dirty="0">
                <a:latin typeface="+mj-lt"/>
                <a:cs typeface="Times New Roman" pitchFamily="18" charset="0"/>
              </a:rPr>
              <a:t>A szociális és gyermekjóléti ellátórendszerben az önkormányzatok szerepe alapvetően továbbra is az alapellátások biztosítása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 2020</a:t>
            </a:r>
            <a:r>
              <a:rPr lang="hu-HU" sz="1800" kern="600" dirty="0">
                <a:latin typeface="+mj-lt"/>
                <a:cs typeface="Times New Roman" pitchFamily="18" charset="0"/>
              </a:rPr>
              <a:t>. évi költségvetési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törvény alapján a  szociális</a:t>
            </a:r>
            <a:r>
              <a:rPr lang="hu-HU" sz="1800" kern="600" dirty="0">
                <a:latin typeface="+mj-lt"/>
                <a:cs typeface="Times New Roman" pitchFamily="18" charset="0"/>
              </a:rPr>
              <a:t>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és gyermekjóléti feladatokra a 2019. évi 164 200,1 millió forinthoz képest 18 413,8 millió forinttal többet, összesen: 182 </a:t>
            </a:r>
            <a:r>
              <a:rPr lang="hu-HU" sz="1800" kern="600" dirty="0">
                <a:latin typeface="+mj-lt"/>
                <a:cs typeface="Times New Roman" pitchFamily="18" charset="0"/>
              </a:rPr>
              <a:t>613,9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millió forint áll rendelkezésre.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800" kern="600" dirty="0" smtClean="0">
              <a:latin typeface="+mj-lt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hu-HU" sz="1800" u="sng" kern="600" dirty="0" smtClean="0">
                <a:latin typeface="+mj-lt"/>
                <a:cs typeface="Times New Roman" pitchFamily="18" charset="0"/>
              </a:rPr>
              <a:t>Fontos </a:t>
            </a:r>
            <a:r>
              <a:rPr lang="hu-HU" sz="1800" u="sng" kern="600" dirty="0">
                <a:latin typeface="+mj-lt"/>
                <a:cs typeface="Times New Roman" pitchFamily="18" charset="0"/>
              </a:rPr>
              <a:t>kiemelni, </a:t>
            </a:r>
            <a:r>
              <a:rPr lang="hu-HU" sz="1800" kern="600" dirty="0">
                <a:latin typeface="+mj-lt"/>
                <a:cs typeface="Times New Roman" pitchFamily="18" charset="0"/>
              </a:rPr>
              <a:t>hogy a 2017-2019. évi bérintézkedések fedezete beépül a 2020. évi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törvény </a:t>
            </a:r>
            <a:r>
              <a:rPr lang="hu-HU" sz="1800" kern="600" dirty="0">
                <a:latin typeface="+mj-lt"/>
                <a:cs typeface="Times New Roman" pitchFamily="18" charset="0"/>
              </a:rPr>
              <a:t>szerinti alaptámogatásokba, így azok jelentősen emelkednek.</a:t>
            </a: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>
                <a:latin typeface="+mj-lt"/>
                <a:cs typeface="Times New Roman" pitchFamily="18" charset="0"/>
              </a:rPr>
              <a:t>A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költségvetés a 16 </a:t>
            </a:r>
            <a:r>
              <a:rPr lang="hu-HU" sz="1800" kern="600" dirty="0">
                <a:latin typeface="+mj-lt"/>
                <a:cs typeface="Times New Roman" pitchFamily="18" charset="0"/>
              </a:rPr>
              <a:t>941,1 millió forint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támogatást nyújt az </a:t>
            </a:r>
            <a:r>
              <a:rPr lang="hu-HU" sz="1800" kern="600" dirty="0">
                <a:latin typeface="+mj-lt"/>
                <a:cs typeface="Times New Roman" pitchFamily="18" charset="0"/>
              </a:rPr>
              <a:t>önkormányzatoknak a szociális ágazati összevont pótlék és egészségügyi kiegészítő pótlék kifizetésére. </a:t>
            </a:r>
            <a:endParaRPr lang="hu-HU" sz="1800" kern="600" dirty="0" smtClean="0">
              <a:latin typeface="+mj-lt"/>
              <a:cs typeface="Times New Roman" pitchFamily="18" charset="0"/>
            </a:endParaRPr>
          </a:p>
          <a:p>
            <a:pPr marL="285750" lvl="2" indent="-28575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i="1" kern="6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települési önkormányzatok szociális feladatainak egyéb támogatása </a:t>
            </a:r>
            <a:r>
              <a:rPr lang="hu-HU" sz="1800" kern="600" dirty="0">
                <a:latin typeface="+mj-lt"/>
                <a:cs typeface="Times New Roman" pitchFamily="18" charset="0"/>
              </a:rPr>
              <a:t>jogcímen a költségvetés a 2020</a:t>
            </a:r>
            <a:r>
              <a:rPr lang="hu-HU" sz="1800" dirty="0">
                <a:latin typeface="+mj-lt"/>
              </a:rPr>
              <a:t>. </a:t>
            </a:r>
            <a:r>
              <a:rPr lang="hu-HU" sz="1800" dirty="0" smtClean="0">
                <a:latin typeface="+mj-lt"/>
              </a:rPr>
              <a:t>évben 1 000,0 millió forinttal nagyobb támogatást, összesen </a:t>
            </a:r>
            <a:r>
              <a:rPr lang="hu-HU" sz="1800" dirty="0">
                <a:latin typeface="+mj-lt"/>
              </a:rPr>
              <a:t>35 079,4 millió forintot biztosít </a:t>
            </a:r>
            <a:r>
              <a:rPr lang="hu-HU" sz="1800" dirty="0" smtClean="0">
                <a:latin typeface="+mj-lt"/>
              </a:rPr>
              <a:t>a </a:t>
            </a:r>
            <a:r>
              <a:rPr lang="hu-HU" sz="1800" kern="600" dirty="0" smtClean="0">
                <a:cs typeface="Times New Roman" pitchFamily="18" charset="0"/>
              </a:rPr>
              <a:t>35 </a:t>
            </a:r>
            <a:r>
              <a:rPr lang="hu-HU" sz="1800" kern="600" dirty="0">
                <a:cs typeface="Times New Roman" pitchFamily="18" charset="0"/>
              </a:rPr>
              <a:t>000 forintot meg nem haladó egy lakosra jutó adóerő-képességgel rendelkező települések</a:t>
            </a:r>
            <a:r>
              <a:rPr lang="hu-HU" sz="1800" dirty="0" smtClean="0">
                <a:latin typeface="+mj-lt"/>
              </a:rPr>
              <a:t> </a:t>
            </a:r>
            <a:r>
              <a:rPr lang="hu-HU" sz="1800" dirty="0">
                <a:latin typeface="+mj-lt"/>
              </a:rPr>
              <a:t>olyan szociális jellegű kiadásaihoz, amelyek finanszírozása máshonnan nem megoldható. </a:t>
            </a:r>
            <a:r>
              <a:rPr lang="hu-HU" sz="1800" dirty="0" smtClean="0">
                <a:latin typeface="+mj-lt"/>
              </a:rPr>
              <a:t>A </a:t>
            </a:r>
            <a:r>
              <a:rPr lang="hu-HU" sz="1800" dirty="0">
                <a:latin typeface="+mj-lt"/>
              </a:rPr>
              <a:t>támogatás mértéke az egy lakosra jutó adóerő-képesség alapján függvényszerűen meghatározott. A támogatás elsősorban a települési támogatások kifizetéséhez biztosít fedezetet, de segítséget nyújt a szociális és gyermekjóléti alapszolgáltatások ellátásához.</a:t>
            </a:r>
          </a:p>
          <a:p>
            <a:pPr marL="0" indent="0" algn="just">
              <a:spcBef>
                <a:spcPts val="0"/>
              </a:spcBef>
              <a:buNone/>
            </a:pPr>
            <a:endParaRPr lang="hu-HU" sz="1800" dirty="0">
              <a:latin typeface="+mj-lt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196753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</a:t>
            </a:r>
            <a:r>
              <a:rPr lang="hu-HU" sz="2400" b="1" dirty="0" smtClean="0">
                <a:solidFill>
                  <a:schemeClr val="bg1"/>
                </a:solidFill>
              </a:rPr>
              <a:t>III.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840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95536" y="2006838"/>
            <a:ext cx="83529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A </a:t>
            </a:r>
            <a:r>
              <a:rPr lang="hu-HU" sz="1800" dirty="0">
                <a:latin typeface="+mj-lt"/>
              </a:rPr>
              <a:t>2020. évi </a:t>
            </a:r>
            <a:r>
              <a:rPr lang="hu-HU" sz="1800" dirty="0" smtClean="0">
                <a:latin typeface="+mj-lt"/>
              </a:rPr>
              <a:t>törvény </a:t>
            </a:r>
            <a:r>
              <a:rPr lang="hu-HU" sz="1800" dirty="0">
                <a:latin typeface="+mj-lt"/>
              </a:rPr>
              <a:t>60 378,5 millió </a:t>
            </a:r>
            <a:r>
              <a:rPr lang="hu-HU" sz="1800" dirty="0" smtClean="0">
                <a:latin typeface="+mj-lt"/>
              </a:rPr>
              <a:t>forintot (2019. </a:t>
            </a:r>
            <a:r>
              <a:rPr lang="hu-HU" sz="1800" dirty="0">
                <a:latin typeface="+mj-lt"/>
              </a:rPr>
              <a:t>évihez képest 8 </a:t>
            </a:r>
            <a:r>
              <a:rPr lang="hu-HU" sz="1800" dirty="0" smtClean="0">
                <a:latin typeface="+mj-lt"/>
              </a:rPr>
              <a:t>613,8 millió forinttal nagyobb összeget) </a:t>
            </a:r>
            <a:r>
              <a:rPr lang="hu-HU" sz="1800" dirty="0">
                <a:latin typeface="+mj-lt"/>
              </a:rPr>
              <a:t>biztosít a </a:t>
            </a:r>
            <a:r>
              <a:rPr lang="hu-HU" sz="1800" i="1" dirty="0">
                <a:latin typeface="+mj-lt"/>
              </a:rPr>
              <a:t>szociális alapszolgáltatási és gyermekjóléti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alapellátási</a:t>
            </a:r>
            <a:r>
              <a:rPr lang="hu-HU" sz="1800" kern="600" dirty="0">
                <a:latin typeface="+mj-lt"/>
                <a:cs typeface="Times New Roman" pitchFamily="18" charset="0"/>
              </a:rPr>
              <a:t> feladatokra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.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 szociális alapszolgáltatási és gyermekjóléti alapellátási feladatok támogatásának főbb változásait a következő dia mutatja be.</a:t>
            </a:r>
          </a:p>
          <a:p>
            <a:pPr marL="285750" lvl="2" indent="-285750" algn="just" eaLnBrk="0" hangingPunct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hu-HU" sz="1800" kern="600" dirty="0" smtClean="0">
                <a:latin typeface="+mj-lt"/>
                <a:cs typeface="Times New Roman" pitchFamily="18" charset="0"/>
              </a:rPr>
              <a:t>A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 bölcsődei, mini bölcsődei támogatás </a:t>
            </a:r>
            <a:r>
              <a:rPr lang="hu-HU" sz="1800" kern="600" dirty="0">
                <a:latin typeface="+mj-lt"/>
                <a:cs typeface="Times New Roman" pitchFamily="18" charset="0"/>
              </a:rPr>
              <a:t>összege 36 568,9 millió forint, a finanszírozási rendszere továbbra is a két elemből álló feladatalapú finanszírozásra épül. A finanszírozás egyik elemét a szakmai dolgozók elismert létszámához kapcsolódó bértámogatás, a másik elemét az önkormányzatok bölcsődei működéssel kapcsolatos üzemeltetési támogatása jelenti. </a:t>
            </a:r>
            <a:endParaRPr lang="hu-HU" sz="1800" kern="600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268761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IV.</a:t>
            </a:r>
          </a:p>
        </p:txBody>
      </p:sp>
    </p:spTree>
    <p:extLst>
      <p:ext uri="{BB962C8B-B14F-4D97-AF65-F5344CB8AC3E}">
        <p14:creationId xmlns:p14="http://schemas.microsoft.com/office/powerpoint/2010/main" val="738243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rtalom helye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9844030"/>
              </p:ext>
            </p:extLst>
          </p:nvPr>
        </p:nvGraphicFramePr>
        <p:xfrm>
          <a:off x="323529" y="1844823"/>
          <a:ext cx="8568951" cy="48876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73271">
                  <a:extLst>
                    <a:ext uri="{9D8B030D-6E8A-4147-A177-3AD203B41FA5}">
                      <a16:colId xmlns:a16="http://schemas.microsoft.com/office/drawing/2014/main" xmlns="" val="4246606465"/>
                    </a:ext>
                  </a:extLst>
                </a:gridCol>
                <a:gridCol w="882838">
                  <a:extLst>
                    <a:ext uri="{9D8B030D-6E8A-4147-A177-3AD203B41FA5}">
                      <a16:colId xmlns:a16="http://schemas.microsoft.com/office/drawing/2014/main" xmlns="" val="1221654164"/>
                    </a:ext>
                  </a:extLst>
                </a:gridCol>
                <a:gridCol w="882838">
                  <a:extLst>
                    <a:ext uri="{9D8B030D-6E8A-4147-A177-3AD203B41FA5}">
                      <a16:colId xmlns:a16="http://schemas.microsoft.com/office/drawing/2014/main" xmlns="" val="2467580821"/>
                    </a:ext>
                  </a:extLst>
                </a:gridCol>
                <a:gridCol w="882838">
                  <a:extLst>
                    <a:ext uri="{9D8B030D-6E8A-4147-A177-3AD203B41FA5}">
                      <a16:colId xmlns:a16="http://schemas.microsoft.com/office/drawing/2014/main" xmlns="" val="432819070"/>
                    </a:ext>
                  </a:extLst>
                </a:gridCol>
                <a:gridCol w="2447166">
                  <a:extLst>
                    <a:ext uri="{9D8B030D-6E8A-4147-A177-3AD203B41FA5}">
                      <a16:colId xmlns:a16="http://schemas.microsoft.com/office/drawing/2014/main" xmlns="" val="3272903637"/>
                    </a:ext>
                  </a:extLst>
                </a:gridCol>
              </a:tblGrid>
              <a:tr h="60316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Jogcímek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2019. évi fajlagos összeg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2020. évi fajlagos összeg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>
                          <a:effectLst/>
                          <a:latin typeface="+mj-lt"/>
                        </a:rPr>
                        <a:t>Eltérés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>
                          <a:effectLst/>
                          <a:latin typeface="+mj-lt"/>
                        </a:rPr>
                        <a:t>Megjegyzés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extLst>
                  <a:ext uri="{0D108BD9-81ED-4DB2-BD59-A6C34878D82A}">
                    <a16:rowId xmlns:a16="http://schemas.microsoft.com/office/drawing/2014/main" xmlns="" val="154508913"/>
                  </a:ext>
                </a:extLst>
              </a:tr>
              <a:tr h="405243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család- és gyermekjóléti szolgálat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3 400 000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3 780 000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380 000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2019. évi összeg a kiegészítő fajlagossal együtt jelenik meg.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2180872584"/>
                  </a:ext>
                </a:extLst>
              </a:tr>
              <a:tr h="207321">
                <a:tc>
                  <a:txBody>
                    <a:bodyPr/>
                    <a:lstStyle/>
                    <a:p>
                      <a:pPr algn="l" fontAlgn="ctr"/>
                      <a:r>
                        <a:rPr lang="hu-HU" sz="1300" u="none" strike="noStrike">
                          <a:effectLst/>
                          <a:latin typeface="+mj-lt"/>
                        </a:rPr>
                        <a:t>szociális étkeztetés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55 360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65 360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10 000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3153092818"/>
                  </a:ext>
                </a:extLst>
              </a:tr>
              <a:tr h="405243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falugondnoki vagy tanyagondnoki szolgáltatás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3 100 000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4 250 000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1 150 000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2019. évi összeg a kiegészítő fajlagossal együtt jelenik meg.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2305195051"/>
                  </a:ext>
                </a:extLst>
              </a:tr>
              <a:tr h="207321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időskorúak nappali intézményi ellátása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109 000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190 000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81 000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2719240552"/>
                  </a:ext>
                </a:extLst>
              </a:tr>
              <a:tr h="394034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fogyatékos személyek nappali intézményi ellátása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500 000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689 000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189 000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2073159287"/>
                  </a:ext>
                </a:extLst>
              </a:tr>
              <a:tr h="394034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pszichiátriai betegek nappali intézményi ellátása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310 000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359 000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49 000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3091744877"/>
                  </a:ext>
                </a:extLst>
              </a:tr>
              <a:tr h="207321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hajléktalanok nappali intézményi ellátása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206 100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239 100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33 000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600376311"/>
                  </a:ext>
                </a:extLst>
              </a:tr>
              <a:tr h="207321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családi bölcsőde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360 000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700 000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340 000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3075069985"/>
                  </a:ext>
                </a:extLst>
              </a:tr>
              <a:tr h="405243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hajléktalanok átmeneti szállása, éjjeli menedékhely összesen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490 000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569 350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79 350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2019. évi összeg a kiegészítő fajlagossal együtt jelenik meg.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extLst>
                  <a:ext uri="{0D108BD9-81ED-4DB2-BD59-A6C34878D82A}">
                    <a16:rowId xmlns:a16="http://schemas.microsoft.com/office/drawing/2014/main" xmlns="" val="3434815856"/>
                  </a:ext>
                </a:extLst>
              </a:tr>
              <a:tr h="207321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támogató szolgáltatás - alaptámogatás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4 100 000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3 000 000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-1 100 000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2019. évi összeg a kiegészítő fajlagossal együtt jelenik meg. Az alaptámogatás csökkenését ellensúlyozza a teljesítménytámogatás emelkedése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ctr"/>
                </a:tc>
                <a:extLst>
                  <a:ext uri="{0D108BD9-81ED-4DB2-BD59-A6C34878D82A}">
                    <a16:rowId xmlns:a16="http://schemas.microsoft.com/office/drawing/2014/main" xmlns="" val="1146889073"/>
                  </a:ext>
                </a:extLst>
              </a:tr>
              <a:tr h="208529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támogató szolgáltatás - teljesítménytámogatás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1 800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2 500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700</a:t>
                      </a:r>
                      <a:endParaRPr lang="hu-HU" sz="13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1135025"/>
                  </a:ext>
                </a:extLst>
              </a:tr>
              <a:tr h="405243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pszichiátriai és szenvedélybetegek részére nyújtott közösségi alapellátás - alaptámogatás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3 400 000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2 000 000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-1 400 000</a:t>
                      </a:r>
                      <a:endParaRPr lang="hu-HU" sz="13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6721013"/>
                  </a:ext>
                </a:extLst>
              </a:tr>
              <a:tr h="586482">
                <a:tc>
                  <a:txBody>
                    <a:bodyPr/>
                    <a:lstStyle/>
                    <a:p>
                      <a:pPr algn="l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pszichiátriai szenvedélybetegek részére nyújtott közösségi alapellátás - teljesítménytámogatás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>
                          <a:effectLst/>
                          <a:latin typeface="+mj-lt"/>
                        </a:rPr>
                        <a:t>150 000</a:t>
                      </a:r>
                      <a:endParaRPr lang="hu-HU" sz="13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196 000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300" u="none" strike="noStrike" dirty="0">
                          <a:effectLst/>
                          <a:latin typeface="+mj-lt"/>
                        </a:rPr>
                        <a:t>46 000</a:t>
                      </a:r>
                      <a:endParaRPr lang="hu-HU" sz="13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409" marR="9409" marT="9409" marB="0" anchor="b"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52576431"/>
                  </a:ext>
                </a:extLst>
              </a:tr>
            </a:tbl>
          </a:graphicData>
        </a:graphic>
      </p:graphicFrame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260648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980728"/>
            <a:ext cx="9144000" cy="72131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2400" b="1" dirty="0">
                <a:solidFill>
                  <a:schemeClr val="bg1"/>
                </a:solidFill>
              </a:rPr>
              <a:t>Szociális alapszolgáltatási és gyermekjóléti alapellátási feladatok támogatásának változásai</a:t>
            </a:r>
          </a:p>
        </p:txBody>
      </p:sp>
    </p:spTree>
    <p:extLst>
      <p:ext uri="{BB962C8B-B14F-4D97-AF65-F5344CB8AC3E}">
        <p14:creationId xmlns:p14="http://schemas.microsoft.com/office/powerpoint/2010/main" val="1010459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3561" y="191683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lvl="2" indent="0" algn="just">
              <a:buNone/>
            </a:pPr>
            <a:r>
              <a:rPr lang="hu-HU" sz="1800" kern="600" dirty="0">
                <a:cs typeface="Times New Roman" pitchFamily="18" charset="0"/>
              </a:rPr>
              <a:t>Az önkormányzatok által ellátható </a:t>
            </a:r>
            <a:r>
              <a:rPr lang="hu-HU" sz="1800" i="1" kern="600" dirty="0">
                <a:cs typeface="Times New Roman" pitchFamily="18" charset="0"/>
              </a:rPr>
              <a:t>szociális szakosított ellátásokra </a:t>
            </a:r>
            <a:r>
              <a:rPr lang="hu-HU" sz="1800" kern="600" dirty="0">
                <a:cs typeface="Times New Roman" pitchFamily="18" charset="0"/>
              </a:rPr>
              <a:t>(idősek, hajléktalanok bentlakásos ellátása), valamint a gyermekek átmeneti gondozására a 2019. évinél 6 800,0 </a:t>
            </a:r>
            <a:r>
              <a:rPr lang="hu-HU" sz="1800" dirty="0"/>
              <a:t>millió forinttal nagyobb összeg: 31 646,0 millió forint áll rendelkezésre. A támogatás elve nem változik: két részből tevődik össze, a szakmai dolgozók bértámogatásából, valamint az intézmény-üzemeltetési támogatásból, melyek együttes összege adja a feladat biztosításához szükséges forrást. A szakmai dolgozók bértámogatásának fajlagos összege 2 848 000 forint/fő összegről 3 858 </a:t>
            </a:r>
            <a:r>
              <a:rPr lang="hu-HU" sz="1800" dirty="0" smtClean="0"/>
              <a:t>040 forint/fő </a:t>
            </a:r>
            <a:r>
              <a:rPr lang="hu-HU" sz="1800" dirty="0"/>
              <a:t>összegre növekedett.</a:t>
            </a:r>
          </a:p>
          <a:p>
            <a:pPr marL="0" indent="0" algn="just">
              <a:buNone/>
            </a:pPr>
            <a:endParaRPr lang="hu-HU" sz="1800" b="1" u="sng" dirty="0" smtClean="0">
              <a:latin typeface="+mj-lt"/>
            </a:endParaRPr>
          </a:p>
          <a:p>
            <a:pPr marL="0" indent="0" algn="just">
              <a:buNone/>
            </a:pPr>
            <a:r>
              <a:rPr lang="hu-HU" sz="1800" b="1" u="sng" dirty="0" smtClean="0">
                <a:latin typeface="+mj-lt"/>
              </a:rPr>
              <a:t>Gyermekétkeztetés:</a:t>
            </a:r>
            <a:r>
              <a:rPr lang="hu-HU" sz="1800" b="1" dirty="0" smtClean="0">
                <a:latin typeface="+mj-lt"/>
              </a:rPr>
              <a:t> </a:t>
            </a:r>
            <a:r>
              <a:rPr lang="hu-HU" sz="1800" dirty="0" smtClean="0">
                <a:latin typeface="+mj-lt"/>
              </a:rPr>
              <a:t>A gyermekétkeztetés feladatainak támogatására – azaz az </a:t>
            </a:r>
            <a:r>
              <a:rPr lang="hu-HU" sz="1800" i="1" dirty="0" smtClean="0">
                <a:latin typeface="+mj-lt"/>
              </a:rPr>
              <a:t>intézményi gyermekétkeztetés támogatása</a:t>
            </a:r>
            <a:r>
              <a:rPr lang="hu-HU" sz="1800" dirty="0" smtClean="0">
                <a:latin typeface="+mj-lt"/>
              </a:rPr>
              <a:t> és a </a:t>
            </a:r>
            <a:r>
              <a:rPr lang="hu-HU" sz="1800" i="1" dirty="0" smtClean="0">
                <a:latin typeface="+mj-lt"/>
              </a:rPr>
              <a:t>rászoruló gyermekek </a:t>
            </a:r>
            <a:r>
              <a:rPr lang="hu-HU" sz="1800" i="1" dirty="0" err="1" smtClean="0">
                <a:latin typeface="+mj-lt"/>
              </a:rPr>
              <a:t>szünidei</a:t>
            </a:r>
            <a:r>
              <a:rPr lang="hu-HU" sz="1800" i="1" dirty="0" smtClean="0">
                <a:latin typeface="+mj-lt"/>
              </a:rPr>
              <a:t> étkeztetésének támogatása –</a:t>
            </a:r>
            <a:r>
              <a:rPr lang="hu-HU" sz="1800" dirty="0" smtClean="0">
                <a:latin typeface="+mj-lt"/>
              </a:rPr>
              <a:t> egy jogcímen a 2019. évihez képest 3 508,2 millió forinttal magasabb, összesen: 82 482,2 millió forint áll rendelkezésre. A jelenleg is hatékonyan működő rendszer továbbra is eredményesen fogja szolgálni a gyermekek magas színvonalon történő étkeztetését. Az étkeztetési feladatokat ellátók bértámogatásának összege 1,9 millió forint/fő összegről 2,2 millió forint/fő összegre emelkedett.</a:t>
            </a:r>
          </a:p>
          <a:p>
            <a:pPr marL="0" indent="0" algn="just">
              <a:buNone/>
            </a:pPr>
            <a:endParaRPr lang="hu-HU" sz="1800" dirty="0">
              <a:latin typeface="+mj-lt"/>
            </a:endParaRPr>
          </a:p>
          <a:p>
            <a:pPr algn="just"/>
            <a:endParaRPr lang="hu-HU" sz="1800" dirty="0">
              <a:latin typeface="+mj-lt"/>
            </a:endParaRPr>
          </a:p>
          <a:p>
            <a:pPr marL="0" indent="0" algn="just">
              <a:buNone/>
            </a:pPr>
            <a:endParaRPr lang="hu-HU" sz="1800" dirty="0">
              <a:latin typeface="+mj-lt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220275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</a:t>
            </a:r>
            <a:r>
              <a:rPr lang="hu-HU" sz="2400" b="1" dirty="0" smtClean="0">
                <a:solidFill>
                  <a:schemeClr val="bg1"/>
                </a:solidFill>
              </a:rPr>
              <a:t>V.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8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3561" y="184482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hu-HU" sz="1800" b="1" u="sng" kern="600" dirty="0" smtClean="0">
                <a:latin typeface="+mj-lt"/>
                <a:cs typeface="Times New Roman" pitchFamily="18" charset="0"/>
              </a:rPr>
              <a:t>Kultúra</a:t>
            </a:r>
            <a:r>
              <a:rPr lang="hu-HU" sz="1800" b="1" u="sng" kern="600" dirty="0">
                <a:latin typeface="+mj-lt"/>
                <a:cs typeface="Times New Roman" pitchFamily="18" charset="0"/>
              </a:rPr>
              <a:t>: </a:t>
            </a:r>
            <a:r>
              <a:rPr lang="hu-HU" sz="1800" kern="600" dirty="0">
                <a:latin typeface="+mj-lt"/>
                <a:cs typeface="Times New Roman" pitchFamily="18" charset="0"/>
              </a:rPr>
              <a:t>A települési önkormányzatok kulturális feladatainak támogatásai a 2019. évi bérintézkedések miatt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összesen 710,0 </a:t>
            </a:r>
            <a:r>
              <a:rPr lang="hu-HU" sz="1800" kern="600" dirty="0">
                <a:latin typeface="+mj-lt"/>
                <a:cs typeface="Times New Roman" pitchFamily="18" charset="0"/>
              </a:rPr>
              <a:t>millió forinttal emelkedtek. Emellett a színházművészeti szervezetek támogatása 300,0 millió forinttal emelkedik a nemzeti minősítés biztosítása érdekében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. </a:t>
            </a:r>
          </a:p>
          <a:p>
            <a:pPr algn="just"/>
            <a:r>
              <a:rPr lang="hu-HU" sz="1800" kern="600" dirty="0" smtClean="0">
                <a:latin typeface="+mj-lt"/>
                <a:cs typeface="Times New Roman" pitchFamily="18" charset="0"/>
              </a:rPr>
              <a:t>A támogatások közül a 3. mellékletbe kerültek át a miniszteri döntés alapján </a:t>
            </a:r>
            <a:r>
              <a:rPr lang="hu-HU" sz="1800" kern="600" dirty="0">
                <a:latin typeface="+mj-lt"/>
                <a:cs typeface="Times New Roman" pitchFamily="18" charset="0"/>
              </a:rPr>
              <a:t>meghatározott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jogcímek: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Megyei hatókörű városi múzeumok feladatainak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, a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Megyei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hatókörű városi könyvtárak feladatainak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támogatása,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a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Települési önkormányzatok muzeális intézményi feladatainak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támogatása, A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települési önkormányzatok könyvtári célú érdekeltségnövelő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támogatása,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a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 Színházművészeti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szervezetek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, a </a:t>
            </a:r>
            <a:r>
              <a:rPr lang="hu-HU" sz="1800" i="1" kern="600" dirty="0">
                <a:latin typeface="+mj-lt"/>
                <a:cs typeface="Times New Roman" pitchFamily="18" charset="0"/>
              </a:rPr>
              <a:t>Táncművészeti szervezetek </a:t>
            </a:r>
            <a:r>
              <a:rPr lang="hu-HU" sz="1800" i="1" kern="600" dirty="0" smtClean="0">
                <a:latin typeface="+mj-lt"/>
                <a:cs typeface="Times New Roman" pitchFamily="18" charset="0"/>
              </a:rPr>
              <a:t>támogatása és a Z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eneművészeti </a:t>
            </a:r>
            <a:r>
              <a:rPr lang="hu-HU" sz="1800" kern="600" dirty="0">
                <a:latin typeface="+mj-lt"/>
                <a:cs typeface="Times New Roman" pitchFamily="18" charset="0"/>
              </a:rPr>
              <a:t>szervezetek </a:t>
            </a:r>
            <a:r>
              <a:rPr lang="hu-HU" sz="1800" kern="600" dirty="0" smtClean="0">
                <a:latin typeface="+mj-lt"/>
                <a:cs typeface="Times New Roman" pitchFamily="18" charset="0"/>
              </a:rPr>
              <a:t>támogatása (a bérintézkedések miatti többletből 413,4 millió érintette ezeket a jogcímeket). </a:t>
            </a:r>
          </a:p>
          <a:p>
            <a:pPr algn="just"/>
            <a:r>
              <a:rPr lang="hu-HU" sz="1800" kern="600" dirty="0" smtClean="0">
                <a:latin typeface="+mj-lt"/>
                <a:cs typeface="Times New Roman" pitchFamily="18" charset="0"/>
              </a:rPr>
              <a:t>A </a:t>
            </a:r>
            <a:r>
              <a:rPr lang="hu-HU" sz="1800" kern="600" dirty="0">
                <a:latin typeface="+mj-lt"/>
                <a:cs typeface="Times New Roman" pitchFamily="18" charset="0"/>
              </a:rPr>
              <a:t>2. mellékletben maradó jogcímek közül a Települési önkormányzatok nyilvános könyvtári és közművelődési feladatainak támogatása előirányzata és fajlagos összege növekedett. A fajlagos összeg 1210 forint/fő összegről 1251 forint/fő összegre növekedett.</a:t>
            </a:r>
            <a:endParaRPr lang="hu-HU" sz="1800" dirty="0">
              <a:latin typeface="+mj-lt"/>
            </a:endParaRPr>
          </a:p>
          <a:p>
            <a:pPr marL="0" indent="0" algn="just">
              <a:buNone/>
            </a:pPr>
            <a:endParaRPr lang="hu-HU" sz="1800" kern="6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1800" dirty="0">
              <a:latin typeface="+mj-lt"/>
            </a:endParaRPr>
          </a:p>
          <a:p>
            <a:pPr marL="0" indent="0" algn="just">
              <a:buNone/>
            </a:pPr>
            <a:endParaRPr lang="hu-HU" sz="1800" dirty="0">
              <a:latin typeface="+mj-lt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268761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Ágazati prioritások VI.</a:t>
            </a:r>
          </a:p>
        </p:txBody>
      </p:sp>
    </p:spTree>
    <p:extLst>
      <p:ext uri="{BB962C8B-B14F-4D97-AF65-F5344CB8AC3E}">
        <p14:creationId xmlns:p14="http://schemas.microsoft.com/office/powerpoint/2010/main" val="2357618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pPr marL="0" lvl="0" indent="0" algn="just" eaLnBrk="1" hangingPunct="1">
              <a:spcBef>
                <a:spcPct val="0"/>
              </a:spcBef>
              <a:buNone/>
            </a:pPr>
            <a:r>
              <a:rPr lang="hu-HU" altLang="hu-HU" sz="1700" dirty="0">
                <a:solidFill>
                  <a:srgbClr val="333333"/>
                </a:solidFill>
                <a:latin typeface="+mj-lt"/>
                <a:ea typeface="Calibri" pitchFamily="34" charset="0"/>
                <a:cs typeface="Times New Roman" pitchFamily="18" charset="0"/>
              </a:rPr>
              <a:t>A beszámítás-kiegészítés és szolidaritási hozzájárulás bevezetésének  megalapozásául indokolt felhívni a figyelmet arra, hogy az önkormányzati alrendszer nagyfokú jövedelmi egyenlőtlenséggel rendelkezik. Az alábbi ábra </a:t>
            </a:r>
            <a:r>
              <a:rPr lang="hu-HU" altLang="hu-HU" sz="1700" dirty="0" smtClean="0">
                <a:solidFill>
                  <a:srgbClr val="333333"/>
                </a:solidFill>
                <a:latin typeface="+mj-lt"/>
                <a:ea typeface="Calibri" pitchFamily="34" charset="0"/>
                <a:cs typeface="Times New Roman" pitchFamily="18" charset="0"/>
              </a:rPr>
              <a:t>azt mutatja be, hogy a magyarországi lakosságszám 20</a:t>
            </a:r>
            <a:r>
              <a:rPr lang="hu-HU" altLang="hu-HU" sz="1700" dirty="0">
                <a:solidFill>
                  <a:srgbClr val="333333"/>
                </a:solidFill>
                <a:latin typeface="+mj-lt"/>
                <a:ea typeface="Calibri" pitchFamily="34" charset="0"/>
                <a:cs typeface="Times New Roman" pitchFamily="18" charset="0"/>
              </a:rPr>
              <a:t>%-át kitevő, legnagyobb iparűzési adóbevétellel rendelkező önkormányzatok az országos iparűzési adóalapból 50%-os mértékben részesednek, ezzel a legnagyobb aránytalanság hazánkban néhány vizsgált ország között (2016. évi adatok alapján ez a szám 45%-os).</a:t>
            </a:r>
            <a:endParaRPr lang="hu-HU" altLang="hu-HU" sz="1700" dirty="0">
              <a:latin typeface="+mj-lt"/>
            </a:endParaRPr>
          </a:p>
          <a:p>
            <a:pPr marL="0" lvl="0" indent="0" algn="just" eaLnBrk="1" hangingPunct="1">
              <a:spcBef>
                <a:spcPct val="0"/>
              </a:spcBef>
              <a:buNone/>
            </a:pPr>
            <a:endParaRPr lang="hu-HU" altLang="hu-HU" sz="1600" dirty="0">
              <a:solidFill>
                <a:srgbClr val="333333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3780681"/>
            <a:ext cx="5761037" cy="296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260648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980728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300" b="1" dirty="0">
                <a:solidFill>
                  <a:schemeClr val="bg1"/>
                </a:solidFill>
              </a:rPr>
              <a:t>Jövedelmi egyenlőtlenségek az önkormányzati alrendszerben </a:t>
            </a:r>
            <a:r>
              <a:rPr lang="hu-HU" sz="2300" b="1" dirty="0" smtClean="0">
                <a:solidFill>
                  <a:schemeClr val="bg1"/>
                </a:solidFill>
              </a:rPr>
              <a:t>I.</a:t>
            </a:r>
            <a:endParaRPr lang="hu-HU" sz="2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08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8600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hu-HU" sz="1600" dirty="0">
                <a:latin typeface="+mj-lt"/>
                <a:cs typeface="Times New Roman" pitchFamily="18" charset="0"/>
              </a:rPr>
              <a:t>A településtípusos vizsgálat szerint országon belül Budapest és kerületei, valamint a megyei jogú városok (47 önkormányzat a 3178 önkormányzatból) részesedése a </a:t>
            </a:r>
            <a:r>
              <a:rPr lang="hu-HU" sz="1600" dirty="0" smtClean="0">
                <a:latin typeface="+mj-lt"/>
                <a:cs typeface="Times New Roman" pitchFamily="18" charset="0"/>
              </a:rPr>
              <a:t>2018. </a:t>
            </a:r>
            <a:r>
              <a:rPr lang="hu-HU" sz="1600" dirty="0">
                <a:latin typeface="+mj-lt"/>
                <a:cs typeface="Times New Roman" pitchFamily="18" charset="0"/>
              </a:rPr>
              <a:t>évi iparűzési adóbevételekből </a:t>
            </a:r>
            <a:r>
              <a:rPr lang="hu-HU" sz="1600" dirty="0" smtClean="0">
                <a:latin typeface="+mj-lt"/>
                <a:cs typeface="Times New Roman" pitchFamily="18" charset="0"/>
              </a:rPr>
              <a:t>61,8 </a:t>
            </a:r>
            <a:r>
              <a:rPr lang="hu-HU" sz="1600" dirty="0">
                <a:latin typeface="+mj-lt"/>
                <a:cs typeface="Times New Roman" pitchFamily="18" charset="0"/>
              </a:rPr>
              <a:t>%-</a:t>
            </a:r>
            <a:r>
              <a:rPr lang="hu-HU" sz="1600" dirty="0" err="1">
                <a:latin typeface="+mj-lt"/>
                <a:cs typeface="Times New Roman" pitchFamily="18" charset="0"/>
              </a:rPr>
              <a:t>os</a:t>
            </a:r>
            <a:r>
              <a:rPr lang="hu-HU" sz="1600" dirty="0">
                <a:latin typeface="+mj-lt"/>
                <a:cs typeface="Times New Roman" pitchFamily="18" charset="0"/>
              </a:rPr>
              <a:t>, melyet az alábbi táblázat részletesen szemléltet.</a:t>
            </a: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hu-H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sz="12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12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1200" dirty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12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endParaRPr lang="hu-HU" sz="1200" dirty="0" smtClean="0">
              <a:latin typeface="+mj-lt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hu-HU" sz="1200" dirty="0" smtClean="0">
                <a:latin typeface="+mj-lt"/>
                <a:cs typeface="Times New Roman" pitchFamily="18" charset="0"/>
              </a:rPr>
              <a:t>*</a:t>
            </a:r>
            <a:r>
              <a:rPr lang="hu-HU" sz="1200" dirty="0">
                <a:latin typeface="+mj-lt"/>
                <a:cs typeface="Times New Roman" pitchFamily="18" charset="0"/>
              </a:rPr>
              <a:t>A főváros lakosságszámaként az egy lakosra jutó adóerő-képesség számításakor a fővárosi kerületek együttes lakosságszámát kell figyelembe venni</a:t>
            </a:r>
          </a:p>
          <a:p>
            <a:pPr marL="0" indent="0" algn="just">
              <a:buNone/>
            </a:pPr>
            <a:r>
              <a:rPr lang="hu-HU" sz="1600" dirty="0" smtClean="0">
                <a:latin typeface="+mj-lt"/>
                <a:cs typeface="Times New Roman" pitchFamily="18" charset="0"/>
              </a:rPr>
              <a:t>A feladatalapú finanszírozás bevezetésétől, 2013-tól kezdődően többelemű szabályozási rendszer igyekszik a fennálló jövedelem különbségeket tompítani, természetesen azzal, hogy az önkormányzatok adóztatási érdeke fennmaradjon. Ennek két alapvető eszköze a beszámítás és kiegészítés valamint a szolidaritási hozzájárulás. </a:t>
            </a:r>
            <a:endParaRPr lang="hu-HU" sz="1600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Tábláza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818012"/>
              </p:ext>
            </p:extLst>
          </p:nvPr>
        </p:nvGraphicFramePr>
        <p:xfrm>
          <a:off x="539552" y="2276874"/>
          <a:ext cx="8064896" cy="2736301"/>
        </p:xfrm>
        <a:graphic>
          <a:graphicData uri="http://schemas.openxmlformats.org/drawingml/2006/table">
            <a:tbl>
              <a:tblPr firstRow="1" firstCol="1" bandRow="1"/>
              <a:tblGrid>
                <a:gridCol w="785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05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77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44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9140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9140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355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5070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27140"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 </a:t>
                      </a:r>
                      <a:r>
                        <a:rPr lang="hu-H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2018. </a:t>
                      </a:r>
                      <a:r>
                        <a:rPr lang="hu-H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évi helyi iparűzési adóbevételek településtípusonkénti megoszlása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268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Település-típus</a:t>
                      </a:r>
                      <a:endParaRPr lang="hu-HU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Lakosságszám – 2019. január 1.  (fő)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Lakosság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Önkormányzatok száma (db)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Önkormányzatok számának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Átlagos egy lakosra jutó adóerő-képesség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Iparűzési adóbevétel 2018.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Iparűzési adóbevétel megoszlása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2831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(2020. évi Kvtv.)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(millió forint)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5749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főváros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61 143*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148 816,1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6116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fővárosi kerület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1 686 361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52 439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126 218,3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6116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megyei jogú 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1 960 841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60 978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164 872,8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2831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város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3 181 191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37 375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192 453,4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92831">
                <a:tc>
                  <a:txBody>
                    <a:bodyPr/>
                    <a:lstStyle/>
                    <a:p>
                      <a:pPr algn="l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község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3 117 082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18 348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78 927,6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hu-H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188640"/>
            <a:ext cx="765162" cy="628650"/>
          </a:xfrm>
          <a:prstGeom prst="rect">
            <a:avLst/>
          </a:prstGeom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0" y="908720"/>
            <a:ext cx="9144000" cy="576064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300" b="1" dirty="0">
                <a:solidFill>
                  <a:schemeClr val="bg1"/>
                </a:solidFill>
              </a:rPr>
              <a:t>Jövedelmi egyenlőtlenségek az önkormányzati alrendszerben II.</a:t>
            </a:r>
          </a:p>
        </p:txBody>
      </p:sp>
    </p:spTree>
    <p:extLst>
      <p:ext uri="{BB962C8B-B14F-4D97-AF65-F5344CB8AC3E}">
        <p14:creationId xmlns:p14="http://schemas.microsoft.com/office/powerpoint/2010/main" val="3602859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1205880"/>
            <a:ext cx="8229600" cy="638944"/>
          </a:xfrm>
        </p:spPr>
        <p:txBody>
          <a:bodyPr/>
          <a:lstStyle/>
          <a:p>
            <a:endParaRPr lang="hu-HU" sz="2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886003"/>
          </a:xfrm>
        </p:spPr>
        <p:txBody>
          <a:bodyPr/>
          <a:lstStyle/>
          <a:p>
            <a:pPr algn="just"/>
            <a:r>
              <a:rPr lang="hu-HU" sz="1800" dirty="0">
                <a:cs typeface="Times New Roman" pitchFamily="18" charset="0"/>
              </a:rPr>
              <a:t>A finanszírozási rendszer 2013. évi átalakítása óta a beszámítás rendszere szolgálja a kiegyenlítést: egyes működési támogatások összegét csökkenti az </a:t>
            </a:r>
            <a:r>
              <a:rPr lang="hu-HU" sz="1800" u="sng" dirty="0">
                <a:cs typeface="Times New Roman" pitchFamily="18" charset="0"/>
              </a:rPr>
              <a:t>elvárt iparűzési </a:t>
            </a:r>
            <a:r>
              <a:rPr lang="hu-HU" sz="1800" u="sng" dirty="0" smtClean="0">
                <a:cs typeface="Times New Roman" pitchFamily="18" charset="0"/>
              </a:rPr>
              <a:t>adóbevétel. </a:t>
            </a:r>
            <a:endParaRPr lang="hu-HU" sz="1800" u="sng" dirty="0">
              <a:cs typeface="Times New Roman" pitchFamily="18" charset="0"/>
            </a:endParaRPr>
          </a:p>
          <a:p>
            <a:pPr algn="just"/>
            <a:r>
              <a:rPr lang="hu-HU" sz="1800" dirty="0">
                <a:cs typeface="Times New Roman" pitchFamily="18" charset="0"/>
              </a:rPr>
              <a:t>A beszámítás évről évre „finomodott”, differenciáltabb módon </a:t>
            </a:r>
            <a:r>
              <a:rPr lang="hu-HU" sz="1800" dirty="0" smtClean="0">
                <a:cs typeface="Times New Roman" pitchFamily="18" charset="0"/>
              </a:rPr>
              <a:t>történik.</a:t>
            </a:r>
            <a:endParaRPr lang="hu-HU" sz="1800" dirty="0">
              <a:cs typeface="Times New Roman" pitchFamily="18" charset="0"/>
            </a:endParaRPr>
          </a:p>
          <a:p>
            <a:pPr algn="just"/>
            <a:r>
              <a:rPr lang="hu-HU" sz="1800" dirty="0">
                <a:cs typeface="Times New Roman" pitchFamily="18" charset="0"/>
              </a:rPr>
              <a:t>A levonandó számított bevétel az ipa adóalap 0,55 %-a, a nagyon magas adóbevétellel bíró önkormányzatok esetében még magasabb: 0,66 %-ot is elérő mértékkel. </a:t>
            </a:r>
            <a:endParaRPr lang="hu-HU" sz="1800" dirty="0" smtClean="0">
              <a:cs typeface="Times New Roman" pitchFamily="18" charset="0"/>
            </a:endParaRPr>
          </a:p>
          <a:p>
            <a:pPr algn="just"/>
            <a:r>
              <a:rPr lang="hu-HU" sz="1800" dirty="0" smtClean="0">
                <a:cs typeface="Times New Roman" pitchFamily="18" charset="0"/>
              </a:rPr>
              <a:t>Mind </a:t>
            </a:r>
            <a:r>
              <a:rPr lang="hu-HU" sz="1800" dirty="0">
                <a:cs typeface="Times New Roman" pitchFamily="18" charset="0"/>
              </a:rPr>
              <a:t>a kiegészítés, mind a beszámítás mértékének meghatározása </a:t>
            </a:r>
            <a:r>
              <a:rPr lang="hu-HU" sz="1800" dirty="0" smtClean="0">
                <a:cs typeface="Times New Roman" pitchFamily="18" charset="0"/>
              </a:rPr>
              <a:t>függvényszerűen </a:t>
            </a:r>
            <a:r>
              <a:rPr lang="hu-HU" sz="1800" dirty="0">
                <a:cs typeface="Times New Roman" pitchFamily="18" charset="0"/>
              </a:rPr>
              <a:t>történik</a:t>
            </a:r>
          </a:p>
          <a:p>
            <a:pPr algn="just"/>
            <a:r>
              <a:rPr lang="hu-HU" sz="1800" u="sng" dirty="0">
                <a:cs typeface="Times New Roman" pitchFamily="18" charset="0"/>
              </a:rPr>
              <a:t>Változások </a:t>
            </a:r>
            <a:r>
              <a:rPr lang="hu-HU" sz="1800" u="sng" dirty="0" smtClean="0">
                <a:cs typeface="Times New Roman" pitchFamily="18" charset="0"/>
              </a:rPr>
              <a:t>2020. </a:t>
            </a:r>
            <a:r>
              <a:rPr lang="hu-HU" sz="1800" u="sng" dirty="0">
                <a:cs typeface="Times New Roman" pitchFamily="18" charset="0"/>
              </a:rPr>
              <a:t>évben</a:t>
            </a:r>
            <a:r>
              <a:rPr lang="hu-HU" sz="1800" dirty="0">
                <a:cs typeface="Times New Roman" pitchFamily="18" charset="0"/>
              </a:rPr>
              <a:t>: </a:t>
            </a:r>
          </a:p>
          <a:p>
            <a:pPr lvl="1" algn="just"/>
            <a:r>
              <a:rPr lang="hu-HU" sz="1800" dirty="0">
                <a:cs typeface="Times New Roman" pitchFamily="18" charset="0"/>
              </a:rPr>
              <a:t>a kategóriák kismértékű </a:t>
            </a:r>
            <a:r>
              <a:rPr lang="hu-HU" sz="1800" dirty="0" smtClean="0">
                <a:cs typeface="Times New Roman" pitchFamily="18" charset="0"/>
              </a:rPr>
              <a:t>igazítása, lásd következő dia (2019. évi I.1.g) pont szerinti miniszteri döntéshez képest)</a:t>
            </a:r>
          </a:p>
          <a:p>
            <a:pPr lvl="1" algn="just"/>
            <a:r>
              <a:rPr lang="hu-HU" sz="1800" kern="600" dirty="0" smtClean="0">
                <a:cs typeface="Times New Roman" pitchFamily="18" charset="0"/>
              </a:rPr>
              <a:t>azon</a:t>
            </a:r>
            <a:r>
              <a:rPr lang="hu-HU" sz="1800" dirty="0" smtClean="0">
                <a:cs typeface="Times New Roman" pitchFamily="18" charset="0"/>
              </a:rPr>
              <a:t> </a:t>
            </a:r>
            <a:r>
              <a:rPr lang="hu-HU" sz="1800" kern="600" dirty="0">
                <a:cs typeface="Times New Roman" pitchFamily="18" charset="0"/>
              </a:rPr>
              <a:t>önkormányzatok egy lakosra jutó adóerő-képessége, amelyek az iparűzési adót nem vezették be, egységesen </a:t>
            </a:r>
            <a:r>
              <a:rPr lang="hu-HU" sz="1800" kern="600" dirty="0" smtClean="0">
                <a:cs typeface="Times New Roman" pitchFamily="18" charset="0"/>
              </a:rPr>
              <a:t>15 000 </a:t>
            </a:r>
            <a:r>
              <a:rPr lang="hu-HU" sz="1800" kern="600" dirty="0">
                <a:cs typeface="Times New Roman" pitchFamily="18" charset="0"/>
              </a:rPr>
              <a:t>forintban került meghatározásra, </a:t>
            </a:r>
            <a:r>
              <a:rPr lang="hu-HU" sz="1800" dirty="0">
                <a:cs typeface="Times New Roman" pitchFamily="18" charset="0"/>
              </a:rPr>
              <a:t>így ezen önkormányzatokat beszámítás nem érinti és kiegészítés sem illeti </a:t>
            </a:r>
            <a:r>
              <a:rPr lang="hu-HU" sz="1800" dirty="0" smtClean="0">
                <a:cs typeface="Times New Roman" pitchFamily="18" charset="0"/>
              </a:rPr>
              <a:t>meg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268760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Beszámítás – kiegészítés</a:t>
            </a:r>
          </a:p>
        </p:txBody>
      </p:sp>
    </p:spTree>
    <p:extLst>
      <p:ext uri="{BB962C8B-B14F-4D97-AF65-F5344CB8AC3E}">
        <p14:creationId xmlns:p14="http://schemas.microsoft.com/office/powerpoint/2010/main" val="2083239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5337380" y="5678214"/>
            <a:ext cx="3778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Eurostat, </a:t>
            </a:r>
            <a:r>
              <a:rPr lang="hu-HU" sz="900" b="1">
                <a:latin typeface="Arial" panose="020B0604020202020204" pitchFamily="34" charset="0"/>
                <a:cs typeface="Arial" panose="020B0604020202020204" pitchFamily="34" charset="0"/>
              </a:rPr>
              <a:t>AMECO, PM,  </a:t>
            </a:r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Költségvetési törvény 2020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900" b="1" dirty="0">
                <a:solidFill>
                  <a:schemeClr val="bg1"/>
                </a:solidFill>
                <a:latin typeface="Arial Black" panose="020B0A04020102020204" pitchFamily="34" charset="0"/>
              </a:rPr>
              <a:t>Várhatóan továbbra is régiós átlag felett nő a hazai gazdaság</a:t>
            </a:r>
            <a:endParaRPr lang="en-US" sz="19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graphicFrame>
        <p:nvGraphicFramePr>
          <p:cNvPr id="8" name="Diagram 7"/>
          <p:cNvGraphicFramePr>
            <a:graphicFrameLocks noGrp="1"/>
          </p:cNvGraphicFramePr>
          <p:nvPr>
            <p:extLst/>
          </p:nvPr>
        </p:nvGraphicFramePr>
        <p:xfrm>
          <a:off x="103414" y="2258200"/>
          <a:ext cx="8915400" cy="3420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Szövegdoboz 1"/>
          <p:cNvSpPr txBox="1"/>
          <p:nvPr/>
        </p:nvSpPr>
        <p:spPr>
          <a:xfrm>
            <a:off x="4766400" y="2209800"/>
            <a:ext cx="4038600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hu-HU" sz="1400" b="1" dirty="0">
                <a:solidFill>
                  <a:schemeClr val="bg2">
                    <a:lumMod val="25000"/>
                  </a:schemeClr>
                </a:solidFill>
              </a:rPr>
              <a:t>2020-ra a GDP kumulált növekedése elérheti a </a:t>
            </a:r>
            <a:r>
              <a:rPr lang="hu-HU" sz="1400" b="1" dirty="0">
                <a:solidFill>
                  <a:srgbClr val="C00000"/>
                </a:solidFill>
              </a:rPr>
              <a:t>35,5%</a:t>
            </a:r>
            <a:r>
              <a:rPr lang="hu-HU" sz="1400" b="1" dirty="0">
                <a:solidFill>
                  <a:schemeClr val="bg2">
                    <a:lumMod val="25000"/>
                  </a:schemeClr>
                </a:solidFill>
              </a:rPr>
              <a:t>-ot 2010-től kezdődően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14145" y="1981201"/>
            <a:ext cx="624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u-HU" sz="1200" b="1" dirty="0"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Gazdasági növekedés </a:t>
            </a:r>
            <a:r>
              <a:rPr lang="hu-HU" sz="1200" dirty="0">
                <a:solidFill>
                  <a:prstClr val="black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(év/</a:t>
            </a:r>
            <a:r>
              <a:rPr lang="hu-HU" sz="1200" dirty="0" err="1">
                <a:solidFill>
                  <a:prstClr val="black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év</a:t>
            </a:r>
            <a:r>
              <a:rPr lang="hu-HU" sz="1200" dirty="0">
                <a:solidFill>
                  <a:prstClr val="black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, %)</a:t>
            </a:r>
            <a:endParaRPr lang="hu-H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88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917848"/>
            <a:ext cx="8229600" cy="1143000"/>
          </a:xfrm>
        </p:spPr>
        <p:txBody>
          <a:bodyPr/>
          <a:lstStyle/>
          <a:p>
            <a:endParaRPr lang="hu-HU" sz="2200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2597980"/>
              </p:ext>
            </p:extLst>
          </p:nvPr>
        </p:nvGraphicFramePr>
        <p:xfrm>
          <a:off x="457199" y="1772820"/>
          <a:ext cx="8229602" cy="42154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2393">
                  <a:extLst>
                    <a:ext uri="{9D8B030D-6E8A-4147-A177-3AD203B41FA5}">
                      <a16:colId xmlns:a16="http://schemas.microsoft.com/office/drawing/2014/main" xmlns="" val="4216253594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26890771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1371739775"/>
                    </a:ext>
                  </a:extLst>
                </a:gridCol>
                <a:gridCol w="1073598">
                  <a:extLst>
                    <a:ext uri="{9D8B030D-6E8A-4147-A177-3AD203B41FA5}">
                      <a16:colId xmlns:a16="http://schemas.microsoft.com/office/drawing/2014/main" xmlns="" val="533409494"/>
                    </a:ext>
                  </a:extLst>
                </a:gridCol>
                <a:gridCol w="1086642">
                  <a:extLst>
                    <a:ext uri="{9D8B030D-6E8A-4147-A177-3AD203B41FA5}">
                      <a16:colId xmlns:a16="http://schemas.microsoft.com/office/drawing/2014/main" xmlns="" val="3575679355"/>
                    </a:ext>
                  </a:extLst>
                </a:gridCol>
                <a:gridCol w="1019234">
                  <a:extLst>
                    <a:ext uri="{9D8B030D-6E8A-4147-A177-3AD203B41FA5}">
                      <a16:colId xmlns:a16="http://schemas.microsoft.com/office/drawing/2014/main" xmlns="" val="1774969759"/>
                    </a:ext>
                  </a:extLst>
                </a:gridCol>
                <a:gridCol w="935327">
                  <a:extLst>
                    <a:ext uri="{9D8B030D-6E8A-4147-A177-3AD203B41FA5}">
                      <a16:colId xmlns:a16="http://schemas.microsoft.com/office/drawing/2014/main" xmlns="" val="3609652071"/>
                    </a:ext>
                  </a:extLst>
                </a:gridCol>
              </a:tblGrid>
              <a:tr h="792084">
                <a:tc row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No.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 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Kategóriák a települési önkormányzat egy lakosra jutó adóerő-képessége szerint </a:t>
                      </a:r>
                      <a:endParaRPr lang="hu-HU" sz="1600" dirty="0" smtClean="0">
                        <a:effectLst/>
                      </a:endParaRPr>
                    </a:p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 smtClean="0">
                          <a:effectLst/>
                        </a:rPr>
                        <a:t>(zárójelben</a:t>
                      </a:r>
                      <a:r>
                        <a:rPr lang="hu-HU" sz="1600" baseline="0" dirty="0" smtClean="0">
                          <a:effectLst/>
                        </a:rPr>
                        <a:t> a 2019. évi érték)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Támogatáscsökkentés mértéke a számított bevétel százalékában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Kiegészítés mértéke a kiegészítés alapjának százalékában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7957638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alsó határ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felső határ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minimum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maximum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maximum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minimum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635512577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 1.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 smtClean="0">
                          <a:effectLst/>
                        </a:rPr>
                        <a:t>1 (1)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8990" algn="r"/>
                        </a:tabLst>
                      </a:pPr>
                      <a:r>
                        <a:rPr lang="hu-HU" sz="1600" dirty="0">
                          <a:effectLst/>
                        </a:rPr>
                        <a:t>7 </a:t>
                      </a:r>
                      <a:r>
                        <a:rPr lang="hu-HU" sz="1600" dirty="0" smtClean="0">
                          <a:effectLst/>
                        </a:rPr>
                        <a:t>500 (7 500)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 dirty="0">
                          <a:effectLst/>
                        </a:rPr>
                        <a:t>50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>
                          <a:effectLst/>
                        </a:rPr>
                        <a:t>45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61086160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 2.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effectLst/>
                        </a:rPr>
                        <a:t>7 </a:t>
                      </a:r>
                      <a:r>
                        <a:rPr lang="hu-HU" sz="1600" dirty="0" smtClean="0">
                          <a:effectLst/>
                        </a:rPr>
                        <a:t>501 (7501)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899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11 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000 (10 500)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 dirty="0">
                          <a:effectLst/>
                        </a:rPr>
                        <a:t>30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20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4019582167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 3.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11 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001 (10 501)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788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15 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000 (12 500)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494004279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 4.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15 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001 (12 501)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788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25 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500 (25 000)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>
                          <a:effectLst/>
                        </a:rPr>
                        <a:t>20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75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894045411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 5.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solidFill>
                            <a:srgbClr val="FF0000"/>
                          </a:solidFill>
                          <a:effectLst/>
                        </a:rPr>
                        <a:t>25 </a:t>
                      </a:r>
                      <a:r>
                        <a:rPr lang="hu-HU" sz="1600" dirty="0" smtClean="0">
                          <a:solidFill>
                            <a:srgbClr val="FF0000"/>
                          </a:solidFill>
                          <a:effectLst/>
                        </a:rPr>
                        <a:t>501 (25 001)</a:t>
                      </a:r>
                      <a:endParaRPr lang="hu-HU" sz="16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7880" algn="r"/>
                        </a:tabLst>
                      </a:pPr>
                      <a:r>
                        <a:rPr lang="hu-HU" sz="1600" dirty="0">
                          <a:effectLst/>
                        </a:rPr>
                        <a:t>50 </a:t>
                      </a:r>
                      <a:r>
                        <a:rPr lang="hu-HU" sz="1600" dirty="0" smtClean="0">
                          <a:effectLst/>
                        </a:rPr>
                        <a:t>000 (50 000)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>
                          <a:effectLst/>
                        </a:rPr>
                        <a:t>75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100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06944516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 6.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effectLst/>
                        </a:rPr>
                        <a:t>50 </a:t>
                      </a:r>
                      <a:r>
                        <a:rPr lang="hu-HU" sz="1600" dirty="0" smtClean="0">
                          <a:effectLst/>
                        </a:rPr>
                        <a:t>001 (50 001)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7880" algn="r"/>
                        </a:tabLst>
                      </a:pPr>
                      <a:r>
                        <a:rPr lang="hu-HU" sz="1600" dirty="0">
                          <a:effectLst/>
                        </a:rPr>
                        <a:t>115 </a:t>
                      </a:r>
                      <a:r>
                        <a:rPr lang="hu-HU" sz="1600" dirty="0" smtClean="0">
                          <a:effectLst/>
                        </a:rPr>
                        <a:t>000 (115 000)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>
                          <a:effectLst/>
                        </a:rPr>
                        <a:t>100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110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259392649"/>
                  </a:ext>
                </a:extLst>
              </a:tr>
              <a:tr h="37416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600">
                          <a:effectLst/>
                        </a:rPr>
                        <a:t> 7.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4380" algn="r"/>
                        </a:tabLst>
                      </a:pPr>
                      <a:r>
                        <a:rPr lang="hu-HU" sz="1600" dirty="0">
                          <a:effectLst/>
                        </a:rPr>
                        <a:t>115 </a:t>
                      </a:r>
                      <a:r>
                        <a:rPr lang="hu-HU" sz="1600" dirty="0" smtClean="0">
                          <a:effectLst/>
                        </a:rPr>
                        <a:t>001 (115 001)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7880" algn="r"/>
                        </a:tabLst>
                      </a:pPr>
                      <a:r>
                        <a:rPr lang="hu-HU" sz="1600" dirty="0">
                          <a:effectLst/>
                        </a:rPr>
                        <a:t>536 </a:t>
                      </a:r>
                      <a:r>
                        <a:rPr lang="hu-HU" sz="1600" dirty="0" smtClean="0">
                          <a:effectLst/>
                        </a:rPr>
                        <a:t>000 (536 000)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49275" algn="r"/>
                        </a:tabLst>
                      </a:pPr>
                      <a:r>
                        <a:rPr lang="hu-HU" sz="1600">
                          <a:effectLst/>
                        </a:rPr>
                        <a:t>120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97535" algn="r"/>
                        </a:tabLst>
                      </a:pPr>
                      <a:r>
                        <a:rPr lang="hu-HU" sz="1600">
                          <a:effectLst/>
                        </a:rPr>
                        <a:t>125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r"/>
                        </a:tabLst>
                      </a:pPr>
                      <a:r>
                        <a:rPr lang="hu-HU" sz="1600">
                          <a:effectLst/>
                        </a:rPr>
                        <a:t>0</a:t>
                      </a:r>
                      <a:endParaRPr lang="hu-H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9580" algn="r"/>
                        </a:tabLst>
                      </a:pPr>
                      <a:r>
                        <a:rPr lang="hu-HU" sz="1600" dirty="0">
                          <a:effectLst/>
                        </a:rPr>
                        <a:t>0</a:t>
                      </a:r>
                      <a:endParaRPr lang="hu-H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2338010264"/>
                  </a:ext>
                </a:extLst>
              </a:tr>
            </a:tbl>
          </a:graphicData>
        </a:graphic>
      </p:graphicFrame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96753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Beszámítás, kiegészítés paramétertábla</a:t>
            </a:r>
          </a:p>
        </p:txBody>
      </p:sp>
    </p:spTree>
    <p:extLst>
      <p:ext uri="{BB962C8B-B14F-4D97-AF65-F5344CB8AC3E}">
        <p14:creationId xmlns:p14="http://schemas.microsoft.com/office/powerpoint/2010/main" val="3750466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églalap 8"/>
          <p:cNvSpPr/>
          <p:nvPr/>
        </p:nvSpPr>
        <p:spPr>
          <a:xfrm>
            <a:off x="467544" y="1484784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600" dirty="0">
                <a:latin typeface="+mj-lt"/>
                <a:cs typeface="Times New Roman" panose="02020603050405020304" pitchFamily="18" charset="0"/>
              </a:rPr>
              <a:t>A jogintézmény bevezetésének elsődleges oka az önkormányzatoktól elkerülő köznevelési működtetési feladatok ellátásához szükséges források államháztartáson belüli átrendezése volt.</a:t>
            </a:r>
          </a:p>
          <a:p>
            <a:pPr algn="just" eaLnBrk="0" hangingPunct="0">
              <a:defRPr/>
            </a:pP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Adóerő-képesség kategórián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belül a szolidaritási hozzájárulás mértéke </a:t>
            </a:r>
            <a:r>
              <a:rPr lang="hu-HU" sz="1600" dirty="0" err="1">
                <a:latin typeface="+mj-lt"/>
                <a:cs typeface="Times New Roman" panose="02020603050405020304" pitchFamily="18" charset="0"/>
              </a:rPr>
              <a:t>függvényszerűen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 növekszik az egy lakosra jutó adóerő-képesség emelkedésével (15-100% között). A szolidaritási hozzájárulás emelkedése 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teremtette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meg 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2019-ben az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önkormányzati hivatalokban foglalkoztatott köztisztviselők béremelését pályázati úton támogató Kiegyenlítő bérrendezési alap forrását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. </a:t>
            </a:r>
            <a:endParaRPr lang="hu-HU" sz="1600" dirty="0">
              <a:latin typeface="+mj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endParaRPr lang="hu-HU" sz="1600" dirty="0" smtClean="0">
              <a:latin typeface="+mj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E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jogcímen </a:t>
            </a:r>
            <a:r>
              <a:rPr lang="hu-HU" sz="1600" u="sng" dirty="0">
                <a:latin typeface="+mj-lt"/>
                <a:cs typeface="Times New Roman" panose="02020603050405020304" pitchFamily="18" charset="0"/>
              </a:rPr>
              <a:t>fizetési kötelezettség akkor keletkezik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, ha</a:t>
            </a:r>
          </a:p>
          <a:p>
            <a:pPr marL="342900" indent="-342900" algn="ctr" eaLnBrk="0" hangingPunct="0">
              <a:buFont typeface="+mj-lt"/>
              <a:buAutoNum type="arabicPeriod"/>
              <a:defRPr/>
            </a:pP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az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önkormányzat egy lakosra jutó adóerő-képessége meghaladja a </a:t>
            </a:r>
            <a:r>
              <a:rPr lang="hu-HU" sz="16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34</a:t>
            </a:r>
            <a:r>
              <a:rPr lang="hu-HU" sz="16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 </a:t>
            </a:r>
            <a:r>
              <a:rPr lang="hu-HU" sz="1600" dirty="0" smtClean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000 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forint/főt</a:t>
            </a:r>
            <a:r>
              <a:rPr lang="hu-HU" sz="1600" dirty="0" smtClean="0">
                <a:solidFill>
                  <a:srgbClr val="333333"/>
                </a:solidFill>
                <a:latin typeface="+mj-lt"/>
                <a:cs typeface="Times New Roman" panose="02020603050405020304" pitchFamily="18" charset="0"/>
              </a:rPr>
              <a:t>      					(</a:t>
            </a:r>
            <a:r>
              <a:rPr lang="hu-HU" sz="1600" dirty="0">
                <a:solidFill>
                  <a:srgbClr val="333333"/>
                </a:solidFill>
                <a:latin typeface="+mj-lt"/>
                <a:cs typeface="Times New Roman" panose="02020603050405020304" pitchFamily="18" charset="0"/>
              </a:rPr>
              <a:t>2019. évben még 32 000 volt!)</a:t>
            </a:r>
            <a:r>
              <a:rPr lang="hu-HU" sz="16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 </a:t>
            </a:r>
            <a:endParaRPr lang="hu-HU" sz="1600" dirty="0">
              <a:latin typeface="+mj-lt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lang="hu-HU" sz="1600" b="1" dirty="0" smtClean="0">
                <a:latin typeface="+mj-lt"/>
                <a:cs typeface="Times New Roman" panose="02020603050405020304" pitchFamily="18" charset="0"/>
              </a:rPr>
              <a:t>ÉS</a:t>
            </a:r>
          </a:p>
          <a:p>
            <a:pPr marL="342900" indent="-342900" algn="ctr" eaLnBrk="0" hangingPunct="0">
              <a:buFont typeface="+mj-lt"/>
              <a:buAutoNum type="arabicPeriod" startAt="2"/>
              <a:defRPr/>
            </a:pP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a </a:t>
            </a:r>
            <a:r>
              <a:rPr lang="hu-HU" sz="1600" dirty="0">
                <a:latin typeface="+mj-lt"/>
                <a:cs typeface="Times New Roman" panose="02020603050405020304" pitchFamily="18" charset="0"/>
              </a:rPr>
              <a:t>beszámítás alapját jelentő költségvetési támogatások összege kisebb, mint a beszámítás összege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.</a:t>
            </a:r>
          </a:p>
          <a:p>
            <a:pPr marL="342900" indent="-342900" algn="ctr" eaLnBrk="0" hangingPunct="0">
              <a:buFont typeface="+mj-lt"/>
              <a:buAutoNum type="arabicPeriod" startAt="2"/>
              <a:defRPr/>
            </a:pPr>
            <a:endParaRPr lang="hu-HU" sz="1600" dirty="0">
              <a:latin typeface="+mj-lt"/>
              <a:cs typeface="Times New Roman" panose="02020603050405020304" pitchFamily="18" charset="0"/>
            </a:endParaRPr>
          </a:p>
          <a:p>
            <a:pPr algn="just" eaLnBrk="0" hangingPunct="0">
              <a:defRPr/>
            </a:pPr>
            <a:r>
              <a:rPr lang="hu-HU" sz="1600" dirty="0">
                <a:latin typeface="+mj-lt"/>
                <a:cs typeface="Times New Roman" panose="02020603050405020304" pitchFamily="18" charset="0"/>
              </a:rPr>
              <a:t>A szolidaritási hozzájárulás az esélyegyenlőséget javítja, hiszen annak összege hozzájárul az alacsonyabb jövedelmi helyzetű önkormányzatok finanszírozásának javításához, továbbá más finanszírozási célok teljesítéséhez. 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2020. évben az egyes kategóriák határai emelkedtek (lásd következő dia), így a adóerő-képesség általános növekedése </a:t>
            </a:r>
            <a:r>
              <a:rPr lang="hu-HU" sz="1600" b="1" dirty="0" smtClean="0">
                <a:latin typeface="+mj-lt"/>
                <a:cs typeface="Times New Roman" panose="02020603050405020304" pitchFamily="18" charset="0"/>
              </a:rPr>
              <a:t>kisebb</a:t>
            </a:r>
            <a:r>
              <a:rPr lang="hu-HU" sz="1600" dirty="0" smtClean="0">
                <a:latin typeface="+mj-lt"/>
                <a:cs typeface="Times New Roman" panose="02020603050405020304" pitchFamily="18" charset="0"/>
              </a:rPr>
              <a:t> szolidaritási hozzájárulás fizetési kötelezettséggel jár együtt.</a:t>
            </a:r>
            <a:endParaRPr lang="hu-HU" sz="16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260648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980728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Szolidaritási hozzájárulás </a:t>
            </a:r>
          </a:p>
        </p:txBody>
      </p:sp>
    </p:spTree>
    <p:extLst>
      <p:ext uri="{BB962C8B-B14F-4D97-AF65-F5344CB8AC3E}">
        <p14:creationId xmlns:p14="http://schemas.microsoft.com/office/powerpoint/2010/main" val="2387338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42983"/>
              </p:ext>
            </p:extLst>
          </p:nvPr>
        </p:nvGraphicFramePr>
        <p:xfrm>
          <a:off x="457200" y="2008965"/>
          <a:ext cx="8229599" cy="42283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400">
                  <a:extLst>
                    <a:ext uri="{9D8B030D-6E8A-4147-A177-3AD203B41FA5}">
                      <a16:colId xmlns:a16="http://schemas.microsoft.com/office/drawing/2014/main" xmlns="" val="409277747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32397720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xmlns="" val="39057015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1054341277"/>
                    </a:ext>
                  </a:extLst>
                </a:gridCol>
                <a:gridCol w="1666527">
                  <a:extLst>
                    <a:ext uri="{9D8B030D-6E8A-4147-A177-3AD203B41FA5}">
                      <a16:colId xmlns:a16="http://schemas.microsoft.com/office/drawing/2014/main" xmlns="" val="1577954985"/>
                    </a:ext>
                  </a:extLst>
                </a:gridCol>
              </a:tblGrid>
              <a:tr h="1170426">
                <a:tc row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No.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Kategóriák a települési önkormányzat egy</a:t>
                      </a:r>
                      <a:br>
                        <a:rPr lang="hu-HU" sz="1800" dirty="0">
                          <a:effectLst/>
                          <a:latin typeface="+mj-lt"/>
                        </a:rPr>
                      </a:br>
                      <a:r>
                        <a:rPr lang="hu-HU" sz="1800" dirty="0">
                          <a:effectLst/>
                          <a:latin typeface="+mj-lt"/>
                        </a:rPr>
                        <a:t>lakosra jutó adóerő-képessége szerint </a:t>
                      </a:r>
                      <a:r>
                        <a:rPr lang="hu-HU" sz="1800" dirty="0" smtClean="0">
                          <a:effectLst/>
                          <a:latin typeface="+mj-lt"/>
                        </a:rPr>
                        <a:t>(zárójelben</a:t>
                      </a:r>
                      <a:r>
                        <a:rPr lang="hu-HU" sz="1800" baseline="0" dirty="0" smtClean="0">
                          <a:effectLst/>
                          <a:latin typeface="+mj-lt"/>
                        </a:rPr>
                        <a:t> a 2019. évi érték)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Hozzájárulás mértéke a szolidaritási hozzájárulás alapjának százalékában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2609580"/>
                  </a:ext>
                </a:extLst>
              </a:tr>
              <a:tr h="481382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alsó határ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felső határ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minimum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maximum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3462828160"/>
                  </a:ext>
                </a:extLst>
              </a:tr>
              <a:tr h="374548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+mj-lt"/>
                        </a:rPr>
                        <a:t>1.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0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34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000 (32 000)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0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0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471570584"/>
                  </a:ext>
                </a:extLst>
              </a:tr>
              <a:tr h="522126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+mj-lt"/>
                        </a:rPr>
                        <a:t>2.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34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001 (32 001)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45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000 (38 000)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15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50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2091247340"/>
                  </a:ext>
                </a:extLst>
              </a:tr>
              <a:tr h="522126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+mj-lt"/>
                        </a:rPr>
                        <a:t>3.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45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001 (38 001)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60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000 (55 000)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50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75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390923556"/>
                  </a:ext>
                </a:extLst>
              </a:tr>
              <a:tr h="783191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+mj-lt"/>
                        </a:rPr>
                        <a:t>4.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60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001 (55 001)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125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000</a:t>
                      </a:r>
                      <a:r>
                        <a:rPr lang="hu-HU" sz="1800" baseline="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 (115 000) 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75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100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1341717744"/>
                  </a:ext>
                </a:extLst>
              </a:tr>
              <a:tr h="374548"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 smtClean="0">
                          <a:effectLst/>
                          <a:latin typeface="+mj-lt"/>
                        </a:rPr>
                        <a:t>5.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125 </a:t>
                      </a:r>
                      <a:r>
                        <a:rPr lang="hu-HU" sz="18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001 (115 001)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hu-HU" sz="1800" dirty="0">
                        <a:solidFill>
                          <a:srgbClr val="FF0000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>
                          <a:effectLst/>
                          <a:latin typeface="+mj-lt"/>
                        </a:rPr>
                        <a:t>100</a:t>
                      </a:r>
                      <a:endParaRPr lang="hu-HU" sz="18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" marR="355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u-HU" sz="1800" dirty="0">
                          <a:effectLst/>
                          <a:latin typeface="+mj-lt"/>
                        </a:rPr>
                        <a:t> </a:t>
                      </a:r>
                      <a:endParaRPr lang="hu-HU" sz="18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xmlns="" val="928948224"/>
                  </a:ext>
                </a:extLst>
              </a:tr>
            </a:tbl>
          </a:graphicData>
        </a:graphic>
      </p:graphicFrame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04664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228691"/>
            <a:ext cx="9144000" cy="688141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Szolidaritási hozzájárulás paramétertábla </a:t>
            </a:r>
          </a:p>
        </p:txBody>
      </p:sp>
    </p:spTree>
    <p:extLst>
      <p:ext uri="{BB962C8B-B14F-4D97-AF65-F5344CB8AC3E}">
        <p14:creationId xmlns:p14="http://schemas.microsoft.com/office/powerpoint/2010/main" val="23357098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églalap 4"/>
          <p:cNvSpPr/>
          <p:nvPr/>
        </p:nvSpPr>
        <p:spPr>
          <a:xfrm>
            <a:off x="251520" y="1904639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hu-H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240687"/>
              </p:ext>
            </p:extLst>
          </p:nvPr>
        </p:nvGraphicFramePr>
        <p:xfrm>
          <a:off x="124701" y="2348880"/>
          <a:ext cx="8894598" cy="4003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662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031">
                <a:tc gridSpan="4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500" b="0" u="sng" strike="noStrike" dirty="0">
                          <a:effectLst/>
                          <a:latin typeface="+mj-lt"/>
                        </a:rPr>
                        <a:t>Helyi önkormányzatok működési</a:t>
                      </a:r>
                      <a:r>
                        <a:rPr lang="hu-HU" sz="1500" b="0" u="sng" strike="noStrike" baseline="0" dirty="0">
                          <a:effectLst/>
                          <a:latin typeface="+mj-lt"/>
                        </a:rPr>
                        <a:t> célú</a:t>
                      </a:r>
                      <a:r>
                        <a:rPr lang="hu-HU" sz="1500" b="0" u="sng" strike="noStrike" dirty="0">
                          <a:effectLst/>
                          <a:latin typeface="+mj-lt"/>
                        </a:rPr>
                        <a:t> költségvetési támogatása:</a:t>
                      </a:r>
                      <a:endParaRPr lang="hu-HU" sz="15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 err="1">
                          <a:effectLst/>
                          <a:latin typeface="+mj-lt"/>
                        </a:rPr>
                        <a:t>Kvtv-beni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 helye: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Előirányzat címe: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Összege (millió Ft):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Pályázat célja, tartalma: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3. mell. I. </a:t>
                      </a:r>
                      <a:r>
                        <a:rPr lang="hu-HU" sz="1500" b="0" i="0" u="none" strike="noStrike" dirty="0" smtClean="0">
                          <a:effectLst/>
                          <a:latin typeface="+mj-lt"/>
                        </a:rPr>
                        <a:t>8.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A települési önkormányzatok szociális célú tüzelőanyag vásárlásához</a:t>
                      </a:r>
                      <a:r>
                        <a:rPr lang="hu-HU" sz="1500" b="0" i="0" u="none" strike="noStrike" baseline="0" dirty="0">
                          <a:effectLst/>
                          <a:latin typeface="+mj-lt"/>
                        </a:rPr>
                        <a:t> kapcsolódó támogatása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5</a:t>
                      </a:r>
                      <a:r>
                        <a:rPr lang="hu-HU" sz="1500" b="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000,0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A pályázat</a:t>
                      </a:r>
                      <a:r>
                        <a:rPr lang="hu-HU" sz="1500" b="0" u="none" strike="noStrike" baseline="0" dirty="0">
                          <a:effectLst/>
                          <a:latin typeface="+mj-lt"/>
                        </a:rPr>
                        <a:t> az 5 000 fő lakosságszámot meg nem haladó települési önkormányzat szociális célú tüzelőanyag – tűzifa vagy barnakőszén- vásárlásának támogatására szolgál.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85256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3. mell. I. </a:t>
                      </a:r>
                      <a:r>
                        <a:rPr lang="hu-HU" sz="1500" b="0" i="0" u="none" strike="noStrike" smtClean="0">
                          <a:effectLst/>
                          <a:latin typeface="+mj-lt"/>
                        </a:rPr>
                        <a:t>9.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Önkormányzatok</a:t>
                      </a:r>
                      <a:r>
                        <a:rPr lang="hu-HU" sz="1500" b="0" i="0" u="none" strike="noStrike" baseline="0" dirty="0">
                          <a:effectLst/>
                          <a:latin typeface="+mj-lt"/>
                        </a:rPr>
                        <a:t> rendkívüli támogatása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baseline="0" dirty="0" smtClean="0">
                          <a:effectLst/>
                          <a:latin typeface="+mj-lt"/>
                        </a:rPr>
                        <a:t>8 </a:t>
                      </a:r>
                      <a:r>
                        <a:rPr lang="hu-HU" sz="1500" b="0" u="none" strike="noStrike" baseline="0" dirty="0">
                          <a:effectLst/>
                          <a:latin typeface="+mj-lt"/>
                        </a:rPr>
                        <a:t>000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,0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500" b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A települési önkormányzatok rendkívüli támogatást kivételes esetben, pályázat útján igényelhetnek működőképességük megőrzése vagy egyéb, a feladataik ellátását veszélyeztető helyzet elhárítása érdekében. Továbbá az előirányzat szolgál a tartósan fizetésképtelen helyzetbe került helyi önkormányzatok adósságrendezésére irányuló hitelfelvétel visszterhes kamattámogatására, és a pénzügyi gondnok díjára.</a:t>
                      </a: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0" y="1240304"/>
            <a:ext cx="9144000" cy="892552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2020. évi fontosabb központi költségvetési pályázati lehetőségek I.</a:t>
            </a:r>
          </a:p>
        </p:txBody>
      </p:sp>
    </p:spTree>
    <p:extLst>
      <p:ext uri="{BB962C8B-B14F-4D97-AF65-F5344CB8AC3E}">
        <p14:creationId xmlns:p14="http://schemas.microsoft.com/office/powerpoint/2010/main" val="154074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325931"/>
              </p:ext>
            </p:extLst>
          </p:nvPr>
        </p:nvGraphicFramePr>
        <p:xfrm>
          <a:off x="70520" y="2348880"/>
          <a:ext cx="8928992" cy="37182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446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08582">
                <a:tc gridSpan="4">
                  <a:txBody>
                    <a:bodyPr/>
                    <a:lstStyle/>
                    <a:p>
                      <a:pPr algn="l" fontAlgn="b"/>
                      <a:r>
                        <a:rPr lang="hu-HU" sz="1500" b="0" u="sng" strike="noStrike" dirty="0">
                          <a:effectLst/>
                          <a:latin typeface="+mj-lt"/>
                        </a:rPr>
                        <a:t>Helyi önkormányzatok felhalmozási célú költségvetési támogatása:</a:t>
                      </a:r>
                      <a:endParaRPr lang="hu-HU" sz="1500" b="0" i="0" u="sng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b"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1159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 err="1">
                          <a:effectLst/>
                          <a:latin typeface="+mj-lt"/>
                        </a:rPr>
                        <a:t>Kvtv-beni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 helye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Előirányzat címe: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Összege (millió Ft):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Pályázat célja, tartalma: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17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3. mell. II. 2.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Önkormányzati feladatellátást szolgáló fejlesztések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6</a:t>
                      </a:r>
                      <a:r>
                        <a:rPr lang="hu-HU" sz="1500" b="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000,0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A pályázat a kötelező önkormányzati feladatot ellátó intézmények, óvodai, iskolai és utánpótlás sport infrastruktúra fejlesztésére, felújítására szolgál. Ezen túlmenően e pályázat keretében támogatható a belterületi utak, járdák, hidak felújítása is</a:t>
                      </a:r>
                      <a:r>
                        <a:rPr lang="hu-HU" sz="1500" b="0" u="none" strike="noStrike" dirty="0" smtClean="0">
                          <a:effectLst/>
                          <a:latin typeface="+mj-lt"/>
                        </a:rPr>
                        <a:t>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1755"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3. mell. II. 3.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i="0" u="none" strike="noStrike" dirty="0">
                          <a:effectLst/>
                          <a:latin typeface="+mj-lt"/>
                        </a:rPr>
                        <a:t>Önkormányzati étkeztetési fejlesztések támogatása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1</a:t>
                      </a:r>
                      <a:r>
                        <a:rPr lang="hu-HU" sz="1500" b="0" u="none" strike="noStrike" baseline="0" dirty="0">
                          <a:effectLst/>
                          <a:latin typeface="+mj-lt"/>
                        </a:rPr>
                        <a:t> 5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00,0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A pályázat az önkormányzati fenntartású és működtetésű bölcsődei vagy óvodai gyermekétkeztetést</a:t>
                      </a:r>
                      <a:r>
                        <a:rPr lang="hu-HU" sz="1500" b="0" u="none" strike="noStrike" baseline="0" dirty="0">
                          <a:effectLst/>
                          <a:latin typeface="+mj-lt"/>
                        </a:rPr>
                        <a:t> </a:t>
                      </a:r>
                      <a:r>
                        <a:rPr lang="hu-HU" sz="1500" b="0" u="none" strike="noStrike" dirty="0">
                          <a:effectLst/>
                          <a:latin typeface="+mj-lt"/>
                        </a:rPr>
                        <a:t>szolgáló konyhák/étkezők létrehozását, bővítését és infrastrukturális fejlesztését szolgálja. A pályázat elsődleges célja, hogy az állam hozzájárulásával az önkormányzatok képesek legyenek konyháik műszaki állapotának helyreállítására, valamint a jogszabályi feltételeknek megfelelő működtetésre. </a:t>
                      </a:r>
                      <a:r>
                        <a:rPr lang="pt-BR" sz="1500" b="0" u="none" strike="noStrike" dirty="0">
                          <a:effectLst/>
                          <a:latin typeface="+mj-lt"/>
                        </a:rPr>
                        <a:t>Felhasználási határidő </a:t>
                      </a:r>
                      <a:r>
                        <a:rPr lang="hu-HU" sz="1500" b="0" u="none" strike="noStrike" dirty="0" smtClean="0">
                          <a:effectLst/>
                          <a:latin typeface="+mj-lt"/>
                        </a:rPr>
                        <a:t>2022. </a:t>
                      </a:r>
                      <a:r>
                        <a:rPr lang="pt-BR" sz="1500" b="0" u="none" strike="noStrike" dirty="0" smtClean="0">
                          <a:effectLst/>
                          <a:latin typeface="+mj-lt"/>
                        </a:rPr>
                        <a:t>december </a:t>
                      </a:r>
                      <a:r>
                        <a:rPr lang="pt-BR" sz="1500" b="0" u="none" strike="noStrike" dirty="0">
                          <a:effectLst/>
                          <a:latin typeface="+mj-lt"/>
                        </a:rPr>
                        <a:t>31</a:t>
                      </a:r>
                      <a:r>
                        <a:rPr lang="pt-BR" sz="1500" b="0" u="none" strike="noStrike" dirty="0" smtClean="0">
                          <a:effectLst/>
                          <a:latin typeface="+mj-lt"/>
                        </a:rPr>
                        <a:t>.!!!</a:t>
                      </a:r>
                      <a:endParaRPr lang="hu-HU" sz="15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5561" marR="5561" marT="5561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" name="Téglalap 2"/>
          <p:cNvSpPr/>
          <p:nvPr/>
        </p:nvSpPr>
        <p:spPr>
          <a:xfrm>
            <a:off x="395536" y="5982379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hu-HU" sz="1600" dirty="0">
              <a:latin typeface="+mj-lt"/>
              <a:ea typeface="Times New Roman" panose="02020603050405020304" pitchFamily="18" charset="0"/>
            </a:endParaRPr>
          </a:p>
          <a:p>
            <a:pPr algn="just"/>
            <a:r>
              <a:rPr lang="hu-HU" sz="1600" dirty="0" smtClean="0">
                <a:latin typeface="+mj-lt"/>
                <a:ea typeface="Times New Roman" panose="02020603050405020304" pitchFamily="18" charset="0"/>
              </a:rPr>
              <a:t>A </a:t>
            </a:r>
            <a:r>
              <a:rPr lang="hu-HU" sz="1600" dirty="0">
                <a:latin typeface="+mj-lt"/>
                <a:ea typeface="Times New Roman" panose="02020603050405020304" pitchFamily="18" charset="0"/>
              </a:rPr>
              <a:t>bölcsődei, mini bölcsődei férőhelyek kialakítására </a:t>
            </a:r>
            <a:r>
              <a:rPr lang="hu-HU" sz="1600" dirty="0" smtClean="0">
                <a:latin typeface="+mj-lt"/>
                <a:ea typeface="Times New Roman" panose="02020603050405020304" pitchFamily="18" charset="0"/>
              </a:rPr>
              <a:t>1</a:t>
            </a:r>
            <a:r>
              <a:rPr lang="hu-HU" sz="1600" dirty="0">
                <a:latin typeface="+mj-lt"/>
                <a:ea typeface="Times New Roman" panose="02020603050405020304" pitchFamily="18" charset="0"/>
              </a:rPr>
              <a:t> 500,0 millió forint az önkormányzati elszámolások jogcímen áll </a:t>
            </a:r>
            <a:r>
              <a:rPr lang="hu-HU" sz="1600" dirty="0" smtClean="0">
                <a:latin typeface="+mj-lt"/>
                <a:ea typeface="Times New Roman" panose="02020603050405020304" pitchFamily="18" charset="0"/>
              </a:rPr>
              <a:t>rendelkezésre. </a:t>
            </a:r>
            <a:endParaRPr lang="hu-HU" sz="1800" dirty="0">
              <a:latin typeface="+mj-lt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33265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24745"/>
            <a:ext cx="9144000" cy="936103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2020. évi fontosabb központi költségvetési pályázati lehetőségek II.</a:t>
            </a:r>
          </a:p>
        </p:txBody>
      </p:sp>
    </p:spTree>
    <p:extLst>
      <p:ext uri="{BB962C8B-B14F-4D97-AF65-F5344CB8AC3E}">
        <p14:creationId xmlns:p14="http://schemas.microsoft.com/office/powerpoint/2010/main" val="1422273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31540" y="1623939"/>
            <a:ext cx="831692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800" dirty="0" smtClean="0"/>
              <a:t>Családvédelmi </a:t>
            </a:r>
            <a:r>
              <a:rPr lang="hu-HU" sz="1800" dirty="0"/>
              <a:t>Akcióterv: 2022-re 70 ezer bölcsődei férőhely (jelenleg </a:t>
            </a:r>
            <a:r>
              <a:rPr lang="hu-HU" sz="1800" dirty="0" smtClean="0"/>
              <a:t>mintegy </a:t>
            </a:r>
            <a:r>
              <a:rPr lang="hu-HU" sz="1800" dirty="0"/>
              <a:t>50 ezer férőhely van)</a:t>
            </a:r>
          </a:p>
          <a:p>
            <a:pPr algn="just"/>
            <a:endParaRPr lang="hu-HU" sz="600" dirty="0"/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hu-HU" sz="1800" dirty="0">
                <a:sym typeface="Wingdings" panose="05000000000000000000" pitchFamily="2" charset="2"/>
              </a:rPr>
              <a:t>j</a:t>
            </a:r>
            <a:r>
              <a:rPr lang="hu-HU" sz="1800" dirty="0" smtClean="0">
                <a:sym typeface="Wingdings" panose="05000000000000000000" pitchFamily="2" charset="2"/>
              </a:rPr>
              <a:t>elentős </a:t>
            </a:r>
            <a:r>
              <a:rPr lang="hu-HU" sz="1800" dirty="0">
                <a:sym typeface="Wingdings" panose="05000000000000000000" pitchFamily="2" charset="2"/>
              </a:rPr>
              <a:t>uniós források nyíltak és nyílnak meg </a:t>
            </a:r>
            <a:r>
              <a:rPr lang="hu-HU" sz="1800" dirty="0" smtClean="0">
                <a:sym typeface="Wingdings" panose="05000000000000000000" pitchFamily="2" charset="2"/>
              </a:rPr>
              <a:t>bölcsődefejlesztésre: TOP </a:t>
            </a:r>
            <a:r>
              <a:rPr lang="hu-HU" sz="1800" dirty="0"/>
              <a:t>éves fejlesztési </a:t>
            </a:r>
            <a:r>
              <a:rPr lang="hu-HU" sz="1800" dirty="0" smtClean="0"/>
              <a:t>keret-emelésének köszönhetően – előzetes számítások </a:t>
            </a:r>
            <a:r>
              <a:rPr lang="hu-HU" sz="1800" dirty="0"/>
              <a:t>szerint – bölcsődei férőhelyek létesítésére </a:t>
            </a:r>
            <a:r>
              <a:rPr lang="hu-HU" sz="1800" dirty="0" smtClean="0"/>
              <a:t>mintegy 96 milliárd </a:t>
            </a:r>
            <a:r>
              <a:rPr lang="hu-HU" sz="1800" dirty="0"/>
              <a:t>forint keretösszeg </a:t>
            </a:r>
            <a:r>
              <a:rPr lang="hu-HU" sz="1800" dirty="0" smtClean="0"/>
              <a:t>áll rendelkezésre;</a:t>
            </a:r>
          </a:p>
          <a:p>
            <a:pPr algn="just"/>
            <a:endParaRPr lang="hu-HU" sz="600" dirty="0" smtClean="0"/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hu-HU" sz="1800" dirty="0"/>
              <a:t>h</a:t>
            </a:r>
            <a:r>
              <a:rPr lang="hu-HU" sz="1800" dirty="0" smtClean="0"/>
              <a:t>azai források kiegészítő jelleggel: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hu-HU" sz="1800" dirty="0" smtClean="0"/>
              <a:t>Országos bölcsődefejlesztési pályázat (PM)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hu-HU" sz="1800" dirty="0" smtClean="0"/>
              <a:t>Pest megyei bölcsődefejlesztés (PM)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hu-HU" sz="1800" dirty="0" smtClean="0"/>
              <a:t>Nem állami fenntartók bölcsődefejlesztés pályázata (EMMI)</a:t>
            </a:r>
          </a:p>
          <a:p>
            <a:pPr lvl="1" algn="just"/>
            <a:endParaRPr lang="hu-HU" sz="600" dirty="0" smtClean="0"/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hu-HU" sz="1800" b="1" dirty="0" smtClean="0"/>
              <a:t>TOP források elsődlegessége: </a:t>
            </a:r>
            <a:r>
              <a:rPr lang="hu-HU" sz="1800" dirty="0" smtClean="0"/>
              <a:t>az országos </a:t>
            </a:r>
            <a:r>
              <a:rPr lang="hu-HU" sz="1800" dirty="0"/>
              <a:t>bölcsődefejlesztési </a:t>
            </a:r>
            <a:r>
              <a:rPr lang="hu-HU" sz="1800" dirty="0" smtClean="0"/>
              <a:t>pályázatra beérkezett projektek zöme átterelésre került a TOP-</a:t>
            </a:r>
            <a:r>
              <a:rPr lang="hu-HU" sz="1800" dirty="0" err="1" smtClean="0"/>
              <a:t>ra</a:t>
            </a:r>
            <a:r>
              <a:rPr lang="hu-HU" sz="1800" dirty="0" smtClean="0"/>
              <a:t> 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hu-HU" sz="1800" dirty="0"/>
              <a:t>k</a:t>
            </a:r>
            <a:r>
              <a:rPr lang="hu-HU" sz="1800" dirty="0" smtClean="0"/>
              <a:t>edvezőbb feltételek az önkormányzatoknak: nincs önerő, szélesebb a támogatható tevékenységek köre (pl. kapacitásbővítés mellett kis felújítás is történhet)</a:t>
            </a:r>
          </a:p>
          <a:p>
            <a:pPr marL="742950" lvl="1" indent="-285750" algn="just">
              <a:buFont typeface="Wingdings" panose="05000000000000000000" pitchFamily="2" charset="2"/>
              <a:buChar char="Ø"/>
            </a:pPr>
            <a:r>
              <a:rPr lang="hu-HU" sz="1800" dirty="0" smtClean="0"/>
              <a:t>a megyei önkormányzatok segítették a pályázatok „TOP-</a:t>
            </a:r>
            <a:r>
              <a:rPr lang="hu-HU" sz="1800" dirty="0" err="1" smtClean="0"/>
              <a:t>osítását</a:t>
            </a:r>
            <a:r>
              <a:rPr lang="hu-HU" sz="1800" dirty="0" smtClean="0"/>
              <a:t>”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24744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 smtClean="0">
                <a:solidFill>
                  <a:schemeClr val="bg1"/>
                </a:solidFill>
              </a:rPr>
              <a:t>A bölcsődefejlesztési lehetőségekről bővebben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08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31540" y="2087845"/>
            <a:ext cx="8316924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hu-HU" sz="1700" dirty="0" smtClean="0"/>
              <a:t>Első </a:t>
            </a:r>
            <a:r>
              <a:rPr lang="hu-HU" sz="1700" dirty="0"/>
              <a:t>alkalommal 2018. évben jelent meg, 4,5 milliárd forint keretösszeggel. </a:t>
            </a:r>
            <a:r>
              <a:rPr lang="hu-HU" sz="1700" dirty="0" smtClean="0"/>
              <a:t>A Kormány </a:t>
            </a:r>
            <a:r>
              <a:rPr lang="hu-HU" sz="1700" dirty="0"/>
              <a:t>döntött a keretösszeg megemeléséről, amelynek köszönhetően </a:t>
            </a:r>
            <a:r>
              <a:rPr lang="hu-HU" sz="1700" b="1" dirty="0"/>
              <a:t>összesen </a:t>
            </a:r>
            <a:br>
              <a:rPr lang="hu-HU" sz="1700" b="1" dirty="0"/>
            </a:br>
            <a:r>
              <a:rPr lang="hu-HU" sz="1700" b="1" dirty="0"/>
              <a:t>9,2 Mrd forint támogatásból 53 Pest megyei településen nyílik lehetőség a bölcsődei ellátás fejlesztésére. Ennek keretén belül 1 260 új, korszerű bölcsődei férőhely létesül</a:t>
            </a:r>
            <a:r>
              <a:rPr lang="hu-HU" sz="1700" dirty="0"/>
              <a:t> és mintegy 27 százalékkal megemelve a Pest megyében rendelkezésre álló férőhelyszámot. (Emellett, több mint 400, már meglévő férőhely is korszerűsítésre kerül.) </a:t>
            </a:r>
          </a:p>
          <a:p>
            <a:pPr algn="just"/>
            <a:r>
              <a:rPr lang="hu-HU" sz="1700" dirty="0"/>
              <a:t>A program folytatásaként az idén újabb 2,5 Mrd Ft keretösszeggel került meghirdetésre a Pest megyei bölcsődefejlesztési pályázat, amelyre az önkormányzatok szeptember 27-éig nyújthattak be támogatási kérelmet</a:t>
            </a:r>
            <a:r>
              <a:rPr lang="hu-HU" sz="1700" dirty="0" smtClean="0"/>
              <a:t>. </a:t>
            </a:r>
            <a:r>
              <a:rPr lang="hu-HU" sz="1700" dirty="0"/>
              <a:t>E pályázatok formai és szakmai értékelése jelenleg zajlik. A támogatható igények kielégítésére a fenti 2,5 milliárd forint keretösszegen felül rendelkezésre áll egyrészt a jövő évben e célra tervezett 3,5 milliárd forint; ezen túl a 2020. évi költségvetési törvény a Céltartalékok között 5 milliárd forintot biztosít a Hazai bölcsődefejlesztési programra, amelyből a további szükséges források is biztosíthatók. </a:t>
            </a:r>
          </a:p>
          <a:p>
            <a:pPr algn="just"/>
            <a:endParaRPr lang="hu-HU" sz="18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268761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 smtClean="0">
                <a:solidFill>
                  <a:schemeClr val="bg1"/>
                </a:solidFill>
              </a:rPr>
              <a:t>Pest megyei bölcsődefejlesztés (PM)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94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31540" y="2087845"/>
            <a:ext cx="83169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u-HU" sz="1700" b="1" dirty="0"/>
              <a:t>A bölcsődefejlesztésre rendelkezésre álló, újonnan meghirdetett keretösszeg a TOP-1.4.1-19 felhívás esetében 70,586 Mrd Ft, a TOP-6.2.1-19 felhívás esetében 24,707 Mrd Ft.</a:t>
            </a:r>
            <a:endParaRPr lang="hu-HU" sz="1700" dirty="0"/>
          </a:p>
          <a:p>
            <a:pPr algn="just"/>
            <a:r>
              <a:rPr lang="hu-HU" sz="1700" dirty="0"/>
              <a:t>Az e felhívások keretében benyújtott, támogatható támogatási kérelmek száma 515 </a:t>
            </a:r>
            <a:r>
              <a:rPr lang="hu-HU" sz="1700" dirty="0" smtClean="0"/>
              <a:t>db, </a:t>
            </a:r>
            <a:r>
              <a:rPr lang="hu-HU" sz="1700" dirty="0"/>
              <a:t>105,6 Mrd Ft igényelt támogatási összeggel. </a:t>
            </a:r>
            <a:r>
              <a:rPr lang="hu-HU" sz="1700" b="1" dirty="0"/>
              <a:t>A támogatást igénylők összesen </a:t>
            </a:r>
            <a:r>
              <a:rPr lang="hu-HU" sz="1700" b="1" dirty="0" smtClean="0"/>
              <a:t>8 963 </a:t>
            </a:r>
            <a:r>
              <a:rPr lang="hu-HU" sz="1700" b="1" dirty="0"/>
              <a:t>db új bölcsődei férőhely kialakítására és </a:t>
            </a:r>
            <a:r>
              <a:rPr lang="hu-HU" sz="1700" b="1" dirty="0" smtClean="0"/>
              <a:t>1 928 </a:t>
            </a:r>
            <a:r>
              <a:rPr lang="hu-HU" sz="1700" b="1" dirty="0"/>
              <a:t>db meglévő bölcsődei férőhely fejlesztésére tettek vállalást.</a:t>
            </a:r>
            <a:r>
              <a:rPr lang="hu-HU" sz="1700" dirty="0"/>
              <a:t> A TOP-1.4.1-19 felhívás esetében a támogatást igénylők 87%-a települési önkormányzat, továbbá pályáztak még egyesületek, alapítványok, egyházi jogi személyek, és önkormányzati társulások.  </a:t>
            </a:r>
          </a:p>
          <a:p>
            <a:pPr algn="just"/>
            <a:r>
              <a:rPr lang="hu-HU" sz="1700" dirty="0"/>
              <a:t>A beérkezett támogatási kérelmek jelentős részének jogosultsági és tartalmi értékelése, illetve a támogatói döntések meghozatala még folyamatban van. Támogatói döntés eddig összesen 62 db támogatási kérelem esetében született, közel 14 Mrd Ft keretösszeggel, </a:t>
            </a:r>
            <a:r>
              <a:rPr lang="hu-HU" sz="1700" dirty="0" smtClean="0"/>
              <a:t>1 334 </a:t>
            </a:r>
            <a:r>
              <a:rPr lang="hu-HU" sz="1700" dirty="0"/>
              <a:t>db új bölcsődei férőhely kialakítására és 222 db meglévő bölcsődei férőhely fejlesztésére.</a:t>
            </a:r>
          </a:p>
          <a:p>
            <a:pPr algn="just"/>
            <a:endParaRPr lang="hu-HU" sz="1800" dirty="0" smtClean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-36984" y="1318263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 smtClean="0">
                <a:solidFill>
                  <a:schemeClr val="bg1"/>
                </a:solidFill>
              </a:rPr>
              <a:t>TOP forrásokból megvalósuló fejlesztések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203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513738" y="1735063"/>
            <a:ext cx="82809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A pályázati kiírás </a:t>
            </a:r>
            <a:r>
              <a:rPr lang="hu-HU" sz="1800" dirty="0" smtClean="0">
                <a:latin typeface="+mj-lt"/>
              </a:rPr>
              <a:t>2018. szeptember 28-án jelent meg.</a:t>
            </a:r>
            <a:endParaRPr lang="hu-HU" sz="18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Cél: szolgáltatáshiányos települések, valamint a férőhelyhiánnyal küzdő önkormányzati tulajdonú bölcsődék, mini bölcsődék és az önkormányzati tulajdonban lévő, többcélú óvoda-bölcsődeként működő intézmények bölcsődei, mini bölcsődei férőhelybővítésének </a:t>
            </a:r>
            <a:r>
              <a:rPr lang="hu-HU" sz="1800" dirty="0" smtClean="0">
                <a:latin typeface="+mj-lt"/>
              </a:rPr>
              <a:t>fejlesztése.</a:t>
            </a:r>
            <a:endParaRPr lang="hu-HU" sz="18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A benyújtási határidő </a:t>
            </a:r>
            <a:r>
              <a:rPr lang="hu-HU" sz="1800" dirty="0" smtClean="0">
                <a:solidFill>
                  <a:srgbClr val="FF0000"/>
                </a:solidFill>
                <a:latin typeface="+mj-lt"/>
              </a:rPr>
              <a:t>2020. március 18. </a:t>
            </a:r>
            <a:r>
              <a:rPr lang="hu-HU" sz="1800" dirty="0" smtClean="0">
                <a:latin typeface="+mj-lt"/>
              </a:rPr>
              <a:t>(eredeti 2019</a:t>
            </a:r>
            <a:r>
              <a:rPr lang="hu-HU" sz="1800" dirty="0">
                <a:latin typeface="+mj-lt"/>
              </a:rPr>
              <a:t>. március </a:t>
            </a:r>
            <a:r>
              <a:rPr lang="hu-HU" sz="1800" dirty="0" smtClean="0">
                <a:latin typeface="+mj-lt"/>
              </a:rPr>
              <a:t>19-ei határidő módosításával).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A 2018. november 30-áig beérkezett pályázatokról már született döntés: 13 önkormányzat 1,2 milliárd forint támogatásban részesült</a:t>
            </a:r>
            <a:r>
              <a:rPr lang="hu-HU" sz="1800" dirty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Az igényelhető maximális támogatás </a:t>
            </a:r>
            <a:r>
              <a:rPr lang="hu-HU" sz="1800" dirty="0" smtClean="0">
                <a:latin typeface="+mj-lt"/>
              </a:rPr>
              <a:t>mértéke: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Bölcsődék esetében: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új </a:t>
            </a:r>
            <a:r>
              <a:rPr lang="hu-HU" sz="1800" dirty="0">
                <a:latin typeface="+mj-lt"/>
              </a:rPr>
              <a:t>bölcsőde </a:t>
            </a:r>
            <a:r>
              <a:rPr lang="hu-HU" sz="1800" i="1" dirty="0">
                <a:latin typeface="+mj-lt"/>
              </a:rPr>
              <a:t>építése</a:t>
            </a:r>
            <a:r>
              <a:rPr lang="hu-HU" sz="1800" dirty="0">
                <a:latin typeface="+mj-lt"/>
              </a:rPr>
              <a:t> vagy meglévő épület </a:t>
            </a:r>
            <a:r>
              <a:rPr lang="hu-HU" sz="1800" i="1" dirty="0">
                <a:latin typeface="+mj-lt"/>
              </a:rPr>
              <a:t>bővítése</a:t>
            </a:r>
            <a:r>
              <a:rPr lang="hu-HU" sz="1800" dirty="0">
                <a:latin typeface="+mj-lt"/>
              </a:rPr>
              <a:t> esetén maximum 300 millió Ft, de férőhelyenként legfeljebb bruttó 8 millió Ft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bölcsődeként működtetett épület újranyitása, jelenleg is bölcsődei ellátás céljára használt, illetve egyéb, más célra használt, önkormányzati tulajdonú ingatlan, férőhelybővítéssel járó </a:t>
            </a:r>
            <a:r>
              <a:rPr lang="hu-HU" sz="1800" i="1" dirty="0">
                <a:latin typeface="+mj-lt"/>
              </a:rPr>
              <a:t>átalakítása</a:t>
            </a:r>
            <a:r>
              <a:rPr lang="hu-HU" sz="1800" dirty="0">
                <a:latin typeface="+mj-lt"/>
              </a:rPr>
              <a:t> esetén maximum 100 millió Ft, de férőhelyenként legfeljebb bruttó 4 millió Ft </a:t>
            </a:r>
          </a:p>
          <a:p>
            <a:r>
              <a:rPr lang="hu-HU" sz="1800" dirty="0">
                <a:latin typeface="+mj-lt"/>
              </a:rPr>
              <a:t>-	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24744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országos bölcsődefejlesztési </a:t>
            </a:r>
            <a:r>
              <a:rPr lang="hu-HU" sz="2400" b="1" dirty="0" smtClean="0">
                <a:solidFill>
                  <a:schemeClr val="bg1"/>
                </a:solidFill>
              </a:rPr>
              <a:t>pályázatról 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75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94867" y="1700808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Az igényelhető maximális támogatás mértéke:</a:t>
            </a:r>
          </a:p>
          <a:p>
            <a:pPr marL="628650" lvl="1" indent="-26670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Mini bölcsődék esetében:</a:t>
            </a:r>
          </a:p>
          <a:p>
            <a:pPr marL="895350" lvl="2" indent="-26670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bölcsődeként működtetett épület újranyitása, meglévő, jelenleg is mini bölcsődei ellátás céljára használt, illetve egyéb, más célra használt, önkormányzati tulajdonú ingatlan, férőhelybővítéssel járó átalakítása esetén maximum </a:t>
            </a:r>
            <a:r>
              <a:rPr lang="hu-HU" sz="1800" dirty="0" smtClean="0">
                <a:latin typeface="+mj-lt"/>
              </a:rPr>
              <a:t>50 </a:t>
            </a:r>
            <a:r>
              <a:rPr lang="hu-HU" sz="1800" dirty="0">
                <a:latin typeface="+mj-lt"/>
              </a:rPr>
              <a:t>millió </a:t>
            </a:r>
            <a:r>
              <a:rPr lang="hu-HU" sz="1800" dirty="0" smtClean="0">
                <a:latin typeface="+mj-lt"/>
              </a:rPr>
              <a:t>Ft, </a:t>
            </a:r>
            <a:r>
              <a:rPr lang="hu-HU" sz="1800" dirty="0">
                <a:latin typeface="+mj-lt"/>
              </a:rPr>
              <a:t>de férőhelyenként legfeljebb bruttó 3 millió Ft</a:t>
            </a:r>
          </a:p>
          <a:p>
            <a:pPr marL="895350" lvl="2" indent="-26670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új mini bölcsőde építése (meglévő telken vagy ingatlankiváltással) vagy meglévő épület bővítése esetén maximum </a:t>
            </a:r>
            <a:r>
              <a:rPr lang="hu-HU" sz="1800" dirty="0" smtClean="0">
                <a:solidFill>
                  <a:srgbClr val="FF0000"/>
                </a:solidFill>
                <a:latin typeface="+mj-lt"/>
              </a:rPr>
              <a:t>75</a:t>
            </a:r>
            <a:r>
              <a:rPr lang="hu-HU" sz="1800" dirty="0" smtClean="0">
                <a:latin typeface="+mj-lt"/>
              </a:rPr>
              <a:t> </a:t>
            </a:r>
            <a:r>
              <a:rPr lang="hu-HU" sz="1800" dirty="0">
                <a:latin typeface="+mj-lt"/>
              </a:rPr>
              <a:t>millió </a:t>
            </a:r>
            <a:r>
              <a:rPr lang="hu-HU" sz="1800" dirty="0" smtClean="0">
                <a:latin typeface="+mj-lt"/>
              </a:rPr>
              <a:t>Ft </a:t>
            </a:r>
            <a:r>
              <a:rPr lang="hu-HU" sz="1800" dirty="0">
                <a:latin typeface="+mj-lt"/>
              </a:rPr>
              <a:t>(kiírás módosítás alapján)</a:t>
            </a:r>
            <a:r>
              <a:rPr lang="hu-HU" sz="1800" dirty="0" smtClean="0">
                <a:latin typeface="+mj-lt"/>
              </a:rPr>
              <a:t>.</a:t>
            </a:r>
            <a:endParaRPr lang="hu-HU" sz="18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>
                <a:latin typeface="+mj-lt"/>
              </a:rPr>
              <a:t>Egy önkormányzat egy pályázatot nyújthat be, egy telephelyen vagy székhelyen megvalósítandó </a:t>
            </a:r>
            <a:r>
              <a:rPr lang="hu-HU" sz="1800" dirty="0" smtClean="0">
                <a:latin typeface="+mj-lt"/>
              </a:rPr>
              <a:t>beruházáshoz.</a:t>
            </a:r>
            <a:endParaRPr lang="hu-HU" sz="18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Építési </a:t>
            </a:r>
            <a:r>
              <a:rPr lang="hu-HU" sz="1800" dirty="0">
                <a:latin typeface="+mj-lt"/>
              </a:rPr>
              <a:t>engedélyköteles beruházásoknál véglegessé vált, hatályos engedélyt kell benyújtani legkésőbb a hiánypótlási </a:t>
            </a:r>
            <a:r>
              <a:rPr lang="hu-HU" sz="1800" dirty="0" smtClean="0">
                <a:latin typeface="+mj-lt"/>
              </a:rPr>
              <a:t>határidőig.</a:t>
            </a:r>
            <a:endParaRPr lang="hu-HU" sz="18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solidFill>
                  <a:srgbClr val="FF0000"/>
                </a:solidFill>
                <a:latin typeface="+mj-lt"/>
              </a:rPr>
              <a:t>A </a:t>
            </a:r>
            <a:r>
              <a:rPr lang="hu-HU" sz="1800" dirty="0">
                <a:solidFill>
                  <a:srgbClr val="FF0000"/>
                </a:solidFill>
                <a:latin typeface="+mj-lt"/>
              </a:rPr>
              <a:t>miniszter évente több alkalommal, a pályázatok beérkezésének üteméhez igazodva hoz döntést úgy, hogy a döntés végső határideje: 2020. június 4. </a:t>
            </a:r>
            <a:r>
              <a:rPr lang="hu-HU" sz="1800" dirty="0">
                <a:latin typeface="+mj-lt"/>
              </a:rPr>
              <a:t>(eredeti határidő 2019. június 4. volt)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24744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országos bölcsődefejlesztési </a:t>
            </a:r>
            <a:r>
              <a:rPr lang="hu-HU" sz="2400" b="1" dirty="0" smtClean="0">
                <a:solidFill>
                  <a:schemeClr val="bg1"/>
                </a:solidFill>
              </a:rPr>
              <a:t>pályázatról II.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67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6262545" y="5678214"/>
            <a:ext cx="28537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Eurostat, Költségvetési törvény 2020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Jelentős lépést teszünk a kiegyensúlyozott költségvetés felé</a:t>
            </a:r>
            <a:endParaRPr lang="en-US" sz="23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764704"/>
            <a:ext cx="765162" cy="628650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14145" y="1981201"/>
            <a:ext cx="6248400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r>
              <a:rPr lang="hu-HU" sz="1200" b="1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Költségvetési egyenleg alakulása </a:t>
            </a:r>
            <a:r>
              <a:rPr lang="hu-HU" sz="1200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(GDP%-ában)</a:t>
            </a:r>
            <a:endParaRPr lang="en-US" sz="1200" dirty="0"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1" name="Diagram 10"/>
          <p:cNvGraphicFramePr>
            <a:graphicFrameLocks noGrp="1"/>
          </p:cNvGraphicFramePr>
          <p:nvPr>
            <p:extLst/>
          </p:nvPr>
        </p:nvGraphicFramePr>
        <p:xfrm>
          <a:off x="34287" y="2362200"/>
          <a:ext cx="9053655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96793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  <p:bldP spid="1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94867" y="2017871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dirty="0" smtClean="0"/>
              <a:t>Az </a:t>
            </a:r>
            <a:r>
              <a:rPr lang="hu-HU" dirty="0"/>
              <a:t>eddigi két miniszteri döntés eredményeként összesen </a:t>
            </a:r>
            <a:r>
              <a:rPr lang="hu-HU" b="1" dirty="0"/>
              <a:t>579 bölcsődei/mini bölcsődei férőhely</a:t>
            </a:r>
            <a:r>
              <a:rPr lang="hu-HU" dirty="0"/>
              <a:t> támogatására kerülhetett sor </a:t>
            </a:r>
            <a:r>
              <a:rPr lang="hu-HU" b="1" dirty="0"/>
              <a:t>32 településen 3,18 Mrd Ft támogatási összegben.</a:t>
            </a:r>
            <a:endParaRPr lang="hu-HU" dirty="0"/>
          </a:p>
          <a:p>
            <a:pPr algn="just"/>
            <a:r>
              <a:rPr lang="hu-HU" dirty="0"/>
              <a:t>Tekintettel arra, hogy a bölcsődefejlesztésre elkülönített TOP forrásoknál már túligénylés áll fenn, így mostantól az új igények alapvetően a hazai bölcsődefejlesztési program keretében kezelhetők</a:t>
            </a:r>
            <a:r>
              <a:rPr lang="hu-HU"/>
              <a:t>. </a:t>
            </a:r>
            <a:endParaRPr lang="hu-HU" sz="1800" dirty="0">
              <a:latin typeface="+mj-lt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196753"/>
            <a:ext cx="9144000" cy="504055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országos bölcsődefejlesztési </a:t>
            </a:r>
            <a:r>
              <a:rPr lang="hu-HU" sz="2400" b="1" dirty="0" smtClean="0">
                <a:solidFill>
                  <a:schemeClr val="bg1"/>
                </a:solidFill>
              </a:rPr>
              <a:t>pályázatról III.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494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5" name="Cím 1"/>
          <p:cNvSpPr txBox="1">
            <a:spLocks/>
          </p:cNvSpPr>
          <p:nvPr/>
        </p:nvSpPr>
        <p:spPr>
          <a:xfrm>
            <a:off x="0" y="1484784"/>
            <a:ext cx="9144000" cy="2194457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</a:gra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hu-HU" sz="3200" b="1" dirty="0" smtClean="0">
              <a:solidFill>
                <a:schemeClr val="bg1"/>
              </a:solidFill>
              <a:latin typeface="+mn-lt"/>
            </a:endParaRPr>
          </a:p>
          <a:p>
            <a:pPr fontAlgn="auto">
              <a:spcAft>
                <a:spcPts val="0"/>
              </a:spcAft>
            </a:pPr>
            <a:r>
              <a:rPr lang="hu-HU" sz="3200" b="1" dirty="0" smtClean="0">
                <a:solidFill>
                  <a:schemeClr val="bg1"/>
                </a:solidFill>
                <a:latin typeface="+mn-lt"/>
              </a:rPr>
              <a:t>Egyéb, az önkormányzatokat érintő jogszabály módosítások</a:t>
            </a:r>
          </a:p>
          <a:p>
            <a:pPr fontAlgn="auto">
              <a:spcAft>
                <a:spcPts val="0"/>
              </a:spcAft>
            </a:pPr>
            <a:endParaRPr lang="hu-HU" sz="3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6695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94867" y="2394754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u-HU" sz="1800" dirty="0" smtClean="0">
                <a:latin typeface="Calibri (Címsorok)"/>
              </a:rPr>
              <a:t> A módosítás lehetővé </a:t>
            </a:r>
            <a:r>
              <a:rPr lang="hu-HU" sz="1800" dirty="0">
                <a:latin typeface="Calibri (Címsorok)"/>
              </a:rPr>
              <a:t>teszi, hogy az önkormányzat – az önkormányzati rendeletben meghatározott értékhatárig és feltételek mellett – </a:t>
            </a:r>
            <a:r>
              <a:rPr lang="hu-HU" sz="1800" dirty="0" err="1">
                <a:latin typeface="Calibri (Címsorok)"/>
              </a:rPr>
              <a:t>dönthessen</a:t>
            </a:r>
            <a:r>
              <a:rPr lang="hu-HU" sz="1800" dirty="0">
                <a:latin typeface="Calibri (Címsorok)"/>
              </a:rPr>
              <a:t> a tulajdonában álló ingóság tulajdonjogának ingyenes átruházásáról. Ezzel összefüggésben </a:t>
            </a:r>
            <a:r>
              <a:rPr lang="hu-HU" sz="1800" dirty="0" smtClean="0">
                <a:latin typeface="Calibri (Címsorok)"/>
              </a:rPr>
              <a:t>az </a:t>
            </a:r>
            <a:r>
              <a:rPr lang="hu-HU" sz="1800" dirty="0">
                <a:latin typeface="Calibri (Címsorok)"/>
              </a:rPr>
              <a:t>ingó vagyon ingyenes átruházására vonatkozó önkormányzati rendelet megalkotása érdekében felhatalmazó rendelkezéssel </a:t>
            </a:r>
            <a:r>
              <a:rPr lang="hu-HU" sz="1800" dirty="0" smtClean="0">
                <a:latin typeface="Calibri (Címsorok)"/>
              </a:rPr>
              <a:t>egészült </a:t>
            </a:r>
            <a:r>
              <a:rPr lang="hu-HU" sz="1800" dirty="0">
                <a:latin typeface="Calibri (Címsorok)"/>
              </a:rPr>
              <a:t>ki az </a:t>
            </a:r>
            <a:r>
              <a:rPr lang="hu-HU" sz="1800" dirty="0" err="1">
                <a:latin typeface="Calibri (Címsorok)"/>
              </a:rPr>
              <a:t>Mötv</a:t>
            </a:r>
            <a:r>
              <a:rPr lang="hu-HU" sz="1800" dirty="0">
                <a:latin typeface="Calibri (Címsorok)"/>
              </a:rPr>
              <a:t>. érintett </a:t>
            </a:r>
            <a:r>
              <a:rPr lang="hu-HU" sz="1800" dirty="0" smtClean="0">
                <a:latin typeface="Calibri (Címsorok)"/>
              </a:rPr>
              <a:t>szakasza.</a:t>
            </a:r>
            <a:endParaRPr lang="hu-HU" sz="1800" dirty="0">
              <a:latin typeface="Calibri (Címsorok)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268760"/>
            <a:ext cx="9144000" cy="864096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 Magyarország helyi önkormányzatairól szóló 2011. évi CLXXXIX. törvény (</a:t>
            </a:r>
            <a:r>
              <a:rPr lang="hu-HU" sz="2400" b="1" dirty="0" err="1">
                <a:solidFill>
                  <a:schemeClr val="bg1"/>
                </a:solidFill>
              </a:rPr>
              <a:t>Mötv</a:t>
            </a:r>
            <a:r>
              <a:rPr lang="hu-HU" sz="2400" b="1" dirty="0">
                <a:solidFill>
                  <a:schemeClr val="bg1"/>
                </a:solidFill>
              </a:rPr>
              <a:t>.) módosítása</a:t>
            </a:r>
          </a:p>
        </p:txBody>
      </p:sp>
    </p:spTree>
    <p:extLst>
      <p:ext uri="{BB962C8B-B14F-4D97-AF65-F5344CB8AC3E}">
        <p14:creationId xmlns:p14="http://schemas.microsoft.com/office/powerpoint/2010/main" val="2765326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33553" y="2164209"/>
            <a:ext cx="828092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500" dirty="0" smtClean="0">
                <a:latin typeface="+mn-lt"/>
              </a:rPr>
              <a:t>Új </a:t>
            </a:r>
            <a:r>
              <a:rPr lang="hu-HU" sz="1500" dirty="0">
                <a:latin typeface="+mn-lt"/>
              </a:rPr>
              <a:t>szempontokkal </a:t>
            </a:r>
            <a:r>
              <a:rPr lang="hu-HU" sz="1500" dirty="0" smtClean="0">
                <a:latin typeface="+mn-lt"/>
              </a:rPr>
              <a:t>bővült </a:t>
            </a:r>
            <a:r>
              <a:rPr lang="hu-HU" sz="1500" dirty="0">
                <a:latin typeface="+mn-lt"/>
              </a:rPr>
              <a:t>a Kormány által vizsgálandó engedélyezési kritériumok köre, annak érdekében, hogy azok jobban megfelelnek az Alaptörvény 35. cikk (5) bekezdése szerinti felhatalmazásnak, a költségvetési egyensúly megőrzésének: az önkormányzat az adott fejlesztést adósságot keletkeztető ügylet keletkeztetése nélkül is képes-e megvalósítani, illetve a fejlesztés kellően előkészített-e ahhoz, hogy költségvetési többletkiadást ne generáljon</a:t>
            </a:r>
            <a:r>
              <a:rPr lang="hu-HU" sz="1500" dirty="0" smtClean="0">
                <a:latin typeface="+mn-lt"/>
              </a:rPr>
              <a:t>. (</a:t>
            </a:r>
            <a:r>
              <a:rPr lang="hu-HU" sz="1500" dirty="0" err="1" smtClean="0">
                <a:latin typeface="+mn-lt"/>
              </a:rPr>
              <a:t>Gst</a:t>
            </a:r>
            <a:r>
              <a:rPr lang="hu-HU" sz="1500" dirty="0" smtClean="0">
                <a:latin typeface="+mn-lt"/>
              </a:rPr>
              <a:t>. 10/B. § (5) bekezdés)</a:t>
            </a:r>
            <a:endParaRPr lang="hu-HU" sz="1500" dirty="0">
              <a:latin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500" dirty="0">
                <a:latin typeface="+mn-lt"/>
              </a:rPr>
              <a:t>Már megkötött ügylet kapcsán nem kell új engedély iránti kérelmet benyújtani, ha a hitelösszeg lehívásának ütemezésén (jellemzően, ha korábban kívánja lehívni az adósságot a tervezettnél) kíván az önkormányzat változtatni, elegendő módosítási kérelem. </a:t>
            </a:r>
            <a:r>
              <a:rPr lang="hu-HU" sz="1500" dirty="0" smtClean="0">
                <a:latin typeface="+mn-lt"/>
              </a:rPr>
              <a:t>(</a:t>
            </a:r>
            <a:r>
              <a:rPr lang="hu-HU" sz="1500" dirty="0" err="1" smtClean="0">
                <a:latin typeface="+mn-lt"/>
              </a:rPr>
              <a:t>Gst</a:t>
            </a:r>
            <a:r>
              <a:rPr lang="hu-HU" sz="1500" dirty="0" smtClean="0">
                <a:latin typeface="+mn-lt"/>
              </a:rPr>
              <a:t>. 10/D. § (1) bekezdés b) pont)</a:t>
            </a:r>
            <a:endParaRPr lang="hu-HU" sz="1500" dirty="0">
              <a:latin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500" dirty="0">
                <a:latin typeface="+mn-lt"/>
              </a:rPr>
              <a:t>A 100 %-os önkormányzati tulajdonban lévő gazdasági társaságok kis összegű (összeszámítva éves szinten 50,0 millió forint alatti) adósság ügyletei – az önkormányzati kis összegű ügyletekhez hasonlóan – kormányzati engedély megköthetőek lesznek. </a:t>
            </a:r>
            <a:r>
              <a:rPr lang="hu-HU" sz="1500" dirty="0" smtClean="0">
                <a:latin typeface="+mn-lt"/>
              </a:rPr>
              <a:t>(</a:t>
            </a:r>
            <a:r>
              <a:rPr lang="hu-HU" sz="1500" dirty="0" err="1" smtClean="0">
                <a:latin typeface="+mn-lt"/>
              </a:rPr>
              <a:t>Gst</a:t>
            </a:r>
            <a:r>
              <a:rPr lang="hu-HU" sz="1500" dirty="0" smtClean="0">
                <a:latin typeface="+mn-lt"/>
              </a:rPr>
              <a:t>. 10/E. § (1) bekezdés a) pont)</a:t>
            </a:r>
            <a:endParaRPr lang="hu-HU" sz="1500" dirty="0">
              <a:latin typeface="+mn-lt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500" dirty="0">
                <a:latin typeface="+mn-lt"/>
              </a:rPr>
              <a:t>A hazai költségvetésből kapott támogatások megelőlegezésére felvett hitelekből eredő fizetési kötelezettségeket – hasonlóan az uniós támogatásokhoz – nem kell figyelembe venni a saját bevételre vonatkozó 50%-os korlát számítása során. </a:t>
            </a:r>
            <a:r>
              <a:rPr lang="hu-HU" sz="1500" dirty="0" smtClean="0">
                <a:latin typeface="+mn-lt"/>
              </a:rPr>
              <a:t>(</a:t>
            </a:r>
            <a:r>
              <a:rPr lang="hu-HU" sz="1500" dirty="0" err="1" smtClean="0">
                <a:latin typeface="+mn-lt"/>
              </a:rPr>
              <a:t>Gst</a:t>
            </a:r>
            <a:r>
              <a:rPr lang="hu-HU" sz="1500" dirty="0" smtClean="0">
                <a:latin typeface="+mn-lt"/>
              </a:rPr>
              <a:t>. 10. § (6) bekezdés)</a:t>
            </a:r>
            <a:endParaRPr lang="hu-HU" sz="1500" dirty="0">
              <a:latin typeface="+mn-lt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13591" y="1172944"/>
            <a:ext cx="9144000" cy="887904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 Magyarország gazdasági stabilitásáról szóló 2011. évi CXCIV. törvény (</a:t>
            </a:r>
            <a:r>
              <a:rPr lang="hu-HU" sz="2400" b="1" dirty="0" err="1">
                <a:solidFill>
                  <a:schemeClr val="bg1"/>
                </a:solidFill>
              </a:rPr>
              <a:t>Gst</a:t>
            </a:r>
            <a:r>
              <a:rPr lang="hu-HU" sz="2400" b="1" dirty="0">
                <a:solidFill>
                  <a:schemeClr val="bg1"/>
                </a:solidFill>
              </a:rPr>
              <a:t>.) módosítása</a:t>
            </a:r>
          </a:p>
        </p:txBody>
      </p:sp>
    </p:spTree>
    <p:extLst>
      <p:ext uri="{BB962C8B-B14F-4D97-AF65-F5344CB8AC3E}">
        <p14:creationId xmlns:p14="http://schemas.microsoft.com/office/powerpoint/2010/main" val="2677863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433553" y="2164209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Szűkült a </a:t>
            </a:r>
            <a:r>
              <a:rPr lang="hu-HU" sz="1800" dirty="0">
                <a:latin typeface="+mj-lt"/>
              </a:rPr>
              <a:t>Magyar </a:t>
            </a:r>
            <a:r>
              <a:rPr lang="hu-HU" sz="1800" dirty="0" smtClean="0">
                <a:latin typeface="+mj-lt"/>
              </a:rPr>
              <a:t>Államkincstárnak a </a:t>
            </a:r>
            <a:r>
              <a:rPr lang="hu-HU" sz="1800" dirty="0">
                <a:latin typeface="+mj-lt"/>
              </a:rPr>
              <a:t>helyi önkormányzatok éves költségvetési beszámolója alapján – az általános közigazgatási rendtartás szerint – végzett, a támogatások elszámolásának, felhasználásának felülvizsgálati </a:t>
            </a:r>
            <a:r>
              <a:rPr lang="hu-HU" sz="1800" dirty="0" smtClean="0">
                <a:latin typeface="+mj-lt"/>
              </a:rPr>
              <a:t>hatásköre, </a:t>
            </a:r>
            <a:r>
              <a:rPr lang="hu-HU" sz="1800" dirty="0">
                <a:latin typeface="+mj-lt"/>
              </a:rPr>
              <a:t>valamint </a:t>
            </a:r>
            <a:r>
              <a:rPr lang="hu-HU" sz="1800" dirty="0" smtClean="0">
                <a:latin typeface="+mj-lt"/>
              </a:rPr>
              <a:t>a módosítás egyértelműsíti </a:t>
            </a:r>
            <a:r>
              <a:rPr lang="hu-HU" sz="1800" dirty="0">
                <a:latin typeface="+mj-lt"/>
              </a:rPr>
              <a:t>azt a rendelkezést, amely szerint a Kincstár jogosult visszafizettetni a jogtalanul igénybevett támogatást. </a:t>
            </a:r>
            <a:r>
              <a:rPr lang="hu-HU" sz="1800" dirty="0" smtClean="0">
                <a:latin typeface="+mj-lt"/>
              </a:rPr>
              <a:t>Ha </a:t>
            </a:r>
            <a:r>
              <a:rPr lang="hu-HU" sz="1800" dirty="0">
                <a:latin typeface="+mj-lt"/>
              </a:rPr>
              <a:t>a jogosulatlan igénybevételt a kincstár az 59. § szerinti felülvizsgálati eljárásban állapítja meg, a visszafizetési kötelezettséget megállapító határozat meghozatala során mérlegelési jogkör gyakorlásának helye nincs.</a:t>
            </a:r>
            <a:r>
              <a:rPr lang="hu-HU" sz="1800" dirty="0" smtClean="0">
                <a:latin typeface="+mj-lt"/>
              </a:rPr>
              <a:t> (Áht. 60/A. § (1a) bekezdés)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sz="1800" dirty="0" smtClean="0">
                <a:latin typeface="+mj-lt"/>
              </a:rPr>
              <a:t>Egyértelműsíti </a:t>
            </a:r>
            <a:r>
              <a:rPr lang="hu-HU" sz="1800" dirty="0">
                <a:latin typeface="+mj-lt"/>
              </a:rPr>
              <a:t>az adatszolgáltatási bírság azon esetkörét, amikor az adatszolgáltatásra kötelezett e kötelezettségét nem, vagy késedelmesen teljesíti. A bizonyítási teher </a:t>
            </a:r>
            <a:r>
              <a:rPr lang="hu-HU" sz="1800" dirty="0" smtClean="0">
                <a:latin typeface="+mj-lt"/>
              </a:rPr>
              <a:t>megfordul </a:t>
            </a:r>
            <a:r>
              <a:rPr lang="hu-HU" sz="1800" dirty="0">
                <a:latin typeface="+mj-lt"/>
              </a:rPr>
              <a:t>azáltal, hogy a jövőben nem az adatszolgáltatásra kötelezett, hanem a Kincstár kell, hogy igazolja azt, hogy a saját érdekkörében merült fel olyan ok, vagy körülmény, ami miatt az adatszolgáltatásra kötelezett az adatszolgáltatást nem tudja teljesíteni. </a:t>
            </a: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0" y="1268760"/>
            <a:ext cx="9144000" cy="895449"/>
          </a:xfrm>
          <a:prstGeom prst="rect">
            <a:avLst/>
          </a:prstGeom>
          <a:gradFill flip="none" rotWithShape="1">
            <a:gsLst>
              <a:gs pos="0">
                <a:srgbClr val="002060"/>
              </a:gs>
              <a:gs pos="72000">
                <a:srgbClr val="002060"/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8900000" scaled="0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hu-HU" sz="2400" b="1" dirty="0">
                <a:solidFill>
                  <a:schemeClr val="bg1"/>
                </a:solidFill>
              </a:rPr>
              <a:t>Az államháztartásról szóló 2011. évi CXCV. törvény (Áht.) módosítása</a:t>
            </a:r>
          </a:p>
        </p:txBody>
      </p:sp>
    </p:spTree>
    <p:extLst>
      <p:ext uri="{BB962C8B-B14F-4D97-AF65-F5344CB8AC3E}">
        <p14:creationId xmlns:p14="http://schemas.microsoft.com/office/powerpoint/2010/main" val="1770124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70000">
              <a:schemeClr val="accent4">
                <a:lumMod val="0"/>
                <a:lumOff val="10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424086"/>
            <a:ext cx="765162" cy="628650"/>
          </a:xfrm>
          <a:prstGeom prst="rect">
            <a:avLst/>
          </a:prstGeom>
        </p:spPr>
      </p:pic>
      <p:sp>
        <p:nvSpPr>
          <p:cNvPr id="4" name="Cím 1"/>
          <p:cNvSpPr txBox="1">
            <a:spLocks/>
          </p:cNvSpPr>
          <p:nvPr/>
        </p:nvSpPr>
        <p:spPr>
          <a:xfrm>
            <a:off x="0" y="1484784"/>
            <a:ext cx="9144000" cy="2194457"/>
          </a:xfrm>
          <a:prstGeom prst="rect">
            <a:avLst/>
          </a:prstGeom>
          <a:gradFill>
            <a:gsLst>
              <a:gs pos="0">
                <a:srgbClr val="002060"/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</a:gra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endParaRPr lang="hu-HU" sz="3200" b="1" dirty="0" smtClean="0">
              <a:solidFill>
                <a:schemeClr val="bg1"/>
              </a:solidFill>
              <a:latin typeface="+mn-lt"/>
            </a:endParaRPr>
          </a:p>
          <a:p>
            <a:pPr fontAlgn="auto">
              <a:spcAft>
                <a:spcPts val="0"/>
              </a:spcAft>
            </a:pPr>
            <a:r>
              <a:rPr lang="hu-HU" sz="3200" b="1" dirty="0">
                <a:solidFill>
                  <a:schemeClr val="bg1"/>
                </a:solidFill>
                <a:latin typeface="+mn-lt"/>
              </a:rPr>
              <a:t>Köszönöm megtisztelő figyelmüket!</a:t>
            </a:r>
          </a:p>
        </p:txBody>
      </p:sp>
    </p:spTree>
    <p:extLst>
      <p:ext uri="{BB962C8B-B14F-4D97-AF65-F5344CB8AC3E}">
        <p14:creationId xmlns:p14="http://schemas.microsoft.com/office/powerpoint/2010/main" val="880193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5788201" y="5678214"/>
            <a:ext cx="33251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Eurostat, Költségvetési törvény 2020, AMECO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…és felzárkózunk az EU és a V3 átlagához</a:t>
            </a:r>
            <a:endParaRPr lang="en-US" sz="23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14145" y="1981201"/>
            <a:ext cx="6248400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r>
              <a:rPr lang="hu-HU" sz="1200" b="1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Költségvetési egyenleg alakulása </a:t>
            </a:r>
            <a:r>
              <a:rPr lang="hu-HU" sz="1200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(GDP%-ában)</a:t>
            </a:r>
            <a:endParaRPr lang="en-US" sz="1200" dirty="0"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7" name="Diagram 6"/>
          <p:cNvGraphicFramePr>
            <a:graphicFrameLocks noGrp="1"/>
          </p:cNvGraphicFramePr>
          <p:nvPr>
            <p:extLst/>
          </p:nvPr>
        </p:nvGraphicFramePr>
        <p:xfrm>
          <a:off x="76200" y="2362200"/>
          <a:ext cx="8991600" cy="33160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9068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5486401" y="5678214"/>
            <a:ext cx="36269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Eurostat, EDP jelentés, Konvergencia Program 2019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Az adósság dinamikusan csökken</a:t>
            </a:r>
            <a:endParaRPr lang="en-US" sz="23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14145" y="1981201"/>
            <a:ext cx="6248400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r>
              <a:rPr lang="hu-HU" sz="1200" b="1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Államadósság alakulása </a:t>
            </a:r>
            <a:r>
              <a:rPr lang="hu-HU" sz="1200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(GDP%-ában)</a:t>
            </a:r>
            <a:endParaRPr lang="en-US" sz="1200" dirty="0"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8" name="Diagram 7"/>
          <p:cNvGraphicFramePr>
            <a:graphicFrameLocks noGrp="1"/>
          </p:cNvGraphicFramePr>
          <p:nvPr>
            <p:extLst/>
          </p:nvPr>
        </p:nvGraphicFramePr>
        <p:xfrm>
          <a:off x="76201" y="2285900"/>
          <a:ext cx="9037113" cy="3352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1440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zövegdoboz 11"/>
          <p:cNvSpPr txBox="1"/>
          <p:nvPr/>
        </p:nvSpPr>
        <p:spPr>
          <a:xfrm>
            <a:off x="5788201" y="5678214"/>
            <a:ext cx="33251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Eurostat, EDP jelentés, AMECO</a:t>
            </a:r>
          </a:p>
        </p:txBody>
      </p:sp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1800" b="1" dirty="0">
                <a:solidFill>
                  <a:schemeClr val="bg1"/>
                </a:solidFill>
                <a:latin typeface="Arial Black" panose="020B0A04020102020204" pitchFamily="34" charset="0"/>
              </a:rPr>
              <a:t>… várhatóan gyorsabban, mint az európai átlag</a:t>
            </a:r>
            <a:endParaRPr lang="en-US" sz="1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764704"/>
            <a:ext cx="765162" cy="628650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14145" y="1981201"/>
            <a:ext cx="6248400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15000"/>
              </a:lnSpc>
              <a:spcBef>
                <a:spcPct val="0"/>
              </a:spcBef>
            </a:pPr>
            <a:r>
              <a:rPr lang="hu-HU" sz="1200" b="1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Államadósság alakulása </a:t>
            </a:r>
            <a:r>
              <a:rPr lang="hu-HU" sz="1200" dirty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(GDP%-ában)</a:t>
            </a:r>
            <a:endParaRPr lang="en-US" sz="1200" dirty="0"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1" name="Diagram 10"/>
          <p:cNvGraphicFramePr>
            <a:graphicFrameLocks noGrp="1"/>
          </p:cNvGraphicFramePr>
          <p:nvPr>
            <p:extLst/>
          </p:nvPr>
        </p:nvGraphicFramePr>
        <p:xfrm>
          <a:off x="76200" y="2285900"/>
          <a:ext cx="9037114" cy="3392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051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67500" lnSpcReduction="20000"/>
          </a:bodyPr>
          <a:lstStyle>
            <a:defPPr>
              <a:defRPr lang="en-US"/>
            </a:defPPr>
            <a:lvl1pPr algn="ctr" defTabSz="971550">
              <a:spcBef>
                <a:spcPct val="0"/>
              </a:spcBef>
              <a:buNone/>
              <a:defRPr sz="2300" b="1">
                <a:solidFill>
                  <a:schemeClr val="bg1"/>
                </a:solidFill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hu-HU" dirty="0"/>
              <a:t>A gazdaságvédelmi és a családvédelmi akcióterv a két fókuszpont 2020-ban</a:t>
            </a:r>
            <a:endParaRPr lang="en-US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/>
          </p:nvPr>
        </p:nvGraphicFramePr>
        <p:xfrm>
          <a:off x="152400" y="2057400"/>
          <a:ext cx="8839200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70705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1"/>
          <p:cNvSpPr txBox="1">
            <a:spLocks/>
          </p:cNvSpPr>
          <p:nvPr/>
        </p:nvSpPr>
        <p:spPr>
          <a:xfrm>
            <a:off x="-10886" y="1600200"/>
            <a:ext cx="9144000" cy="3429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2">
                  <a:lumMod val="60000"/>
                  <a:lumOff val="40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71550"/>
            <a:r>
              <a:rPr lang="hu-HU" sz="2300" b="1" dirty="0">
                <a:solidFill>
                  <a:schemeClr val="bg1"/>
                </a:solidFill>
                <a:latin typeface="Arial Black" panose="020B0A04020102020204" pitchFamily="34" charset="0"/>
              </a:rPr>
              <a:t>A munkaerőpiacon pozitív változások történtek az elmúlt években…</a:t>
            </a:r>
          </a:p>
        </p:txBody>
      </p:sp>
      <p:pic>
        <p:nvPicPr>
          <p:cNvPr id="13" name="Kép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435" y="692696"/>
            <a:ext cx="765162" cy="628650"/>
          </a:xfrm>
          <a:prstGeom prst="rect">
            <a:avLst/>
          </a:prstGeom>
        </p:spPr>
      </p:pic>
      <p:sp>
        <p:nvSpPr>
          <p:cNvPr id="6" name="Szövegdoboz 5"/>
          <p:cNvSpPr txBox="1"/>
          <p:nvPr/>
        </p:nvSpPr>
        <p:spPr>
          <a:xfrm>
            <a:off x="7543801" y="5678214"/>
            <a:ext cx="15695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900" b="1" dirty="0">
                <a:latin typeface="Arial" panose="020B0604020202020204" pitchFamily="34" charset="0"/>
                <a:cs typeface="Arial" panose="020B0604020202020204" pitchFamily="34" charset="0"/>
              </a:rPr>
              <a:t>Forrás: Eurostat</a:t>
            </a:r>
          </a:p>
        </p:txBody>
      </p:sp>
      <p:grpSp>
        <p:nvGrpSpPr>
          <p:cNvPr id="7" name="Csoportba foglalás 6"/>
          <p:cNvGrpSpPr/>
          <p:nvPr/>
        </p:nvGrpSpPr>
        <p:grpSpPr>
          <a:xfrm>
            <a:off x="109864" y="2231341"/>
            <a:ext cx="9023250" cy="3535431"/>
            <a:chOff x="0" y="0"/>
            <a:chExt cx="11772900" cy="5114925"/>
          </a:xfrm>
        </p:grpSpPr>
        <p:graphicFrame>
          <p:nvGraphicFramePr>
            <p:cNvPr id="8" name="Diagram 7"/>
            <p:cNvGraphicFramePr/>
            <p:nvPr>
              <p:extLst/>
            </p:nvPr>
          </p:nvGraphicFramePr>
          <p:xfrm>
            <a:off x="3600450" y="0"/>
            <a:ext cx="4572000" cy="51149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0" name="Diagram 9"/>
            <p:cNvGraphicFramePr>
              <a:graphicFrameLocks/>
            </p:cNvGraphicFramePr>
            <p:nvPr>
              <p:extLst/>
            </p:nvPr>
          </p:nvGraphicFramePr>
          <p:xfrm>
            <a:off x="0" y="0"/>
            <a:ext cx="3733800" cy="51149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1" name="Diagram 10"/>
            <p:cNvGraphicFramePr>
              <a:graphicFrameLocks/>
            </p:cNvGraphicFramePr>
            <p:nvPr>
              <p:extLst/>
            </p:nvPr>
          </p:nvGraphicFramePr>
          <p:xfrm>
            <a:off x="8039100" y="0"/>
            <a:ext cx="3733800" cy="51149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3" name="Csoportba foglalás 2"/>
          <p:cNvGrpSpPr/>
          <p:nvPr/>
        </p:nvGrpSpPr>
        <p:grpSpPr>
          <a:xfrm>
            <a:off x="41454" y="1918900"/>
            <a:ext cx="9140647" cy="415498"/>
            <a:chOff x="41453" y="1061650"/>
            <a:chExt cx="9140647" cy="415498"/>
          </a:xfrm>
        </p:grpSpPr>
        <p:sp>
          <p:nvSpPr>
            <p:cNvPr id="2" name="Szövegdoboz 1"/>
            <p:cNvSpPr txBox="1"/>
            <p:nvPr/>
          </p:nvSpPr>
          <p:spPr>
            <a:xfrm>
              <a:off x="41453" y="1061650"/>
              <a:ext cx="308274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b="1" dirty="0"/>
                <a:t>Foglalkoztatási ráta változása</a:t>
              </a:r>
            </a:p>
            <a:p>
              <a:pPr algn="ctr"/>
              <a:r>
                <a:rPr lang="hu-HU" sz="800" dirty="0"/>
                <a:t>2010. IV. negyedév és 2019. II. negyedév között</a:t>
              </a:r>
            </a:p>
          </p:txBody>
        </p:sp>
        <p:sp>
          <p:nvSpPr>
            <p:cNvPr id="14" name="Szövegdoboz 13"/>
            <p:cNvSpPr txBox="1"/>
            <p:nvPr/>
          </p:nvSpPr>
          <p:spPr>
            <a:xfrm>
              <a:off x="3086100" y="1061650"/>
              <a:ext cx="32766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b="1" dirty="0"/>
                <a:t>Munkanélküliségi ráta változása</a:t>
              </a:r>
            </a:p>
            <a:p>
              <a:pPr algn="ctr"/>
              <a:r>
                <a:rPr lang="hu-HU" sz="800" dirty="0"/>
                <a:t>2010. IV. negyedév és 2019. II. negyedév között</a:t>
              </a:r>
            </a:p>
          </p:txBody>
        </p:sp>
        <p:sp>
          <p:nvSpPr>
            <p:cNvPr id="15" name="Szövegdoboz 14"/>
            <p:cNvSpPr txBox="1"/>
            <p:nvPr/>
          </p:nvSpPr>
          <p:spPr>
            <a:xfrm>
              <a:off x="6324600" y="1061650"/>
              <a:ext cx="2857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u-HU" sz="1200" b="1" dirty="0"/>
                <a:t>Aktivitási ráta változása</a:t>
              </a:r>
            </a:p>
            <a:p>
              <a:pPr algn="ctr"/>
              <a:r>
                <a:rPr lang="hu-HU" sz="800" dirty="0"/>
                <a:t>2010. IV. negyedév és 2019. II. negyedév között</a:t>
              </a:r>
              <a:endParaRPr lang="hu-HU" sz="105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5875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/>
    </p:bldLst>
  </p:timing>
</p:sld>
</file>

<file path=ppt/theme/theme1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Beloldala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Kék melegség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2. egyéni sé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2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3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4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7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8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19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1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2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3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4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5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6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7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8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9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0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1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2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3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4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5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6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7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8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39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0.xml><?xml version="1.0" encoding="utf-8"?>
<a:themeOverride xmlns:a="http://schemas.openxmlformats.org/drawingml/2006/main">
  <a:clrScheme name="Kék melegség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4389</TotalTime>
  <Words>4105</Words>
  <Application>Microsoft Office PowerPoint</Application>
  <PresentationFormat>Diavetítés a képernyőre (4:3 oldalarány)</PresentationFormat>
  <Paragraphs>587</Paragraphs>
  <Slides>45</Slides>
  <Notes>25</Notes>
  <HiddenSlides>0</HiddenSlides>
  <MMClips>0</MMClips>
  <ScaleCrop>false</ScaleCrop>
  <HeadingPairs>
    <vt:vector size="4" baseType="variant">
      <vt:variant>
        <vt:lpstr>Téma</vt:lpstr>
      </vt:variant>
      <vt:variant>
        <vt:i4>6</vt:i4>
      </vt:variant>
      <vt:variant>
        <vt:lpstr>Diacímek</vt:lpstr>
      </vt:variant>
      <vt:variant>
        <vt:i4>45</vt:i4>
      </vt:variant>
    </vt:vector>
  </HeadingPairs>
  <TitlesOfParts>
    <vt:vector size="51" baseType="lpstr">
      <vt:lpstr>Egyéni tervezés</vt:lpstr>
      <vt:lpstr>Beloldalak</vt:lpstr>
      <vt:lpstr>1_Beloldalak</vt:lpstr>
      <vt:lpstr>2_Beloldalak</vt:lpstr>
      <vt:lpstr>3_Beloldalak</vt:lpstr>
      <vt:lpstr>1_Office Theme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</dc:creator>
  <cp:lastModifiedBy>Molnár Judit</cp:lastModifiedBy>
  <cp:revision>900</cp:revision>
  <cp:lastPrinted>2016-10-17T11:51:25Z</cp:lastPrinted>
  <dcterms:created xsi:type="dcterms:W3CDTF">2010-06-15T13:49:13Z</dcterms:created>
  <dcterms:modified xsi:type="dcterms:W3CDTF">2019-11-18T11:11:01Z</dcterms:modified>
</cp:coreProperties>
</file>