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34"/>
  </p:notesMasterIdLst>
  <p:sldIdLst>
    <p:sldId id="257" r:id="rId2"/>
    <p:sldId id="320" r:id="rId3"/>
    <p:sldId id="356" r:id="rId4"/>
    <p:sldId id="358" r:id="rId5"/>
    <p:sldId id="357" r:id="rId6"/>
    <p:sldId id="323" r:id="rId7"/>
    <p:sldId id="340" r:id="rId8"/>
    <p:sldId id="354" r:id="rId9"/>
    <p:sldId id="355" r:id="rId10"/>
    <p:sldId id="361" r:id="rId11"/>
    <p:sldId id="371" r:id="rId12"/>
    <p:sldId id="365" r:id="rId13"/>
    <p:sldId id="360" r:id="rId14"/>
    <p:sldId id="367" r:id="rId15"/>
    <p:sldId id="368" r:id="rId16"/>
    <p:sldId id="369" r:id="rId17"/>
    <p:sldId id="363" r:id="rId18"/>
    <p:sldId id="339" r:id="rId19"/>
    <p:sldId id="343" r:id="rId20"/>
    <p:sldId id="345" r:id="rId21"/>
    <p:sldId id="350" r:id="rId22"/>
    <p:sldId id="372" r:id="rId23"/>
    <p:sldId id="373" r:id="rId24"/>
    <p:sldId id="374" r:id="rId25"/>
    <p:sldId id="319" r:id="rId26"/>
    <p:sldId id="334" r:id="rId27"/>
    <p:sldId id="333" r:id="rId28"/>
    <p:sldId id="335" r:id="rId29"/>
    <p:sldId id="337" r:id="rId30"/>
    <p:sldId id="338" r:id="rId31"/>
    <p:sldId id="336" r:id="rId32"/>
    <p:sldId id="271" r:id="rId33"/>
  </p:sldIdLst>
  <p:sldSz cx="12192000" cy="6858000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CCCC"/>
    <a:srgbClr val="FF99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5DBC4-321E-46B3-A169-F0C7174F2830}" type="doc">
      <dgm:prSet loTypeId="urn:microsoft.com/office/officeart/2008/layout/VerticalCurvedLis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hu-HU"/>
        </a:p>
      </dgm:t>
    </dgm:pt>
    <dgm:pt modelId="{04758F33-382B-40C2-A5DE-1BF38789D37A}">
      <dgm:prSet phldrT="[Szöveg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u-HU" sz="2000" dirty="0" smtClean="0"/>
            <a:t>Szabályszerű tulajdonosi döntések</a:t>
          </a:r>
          <a:endParaRPr lang="hu-HU" sz="2000" dirty="0"/>
        </a:p>
      </dgm:t>
    </dgm:pt>
    <dgm:pt modelId="{213A2995-E779-48F4-8527-1EBAB9276CB5}" type="parTrans" cxnId="{CA5BF2FB-F2D6-4B3C-B86D-00F330B7F126}">
      <dgm:prSet/>
      <dgm:spPr/>
      <dgm:t>
        <a:bodyPr/>
        <a:lstStyle/>
        <a:p>
          <a:endParaRPr lang="hu-HU"/>
        </a:p>
      </dgm:t>
    </dgm:pt>
    <dgm:pt modelId="{490F5FCC-8D3C-4453-9F05-622AA07AEA72}" type="sibTrans" cxnId="{CA5BF2FB-F2D6-4B3C-B86D-00F330B7F126}">
      <dgm:prSet/>
      <dgm:spPr/>
      <dgm:t>
        <a:bodyPr/>
        <a:lstStyle/>
        <a:p>
          <a:endParaRPr lang="hu-HU"/>
        </a:p>
      </dgm:t>
    </dgm:pt>
    <dgm:pt modelId="{66585BD0-48D2-446B-9EED-A52A4612E2BA}">
      <dgm:prSet phldrT="[Szöveg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u-HU" sz="2000" dirty="0" smtClean="0"/>
            <a:t>Felügyelőbizottság kijelölése, ügyrend</a:t>
          </a:r>
          <a:endParaRPr lang="hu-HU" sz="2000" dirty="0"/>
        </a:p>
      </dgm:t>
    </dgm:pt>
    <dgm:pt modelId="{F1B7BECD-8EF2-4161-9AF5-945E5ED3D4E2}" type="parTrans" cxnId="{23DBBC64-5807-45A6-A372-891CA4150E37}">
      <dgm:prSet/>
      <dgm:spPr/>
      <dgm:t>
        <a:bodyPr/>
        <a:lstStyle/>
        <a:p>
          <a:endParaRPr lang="hu-HU"/>
        </a:p>
      </dgm:t>
    </dgm:pt>
    <dgm:pt modelId="{0078AF78-E413-4198-84A2-BACEFA74AA56}" type="sibTrans" cxnId="{23DBBC64-5807-45A6-A372-891CA4150E37}">
      <dgm:prSet/>
      <dgm:spPr/>
      <dgm:t>
        <a:bodyPr/>
        <a:lstStyle/>
        <a:p>
          <a:endParaRPr lang="hu-HU"/>
        </a:p>
      </dgm:t>
    </dgm:pt>
    <dgm:pt modelId="{34119EC4-88B7-4826-B9D0-8D9F9E98D4D2}">
      <dgm:prSet phldrT="[Szöveg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u-HU" sz="2000" dirty="0" smtClean="0"/>
            <a:t>Érdemi, hatásos tulajdonosi ellenőrzés</a:t>
          </a:r>
          <a:endParaRPr lang="hu-HU" sz="2000" dirty="0"/>
        </a:p>
      </dgm:t>
    </dgm:pt>
    <dgm:pt modelId="{816B6493-BEDE-443E-A1C0-DA295FE27E2D}" type="parTrans" cxnId="{B5BCF020-C4E9-4D62-835B-C3E08B8DA570}">
      <dgm:prSet/>
      <dgm:spPr/>
      <dgm:t>
        <a:bodyPr/>
        <a:lstStyle/>
        <a:p>
          <a:endParaRPr lang="hu-HU"/>
        </a:p>
      </dgm:t>
    </dgm:pt>
    <dgm:pt modelId="{3F5A2DEB-3460-4C57-944E-702A761CD204}" type="sibTrans" cxnId="{B5BCF020-C4E9-4D62-835B-C3E08B8DA570}">
      <dgm:prSet/>
      <dgm:spPr/>
      <dgm:t>
        <a:bodyPr/>
        <a:lstStyle/>
        <a:p>
          <a:endParaRPr lang="hu-HU"/>
        </a:p>
      </dgm:t>
    </dgm:pt>
    <dgm:pt modelId="{0C0184ED-EB12-4E7E-B2FF-C7E859376BF0}">
      <dgm:prSet phldrT="[Szöveg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u-HU" sz="2000" dirty="0" smtClean="0"/>
            <a:t>Javadalmazási szabályzat megalkotása</a:t>
          </a:r>
          <a:endParaRPr lang="hu-HU" sz="2000" dirty="0"/>
        </a:p>
      </dgm:t>
    </dgm:pt>
    <dgm:pt modelId="{ED1E95D9-E737-4D2F-B5DD-E5F2292CA215}" type="parTrans" cxnId="{B072FD7D-C79C-45CC-A1F0-4EA36F1DFDB2}">
      <dgm:prSet/>
      <dgm:spPr/>
      <dgm:t>
        <a:bodyPr/>
        <a:lstStyle/>
        <a:p>
          <a:endParaRPr lang="hu-HU"/>
        </a:p>
      </dgm:t>
    </dgm:pt>
    <dgm:pt modelId="{F94F6B50-AC8E-47AE-92CD-B00392FB0684}" type="sibTrans" cxnId="{B072FD7D-C79C-45CC-A1F0-4EA36F1DFDB2}">
      <dgm:prSet/>
      <dgm:spPr/>
      <dgm:t>
        <a:bodyPr/>
        <a:lstStyle/>
        <a:p>
          <a:endParaRPr lang="hu-HU"/>
        </a:p>
      </dgm:t>
    </dgm:pt>
    <dgm:pt modelId="{8C3A60C6-DEB2-4CF4-AF6E-860B125FE9F0}">
      <dgm:prSet phldrT="[Szöveg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hu-HU" sz="2000" dirty="0" smtClean="0"/>
            <a:t>Társaságok vezetőivel szemben egyértelmű, számon kérhető követelmények meghatározása, monitoring és értékelés</a:t>
          </a:r>
          <a:endParaRPr lang="hu-HU" sz="2000" dirty="0"/>
        </a:p>
      </dgm:t>
    </dgm:pt>
    <dgm:pt modelId="{3B4F42C7-8C94-4D68-8E0C-2E435515EFEB}" type="parTrans" cxnId="{11269460-AB22-48ED-85D7-2827F1594ED7}">
      <dgm:prSet/>
      <dgm:spPr/>
      <dgm:t>
        <a:bodyPr/>
        <a:lstStyle/>
        <a:p>
          <a:endParaRPr lang="hu-HU"/>
        </a:p>
      </dgm:t>
    </dgm:pt>
    <dgm:pt modelId="{60B0D878-56FC-4BA6-BE20-7D7ED9F1F14C}" type="sibTrans" cxnId="{11269460-AB22-48ED-85D7-2827F1594ED7}">
      <dgm:prSet/>
      <dgm:spPr/>
      <dgm:t>
        <a:bodyPr/>
        <a:lstStyle/>
        <a:p>
          <a:endParaRPr lang="hu-HU"/>
        </a:p>
      </dgm:t>
    </dgm:pt>
    <dgm:pt modelId="{BED2AF8C-6B01-41B8-88A4-663ECFF25E5B}" type="pres">
      <dgm:prSet presAssocID="{E055DBC4-321E-46B3-A169-F0C7174F28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hu-HU"/>
        </a:p>
      </dgm:t>
    </dgm:pt>
    <dgm:pt modelId="{217C85A1-5E30-4DCD-8AEA-6BCC6DDBBDE2}" type="pres">
      <dgm:prSet presAssocID="{E055DBC4-321E-46B3-A169-F0C7174F2830}" presName="Name1" presStyleCnt="0"/>
      <dgm:spPr/>
      <dgm:t>
        <a:bodyPr/>
        <a:lstStyle/>
        <a:p>
          <a:endParaRPr lang="hu-HU"/>
        </a:p>
      </dgm:t>
    </dgm:pt>
    <dgm:pt modelId="{176D8939-75DB-42CC-9282-C7731D8A51A5}" type="pres">
      <dgm:prSet presAssocID="{E055DBC4-321E-46B3-A169-F0C7174F2830}" presName="cycle" presStyleCnt="0"/>
      <dgm:spPr/>
      <dgm:t>
        <a:bodyPr/>
        <a:lstStyle/>
        <a:p>
          <a:endParaRPr lang="hu-HU"/>
        </a:p>
      </dgm:t>
    </dgm:pt>
    <dgm:pt modelId="{96235A25-6290-4FFB-A1B0-8D37B38909A9}" type="pres">
      <dgm:prSet presAssocID="{E055DBC4-321E-46B3-A169-F0C7174F2830}" presName="srcNode" presStyleLbl="node1" presStyleIdx="0" presStyleCnt="5"/>
      <dgm:spPr/>
      <dgm:t>
        <a:bodyPr/>
        <a:lstStyle/>
        <a:p>
          <a:endParaRPr lang="hu-HU"/>
        </a:p>
      </dgm:t>
    </dgm:pt>
    <dgm:pt modelId="{4E89BEE9-20CB-456B-AB16-8F2027601920}" type="pres">
      <dgm:prSet presAssocID="{E055DBC4-321E-46B3-A169-F0C7174F2830}" presName="conn" presStyleLbl="parChTrans1D2" presStyleIdx="0" presStyleCnt="1"/>
      <dgm:spPr/>
      <dgm:t>
        <a:bodyPr/>
        <a:lstStyle/>
        <a:p>
          <a:endParaRPr lang="hu-HU"/>
        </a:p>
      </dgm:t>
    </dgm:pt>
    <dgm:pt modelId="{1B7E6440-0982-47D3-AC1F-0D1996A797C6}" type="pres">
      <dgm:prSet presAssocID="{E055DBC4-321E-46B3-A169-F0C7174F2830}" presName="extraNode" presStyleLbl="node1" presStyleIdx="0" presStyleCnt="5"/>
      <dgm:spPr/>
      <dgm:t>
        <a:bodyPr/>
        <a:lstStyle/>
        <a:p>
          <a:endParaRPr lang="hu-HU"/>
        </a:p>
      </dgm:t>
    </dgm:pt>
    <dgm:pt modelId="{082D3AE1-75F2-4CB6-839F-F27805232470}" type="pres">
      <dgm:prSet presAssocID="{E055DBC4-321E-46B3-A169-F0C7174F2830}" presName="dstNode" presStyleLbl="node1" presStyleIdx="0" presStyleCnt="5"/>
      <dgm:spPr/>
      <dgm:t>
        <a:bodyPr/>
        <a:lstStyle/>
        <a:p>
          <a:endParaRPr lang="hu-HU"/>
        </a:p>
      </dgm:t>
    </dgm:pt>
    <dgm:pt modelId="{0F1C949E-B5CF-42A4-96B6-5B38B802D221}" type="pres">
      <dgm:prSet presAssocID="{04758F33-382B-40C2-A5DE-1BF38789D37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E49DDAF-638C-4010-9AEC-E3F53E4DD829}" type="pres">
      <dgm:prSet presAssocID="{04758F33-382B-40C2-A5DE-1BF38789D37A}" presName="accent_1" presStyleCnt="0"/>
      <dgm:spPr/>
      <dgm:t>
        <a:bodyPr/>
        <a:lstStyle/>
        <a:p>
          <a:endParaRPr lang="hu-HU"/>
        </a:p>
      </dgm:t>
    </dgm:pt>
    <dgm:pt modelId="{8F1DB99F-EE71-48DF-B2C9-4CB72EA28D04}" type="pres">
      <dgm:prSet presAssocID="{04758F33-382B-40C2-A5DE-1BF38789D37A}" presName="accentRepeatNode" presStyleLbl="solidFgAcc1" presStyleIdx="0" presStyleCnt="5"/>
      <dgm:spPr/>
      <dgm:t>
        <a:bodyPr/>
        <a:lstStyle/>
        <a:p>
          <a:endParaRPr lang="hu-HU"/>
        </a:p>
      </dgm:t>
    </dgm:pt>
    <dgm:pt modelId="{1BFDBB8B-9973-42D5-B367-49E3C08EC22E}" type="pres">
      <dgm:prSet presAssocID="{66585BD0-48D2-446B-9EED-A52A4612E2BA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E7A0F75-B413-4D94-8C67-99DB36886E05}" type="pres">
      <dgm:prSet presAssocID="{66585BD0-48D2-446B-9EED-A52A4612E2BA}" presName="accent_2" presStyleCnt="0"/>
      <dgm:spPr/>
      <dgm:t>
        <a:bodyPr/>
        <a:lstStyle/>
        <a:p>
          <a:endParaRPr lang="hu-HU"/>
        </a:p>
      </dgm:t>
    </dgm:pt>
    <dgm:pt modelId="{15C5220C-AA06-47DF-8A27-917EC7516EE0}" type="pres">
      <dgm:prSet presAssocID="{66585BD0-48D2-446B-9EED-A52A4612E2BA}" presName="accentRepeatNode" presStyleLbl="solidFgAcc1" presStyleIdx="1" presStyleCnt="5"/>
      <dgm:spPr/>
      <dgm:t>
        <a:bodyPr/>
        <a:lstStyle/>
        <a:p>
          <a:endParaRPr lang="hu-HU"/>
        </a:p>
      </dgm:t>
    </dgm:pt>
    <dgm:pt modelId="{90D63A83-426E-484F-9CC7-0439FA7F7116}" type="pres">
      <dgm:prSet presAssocID="{34119EC4-88B7-4826-B9D0-8D9F9E98D4D2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808610C-61DA-4C71-96B1-3CE12A08A809}" type="pres">
      <dgm:prSet presAssocID="{34119EC4-88B7-4826-B9D0-8D9F9E98D4D2}" presName="accent_3" presStyleCnt="0"/>
      <dgm:spPr/>
      <dgm:t>
        <a:bodyPr/>
        <a:lstStyle/>
        <a:p>
          <a:endParaRPr lang="hu-HU"/>
        </a:p>
      </dgm:t>
    </dgm:pt>
    <dgm:pt modelId="{0607AA6D-4CA0-44D1-8FF7-98AD143F055C}" type="pres">
      <dgm:prSet presAssocID="{34119EC4-88B7-4826-B9D0-8D9F9E98D4D2}" presName="accentRepeatNode" presStyleLbl="solidFgAcc1" presStyleIdx="2" presStyleCnt="5"/>
      <dgm:spPr/>
      <dgm:t>
        <a:bodyPr/>
        <a:lstStyle/>
        <a:p>
          <a:endParaRPr lang="hu-HU"/>
        </a:p>
      </dgm:t>
    </dgm:pt>
    <dgm:pt modelId="{26996559-C317-4930-A0BB-9649AE085AF9}" type="pres">
      <dgm:prSet presAssocID="{0C0184ED-EB12-4E7E-B2FF-C7E859376BF0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B45AC38-14BC-4E2F-AD00-FE0226B581D9}" type="pres">
      <dgm:prSet presAssocID="{0C0184ED-EB12-4E7E-B2FF-C7E859376BF0}" presName="accent_4" presStyleCnt="0"/>
      <dgm:spPr/>
      <dgm:t>
        <a:bodyPr/>
        <a:lstStyle/>
        <a:p>
          <a:endParaRPr lang="hu-HU"/>
        </a:p>
      </dgm:t>
    </dgm:pt>
    <dgm:pt modelId="{B3B8B6F8-2367-4486-B16D-27CD3573F066}" type="pres">
      <dgm:prSet presAssocID="{0C0184ED-EB12-4E7E-B2FF-C7E859376BF0}" presName="accentRepeatNode" presStyleLbl="solidFgAcc1" presStyleIdx="3" presStyleCnt="5"/>
      <dgm:spPr/>
      <dgm:t>
        <a:bodyPr/>
        <a:lstStyle/>
        <a:p>
          <a:endParaRPr lang="hu-HU"/>
        </a:p>
      </dgm:t>
    </dgm:pt>
    <dgm:pt modelId="{19B49FBE-5F44-494E-8B02-168731DA21AB}" type="pres">
      <dgm:prSet presAssocID="{8C3A60C6-DEB2-4CF4-AF6E-860B125FE9F0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CA370A9-D58D-4805-BB47-80BF8F22E6BE}" type="pres">
      <dgm:prSet presAssocID="{8C3A60C6-DEB2-4CF4-AF6E-860B125FE9F0}" presName="accent_5" presStyleCnt="0"/>
      <dgm:spPr/>
      <dgm:t>
        <a:bodyPr/>
        <a:lstStyle/>
        <a:p>
          <a:endParaRPr lang="hu-HU"/>
        </a:p>
      </dgm:t>
    </dgm:pt>
    <dgm:pt modelId="{DBCA051E-1C20-4F69-9F64-AAC215865E60}" type="pres">
      <dgm:prSet presAssocID="{8C3A60C6-DEB2-4CF4-AF6E-860B125FE9F0}" presName="accentRepeatNode" presStyleLbl="solidFgAcc1" presStyleIdx="4" presStyleCnt="5"/>
      <dgm:spPr/>
      <dgm:t>
        <a:bodyPr/>
        <a:lstStyle/>
        <a:p>
          <a:endParaRPr lang="hu-HU"/>
        </a:p>
      </dgm:t>
    </dgm:pt>
  </dgm:ptLst>
  <dgm:cxnLst>
    <dgm:cxn modelId="{B072FD7D-C79C-45CC-A1F0-4EA36F1DFDB2}" srcId="{E055DBC4-321E-46B3-A169-F0C7174F2830}" destId="{0C0184ED-EB12-4E7E-B2FF-C7E859376BF0}" srcOrd="3" destOrd="0" parTransId="{ED1E95D9-E737-4D2F-B5DD-E5F2292CA215}" sibTransId="{F94F6B50-AC8E-47AE-92CD-B00392FB0684}"/>
    <dgm:cxn modelId="{756B4F41-0223-4099-AD3E-50E035D8A2C8}" type="presOf" srcId="{8C3A60C6-DEB2-4CF4-AF6E-860B125FE9F0}" destId="{19B49FBE-5F44-494E-8B02-168731DA21AB}" srcOrd="0" destOrd="0" presId="urn:microsoft.com/office/officeart/2008/layout/VerticalCurvedList"/>
    <dgm:cxn modelId="{A1DF9910-D002-407E-ACC2-536F2A3FDD25}" type="presOf" srcId="{490F5FCC-8D3C-4453-9F05-622AA07AEA72}" destId="{4E89BEE9-20CB-456B-AB16-8F2027601920}" srcOrd="0" destOrd="0" presId="urn:microsoft.com/office/officeart/2008/layout/VerticalCurvedList"/>
    <dgm:cxn modelId="{D618116C-ED9F-499A-B31D-2982EE311820}" type="presOf" srcId="{0C0184ED-EB12-4E7E-B2FF-C7E859376BF0}" destId="{26996559-C317-4930-A0BB-9649AE085AF9}" srcOrd="0" destOrd="0" presId="urn:microsoft.com/office/officeart/2008/layout/VerticalCurvedList"/>
    <dgm:cxn modelId="{747A0B2C-1232-4DDE-A900-C4398B451E8A}" type="presOf" srcId="{E055DBC4-321E-46B3-A169-F0C7174F2830}" destId="{BED2AF8C-6B01-41B8-88A4-663ECFF25E5B}" srcOrd="0" destOrd="0" presId="urn:microsoft.com/office/officeart/2008/layout/VerticalCurvedList"/>
    <dgm:cxn modelId="{B5BCF020-C4E9-4D62-835B-C3E08B8DA570}" srcId="{E055DBC4-321E-46B3-A169-F0C7174F2830}" destId="{34119EC4-88B7-4826-B9D0-8D9F9E98D4D2}" srcOrd="2" destOrd="0" parTransId="{816B6493-BEDE-443E-A1C0-DA295FE27E2D}" sibTransId="{3F5A2DEB-3460-4C57-944E-702A761CD204}"/>
    <dgm:cxn modelId="{9251CB41-1AC5-40DD-99D1-81D46F0D1B94}" type="presOf" srcId="{34119EC4-88B7-4826-B9D0-8D9F9E98D4D2}" destId="{90D63A83-426E-484F-9CC7-0439FA7F7116}" srcOrd="0" destOrd="0" presId="urn:microsoft.com/office/officeart/2008/layout/VerticalCurvedList"/>
    <dgm:cxn modelId="{23DBBC64-5807-45A6-A372-891CA4150E37}" srcId="{E055DBC4-321E-46B3-A169-F0C7174F2830}" destId="{66585BD0-48D2-446B-9EED-A52A4612E2BA}" srcOrd="1" destOrd="0" parTransId="{F1B7BECD-8EF2-4161-9AF5-945E5ED3D4E2}" sibTransId="{0078AF78-E413-4198-84A2-BACEFA74AA56}"/>
    <dgm:cxn modelId="{CA5BF2FB-F2D6-4B3C-B86D-00F330B7F126}" srcId="{E055DBC4-321E-46B3-A169-F0C7174F2830}" destId="{04758F33-382B-40C2-A5DE-1BF38789D37A}" srcOrd="0" destOrd="0" parTransId="{213A2995-E779-48F4-8527-1EBAB9276CB5}" sibTransId="{490F5FCC-8D3C-4453-9F05-622AA07AEA72}"/>
    <dgm:cxn modelId="{11269460-AB22-48ED-85D7-2827F1594ED7}" srcId="{E055DBC4-321E-46B3-A169-F0C7174F2830}" destId="{8C3A60C6-DEB2-4CF4-AF6E-860B125FE9F0}" srcOrd="4" destOrd="0" parTransId="{3B4F42C7-8C94-4D68-8E0C-2E435515EFEB}" sibTransId="{60B0D878-56FC-4BA6-BE20-7D7ED9F1F14C}"/>
    <dgm:cxn modelId="{D8898944-2381-4E92-9150-43B645718572}" type="presOf" srcId="{04758F33-382B-40C2-A5DE-1BF38789D37A}" destId="{0F1C949E-B5CF-42A4-96B6-5B38B802D221}" srcOrd="0" destOrd="0" presId="urn:microsoft.com/office/officeart/2008/layout/VerticalCurvedList"/>
    <dgm:cxn modelId="{78B4DE77-9722-46C6-A1A0-4F6BE6E407E4}" type="presOf" srcId="{66585BD0-48D2-446B-9EED-A52A4612E2BA}" destId="{1BFDBB8B-9973-42D5-B367-49E3C08EC22E}" srcOrd="0" destOrd="0" presId="urn:microsoft.com/office/officeart/2008/layout/VerticalCurvedList"/>
    <dgm:cxn modelId="{55DCDA6A-C438-48C7-BE7B-815E7EC913FD}" type="presParOf" srcId="{BED2AF8C-6B01-41B8-88A4-663ECFF25E5B}" destId="{217C85A1-5E30-4DCD-8AEA-6BCC6DDBBDE2}" srcOrd="0" destOrd="0" presId="urn:microsoft.com/office/officeart/2008/layout/VerticalCurvedList"/>
    <dgm:cxn modelId="{78B51EFC-FF4C-4C64-8D90-83FFD144F386}" type="presParOf" srcId="{217C85A1-5E30-4DCD-8AEA-6BCC6DDBBDE2}" destId="{176D8939-75DB-42CC-9282-C7731D8A51A5}" srcOrd="0" destOrd="0" presId="urn:microsoft.com/office/officeart/2008/layout/VerticalCurvedList"/>
    <dgm:cxn modelId="{EBFB48C8-3BDC-490B-BC8C-E2C7D0A871D7}" type="presParOf" srcId="{176D8939-75DB-42CC-9282-C7731D8A51A5}" destId="{96235A25-6290-4FFB-A1B0-8D37B38909A9}" srcOrd="0" destOrd="0" presId="urn:microsoft.com/office/officeart/2008/layout/VerticalCurvedList"/>
    <dgm:cxn modelId="{67ACE725-F69A-4DA5-884E-36529FE325F5}" type="presParOf" srcId="{176D8939-75DB-42CC-9282-C7731D8A51A5}" destId="{4E89BEE9-20CB-456B-AB16-8F2027601920}" srcOrd="1" destOrd="0" presId="urn:microsoft.com/office/officeart/2008/layout/VerticalCurvedList"/>
    <dgm:cxn modelId="{A0271E28-1DC4-431B-BCCA-9FA7E0AB6919}" type="presParOf" srcId="{176D8939-75DB-42CC-9282-C7731D8A51A5}" destId="{1B7E6440-0982-47D3-AC1F-0D1996A797C6}" srcOrd="2" destOrd="0" presId="urn:microsoft.com/office/officeart/2008/layout/VerticalCurvedList"/>
    <dgm:cxn modelId="{3535A520-65FF-40C8-9BB1-AEDA28E38D73}" type="presParOf" srcId="{176D8939-75DB-42CC-9282-C7731D8A51A5}" destId="{082D3AE1-75F2-4CB6-839F-F27805232470}" srcOrd="3" destOrd="0" presId="urn:microsoft.com/office/officeart/2008/layout/VerticalCurvedList"/>
    <dgm:cxn modelId="{465F97C0-DE0B-47F6-833E-942671436098}" type="presParOf" srcId="{217C85A1-5E30-4DCD-8AEA-6BCC6DDBBDE2}" destId="{0F1C949E-B5CF-42A4-96B6-5B38B802D221}" srcOrd="1" destOrd="0" presId="urn:microsoft.com/office/officeart/2008/layout/VerticalCurvedList"/>
    <dgm:cxn modelId="{19EFECFC-1553-46D3-9740-8E5F85CE08AD}" type="presParOf" srcId="{217C85A1-5E30-4DCD-8AEA-6BCC6DDBBDE2}" destId="{CE49DDAF-638C-4010-9AEC-E3F53E4DD829}" srcOrd="2" destOrd="0" presId="urn:microsoft.com/office/officeart/2008/layout/VerticalCurvedList"/>
    <dgm:cxn modelId="{09EA3783-4F94-4AD2-9641-048E89F6F54C}" type="presParOf" srcId="{CE49DDAF-638C-4010-9AEC-E3F53E4DD829}" destId="{8F1DB99F-EE71-48DF-B2C9-4CB72EA28D04}" srcOrd="0" destOrd="0" presId="urn:microsoft.com/office/officeart/2008/layout/VerticalCurvedList"/>
    <dgm:cxn modelId="{9B560068-5FC5-4AFD-87BB-E5D0DAD93211}" type="presParOf" srcId="{217C85A1-5E30-4DCD-8AEA-6BCC6DDBBDE2}" destId="{1BFDBB8B-9973-42D5-B367-49E3C08EC22E}" srcOrd="3" destOrd="0" presId="urn:microsoft.com/office/officeart/2008/layout/VerticalCurvedList"/>
    <dgm:cxn modelId="{C6285A67-41C5-45E3-9873-594B1531F8CE}" type="presParOf" srcId="{217C85A1-5E30-4DCD-8AEA-6BCC6DDBBDE2}" destId="{3E7A0F75-B413-4D94-8C67-99DB36886E05}" srcOrd="4" destOrd="0" presId="urn:microsoft.com/office/officeart/2008/layout/VerticalCurvedList"/>
    <dgm:cxn modelId="{2D7948F3-CFCC-4711-8FFB-15D4CC404993}" type="presParOf" srcId="{3E7A0F75-B413-4D94-8C67-99DB36886E05}" destId="{15C5220C-AA06-47DF-8A27-917EC7516EE0}" srcOrd="0" destOrd="0" presId="urn:microsoft.com/office/officeart/2008/layout/VerticalCurvedList"/>
    <dgm:cxn modelId="{659D17A7-D16E-4978-A48E-21A714C82228}" type="presParOf" srcId="{217C85A1-5E30-4DCD-8AEA-6BCC6DDBBDE2}" destId="{90D63A83-426E-484F-9CC7-0439FA7F7116}" srcOrd="5" destOrd="0" presId="urn:microsoft.com/office/officeart/2008/layout/VerticalCurvedList"/>
    <dgm:cxn modelId="{E895661B-E8AE-472E-8540-98D3A2822237}" type="presParOf" srcId="{217C85A1-5E30-4DCD-8AEA-6BCC6DDBBDE2}" destId="{B808610C-61DA-4C71-96B1-3CE12A08A809}" srcOrd="6" destOrd="0" presId="urn:microsoft.com/office/officeart/2008/layout/VerticalCurvedList"/>
    <dgm:cxn modelId="{BADA2FE3-CFDD-49ED-9BFB-73F1C6174CA3}" type="presParOf" srcId="{B808610C-61DA-4C71-96B1-3CE12A08A809}" destId="{0607AA6D-4CA0-44D1-8FF7-98AD143F055C}" srcOrd="0" destOrd="0" presId="urn:microsoft.com/office/officeart/2008/layout/VerticalCurvedList"/>
    <dgm:cxn modelId="{A1C73F63-51F7-4D3E-8319-B7C7737D2008}" type="presParOf" srcId="{217C85A1-5E30-4DCD-8AEA-6BCC6DDBBDE2}" destId="{26996559-C317-4930-A0BB-9649AE085AF9}" srcOrd="7" destOrd="0" presId="urn:microsoft.com/office/officeart/2008/layout/VerticalCurvedList"/>
    <dgm:cxn modelId="{CE2495FC-30A4-47EE-9921-BB404D19AD31}" type="presParOf" srcId="{217C85A1-5E30-4DCD-8AEA-6BCC6DDBBDE2}" destId="{0B45AC38-14BC-4E2F-AD00-FE0226B581D9}" srcOrd="8" destOrd="0" presId="urn:microsoft.com/office/officeart/2008/layout/VerticalCurvedList"/>
    <dgm:cxn modelId="{06AE7C38-F5B9-4856-827C-19F11AB1C989}" type="presParOf" srcId="{0B45AC38-14BC-4E2F-AD00-FE0226B581D9}" destId="{B3B8B6F8-2367-4486-B16D-27CD3573F066}" srcOrd="0" destOrd="0" presId="urn:microsoft.com/office/officeart/2008/layout/VerticalCurvedList"/>
    <dgm:cxn modelId="{EB118477-48DD-4B22-AD7A-CB7613DE4997}" type="presParOf" srcId="{217C85A1-5E30-4DCD-8AEA-6BCC6DDBBDE2}" destId="{19B49FBE-5F44-494E-8B02-168731DA21AB}" srcOrd="9" destOrd="0" presId="urn:microsoft.com/office/officeart/2008/layout/VerticalCurvedList"/>
    <dgm:cxn modelId="{21D5B522-CA34-4906-86F9-32B261D6A500}" type="presParOf" srcId="{217C85A1-5E30-4DCD-8AEA-6BCC6DDBBDE2}" destId="{DCA370A9-D58D-4805-BB47-80BF8F22E6BE}" srcOrd="10" destOrd="0" presId="urn:microsoft.com/office/officeart/2008/layout/VerticalCurvedList"/>
    <dgm:cxn modelId="{87E2AD84-8BAF-46DD-A429-4520D7190C10}" type="presParOf" srcId="{DCA370A9-D58D-4805-BB47-80BF8F22E6BE}" destId="{DBCA051E-1C20-4F69-9F64-AAC215865E60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130082-D276-4DFF-902B-2058F5FA4632}" type="doc">
      <dgm:prSet loTypeId="urn:microsoft.com/office/officeart/2005/8/layout/lProcess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9A22FBAD-CF8B-43EB-8256-87001AF6009B}">
      <dgm:prSet phldrT="[Szöveg]"/>
      <dgm:spPr/>
      <dgm:t>
        <a:bodyPr/>
        <a:lstStyle/>
        <a:p>
          <a:r>
            <a:rPr lang="hu-HU" dirty="0" smtClean="0">
              <a:latin typeface="Calibri" panose="020F0502020204030204" pitchFamily="34" charset="0"/>
              <a:cs typeface="Calibri" panose="020F0502020204030204" pitchFamily="34" charset="0"/>
            </a:rPr>
            <a:t>Pénzügyi gazdálkodás</a:t>
          </a:r>
          <a:endParaRPr lang="hu-HU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F096A55-CC8E-4419-8281-E900E99DA761}" type="parTrans" cxnId="{A5AD6F65-05D9-4870-8D27-EA6503B036EB}">
      <dgm:prSet/>
      <dgm:spPr/>
      <dgm:t>
        <a:bodyPr/>
        <a:lstStyle/>
        <a:p>
          <a:endParaRPr lang="hu-HU"/>
        </a:p>
      </dgm:t>
    </dgm:pt>
    <dgm:pt modelId="{10573098-6701-4B06-A850-12D94AB41FC8}" type="sibTrans" cxnId="{A5AD6F65-05D9-4870-8D27-EA6503B036EB}">
      <dgm:prSet/>
      <dgm:spPr/>
      <dgm:t>
        <a:bodyPr/>
        <a:lstStyle/>
        <a:p>
          <a:endParaRPr lang="hu-HU"/>
        </a:p>
      </dgm:t>
    </dgm:pt>
    <dgm:pt modelId="{7E63F803-E4A5-41F3-9DE7-323500D57F83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Az ellátott feladatok finanszírozási struktúrája nem jelentett kockázatot, a működési kiadásokra a működési bevételek fedezetet nyújtottak.</a:t>
          </a:r>
          <a:endParaRPr lang="hu-HU" sz="1200" dirty="0">
            <a:solidFill>
              <a:schemeClr val="tx1"/>
            </a:solidFill>
          </a:endParaRPr>
        </a:p>
      </dgm:t>
    </dgm:pt>
    <dgm:pt modelId="{C728977C-19D8-42DB-98A0-0E9018675F9F}" type="parTrans" cxnId="{A6CA0F69-8B21-49D8-B466-319F1EB7CFD3}">
      <dgm:prSet/>
      <dgm:spPr/>
      <dgm:t>
        <a:bodyPr/>
        <a:lstStyle/>
        <a:p>
          <a:endParaRPr lang="hu-HU"/>
        </a:p>
      </dgm:t>
    </dgm:pt>
    <dgm:pt modelId="{01F03405-4FD6-4396-A65B-FBFD60EFE67C}" type="sibTrans" cxnId="{A6CA0F69-8B21-49D8-B466-319F1EB7CFD3}">
      <dgm:prSet/>
      <dgm:spPr/>
      <dgm:t>
        <a:bodyPr/>
        <a:lstStyle/>
        <a:p>
          <a:endParaRPr lang="hu-HU"/>
        </a:p>
      </dgm:t>
    </dgm:pt>
    <dgm:pt modelId="{B5415D0F-ED58-458C-8D8E-0AE5D3BA6E52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felhalmozási kiadások  finanszírozására a felhalmozási bevételek és a működési jövedelem fedezetet nyújtott.</a:t>
          </a:r>
          <a:endParaRPr lang="hu-HU" sz="1200" dirty="0">
            <a:solidFill>
              <a:schemeClr val="tx1"/>
            </a:solidFill>
          </a:endParaRPr>
        </a:p>
      </dgm:t>
    </dgm:pt>
    <dgm:pt modelId="{A54565AF-176A-446F-8685-050FC27BEABC}" type="parTrans" cxnId="{C8C3AF5A-3A18-4387-9161-36AF1F38C9DC}">
      <dgm:prSet/>
      <dgm:spPr/>
      <dgm:t>
        <a:bodyPr/>
        <a:lstStyle/>
        <a:p>
          <a:endParaRPr lang="hu-HU"/>
        </a:p>
      </dgm:t>
    </dgm:pt>
    <dgm:pt modelId="{764AB6E4-C572-45C8-9D2A-295F12A44F94}" type="sibTrans" cxnId="{C8C3AF5A-3A18-4387-9161-36AF1F38C9DC}">
      <dgm:prSet/>
      <dgm:spPr/>
      <dgm:t>
        <a:bodyPr/>
        <a:lstStyle/>
        <a:p>
          <a:endParaRPr lang="hu-HU"/>
        </a:p>
      </dgm:t>
    </dgm:pt>
    <dgm:pt modelId="{D7CCC272-12A2-46BF-97C0-574E5E9EC24E}">
      <dgm:prSet phldrT="[Szöveg]"/>
      <dgm:spPr/>
      <dgm:t>
        <a:bodyPr/>
        <a:lstStyle/>
        <a:p>
          <a:r>
            <a:rPr lang="hu-HU" dirty="0" smtClean="0">
              <a:latin typeface="Calibri" panose="020F0502020204030204" pitchFamily="34" charset="0"/>
              <a:cs typeface="Calibri" panose="020F0502020204030204" pitchFamily="34" charset="0"/>
            </a:rPr>
            <a:t>Eladósodás</a:t>
          </a:r>
          <a:endParaRPr lang="hu-HU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9AA5F723-1AAD-4F2D-BD62-8E35CEA9C11A}" type="parTrans" cxnId="{A9D0F1D4-D567-4D64-AD64-9A6D4B5524AB}">
      <dgm:prSet/>
      <dgm:spPr/>
      <dgm:t>
        <a:bodyPr/>
        <a:lstStyle/>
        <a:p>
          <a:endParaRPr lang="hu-HU"/>
        </a:p>
      </dgm:t>
    </dgm:pt>
    <dgm:pt modelId="{C2225C2C-35F5-414E-8EE1-1B0E686863F0}" type="sibTrans" cxnId="{A9D0F1D4-D567-4D64-AD64-9A6D4B5524AB}">
      <dgm:prSet/>
      <dgm:spPr/>
      <dgm:t>
        <a:bodyPr/>
        <a:lstStyle/>
        <a:p>
          <a:endParaRPr lang="hu-HU"/>
        </a:p>
      </dgm:t>
    </dgm:pt>
    <dgm:pt modelId="{3489B8A1-A1EA-4570-8299-90674DC9D614}">
      <dgm:prSet phldrT="[Szöveg]" custT="1"/>
      <dgm:spPr/>
      <dgm:t>
        <a:bodyPr/>
        <a:lstStyle/>
        <a:p>
          <a:r>
            <a:rPr lang="hu-HU" sz="1200" b="0" baseline="0" dirty="0" smtClean="0">
              <a:latin typeface="Calibri" panose="020F0502020204030204" pitchFamily="34" charset="0"/>
              <a:cs typeface="Calibri" panose="020F0502020204030204" pitchFamily="34" charset="0"/>
            </a:rPr>
            <a:t>A városi önkormányzatok egyensúlya biztosított volt.</a:t>
          </a:r>
          <a:endParaRPr lang="hu-HU" sz="1200" b="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90AC87A-36D7-400D-AF7D-E56C1EDABB0D}" type="parTrans" cxnId="{D133D72B-B867-424D-A07C-778AC48913B8}">
      <dgm:prSet/>
      <dgm:spPr/>
      <dgm:t>
        <a:bodyPr/>
        <a:lstStyle/>
        <a:p>
          <a:endParaRPr lang="hu-HU"/>
        </a:p>
      </dgm:t>
    </dgm:pt>
    <dgm:pt modelId="{65206D2E-0996-4062-9AB1-1D5AB1687D33}" type="sibTrans" cxnId="{D133D72B-B867-424D-A07C-778AC48913B8}">
      <dgm:prSet/>
      <dgm:spPr/>
      <dgm:t>
        <a:bodyPr/>
        <a:lstStyle/>
        <a:p>
          <a:endParaRPr lang="hu-HU"/>
        </a:p>
      </dgm:t>
    </dgm:pt>
    <dgm:pt modelId="{01CB0C85-1DAC-4796-8D2D-CB1992DB873C}">
      <dgm:prSet phldrT="[Szöveg]" custT="1"/>
      <dgm:spPr/>
      <dgm:t>
        <a:bodyPr/>
        <a:lstStyle/>
        <a:p>
          <a:r>
            <a:rPr lang="hu-HU" sz="1200" baseline="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90 napon túl lejárt kötelezettség állománnyal rendelkező önkormányzatoknál az adósságrendezési eljárás megindításának kockázata állt fenn.</a:t>
          </a:r>
          <a:endParaRPr lang="hu-HU" sz="1200" dirty="0">
            <a:solidFill>
              <a:schemeClr val="tx1"/>
            </a:solidFill>
          </a:endParaRPr>
        </a:p>
      </dgm:t>
    </dgm:pt>
    <dgm:pt modelId="{DF9CDB9D-4095-4F83-928C-CB5D57343C0B}" type="parTrans" cxnId="{87B1B366-A948-4CEA-BCD7-79D049BE6180}">
      <dgm:prSet/>
      <dgm:spPr/>
      <dgm:t>
        <a:bodyPr/>
        <a:lstStyle/>
        <a:p>
          <a:endParaRPr lang="hu-HU"/>
        </a:p>
      </dgm:t>
    </dgm:pt>
    <dgm:pt modelId="{442E57BD-C184-421D-A537-FE686676111B}" type="sibTrans" cxnId="{87B1B366-A948-4CEA-BCD7-79D049BE6180}">
      <dgm:prSet/>
      <dgm:spPr/>
      <dgm:t>
        <a:bodyPr/>
        <a:lstStyle/>
        <a:p>
          <a:endParaRPr lang="hu-HU"/>
        </a:p>
      </dgm:t>
    </dgm:pt>
    <dgm:pt modelId="{0B8F2B2E-C0F1-4438-985D-C0CE375727A6}">
      <dgm:prSet phldrT="[Szöveg]"/>
      <dgm:spPr/>
      <dgm:t>
        <a:bodyPr/>
        <a:lstStyle/>
        <a:p>
          <a:r>
            <a:rPr lang="hu-HU" dirty="0" smtClean="0">
              <a:latin typeface="Calibri" panose="020F0502020204030204" pitchFamily="34" charset="0"/>
              <a:cs typeface="Calibri" panose="020F0502020204030204" pitchFamily="34" charset="0"/>
            </a:rPr>
            <a:t>Vagyongazdálkodás</a:t>
          </a:r>
          <a:endParaRPr lang="hu-HU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BE3BC22E-32E7-4D31-B17F-F68865098D65}" type="parTrans" cxnId="{D20CC773-0751-47C8-BAFA-D5DA4D3B3A73}">
      <dgm:prSet/>
      <dgm:spPr/>
      <dgm:t>
        <a:bodyPr/>
        <a:lstStyle/>
        <a:p>
          <a:endParaRPr lang="hu-HU"/>
        </a:p>
      </dgm:t>
    </dgm:pt>
    <dgm:pt modelId="{A7CBBF10-5C4C-465C-AF6A-AC62307109BE}" type="sibTrans" cxnId="{D20CC773-0751-47C8-BAFA-D5DA4D3B3A73}">
      <dgm:prSet/>
      <dgm:spPr/>
      <dgm:t>
        <a:bodyPr/>
        <a:lstStyle/>
        <a:p>
          <a:endParaRPr lang="hu-HU"/>
        </a:p>
      </dgm:t>
    </dgm:pt>
    <dgm:pt modelId="{819A4A68-D779-452B-9AD1-B4FA3CDB713F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vagyon értékének megőrzése biztosított volt.</a:t>
          </a:r>
          <a:endParaRPr lang="hu-HU" sz="1200" dirty="0">
            <a:solidFill>
              <a:schemeClr val="tx1"/>
            </a:solidFill>
          </a:endParaRPr>
        </a:p>
      </dgm:t>
    </dgm:pt>
    <dgm:pt modelId="{32F6BEC0-FDA4-4AC9-A660-9737B2D09E9F}" type="parTrans" cxnId="{7FB79E9E-9BEC-4E97-8101-35BC22519049}">
      <dgm:prSet/>
      <dgm:spPr/>
      <dgm:t>
        <a:bodyPr/>
        <a:lstStyle/>
        <a:p>
          <a:endParaRPr lang="hu-HU"/>
        </a:p>
      </dgm:t>
    </dgm:pt>
    <dgm:pt modelId="{1AA16C4E-8315-410D-A8F4-7E559EEAB80D}" type="sibTrans" cxnId="{7FB79E9E-9BEC-4E97-8101-35BC22519049}">
      <dgm:prSet/>
      <dgm:spPr/>
      <dgm:t>
        <a:bodyPr/>
        <a:lstStyle/>
        <a:p>
          <a:endParaRPr lang="hu-HU"/>
        </a:p>
      </dgm:t>
    </dgm:pt>
    <dgm:pt modelId="{F4255C20-A9BC-4C34-AC30-4234C290EE2C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vagyonpótlások biztosították a vagyon értékének megőrzését.</a:t>
          </a:r>
          <a:endParaRPr lang="hu-HU" sz="1200" dirty="0">
            <a:solidFill>
              <a:schemeClr val="tx1"/>
            </a:solidFill>
          </a:endParaRPr>
        </a:p>
      </dgm:t>
    </dgm:pt>
    <dgm:pt modelId="{380A8E8D-2DF7-451F-8871-00F5C42E40CB}" type="parTrans" cxnId="{8CCF599E-D108-4D28-9F00-4BAECA76A979}">
      <dgm:prSet/>
      <dgm:spPr/>
      <dgm:t>
        <a:bodyPr/>
        <a:lstStyle/>
        <a:p>
          <a:endParaRPr lang="hu-HU"/>
        </a:p>
      </dgm:t>
    </dgm:pt>
    <dgm:pt modelId="{270AB1B9-E44F-4C1B-93B2-0F7B38F5549C}" type="sibTrans" cxnId="{8CCF599E-D108-4D28-9F00-4BAECA76A979}">
      <dgm:prSet/>
      <dgm:spPr/>
      <dgm:t>
        <a:bodyPr/>
        <a:lstStyle/>
        <a:p>
          <a:endParaRPr lang="hu-HU"/>
        </a:p>
      </dgm:t>
    </dgm:pt>
    <dgm:pt modelId="{E6977493-32EE-4F5D-A204-4CE02290F722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külső források visszafizetése a 2016. évben kockázatot hordozott.</a:t>
          </a:r>
          <a:endParaRPr lang="hu-HU" sz="1200" dirty="0">
            <a:solidFill>
              <a:schemeClr val="tx1"/>
            </a:solidFill>
          </a:endParaRPr>
        </a:p>
      </dgm:t>
    </dgm:pt>
    <dgm:pt modelId="{902BD25D-B78C-4065-A869-8D0F9A261163}" type="parTrans" cxnId="{D6D3BB01-81EA-40C9-B170-D1DEECFE7D53}">
      <dgm:prSet/>
      <dgm:spPr/>
      <dgm:t>
        <a:bodyPr/>
        <a:lstStyle/>
        <a:p>
          <a:endParaRPr lang="hu-HU"/>
        </a:p>
      </dgm:t>
    </dgm:pt>
    <dgm:pt modelId="{EC33B346-8E10-45A2-9932-4EDCB965433A}" type="sibTrans" cxnId="{D6D3BB01-81EA-40C9-B170-D1DEECFE7D53}">
      <dgm:prSet/>
      <dgm:spPr/>
      <dgm:t>
        <a:bodyPr/>
        <a:lstStyle/>
        <a:p>
          <a:endParaRPr lang="hu-HU"/>
        </a:p>
      </dgm:t>
    </dgm:pt>
    <dgm:pt modelId="{C83D79E3-B2EE-44C3-AD61-77D15B544B8A}">
      <dgm:prSet phldrT="[Szöveg]" custT="1"/>
      <dgm:spPr/>
      <dgm:t>
        <a:bodyPr/>
        <a:lstStyle/>
        <a:p>
          <a:r>
            <a:rPr lang="hu-HU" sz="1200" baseline="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Garancia- és kezességvállalási kötelezettségek nem hordoztak kockázat.</a:t>
          </a:r>
          <a:endParaRPr lang="hu-HU" sz="1200" dirty="0">
            <a:solidFill>
              <a:schemeClr val="tx1"/>
            </a:solidFill>
          </a:endParaRPr>
        </a:p>
      </dgm:t>
    </dgm:pt>
    <dgm:pt modelId="{044F83C9-E0F4-46A1-B70A-518976542048}" type="parTrans" cxnId="{754B9E70-F9D7-44AC-A0B0-D4D14D0E8691}">
      <dgm:prSet/>
      <dgm:spPr/>
      <dgm:t>
        <a:bodyPr/>
        <a:lstStyle/>
        <a:p>
          <a:endParaRPr lang="hu-HU"/>
        </a:p>
      </dgm:t>
    </dgm:pt>
    <dgm:pt modelId="{4AEE5EBA-73D7-4974-BBC3-F1DFC07A116C}" type="sibTrans" cxnId="{754B9E70-F9D7-44AC-A0B0-D4D14D0E8691}">
      <dgm:prSet/>
      <dgm:spPr/>
      <dgm:t>
        <a:bodyPr/>
        <a:lstStyle/>
        <a:p>
          <a:endParaRPr lang="hu-HU"/>
        </a:p>
      </dgm:t>
    </dgm:pt>
    <dgm:pt modelId="{AE499039-34C2-4667-941F-C69D84432DAB}">
      <dgm:prSet phldrT="[Szöveg]" custT="1"/>
      <dgm:spPr/>
      <dgm:t>
        <a:bodyPr/>
        <a:lstStyle/>
        <a:p>
          <a:r>
            <a:rPr lang="hu-HU" sz="1200" dirty="0" smtClean="0">
              <a:solidFill>
                <a:schemeClr val="tx1"/>
              </a:solidFill>
              <a:latin typeface="Calibri"/>
              <a:ea typeface="+mn-ea"/>
              <a:cs typeface="+mn-cs"/>
            </a:rPr>
            <a:t>A városi önkormányzatok gazdálkodására kockázatot jelentett a többségi tulajdonú gazdasági társaságaik veszteséges működése és kötelezettségeinek állománya.</a:t>
          </a:r>
          <a:endParaRPr lang="hu-HU" sz="1200" dirty="0">
            <a:solidFill>
              <a:schemeClr val="tx1"/>
            </a:solidFill>
          </a:endParaRPr>
        </a:p>
      </dgm:t>
    </dgm:pt>
    <dgm:pt modelId="{826384F4-AB6B-4BD4-8F9A-2715A74BAF53}" type="parTrans" cxnId="{C5215208-06FA-4DF1-939B-FA378FE63911}">
      <dgm:prSet/>
      <dgm:spPr/>
      <dgm:t>
        <a:bodyPr/>
        <a:lstStyle/>
        <a:p>
          <a:endParaRPr lang="hu-HU"/>
        </a:p>
      </dgm:t>
    </dgm:pt>
    <dgm:pt modelId="{FA1B46D3-5B3E-441B-A191-00B954483899}" type="sibTrans" cxnId="{C5215208-06FA-4DF1-939B-FA378FE63911}">
      <dgm:prSet/>
      <dgm:spPr/>
      <dgm:t>
        <a:bodyPr/>
        <a:lstStyle/>
        <a:p>
          <a:endParaRPr lang="hu-HU"/>
        </a:p>
      </dgm:t>
    </dgm:pt>
    <dgm:pt modelId="{A01A009D-B99C-4CF3-8829-08ECF273F3CF}" type="pres">
      <dgm:prSet presAssocID="{10130082-D276-4DFF-902B-2058F5FA463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6A46554D-353F-4F0D-BB64-521B4B59B5D3}" type="pres">
      <dgm:prSet presAssocID="{9A22FBAD-CF8B-43EB-8256-87001AF6009B}" presName="compNode" presStyleCnt="0"/>
      <dgm:spPr/>
    </dgm:pt>
    <dgm:pt modelId="{C6642CC8-173A-4EB4-90D0-1EFC8A082D40}" type="pres">
      <dgm:prSet presAssocID="{9A22FBAD-CF8B-43EB-8256-87001AF6009B}" presName="aNode" presStyleLbl="bgShp" presStyleIdx="0" presStyleCnt="3"/>
      <dgm:spPr/>
      <dgm:t>
        <a:bodyPr/>
        <a:lstStyle/>
        <a:p>
          <a:endParaRPr lang="hu-HU"/>
        </a:p>
      </dgm:t>
    </dgm:pt>
    <dgm:pt modelId="{14789455-83E6-4AB3-A0B5-89BAF335BAA5}" type="pres">
      <dgm:prSet presAssocID="{9A22FBAD-CF8B-43EB-8256-87001AF6009B}" presName="textNode" presStyleLbl="bgShp" presStyleIdx="0" presStyleCnt="3"/>
      <dgm:spPr/>
      <dgm:t>
        <a:bodyPr/>
        <a:lstStyle/>
        <a:p>
          <a:endParaRPr lang="hu-HU"/>
        </a:p>
      </dgm:t>
    </dgm:pt>
    <dgm:pt modelId="{F1EEF5A6-17BA-44A0-9C09-D48BE41A186A}" type="pres">
      <dgm:prSet presAssocID="{9A22FBAD-CF8B-43EB-8256-87001AF6009B}" presName="compChildNode" presStyleCnt="0"/>
      <dgm:spPr/>
    </dgm:pt>
    <dgm:pt modelId="{0C479821-5331-445E-B401-7B25175217FD}" type="pres">
      <dgm:prSet presAssocID="{9A22FBAD-CF8B-43EB-8256-87001AF6009B}" presName="theInnerList" presStyleCnt="0"/>
      <dgm:spPr/>
    </dgm:pt>
    <dgm:pt modelId="{58170786-7455-4071-AC33-1C7BDF74F0BB}" type="pres">
      <dgm:prSet presAssocID="{7E63F803-E4A5-41F3-9DE7-323500D57F83}" presName="childNode" presStyleLbl="node1" presStyleIdx="0" presStyleCnt="9" custScaleY="217296" custLinFactY="-12393" custLinFactNeighborX="684" custLinFactNeighborY="-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8421253-DF00-4372-BEBF-0B1BE801D87E}" type="pres">
      <dgm:prSet presAssocID="{7E63F803-E4A5-41F3-9DE7-323500D57F83}" presName="aSpace2" presStyleCnt="0"/>
      <dgm:spPr/>
    </dgm:pt>
    <dgm:pt modelId="{D8B60494-DFE9-485D-9674-44A2B7A28FC9}" type="pres">
      <dgm:prSet presAssocID="{B5415D0F-ED58-458C-8D8E-0AE5D3BA6E52}" presName="childNode" presStyleLbl="node1" presStyleIdx="1" presStyleCnt="9" custScaleY="166469" custLinFactY="-379" custLinFactNeighborX="342" custLinFactNeighborY="-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74F3B26-B56D-4410-8E1D-135889C40A22}" type="pres">
      <dgm:prSet presAssocID="{B5415D0F-ED58-458C-8D8E-0AE5D3BA6E52}" presName="aSpace2" presStyleCnt="0"/>
      <dgm:spPr/>
    </dgm:pt>
    <dgm:pt modelId="{FB399918-F1AA-45A5-93A9-3B74650D0B66}" type="pres">
      <dgm:prSet presAssocID="{E6977493-32EE-4F5D-A204-4CE02290F722}" presName="childNode" presStyleLbl="node1" presStyleIdx="2" presStyleCnt="9" custScaleY="132301" custLinFactNeighborX="1389" custLinFactNeighborY="-831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48515AFB-2001-4275-9A22-8C25E34F352A}" type="pres">
      <dgm:prSet presAssocID="{9A22FBAD-CF8B-43EB-8256-87001AF6009B}" presName="aSpace" presStyleCnt="0"/>
      <dgm:spPr/>
    </dgm:pt>
    <dgm:pt modelId="{C8FCDA77-A824-4F4B-8F5C-ECB4C4030365}" type="pres">
      <dgm:prSet presAssocID="{D7CCC272-12A2-46BF-97C0-574E5E9EC24E}" presName="compNode" presStyleCnt="0"/>
      <dgm:spPr/>
    </dgm:pt>
    <dgm:pt modelId="{59C6DC53-C8B9-4FF4-B56C-ACF49ECDE60F}" type="pres">
      <dgm:prSet presAssocID="{D7CCC272-12A2-46BF-97C0-574E5E9EC24E}" presName="aNode" presStyleLbl="bgShp" presStyleIdx="1" presStyleCnt="3" custLinFactNeighborX="0" custLinFactNeighborY="0"/>
      <dgm:spPr/>
      <dgm:t>
        <a:bodyPr/>
        <a:lstStyle/>
        <a:p>
          <a:endParaRPr lang="hu-HU"/>
        </a:p>
      </dgm:t>
    </dgm:pt>
    <dgm:pt modelId="{FCAF08B3-A94A-4F71-A6C6-9455AF115566}" type="pres">
      <dgm:prSet presAssocID="{D7CCC272-12A2-46BF-97C0-574E5E9EC24E}" presName="textNode" presStyleLbl="bgShp" presStyleIdx="1" presStyleCnt="3"/>
      <dgm:spPr/>
      <dgm:t>
        <a:bodyPr/>
        <a:lstStyle/>
        <a:p>
          <a:endParaRPr lang="hu-HU"/>
        </a:p>
      </dgm:t>
    </dgm:pt>
    <dgm:pt modelId="{64C1A2B4-8F5E-4D1C-A9EB-9E4390FC880B}" type="pres">
      <dgm:prSet presAssocID="{D7CCC272-12A2-46BF-97C0-574E5E9EC24E}" presName="compChildNode" presStyleCnt="0"/>
      <dgm:spPr/>
    </dgm:pt>
    <dgm:pt modelId="{E38921C5-1D62-40E6-991B-4DBA975F16A1}" type="pres">
      <dgm:prSet presAssocID="{D7CCC272-12A2-46BF-97C0-574E5E9EC24E}" presName="theInnerList" presStyleCnt="0"/>
      <dgm:spPr/>
    </dgm:pt>
    <dgm:pt modelId="{5AA4FB2A-6286-4BC6-A460-4AF177D0B9F2}" type="pres">
      <dgm:prSet presAssocID="{3489B8A1-A1EA-4570-8299-90674DC9D614}" presName="childNode" presStyleLbl="node1" presStyleIdx="3" presStyleCnt="9" custScaleY="106475" custLinFactY="-5496" custLinFactNeighborX="-1709" custLinFactNeighborY="-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752199B-9F0F-4D5B-B3E8-91BFC0B5E710}" type="pres">
      <dgm:prSet presAssocID="{3489B8A1-A1EA-4570-8299-90674DC9D614}" presName="aSpace2" presStyleCnt="0"/>
      <dgm:spPr/>
    </dgm:pt>
    <dgm:pt modelId="{9BB34D49-3B40-4343-853E-228EEE17804C}" type="pres">
      <dgm:prSet presAssocID="{01CB0C85-1DAC-4796-8D2D-CB1992DB873C}" presName="childNode" presStyleLbl="node1" presStyleIdx="4" presStyleCnt="9" custScaleY="202458" custLinFactNeighborY="-714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30228C1-8B73-4BAE-8A91-250B1C9AC174}" type="pres">
      <dgm:prSet presAssocID="{01CB0C85-1DAC-4796-8D2D-CB1992DB873C}" presName="aSpace2" presStyleCnt="0"/>
      <dgm:spPr/>
    </dgm:pt>
    <dgm:pt modelId="{530CFB7B-0CF3-444C-9D2C-B7128997FDF9}" type="pres">
      <dgm:prSet presAssocID="{C83D79E3-B2EE-44C3-AD61-77D15B544B8A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865EA64-7CDC-4498-9186-21940BE30D6B}" type="pres">
      <dgm:prSet presAssocID="{D7CCC272-12A2-46BF-97C0-574E5E9EC24E}" presName="aSpace" presStyleCnt="0"/>
      <dgm:spPr/>
    </dgm:pt>
    <dgm:pt modelId="{00B32A88-E5C2-449B-A64F-B7E1E4A5E990}" type="pres">
      <dgm:prSet presAssocID="{0B8F2B2E-C0F1-4438-985D-C0CE375727A6}" presName="compNode" presStyleCnt="0"/>
      <dgm:spPr/>
    </dgm:pt>
    <dgm:pt modelId="{47DE6B68-61B5-4C98-83DF-4B11EA9007FD}" type="pres">
      <dgm:prSet presAssocID="{0B8F2B2E-C0F1-4438-985D-C0CE375727A6}" presName="aNode" presStyleLbl="bgShp" presStyleIdx="2" presStyleCnt="3" custLinFactNeighborX="39" custLinFactNeighborY="3667"/>
      <dgm:spPr/>
      <dgm:t>
        <a:bodyPr/>
        <a:lstStyle/>
        <a:p>
          <a:endParaRPr lang="hu-HU"/>
        </a:p>
      </dgm:t>
    </dgm:pt>
    <dgm:pt modelId="{55663C05-ECDD-425D-8D3E-CED9E380E474}" type="pres">
      <dgm:prSet presAssocID="{0B8F2B2E-C0F1-4438-985D-C0CE375727A6}" presName="textNode" presStyleLbl="bgShp" presStyleIdx="2" presStyleCnt="3"/>
      <dgm:spPr/>
      <dgm:t>
        <a:bodyPr/>
        <a:lstStyle/>
        <a:p>
          <a:endParaRPr lang="hu-HU"/>
        </a:p>
      </dgm:t>
    </dgm:pt>
    <dgm:pt modelId="{892E08D6-7E37-4F1D-8DD9-6AB2DA36F680}" type="pres">
      <dgm:prSet presAssocID="{0B8F2B2E-C0F1-4438-985D-C0CE375727A6}" presName="compChildNode" presStyleCnt="0"/>
      <dgm:spPr/>
    </dgm:pt>
    <dgm:pt modelId="{0CC87D27-1E10-4EAF-818A-B5293B22899E}" type="pres">
      <dgm:prSet presAssocID="{0B8F2B2E-C0F1-4438-985D-C0CE375727A6}" presName="theInnerList" presStyleCnt="0"/>
      <dgm:spPr/>
    </dgm:pt>
    <dgm:pt modelId="{68F3C30E-9772-411A-BB1A-D3539CC471EC}" type="pres">
      <dgm:prSet presAssocID="{819A4A68-D779-452B-9AD1-B4FA3CDB713F}" presName="childNode" presStyleLbl="node1" presStyleIdx="6" presStyleCnt="9" custScaleY="55925" custLinFactNeighborX="980" custLinFactNeighborY="-8392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88EBF91-5091-4997-B991-756C5F721543}" type="pres">
      <dgm:prSet presAssocID="{819A4A68-D779-452B-9AD1-B4FA3CDB713F}" presName="aSpace2" presStyleCnt="0"/>
      <dgm:spPr/>
    </dgm:pt>
    <dgm:pt modelId="{D13438BD-B2F3-49A2-ADB4-29C0AE3197BE}" type="pres">
      <dgm:prSet presAssocID="{F4255C20-A9BC-4C34-AC30-4234C290EE2C}" presName="childNode" presStyleLbl="node1" presStyleIdx="7" presStyleCnt="9" custScaleY="46094" custLinFactNeighborX="1109" custLinFactNeighborY="-4858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89377458-7482-421E-B04B-03A1D3AB53BC}" type="pres">
      <dgm:prSet presAssocID="{F4255C20-A9BC-4C34-AC30-4234C290EE2C}" presName="aSpace2" presStyleCnt="0"/>
      <dgm:spPr/>
    </dgm:pt>
    <dgm:pt modelId="{64F40259-C6AD-4898-81EE-D558BAE7B08B}" type="pres">
      <dgm:prSet presAssocID="{AE499039-34C2-4667-941F-C69D84432DAB}" presName="childNode" presStyleLbl="node1" presStyleIdx="8" presStyleCnt="9" custScaleY="148353" custLinFactNeighborX="585" custLinFactNeighborY="-803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D6D3BB01-81EA-40C9-B170-D1DEECFE7D53}" srcId="{9A22FBAD-CF8B-43EB-8256-87001AF6009B}" destId="{E6977493-32EE-4F5D-A204-4CE02290F722}" srcOrd="2" destOrd="0" parTransId="{902BD25D-B78C-4065-A869-8D0F9A261163}" sibTransId="{EC33B346-8E10-45A2-9932-4EDCB965433A}"/>
    <dgm:cxn modelId="{754B9E70-F9D7-44AC-A0B0-D4D14D0E8691}" srcId="{D7CCC272-12A2-46BF-97C0-574E5E9EC24E}" destId="{C83D79E3-B2EE-44C3-AD61-77D15B544B8A}" srcOrd="2" destOrd="0" parTransId="{044F83C9-E0F4-46A1-B70A-518976542048}" sibTransId="{4AEE5EBA-73D7-4974-BBC3-F1DFC07A116C}"/>
    <dgm:cxn modelId="{00965B75-CD18-42C6-A095-D23E807EBA62}" type="presOf" srcId="{10130082-D276-4DFF-902B-2058F5FA4632}" destId="{A01A009D-B99C-4CF3-8829-08ECF273F3CF}" srcOrd="0" destOrd="0" presId="urn:microsoft.com/office/officeart/2005/8/layout/lProcess2"/>
    <dgm:cxn modelId="{C5215208-06FA-4DF1-939B-FA378FE63911}" srcId="{0B8F2B2E-C0F1-4438-985D-C0CE375727A6}" destId="{AE499039-34C2-4667-941F-C69D84432DAB}" srcOrd="2" destOrd="0" parTransId="{826384F4-AB6B-4BD4-8F9A-2715A74BAF53}" sibTransId="{FA1B46D3-5B3E-441B-A191-00B954483899}"/>
    <dgm:cxn modelId="{D20CC773-0751-47C8-BAFA-D5DA4D3B3A73}" srcId="{10130082-D276-4DFF-902B-2058F5FA4632}" destId="{0B8F2B2E-C0F1-4438-985D-C0CE375727A6}" srcOrd="2" destOrd="0" parTransId="{BE3BC22E-32E7-4D31-B17F-F68865098D65}" sibTransId="{A7CBBF10-5C4C-465C-AF6A-AC62307109BE}"/>
    <dgm:cxn modelId="{8CCF599E-D108-4D28-9F00-4BAECA76A979}" srcId="{0B8F2B2E-C0F1-4438-985D-C0CE375727A6}" destId="{F4255C20-A9BC-4C34-AC30-4234C290EE2C}" srcOrd="1" destOrd="0" parTransId="{380A8E8D-2DF7-451F-8871-00F5C42E40CB}" sibTransId="{270AB1B9-E44F-4C1B-93B2-0F7B38F5549C}"/>
    <dgm:cxn modelId="{7FF693DB-0301-4AF7-BFCC-A0CD43604786}" type="presOf" srcId="{9A22FBAD-CF8B-43EB-8256-87001AF6009B}" destId="{C6642CC8-173A-4EB4-90D0-1EFC8A082D40}" srcOrd="0" destOrd="0" presId="urn:microsoft.com/office/officeart/2005/8/layout/lProcess2"/>
    <dgm:cxn modelId="{8C48E0A1-7049-4780-9D1D-508C71D26637}" type="presOf" srcId="{9A22FBAD-CF8B-43EB-8256-87001AF6009B}" destId="{14789455-83E6-4AB3-A0B5-89BAF335BAA5}" srcOrd="1" destOrd="0" presId="urn:microsoft.com/office/officeart/2005/8/layout/lProcess2"/>
    <dgm:cxn modelId="{9B021E69-2EDF-4ACD-BB7A-8008F8180D1D}" type="presOf" srcId="{B5415D0F-ED58-458C-8D8E-0AE5D3BA6E52}" destId="{D8B60494-DFE9-485D-9674-44A2B7A28FC9}" srcOrd="0" destOrd="0" presId="urn:microsoft.com/office/officeart/2005/8/layout/lProcess2"/>
    <dgm:cxn modelId="{9E5D6D5F-2FE4-44D1-BFDB-73A1EEFB44E2}" type="presOf" srcId="{819A4A68-D779-452B-9AD1-B4FA3CDB713F}" destId="{68F3C30E-9772-411A-BB1A-D3539CC471EC}" srcOrd="0" destOrd="0" presId="urn:microsoft.com/office/officeart/2005/8/layout/lProcess2"/>
    <dgm:cxn modelId="{F7A7936B-FF19-4419-817C-6169358F7F12}" type="presOf" srcId="{E6977493-32EE-4F5D-A204-4CE02290F722}" destId="{FB399918-F1AA-45A5-93A9-3B74650D0B66}" srcOrd="0" destOrd="0" presId="urn:microsoft.com/office/officeart/2005/8/layout/lProcess2"/>
    <dgm:cxn modelId="{E06E8C8B-6DD6-4E93-B3B7-0DE5E9353E42}" type="presOf" srcId="{0B8F2B2E-C0F1-4438-985D-C0CE375727A6}" destId="{55663C05-ECDD-425D-8D3E-CED9E380E474}" srcOrd="1" destOrd="0" presId="urn:microsoft.com/office/officeart/2005/8/layout/lProcess2"/>
    <dgm:cxn modelId="{49F91DBD-6CAA-4F1F-9FA8-B61DD2CE1EEB}" type="presOf" srcId="{3489B8A1-A1EA-4570-8299-90674DC9D614}" destId="{5AA4FB2A-6286-4BC6-A460-4AF177D0B9F2}" srcOrd="0" destOrd="0" presId="urn:microsoft.com/office/officeart/2005/8/layout/lProcess2"/>
    <dgm:cxn modelId="{7FB79E9E-9BEC-4E97-8101-35BC22519049}" srcId="{0B8F2B2E-C0F1-4438-985D-C0CE375727A6}" destId="{819A4A68-D779-452B-9AD1-B4FA3CDB713F}" srcOrd="0" destOrd="0" parTransId="{32F6BEC0-FDA4-4AC9-A660-9737B2D09E9F}" sibTransId="{1AA16C4E-8315-410D-A8F4-7E559EEAB80D}"/>
    <dgm:cxn modelId="{79CF2069-027A-471C-BBB7-75AA03B24301}" type="presOf" srcId="{D7CCC272-12A2-46BF-97C0-574E5E9EC24E}" destId="{59C6DC53-C8B9-4FF4-B56C-ACF49ECDE60F}" srcOrd="0" destOrd="0" presId="urn:microsoft.com/office/officeart/2005/8/layout/lProcess2"/>
    <dgm:cxn modelId="{9744E02B-3BA0-4E6A-A5FE-A34C60ADC635}" type="presOf" srcId="{F4255C20-A9BC-4C34-AC30-4234C290EE2C}" destId="{D13438BD-B2F3-49A2-ADB4-29C0AE3197BE}" srcOrd="0" destOrd="0" presId="urn:microsoft.com/office/officeart/2005/8/layout/lProcess2"/>
    <dgm:cxn modelId="{87B1B366-A948-4CEA-BCD7-79D049BE6180}" srcId="{D7CCC272-12A2-46BF-97C0-574E5E9EC24E}" destId="{01CB0C85-1DAC-4796-8D2D-CB1992DB873C}" srcOrd="1" destOrd="0" parTransId="{DF9CDB9D-4095-4F83-928C-CB5D57343C0B}" sibTransId="{442E57BD-C184-421D-A537-FE686676111B}"/>
    <dgm:cxn modelId="{5EB5833C-921F-41B7-B377-D1A0BB9C2CC2}" type="presOf" srcId="{D7CCC272-12A2-46BF-97C0-574E5E9EC24E}" destId="{FCAF08B3-A94A-4F71-A6C6-9455AF115566}" srcOrd="1" destOrd="0" presId="urn:microsoft.com/office/officeart/2005/8/layout/lProcess2"/>
    <dgm:cxn modelId="{8D4EADAE-75B1-43D7-93CC-684CABA359E6}" type="presOf" srcId="{01CB0C85-1DAC-4796-8D2D-CB1992DB873C}" destId="{9BB34D49-3B40-4343-853E-228EEE17804C}" srcOrd="0" destOrd="0" presId="urn:microsoft.com/office/officeart/2005/8/layout/lProcess2"/>
    <dgm:cxn modelId="{D133D72B-B867-424D-A07C-778AC48913B8}" srcId="{D7CCC272-12A2-46BF-97C0-574E5E9EC24E}" destId="{3489B8A1-A1EA-4570-8299-90674DC9D614}" srcOrd="0" destOrd="0" parTransId="{690AC87A-36D7-400D-AF7D-E56C1EDABB0D}" sibTransId="{65206D2E-0996-4062-9AB1-1D5AB1687D33}"/>
    <dgm:cxn modelId="{A6CA0F69-8B21-49D8-B466-319F1EB7CFD3}" srcId="{9A22FBAD-CF8B-43EB-8256-87001AF6009B}" destId="{7E63F803-E4A5-41F3-9DE7-323500D57F83}" srcOrd="0" destOrd="0" parTransId="{C728977C-19D8-42DB-98A0-0E9018675F9F}" sibTransId="{01F03405-4FD6-4396-A65B-FBFD60EFE67C}"/>
    <dgm:cxn modelId="{A5AD6F65-05D9-4870-8D27-EA6503B036EB}" srcId="{10130082-D276-4DFF-902B-2058F5FA4632}" destId="{9A22FBAD-CF8B-43EB-8256-87001AF6009B}" srcOrd="0" destOrd="0" parTransId="{9F096A55-CC8E-4419-8281-E900E99DA761}" sibTransId="{10573098-6701-4B06-A850-12D94AB41FC8}"/>
    <dgm:cxn modelId="{A9D0F1D4-D567-4D64-AD64-9A6D4B5524AB}" srcId="{10130082-D276-4DFF-902B-2058F5FA4632}" destId="{D7CCC272-12A2-46BF-97C0-574E5E9EC24E}" srcOrd="1" destOrd="0" parTransId="{9AA5F723-1AAD-4F2D-BD62-8E35CEA9C11A}" sibTransId="{C2225C2C-35F5-414E-8EE1-1B0E686863F0}"/>
    <dgm:cxn modelId="{62C14801-143C-49CC-90DC-F63D24E97DAF}" type="presOf" srcId="{7E63F803-E4A5-41F3-9DE7-323500D57F83}" destId="{58170786-7455-4071-AC33-1C7BDF74F0BB}" srcOrd="0" destOrd="0" presId="urn:microsoft.com/office/officeart/2005/8/layout/lProcess2"/>
    <dgm:cxn modelId="{E3F31DFE-097A-4F41-B29A-A853386C2AC9}" type="presOf" srcId="{AE499039-34C2-4667-941F-C69D84432DAB}" destId="{64F40259-C6AD-4898-81EE-D558BAE7B08B}" srcOrd="0" destOrd="0" presId="urn:microsoft.com/office/officeart/2005/8/layout/lProcess2"/>
    <dgm:cxn modelId="{E764867F-3998-4F30-ABD8-F5FE25956D60}" type="presOf" srcId="{C83D79E3-B2EE-44C3-AD61-77D15B544B8A}" destId="{530CFB7B-0CF3-444C-9D2C-B7128997FDF9}" srcOrd="0" destOrd="0" presId="urn:microsoft.com/office/officeart/2005/8/layout/lProcess2"/>
    <dgm:cxn modelId="{C8C3AF5A-3A18-4387-9161-36AF1F38C9DC}" srcId="{9A22FBAD-CF8B-43EB-8256-87001AF6009B}" destId="{B5415D0F-ED58-458C-8D8E-0AE5D3BA6E52}" srcOrd="1" destOrd="0" parTransId="{A54565AF-176A-446F-8685-050FC27BEABC}" sibTransId="{764AB6E4-C572-45C8-9D2A-295F12A44F94}"/>
    <dgm:cxn modelId="{81C2AA1E-7DAE-4543-81ED-A5317A7BFCCB}" type="presOf" srcId="{0B8F2B2E-C0F1-4438-985D-C0CE375727A6}" destId="{47DE6B68-61B5-4C98-83DF-4B11EA9007FD}" srcOrd="0" destOrd="0" presId="urn:microsoft.com/office/officeart/2005/8/layout/lProcess2"/>
    <dgm:cxn modelId="{2F5DCAF1-6A03-4A19-B65B-375F89377A6A}" type="presParOf" srcId="{A01A009D-B99C-4CF3-8829-08ECF273F3CF}" destId="{6A46554D-353F-4F0D-BB64-521B4B59B5D3}" srcOrd="0" destOrd="0" presId="urn:microsoft.com/office/officeart/2005/8/layout/lProcess2"/>
    <dgm:cxn modelId="{8A6F36EE-277C-491D-A975-83A718841676}" type="presParOf" srcId="{6A46554D-353F-4F0D-BB64-521B4B59B5D3}" destId="{C6642CC8-173A-4EB4-90D0-1EFC8A082D40}" srcOrd="0" destOrd="0" presId="urn:microsoft.com/office/officeart/2005/8/layout/lProcess2"/>
    <dgm:cxn modelId="{CDDBD8C5-40F7-473F-8E44-EEDD188774BC}" type="presParOf" srcId="{6A46554D-353F-4F0D-BB64-521B4B59B5D3}" destId="{14789455-83E6-4AB3-A0B5-89BAF335BAA5}" srcOrd="1" destOrd="0" presId="urn:microsoft.com/office/officeart/2005/8/layout/lProcess2"/>
    <dgm:cxn modelId="{6F48E387-5A59-4BFA-BA12-0B7D0964646A}" type="presParOf" srcId="{6A46554D-353F-4F0D-BB64-521B4B59B5D3}" destId="{F1EEF5A6-17BA-44A0-9C09-D48BE41A186A}" srcOrd="2" destOrd="0" presId="urn:microsoft.com/office/officeart/2005/8/layout/lProcess2"/>
    <dgm:cxn modelId="{590F2B40-3AA3-40BC-8F6B-9072300B2B9C}" type="presParOf" srcId="{F1EEF5A6-17BA-44A0-9C09-D48BE41A186A}" destId="{0C479821-5331-445E-B401-7B25175217FD}" srcOrd="0" destOrd="0" presId="urn:microsoft.com/office/officeart/2005/8/layout/lProcess2"/>
    <dgm:cxn modelId="{49ABCDBA-200D-49C9-9677-BCA413EEC6C7}" type="presParOf" srcId="{0C479821-5331-445E-B401-7B25175217FD}" destId="{58170786-7455-4071-AC33-1C7BDF74F0BB}" srcOrd="0" destOrd="0" presId="urn:microsoft.com/office/officeart/2005/8/layout/lProcess2"/>
    <dgm:cxn modelId="{918AD858-FE1B-469B-808B-69A8CD51CD87}" type="presParOf" srcId="{0C479821-5331-445E-B401-7B25175217FD}" destId="{F8421253-DF00-4372-BEBF-0B1BE801D87E}" srcOrd="1" destOrd="0" presId="urn:microsoft.com/office/officeart/2005/8/layout/lProcess2"/>
    <dgm:cxn modelId="{7194B4AF-EFCA-452E-B5C3-13CDB4AC93E9}" type="presParOf" srcId="{0C479821-5331-445E-B401-7B25175217FD}" destId="{D8B60494-DFE9-485D-9674-44A2B7A28FC9}" srcOrd="2" destOrd="0" presId="urn:microsoft.com/office/officeart/2005/8/layout/lProcess2"/>
    <dgm:cxn modelId="{AB0914FA-44DE-48B4-9B8C-30E26C7F24E6}" type="presParOf" srcId="{0C479821-5331-445E-B401-7B25175217FD}" destId="{974F3B26-B56D-4410-8E1D-135889C40A22}" srcOrd="3" destOrd="0" presId="urn:microsoft.com/office/officeart/2005/8/layout/lProcess2"/>
    <dgm:cxn modelId="{67BCC781-8405-4601-BC0C-00EED0DF7EE5}" type="presParOf" srcId="{0C479821-5331-445E-B401-7B25175217FD}" destId="{FB399918-F1AA-45A5-93A9-3B74650D0B66}" srcOrd="4" destOrd="0" presId="urn:microsoft.com/office/officeart/2005/8/layout/lProcess2"/>
    <dgm:cxn modelId="{9B2537C4-DB3C-43CD-8A41-75F6A637BFD9}" type="presParOf" srcId="{A01A009D-B99C-4CF3-8829-08ECF273F3CF}" destId="{48515AFB-2001-4275-9A22-8C25E34F352A}" srcOrd="1" destOrd="0" presId="urn:microsoft.com/office/officeart/2005/8/layout/lProcess2"/>
    <dgm:cxn modelId="{E0333A9B-5B4E-4746-A510-2231E9FFEA20}" type="presParOf" srcId="{A01A009D-B99C-4CF3-8829-08ECF273F3CF}" destId="{C8FCDA77-A824-4F4B-8F5C-ECB4C4030365}" srcOrd="2" destOrd="0" presId="urn:microsoft.com/office/officeart/2005/8/layout/lProcess2"/>
    <dgm:cxn modelId="{A4B90965-6FFF-45CC-844B-CBF01A741DC4}" type="presParOf" srcId="{C8FCDA77-A824-4F4B-8F5C-ECB4C4030365}" destId="{59C6DC53-C8B9-4FF4-B56C-ACF49ECDE60F}" srcOrd="0" destOrd="0" presId="urn:microsoft.com/office/officeart/2005/8/layout/lProcess2"/>
    <dgm:cxn modelId="{3487B3E3-D569-4926-9CCA-C5521A1C3382}" type="presParOf" srcId="{C8FCDA77-A824-4F4B-8F5C-ECB4C4030365}" destId="{FCAF08B3-A94A-4F71-A6C6-9455AF115566}" srcOrd="1" destOrd="0" presId="urn:microsoft.com/office/officeart/2005/8/layout/lProcess2"/>
    <dgm:cxn modelId="{7F9C211B-DF1E-4DB2-AA41-5D3846321112}" type="presParOf" srcId="{C8FCDA77-A824-4F4B-8F5C-ECB4C4030365}" destId="{64C1A2B4-8F5E-4D1C-A9EB-9E4390FC880B}" srcOrd="2" destOrd="0" presId="urn:microsoft.com/office/officeart/2005/8/layout/lProcess2"/>
    <dgm:cxn modelId="{F3716D46-7892-4DDA-8F07-8FA8975EBE69}" type="presParOf" srcId="{64C1A2B4-8F5E-4D1C-A9EB-9E4390FC880B}" destId="{E38921C5-1D62-40E6-991B-4DBA975F16A1}" srcOrd="0" destOrd="0" presId="urn:microsoft.com/office/officeart/2005/8/layout/lProcess2"/>
    <dgm:cxn modelId="{EDC9786F-18FE-460E-BD6F-E1EF62B96E90}" type="presParOf" srcId="{E38921C5-1D62-40E6-991B-4DBA975F16A1}" destId="{5AA4FB2A-6286-4BC6-A460-4AF177D0B9F2}" srcOrd="0" destOrd="0" presId="urn:microsoft.com/office/officeart/2005/8/layout/lProcess2"/>
    <dgm:cxn modelId="{D4363987-D638-41CA-AA72-E3341B2DC2E9}" type="presParOf" srcId="{E38921C5-1D62-40E6-991B-4DBA975F16A1}" destId="{5752199B-9F0F-4D5B-B3E8-91BFC0B5E710}" srcOrd="1" destOrd="0" presId="urn:microsoft.com/office/officeart/2005/8/layout/lProcess2"/>
    <dgm:cxn modelId="{F110EFEC-EB13-4611-BCA0-009C8069D0AA}" type="presParOf" srcId="{E38921C5-1D62-40E6-991B-4DBA975F16A1}" destId="{9BB34D49-3B40-4343-853E-228EEE17804C}" srcOrd="2" destOrd="0" presId="urn:microsoft.com/office/officeart/2005/8/layout/lProcess2"/>
    <dgm:cxn modelId="{4149CBA7-3CA2-4AFD-BD1D-184D0D033714}" type="presParOf" srcId="{E38921C5-1D62-40E6-991B-4DBA975F16A1}" destId="{530228C1-8B73-4BAE-8A91-250B1C9AC174}" srcOrd="3" destOrd="0" presId="urn:microsoft.com/office/officeart/2005/8/layout/lProcess2"/>
    <dgm:cxn modelId="{7A919664-C26F-4EA6-849A-2AE5A8B7DB40}" type="presParOf" srcId="{E38921C5-1D62-40E6-991B-4DBA975F16A1}" destId="{530CFB7B-0CF3-444C-9D2C-B7128997FDF9}" srcOrd="4" destOrd="0" presId="urn:microsoft.com/office/officeart/2005/8/layout/lProcess2"/>
    <dgm:cxn modelId="{A35D48E7-B37D-481A-A88F-EB597E132A40}" type="presParOf" srcId="{A01A009D-B99C-4CF3-8829-08ECF273F3CF}" destId="{9865EA64-7CDC-4498-9186-21940BE30D6B}" srcOrd="3" destOrd="0" presId="urn:microsoft.com/office/officeart/2005/8/layout/lProcess2"/>
    <dgm:cxn modelId="{6C714590-B5AA-4C62-8848-948365234B5D}" type="presParOf" srcId="{A01A009D-B99C-4CF3-8829-08ECF273F3CF}" destId="{00B32A88-E5C2-449B-A64F-B7E1E4A5E990}" srcOrd="4" destOrd="0" presId="urn:microsoft.com/office/officeart/2005/8/layout/lProcess2"/>
    <dgm:cxn modelId="{E7B1D5DA-FFE1-44E9-8A0B-3AC0244ECD1C}" type="presParOf" srcId="{00B32A88-E5C2-449B-A64F-B7E1E4A5E990}" destId="{47DE6B68-61B5-4C98-83DF-4B11EA9007FD}" srcOrd="0" destOrd="0" presId="urn:microsoft.com/office/officeart/2005/8/layout/lProcess2"/>
    <dgm:cxn modelId="{5C1808A8-FA3C-4592-B3B4-49C23C4AFE42}" type="presParOf" srcId="{00B32A88-E5C2-449B-A64F-B7E1E4A5E990}" destId="{55663C05-ECDD-425D-8D3E-CED9E380E474}" srcOrd="1" destOrd="0" presId="urn:microsoft.com/office/officeart/2005/8/layout/lProcess2"/>
    <dgm:cxn modelId="{4296187D-6669-4E25-BD01-002FEF1F999B}" type="presParOf" srcId="{00B32A88-E5C2-449B-A64F-B7E1E4A5E990}" destId="{892E08D6-7E37-4F1D-8DD9-6AB2DA36F680}" srcOrd="2" destOrd="0" presId="urn:microsoft.com/office/officeart/2005/8/layout/lProcess2"/>
    <dgm:cxn modelId="{C1096CA5-F11B-4978-97AE-74AAE5B3497C}" type="presParOf" srcId="{892E08D6-7E37-4F1D-8DD9-6AB2DA36F680}" destId="{0CC87D27-1E10-4EAF-818A-B5293B22899E}" srcOrd="0" destOrd="0" presId="urn:microsoft.com/office/officeart/2005/8/layout/lProcess2"/>
    <dgm:cxn modelId="{DD0A8EE5-67D2-4A19-8BA4-187A0D05EB57}" type="presParOf" srcId="{0CC87D27-1E10-4EAF-818A-B5293B22899E}" destId="{68F3C30E-9772-411A-BB1A-D3539CC471EC}" srcOrd="0" destOrd="0" presId="urn:microsoft.com/office/officeart/2005/8/layout/lProcess2"/>
    <dgm:cxn modelId="{E1B1786E-CABD-4045-916F-8768F7CF6058}" type="presParOf" srcId="{0CC87D27-1E10-4EAF-818A-B5293B22899E}" destId="{F88EBF91-5091-4997-B991-756C5F721543}" srcOrd="1" destOrd="0" presId="urn:microsoft.com/office/officeart/2005/8/layout/lProcess2"/>
    <dgm:cxn modelId="{EB556E40-BD97-4C02-9A0F-FF029EC92A7C}" type="presParOf" srcId="{0CC87D27-1E10-4EAF-818A-B5293B22899E}" destId="{D13438BD-B2F3-49A2-ADB4-29C0AE3197BE}" srcOrd="2" destOrd="0" presId="urn:microsoft.com/office/officeart/2005/8/layout/lProcess2"/>
    <dgm:cxn modelId="{6609320A-891D-42E4-B7A8-753E78AEB7FB}" type="presParOf" srcId="{0CC87D27-1E10-4EAF-818A-B5293B22899E}" destId="{89377458-7482-421E-B04B-03A1D3AB53BC}" srcOrd="3" destOrd="0" presId="urn:microsoft.com/office/officeart/2005/8/layout/lProcess2"/>
    <dgm:cxn modelId="{7FF7A366-45D1-44CA-AF06-0EA11981EEE6}" type="presParOf" srcId="{0CC87D27-1E10-4EAF-818A-B5293B22899E}" destId="{64F40259-C6AD-4898-81EE-D558BAE7B08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5DCF3-5C2E-47D1-AD1E-43ECCB17E3D2}" type="datetimeFigureOut">
              <a:rPr lang="hu-HU" smtClean="0"/>
              <a:t>2019. 11. 12.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F8320-1379-4CA7-B389-03EC5EF92D3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35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F8320-1379-4CA7-B389-03EC5EF92D32}" type="slidenum">
              <a:rPr lang="hu-HU" smtClean="0"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43491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F8320-1379-4CA7-B389-03EC5EF92D32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6012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AF8320-1379-4CA7-B389-03EC5EF92D32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954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F875-DF85-43B2-A4F7-DF0A3E66C7E9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764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3ABAC-3996-4AC7-AC9D-EAA543583024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5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A436-489F-4F1C-97AB-D4D9A03E9585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5133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47A2-D99C-42AF-AD03-685337D85F83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1374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7A440-0141-4D62-96DD-E527BE958DC9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3724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A671F-5E22-467A-9B49-EAFF67B7F4EA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8804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2E22-5402-4D1C-8A23-CE1288DF2281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56613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51E0F-BAF1-4E3D-99AF-50CA36B876D6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10800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090F-1543-446F-8FE1-EA7127B26849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721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8EA5E-5FD9-468F-9585-20ECDFA1AA81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6408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D7F32-A009-4C0B-B88A-63CE9BD0D3B5}" type="datetime1">
              <a:rPr lang="hu-HU" smtClean="0"/>
              <a:t>2019. 11. 12.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13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AD45-3401-4511-BE1C-1C4A4C613B98}" type="datetime1">
              <a:rPr lang="hu-HU" smtClean="0"/>
              <a:t>2019. 11. 12.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6895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DA083-B3BC-4E6B-9C28-709ABC880DFF}" type="datetime1">
              <a:rPr lang="hu-HU" smtClean="0"/>
              <a:t>2019. 11. 12.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49387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0632A-58CE-4CB7-AF66-7ECBA63864E3}" type="datetime1">
              <a:rPr lang="hu-HU" smtClean="0"/>
              <a:t>2019. 11. 12.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165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07347-1884-423A-B68A-95610CDA8168}" type="datetime1">
              <a:rPr lang="hu-HU" smtClean="0"/>
              <a:t>2019. 11. 12.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034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EAB3F-8EC1-4C44-A55A-AAF7A0D0F519}" type="datetime1">
              <a:rPr lang="hu-HU" smtClean="0"/>
              <a:t>2019. 11. 12.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08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ED690-E5D3-414C-AE65-EBEA597E683A}" type="datetime1">
              <a:rPr lang="hu-HU" smtClean="0"/>
              <a:t>2019. 11. 12.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CDE7F8-3FBC-4E36-AB54-90A82414174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39207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f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7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836763" y="2650919"/>
            <a:ext cx="8838153" cy="1688168"/>
          </a:xfrm>
        </p:spPr>
        <p:txBody>
          <a:bodyPr>
            <a:normAutofit/>
          </a:bodyPr>
          <a:lstStyle/>
          <a:p>
            <a:pPr marL="0" indent="0" algn="ctr" fontAlgn="base"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hu-H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önkormányzatok ellenőrzésének számvevőszéki tapasztalatai</a:t>
            </a:r>
            <a:endParaRPr lang="hu-HU" sz="42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53" y="384238"/>
            <a:ext cx="2620226" cy="1693561"/>
          </a:xfrm>
          <a:prstGeom prst="rect">
            <a:avLst/>
          </a:prstGeom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19177" y="5068748"/>
            <a:ext cx="422694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XX. Önkormányzati Költségvetési és Adókonferencia </a:t>
            </a:r>
          </a:p>
          <a:p>
            <a:pPr algn="ctr" eaLnBrk="1" hangingPunct="1">
              <a:defRPr/>
            </a:pP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Eger 2019</a:t>
            </a: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november 12.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594801" y="5068748"/>
            <a:ext cx="255390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hu-HU" altLang="hu-H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Holman Magdolna</a:t>
            </a:r>
          </a:p>
          <a:p>
            <a:pPr algn="ctr" eaLnBrk="1" hangingPunct="1">
              <a:defRPr/>
            </a:pP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Állami Számvevőszék</a:t>
            </a:r>
          </a:p>
          <a:p>
            <a:pPr algn="ctr" eaLnBrk="1" hangingPunct="1">
              <a:defRPr/>
            </a:pPr>
            <a:r>
              <a:rPr lang="hu-HU" altLang="hu-H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Főtitkár</a:t>
            </a:r>
            <a:endParaRPr lang="hu-HU" altLang="hu-HU" sz="2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72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Befektetési tevékenységek ellenőrzése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10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845390" y="1783858"/>
            <a:ext cx="8919712" cy="38923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200"/>
              </a:spcBef>
              <a:buFont typeface="Wingdings 3" charset="2"/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ÁSZ ellenőrizte:</a:t>
            </a:r>
          </a:p>
          <a:p>
            <a:pPr marL="88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befektetési tevékenységet megalapozó szerződéskötést,</a:t>
            </a:r>
          </a:p>
          <a:p>
            <a:pPr marL="88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kapcsolódó döntések előkészítettségét,</a:t>
            </a:r>
          </a:p>
          <a:p>
            <a:pPr marL="88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döntéshozatalt,</a:t>
            </a:r>
          </a:p>
          <a:p>
            <a:pPr marL="88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részletező nyilvántartásokat,</a:t>
            </a:r>
          </a:p>
          <a:p>
            <a:pPr marL="88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elemi költségvetési beszámoló és a mérleg adatainak megfelelő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alátámasztását, a leltárakat</a:t>
            </a:r>
          </a:p>
          <a:p>
            <a:pPr marL="0" indent="0">
              <a:lnSpc>
                <a:spcPct val="80000"/>
              </a:lnSpc>
              <a:spcBef>
                <a:spcPts val="12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meglévő értékpapírok és egyéb befektetések vonatkozásában.</a:t>
            </a:r>
          </a:p>
        </p:txBody>
      </p:sp>
    </p:spTree>
    <p:extLst>
      <p:ext uri="{BB962C8B-B14F-4D97-AF65-F5344CB8AC3E}">
        <p14:creationId xmlns:p14="http://schemas.microsoft.com/office/powerpoint/2010/main" val="1220721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Befektetési tevékenységek ellenőrzése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11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529499" y="1444488"/>
            <a:ext cx="8744503" cy="4961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200"/>
              </a:spcBef>
              <a:buFont typeface="Wingdings 3" charset="2"/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Megállapítások:</a:t>
            </a:r>
          </a:p>
          <a:p>
            <a:pPr marL="5400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befektetési tevékenység szabályszerű végzése nem volt biztosított, mert a belső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kontrollrendszer kialakítása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során nem tartották be a jogszabályi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előírásokat. (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iányzó szervezeti és működési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szabályzat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számviteli politika és az annak keretében elkészítendő szabályzatok).</a:t>
            </a:r>
          </a:p>
          <a:p>
            <a:pPr marL="5400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egyes befektetésekkel kapcsolatos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számviteli elszámolás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nyilvántartás nem volt szabályszerű,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könyvviteli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számlákhoz kapcsolódó részletező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nyilvántartások vezetéséről nem gondoskodtak.</a:t>
            </a:r>
          </a:p>
          <a:p>
            <a:pPr marL="54000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Nem végezték el az értékpapírok leltározását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A mérleget leltárral nem támasztották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alá.</a:t>
            </a:r>
          </a:p>
        </p:txBody>
      </p:sp>
    </p:spTree>
    <p:extLst>
      <p:ext uri="{BB962C8B-B14F-4D97-AF65-F5344CB8AC3E}">
        <p14:creationId xmlns:p14="http://schemas.microsoft.com/office/powerpoint/2010/main" val="1508841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Befektetési tevékenységek ellenőrzése 3.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12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211984" y="1359687"/>
            <a:ext cx="9406469" cy="4864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200"/>
              </a:spcBef>
              <a:buFont typeface="Wingdings 3" charset="2"/>
              <a:buNone/>
            </a:pPr>
            <a:r>
              <a:rPr lang="hu-HU" sz="25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Mire kell figyelni: </a:t>
            </a:r>
          </a:p>
          <a:p>
            <a:pPr marL="540000" algn="just">
              <a:spcBef>
                <a:spcPts val="600"/>
              </a:spcBef>
              <a:buSzPct val="120000"/>
              <a:buFont typeface="Times New Roman" panose="02020603050405020304" pitchFamily="18" charset="0"/>
              <a:buChar char="!"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önkormányzati közpénzek szabályos és átlátható befektetésének előfeltétele a megfelelően kiépített és jól működő belső kontrollrendszer.</a:t>
            </a:r>
          </a:p>
          <a:p>
            <a:pPr marL="540000" algn="just">
              <a:spcBef>
                <a:spcPts val="600"/>
              </a:spcBef>
              <a:buSzPct val="120000"/>
              <a:buFont typeface="Times New Roman" panose="02020603050405020304" pitchFamily="18" charset="0"/>
              <a:buChar char="!"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befektetési döntések előkészítése és végrehajtása során az adott befektetés kockázatosságával arányba kell kiépíteni azokat a kontrollokat, amelyek kellő biztonságot nyújtanak a közvagyon megőrzése és gyarapítása érdekében.</a:t>
            </a:r>
          </a:p>
          <a:p>
            <a:pPr marL="540000" algn="just">
              <a:spcBef>
                <a:spcPts val="600"/>
              </a:spcBef>
              <a:buSzPct val="120000"/>
              <a:buFont typeface="Times New Roman" panose="02020603050405020304" pitchFamily="18" charset="0"/>
              <a:buChar char="!"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jogszabályoknak megfelelően kell elvégezni a besorolási, értékelési feladatokat ahhoz, hogy az információs rendszerekben a valós vagyoni érték kerüljön kimutatásra, és ezáltal lehetséges legyen a befektetett vagyon meglétének megfelelő számbavétele.</a:t>
            </a:r>
          </a:p>
        </p:txBody>
      </p:sp>
    </p:spTree>
    <p:extLst>
      <p:ext uri="{BB962C8B-B14F-4D97-AF65-F5344CB8AC3E}">
        <p14:creationId xmlns:p14="http://schemas.microsoft.com/office/powerpoint/2010/main" val="3854141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6027" y="530718"/>
            <a:ext cx="8952412" cy="1237698"/>
          </a:xfrm>
        </p:spPr>
        <p:txBody>
          <a:bodyPr>
            <a:noAutofit/>
          </a:bodyPr>
          <a:lstStyle/>
          <a:p>
            <a:pPr algn="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gazdasági társaságok ellenőrzése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619553"/>
              </p:ext>
            </p:extLst>
          </p:nvPr>
        </p:nvGraphicFramePr>
        <p:xfrm>
          <a:off x="867115" y="1975449"/>
          <a:ext cx="8112983" cy="4827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13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362310" y="1662524"/>
            <a:ext cx="3631720" cy="4188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Wingdings 3" charset="2"/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Tulajdonosi joggyakorlás:</a:t>
            </a:r>
          </a:p>
        </p:txBody>
      </p:sp>
    </p:spTree>
    <p:extLst>
      <p:ext uri="{BB962C8B-B14F-4D97-AF65-F5344CB8AC3E}">
        <p14:creationId xmlns:p14="http://schemas.microsoft.com/office/powerpoint/2010/main" val="242960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6027" y="530718"/>
            <a:ext cx="8952412" cy="123769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gazdasági társaságok ellenőrzése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14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776376" y="2132630"/>
            <a:ext cx="8462513" cy="40136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önkormányzati menedzsment megújulásának egyik eleme a tulajdonosi joggyakorlás megerősítése!</a:t>
            </a:r>
          </a:p>
          <a:p>
            <a:pPr marL="0" indent="0">
              <a:lnSpc>
                <a:spcPct val="80000"/>
              </a:lnSpc>
              <a:buNone/>
            </a:pPr>
            <a:endParaRPr lang="hu-HU" sz="2500" i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endParaRPr lang="hu-HU" sz="2500" i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1.) A tulajdonosi joggyakorlás kereteinek kialakítása.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2.) A tulajdonosi jogok végrehajtásának gyakorlata.</a:t>
            </a:r>
          </a:p>
          <a:p>
            <a:pPr marL="0" indent="0">
              <a:lnSpc>
                <a:spcPct val="80000"/>
              </a:lnSpc>
              <a:buNone/>
            </a:pPr>
            <a:endParaRPr lang="hu-HU" sz="2500" i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360000" indent="0" algn="ctr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tulajdonosi joggyakorlás kereteinek a kialakítása</a:t>
            </a:r>
          </a:p>
          <a:p>
            <a:pPr marL="36000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26 önkormányzat esetében nem volt megfelelő (62 elemzett).</a:t>
            </a:r>
          </a:p>
          <a:p>
            <a:pPr marL="0" indent="0">
              <a:lnSpc>
                <a:spcPct val="80000"/>
              </a:lnSpc>
              <a:buNone/>
            </a:pPr>
            <a:endParaRPr lang="hu-HU" sz="2500" i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Lefelé nyíl 2"/>
          <p:cNvSpPr/>
          <p:nvPr/>
        </p:nvSpPr>
        <p:spPr>
          <a:xfrm>
            <a:off x="4830792" y="3045125"/>
            <a:ext cx="353683" cy="621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18274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6027" y="530718"/>
            <a:ext cx="8952412" cy="123769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gazdasági társaságok ellenőrzése 3.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15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456026" y="2344815"/>
            <a:ext cx="4347043" cy="4823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FB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kijelölésének a 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hiánya</a:t>
            </a:r>
            <a:endParaRPr lang="hu-HU" sz="25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Tartalom helye 1"/>
          <p:cNvSpPr txBox="1">
            <a:spLocks/>
          </p:cNvSpPr>
          <p:nvPr/>
        </p:nvSpPr>
        <p:spPr>
          <a:xfrm>
            <a:off x="5532831" y="2208117"/>
            <a:ext cx="4343650" cy="75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Tulajdonosi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kontroll, ellenőrzési 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funkció nem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működik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hu-HU" sz="25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Tartalom helye 1"/>
          <p:cNvSpPr txBox="1">
            <a:spLocks/>
          </p:cNvSpPr>
          <p:nvPr/>
        </p:nvSpPr>
        <p:spPr>
          <a:xfrm>
            <a:off x="523895" y="4078043"/>
            <a:ext cx="7811214" cy="25658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hatékony feladatellátás kereteinek kialakítása (+)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Gazdasági program, 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Fejlesztési terv (közép és hosszú távú),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Vagyongazdálkodási terv,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Tulajdonosi elvárások rögzítése (közfeladat-ellátási,    közszolgáltatási szerződés, stb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10" name="Jobbra nyíl 9"/>
          <p:cNvSpPr/>
          <p:nvPr/>
        </p:nvSpPr>
        <p:spPr>
          <a:xfrm>
            <a:off x="4679977" y="2407842"/>
            <a:ext cx="729762" cy="25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Jobbra nyíl 10"/>
          <p:cNvSpPr/>
          <p:nvPr/>
        </p:nvSpPr>
        <p:spPr>
          <a:xfrm>
            <a:off x="4679977" y="3234059"/>
            <a:ext cx="729762" cy="25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Tartalom helye 1"/>
          <p:cNvSpPr txBox="1">
            <a:spLocks/>
          </p:cNvSpPr>
          <p:nvPr/>
        </p:nvSpPr>
        <p:spPr>
          <a:xfrm>
            <a:off x="456026" y="3176988"/>
            <a:ext cx="4347043" cy="4655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Jóváhagyott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ügyrend 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hiánya</a:t>
            </a:r>
            <a:endParaRPr lang="hu-HU" sz="25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8" name="Tartalom helye 1"/>
          <p:cNvSpPr txBox="1">
            <a:spLocks/>
          </p:cNvSpPr>
          <p:nvPr/>
        </p:nvSpPr>
        <p:spPr>
          <a:xfrm>
            <a:off x="5532831" y="3050949"/>
            <a:ext cx="4343650" cy="7176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Működésük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nem átlátható és 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számon kérhető.</a:t>
            </a:r>
            <a:endParaRPr lang="hu-HU" sz="25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65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6027" y="530718"/>
            <a:ext cx="8952412" cy="123769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gazdasági társaságok ellenőrzése 4.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16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368105" y="2158777"/>
            <a:ext cx="4801773" cy="7094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Javadalmazással összefüggő szabályokat </a:t>
            </a:r>
            <a:r>
              <a:rPr lang="hu-H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nem határozták meg</a:t>
            </a: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8" name="Tartalom helye 1"/>
          <p:cNvSpPr txBox="1">
            <a:spLocks/>
          </p:cNvSpPr>
          <p:nvPr/>
        </p:nvSpPr>
        <p:spPr>
          <a:xfrm>
            <a:off x="5871262" y="2032025"/>
            <a:ext cx="4343650" cy="1054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javadalmazás gyakorlata nem </a:t>
            </a:r>
            <a:r>
              <a:rPr lang="hu-H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átlátható, integritást veszélyeztető </a:t>
            </a: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kockázatok nőnek.</a:t>
            </a:r>
          </a:p>
        </p:txBody>
      </p:sp>
      <p:sp>
        <p:nvSpPr>
          <p:cNvPr id="9" name="Tartalom helye 1"/>
          <p:cNvSpPr txBox="1">
            <a:spLocks/>
          </p:cNvSpPr>
          <p:nvPr/>
        </p:nvSpPr>
        <p:spPr>
          <a:xfrm>
            <a:off x="368103" y="4710546"/>
            <a:ext cx="9033343" cy="1570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hu-H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Jó gyakorlatok </a:t>
            </a: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(+)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Üzleti terv készítési kötelezettség előírása (tartalom, forma),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Szakmai beszámolási kötelezettség előírása (beszámolón túl),</a:t>
            </a:r>
          </a:p>
          <a:p>
            <a:pPr marL="7200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Önkormányzati első ellenőrzés bevonása a tulajdonosi kontrollba.</a:t>
            </a:r>
            <a:endParaRPr lang="hu-HU" sz="2200" i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Jobbra nyíl 9"/>
          <p:cNvSpPr/>
          <p:nvPr/>
        </p:nvSpPr>
        <p:spPr>
          <a:xfrm>
            <a:off x="5037175" y="2343315"/>
            <a:ext cx="577362" cy="25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Jobbra nyíl 10"/>
          <p:cNvSpPr/>
          <p:nvPr/>
        </p:nvSpPr>
        <p:spPr>
          <a:xfrm>
            <a:off x="5037175" y="3980724"/>
            <a:ext cx="577362" cy="25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Tartalom helye 1"/>
          <p:cNvSpPr txBox="1">
            <a:spLocks/>
          </p:cNvSpPr>
          <p:nvPr/>
        </p:nvSpPr>
        <p:spPr>
          <a:xfrm>
            <a:off x="368104" y="2893216"/>
            <a:ext cx="4406120" cy="8439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hu-H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beszámoló elfogadása nem történt meg (üzleti terv, eredményfelosztás sem).</a:t>
            </a:r>
          </a:p>
        </p:txBody>
      </p:sp>
      <p:sp>
        <p:nvSpPr>
          <p:cNvPr id="13" name="Tartalom helye 1"/>
          <p:cNvSpPr txBox="1">
            <a:spLocks/>
          </p:cNvSpPr>
          <p:nvPr/>
        </p:nvSpPr>
        <p:spPr>
          <a:xfrm>
            <a:off x="5614537" y="3074861"/>
            <a:ext cx="4857101" cy="7145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Nem győződtek meg a nemzeti vagyonnal való </a:t>
            </a:r>
            <a:r>
              <a:rPr lang="hu-H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gazdálkodás </a:t>
            </a: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szabályszerűségéről.</a:t>
            </a:r>
          </a:p>
        </p:txBody>
      </p:sp>
      <p:sp>
        <p:nvSpPr>
          <p:cNvPr id="14" name="Tartalom helye 1"/>
          <p:cNvSpPr txBox="1">
            <a:spLocks/>
          </p:cNvSpPr>
          <p:nvPr/>
        </p:nvSpPr>
        <p:spPr>
          <a:xfrm>
            <a:off x="368104" y="3870855"/>
            <a:ext cx="4669071" cy="6622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2400"/>
              </a:spcBef>
              <a:buFont typeface="Wingdings" panose="05000000000000000000" pitchFamily="2" charset="2"/>
              <a:buChar char="Ø"/>
            </a:pPr>
            <a:r>
              <a:rPr lang="hu-HU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FB írásos véleményének hiányában döntöttek a beszámolóról</a:t>
            </a:r>
          </a:p>
        </p:txBody>
      </p:sp>
      <p:sp>
        <p:nvSpPr>
          <p:cNvPr id="15" name="Tartalom helye 1"/>
          <p:cNvSpPr txBox="1">
            <a:spLocks/>
          </p:cNvSpPr>
          <p:nvPr/>
        </p:nvSpPr>
        <p:spPr>
          <a:xfrm>
            <a:off x="5871262" y="3851179"/>
            <a:ext cx="3476366" cy="701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sv-SE" sz="22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Feladatait nem látta el, kontroll hiánya.</a:t>
            </a:r>
          </a:p>
        </p:txBody>
      </p:sp>
      <p:sp>
        <p:nvSpPr>
          <p:cNvPr id="16" name="Jobbra nyíl 15"/>
          <p:cNvSpPr/>
          <p:nvPr/>
        </p:nvSpPr>
        <p:spPr>
          <a:xfrm>
            <a:off x="4631718" y="3187366"/>
            <a:ext cx="601030" cy="2556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3097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Adósságrendezési eljárások ellenőrzése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17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469114" y="1377009"/>
            <a:ext cx="9023230" cy="5135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Megállapítások: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nem kezdeményezték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adósságrendezési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eljárás megindítását,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annak ellenére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hogy a törvényben előírt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feltételek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fennálltak.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(90 napon túl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lejárt tartozással a 2012-2016.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években 514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rendelkezett, 45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önkormányzatnál történt adósságrendezés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.)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2009-2016. évek között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befejeződött adósságrendezési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eljárásoknál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eljárás befejezése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évének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végén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több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mint felénél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nem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állt fenn a fizetőképesség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reorganizációs programot az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nem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válságból kivezető út megkeresésére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gazdálkodási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lehetőségeik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átgondolására használták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hanem a törvényi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előírásoknak csupán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formai szempontok szerint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feleltették meg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azt.</a:t>
            </a:r>
          </a:p>
        </p:txBody>
      </p:sp>
    </p:spTree>
    <p:extLst>
      <p:ext uri="{BB962C8B-B14F-4D97-AF65-F5344CB8AC3E}">
        <p14:creationId xmlns:p14="http://schemas.microsoft.com/office/powerpoint/2010/main" val="2714731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104182" y="539344"/>
            <a:ext cx="772064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ÖKOMER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986863" y="1758578"/>
            <a:ext cx="8355545" cy="3900350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ellenőrzés társadalmi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ndokoltsága:</a:t>
            </a:r>
          </a:p>
          <a:p>
            <a:pPr marL="540000">
              <a:spcBef>
                <a:spcPts val="6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2011-2014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között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önkormányzati adósságállomány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állami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konszolidáció;</a:t>
            </a:r>
          </a:p>
          <a:p>
            <a:pPr marL="540000">
              <a:spcBef>
                <a:spcPts val="6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feladatellátása újra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strukturálódott, rendszerszinten pénzügyi helyzetük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helyreállt;</a:t>
            </a:r>
          </a:p>
          <a:p>
            <a:pPr marL="540000">
              <a:spcBef>
                <a:spcPts val="6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gazdálkodásából eredő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veszélyek miatt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továbbra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is kiemelt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figyelem (pénzügyi egyensúly, pénzügyi sérülékenység, rendszeregyensúlyi kockázatok).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459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104182" y="539344"/>
            <a:ext cx="772064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ÖKOMER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937261" y="1689532"/>
            <a:ext cx="8579616" cy="462500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1200"/>
              </a:spcBef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ÁSZ értékeli:</a:t>
            </a:r>
          </a:p>
          <a:p>
            <a:pPr marL="7200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eladósodási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kockázatait,</a:t>
            </a:r>
          </a:p>
          <a:p>
            <a:pPr marL="7200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pénzügyi gazdálkodásuk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fenntarthatóságát,</a:t>
            </a:r>
          </a:p>
          <a:p>
            <a:pPr marL="720000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vagyongazdálkodás során a vagyon értéke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megőrzését.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spcBef>
                <a:spcPts val="3600"/>
              </a:spcBef>
              <a:buNone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Eddig megjelent jelentések: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132 nagyközségi önkormányzatról 18081 számú jelentés</a:t>
            </a:r>
          </a:p>
          <a:p>
            <a:pPr marL="54000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2014-2015. év (2018. április)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322 városi önkormányzatról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19017 számú jelentés</a:t>
            </a:r>
          </a:p>
          <a:p>
            <a:pPr marL="540000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2015-2016. év (2019. március)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19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2287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229" y="1545258"/>
            <a:ext cx="2411145" cy="2225672"/>
          </a:xfrm>
          <a:prstGeom prst="rect">
            <a:avLst/>
          </a:prstGeom>
        </p:spPr>
      </p:pic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756847" y="540581"/>
            <a:ext cx="8596668" cy="747042"/>
          </a:xfrm>
        </p:spPr>
        <p:txBody>
          <a:bodyPr>
            <a:norm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Közpénzfelhasználás – ÁSZ ellenőrzés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6847" y="1454413"/>
            <a:ext cx="7269907" cy="2761050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hu-H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Magyarország Alaptörvénye:</a:t>
            </a:r>
          </a:p>
          <a:p>
            <a:r>
              <a:rPr lang="hu-HU" sz="29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</a:t>
            </a:r>
            <a:r>
              <a:rPr lang="hu-H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lszámolási kötelezettség</a:t>
            </a:r>
          </a:p>
          <a:p>
            <a:r>
              <a:rPr lang="hu-HU" sz="29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</a:t>
            </a:r>
            <a:r>
              <a:rPr lang="hu-H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tláthatóság elve</a:t>
            </a:r>
          </a:p>
          <a:p>
            <a:r>
              <a:rPr lang="hu-HU" sz="29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lang="hu-H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közélet tisztaságának elve</a:t>
            </a:r>
          </a:p>
          <a:p>
            <a:r>
              <a:rPr lang="hu-HU" sz="29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</a:t>
            </a:r>
            <a:r>
              <a:rPr lang="hu-H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emzeti vagyon megőrzése, védelme</a:t>
            </a:r>
          </a:p>
          <a:p>
            <a:r>
              <a:rPr lang="hu-HU" sz="29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</a:t>
            </a:r>
            <a:r>
              <a:rPr lang="hu-HU" sz="29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emzeti vagyonnal való felelős gazdálkodás</a:t>
            </a:r>
          </a:p>
        </p:txBody>
      </p:sp>
      <p:sp>
        <p:nvSpPr>
          <p:cNvPr id="6" name="Dia számának helye 1"/>
          <p:cNvSpPr>
            <a:spLocks noGrp="1"/>
          </p:cNvSpPr>
          <p:nvPr>
            <p:ph type="sldNum" sz="quarter" idx="12"/>
          </p:nvPr>
        </p:nvSpPr>
        <p:spPr>
          <a:xfrm>
            <a:off x="8572379" y="6041361"/>
            <a:ext cx="683339" cy="365125"/>
          </a:xfrm>
        </p:spPr>
        <p:txBody>
          <a:bodyPr/>
          <a:lstStyle/>
          <a:p>
            <a:fld id="{20975BC7-B352-425B-9169-38630B9F3972}" type="slidenum">
              <a:rPr lang="hu-HU" smtClean="0"/>
              <a:t>2</a:t>
            </a:fld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756848" y="4286201"/>
            <a:ext cx="7539428" cy="2293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hu-HU" sz="25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Állami Számvevőszék:</a:t>
            </a:r>
          </a:p>
          <a:p>
            <a:pPr>
              <a:lnSpc>
                <a:spcPct val="80000"/>
              </a:lnSpc>
            </a:pP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özponti költségvetés végrehajtása</a:t>
            </a:r>
          </a:p>
          <a:p>
            <a:pPr>
              <a:lnSpc>
                <a:spcPct val="80000"/>
              </a:lnSpc>
            </a:pP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államháztartás gazdálkodása</a:t>
            </a:r>
            <a:endParaRPr lang="hu-HU" sz="25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llamháztartásból származó források felhasználása</a:t>
            </a:r>
            <a:endParaRPr lang="hu-HU" sz="25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emzeti vagyon kezelése</a:t>
            </a:r>
            <a:endParaRPr lang="hu-HU" sz="2500" b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393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77334" y="485328"/>
            <a:ext cx="8596668" cy="73244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322 város ellenőrzése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megállapítások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1539782"/>
              </p:ext>
            </p:extLst>
          </p:nvPr>
        </p:nvGraphicFramePr>
        <p:xfrm>
          <a:off x="677334" y="1368150"/>
          <a:ext cx="8596668" cy="42250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20</a:t>
            </a:fld>
            <a:endParaRPr lang="hu-HU" dirty="0"/>
          </a:p>
        </p:txBody>
      </p:sp>
      <p:sp>
        <p:nvSpPr>
          <p:cNvPr id="6" name="Tartalom helye 1"/>
          <p:cNvSpPr txBox="1">
            <a:spLocks/>
          </p:cNvSpPr>
          <p:nvPr/>
        </p:nvSpPr>
        <p:spPr>
          <a:xfrm>
            <a:off x="992038" y="5743530"/>
            <a:ext cx="7358332" cy="8988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322 városi önkormányzat </a:t>
            </a:r>
            <a:r>
              <a:rPr lang="hu-H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gazdálkodása </a:t>
            </a: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stabil.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19 </a:t>
            </a:r>
            <a:r>
              <a:rPr lang="hu-H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városi önkormányzat </a:t>
            </a: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esetében magas kockázat feltárása.</a:t>
            </a:r>
          </a:p>
        </p:txBody>
      </p:sp>
    </p:spTree>
    <p:extLst>
      <p:ext uri="{BB962C8B-B14F-4D97-AF65-F5344CB8AC3E}">
        <p14:creationId xmlns:p14="http://schemas.microsoft.com/office/powerpoint/2010/main" val="3998067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77334" y="485328"/>
            <a:ext cx="8596668" cy="73244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322 város ellenőrzése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megállapítások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21</a:t>
            </a:fld>
            <a:endParaRPr lang="hu-HU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922" y="1411013"/>
            <a:ext cx="4657039" cy="5244231"/>
          </a:xfrm>
          <a:prstGeom prst="rect">
            <a:avLst/>
          </a:prstGeom>
        </p:spPr>
      </p:pic>
      <p:sp>
        <p:nvSpPr>
          <p:cNvPr id="8" name="Téglalap 7"/>
          <p:cNvSpPr/>
          <p:nvPr/>
        </p:nvSpPr>
        <p:spPr>
          <a:xfrm>
            <a:off x="6100233" y="3540685"/>
            <a:ext cx="372525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Lakosságszám:</a:t>
            </a:r>
          </a:p>
          <a:p>
            <a:pPr algn="ctr" defTabSz="45720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2015. </a:t>
            </a:r>
            <a:r>
              <a:rPr lang="hu-H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</a:t>
            </a: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anuár 1-én   3.306.792 fő</a:t>
            </a:r>
          </a:p>
          <a:p>
            <a:pPr algn="ctr" defTabSz="457200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2016. </a:t>
            </a:r>
            <a:r>
              <a:rPr lang="hu-H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január 1-én </a:t>
            </a:r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3.299.234 fő</a:t>
            </a:r>
            <a:endParaRPr lang="hu-H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4007387" y="2215326"/>
            <a:ext cx="500332" cy="1639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5" name="Szövegdoboz 4"/>
          <p:cNvSpPr txBox="1"/>
          <p:nvPr/>
        </p:nvSpPr>
        <p:spPr>
          <a:xfrm>
            <a:off x="5265174" y="2379228"/>
            <a:ext cx="449826" cy="1501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sz="500" dirty="0"/>
          </a:p>
        </p:txBody>
      </p:sp>
    </p:spTree>
    <p:extLst>
      <p:ext uri="{BB962C8B-B14F-4D97-AF65-F5344CB8AC3E}">
        <p14:creationId xmlns:p14="http://schemas.microsoft.com/office/powerpoint/2010/main" val="380064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66784" y="609600"/>
            <a:ext cx="8907218" cy="73244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322 város ellenőrzése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következtetések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81155" y="1869324"/>
            <a:ext cx="8512326" cy="1650253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városi önkormányzatok pénzügyi,- vagyoni helyzetére, eladósodósára irányuló kockázatok értékelése rámutatott arra, hogy a </a:t>
            </a: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városi önkormányzatok gazdálkodása stabil, rendszerszintű beavatkozást nem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igényel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600"/>
              </a:spcBef>
              <a:buNone/>
            </a:pP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22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84" y="3826641"/>
            <a:ext cx="2615016" cy="1743343"/>
          </a:xfrm>
          <a:prstGeom prst="rect">
            <a:avLst/>
          </a:prstGeom>
        </p:spPr>
      </p:pic>
      <p:sp>
        <p:nvSpPr>
          <p:cNvPr id="6" name="Tartalom helye 2"/>
          <p:cNvSpPr txBox="1">
            <a:spLocks/>
          </p:cNvSpPr>
          <p:nvPr/>
        </p:nvSpPr>
        <p:spPr>
          <a:xfrm>
            <a:off x="3692105" y="3457374"/>
            <a:ext cx="5701375" cy="2481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városi önkormányzatok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pénzügyi gazdálkodás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ának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változatlan formában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történő fenntartása az önkormányzatok szintjén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ot jelent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pénzügyi egyensúlyra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ezáltal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ok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eladósodására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2696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66784" y="609600"/>
            <a:ext cx="8907218" cy="73244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322 város ellenőrzése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következtetések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80851" y="1816362"/>
            <a:ext cx="4921209" cy="4590125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működési jövedelem fedezetet nyújtott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ugyan 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felhalmozási költségvetés negatív egyenlegére, valamint tőketörlesztésre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is,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azonban a </a:t>
            </a: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külső források visszafizetésének növekedése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az elindult </a:t>
            </a: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fejlesztések finanszírozása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és az abból adódó fenntartási kiadások megjelenése </a:t>
            </a: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kockázatforrás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 jelent a városi </a:t>
            </a:r>
            <a:r>
              <a:rPr lang="hu-H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eladósodására, ezért e kockázatok kezelése odafigyelést igényel.</a:t>
            </a:r>
          </a:p>
          <a:p>
            <a:pPr marL="0" indent="0">
              <a:spcBef>
                <a:spcPts val="600"/>
              </a:spcBef>
              <a:buNone/>
            </a:pP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23</a:t>
            </a:fld>
            <a:endParaRPr lang="hu-HU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754" y="2544793"/>
            <a:ext cx="3442535" cy="241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9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66784" y="609600"/>
            <a:ext cx="8907218" cy="73244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322 város ellenőrzése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következtetések 3.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24</a:t>
            </a:fld>
            <a:endParaRPr lang="hu-HU"/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4211291" y="2729900"/>
            <a:ext cx="5355403" cy="27478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600"/>
              </a:spcBef>
              <a:buNone/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ellenőrzés megállapításai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alapján az önkormányzatok a vagyon értékét megőrizték. A többségi tulajdonban lévő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gazdasági társaságok kötelezettség-állományából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adódó </a:t>
            </a:r>
            <a:r>
              <a:rPr lang="hu-H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kockázatok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középtávú kezelése indokolt.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74" y="1859165"/>
            <a:ext cx="3169263" cy="231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1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457862" y="555960"/>
            <a:ext cx="6989097" cy="798975"/>
          </a:xfrm>
        </p:spPr>
        <p:txBody>
          <a:bodyPr>
            <a:norm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Az ÁSZ tanácsadói tevékenysége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t>25</a:t>
            </a:fld>
            <a:endParaRPr lang="hu-HU" dirty="0"/>
          </a:p>
        </p:txBody>
      </p:sp>
      <p:pic>
        <p:nvPicPr>
          <p:cNvPr id="16" name="Picture 3" descr="ANd9GcS4ets54QfGjpjijevh4VINDpdCsY3rlO6VVzEn1y45qwyXD8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68" y="4961862"/>
            <a:ext cx="4484687" cy="1079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106" y="1620375"/>
            <a:ext cx="4215911" cy="2810608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67" y="1620375"/>
            <a:ext cx="4215912" cy="281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95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294997" y="557666"/>
            <a:ext cx="6410189" cy="684539"/>
          </a:xfrm>
        </p:spPr>
        <p:txBody>
          <a:bodyPr>
            <a:norm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Számvevőszéki elemzések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t>26</a:t>
            </a:fld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569344" y="2325447"/>
            <a:ext cx="851302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</a:t>
            </a:r>
            <a:r>
              <a:rPr lang="hu-HU" sz="24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önkormányzati tulajdonú, város- és piacüzemeltetési feladatokat ellátó gazdasági társaságok ellenőrzési </a:t>
            </a: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tapasztalatairól </a:t>
            </a:r>
            <a:r>
              <a:rPr lang="hu-HU" sz="2400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(2019. július)</a:t>
            </a:r>
          </a:p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az önkormányzati tulajdonú, sporttal kapcsolatos feladatokat ellátó gazdasági társaságok ellenőrzési tapasztalatairól </a:t>
            </a:r>
            <a:r>
              <a:rPr lang="hu-HU" sz="2400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(2019. július)</a:t>
            </a:r>
          </a:p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a kultúra és média területén tevékenykedő önkormányzati tulajdonú gazdasági társaságok ellenőrzési tapasztalatairól </a:t>
            </a:r>
            <a:r>
              <a:rPr lang="hu-HU" sz="2400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(2019. július</a:t>
            </a:r>
            <a:r>
              <a:rPr lang="hu-HU" sz="2400" spc="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52" y="324838"/>
            <a:ext cx="1924145" cy="1278182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138" y="2607239"/>
            <a:ext cx="2370384" cy="1580256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138" y="4889638"/>
            <a:ext cx="2370384" cy="1580257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138" y="324839"/>
            <a:ext cx="2370385" cy="158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5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406097" y="555790"/>
            <a:ext cx="6073670" cy="779430"/>
          </a:xfrm>
        </p:spPr>
        <p:txBody>
          <a:bodyPr>
            <a:norm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Számvevőszéki elemzések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t>27</a:t>
            </a:fld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543464" y="1976607"/>
            <a:ext cx="87305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Elemzés </a:t>
            </a:r>
            <a:r>
              <a:rPr lang="hu-HU" sz="2400" i="1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országos nemzetiségi önkormányzatok fenntartásában levő intézmények ellenőrzési tapasztalatairól </a:t>
            </a:r>
            <a:r>
              <a:rPr lang="hu-HU" sz="2400" spc="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(2019. április)</a:t>
            </a:r>
          </a:p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az önkormányzati tulajdonú egészségügyi ellátást végző gazdasági társaságok ellenőrzési tapasztalatairól </a:t>
            </a:r>
            <a:r>
              <a:rPr lang="hu-HU" sz="2400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(2019. március)</a:t>
            </a:r>
          </a:p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– Eléri-e célját az önkormányzati adósságrendezés? </a:t>
            </a:r>
            <a:r>
              <a:rPr lang="hu-HU" sz="2400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(2018. május)</a:t>
            </a:r>
          </a:p>
          <a:p>
            <a:pPr marL="342900" indent="-342900" defTabSz="457200">
              <a:spcBef>
                <a:spcPts val="12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Ø"/>
            </a:pP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Elemzés – </a:t>
            </a:r>
            <a:r>
              <a:rPr lang="hu-HU" sz="24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lang="hu-HU" sz="24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közpénz-befektetés átláthatósága – Ellenőrzési tapasztalatok az önkormányzatoknál </a:t>
            </a:r>
            <a:r>
              <a:rPr lang="hu-HU" sz="2400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(2018. április)</a:t>
            </a:r>
            <a:endParaRPr lang="hu-HU" sz="2400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429" y="4184210"/>
            <a:ext cx="2619757" cy="1742138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52" y="316212"/>
            <a:ext cx="1924145" cy="1278182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6557" y="1579992"/>
            <a:ext cx="2613629" cy="174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5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457864" y="520867"/>
            <a:ext cx="6989097" cy="798975"/>
          </a:xfrm>
        </p:spPr>
        <p:txBody>
          <a:bodyPr>
            <a:norm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Jó gyakorlatok szeminárium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ia számának hely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28</a:t>
            </a:fld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76" y="1561381"/>
            <a:ext cx="3506637" cy="2337759"/>
          </a:xfrm>
          <a:prstGeom prst="rect">
            <a:avLst/>
          </a:prstGeom>
        </p:spPr>
      </p:pic>
      <p:sp>
        <p:nvSpPr>
          <p:cNvPr id="7" name="Tartalom helye 2"/>
          <p:cNvSpPr txBox="1">
            <a:spLocks/>
          </p:cNvSpPr>
          <p:nvPr/>
        </p:nvSpPr>
        <p:spPr>
          <a:xfrm>
            <a:off x="7828107" y="2364894"/>
            <a:ext cx="1712563" cy="458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2010 óta 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7530825" y="3659306"/>
            <a:ext cx="2367321" cy="8784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</a:t>
            </a: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ó gyakorlatok megosztása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>
          <a:xfrm>
            <a:off x="4136525" y="2790091"/>
            <a:ext cx="3640231" cy="980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képzések, oktatások, konferenciák tartása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4259220" y="1582087"/>
            <a:ext cx="3359475" cy="9769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</a:t>
            </a: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tikus közpénzügyi vezetőképzés indítása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Tartalom helye 2"/>
          <p:cNvSpPr txBox="1">
            <a:spLocks/>
          </p:cNvSpPr>
          <p:nvPr/>
        </p:nvSpPr>
        <p:spPr>
          <a:xfrm>
            <a:off x="1035982" y="4140679"/>
            <a:ext cx="2259310" cy="931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tudásmegosztó fórumsorozat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Tartalom helye 2"/>
          <p:cNvSpPr txBox="1">
            <a:spLocks/>
          </p:cNvSpPr>
          <p:nvPr/>
        </p:nvSpPr>
        <p:spPr>
          <a:xfrm>
            <a:off x="1566376" y="5335104"/>
            <a:ext cx="2151609" cy="879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tapasztalatok cseréje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Tartalom helye 2"/>
          <p:cNvSpPr txBox="1">
            <a:spLocks/>
          </p:cNvSpPr>
          <p:nvPr/>
        </p:nvSpPr>
        <p:spPr>
          <a:xfrm>
            <a:off x="5249580" y="5335104"/>
            <a:ext cx="2173007" cy="8553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</a:t>
            </a: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élemények megvitatása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4" name="Tartalom helye 2"/>
          <p:cNvSpPr txBox="1">
            <a:spLocks/>
          </p:cNvSpPr>
          <p:nvPr/>
        </p:nvSpPr>
        <p:spPr>
          <a:xfrm>
            <a:off x="3717985" y="4117896"/>
            <a:ext cx="3390147" cy="1002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hu-HU" sz="2500" i="1" spc="1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</a:t>
            </a:r>
            <a:r>
              <a:rPr lang="hu-HU" sz="2500" i="1" spc="1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udásmegosztás nemzetközi színtéren is</a:t>
            </a:r>
            <a:endParaRPr lang="hu-HU" sz="2500" i="1" spc="1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56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2773680" y="478959"/>
            <a:ext cx="6426679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Öntesztek 1. – 2014-től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29</a:t>
            </a:fld>
            <a:endParaRPr lang="hu-HU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634" y="1543175"/>
            <a:ext cx="6023066" cy="4889574"/>
          </a:xfrm>
          <a:prstGeom prst="rect">
            <a:avLst/>
          </a:prstGeom>
        </p:spPr>
      </p:pic>
      <p:pic>
        <p:nvPicPr>
          <p:cNvPr id="6" name="Picture 3" descr="ANd9GcS4ets54QfGjpjijevh4VINDpdCsY3rlO6VVzEn1y45qwyXD8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41" y="244053"/>
            <a:ext cx="2839579" cy="80976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lipszis 2"/>
          <p:cNvSpPr/>
          <p:nvPr/>
        </p:nvSpPr>
        <p:spPr>
          <a:xfrm>
            <a:off x="4019909" y="4843077"/>
            <a:ext cx="2831741" cy="2314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4019909" y="5155355"/>
            <a:ext cx="2876191" cy="2105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Ellipszis 9"/>
          <p:cNvSpPr/>
          <p:nvPr/>
        </p:nvSpPr>
        <p:spPr>
          <a:xfrm>
            <a:off x="4019909" y="5365887"/>
            <a:ext cx="2952391" cy="1979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/>
          <p:cNvSpPr/>
          <p:nvPr/>
        </p:nvSpPr>
        <p:spPr>
          <a:xfrm>
            <a:off x="3975459" y="3886200"/>
            <a:ext cx="2876191" cy="4002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42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668958" y="483985"/>
            <a:ext cx="8824823" cy="648456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Az 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államháztartás </a:t>
            </a:r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ellenőrzési rendszere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3</a:t>
            </a:fld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315" y="1813913"/>
            <a:ext cx="6986111" cy="4592574"/>
          </a:xfrm>
          <a:prstGeom prst="rect">
            <a:avLst/>
          </a:prstGeom>
        </p:spPr>
      </p:pic>
      <p:sp>
        <p:nvSpPr>
          <p:cNvPr id="6" name="Tartalom helye 2"/>
          <p:cNvSpPr txBox="1">
            <a:spLocks/>
          </p:cNvSpPr>
          <p:nvPr/>
        </p:nvSpPr>
        <p:spPr>
          <a:xfrm>
            <a:off x="6055743" y="1681130"/>
            <a:ext cx="1232478" cy="64545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Wingdings 3" charset="2"/>
              <a:buNone/>
            </a:pPr>
            <a:r>
              <a:rPr lang="hu-HU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Külső ellenőrzés</a:t>
            </a:r>
            <a:endParaRPr lang="hu-HU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7" name="Tartalom helye 2"/>
          <p:cNvSpPr txBox="1">
            <a:spLocks/>
          </p:cNvSpPr>
          <p:nvPr/>
        </p:nvSpPr>
        <p:spPr>
          <a:xfrm>
            <a:off x="3812953" y="1681130"/>
            <a:ext cx="1531774" cy="645454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Font typeface="Wingdings 3" charset="2"/>
              <a:buNone/>
            </a:pPr>
            <a:r>
              <a:rPr lang="hu-HU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Kormányzati ellenőrzés</a:t>
            </a:r>
            <a:endParaRPr lang="hu-HU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3867" y="3892432"/>
            <a:ext cx="1503810" cy="2252402"/>
          </a:xfrm>
          <a:prstGeom prst="rect">
            <a:avLst/>
          </a:prstGeom>
          <a:ln w="38100">
            <a:solidFill>
              <a:schemeClr val="bg1"/>
            </a:solidFill>
            <a:prstDash val="solid"/>
          </a:ln>
        </p:spPr>
      </p:pic>
      <p:sp>
        <p:nvSpPr>
          <p:cNvPr id="11" name="Téglalapbuborék 10"/>
          <p:cNvSpPr/>
          <p:nvPr/>
        </p:nvSpPr>
        <p:spPr>
          <a:xfrm>
            <a:off x="1638744" y="2625606"/>
            <a:ext cx="1696280" cy="817904"/>
          </a:xfrm>
          <a:prstGeom prst="wedgeRectCallout">
            <a:avLst>
              <a:gd name="adj1" fmla="val 29382"/>
              <a:gd name="adj2" fmla="val 9861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hu-H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Belső </a:t>
            </a:r>
            <a:r>
              <a:rPr lang="hu-H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kontrollrendszer(Belső ellenőr)</a:t>
            </a:r>
            <a:endParaRPr lang="hu-H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647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673004" y="1193320"/>
            <a:ext cx="2889848" cy="727528"/>
          </a:xfrm>
        </p:spPr>
        <p:txBody>
          <a:bodyPr>
            <a:noAutofit/>
          </a:bodyPr>
          <a:lstStyle/>
          <a:p>
            <a:pPr algn="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Öntesztek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30</a:t>
            </a:fld>
            <a:endParaRPr lang="hu-HU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589" y="714945"/>
            <a:ext cx="5969923" cy="3624736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91" y="2675448"/>
            <a:ext cx="5969923" cy="3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298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364449" y="491062"/>
            <a:ext cx="6832119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Öntesztek 3.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3364302" y="1481047"/>
            <a:ext cx="6711351" cy="246588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Szervezetek, intézmények vezetőinek támogatására;</a:t>
            </a: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feladatellátás, belső kontrollrendszer </a:t>
            </a:r>
            <a:r>
              <a:rPr lang="hu-H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szabályszerűségének </a:t>
            </a: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felmérésére, értékelésére;</a:t>
            </a: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adott </a:t>
            </a:r>
            <a:r>
              <a:rPr lang="hu-H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működési és szabályozási környezetre, </a:t>
            </a: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feladatok sajátosságaira;</a:t>
            </a: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kitöltése önkéntes </a:t>
            </a:r>
            <a:r>
              <a:rPr lang="hu-H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alapon, saját </a:t>
            </a:r>
            <a:r>
              <a:rPr lang="hu-H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hasznosulásra.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31</a:t>
            </a:fld>
            <a:endParaRPr lang="hu-HU" dirty="0"/>
          </a:p>
        </p:txBody>
      </p:sp>
      <p:pic>
        <p:nvPicPr>
          <p:cNvPr id="8" name="Picture 5" descr="ANd9GcSn2Z5UTw1F-TPpuiqDdYuGMcme8SglX8sPEMbE1i5mUB_jNiz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542" y="1481048"/>
            <a:ext cx="17287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Kép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2" y="4278805"/>
            <a:ext cx="2808288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 descr="felkialtoj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304" y="3294991"/>
            <a:ext cx="6873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9936" y="3632798"/>
            <a:ext cx="737828" cy="314139"/>
          </a:xfrm>
          <a:prstGeom prst="downArrow">
            <a:avLst/>
          </a:prstGeom>
        </p:spPr>
      </p:pic>
      <p:sp>
        <p:nvSpPr>
          <p:cNvPr id="13" name="Tartalom helye 1"/>
          <p:cNvSpPr txBox="1">
            <a:spLocks/>
          </p:cNvSpPr>
          <p:nvPr/>
        </p:nvSpPr>
        <p:spPr>
          <a:xfrm>
            <a:off x="3666227" y="4159658"/>
            <a:ext cx="5055079" cy="2418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hu-H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önteszt alkalmas arra, hogy kitöltői képet alkothassanak saját működésük szabályozottságáról, belső kontrollmechanizmusaik állapotáról, továbbá eredményesen használható a hibák, hiányosságok, kockázatok feltárására, és a javítási lehetőségek beazonosítására.</a:t>
            </a:r>
            <a:endParaRPr lang="hu-HU" sz="24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653522" y="5869981"/>
            <a:ext cx="25779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Elérhetőség:</a:t>
            </a:r>
          </a:p>
          <a:p>
            <a:r>
              <a:rPr lang="hu-H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https</a:t>
            </a:r>
            <a:r>
              <a:rPr lang="hu-HU" sz="20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://asz.hu/ontesztek</a:t>
            </a:r>
          </a:p>
        </p:txBody>
      </p:sp>
    </p:spTree>
    <p:extLst>
      <p:ext uri="{BB962C8B-B14F-4D97-AF65-F5344CB8AC3E}">
        <p14:creationId xmlns:p14="http://schemas.microsoft.com/office/powerpoint/2010/main" val="360576890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artalom helye 8"/>
          <p:cNvSpPr>
            <a:spLocks noGrp="1"/>
          </p:cNvSpPr>
          <p:nvPr>
            <p:ph idx="1"/>
          </p:nvPr>
        </p:nvSpPr>
        <p:spPr>
          <a:xfrm>
            <a:off x="1628813" y="3118753"/>
            <a:ext cx="7534237" cy="1536768"/>
          </a:xfrm>
        </p:spPr>
        <p:txBody>
          <a:bodyPr>
            <a:normAutofit/>
          </a:bodyPr>
          <a:lstStyle/>
          <a:p>
            <a:pPr marL="0" indent="0" algn="ctr" fontAlgn="base">
              <a:spcBef>
                <a:spcPts val="600"/>
              </a:spcBef>
              <a:spcAft>
                <a:spcPct val="0"/>
              </a:spcAft>
              <a:buNone/>
              <a:defRPr/>
            </a:pPr>
            <a:r>
              <a:rPr lang="hu-HU" sz="4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Köszönöm megtisztelő figyelmüket!</a:t>
            </a:r>
            <a:endParaRPr lang="hu-HU" sz="46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53" y="384238"/>
            <a:ext cx="2620226" cy="169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610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743591" y="489442"/>
            <a:ext cx="8935665" cy="738022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hu-H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laptézis</a:t>
            </a:r>
            <a:endParaRPr lang="hu-HU" sz="40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>
          <a:xfrm>
            <a:off x="343090" y="1486293"/>
            <a:ext cx="9736669" cy="28559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400"/>
              </a:lnSpc>
              <a:spcBef>
                <a:spcPts val="600"/>
              </a:spcBef>
              <a:buNone/>
            </a:pPr>
            <a:r>
              <a:rPr lang="hu-HU" altLang="hu-HU" sz="26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megfelelő belső kontrollrendszer öt pillérén keresztül </a:t>
            </a:r>
            <a:r>
              <a:rPr lang="hu-HU" altLang="hu-HU" sz="26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biztosítja</a:t>
            </a:r>
          </a:p>
          <a:p>
            <a:pPr marL="720000">
              <a:lnSpc>
                <a:spcPts val="2400"/>
              </a:lnSpc>
              <a:spcBef>
                <a:spcPts val="1200"/>
              </a:spcBef>
            </a:pPr>
            <a:r>
              <a:rPr lang="hu-HU" altLang="hu-HU" sz="2600" i="1" dirty="0" smtClean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gazdálkodás </a:t>
            </a:r>
            <a:r>
              <a:rPr lang="hu-HU" altLang="hu-HU" sz="2600" b="1" i="1" dirty="0" smtClean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átláthatóságát</a:t>
            </a:r>
            <a:r>
              <a:rPr lang="hu-HU" altLang="hu-HU" sz="2600" b="1" i="1" dirty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szabályosságát, megbízhatóságát</a:t>
            </a:r>
            <a:r>
              <a:rPr lang="hu-HU" altLang="hu-HU" sz="2600" i="1" dirty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720000" algn="just">
              <a:lnSpc>
                <a:spcPts val="2400"/>
              </a:lnSpc>
              <a:spcBef>
                <a:spcPts val="1200"/>
              </a:spcBef>
            </a:pPr>
            <a:r>
              <a:rPr lang="hu-HU" altLang="hu-HU" sz="2600" i="1" dirty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 erőforrások védelmét;</a:t>
            </a:r>
          </a:p>
          <a:p>
            <a:pPr marL="720000" algn="just">
              <a:lnSpc>
                <a:spcPts val="2400"/>
              </a:lnSpc>
              <a:spcBef>
                <a:spcPts val="1200"/>
              </a:spcBef>
            </a:pPr>
            <a:r>
              <a:rPr lang="hu-HU" altLang="hu-HU" sz="2600" i="1" dirty="0" smtClean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kitűzött célok teljesítését;</a:t>
            </a:r>
          </a:p>
          <a:p>
            <a:pPr marL="720000" algn="just">
              <a:lnSpc>
                <a:spcPts val="2400"/>
              </a:lnSpc>
              <a:spcBef>
                <a:spcPts val="1200"/>
              </a:spcBef>
            </a:pPr>
            <a:r>
              <a:rPr lang="hu-HU" altLang="hu-HU" sz="2600" i="1" dirty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u-HU" altLang="hu-HU" sz="2600" i="1" dirty="0" smtClean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rősíti a korrupciós kockázatokkal szembeni védelmet;</a:t>
            </a:r>
            <a:endParaRPr lang="hu-HU" altLang="hu-HU" sz="2600" i="1" dirty="0">
              <a:solidFill>
                <a:srgbClr val="00007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20000">
              <a:lnSpc>
                <a:spcPts val="2400"/>
              </a:lnSpc>
              <a:spcBef>
                <a:spcPts val="1200"/>
              </a:spcBef>
            </a:pPr>
            <a:r>
              <a:rPr lang="hu-HU" altLang="hu-HU" sz="2600" i="1" dirty="0">
                <a:solidFill>
                  <a:srgbClr val="00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csökkenti a hibák és szabálytalanságok kockázatát.</a:t>
            </a: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1362974" y="5897425"/>
            <a:ext cx="2156784" cy="425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hu-H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Kontrollkörnyezet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>
          <a:xfrm>
            <a:off x="948905" y="5384764"/>
            <a:ext cx="2570853" cy="3895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hu-H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Kontrolltevékenységek</a:t>
            </a: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5423009" y="5461969"/>
            <a:ext cx="2156785" cy="3715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hu-H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Kockázatértékelés</a:t>
            </a:r>
            <a:endParaRPr lang="hu-H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5423009" y="4921304"/>
            <a:ext cx="3401813" cy="377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hu-H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Információ</a:t>
            </a:r>
            <a:r>
              <a:rPr lang="hu-H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és kommunikáció</a:t>
            </a:r>
            <a:endParaRPr lang="hu-H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Tartalom helye 2"/>
          <p:cNvSpPr txBox="1">
            <a:spLocks/>
          </p:cNvSpPr>
          <p:nvPr/>
        </p:nvSpPr>
        <p:spPr>
          <a:xfrm>
            <a:off x="2007129" y="4802720"/>
            <a:ext cx="1512629" cy="420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Aft>
                <a:spcPts val="600"/>
              </a:spcAft>
              <a:buNone/>
            </a:pPr>
            <a:r>
              <a:rPr lang="hu-H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Monitoring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9758" y="4601043"/>
            <a:ext cx="1903252" cy="1721853"/>
          </a:xfrm>
          <a:prstGeom prst="rect">
            <a:avLst/>
          </a:prstGeom>
        </p:spPr>
      </p:pic>
      <p:sp>
        <p:nvSpPr>
          <p:cNvPr id="12" name="Dia számának helye 2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/>
          <a:lstStyle/>
          <a:p>
            <a:r>
              <a:rPr lang="hu-HU" dirty="0" smtClean="0"/>
              <a:t>4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22386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83794" y="305018"/>
            <a:ext cx="8935665" cy="1213231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Az 1. védelmi vonal megfelelő működésének alapfeltételei</a:t>
            </a: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 smtClean="0"/>
              <a:t>5</a:t>
            </a:fld>
            <a:endParaRPr lang="hu-HU"/>
          </a:p>
        </p:txBody>
      </p:sp>
      <p:sp>
        <p:nvSpPr>
          <p:cNvPr id="9" name="Tartalom helye 2"/>
          <p:cNvSpPr txBox="1">
            <a:spLocks/>
          </p:cNvSpPr>
          <p:nvPr/>
        </p:nvSpPr>
        <p:spPr>
          <a:xfrm>
            <a:off x="916118" y="2044209"/>
            <a:ext cx="1910469" cy="425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hu-H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Függetlenség</a:t>
            </a:r>
            <a:endParaRPr lang="hu-HU" sz="2400" b="1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0840" y="2156604"/>
            <a:ext cx="2513024" cy="3754957"/>
          </a:xfrm>
          <a:prstGeom prst="rect">
            <a:avLst/>
          </a:prstGeom>
          <a:ln w="38100">
            <a:solidFill>
              <a:schemeClr val="bg1"/>
            </a:solidFill>
            <a:prstDash val="solid"/>
          </a:ln>
        </p:spPr>
      </p:pic>
      <p:sp>
        <p:nvSpPr>
          <p:cNvPr id="6" name="Tartalom helye 2"/>
          <p:cNvSpPr txBox="1">
            <a:spLocks/>
          </p:cNvSpPr>
          <p:nvPr/>
        </p:nvSpPr>
        <p:spPr>
          <a:xfrm>
            <a:off x="6448996" y="2781531"/>
            <a:ext cx="3305287" cy="4936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Éves </a:t>
            </a: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ellenőrzési </a:t>
            </a:r>
            <a:r>
              <a:rPr lang="hu-H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jelentés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>
          <a:xfrm>
            <a:off x="496851" y="3638362"/>
            <a:ext cx="2968857" cy="4947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Szabályozott </a:t>
            </a:r>
            <a:r>
              <a:rPr lang="hu-H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működés</a:t>
            </a:r>
            <a:endParaRPr lang="hu-H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606871" y="5297027"/>
            <a:ext cx="2803585" cy="425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Ellenőrzési program </a:t>
            </a:r>
          </a:p>
        </p:txBody>
      </p:sp>
      <p:sp>
        <p:nvSpPr>
          <p:cNvPr id="10" name="Tartalom helye 2"/>
          <p:cNvSpPr txBox="1">
            <a:spLocks/>
          </p:cNvSpPr>
          <p:nvPr/>
        </p:nvSpPr>
        <p:spPr>
          <a:xfrm>
            <a:off x="843409" y="4427157"/>
            <a:ext cx="2330503" cy="468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Kockázatelemzés</a:t>
            </a:r>
          </a:p>
        </p:txBody>
      </p:sp>
      <p:sp>
        <p:nvSpPr>
          <p:cNvPr id="11" name="Tartalom helye 2"/>
          <p:cNvSpPr txBox="1">
            <a:spLocks/>
          </p:cNvSpPr>
          <p:nvPr/>
        </p:nvSpPr>
        <p:spPr>
          <a:xfrm>
            <a:off x="6752466" y="2044209"/>
            <a:ext cx="2698349" cy="425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Ellenőrzési jelentés</a:t>
            </a:r>
          </a:p>
        </p:txBody>
      </p:sp>
      <p:sp>
        <p:nvSpPr>
          <p:cNvPr id="12" name="Tartalom helye 2"/>
          <p:cNvSpPr txBox="1">
            <a:spLocks/>
          </p:cNvSpPr>
          <p:nvPr/>
        </p:nvSpPr>
        <p:spPr>
          <a:xfrm>
            <a:off x="443661" y="2838945"/>
            <a:ext cx="3022047" cy="425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Feladatellátás, jogkör</a:t>
            </a:r>
          </a:p>
        </p:txBody>
      </p:sp>
      <p:sp>
        <p:nvSpPr>
          <p:cNvPr id="14" name="Tartalom helye 2"/>
          <p:cNvSpPr txBox="1">
            <a:spLocks/>
          </p:cNvSpPr>
          <p:nvPr/>
        </p:nvSpPr>
        <p:spPr>
          <a:xfrm>
            <a:off x="6653156" y="4213102"/>
            <a:ext cx="2981862" cy="8961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Intézkedési tervek és nyomon követésük</a:t>
            </a:r>
          </a:p>
        </p:txBody>
      </p:sp>
      <p:sp>
        <p:nvSpPr>
          <p:cNvPr id="15" name="Tartalom helye 2"/>
          <p:cNvSpPr txBox="1">
            <a:spLocks/>
          </p:cNvSpPr>
          <p:nvPr/>
        </p:nvSpPr>
        <p:spPr>
          <a:xfrm>
            <a:off x="7276665" y="5297027"/>
            <a:ext cx="1734843" cy="4255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00"/>
              </a:spcBef>
              <a:buNone/>
            </a:pPr>
            <a:r>
              <a:rPr lang="hu-HU" sz="23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Szakértelem</a:t>
            </a:r>
          </a:p>
        </p:txBody>
      </p:sp>
      <p:sp>
        <p:nvSpPr>
          <p:cNvPr id="16" name="Tartalom helye 2"/>
          <p:cNvSpPr txBox="1">
            <a:spLocks/>
          </p:cNvSpPr>
          <p:nvPr/>
        </p:nvSpPr>
        <p:spPr>
          <a:xfrm>
            <a:off x="6448996" y="3600169"/>
            <a:ext cx="3390182" cy="5329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400"/>
              </a:spcBef>
              <a:buNone/>
            </a:pPr>
            <a:r>
              <a:rPr lang="hu-H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Nyilvántartások vezetése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583794" y="6198044"/>
            <a:ext cx="856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>
              <a:spcBef>
                <a:spcPts val="400"/>
              </a:spcBef>
              <a:buClr>
                <a:schemeClr val="accent1"/>
              </a:buClr>
              <a:buSzPct val="80000"/>
            </a:pPr>
            <a:r>
              <a:rPr lang="hu-H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(Elemzés a belső ellenőrzés állapotáról a 2016-os ellenőrzések tükrében – 2018)</a:t>
            </a:r>
          </a:p>
        </p:txBody>
      </p:sp>
    </p:spTree>
    <p:extLst>
      <p:ext uri="{BB962C8B-B14F-4D97-AF65-F5344CB8AC3E}">
        <p14:creationId xmlns:p14="http://schemas.microsoft.com/office/powerpoint/2010/main" val="826838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104182" y="539344"/>
            <a:ext cx="772064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ellenőrzések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75300" y="1414733"/>
            <a:ext cx="8578406" cy="499175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integritás- és belső kontroll: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önkormányzatok működésének irányítottságát,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korrupció elleni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védettségét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értékeli;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vagyongazdálkodás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önkormányzati vagyongazdálkodást, a vagyon védelmét,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értékének megőrzését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állagának megóvását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értékeli;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befektetések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befektetési döntések szabályszerűségét, helyénvalóságát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értékeli;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jelentős </a:t>
            </a: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beruházások: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értékeli a központi forrásokból is megvalósuló beruházások előkészítését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az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 felkészültségét a beruházás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lebonyolítására;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adósságrendezés: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értékeli, hogy az önkormányzat gazdálkodása az adósságrendezési eljárás alatt megfelelt-e a jogszabályi előírásoknak;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hu-HU" sz="2500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hu-HU" sz="2500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6</a:t>
            </a:fld>
            <a:endParaRPr lang="hu-HU" dirty="0"/>
          </a:p>
        </p:txBody>
      </p:sp>
      <p:sp>
        <p:nvSpPr>
          <p:cNvPr id="3" name="Szövegdoboz 2"/>
          <p:cNvSpPr txBox="1"/>
          <p:nvPr/>
        </p:nvSpPr>
        <p:spPr>
          <a:xfrm>
            <a:off x="10791465" y="1943198"/>
            <a:ext cx="548547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U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</a:t>
            </a:r>
          </a:p>
          <a:p>
            <a:pPr algn="ctr"/>
            <a:r>
              <a:rPr lang="hu-HU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236520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1104182" y="539344"/>
            <a:ext cx="772064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Önkormányzati ellenőrzések </a:t>
            </a:r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997520" y="1844645"/>
            <a:ext cx="7991205" cy="4491423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teljesítmény-ellenőrzés: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gazdasági terület teljesítménye, a vezetői teljesítmény;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intézmények ellenőrzése: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szabályszerűségi ellenőrzés a teljesítményellenőrzés megalapozásához, intézmények vagyongazdálkodását értékeli;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az önkormányzat gazdasági társaságainak ellenőrzése;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községi, nagyközségi önkormányzatok integritásának ellenőrzése;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önkormányzatok pénzügyi monitoring alapján végzett ellenőrzése (ÖKOMER)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582037" y="6041362"/>
            <a:ext cx="683339" cy="365125"/>
          </a:xfrm>
        </p:spPr>
        <p:txBody>
          <a:bodyPr/>
          <a:lstStyle/>
          <a:p>
            <a:fld id="{91CDE7F8-3FBC-4E36-AB54-90A82414174B}" type="slidenum">
              <a:rPr lang="hu-HU"/>
              <a:pPr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6601049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Integritás és belső kontroll ellenőrzések 1.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714102" y="1503385"/>
            <a:ext cx="8604070" cy="490310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szabályszerű működés lényeges elemei: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j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ogszabályoknak megfelelő szervezeti és működési szabályzat;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jogszabályoknak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megfelelő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számviteli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politika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és az annak keretében elkészítendő szabályzatok; 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gazdálkodási jogkörök gyakorlására jogosult személyekről és aláírás-mintájukról naprakész nyilvántartás vezetése;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jogszabályoknak megfelelő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gazdálkodási szabályzat;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kockázatelemzésen alapuló szabályozott és működtetett integrált kockázatkezelési rendszer;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jogszabályoknak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megfelelő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adatvédelmi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és adatbiztonsági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szabályzat,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iratkezelési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szabályzat;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150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539931" y="539344"/>
            <a:ext cx="8952412" cy="727528"/>
          </a:xfrm>
        </p:spPr>
        <p:txBody>
          <a:bodyPr>
            <a:noAutofit/>
          </a:bodyPr>
          <a:lstStyle/>
          <a:p>
            <a:pPr algn="ctr"/>
            <a:r>
              <a:rPr lang="hu-HU" sz="3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Integritás és belső kontroll ellenőrzések 2.</a:t>
            </a:r>
            <a:endParaRPr lang="hu-HU" sz="3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605244" y="1531236"/>
            <a:ext cx="9254747" cy="4875251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spcBef>
                <a:spcPts val="1800"/>
              </a:spcBef>
              <a:buNone/>
            </a:pPr>
            <a:r>
              <a:rPr lang="hu-HU" sz="25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szabályszerű működés lényeges elemei </a:t>
            </a:r>
            <a:r>
              <a:rPr lang="hu-HU" sz="25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hu-HU" sz="25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szabályszerűen kiállított bizonylat alapján rögzített adatok vezetése a számviteli nyilvántartásokba;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kötelezettségvállalás,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teljesítés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igazolása az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jogosult által, szabályszerűen történt;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kialakították </a:t>
            </a: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szervezet tevékenységének, a célok megvalósításának nyomon követését biztosító 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rendszert;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v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ezették a belső és külső ellenőrzésekről az előírt nyilvántartásokat;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szervezet integritását támogató kontrollokat építettek ki;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hu-HU" sz="25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</a:t>
            </a:r>
            <a:r>
              <a:rPr lang="hu-H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szervezeti teljesítmény mérésére alkalmas követelményeket alakítottak ki.</a:t>
            </a:r>
            <a:endParaRPr lang="hu-HU" sz="25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DE7F8-3FBC-4E36-AB54-90A82414174B}" type="slidenum">
              <a:rPr lang="hu-HU"/>
              <a:pPr/>
              <a:t>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819631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zetta">
  <a:themeElements>
    <a:clrScheme name="1. egyéni séma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zet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3205</TotalTime>
  <Words>1671</Words>
  <Application>Microsoft Office PowerPoint</Application>
  <PresentationFormat>Szélesvásznú</PresentationFormat>
  <Paragraphs>246</Paragraphs>
  <Slides>32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6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32</vt:i4>
      </vt:variant>
    </vt:vector>
  </HeadingPairs>
  <TitlesOfParts>
    <vt:vector size="39" baseType="lpstr">
      <vt:lpstr>Arial</vt:lpstr>
      <vt:lpstr>Calibri</vt:lpstr>
      <vt:lpstr>Times New Roman</vt:lpstr>
      <vt:lpstr>Trebuchet MS</vt:lpstr>
      <vt:lpstr>Wingdings</vt:lpstr>
      <vt:lpstr>Wingdings 3</vt:lpstr>
      <vt:lpstr>Fazetta</vt:lpstr>
      <vt:lpstr>PowerPoint bemutató</vt:lpstr>
      <vt:lpstr>Közpénzfelhasználás – ÁSZ ellenőrzés</vt:lpstr>
      <vt:lpstr>Az államháztartás ellenőrzési rendszere</vt:lpstr>
      <vt:lpstr>Alaptézis</vt:lpstr>
      <vt:lpstr>Az 1. védelmi vonal megfelelő működésének alapfeltételei</vt:lpstr>
      <vt:lpstr>Önkormányzati ellenőrzések 1.</vt:lpstr>
      <vt:lpstr>Önkormányzati ellenőrzések 2.</vt:lpstr>
      <vt:lpstr>Integritás és belső kontroll ellenőrzések 1.</vt:lpstr>
      <vt:lpstr>Integritás és belső kontroll ellenőrzések 2.</vt:lpstr>
      <vt:lpstr>Befektetési tevékenységek ellenőrzése 1.</vt:lpstr>
      <vt:lpstr>Befektetési tevékenységek ellenőrzése 2.</vt:lpstr>
      <vt:lpstr>Befektetési tevékenységek ellenőrzése 3.</vt:lpstr>
      <vt:lpstr>Önkormányzati gazdasági társaságok ellenőrzése 1.</vt:lpstr>
      <vt:lpstr>Önkormányzati gazdasági társaságok ellenőrzése 2.</vt:lpstr>
      <vt:lpstr>Önkormányzati gazdasági társaságok ellenőrzése 3.</vt:lpstr>
      <vt:lpstr>Önkormányzati gazdasági társaságok ellenőrzése 4.</vt:lpstr>
      <vt:lpstr>Adósságrendezési eljárások ellenőrzése</vt:lpstr>
      <vt:lpstr>ÖKOMER 1.</vt:lpstr>
      <vt:lpstr>ÖKOMER 2.</vt:lpstr>
      <vt:lpstr>322 város ellenőrzése – megállapítások 1.</vt:lpstr>
      <vt:lpstr>322 város ellenőrzése – megállapítások 2.</vt:lpstr>
      <vt:lpstr>322 város ellenőrzése – következtetések 1.</vt:lpstr>
      <vt:lpstr>322 város ellenőrzése – következtetések 2.</vt:lpstr>
      <vt:lpstr>322 város ellenőrzése – következtetések 3.</vt:lpstr>
      <vt:lpstr>Az ÁSZ tanácsadói tevékenysége</vt:lpstr>
      <vt:lpstr>Számvevőszéki elemzések 1.</vt:lpstr>
      <vt:lpstr>Számvevőszéki elemzések 2.</vt:lpstr>
      <vt:lpstr>Jó gyakorlatok szeminárium</vt:lpstr>
      <vt:lpstr>Öntesztek 1. – 2014-től</vt:lpstr>
      <vt:lpstr>Öntesztek 2.</vt:lpstr>
      <vt:lpstr>Öntesztek 3.</vt:lpstr>
      <vt:lpstr>PowerPoint bemutató</vt:lpstr>
    </vt:vector>
  </TitlesOfParts>
  <Company>Állami Számvevőszék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Kiss Marietta</dc:creator>
  <cp:lastModifiedBy>User2</cp:lastModifiedBy>
  <cp:revision>388</cp:revision>
  <cp:lastPrinted>2019-11-12T07:25:13Z</cp:lastPrinted>
  <dcterms:created xsi:type="dcterms:W3CDTF">2016-11-09T12:12:15Z</dcterms:created>
  <dcterms:modified xsi:type="dcterms:W3CDTF">2019-11-12T08:55:14Z</dcterms:modified>
</cp:coreProperties>
</file>