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7" r:id="rId2"/>
    <p:sldId id="426" r:id="rId3"/>
    <p:sldId id="427" r:id="rId4"/>
    <p:sldId id="425" r:id="rId5"/>
    <p:sldId id="429" r:id="rId6"/>
    <p:sldId id="430" r:id="rId7"/>
    <p:sldId id="428" r:id="rId8"/>
    <p:sldId id="432" r:id="rId9"/>
    <p:sldId id="433" r:id="rId10"/>
    <p:sldId id="434" r:id="rId11"/>
    <p:sldId id="435" r:id="rId12"/>
    <p:sldId id="452" r:id="rId13"/>
    <p:sldId id="455" r:id="rId14"/>
    <p:sldId id="441" r:id="rId15"/>
    <p:sldId id="442" r:id="rId16"/>
    <p:sldId id="451" r:id="rId17"/>
    <p:sldId id="444" r:id="rId18"/>
    <p:sldId id="445" r:id="rId19"/>
    <p:sldId id="446" r:id="rId20"/>
    <p:sldId id="453" r:id="rId21"/>
    <p:sldId id="454" r:id="rId22"/>
    <p:sldId id="447" r:id="rId23"/>
    <p:sldId id="448" r:id="rId24"/>
    <p:sldId id="458" r:id="rId25"/>
    <p:sldId id="457" r:id="rId26"/>
    <p:sldId id="449" r:id="rId27"/>
    <p:sldId id="460" r:id="rId28"/>
    <p:sldId id="450" r:id="rId29"/>
    <p:sldId id="459" r:id="rId30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arkas Milán" initials="FM" lastIdx="5" clrIdx="0"/>
  <p:cmAuthor id="1" name="Király László" initials="KL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3252A2"/>
    <a:srgbClr val="6C0000"/>
    <a:srgbClr val="B5C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Közepesen sötét stílu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34" autoAdjust="0"/>
    <p:restoredTop sz="87320" autoAdjust="0"/>
  </p:normalViewPr>
  <p:slideViewPr>
    <p:cSldViewPr>
      <p:cViewPr varScale="1">
        <p:scale>
          <a:sx n="99" d="100"/>
          <a:sy n="99" d="100"/>
        </p:scale>
        <p:origin x="-108" y="-4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592D13-C850-46EB-B76C-1764354B407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889445D-55D5-4C0D-8BC1-9A51EC79F7F1}">
      <dgm:prSet phldrT="[Szöveg]" custT="1"/>
      <dgm:spPr/>
      <dgm:t>
        <a:bodyPr/>
        <a:lstStyle/>
        <a:p>
          <a:r>
            <a:rPr lang="hu-HU" sz="1800" dirty="0" err="1" smtClean="0">
              <a:solidFill>
                <a:srgbClr val="FFFF00"/>
              </a:solidFill>
            </a:rPr>
            <a:t>Áhsz</a:t>
          </a:r>
          <a:r>
            <a:rPr lang="hu-HU" sz="1800" dirty="0" smtClean="0">
              <a:solidFill>
                <a:srgbClr val="FFFF00"/>
              </a:solidFill>
            </a:rPr>
            <a:t>. 30/A. §</a:t>
          </a:r>
        </a:p>
        <a:p>
          <a:r>
            <a:rPr lang="hu-HU" sz="1800" dirty="0" smtClean="0"/>
            <a:t>Mérlegkészítés időpontja</a:t>
          </a:r>
        </a:p>
        <a:p>
          <a:r>
            <a:rPr lang="hu-HU" sz="1800" dirty="0" smtClean="0"/>
            <a:t>február 25.</a:t>
          </a:r>
          <a:endParaRPr lang="hu-HU" sz="1800" dirty="0"/>
        </a:p>
      </dgm:t>
    </dgm:pt>
    <dgm:pt modelId="{5A9D7BE4-40F6-4095-90F2-5CF4B5C9308A}" type="parTrans" cxnId="{E4137594-490F-4EA1-8DC0-951BF7F15442}">
      <dgm:prSet/>
      <dgm:spPr/>
      <dgm:t>
        <a:bodyPr/>
        <a:lstStyle/>
        <a:p>
          <a:endParaRPr lang="hu-HU"/>
        </a:p>
      </dgm:t>
    </dgm:pt>
    <dgm:pt modelId="{ADD25C77-020F-45B5-A896-0EF442E6CDC0}" type="sibTrans" cxnId="{E4137594-490F-4EA1-8DC0-951BF7F15442}">
      <dgm:prSet/>
      <dgm:spPr/>
      <dgm:t>
        <a:bodyPr/>
        <a:lstStyle/>
        <a:p>
          <a:endParaRPr lang="hu-HU"/>
        </a:p>
      </dgm:t>
    </dgm:pt>
    <dgm:pt modelId="{DC327DB0-E621-4BB9-BA8E-4EAE2B9D2936}">
      <dgm:prSet phldrT="[Szöveg]" custT="1"/>
      <dgm:spPr/>
      <dgm:t>
        <a:bodyPr/>
        <a:lstStyle/>
        <a:p>
          <a:r>
            <a:rPr lang="hu-HU" sz="1800" dirty="0" err="1" smtClean="0">
              <a:solidFill>
                <a:srgbClr val="FFFF00"/>
              </a:solidFill>
            </a:rPr>
            <a:t>Áhsz</a:t>
          </a:r>
          <a:r>
            <a:rPr lang="hu-HU" sz="1800" dirty="0" smtClean="0">
              <a:solidFill>
                <a:srgbClr val="FFFF00"/>
              </a:solidFill>
            </a:rPr>
            <a:t>. 32. § (1)</a:t>
          </a:r>
        </a:p>
        <a:p>
          <a:r>
            <a:rPr lang="hu-HU" sz="1800" dirty="0" smtClean="0"/>
            <a:t>KGR-K11 feltöltés</a:t>
          </a:r>
        </a:p>
        <a:p>
          <a:r>
            <a:rPr lang="hu-HU" sz="1800" dirty="0" smtClean="0"/>
            <a:t>költségvetési szerv február 28. </a:t>
          </a:r>
        </a:p>
      </dgm:t>
    </dgm:pt>
    <dgm:pt modelId="{8590D852-7D75-4E6B-BF77-ACD8CDB47C0C}" type="parTrans" cxnId="{F49A3400-38A0-4E2D-BE06-A4548B0AA53B}">
      <dgm:prSet/>
      <dgm:spPr/>
      <dgm:t>
        <a:bodyPr/>
        <a:lstStyle/>
        <a:p>
          <a:endParaRPr lang="hu-HU"/>
        </a:p>
      </dgm:t>
    </dgm:pt>
    <dgm:pt modelId="{34283D97-9CB0-48F2-AF13-0993AEE0380C}" type="sibTrans" cxnId="{F49A3400-38A0-4E2D-BE06-A4548B0AA53B}">
      <dgm:prSet/>
      <dgm:spPr/>
      <dgm:t>
        <a:bodyPr/>
        <a:lstStyle/>
        <a:p>
          <a:endParaRPr lang="hu-HU"/>
        </a:p>
      </dgm:t>
    </dgm:pt>
    <dgm:pt modelId="{1FC13732-7C20-45CB-9BCE-B291F72F59F7}">
      <dgm:prSet custT="1"/>
      <dgm:spPr/>
      <dgm:t>
        <a:bodyPr/>
        <a:lstStyle/>
        <a:p>
          <a:r>
            <a:rPr lang="hu-HU" sz="1600" dirty="0" err="1" smtClean="0">
              <a:solidFill>
                <a:srgbClr val="FFFF00"/>
              </a:solidFill>
            </a:rPr>
            <a:t>Áhsz</a:t>
          </a:r>
          <a:r>
            <a:rPr lang="hu-HU" sz="1600" dirty="0" smtClean="0">
              <a:solidFill>
                <a:srgbClr val="FFFF00"/>
              </a:solidFill>
            </a:rPr>
            <a:t>. 32. § (1a) </a:t>
          </a:r>
        </a:p>
        <a:p>
          <a:r>
            <a:rPr lang="hu-HU" sz="1600" dirty="0" smtClean="0"/>
            <a:t>+ 20 nap</a:t>
          </a:r>
        </a:p>
        <a:p>
          <a:r>
            <a:rPr lang="hu-HU" sz="1600" dirty="0" smtClean="0"/>
            <a:t>Irányító szervi felülvizsgálat, jóváhagyás</a:t>
          </a:r>
        </a:p>
        <a:p>
          <a:r>
            <a:rPr lang="hu-HU" sz="1600" dirty="0" smtClean="0"/>
            <a:t>+ önkormányzati feltöltés</a:t>
          </a:r>
          <a:endParaRPr lang="hu-HU" sz="1600" dirty="0"/>
        </a:p>
      </dgm:t>
    </dgm:pt>
    <dgm:pt modelId="{E69C89AF-EB3F-4D39-AB52-762C575EBAC8}" type="parTrans" cxnId="{7908416A-C4FC-457C-A8A3-EE7393B3CCE6}">
      <dgm:prSet/>
      <dgm:spPr/>
      <dgm:t>
        <a:bodyPr/>
        <a:lstStyle/>
        <a:p>
          <a:endParaRPr lang="hu-HU"/>
        </a:p>
      </dgm:t>
    </dgm:pt>
    <dgm:pt modelId="{65328E84-4EAD-444A-B4FC-2A47C1E48812}" type="sibTrans" cxnId="{7908416A-C4FC-457C-A8A3-EE7393B3CCE6}">
      <dgm:prSet/>
      <dgm:spPr/>
      <dgm:t>
        <a:bodyPr/>
        <a:lstStyle/>
        <a:p>
          <a:endParaRPr lang="hu-HU"/>
        </a:p>
      </dgm:t>
    </dgm:pt>
    <dgm:pt modelId="{1E40CE35-9498-4CE5-B19F-0E9D22E1A3FC}" type="pres">
      <dgm:prSet presAssocID="{7F592D13-C850-46EB-B76C-1764354B407E}" presName="CompostProcess" presStyleCnt="0">
        <dgm:presLayoutVars>
          <dgm:dir/>
          <dgm:resizeHandles val="exact"/>
        </dgm:presLayoutVars>
      </dgm:prSet>
      <dgm:spPr/>
    </dgm:pt>
    <dgm:pt modelId="{B669EC0F-CE72-4410-AF81-E37C7482CBDE}" type="pres">
      <dgm:prSet presAssocID="{7F592D13-C850-46EB-B76C-1764354B407E}" presName="arrow" presStyleLbl="bgShp" presStyleIdx="0" presStyleCnt="1" custScaleX="117647" custScaleY="85000"/>
      <dgm:spPr/>
    </dgm:pt>
    <dgm:pt modelId="{E7FBF4B2-4E31-4FC9-8E43-6CDFDD197450}" type="pres">
      <dgm:prSet presAssocID="{7F592D13-C850-46EB-B76C-1764354B407E}" presName="linearProcess" presStyleCnt="0"/>
      <dgm:spPr/>
    </dgm:pt>
    <dgm:pt modelId="{18509791-FBB1-4B60-98B8-6507B971ABAC}" type="pres">
      <dgm:prSet presAssocID="{E889445D-55D5-4C0D-8BC1-9A51EC79F7F1}" presName="textNode" presStyleLbl="node1" presStyleIdx="0" presStyleCnt="3" custLinFactNeighborX="-14537" custLinFactNeighborY="-875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F0998B5-7BBE-4716-B52C-2F28B92634B3}" type="pres">
      <dgm:prSet presAssocID="{ADD25C77-020F-45B5-A896-0EF442E6CDC0}" presName="sibTrans" presStyleCnt="0"/>
      <dgm:spPr/>
    </dgm:pt>
    <dgm:pt modelId="{D4D5B1DD-A7C9-482E-A14C-9BEDEE16C1C1}" type="pres">
      <dgm:prSet presAssocID="{DC327DB0-E621-4BB9-BA8E-4EAE2B9D2936}" presName="textNode" presStyleLbl="node1" presStyleIdx="1" presStyleCnt="3" custLinFactNeighborX="-8828" custLinFactNeighborY="-875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D9E5E80-25AC-4A1A-81FD-B4D03EC45792}" type="pres">
      <dgm:prSet presAssocID="{34283D97-9CB0-48F2-AF13-0993AEE0380C}" presName="sibTrans" presStyleCnt="0"/>
      <dgm:spPr/>
    </dgm:pt>
    <dgm:pt modelId="{CFC37F30-8E04-495F-9276-AEE12FACE529}" type="pres">
      <dgm:prSet presAssocID="{1FC13732-7C20-45CB-9BCE-B291F72F59F7}" presName="textNode" presStyleLbl="node1" presStyleIdx="2" presStyleCnt="3" custLinFactNeighborX="-41231" custLinFactNeighborY="-875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F49A3400-38A0-4E2D-BE06-A4548B0AA53B}" srcId="{7F592D13-C850-46EB-B76C-1764354B407E}" destId="{DC327DB0-E621-4BB9-BA8E-4EAE2B9D2936}" srcOrd="1" destOrd="0" parTransId="{8590D852-7D75-4E6B-BF77-ACD8CDB47C0C}" sibTransId="{34283D97-9CB0-48F2-AF13-0993AEE0380C}"/>
    <dgm:cxn modelId="{E4137594-490F-4EA1-8DC0-951BF7F15442}" srcId="{7F592D13-C850-46EB-B76C-1764354B407E}" destId="{E889445D-55D5-4C0D-8BC1-9A51EC79F7F1}" srcOrd="0" destOrd="0" parTransId="{5A9D7BE4-40F6-4095-90F2-5CF4B5C9308A}" sibTransId="{ADD25C77-020F-45B5-A896-0EF442E6CDC0}"/>
    <dgm:cxn modelId="{440B2397-5E5F-4397-BA41-315764A3E45B}" type="presOf" srcId="{1FC13732-7C20-45CB-9BCE-B291F72F59F7}" destId="{CFC37F30-8E04-495F-9276-AEE12FACE529}" srcOrd="0" destOrd="0" presId="urn:microsoft.com/office/officeart/2005/8/layout/hProcess9"/>
    <dgm:cxn modelId="{B8211603-BE8C-4C18-913A-DBEB2DC98AAF}" type="presOf" srcId="{DC327DB0-E621-4BB9-BA8E-4EAE2B9D2936}" destId="{D4D5B1DD-A7C9-482E-A14C-9BEDEE16C1C1}" srcOrd="0" destOrd="0" presId="urn:microsoft.com/office/officeart/2005/8/layout/hProcess9"/>
    <dgm:cxn modelId="{2C53E5B6-8D6B-493B-9FF4-F32252626A2B}" type="presOf" srcId="{E889445D-55D5-4C0D-8BC1-9A51EC79F7F1}" destId="{18509791-FBB1-4B60-98B8-6507B971ABAC}" srcOrd="0" destOrd="0" presId="urn:microsoft.com/office/officeart/2005/8/layout/hProcess9"/>
    <dgm:cxn modelId="{7908416A-C4FC-457C-A8A3-EE7393B3CCE6}" srcId="{7F592D13-C850-46EB-B76C-1764354B407E}" destId="{1FC13732-7C20-45CB-9BCE-B291F72F59F7}" srcOrd="2" destOrd="0" parTransId="{E69C89AF-EB3F-4D39-AB52-762C575EBAC8}" sibTransId="{65328E84-4EAD-444A-B4FC-2A47C1E48812}"/>
    <dgm:cxn modelId="{B9745FFD-9F18-41EC-AA5F-93D35B18C5A2}" type="presOf" srcId="{7F592D13-C850-46EB-B76C-1764354B407E}" destId="{1E40CE35-9498-4CE5-B19F-0E9D22E1A3FC}" srcOrd="0" destOrd="0" presId="urn:microsoft.com/office/officeart/2005/8/layout/hProcess9"/>
    <dgm:cxn modelId="{364E271F-6AA5-48A1-A759-6A72FD04B215}" type="presParOf" srcId="{1E40CE35-9498-4CE5-B19F-0E9D22E1A3FC}" destId="{B669EC0F-CE72-4410-AF81-E37C7482CBDE}" srcOrd="0" destOrd="0" presId="urn:microsoft.com/office/officeart/2005/8/layout/hProcess9"/>
    <dgm:cxn modelId="{39D533A0-019A-4A24-A407-299EAEDECCA9}" type="presParOf" srcId="{1E40CE35-9498-4CE5-B19F-0E9D22E1A3FC}" destId="{E7FBF4B2-4E31-4FC9-8E43-6CDFDD197450}" srcOrd="1" destOrd="0" presId="urn:microsoft.com/office/officeart/2005/8/layout/hProcess9"/>
    <dgm:cxn modelId="{2AB08FA8-8DD2-4CBE-AB78-1AC94556A5A3}" type="presParOf" srcId="{E7FBF4B2-4E31-4FC9-8E43-6CDFDD197450}" destId="{18509791-FBB1-4B60-98B8-6507B971ABAC}" srcOrd="0" destOrd="0" presId="urn:microsoft.com/office/officeart/2005/8/layout/hProcess9"/>
    <dgm:cxn modelId="{123EE953-C49A-4F7F-9A96-F58316CA44F8}" type="presParOf" srcId="{E7FBF4B2-4E31-4FC9-8E43-6CDFDD197450}" destId="{5F0998B5-7BBE-4716-B52C-2F28B92634B3}" srcOrd="1" destOrd="0" presId="urn:microsoft.com/office/officeart/2005/8/layout/hProcess9"/>
    <dgm:cxn modelId="{0C8387C0-6482-4DDD-B244-921734CE8E2C}" type="presParOf" srcId="{E7FBF4B2-4E31-4FC9-8E43-6CDFDD197450}" destId="{D4D5B1DD-A7C9-482E-A14C-9BEDEE16C1C1}" srcOrd="2" destOrd="0" presId="urn:microsoft.com/office/officeart/2005/8/layout/hProcess9"/>
    <dgm:cxn modelId="{65D94333-8912-4AE4-9BD7-661B1D80AF5F}" type="presParOf" srcId="{E7FBF4B2-4E31-4FC9-8E43-6CDFDD197450}" destId="{BD9E5E80-25AC-4A1A-81FD-B4D03EC45792}" srcOrd="3" destOrd="0" presId="urn:microsoft.com/office/officeart/2005/8/layout/hProcess9"/>
    <dgm:cxn modelId="{F684879B-EA77-4C1E-BBB0-946A6ACC5FA2}" type="presParOf" srcId="{E7FBF4B2-4E31-4FC9-8E43-6CDFDD197450}" destId="{CFC37F30-8E04-495F-9276-AEE12FACE52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D06CD9-74D5-4066-A93E-CAF7B950488E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D20FD85E-EDAB-46AC-A0BB-7A0964982E29}">
      <dgm:prSet phldrT="[Szöveg]"/>
      <dgm:spPr/>
      <dgm:t>
        <a:bodyPr/>
        <a:lstStyle/>
        <a:p>
          <a:r>
            <a:rPr lang="hu-HU" dirty="0" err="1" smtClean="0">
              <a:solidFill>
                <a:srgbClr val="FFFF00"/>
              </a:solidFill>
            </a:rPr>
            <a:t>Áhsz</a:t>
          </a:r>
          <a:r>
            <a:rPr lang="hu-HU" dirty="0" smtClean="0">
              <a:solidFill>
                <a:srgbClr val="FFFF00"/>
              </a:solidFill>
            </a:rPr>
            <a:t>. 35. § </a:t>
          </a:r>
        </a:p>
        <a:p>
          <a:r>
            <a:rPr lang="hu-HU" dirty="0" smtClean="0"/>
            <a:t>+ 20 nap Kincstári felülvizsgálat</a:t>
          </a:r>
        </a:p>
        <a:p>
          <a:r>
            <a:rPr lang="hu-HU" dirty="0" err="1" smtClean="0"/>
            <a:t>Áhsz</a:t>
          </a:r>
          <a:r>
            <a:rPr lang="hu-HU" dirty="0" smtClean="0"/>
            <a:t>. tartalmi és formai követelmények</a:t>
          </a:r>
          <a:endParaRPr lang="hu-HU" dirty="0"/>
        </a:p>
      </dgm:t>
    </dgm:pt>
    <dgm:pt modelId="{EF7EB622-A18A-44F0-826C-D4ADEBB62950}" type="parTrans" cxnId="{D585D47F-AD54-47D2-A47C-8DE39F24D987}">
      <dgm:prSet/>
      <dgm:spPr/>
      <dgm:t>
        <a:bodyPr/>
        <a:lstStyle/>
        <a:p>
          <a:endParaRPr lang="hu-HU"/>
        </a:p>
      </dgm:t>
    </dgm:pt>
    <dgm:pt modelId="{6E5EDDD7-4DC9-4CD8-9015-ADB35C47D90E}" type="sibTrans" cxnId="{D585D47F-AD54-47D2-A47C-8DE39F24D987}">
      <dgm:prSet/>
      <dgm:spPr/>
      <dgm:t>
        <a:bodyPr/>
        <a:lstStyle/>
        <a:p>
          <a:endParaRPr lang="hu-HU"/>
        </a:p>
      </dgm:t>
    </dgm:pt>
    <dgm:pt modelId="{ED935C16-D4E8-466B-B47D-A55ED1D62247}">
      <dgm:prSet phldrT="[Szöveg]" custT="1"/>
      <dgm:spPr/>
      <dgm:t>
        <a:bodyPr/>
        <a:lstStyle/>
        <a:p>
          <a:r>
            <a:rPr lang="hu-HU" sz="1800" dirty="0" err="1" smtClean="0">
              <a:solidFill>
                <a:srgbClr val="FFFF00"/>
              </a:solidFill>
            </a:rPr>
            <a:t>Áhsz</a:t>
          </a:r>
          <a:r>
            <a:rPr lang="hu-HU" sz="1800" dirty="0" smtClean="0">
              <a:solidFill>
                <a:srgbClr val="FFFF00"/>
              </a:solidFill>
            </a:rPr>
            <a:t>. 35. § (3)</a:t>
          </a:r>
        </a:p>
        <a:p>
          <a:r>
            <a:rPr lang="hu-HU" sz="1800" dirty="0" smtClean="0">
              <a:solidFill>
                <a:srgbClr val="FFFF00"/>
              </a:solidFill>
            </a:rPr>
            <a:t>Felülvizsgálat - javítható</a:t>
          </a:r>
          <a:endParaRPr lang="hu-HU" sz="1800" dirty="0"/>
        </a:p>
      </dgm:t>
    </dgm:pt>
    <dgm:pt modelId="{1A626811-2E7B-44E4-ABDB-5E89ACEB8607}" type="parTrans" cxnId="{092AE79C-186B-4851-A430-6ABD9CF838C3}">
      <dgm:prSet/>
      <dgm:spPr/>
      <dgm:t>
        <a:bodyPr/>
        <a:lstStyle/>
        <a:p>
          <a:endParaRPr lang="hu-HU"/>
        </a:p>
      </dgm:t>
    </dgm:pt>
    <dgm:pt modelId="{5C8BC6E5-CD4D-44C4-A16B-0E26A48FEAAD}" type="sibTrans" cxnId="{092AE79C-186B-4851-A430-6ABD9CF838C3}">
      <dgm:prSet/>
      <dgm:spPr/>
      <dgm:t>
        <a:bodyPr/>
        <a:lstStyle/>
        <a:p>
          <a:endParaRPr lang="hu-HU"/>
        </a:p>
      </dgm:t>
    </dgm:pt>
    <dgm:pt modelId="{E9A5AD9E-404A-4B56-A9D3-EB524EE95A06}">
      <dgm:prSet phldrT="[Szöveg]"/>
      <dgm:spPr/>
      <dgm:t>
        <a:bodyPr/>
        <a:lstStyle/>
        <a:p>
          <a:r>
            <a:rPr lang="hu-HU" dirty="0" smtClean="0"/>
            <a:t>a felülvizsgálat során hibát, hiányosságot tár fel, elrendeli – legfeljebb </a:t>
          </a:r>
          <a:r>
            <a:rPr lang="hu-HU" dirty="0" smtClean="0">
              <a:solidFill>
                <a:srgbClr val="FF0000"/>
              </a:solidFill>
            </a:rPr>
            <a:t>hét munkanapos </a:t>
          </a:r>
          <a:r>
            <a:rPr lang="hu-HU" dirty="0" smtClean="0"/>
            <a:t>határidővel – annak javítását, kiegészítését. </a:t>
          </a:r>
          <a:endParaRPr lang="hu-HU" dirty="0"/>
        </a:p>
      </dgm:t>
    </dgm:pt>
    <dgm:pt modelId="{CBA2DBB5-0BAC-4BA7-A66C-2A37E079BA43}" type="parTrans" cxnId="{2F13D257-7267-4616-8FF1-17F71B159632}">
      <dgm:prSet/>
      <dgm:spPr/>
      <dgm:t>
        <a:bodyPr/>
        <a:lstStyle/>
        <a:p>
          <a:endParaRPr lang="hu-HU"/>
        </a:p>
      </dgm:t>
    </dgm:pt>
    <dgm:pt modelId="{5955FCB3-2608-4564-AD48-0220D2A5AEFA}" type="sibTrans" cxnId="{2F13D257-7267-4616-8FF1-17F71B159632}">
      <dgm:prSet/>
      <dgm:spPr/>
      <dgm:t>
        <a:bodyPr/>
        <a:lstStyle/>
        <a:p>
          <a:endParaRPr lang="hu-HU"/>
        </a:p>
      </dgm:t>
    </dgm:pt>
    <dgm:pt modelId="{B3635019-25B0-4727-8F20-85AB00A8B205}">
      <dgm:prSet phldrT="[Szöveg]" custT="1"/>
      <dgm:spPr/>
      <dgm:t>
        <a:bodyPr/>
        <a:lstStyle/>
        <a:p>
          <a:r>
            <a:rPr lang="hu-HU" sz="1800" dirty="0" err="1" smtClean="0">
              <a:solidFill>
                <a:srgbClr val="FFFF00"/>
              </a:solidFill>
            </a:rPr>
            <a:t>Áhsz</a:t>
          </a:r>
          <a:r>
            <a:rPr lang="hu-HU" sz="1800" dirty="0" smtClean="0">
              <a:solidFill>
                <a:srgbClr val="FFFF00"/>
              </a:solidFill>
            </a:rPr>
            <a:t>. 35. § (3a)</a:t>
          </a:r>
        </a:p>
        <a:p>
          <a:r>
            <a:rPr lang="hu-HU" sz="1800" dirty="0" smtClean="0">
              <a:solidFill>
                <a:srgbClr val="FFFF00"/>
              </a:solidFill>
            </a:rPr>
            <a:t>Felülvizsgálat - nem javítható</a:t>
          </a:r>
          <a:endParaRPr lang="hu-HU" sz="1800" dirty="0"/>
        </a:p>
      </dgm:t>
    </dgm:pt>
    <dgm:pt modelId="{F73751BE-5B8A-469B-9A67-6A36CB96061B}" type="parTrans" cxnId="{27F7BABD-83CF-48E7-9CE0-0199ACECCD58}">
      <dgm:prSet/>
      <dgm:spPr/>
      <dgm:t>
        <a:bodyPr/>
        <a:lstStyle/>
        <a:p>
          <a:endParaRPr lang="hu-HU"/>
        </a:p>
      </dgm:t>
    </dgm:pt>
    <dgm:pt modelId="{17329284-7622-4DA7-8C87-D5835EE2C9C6}" type="sibTrans" cxnId="{27F7BABD-83CF-48E7-9CE0-0199ACECCD58}">
      <dgm:prSet/>
      <dgm:spPr/>
      <dgm:t>
        <a:bodyPr/>
        <a:lstStyle/>
        <a:p>
          <a:endParaRPr lang="hu-HU"/>
        </a:p>
      </dgm:t>
    </dgm:pt>
    <dgm:pt modelId="{EB5BD7FF-2E1D-4F99-A483-B1CF091F4CA9}">
      <dgm:prSet phldrT="[Szöveg]"/>
      <dgm:spPr/>
      <dgm:t>
        <a:bodyPr/>
        <a:lstStyle/>
        <a:p>
          <a:r>
            <a:rPr lang="hu-HU" dirty="0" smtClean="0">
              <a:solidFill>
                <a:srgbClr val="FF0000"/>
              </a:solidFill>
            </a:rPr>
            <a:t>nem felelnek meg az Áht. 36. § (1) bekezdésében meghatározott gazdálkodási szabálynak és azok nem is javíthatók</a:t>
          </a:r>
          <a:r>
            <a:rPr lang="hu-HU" dirty="0" smtClean="0"/>
            <a:t>, akkor az éves költségvetési beszámoló a KGR-K11 rendszerbe feltölthető és a Kincstár által elfogadható.</a:t>
          </a:r>
          <a:endParaRPr lang="hu-HU" dirty="0"/>
        </a:p>
      </dgm:t>
    </dgm:pt>
    <dgm:pt modelId="{12D4E14A-17B9-478D-95BE-D2248AE7830C}" type="parTrans" cxnId="{87FDD5A0-DA0F-49BD-A740-5A7EC9EA9F63}">
      <dgm:prSet/>
      <dgm:spPr/>
      <dgm:t>
        <a:bodyPr/>
        <a:lstStyle/>
        <a:p>
          <a:endParaRPr lang="hu-HU"/>
        </a:p>
      </dgm:t>
    </dgm:pt>
    <dgm:pt modelId="{0CDBDCED-CFD9-4F74-8EDD-D55DC3407562}" type="sibTrans" cxnId="{87FDD5A0-DA0F-49BD-A740-5A7EC9EA9F63}">
      <dgm:prSet/>
      <dgm:spPr/>
      <dgm:t>
        <a:bodyPr/>
        <a:lstStyle/>
        <a:p>
          <a:endParaRPr lang="hu-HU"/>
        </a:p>
      </dgm:t>
    </dgm:pt>
    <dgm:pt modelId="{9BCB449B-4227-47EC-9522-F5D0DFC89B95}" type="pres">
      <dgm:prSet presAssocID="{75D06CD9-74D5-4066-A93E-CAF7B950488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C94EF4B7-16C7-41AD-BE99-25D4C76AFCE2}" type="pres">
      <dgm:prSet presAssocID="{D20FD85E-EDAB-46AC-A0BB-7A0964982E29}" presName="vertOne" presStyleCnt="0"/>
      <dgm:spPr/>
    </dgm:pt>
    <dgm:pt modelId="{E33FED39-1584-4851-A80D-C018C623D87F}" type="pres">
      <dgm:prSet presAssocID="{D20FD85E-EDAB-46AC-A0BB-7A0964982E29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4A3B896-9725-4976-AD8F-1BA8A91CABB9}" type="pres">
      <dgm:prSet presAssocID="{D20FD85E-EDAB-46AC-A0BB-7A0964982E29}" presName="parTransOne" presStyleCnt="0"/>
      <dgm:spPr/>
    </dgm:pt>
    <dgm:pt modelId="{42364DB8-B34C-4513-A81E-60721FD99D40}" type="pres">
      <dgm:prSet presAssocID="{D20FD85E-EDAB-46AC-A0BB-7A0964982E29}" presName="horzOne" presStyleCnt="0"/>
      <dgm:spPr/>
    </dgm:pt>
    <dgm:pt modelId="{DA631549-73FA-40FA-A777-630A7973D5D9}" type="pres">
      <dgm:prSet presAssocID="{ED935C16-D4E8-466B-B47D-A55ED1D62247}" presName="vertTwo" presStyleCnt="0"/>
      <dgm:spPr/>
    </dgm:pt>
    <dgm:pt modelId="{E362DD70-B315-4C46-9BB1-803E11A85646}" type="pres">
      <dgm:prSet presAssocID="{ED935C16-D4E8-466B-B47D-A55ED1D62247}" presName="txTwo" presStyleLbl="node2" presStyleIdx="0" presStyleCnt="2" custScaleY="5157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40B7A623-511A-4ACA-80BC-AAEB6A051957}" type="pres">
      <dgm:prSet presAssocID="{ED935C16-D4E8-466B-B47D-A55ED1D62247}" presName="parTransTwo" presStyleCnt="0"/>
      <dgm:spPr/>
    </dgm:pt>
    <dgm:pt modelId="{615292DF-081D-4B25-BD43-861A49513A3A}" type="pres">
      <dgm:prSet presAssocID="{ED935C16-D4E8-466B-B47D-A55ED1D62247}" presName="horzTwo" presStyleCnt="0"/>
      <dgm:spPr/>
    </dgm:pt>
    <dgm:pt modelId="{69A31CDF-BAA6-43FF-8B48-08F78C2CA76D}" type="pres">
      <dgm:prSet presAssocID="{E9A5AD9E-404A-4B56-A9D3-EB524EE95A06}" presName="vertThree" presStyleCnt="0"/>
      <dgm:spPr/>
    </dgm:pt>
    <dgm:pt modelId="{64608B12-562E-441F-BE3B-BECF0DEF11EC}" type="pres">
      <dgm:prSet presAssocID="{E9A5AD9E-404A-4B56-A9D3-EB524EE95A06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456CCC8-F946-4FD8-A694-754D5D6E7B40}" type="pres">
      <dgm:prSet presAssocID="{E9A5AD9E-404A-4B56-A9D3-EB524EE95A06}" presName="horzThree" presStyleCnt="0"/>
      <dgm:spPr/>
    </dgm:pt>
    <dgm:pt modelId="{1853607D-C4CB-4640-98FC-6E27F81F0954}" type="pres">
      <dgm:prSet presAssocID="{5C8BC6E5-CD4D-44C4-A16B-0E26A48FEAAD}" presName="sibSpaceTwo" presStyleCnt="0"/>
      <dgm:spPr/>
    </dgm:pt>
    <dgm:pt modelId="{892EAAC5-6146-4EFE-A4DA-4A77AB19EB04}" type="pres">
      <dgm:prSet presAssocID="{B3635019-25B0-4727-8F20-85AB00A8B205}" presName="vertTwo" presStyleCnt="0"/>
      <dgm:spPr/>
    </dgm:pt>
    <dgm:pt modelId="{EBE8053B-ACD3-44D8-8E0A-24818A6E9943}" type="pres">
      <dgm:prSet presAssocID="{B3635019-25B0-4727-8F20-85AB00A8B205}" presName="txTwo" presStyleLbl="node2" presStyleIdx="1" presStyleCnt="2" custScaleY="4755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50C4D37-D221-41B9-BABD-6C445F109499}" type="pres">
      <dgm:prSet presAssocID="{B3635019-25B0-4727-8F20-85AB00A8B205}" presName="parTransTwo" presStyleCnt="0"/>
      <dgm:spPr/>
    </dgm:pt>
    <dgm:pt modelId="{F75D789F-ECFB-4E9C-B683-35B93C85F3BA}" type="pres">
      <dgm:prSet presAssocID="{B3635019-25B0-4727-8F20-85AB00A8B205}" presName="horzTwo" presStyleCnt="0"/>
      <dgm:spPr/>
    </dgm:pt>
    <dgm:pt modelId="{9B0585BF-55E5-4F3E-A779-89A07DDF4385}" type="pres">
      <dgm:prSet presAssocID="{EB5BD7FF-2E1D-4F99-A483-B1CF091F4CA9}" presName="vertThree" presStyleCnt="0"/>
      <dgm:spPr/>
    </dgm:pt>
    <dgm:pt modelId="{E7E6E207-052E-4A46-A9AD-2C3EBF6339F9}" type="pres">
      <dgm:prSet presAssocID="{EB5BD7FF-2E1D-4F99-A483-B1CF091F4CA9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7D2E4DD1-BEA7-49A9-ADF2-7820BF43F97B}" type="pres">
      <dgm:prSet presAssocID="{EB5BD7FF-2E1D-4F99-A483-B1CF091F4CA9}" presName="horzThree" presStyleCnt="0"/>
      <dgm:spPr/>
    </dgm:pt>
  </dgm:ptLst>
  <dgm:cxnLst>
    <dgm:cxn modelId="{029C9048-E7F4-4E0E-BB39-02D536417532}" type="presOf" srcId="{B3635019-25B0-4727-8F20-85AB00A8B205}" destId="{EBE8053B-ACD3-44D8-8E0A-24818A6E9943}" srcOrd="0" destOrd="0" presId="urn:microsoft.com/office/officeart/2005/8/layout/hierarchy4"/>
    <dgm:cxn modelId="{092AE79C-186B-4851-A430-6ABD9CF838C3}" srcId="{D20FD85E-EDAB-46AC-A0BB-7A0964982E29}" destId="{ED935C16-D4E8-466B-B47D-A55ED1D62247}" srcOrd="0" destOrd="0" parTransId="{1A626811-2E7B-44E4-ABDB-5E89ACEB8607}" sibTransId="{5C8BC6E5-CD4D-44C4-A16B-0E26A48FEAAD}"/>
    <dgm:cxn modelId="{F7238C3A-D757-41A8-AAC2-82B4485AAE15}" type="presOf" srcId="{75D06CD9-74D5-4066-A93E-CAF7B950488E}" destId="{9BCB449B-4227-47EC-9522-F5D0DFC89B95}" srcOrd="0" destOrd="0" presId="urn:microsoft.com/office/officeart/2005/8/layout/hierarchy4"/>
    <dgm:cxn modelId="{87FDD5A0-DA0F-49BD-A740-5A7EC9EA9F63}" srcId="{B3635019-25B0-4727-8F20-85AB00A8B205}" destId="{EB5BD7FF-2E1D-4F99-A483-B1CF091F4CA9}" srcOrd="0" destOrd="0" parTransId="{12D4E14A-17B9-478D-95BE-D2248AE7830C}" sibTransId="{0CDBDCED-CFD9-4F74-8EDD-D55DC3407562}"/>
    <dgm:cxn modelId="{2F13D257-7267-4616-8FF1-17F71B159632}" srcId="{ED935C16-D4E8-466B-B47D-A55ED1D62247}" destId="{E9A5AD9E-404A-4B56-A9D3-EB524EE95A06}" srcOrd="0" destOrd="0" parTransId="{CBA2DBB5-0BAC-4BA7-A66C-2A37E079BA43}" sibTransId="{5955FCB3-2608-4564-AD48-0220D2A5AEFA}"/>
    <dgm:cxn modelId="{27F7BABD-83CF-48E7-9CE0-0199ACECCD58}" srcId="{D20FD85E-EDAB-46AC-A0BB-7A0964982E29}" destId="{B3635019-25B0-4727-8F20-85AB00A8B205}" srcOrd="1" destOrd="0" parTransId="{F73751BE-5B8A-469B-9A67-6A36CB96061B}" sibTransId="{17329284-7622-4DA7-8C87-D5835EE2C9C6}"/>
    <dgm:cxn modelId="{A0C971A3-2BFA-4FB0-9C8F-75F4EDE6DCB9}" type="presOf" srcId="{EB5BD7FF-2E1D-4F99-A483-B1CF091F4CA9}" destId="{E7E6E207-052E-4A46-A9AD-2C3EBF6339F9}" srcOrd="0" destOrd="0" presId="urn:microsoft.com/office/officeart/2005/8/layout/hierarchy4"/>
    <dgm:cxn modelId="{2D83AFFB-8E13-4F70-BECD-A6419C26EB7B}" type="presOf" srcId="{E9A5AD9E-404A-4B56-A9D3-EB524EE95A06}" destId="{64608B12-562E-441F-BE3B-BECF0DEF11EC}" srcOrd="0" destOrd="0" presId="urn:microsoft.com/office/officeart/2005/8/layout/hierarchy4"/>
    <dgm:cxn modelId="{947D792E-EE13-425B-A66B-B073C05FF68F}" type="presOf" srcId="{D20FD85E-EDAB-46AC-A0BB-7A0964982E29}" destId="{E33FED39-1584-4851-A80D-C018C623D87F}" srcOrd="0" destOrd="0" presId="urn:microsoft.com/office/officeart/2005/8/layout/hierarchy4"/>
    <dgm:cxn modelId="{5340766F-E99B-49DF-A55D-9827367FD350}" type="presOf" srcId="{ED935C16-D4E8-466B-B47D-A55ED1D62247}" destId="{E362DD70-B315-4C46-9BB1-803E11A85646}" srcOrd="0" destOrd="0" presId="urn:microsoft.com/office/officeart/2005/8/layout/hierarchy4"/>
    <dgm:cxn modelId="{D585D47F-AD54-47D2-A47C-8DE39F24D987}" srcId="{75D06CD9-74D5-4066-A93E-CAF7B950488E}" destId="{D20FD85E-EDAB-46AC-A0BB-7A0964982E29}" srcOrd="0" destOrd="0" parTransId="{EF7EB622-A18A-44F0-826C-D4ADEBB62950}" sibTransId="{6E5EDDD7-4DC9-4CD8-9015-ADB35C47D90E}"/>
    <dgm:cxn modelId="{E459A1F4-B5C7-4109-9198-69AB7C937BD8}" type="presParOf" srcId="{9BCB449B-4227-47EC-9522-F5D0DFC89B95}" destId="{C94EF4B7-16C7-41AD-BE99-25D4C76AFCE2}" srcOrd="0" destOrd="0" presId="urn:microsoft.com/office/officeart/2005/8/layout/hierarchy4"/>
    <dgm:cxn modelId="{A5B4E098-60D7-4B10-BCF7-DE2D002FB0AC}" type="presParOf" srcId="{C94EF4B7-16C7-41AD-BE99-25D4C76AFCE2}" destId="{E33FED39-1584-4851-A80D-C018C623D87F}" srcOrd="0" destOrd="0" presId="urn:microsoft.com/office/officeart/2005/8/layout/hierarchy4"/>
    <dgm:cxn modelId="{907949BF-2222-45AB-8DB0-37159FDFB2C0}" type="presParOf" srcId="{C94EF4B7-16C7-41AD-BE99-25D4C76AFCE2}" destId="{E4A3B896-9725-4976-AD8F-1BA8A91CABB9}" srcOrd="1" destOrd="0" presId="urn:microsoft.com/office/officeart/2005/8/layout/hierarchy4"/>
    <dgm:cxn modelId="{E7EE2B68-A033-47B0-B718-EBF98A535495}" type="presParOf" srcId="{C94EF4B7-16C7-41AD-BE99-25D4C76AFCE2}" destId="{42364DB8-B34C-4513-A81E-60721FD99D40}" srcOrd="2" destOrd="0" presId="urn:microsoft.com/office/officeart/2005/8/layout/hierarchy4"/>
    <dgm:cxn modelId="{818F2BFD-F0B7-4F64-9095-F1271D51D11C}" type="presParOf" srcId="{42364DB8-B34C-4513-A81E-60721FD99D40}" destId="{DA631549-73FA-40FA-A777-630A7973D5D9}" srcOrd="0" destOrd="0" presId="urn:microsoft.com/office/officeart/2005/8/layout/hierarchy4"/>
    <dgm:cxn modelId="{8A0848E7-14B5-4DB8-B9A7-2D4A35E32955}" type="presParOf" srcId="{DA631549-73FA-40FA-A777-630A7973D5D9}" destId="{E362DD70-B315-4C46-9BB1-803E11A85646}" srcOrd="0" destOrd="0" presId="urn:microsoft.com/office/officeart/2005/8/layout/hierarchy4"/>
    <dgm:cxn modelId="{4C58AB41-FE6C-4240-B66C-FBBE9D7F6E9F}" type="presParOf" srcId="{DA631549-73FA-40FA-A777-630A7973D5D9}" destId="{40B7A623-511A-4ACA-80BC-AAEB6A051957}" srcOrd="1" destOrd="0" presId="urn:microsoft.com/office/officeart/2005/8/layout/hierarchy4"/>
    <dgm:cxn modelId="{451FCE98-3E2E-4960-87AA-5B48AA60F75D}" type="presParOf" srcId="{DA631549-73FA-40FA-A777-630A7973D5D9}" destId="{615292DF-081D-4B25-BD43-861A49513A3A}" srcOrd="2" destOrd="0" presId="urn:microsoft.com/office/officeart/2005/8/layout/hierarchy4"/>
    <dgm:cxn modelId="{057F895C-34F3-482B-83F2-5AB4A84A08ED}" type="presParOf" srcId="{615292DF-081D-4B25-BD43-861A49513A3A}" destId="{69A31CDF-BAA6-43FF-8B48-08F78C2CA76D}" srcOrd="0" destOrd="0" presId="urn:microsoft.com/office/officeart/2005/8/layout/hierarchy4"/>
    <dgm:cxn modelId="{64FB4CFD-EFCE-4432-B2A2-89757E0800DB}" type="presParOf" srcId="{69A31CDF-BAA6-43FF-8B48-08F78C2CA76D}" destId="{64608B12-562E-441F-BE3B-BECF0DEF11EC}" srcOrd="0" destOrd="0" presId="urn:microsoft.com/office/officeart/2005/8/layout/hierarchy4"/>
    <dgm:cxn modelId="{AA3D0040-8D48-4C17-B6FB-5CFCD0119372}" type="presParOf" srcId="{69A31CDF-BAA6-43FF-8B48-08F78C2CA76D}" destId="{2456CCC8-F946-4FD8-A694-754D5D6E7B40}" srcOrd="1" destOrd="0" presId="urn:microsoft.com/office/officeart/2005/8/layout/hierarchy4"/>
    <dgm:cxn modelId="{1AC444F9-158E-4A5A-9B61-0ED9D03AF211}" type="presParOf" srcId="{42364DB8-B34C-4513-A81E-60721FD99D40}" destId="{1853607D-C4CB-4640-98FC-6E27F81F0954}" srcOrd="1" destOrd="0" presId="urn:microsoft.com/office/officeart/2005/8/layout/hierarchy4"/>
    <dgm:cxn modelId="{E920B3EF-E2D3-41BB-9BCB-E030A3FFF43E}" type="presParOf" srcId="{42364DB8-B34C-4513-A81E-60721FD99D40}" destId="{892EAAC5-6146-4EFE-A4DA-4A77AB19EB04}" srcOrd="2" destOrd="0" presId="urn:microsoft.com/office/officeart/2005/8/layout/hierarchy4"/>
    <dgm:cxn modelId="{B3917B43-D3D4-4EF2-AD8E-3A8FB5CEC01B}" type="presParOf" srcId="{892EAAC5-6146-4EFE-A4DA-4A77AB19EB04}" destId="{EBE8053B-ACD3-44D8-8E0A-24818A6E9943}" srcOrd="0" destOrd="0" presId="urn:microsoft.com/office/officeart/2005/8/layout/hierarchy4"/>
    <dgm:cxn modelId="{B060EF81-C16E-44B3-9145-5A1C05E2C8EB}" type="presParOf" srcId="{892EAAC5-6146-4EFE-A4DA-4A77AB19EB04}" destId="{B50C4D37-D221-41B9-BABD-6C445F109499}" srcOrd="1" destOrd="0" presId="urn:microsoft.com/office/officeart/2005/8/layout/hierarchy4"/>
    <dgm:cxn modelId="{246C7D25-1BA4-4AE8-B734-78918503A08B}" type="presParOf" srcId="{892EAAC5-6146-4EFE-A4DA-4A77AB19EB04}" destId="{F75D789F-ECFB-4E9C-B683-35B93C85F3BA}" srcOrd="2" destOrd="0" presId="urn:microsoft.com/office/officeart/2005/8/layout/hierarchy4"/>
    <dgm:cxn modelId="{E6A80692-9AE7-475F-810D-A71618539BA6}" type="presParOf" srcId="{F75D789F-ECFB-4E9C-B683-35B93C85F3BA}" destId="{9B0585BF-55E5-4F3E-A779-89A07DDF4385}" srcOrd="0" destOrd="0" presId="urn:microsoft.com/office/officeart/2005/8/layout/hierarchy4"/>
    <dgm:cxn modelId="{B9AA0D05-328A-451A-98A7-A4C68C0FB330}" type="presParOf" srcId="{9B0585BF-55E5-4F3E-A779-89A07DDF4385}" destId="{E7E6E207-052E-4A46-A9AD-2C3EBF6339F9}" srcOrd="0" destOrd="0" presId="urn:microsoft.com/office/officeart/2005/8/layout/hierarchy4"/>
    <dgm:cxn modelId="{B50F8C8F-838A-4ED9-B38B-F7F8B58B1B69}" type="presParOf" srcId="{9B0585BF-55E5-4F3E-A779-89A07DDF4385}" destId="{7D2E4DD1-BEA7-49A9-ADF2-7820BF43F97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6D2E05-7071-4EC1-A24B-083F4D003899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9397CA74-3BCE-4B9F-9FFF-644333D7250E}">
      <dgm:prSet phldrT="[Szöveg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hu-HU" sz="1600" dirty="0" smtClean="0"/>
            <a:t>Tevékenység folytatása</a:t>
          </a:r>
          <a:endParaRPr lang="hu-HU" sz="1600" dirty="0"/>
        </a:p>
      </dgm:t>
    </dgm:pt>
    <dgm:pt modelId="{6FBC218B-03E1-461D-8E1B-19E1E7EDE892}" type="parTrans" cxnId="{94727678-FBA4-4050-A90B-3B9512B65203}">
      <dgm:prSet/>
      <dgm:spPr/>
      <dgm:t>
        <a:bodyPr/>
        <a:lstStyle/>
        <a:p>
          <a:endParaRPr lang="hu-HU" sz="1600"/>
        </a:p>
      </dgm:t>
    </dgm:pt>
    <dgm:pt modelId="{C5DBA37E-F211-433E-92D1-8B98636B7020}" type="sibTrans" cxnId="{94727678-FBA4-4050-A90B-3B9512B65203}">
      <dgm:prSet/>
      <dgm:spPr/>
      <dgm:t>
        <a:bodyPr/>
        <a:lstStyle/>
        <a:p>
          <a:endParaRPr lang="hu-HU" sz="1600"/>
        </a:p>
      </dgm:t>
    </dgm:pt>
    <dgm:pt modelId="{086A881C-075A-4B4A-A796-B25C3D859172}">
      <dgm:prSet phldrT="[Szöveg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hu-HU" sz="1600" dirty="0" smtClean="0"/>
            <a:t>Következetesség</a:t>
          </a:r>
          <a:endParaRPr lang="hu-HU" sz="1600" dirty="0"/>
        </a:p>
      </dgm:t>
    </dgm:pt>
    <dgm:pt modelId="{7F1C0639-AE22-49C0-AC75-FDD919A2DDDB}" type="parTrans" cxnId="{72481D6F-8331-46BC-90CE-F56793BA4371}">
      <dgm:prSet/>
      <dgm:spPr/>
      <dgm:t>
        <a:bodyPr/>
        <a:lstStyle/>
        <a:p>
          <a:endParaRPr lang="hu-HU" sz="1600"/>
        </a:p>
      </dgm:t>
    </dgm:pt>
    <dgm:pt modelId="{F225896A-5EC6-4C0D-8574-C37D6146643F}" type="sibTrans" cxnId="{72481D6F-8331-46BC-90CE-F56793BA4371}">
      <dgm:prSet/>
      <dgm:spPr/>
      <dgm:t>
        <a:bodyPr/>
        <a:lstStyle/>
        <a:p>
          <a:endParaRPr lang="hu-HU" sz="1600"/>
        </a:p>
      </dgm:t>
    </dgm:pt>
    <dgm:pt modelId="{915077C2-CCA5-4DBA-8C0E-BB743E956121}">
      <dgm:prSet phldrT="[Szöveg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hu-HU" sz="1600" dirty="0" smtClean="0"/>
            <a:t>Lényegesség és összevonás</a:t>
          </a:r>
          <a:endParaRPr lang="hu-HU" sz="1600" dirty="0"/>
        </a:p>
      </dgm:t>
    </dgm:pt>
    <dgm:pt modelId="{7842C292-ACB0-4E5D-BD03-246AFD241ADB}" type="parTrans" cxnId="{53388EF7-C2BB-423E-A5D7-F7034E405E92}">
      <dgm:prSet/>
      <dgm:spPr/>
      <dgm:t>
        <a:bodyPr/>
        <a:lstStyle/>
        <a:p>
          <a:endParaRPr lang="hu-HU" sz="1600"/>
        </a:p>
      </dgm:t>
    </dgm:pt>
    <dgm:pt modelId="{4D05F247-99B1-472A-9FE2-9DD91F3E43F3}" type="sibTrans" cxnId="{53388EF7-C2BB-423E-A5D7-F7034E405E92}">
      <dgm:prSet/>
      <dgm:spPr/>
      <dgm:t>
        <a:bodyPr/>
        <a:lstStyle/>
        <a:p>
          <a:endParaRPr lang="hu-HU" sz="1600"/>
        </a:p>
      </dgm:t>
    </dgm:pt>
    <dgm:pt modelId="{C6F6593D-10C3-4BE9-9DE1-42728FD778E6}">
      <dgm:prSet phldrT="[Szöveg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hu-HU" sz="1600" dirty="0" smtClean="0"/>
            <a:t>Nettósítás</a:t>
          </a:r>
          <a:endParaRPr lang="hu-HU" sz="1600" dirty="0"/>
        </a:p>
      </dgm:t>
    </dgm:pt>
    <dgm:pt modelId="{3A208515-81F8-4D05-AA7A-A6FF1A369D20}" type="parTrans" cxnId="{0741655A-0BBE-4D06-9A09-F6BB081E62F5}">
      <dgm:prSet/>
      <dgm:spPr/>
      <dgm:t>
        <a:bodyPr/>
        <a:lstStyle/>
        <a:p>
          <a:endParaRPr lang="hu-HU" sz="1600"/>
        </a:p>
      </dgm:t>
    </dgm:pt>
    <dgm:pt modelId="{0586D13E-A70E-436E-AAC4-02BCF4138C83}" type="sibTrans" cxnId="{0741655A-0BBE-4D06-9A09-F6BB081E62F5}">
      <dgm:prSet/>
      <dgm:spPr/>
      <dgm:t>
        <a:bodyPr/>
        <a:lstStyle/>
        <a:p>
          <a:endParaRPr lang="hu-HU" sz="1600"/>
        </a:p>
      </dgm:t>
    </dgm:pt>
    <dgm:pt modelId="{3A96215A-7F86-46A9-A6DF-3910AD38F37F}">
      <dgm:prSet phldrT="[Szöveg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hu-HU" sz="1600" dirty="0" smtClean="0"/>
            <a:t>Összehasonlító adatok</a:t>
          </a:r>
          <a:endParaRPr lang="hu-HU" sz="1600" dirty="0"/>
        </a:p>
      </dgm:t>
    </dgm:pt>
    <dgm:pt modelId="{902AC510-AC20-45C0-99FD-F3FAE0D76064}" type="parTrans" cxnId="{131415C4-2299-4EF4-B735-340A8DD31E0E}">
      <dgm:prSet/>
      <dgm:spPr/>
      <dgm:t>
        <a:bodyPr/>
        <a:lstStyle/>
        <a:p>
          <a:endParaRPr lang="hu-HU" sz="1600"/>
        </a:p>
      </dgm:t>
    </dgm:pt>
    <dgm:pt modelId="{90B8E8DB-5875-48C2-9B19-51F021AAF849}" type="sibTrans" cxnId="{131415C4-2299-4EF4-B735-340A8DD31E0E}">
      <dgm:prSet/>
      <dgm:spPr/>
      <dgm:t>
        <a:bodyPr/>
        <a:lstStyle/>
        <a:p>
          <a:endParaRPr lang="hu-HU" sz="1600"/>
        </a:p>
      </dgm:t>
    </dgm:pt>
    <dgm:pt modelId="{CB06BF5B-7956-4DE1-8855-BC2E6E8B378D}">
      <dgm:prSet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hu-HU" sz="1600" dirty="0" smtClean="0"/>
            <a:t>Valós bemutatás</a:t>
          </a:r>
          <a:endParaRPr lang="hu-HU" sz="1600" dirty="0"/>
        </a:p>
      </dgm:t>
    </dgm:pt>
    <dgm:pt modelId="{D3D2ACE5-F62D-4532-89AE-8A70B6161029}" type="parTrans" cxnId="{BFCC1EA3-C216-4677-BE0C-B1F8BB38A3C5}">
      <dgm:prSet/>
      <dgm:spPr/>
      <dgm:t>
        <a:bodyPr/>
        <a:lstStyle/>
        <a:p>
          <a:endParaRPr lang="hu-HU" sz="1600"/>
        </a:p>
      </dgm:t>
    </dgm:pt>
    <dgm:pt modelId="{337A6B54-DAA6-4601-A35D-3F438E81A9F8}" type="sibTrans" cxnId="{BFCC1EA3-C216-4677-BE0C-B1F8BB38A3C5}">
      <dgm:prSet/>
      <dgm:spPr/>
      <dgm:t>
        <a:bodyPr/>
        <a:lstStyle/>
        <a:p>
          <a:endParaRPr lang="hu-HU" sz="1600"/>
        </a:p>
      </dgm:t>
    </dgm:pt>
    <dgm:pt modelId="{A3FC7446-F52F-4D6C-BF21-5AAE99A595E6}">
      <dgm:prSet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hu-HU" sz="1600" dirty="0" err="1" smtClean="0"/>
            <a:t>IPSAS-nak</a:t>
          </a:r>
          <a:r>
            <a:rPr lang="hu-HU" sz="1600" dirty="0" smtClean="0"/>
            <a:t> való megfelelés</a:t>
          </a:r>
          <a:endParaRPr lang="hu-HU" sz="1600" dirty="0"/>
        </a:p>
      </dgm:t>
    </dgm:pt>
    <dgm:pt modelId="{6DAAA3B3-0D87-4840-9362-2C84DEFE45E8}" type="parTrans" cxnId="{102308B7-59E5-49CF-89C2-59C91AD282F1}">
      <dgm:prSet/>
      <dgm:spPr/>
      <dgm:t>
        <a:bodyPr/>
        <a:lstStyle/>
        <a:p>
          <a:endParaRPr lang="hu-HU" sz="1600"/>
        </a:p>
      </dgm:t>
    </dgm:pt>
    <dgm:pt modelId="{3590F9B9-EAC9-420D-B4EF-5207F182EA24}" type="sibTrans" cxnId="{102308B7-59E5-49CF-89C2-59C91AD282F1}">
      <dgm:prSet/>
      <dgm:spPr/>
      <dgm:t>
        <a:bodyPr/>
        <a:lstStyle/>
        <a:p>
          <a:endParaRPr lang="hu-HU" sz="1600"/>
        </a:p>
      </dgm:t>
    </dgm:pt>
    <dgm:pt modelId="{563257B7-5B2A-400C-B919-F7ED3FBA719E}" type="pres">
      <dgm:prSet presAssocID="{E46D2E05-7071-4EC1-A24B-083F4D0038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E27AA49-1D9B-4E72-9DB2-317FD77EEB0B}" type="pres">
      <dgm:prSet presAssocID="{CB06BF5B-7956-4DE1-8855-BC2E6E8B378D}" presName="node" presStyleLbl="node1" presStyleIdx="0" presStyleCnt="7" custScaleX="176298" custScaleY="1331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A9CA65B-1907-4BEF-A3D8-681F64D108D6}" type="pres">
      <dgm:prSet presAssocID="{CB06BF5B-7956-4DE1-8855-BC2E6E8B378D}" presName="spNode" presStyleCnt="0"/>
      <dgm:spPr/>
    </dgm:pt>
    <dgm:pt modelId="{C3F7F119-3485-4D20-9769-5E51CF494C7F}" type="pres">
      <dgm:prSet presAssocID="{337A6B54-DAA6-4601-A35D-3F438E81A9F8}" presName="sibTrans" presStyleLbl="sibTrans1D1" presStyleIdx="0" presStyleCnt="7"/>
      <dgm:spPr/>
      <dgm:t>
        <a:bodyPr/>
        <a:lstStyle/>
        <a:p>
          <a:endParaRPr lang="hu-HU"/>
        </a:p>
      </dgm:t>
    </dgm:pt>
    <dgm:pt modelId="{D35E6A8E-AD13-484B-A785-23F8B80AD3B9}" type="pres">
      <dgm:prSet presAssocID="{A3FC7446-F52F-4D6C-BF21-5AAE99A595E6}" presName="node" presStyleLbl="node1" presStyleIdx="1" presStyleCnt="7" custScaleX="133100" custScaleY="133100" custRadScaleRad="142917" custRadScaleInc="9235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EA375A7-6DCE-471A-9DE1-9D1B968500BB}" type="pres">
      <dgm:prSet presAssocID="{A3FC7446-F52F-4D6C-BF21-5AAE99A595E6}" presName="spNode" presStyleCnt="0"/>
      <dgm:spPr/>
    </dgm:pt>
    <dgm:pt modelId="{11339DDA-674C-4815-898C-05891566C896}" type="pres">
      <dgm:prSet presAssocID="{3590F9B9-EAC9-420D-B4EF-5207F182EA24}" presName="sibTrans" presStyleLbl="sibTrans1D1" presStyleIdx="1" presStyleCnt="7"/>
      <dgm:spPr/>
      <dgm:t>
        <a:bodyPr/>
        <a:lstStyle/>
        <a:p>
          <a:endParaRPr lang="hu-HU"/>
        </a:p>
      </dgm:t>
    </dgm:pt>
    <dgm:pt modelId="{47576EEA-D97A-4FAF-9FCA-7CDCBFCC6E75}" type="pres">
      <dgm:prSet presAssocID="{9397CA74-3BCE-4B9F-9FFF-644333D7250E}" presName="node" presStyleLbl="node1" presStyleIdx="2" presStyleCnt="7" custScaleX="162965" custScaleY="133100" custRadScaleRad="169082" custRadScaleInc="-3857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E80AFA9-A3F5-484A-BF4E-5434F48BF938}" type="pres">
      <dgm:prSet presAssocID="{9397CA74-3BCE-4B9F-9FFF-644333D7250E}" presName="spNode" presStyleCnt="0"/>
      <dgm:spPr/>
    </dgm:pt>
    <dgm:pt modelId="{57762B40-ACC8-4751-9B1C-58E37BAD8EE8}" type="pres">
      <dgm:prSet presAssocID="{C5DBA37E-F211-433E-92D1-8B98636B7020}" presName="sibTrans" presStyleLbl="sibTrans1D1" presStyleIdx="2" presStyleCnt="7"/>
      <dgm:spPr/>
      <dgm:t>
        <a:bodyPr/>
        <a:lstStyle/>
        <a:p>
          <a:endParaRPr lang="hu-HU"/>
        </a:p>
      </dgm:t>
    </dgm:pt>
    <dgm:pt modelId="{377C4603-2B35-4D52-8EB5-3BC4027E999A}" type="pres">
      <dgm:prSet presAssocID="{086A881C-075A-4B4A-A796-B25C3D859172}" presName="node" presStyleLbl="node1" presStyleIdx="3" presStyleCnt="7" custScaleX="154027" custScaleY="133100" custRadScaleRad="98458" custRadScaleInc="-3139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FAA5DF1-8846-4E18-889C-337E7878466A}" type="pres">
      <dgm:prSet presAssocID="{086A881C-075A-4B4A-A796-B25C3D859172}" presName="spNode" presStyleCnt="0"/>
      <dgm:spPr/>
    </dgm:pt>
    <dgm:pt modelId="{497E01A8-7CBB-4536-8E64-6DDD3246C68E}" type="pres">
      <dgm:prSet presAssocID="{F225896A-5EC6-4C0D-8574-C37D6146643F}" presName="sibTrans" presStyleLbl="sibTrans1D1" presStyleIdx="3" presStyleCnt="7"/>
      <dgm:spPr/>
      <dgm:t>
        <a:bodyPr/>
        <a:lstStyle/>
        <a:p>
          <a:endParaRPr lang="hu-HU"/>
        </a:p>
      </dgm:t>
    </dgm:pt>
    <dgm:pt modelId="{DBBD206A-8756-4A43-B04C-BB86711EFD48}" type="pres">
      <dgm:prSet presAssocID="{915077C2-CCA5-4DBA-8C0E-BB743E956121}" presName="node" presStyleLbl="node1" presStyleIdx="4" presStyleCnt="7" custScaleX="170579" custScaleY="133100" custRadScaleRad="103192" custRadScaleInc="9647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4337187-AEFD-4768-AFC7-2F67B6E1B346}" type="pres">
      <dgm:prSet presAssocID="{915077C2-CCA5-4DBA-8C0E-BB743E956121}" presName="spNode" presStyleCnt="0"/>
      <dgm:spPr/>
    </dgm:pt>
    <dgm:pt modelId="{F1F24362-3481-4CEC-B9D0-9C2E475AA16C}" type="pres">
      <dgm:prSet presAssocID="{4D05F247-99B1-472A-9FE2-9DD91F3E43F3}" presName="sibTrans" presStyleLbl="sibTrans1D1" presStyleIdx="4" presStyleCnt="7"/>
      <dgm:spPr/>
      <dgm:t>
        <a:bodyPr/>
        <a:lstStyle/>
        <a:p>
          <a:endParaRPr lang="hu-HU"/>
        </a:p>
      </dgm:t>
    </dgm:pt>
    <dgm:pt modelId="{6139A3A6-167E-44D0-93DA-08037B6922FA}" type="pres">
      <dgm:prSet presAssocID="{C6F6593D-10C3-4BE9-9DE1-42728FD778E6}" presName="node" presStyleLbl="node1" presStyleIdx="5" presStyleCnt="7" custScaleX="133100" custScaleY="133100" custRadScaleRad="152871" custRadScaleInc="442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69D4FE-7F62-4425-95C0-5BA1CA60BBAA}" type="pres">
      <dgm:prSet presAssocID="{C6F6593D-10C3-4BE9-9DE1-42728FD778E6}" presName="spNode" presStyleCnt="0"/>
      <dgm:spPr/>
    </dgm:pt>
    <dgm:pt modelId="{6FE5BE29-7FBB-466C-9948-940A7E38287B}" type="pres">
      <dgm:prSet presAssocID="{0586D13E-A70E-436E-AAC4-02BCF4138C83}" presName="sibTrans" presStyleLbl="sibTrans1D1" presStyleIdx="5" presStyleCnt="7"/>
      <dgm:spPr/>
      <dgm:t>
        <a:bodyPr/>
        <a:lstStyle/>
        <a:p>
          <a:endParaRPr lang="hu-HU"/>
        </a:p>
      </dgm:t>
    </dgm:pt>
    <dgm:pt modelId="{FABE908B-F5A6-4C62-A83A-B263B3FCB547}" type="pres">
      <dgm:prSet presAssocID="{3A96215A-7F86-46A9-A6DF-3910AD38F37F}" presName="node" presStyleLbl="node1" presStyleIdx="6" presStyleCnt="7" custScaleX="255243" custScaleY="133100" custRadScaleRad="164141" custRadScaleInc="-10395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B830945-1237-4577-80D1-57E25344B20E}" type="pres">
      <dgm:prSet presAssocID="{3A96215A-7F86-46A9-A6DF-3910AD38F37F}" presName="spNode" presStyleCnt="0"/>
      <dgm:spPr/>
    </dgm:pt>
    <dgm:pt modelId="{6BF3C34D-BFF4-4D3B-AAFD-AB9C15477315}" type="pres">
      <dgm:prSet presAssocID="{90B8E8DB-5875-48C2-9B19-51F021AAF849}" presName="sibTrans" presStyleLbl="sibTrans1D1" presStyleIdx="6" presStyleCnt="7"/>
      <dgm:spPr/>
      <dgm:t>
        <a:bodyPr/>
        <a:lstStyle/>
        <a:p>
          <a:endParaRPr lang="hu-HU"/>
        </a:p>
      </dgm:t>
    </dgm:pt>
  </dgm:ptLst>
  <dgm:cxnLst>
    <dgm:cxn modelId="{7EA00E84-8D89-4D2D-A361-D8D4525FF1D7}" type="presOf" srcId="{C6F6593D-10C3-4BE9-9DE1-42728FD778E6}" destId="{6139A3A6-167E-44D0-93DA-08037B6922FA}" srcOrd="0" destOrd="0" presId="urn:microsoft.com/office/officeart/2005/8/layout/cycle5"/>
    <dgm:cxn modelId="{BFCC1EA3-C216-4677-BE0C-B1F8BB38A3C5}" srcId="{E46D2E05-7071-4EC1-A24B-083F4D003899}" destId="{CB06BF5B-7956-4DE1-8855-BC2E6E8B378D}" srcOrd="0" destOrd="0" parTransId="{D3D2ACE5-F62D-4532-89AE-8A70B6161029}" sibTransId="{337A6B54-DAA6-4601-A35D-3F438E81A9F8}"/>
    <dgm:cxn modelId="{E0279C4C-559E-4C54-B1EC-25781136A3AE}" type="presOf" srcId="{9397CA74-3BCE-4B9F-9FFF-644333D7250E}" destId="{47576EEA-D97A-4FAF-9FCA-7CDCBFCC6E75}" srcOrd="0" destOrd="0" presId="urn:microsoft.com/office/officeart/2005/8/layout/cycle5"/>
    <dgm:cxn modelId="{0FA6112C-4BE0-44F5-AA1E-44CCC1008345}" type="presOf" srcId="{0586D13E-A70E-436E-AAC4-02BCF4138C83}" destId="{6FE5BE29-7FBB-466C-9948-940A7E38287B}" srcOrd="0" destOrd="0" presId="urn:microsoft.com/office/officeart/2005/8/layout/cycle5"/>
    <dgm:cxn modelId="{72481D6F-8331-46BC-90CE-F56793BA4371}" srcId="{E46D2E05-7071-4EC1-A24B-083F4D003899}" destId="{086A881C-075A-4B4A-A796-B25C3D859172}" srcOrd="3" destOrd="0" parTransId="{7F1C0639-AE22-49C0-AC75-FDD919A2DDDB}" sibTransId="{F225896A-5EC6-4C0D-8574-C37D6146643F}"/>
    <dgm:cxn modelId="{46B31396-13A9-45C3-8FF5-160DFDF39CF9}" type="presOf" srcId="{CB06BF5B-7956-4DE1-8855-BC2E6E8B378D}" destId="{7E27AA49-1D9B-4E72-9DB2-317FD77EEB0B}" srcOrd="0" destOrd="0" presId="urn:microsoft.com/office/officeart/2005/8/layout/cycle5"/>
    <dgm:cxn modelId="{1DDB02EC-1B80-4D85-A7A9-3515C5700D22}" type="presOf" srcId="{086A881C-075A-4B4A-A796-B25C3D859172}" destId="{377C4603-2B35-4D52-8EB5-3BC4027E999A}" srcOrd="0" destOrd="0" presId="urn:microsoft.com/office/officeart/2005/8/layout/cycle5"/>
    <dgm:cxn modelId="{53388EF7-C2BB-423E-A5D7-F7034E405E92}" srcId="{E46D2E05-7071-4EC1-A24B-083F4D003899}" destId="{915077C2-CCA5-4DBA-8C0E-BB743E956121}" srcOrd="4" destOrd="0" parTransId="{7842C292-ACB0-4E5D-BD03-246AFD241ADB}" sibTransId="{4D05F247-99B1-472A-9FE2-9DD91F3E43F3}"/>
    <dgm:cxn modelId="{FC75395F-CBE3-4FBB-B1F8-CFB1229B44B5}" type="presOf" srcId="{C5DBA37E-F211-433E-92D1-8B98636B7020}" destId="{57762B40-ACC8-4751-9B1C-58E37BAD8EE8}" srcOrd="0" destOrd="0" presId="urn:microsoft.com/office/officeart/2005/8/layout/cycle5"/>
    <dgm:cxn modelId="{3C2DC0F6-AD94-48E3-B520-AB55A5D6F8A0}" type="presOf" srcId="{3A96215A-7F86-46A9-A6DF-3910AD38F37F}" destId="{FABE908B-F5A6-4C62-A83A-B263B3FCB547}" srcOrd="0" destOrd="0" presId="urn:microsoft.com/office/officeart/2005/8/layout/cycle5"/>
    <dgm:cxn modelId="{131415C4-2299-4EF4-B735-340A8DD31E0E}" srcId="{E46D2E05-7071-4EC1-A24B-083F4D003899}" destId="{3A96215A-7F86-46A9-A6DF-3910AD38F37F}" srcOrd="6" destOrd="0" parTransId="{902AC510-AC20-45C0-99FD-F3FAE0D76064}" sibTransId="{90B8E8DB-5875-48C2-9B19-51F021AAF849}"/>
    <dgm:cxn modelId="{94727678-FBA4-4050-A90B-3B9512B65203}" srcId="{E46D2E05-7071-4EC1-A24B-083F4D003899}" destId="{9397CA74-3BCE-4B9F-9FFF-644333D7250E}" srcOrd="2" destOrd="0" parTransId="{6FBC218B-03E1-461D-8E1B-19E1E7EDE892}" sibTransId="{C5DBA37E-F211-433E-92D1-8B98636B7020}"/>
    <dgm:cxn modelId="{7D25078C-F792-489E-8165-488ADA60804D}" type="presOf" srcId="{337A6B54-DAA6-4601-A35D-3F438E81A9F8}" destId="{C3F7F119-3485-4D20-9769-5E51CF494C7F}" srcOrd="0" destOrd="0" presId="urn:microsoft.com/office/officeart/2005/8/layout/cycle5"/>
    <dgm:cxn modelId="{893CFB65-24A9-42C8-87E5-65E5F951E3B9}" type="presOf" srcId="{3590F9B9-EAC9-420D-B4EF-5207F182EA24}" destId="{11339DDA-674C-4815-898C-05891566C896}" srcOrd="0" destOrd="0" presId="urn:microsoft.com/office/officeart/2005/8/layout/cycle5"/>
    <dgm:cxn modelId="{0741655A-0BBE-4D06-9A09-F6BB081E62F5}" srcId="{E46D2E05-7071-4EC1-A24B-083F4D003899}" destId="{C6F6593D-10C3-4BE9-9DE1-42728FD778E6}" srcOrd="5" destOrd="0" parTransId="{3A208515-81F8-4D05-AA7A-A6FF1A369D20}" sibTransId="{0586D13E-A70E-436E-AAC4-02BCF4138C83}"/>
    <dgm:cxn modelId="{862450AF-6169-419B-8D99-4C604A138230}" type="presOf" srcId="{A3FC7446-F52F-4D6C-BF21-5AAE99A595E6}" destId="{D35E6A8E-AD13-484B-A785-23F8B80AD3B9}" srcOrd="0" destOrd="0" presId="urn:microsoft.com/office/officeart/2005/8/layout/cycle5"/>
    <dgm:cxn modelId="{76000876-412C-4030-9FA4-55F7BB8C798B}" type="presOf" srcId="{F225896A-5EC6-4C0D-8574-C37D6146643F}" destId="{497E01A8-7CBB-4536-8E64-6DDD3246C68E}" srcOrd="0" destOrd="0" presId="urn:microsoft.com/office/officeart/2005/8/layout/cycle5"/>
    <dgm:cxn modelId="{7E3FF8DE-5393-4C17-B028-A6293B153C98}" type="presOf" srcId="{4D05F247-99B1-472A-9FE2-9DD91F3E43F3}" destId="{F1F24362-3481-4CEC-B9D0-9C2E475AA16C}" srcOrd="0" destOrd="0" presId="urn:microsoft.com/office/officeart/2005/8/layout/cycle5"/>
    <dgm:cxn modelId="{A0C26965-8DDF-41D7-8BF9-BEA86C757849}" type="presOf" srcId="{90B8E8DB-5875-48C2-9B19-51F021AAF849}" destId="{6BF3C34D-BFF4-4D3B-AAFD-AB9C15477315}" srcOrd="0" destOrd="0" presId="urn:microsoft.com/office/officeart/2005/8/layout/cycle5"/>
    <dgm:cxn modelId="{52BDBC4E-78BE-4BC6-9813-3D35C1305FA3}" type="presOf" srcId="{915077C2-CCA5-4DBA-8C0E-BB743E956121}" destId="{DBBD206A-8756-4A43-B04C-BB86711EFD48}" srcOrd="0" destOrd="0" presId="urn:microsoft.com/office/officeart/2005/8/layout/cycle5"/>
    <dgm:cxn modelId="{CD8E71D9-4CA7-48A5-9755-BB202CD5E0F8}" type="presOf" srcId="{E46D2E05-7071-4EC1-A24B-083F4D003899}" destId="{563257B7-5B2A-400C-B919-F7ED3FBA719E}" srcOrd="0" destOrd="0" presId="urn:microsoft.com/office/officeart/2005/8/layout/cycle5"/>
    <dgm:cxn modelId="{102308B7-59E5-49CF-89C2-59C91AD282F1}" srcId="{E46D2E05-7071-4EC1-A24B-083F4D003899}" destId="{A3FC7446-F52F-4D6C-BF21-5AAE99A595E6}" srcOrd="1" destOrd="0" parTransId="{6DAAA3B3-0D87-4840-9362-2C84DEFE45E8}" sibTransId="{3590F9B9-EAC9-420D-B4EF-5207F182EA24}"/>
    <dgm:cxn modelId="{D78ECE2F-E3E9-429F-AB16-6B0655BA4A26}" type="presParOf" srcId="{563257B7-5B2A-400C-B919-F7ED3FBA719E}" destId="{7E27AA49-1D9B-4E72-9DB2-317FD77EEB0B}" srcOrd="0" destOrd="0" presId="urn:microsoft.com/office/officeart/2005/8/layout/cycle5"/>
    <dgm:cxn modelId="{DF5387C1-770B-4EE2-9154-6CAF41906455}" type="presParOf" srcId="{563257B7-5B2A-400C-B919-F7ED3FBA719E}" destId="{DA9CA65B-1907-4BEF-A3D8-681F64D108D6}" srcOrd="1" destOrd="0" presId="urn:microsoft.com/office/officeart/2005/8/layout/cycle5"/>
    <dgm:cxn modelId="{C3F9E5D5-0FAE-4673-8E07-4EE5448948B9}" type="presParOf" srcId="{563257B7-5B2A-400C-B919-F7ED3FBA719E}" destId="{C3F7F119-3485-4D20-9769-5E51CF494C7F}" srcOrd="2" destOrd="0" presId="urn:microsoft.com/office/officeart/2005/8/layout/cycle5"/>
    <dgm:cxn modelId="{D2D3B634-52AE-4502-A49A-4F5C917F6562}" type="presParOf" srcId="{563257B7-5B2A-400C-B919-F7ED3FBA719E}" destId="{D35E6A8E-AD13-484B-A785-23F8B80AD3B9}" srcOrd="3" destOrd="0" presId="urn:microsoft.com/office/officeart/2005/8/layout/cycle5"/>
    <dgm:cxn modelId="{C3E742C8-0F67-43D9-A8C6-7CBCB1CC3BD4}" type="presParOf" srcId="{563257B7-5B2A-400C-B919-F7ED3FBA719E}" destId="{CEA375A7-6DCE-471A-9DE1-9D1B968500BB}" srcOrd="4" destOrd="0" presId="urn:microsoft.com/office/officeart/2005/8/layout/cycle5"/>
    <dgm:cxn modelId="{072696B9-512F-422B-B61C-C039282E6A48}" type="presParOf" srcId="{563257B7-5B2A-400C-B919-F7ED3FBA719E}" destId="{11339DDA-674C-4815-898C-05891566C896}" srcOrd="5" destOrd="0" presId="urn:microsoft.com/office/officeart/2005/8/layout/cycle5"/>
    <dgm:cxn modelId="{9F288F7E-D4FF-47EC-A852-49AFD1246EFB}" type="presParOf" srcId="{563257B7-5B2A-400C-B919-F7ED3FBA719E}" destId="{47576EEA-D97A-4FAF-9FCA-7CDCBFCC6E75}" srcOrd="6" destOrd="0" presId="urn:microsoft.com/office/officeart/2005/8/layout/cycle5"/>
    <dgm:cxn modelId="{45BEF3F3-798A-4FD9-B0EB-7EFFFD8B85D2}" type="presParOf" srcId="{563257B7-5B2A-400C-B919-F7ED3FBA719E}" destId="{FE80AFA9-A3F5-484A-BF4E-5434F48BF938}" srcOrd="7" destOrd="0" presId="urn:microsoft.com/office/officeart/2005/8/layout/cycle5"/>
    <dgm:cxn modelId="{F7847D1F-2A39-43AE-9A18-6EC6F8B73245}" type="presParOf" srcId="{563257B7-5B2A-400C-B919-F7ED3FBA719E}" destId="{57762B40-ACC8-4751-9B1C-58E37BAD8EE8}" srcOrd="8" destOrd="0" presId="urn:microsoft.com/office/officeart/2005/8/layout/cycle5"/>
    <dgm:cxn modelId="{DF8B406A-8F3D-4562-B8FE-56E6D2990F49}" type="presParOf" srcId="{563257B7-5B2A-400C-B919-F7ED3FBA719E}" destId="{377C4603-2B35-4D52-8EB5-3BC4027E999A}" srcOrd="9" destOrd="0" presId="urn:microsoft.com/office/officeart/2005/8/layout/cycle5"/>
    <dgm:cxn modelId="{CCB6C09E-3A28-425F-8C5B-24878D21FC64}" type="presParOf" srcId="{563257B7-5B2A-400C-B919-F7ED3FBA719E}" destId="{8FAA5DF1-8846-4E18-889C-337E7878466A}" srcOrd="10" destOrd="0" presId="urn:microsoft.com/office/officeart/2005/8/layout/cycle5"/>
    <dgm:cxn modelId="{DC8A37E7-8116-45A3-B14B-CD3C5F46F2A1}" type="presParOf" srcId="{563257B7-5B2A-400C-B919-F7ED3FBA719E}" destId="{497E01A8-7CBB-4536-8E64-6DDD3246C68E}" srcOrd="11" destOrd="0" presId="urn:microsoft.com/office/officeart/2005/8/layout/cycle5"/>
    <dgm:cxn modelId="{39587934-FD2C-4102-AEAB-91C681123AD7}" type="presParOf" srcId="{563257B7-5B2A-400C-B919-F7ED3FBA719E}" destId="{DBBD206A-8756-4A43-B04C-BB86711EFD48}" srcOrd="12" destOrd="0" presId="urn:microsoft.com/office/officeart/2005/8/layout/cycle5"/>
    <dgm:cxn modelId="{FAE03818-14EF-4429-A160-D9C30C65AAFB}" type="presParOf" srcId="{563257B7-5B2A-400C-B919-F7ED3FBA719E}" destId="{14337187-AEFD-4768-AFC7-2F67B6E1B346}" srcOrd="13" destOrd="0" presId="urn:microsoft.com/office/officeart/2005/8/layout/cycle5"/>
    <dgm:cxn modelId="{E962CF0D-3A89-414A-A2C9-95EACD6381B2}" type="presParOf" srcId="{563257B7-5B2A-400C-B919-F7ED3FBA719E}" destId="{F1F24362-3481-4CEC-B9D0-9C2E475AA16C}" srcOrd="14" destOrd="0" presId="urn:microsoft.com/office/officeart/2005/8/layout/cycle5"/>
    <dgm:cxn modelId="{0E44593D-E022-49CC-9070-5DDFDF467D7E}" type="presParOf" srcId="{563257B7-5B2A-400C-B919-F7ED3FBA719E}" destId="{6139A3A6-167E-44D0-93DA-08037B6922FA}" srcOrd="15" destOrd="0" presId="urn:microsoft.com/office/officeart/2005/8/layout/cycle5"/>
    <dgm:cxn modelId="{96D6B23F-2049-4820-9C9D-9D58B30CC596}" type="presParOf" srcId="{563257B7-5B2A-400C-B919-F7ED3FBA719E}" destId="{6B69D4FE-7F62-4425-95C0-5BA1CA60BBAA}" srcOrd="16" destOrd="0" presId="urn:microsoft.com/office/officeart/2005/8/layout/cycle5"/>
    <dgm:cxn modelId="{7B45F052-024F-4577-BAFA-B2FBB80D527E}" type="presParOf" srcId="{563257B7-5B2A-400C-B919-F7ED3FBA719E}" destId="{6FE5BE29-7FBB-466C-9948-940A7E38287B}" srcOrd="17" destOrd="0" presId="urn:microsoft.com/office/officeart/2005/8/layout/cycle5"/>
    <dgm:cxn modelId="{02FAF5B7-3072-42E1-9B5A-E9B71F5846A5}" type="presParOf" srcId="{563257B7-5B2A-400C-B919-F7ED3FBA719E}" destId="{FABE908B-F5A6-4C62-A83A-B263B3FCB547}" srcOrd="18" destOrd="0" presId="urn:microsoft.com/office/officeart/2005/8/layout/cycle5"/>
    <dgm:cxn modelId="{8E475297-A153-48B5-9B2A-1AEB1D77341E}" type="presParOf" srcId="{563257B7-5B2A-400C-B919-F7ED3FBA719E}" destId="{DB830945-1237-4577-80D1-57E25344B20E}" srcOrd="19" destOrd="0" presId="urn:microsoft.com/office/officeart/2005/8/layout/cycle5"/>
    <dgm:cxn modelId="{57A077C1-228E-44B2-8E91-DC11FB1300A0}" type="presParOf" srcId="{563257B7-5B2A-400C-B919-F7ED3FBA719E}" destId="{6BF3C34D-BFF4-4D3B-AAFD-AB9C15477315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8149E2-B631-4C62-B8EB-0D3DCC582C4C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DE14CCC8-1D68-4914-BF3E-66679D53675B}">
      <dgm:prSet phldrT="[Szöveg]"/>
      <dgm:spPr/>
      <dgm:t>
        <a:bodyPr/>
        <a:lstStyle/>
        <a:p>
          <a:r>
            <a:rPr lang="hu-HU" dirty="0" err="1" smtClean="0"/>
            <a:t>Áhsz</a:t>
          </a:r>
          <a:r>
            <a:rPr lang="hu-HU" smtClean="0"/>
            <a:t>.</a:t>
          </a:r>
          <a:endParaRPr lang="hu-HU" dirty="0"/>
        </a:p>
      </dgm:t>
    </dgm:pt>
    <dgm:pt modelId="{6E3B0F79-0E7C-45F9-A9AE-F5E2B44F05EE}" type="parTrans" cxnId="{6301855C-4D67-4F5E-9CCA-699F302D1965}">
      <dgm:prSet/>
      <dgm:spPr/>
      <dgm:t>
        <a:bodyPr/>
        <a:lstStyle/>
        <a:p>
          <a:endParaRPr lang="hu-HU"/>
        </a:p>
      </dgm:t>
    </dgm:pt>
    <dgm:pt modelId="{7E14A627-C3DB-46B3-A418-656712FC840B}" type="sibTrans" cxnId="{6301855C-4D67-4F5E-9CCA-699F302D1965}">
      <dgm:prSet/>
      <dgm:spPr/>
      <dgm:t>
        <a:bodyPr/>
        <a:lstStyle/>
        <a:p>
          <a:endParaRPr lang="hu-HU"/>
        </a:p>
      </dgm:t>
    </dgm:pt>
    <dgm:pt modelId="{744BA6F6-B207-4450-BA51-36E066CB1CB9}">
      <dgm:prSet phldrT="[Szöveg]" custT="1"/>
      <dgm:spPr/>
      <dgm:t>
        <a:bodyPr/>
        <a:lstStyle/>
        <a:p>
          <a:r>
            <a:rPr lang="hu-HU" sz="1800" dirty="0" smtClean="0">
              <a:solidFill>
                <a:srgbClr val="FFFF00"/>
              </a:solidFill>
            </a:rPr>
            <a:t>Nemzeti elvárások</a:t>
          </a:r>
          <a:endParaRPr lang="hu-HU" sz="1800" dirty="0">
            <a:solidFill>
              <a:srgbClr val="FFFF00"/>
            </a:solidFill>
          </a:endParaRPr>
        </a:p>
      </dgm:t>
    </dgm:pt>
    <dgm:pt modelId="{0B36D27A-A032-4932-9DFD-176239C0FFF1}" type="parTrans" cxnId="{220D30DD-E3E0-4EBC-8CCE-DC300BB24E79}">
      <dgm:prSet/>
      <dgm:spPr/>
      <dgm:t>
        <a:bodyPr/>
        <a:lstStyle/>
        <a:p>
          <a:endParaRPr lang="hu-HU"/>
        </a:p>
      </dgm:t>
    </dgm:pt>
    <dgm:pt modelId="{DF8F121F-EFD0-4597-A4DF-7BF7A1DC71DC}" type="sibTrans" cxnId="{220D30DD-E3E0-4EBC-8CCE-DC300BB24E79}">
      <dgm:prSet/>
      <dgm:spPr/>
      <dgm:t>
        <a:bodyPr/>
        <a:lstStyle/>
        <a:p>
          <a:endParaRPr lang="hu-HU"/>
        </a:p>
      </dgm:t>
    </dgm:pt>
    <dgm:pt modelId="{E9DDE909-3204-4DC9-8D35-6D1443B1091B}">
      <dgm:prSet phldrT="[Szöveg]" custT="1"/>
      <dgm:spPr/>
      <dgm:t>
        <a:bodyPr/>
        <a:lstStyle/>
        <a:p>
          <a:r>
            <a:rPr lang="hu-HU" sz="1600" dirty="0" smtClean="0">
              <a:solidFill>
                <a:srgbClr val="FFFF00"/>
              </a:solidFill>
            </a:rPr>
            <a:t>Nemzetközi </a:t>
          </a:r>
        </a:p>
        <a:p>
          <a:r>
            <a:rPr lang="hu-HU" sz="1600" dirty="0" smtClean="0">
              <a:solidFill>
                <a:srgbClr val="FFFF00"/>
              </a:solidFill>
            </a:rPr>
            <a:t>elvárások</a:t>
          </a:r>
          <a:endParaRPr lang="hu-HU" sz="1600" dirty="0">
            <a:solidFill>
              <a:srgbClr val="FFFF00"/>
            </a:solidFill>
          </a:endParaRPr>
        </a:p>
      </dgm:t>
    </dgm:pt>
    <dgm:pt modelId="{7829CA56-D53B-4324-8D73-1506CF686694}" type="parTrans" cxnId="{556F2F3C-C488-4AFF-8A35-2D86ADBEDDC4}">
      <dgm:prSet/>
      <dgm:spPr/>
      <dgm:t>
        <a:bodyPr/>
        <a:lstStyle/>
        <a:p>
          <a:endParaRPr lang="hu-HU"/>
        </a:p>
      </dgm:t>
    </dgm:pt>
    <dgm:pt modelId="{0ECC54FF-6364-423A-89F0-F0B3C276394D}" type="sibTrans" cxnId="{556F2F3C-C488-4AFF-8A35-2D86ADBEDDC4}">
      <dgm:prSet/>
      <dgm:spPr/>
      <dgm:t>
        <a:bodyPr/>
        <a:lstStyle/>
        <a:p>
          <a:endParaRPr lang="hu-HU"/>
        </a:p>
      </dgm:t>
    </dgm:pt>
    <dgm:pt modelId="{BB91C277-7C9D-4297-887F-6B90ECDE4CE5}" type="pres">
      <dgm:prSet presAssocID="{4D8149E2-B631-4C62-B8EB-0D3DCC582C4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6F65E26-3D78-4B9C-BDF9-374451118DE2}" type="pres">
      <dgm:prSet presAssocID="{DE14CCC8-1D68-4914-BF3E-66679D53675B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2F3948D-AAC2-4662-95CC-754807653E12}" type="pres">
      <dgm:prSet presAssocID="{DE14CCC8-1D68-4914-BF3E-66679D53675B}" presName="gear1srcNode" presStyleLbl="node1" presStyleIdx="0" presStyleCnt="3"/>
      <dgm:spPr/>
    </dgm:pt>
    <dgm:pt modelId="{B1B71939-4150-4AAF-8DCF-4EBE4A0AB9A9}" type="pres">
      <dgm:prSet presAssocID="{DE14CCC8-1D68-4914-BF3E-66679D53675B}" presName="gear1dstNode" presStyleLbl="node1" presStyleIdx="0" presStyleCnt="3"/>
      <dgm:spPr/>
    </dgm:pt>
    <dgm:pt modelId="{2F2537B6-E1EF-49D5-A3A8-B51B52E2C4DA}" type="pres">
      <dgm:prSet presAssocID="{744BA6F6-B207-4450-BA51-36E066CB1CB9}" presName="gear2" presStyleLbl="node1" presStyleIdx="1" presStyleCnt="3" custScaleX="114219" custScaleY="106330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584E0F3-3A61-45DF-A453-F85F41A3BC94}" type="pres">
      <dgm:prSet presAssocID="{744BA6F6-B207-4450-BA51-36E066CB1CB9}" presName="gear2srcNode" presStyleLbl="node1" presStyleIdx="1" presStyleCnt="3"/>
      <dgm:spPr/>
    </dgm:pt>
    <dgm:pt modelId="{EA0DF412-13D4-496C-B028-D8CA6EFC7B80}" type="pres">
      <dgm:prSet presAssocID="{744BA6F6-B207-4450-BA51-36E066CB1CB9}" presName="gear2dstNode" presStyleLbl="node1" presStyleIdx="1" presStyleCnt="3"/>
      <dgm:spPr/>
    </dgm:pt>
    <dgm:pt modelId="{A17C83E9-791D-4538-BABC-AC701CD5F393}" type="pres">
      <dgm:prSet presAssocID="{E9DDE909-3204-4DC9-8D35-6D1443B1091B}" presName="gear3" presStyleLbl="node1" presStyleIdx="2" presStyleCnt="3" custScaleX="108939"/>
      <dgm:spPr/>
      <dgm:t>
        <a:bodyPr/>
        <a:lstStyle/>
        <a:p>
          <a:endParaRPr lang="hu-HU"/>
        </a:p>
      </dgm:t>
    </dgm:pt>
    <dgm:pt modelId="{7F4F8584-1FF1-4A92-824C-5437AB2B71BB}" type="pres">
      <dgm:prSet presAssocID="{E9DDE909-3204-4DC9-8D35-6D1443B1091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278CDF5-6C5F-4C2D-B399-BA27B6C718F3}" type="pres">
      <dgm:prSet presAssocID="{E9DDE909-3204-4DC9-8D35-6D1443B1091B}" presName="gear3srcNode" presStyleLbl="node1" presStyleIdx="2" presStyleCnt="3"/>
      <dgm:spPr/>
    </dgm:pt>
    <dgm:pt modelId="{A171AB6E-B948-4D3A-BBD0-89E81D2312CE}" type="pres">
      <dgm:prSet presAssocID="{E9DDE909-3204-4DC9-8D35-6D1443B1091B}" presName="gear3dstNode" presStyleLbl="node1" presStyleIdx="2" presStyleCnt="3"/>
      <dgm:spPr/>
    </dgm:pt>
    <dgm:pt modelId="{66028C84-73E6-4E07-A800-AA3D99BACDFA}" type="pres">
      <dgm:prSet presAssocID="{7E14A627-C3DB-46B3-A418-656712FC840B}" presName="connector1" presStyleLbl="sibTrans2D1" presStyleIdx="0" presStyleCnt="3"/>
      <dgm:spPr/>
    </dgm:pt>
    <dgm:pt modelId="{20E79C2D-D9A3-485F-A792-BB0A1D006CA1}" type="pres">
      <dgm:prSet presAssocID="{DF8F121F-EFD0-4597-A4DF-7BF7A1DC71DC}" presName="connector2" presStyleLbl="sibTrans2D1" presStyleIdx="1" presStyleCnt="3"/>
      <dgm:spPr/>
    </dgm:pt>
    <dgm:pt modelId="{7BECDED0-7D24-4879-9AED-EA4C6EA843EE}" type="pres">
      <dgm:prSet presAssocID="{0ECC54FF-6364-423A-89F0-F0B3C276394D}" presName="connector3" presStyleLbl="sibTrans2D1" presStyleIdx="2" presStyleCnt="3"/>
      <dgm:spPr/>
    </dgm:pt>
  </dgm:ptLst>
  <dgm:cxnLst>
    <dgm:cxn modelId="{CC56EAE8-B498-499D-8F61-1130F11D1F1C}" type="presOf" srcId="{DE14CCC8-1D68-4914-BF3E-66679D53675B}" destId="{E2F3948D-AAC2-4662-95CC-754807653E12}" srcOrd="1" destOrd="0" presId="urn:microsoft.com/office/officeart/2005/8/layout/gear1"/>
    <dgm:cxn modelId="{56C6C081-F4D5-4CBA-B7A9-55867BA3DE76}" type="presOf" srcId="{E9DDE909-3204-4DC9-8D35-6D1443B1091B}" destId="{C278CDF5-6C5F-4C2D-B399-BA27B6C718F3}" srcOrd="2" destOrd="0" presId="urn:microsoft.com/office/officeart/2005/8/layout/gear1"/>
    <dgm:cxn modelId="{5932A0B4-C4AB-4D77-97D1-366ACAD5C841}" type="presOf" srcId="{744BA6F6-B207-4450-BA51-36E066CB1CB9}" destId="{EA0DF412-13D4-496C-B028-D8CA6EFC7B80}" srcOrd="2" destOrd="0" presId="urn:microsoft.com/office/officeart/2005/8/layout/gear1"/>
    <dgm:cxn modelId="{38A34569-50C2-454D-8309-081AA91B4A39}" type="presOf" srcId="{E9DDE909-3204-4DC9-8D35-6D1443B1091B}" destId="{A17C83E9-791D-4538-BABC-AC701CD5F393}" srcOrd="0" destOrd="0" presId="urn:microsoft.com/office/officeart/2005/8/layout/gear1"/>
    <dgm:cxn modelId="{69631408-CEC9-43A9-81C8-668456471CAE}" type="presOf" srcId="{0ECC54FF-6364-423A-89F0-F0B3C276394D}" destId="{7BECDED0-7D24-4879-9AED-EA4C6EA843EE}" srcOrd="0" destOrd="0" presId="urn:microsoft.com/office/officeart/2005/8/layout/gear1"/>
    <dgm:cxn modelId="{86476294-F2C5-4AD7-962F-76F1A77D27E0}" type="presOf" srcId="{E9DDE909-3204-4DC9-8D35-6D1443B1091B}" destId="{A171AB6E-B948-4D3A-BBD0-89E81D2312CE}" srcOrd="3" destOrd="0" presId="urn:microsoft.com/office/officeart/2005/8/layout/gear1"/>
    <dgm:cxn modelId="{6301855C-4D67-4F5E-9CCA-699F302D1965}" srcId="{4D8149E2-B631-4C62-B8EB-0D3DCC582C4C}" destId="{DE14CCC8-1D68-4914-BF3E-66679D53675B}" srcOrd="0" destOrd="0" parTransId="{6E3B0F79-0E7C-45F9-A9AE-F5E2B44F05EE}" sibTransId="{7E14A627-C3DB-46B3-A418-656712FC840B}"/>
    <dgm:cxn modelId="{A83B3EB0-9852-4751-B6F3-6FF9086663E7}" type="presOf" srcId="{744BA6F6-B207-4450-BA51-36E066CB1CB9}" destId="{9584E0F3-3A61-45DF-A453-F85F41A3BC94}" srcOrd="1" destOrd="0" presId="urn:microsoft.com/office/officeart/2005/8/layout/gear1"/>
    <dgm:cxn modelId="{8293ABC9-1E28-41A3-A743-B973FF5E1563}" type="presOf" srcId="{7E14A627-C3DB-46B3-A418-656712FC840B}" destId="{66028C84-73E6-4E07-A800-AA3D99BACDFA}" srcOrd="0" destOrd="0" presId="urn:microsoft.com/office/officeart/2005/8/layout/gear1"/>
    <dgm:cxn modelId="{5D5A1C6F-3516-4C0A-85E0-7472957BDA3D}" type="presOf" srcId="{DE14CCC8-1D68-4914-BF3E-66679D53675B}" destId="{76F65E26-3D78-4B9C-BDF9-374451118DE2}" srcOrd="0" destOrd="0" presId="urn:microsoft.com/office/officeart/2005/8/layout/gear1"/>
    <dgm:cxn modelId="{DDA8ED73-94F9-4790-A12E-1DEE7A39E449}" type="presOf" srcId="{DF8F121F-EFD0-4597-A4DF-7BF7A1DC71DC}" destId="{20E79C2D-D9A3-485F-A792-BB0A1D006CA1}" srcOrd="0" destOrd="0" presId="urn:microsoft.com/office/officeart/2005/8/layout/gear1"/>
    <dgm:cxn modelId="{C59DBFD3-3819-47EC-98CA-B4DF56A914EC}" type="presOf" srcId="{E9DDE909-3204-4DC9-8D35-6D1443B1091B}" destId="{7F4F8584-1FF1-4A92-824C-5437AB2B71BB}" srcOrd="1" destOrd="0" presId="urn:microsoft.com/office/officeart/2005/8/layout/gear1"/>
    <dgm:cxn modelId="{4007BAF2-ADEC-47DD-AF7E-5712DC4CDA13}" type="presOf" srcId="{4D8149E2-B631-4C62-B8EB-0D3DCC582C4C}" destId="{BB91C277-7C9D-4297-887F-6B90ECDE4CE5}" srcOrd="0" destOrd="0" presId="urn:microsoft.com/office/officeart/2005/8/layout/gear1"/>
    <dgm:cxn modelId="{220D30DD-E3E0-4EBC-8CCE-DC300BB24E79}" srcId="{4D8149E2-B631-4C62-B8EB-0D3DCC582C4C}" destId="{744BA6F6-B207-4450-BA51-36E066CB1CB9}" srcOrd="1" destOrd="0" parTransId="{0B36D27A-A032-4932-9DFD-176239C0FFF1}" sibTransId="{DF8F121F-EFD0-4597-A4DF-7BF7A1DC71DC}"/>
    <dgm:cxn modelId="{2BE0B251-0A53-49D0-BC82-936EDE751FAD}" type="presOf" srcId="{744BA6F6-B207-4450-BA51-36E066CB1CB9}" destId="{2F2537B6-E1EF-49D5-A3A8-B51B52E2C4DA}" srcOrd="0" destOrd="0" presId="urn:microsoft.com/office/officeart/2005/8/layout/gear1"/>
    <dgm:cxn modelId="{556F2F3C-C488-4AFF-8A35-2D86ADBEDDC4}" srcId="{4D8149E2-B631-4C62-B8EB-0D3DCC582C4C}" destId="{E9DDE909-3204-4DC9-8D35-6D1443B1091B}" srcOrd="2" destOrd="0" parTransId="{7829CA56-D53B-4324-8D73-1506CF686694}" sibTransId="{0ECC54FF-6364-423A-89F0-F0B3C276394D}"/>
    <dgm:cxn modelId="{0AB0F5E9-72FC-469F-B1C3-6A50A9380842}" type="presOf" srcId="{DE14CCC8-1D68-4914-BF3E-66679D53675B}" destId="{B1B71939-4150-4AAF-8DCF-4EBE4A0AB9A9}" srcOrd="2" destOrd="0" presId="urn:microsoft.com/office/officeart/2005/8/layout/gear1"/>
    <dgm:cxn modelId="{D39DDC15-D8C9-45A7-B8EE-9410F8805A59}" type="presParOf" srcId="{BB91C277-7C9D-4297-887F-6B90ECDE4CE5}" destId="{76F65E26-3D78-4B9C-BDF9-374451118DE2}" srcOrd="0" destOrd="0" presId="urn:microsoft.com/office/officeart/2005/8/layout/gear1"/>
    <dgm:cxn modelId="{E184A4B0-6367-4735-874A-DDBD70004207}" type="presParOf" srcId="{BB91C277-7C9D-4297-887F-6B90ECDE4CE5}" destId="{E2F3948D-AAC2-4662-95CC-754807653E12}" srcOrd="1" destOrd="0" presId="urn:microsoft.com/office/officeart/2005/8/layout/gear1"/>
    <dgm:cxn modelId="{6EF03338-119A-468A-B9B4-CDB620233266}" type="presParOf" srcId="{BB91C277-7C9D-4297-887F-6B90ECDE4CE5}" destId="{B1B71939-4150-4AAF-8DCF-4EBE4A0AB9A9}" srcOrd="2" destOrd="0" presId="urn:microsoft.com/office/officeart/2005/8/layout/gear1"/>
    <dgm:cxn modelId="{0E698024-69C3-4217-9E09-500BF462445A}" type="presParOf" srcId="{BB91C277-7C9D-4297-887F-6B90ECDE4CE5}" destId="{2F2537B6-E1EF-49D5-A3A8-B51B52E2C4DA}" srcOrd="3" destOrd="0" presId="urn:microsoft.com/office/officeart/2005/8/layout/gear1"/>
    <dgm:cxn modelId="{BBBBBB13-D8D3-4945-A436-9E7520F01A73}" type="presParOf" srcId="{BB91C277-7C9D-4297-887F-6B90ECDE4CE5}" destId="{9584E0F3-3A61-45DF-A453-F85F41A3BC94}" srcOrd="4" destOrd="0" presId="urn:microsoft.com/office/officeart/2005/8/layout/gear1"/>
    <dgm:cxn modelId="{D170E58B-52D7-4D58-B6BF-606B16300C28}" type="presParOf" srcId="{BB91C277-7C9D-4297-887F-6B90ECDE4CE5}" destId="{EA0DF412-13D4-496C-B028-D8CA6EFC7B80}" srcOrd="5" destOrd="0" presId="urn:microsoft.com/office/officeart/2005/8/layout/gear1"/>
    <dgm:cxn modelId="{2F69531F-F74D-4DCE-B8CA-46AC3BA6C774}" type="presParOf" srcId="{BB91C277-7C9D-4297-887F-6B90ECDE4CE5}" destId="{A17C83E9-791D-4538-BABC-AC701CD5F393}" srcOrd="6" destOrd="0" presId="urn:microsoft.com/office/officeart/2005/8/layout/gear1"/>
    <dgm:cxn modelId="{BF77961A-288C-436A-B857-FF343F6999F8}" type="presParOf" srcId="{BB91C277-7C9D-4297-887F-6B90ECDE4CE5}" destId="{7F4F8584-1FF1-4A92-824C-5437AB2B71BB}" srcOrd="7" destOrd="0" presId="urn:microsoft.com/office/officeart/2005/8/layout/gear1"/>
    <dgm:cxn modelId="{9F82094D-7956-49AE-8004-3444D8142112}" type="presParOf" srcId="{BB91C277-7C9D-4297-887F-6B90ECDE4CE5}" destId="{C278CDF5-6C5F-4C2D-B399-BA27B6C718F3}" srcOrd="8" destOrd="0" presId="urn:microsoft.com/office/officeart/2005/8/layout/gear1"/>
    <dgm:cxn modelId="{05144E9D-BCE9-4B1F-8246-09DA8369639A}" type="presParOf" srcId="{BB91C277-7C9D-4297-887F-6B90ECDE4CE5}" destId="{A171AB6E-B948-4D3A-BBD0-89E81D2312CE}" srcOrd="9" destOrd="0" presId="urn:microsoft.com/office/officeart/2005/8/layout/gear1"/>
    <dgm:cxn modelId="{5917C594-40C4-4EDC-BF88-64F128EAEF92}" type="presParOf" srcId="{BB91C277-7C9D-4297-887F-6B90ECDE4CE5}" destId="{66028C84-73E6-4E07-A800-AA3D99BACDFA}" srcOrd="10" destOrd="0" presId="urn:microsoft.com/office/officeart/2005/8/layout/gear1"/>
    <dgm:cxn modelId="{0F80DE41-31C9-45FE-8C88-DF166EAB414C}" type="presParOf" srcId="{BB91C277-7C9D-4297-887F-6B90ECDE4CE5}" destId="{20E79C2D-D9A3-485F-A792-BB0A1D006CA1}" srcOrd="11" destOrd="0" presId="urn:microsoft.com/office/officeart/2005/8/layout/gear1"/>
    <dgm:cxn modelId="{A7A94811-0AD0-4198-AA1E-941765BEA694}" type="presParOf" srcId="{BB91C277-7C9D-4297-887F-6B90ECDE4CE5}" destId="{7BECDED0-7D24-4879-9AED-EA4C6EA843E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9EC0F-CE72-4410-AF81-E37C7482CBDE}">
      <dsp:nvSpPr>
        <dsp:cNvPr id="0" name=""/>
        <dsp:cNvSpPr/>
      </dsp:nvSpPr>
      <dsp:spPr>
        <a:xfrm>
          <a:off x="2" y="528637"/>
          <a:ext cx="8915395" cy="275272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509791-FBB1-4B60-98B8-6507B971ABAC}">
      <dsp:nvSpPr>
        <dsp:cNvPr id="0" name=""/>
        <dsp:cNvSpPr/>
      </dsp:nvSpPr>
      <dsp:spPr>
        <a:xfrm>
          <a:off x="0" y="1295400"/>
          <a:ext cx="2765520" cy="1524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err="1" smtClean="0">
              <a:solidFill>
                <a:srgbClr val="FFFF00"/>
              </a:solidFill>
            </a:rPr>
            <a:t>Áhsz</a:t>
          </a:r>
          <a:r>
            <a:rPr lang="hu-HU" sz="1800" kern="1200" dirty="0" smtClean="0">
              <a:solidFill>
                <a:srgbClr val="FFFF00"/>
              </a:solidFill>
            </a:rPr>
            <a:t>. 30/A. §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Mérlegkészítés időpontja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február 25.</a:t>
          </a:r>
          <a:endParaRPr lang="hu-HU" sz="1800" kern="1200" dirty="0"/>
        </a:p>
      </dsp:txBody>
      <dsp:txXfrm>
        <a:off x="74396" y="1369796"/>
        <a:ext cx="2616728" cy="1375208"/>
      </dsp:txXfrm>
    </dsp:sp>
    <dsp:sp modelId="{D4D5B1DD-A7C9-482E-A14C-9BEDEE16C1C1}">
      <dsp:nvSpPr>
        <dsp:cNvPr id="0" name=""/>
        <dsp:cNvSpPr/>
      </dsp:nvSpPr>
      <dsp:spPr>
        <a:xfrm>
          <a:off x="3048000" y="1295400"/>
          <a:ext cx="2765520" cy="1524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err="1" smtClean="0">
              <a:solidFill>
                <a:srgbClr val="FFFF00"/>
              </a:solidFill>
            </a:rPr>
            <a:t>Áhsz</a:t>
          </a:r>
          <a:r>
            <a:rPr lang="hu-HU" sz="1800" kern="1200" dirty="0" smtClean="0">
              <a:solidFill>
                <a:srgbClr val="FFFF00"/>
              </a:solidFill>
            </a:rPr>
            <a:t>. 32. § (1)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KGR-K11 feltöltés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költségvetési szerv február 28. </a:t>
          </a:r>
        </a:p>
      </dsp:txBody>
      <dsp:txXfrm>
        <a:off x="3122396" y="1369796"/>
        <a:ext cx="2616728" cy="1375208"/>
      </dsp:txXfrm>
    </dsp:sp>
    <dsp:sp modelId="{CFC37F30-8E04-495F-9276-AEE12FACE529}">
      <dsp:nvSpPr>
        <dsp:cNvPr id="0" name=""/>
        <dsp:cNvSpPr/>
      </dsp:nvSpPr>
      <dsp:spPr>
        <a:xfrm>
          <a:off x="6019800" y="1295400"/>
          <a:ext cx="2765520" cy="1524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>
              <a:solidFill>
                <a:srgbClr val="FFFF00"/>
              </a:solidFill>
            </a:rPr>
            <a:t>Áhsz</a:t>
          </a:r>
          <a:r>
            <a:rPr lang="hu-HU" sz="1600" kern="1200" dirty="0" smtClean="0">
              <a:solidFill>
                <a:srgbClr val="FFFF00"/>
              </a:solidFill>
            </a:rPr>
            <a:t>. 32. § (1a)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+ 20 nap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Irányító szervi felülvizsgálat, jóváhagyás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+ önkormányzati feltöltés</a:t>
          </a:r>
          <a:endParaRPr lang="hu-HU" sz="1600" kern="1200" dirty="0"/>
        </a:p>
      </dsp:txBody>
      <dsp:txXfrm>
        <a:off x="6094196" y="1369796"/>
        <a:ext cx="2616728" cy="13752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FED39-1584-4851-A80D-C018C623D87F}">
      <dsp:nvSpPr>
        <dsp:cNvPr id="0" name=""/>
        <dsp:cNvSpPr/>
      </dsp:nvSpPr>
      <dsp:spPr>
        <a:xfrm>
          <a:off x="3234" y="236"/>
          <a:ext cx="8756530" cy="1283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err="1" smtClean="0">
              <a:solidFill>
                <a:srgbClr val="FFFF00"/>
              </a:solidFill>
            </a:rPr>
            <a:t>Áhsz</a:t>
          </a:r>
          <a:r>
            <a:rPr lang="hu-HU" sz="2100" kern="1200" dirty="0" smtClean="0">
              <a:solidFill>
                <a:srgbClr val="FFFF00"/>
              </a:solidFill>
            </a:rPr>
            <a:t>. 35. §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+ 20 nap Kincstári felülvizsgálat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err="1" smtClean="0"/>
            <a:t>Áhsz</a:t>
          </a:r>
          <a:r>
            <a:rPr lang="hu-HU" sz="2100" kern="1200" dirty="0" smtClean="0"/>
            <a:t>. tartalmi és formai követelmények</a:t>
          </a:r>
          <a:endParaRPr lang="hu-HU" sz="2100" kern="1200" dirty="0"/>
        </a:p>
      </dsp:txBody>
      <dsp:txXfrm>
        <a:off x="40828" y="37830"/>
        <a:ext cx="8681342" cy="1208380"/>
      </dsp:txXfrm>
    </dsp:sp>
    <dsp:sp modelId="{E362DD70-B315-4C46-9BB1-803E11A85646}">
      <dsp:nvSpPr>
        <dsp:cNvPr id="0" name=""/>
        <dsp:cNvSpPr/>
      </dsp:nvSpPr>
      <dsp:spPr>
        <a:xfrm>
          <a:off x="11781" y="1459680"/>
          <a:ext cx="4193587" cy="66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err="1" smtClean="0">
              <a:solidFill>
                <a:srgbClr val="FFFF00"/>
              </a:solidFill>
            </a:rPr>
            <a:t>Áhsz</a:t>
          </a:r>
          <a:r>
            <a:rPr lang="hu-HU" sz="1800" kern="1200" dirty="0" smtClean="0">
              <a:solidFill>
                <a:srgbClr val="FFFF00"/>
              </a:solidFill>
            </a:rPr>
            <a:t>. 35. § (3)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>
              <a:solidFill>
                <a:srgbClr val="FFFF00"/>
              </a:solidFill>
            </a:rPr>
            <a:t>Felülvizsgálat - javítható</a:t>
          </a:r>
          <a:endParaRPr lang="hu-HU" sz="1800" kern="1200" dirty="0"/>
        </a:p>
      </dsp:txBody>
      <dsp:txXfrm>
        <a:off x="31171" y="1479070"/>
        <a:ext cx="4154807" cy="623258"/>
      </dsp:txXfrm>
    </dsp:sp>
    <dsp:sp modelId="{64608B12-562E-441F-BE3B-BECF0DEF11EC}">
      <dsp:nvSpPr>
        <dsp:cNvPr id="0" name=""/>
        <dsp:cNvSpPr/>
      </dsp:nvSpPr>
      <dsp:spPr>
        <a:xfrm>
          <a:off x="11781" y="2297595"/>
          <a:ext cx="4193587" cy="1283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a felülvizsgálat során hibát, hiányosságot tár fel, elrendeli – legfeljebb </a:t>
          </a:r>
          <a:r>
            <a:rPr lang="hu-HU" sz="1400" kern="1200" dirty="0" smtClean="0">
              <a:solidFill>
                <a:srgbClr val="FF0000"/>
              </a:solidFill>
            </a:rPr>
            <a:t>hét munkanapos </a:t>
          </a:r>
          <a:r>
            <a:rPr lang="hu-HU" sz="1400" kern="1200" dirty="0" smtClean="0"/>
            <a:t>határidővel – annak javítását, kiegészítését. </a:t>
          </a:r>
          <a:endParaRPr lang="hu-HU" sz="1400" kern="1200" dirty="0"/>
        </a:p>
      </dsp:txBody>
      <dsp:txXfrm>
        <a:off x="49375" y="2335189"/>
        <a:ext cx="4118399" cy="1208380"/>
      </dsp:txXfrm>
    </dsp:sp>
    <dsp:sp modelId="{EBE8053B-ACD3-44D8-8E0A-24818A6E9943}">
      <dsp:nvSpPr>
        <dsp:cNvPr id="0" name=""/>
        <dsp:cNvSpPr/>
      </dsp:nvSpPr>
      <dsp:spPr>
        <a:xfrm>
          <a:off x="4557630" y="1459680"/>
          <a:ext cx="4193587" cy="6103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err="1" smtClean="0">
              <a:solidFill>
                <a:srgbClr val="FFFF00"/>
              </a:solidFill>
            </a:rPr>
            <a:t>Áhsz</a:t>
          </a:r>
          <a:r>
            <a:rPr lang="hu-HU" sz="1800" kern="1200" dirty="0" smtClean="0">
              <a:solidFill>
                <a:srgbClr val="FFFF00"/>
              </a:solidFill>
            </a:rPr>
            <a:t>. 35. § (3a)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>
              <a:solidFill>
                <a:srgbClr val="FFFF00"/>
              </a:solidFill>
            </a:rPr>
            <a:t>Felülvizsgálat - nem javítható</a:t>
          </a:r>
          <a:endParaRPr lang="hu-HU" sz="1800" kern="1200" dirty="0"/>
        </a:p>
      </dsp:txBody>
      <dsp:txXfrm>
        <a:off x="4575508" y="1477558"/>
        <a:ext cx="4157831" cy="574632"/>
      </dsp:txXfrm>
    </dsp:sp>
    <dsp:sp modelId="{E7E6E207-052E-4A46-A9AD-2C3EBF6339F9}">
      <dsp:nvSpPr>
        <dsp:cNvPr id="0" name=""/>
        <dsp:cNvSpPr/>
      </dsp:nvSpPr>
      <dsp:spPr>
        <a:xfrm>
          <a:off x="4557630" y="2245944"/>
          <a:ext cx="4193587" cy="1283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>
              <a:solidFill>
                <a:srgbClr val="FF0000"/>
              </a:solidFill>
            </a:rPr>
            <a:t>nem felelnek meg az Áht. 36. § (1) bekezdésében meghatározott gazdálkodási szabálynak és azok nem is javíthatók</a:t>
          </a:r>
          <a:r>
            <a:rPr lang="hu-HU" sz="1400" kern="1200" dirty="0" smtClean="0"/>
            <a:t>, akkor az éves költségvetési beszámoló a KGR-K11 rendszerbe feltölthető és a Kincstár által elfogadható.</a:t>
          </a:r>
          <a:endParaRPr lang="hu-HU" sz="1400" kern="1200" dirty="0"/>
        </a:p>
      </dsp:txBody>
      <dsp:txXfrm>
        <a:off x="4595224" y="2283538"/>
        <a:ext cx="4118399" cy="12083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7AA49-1D9B-4E72-9DB2-317FD77EEB0B}">
      <dsp:nvSpPr>
        <dsp:cNvPr id="0" name=""/>
        <dsp:cNvSpPr/>
      </dsp:nvSpPr>
      <dsp:spPr>
        <a:xfrm>
          <a:off x="3321297" y="-127326"/>
          <a:ext cx="2090258" cy="10257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Valós bemutatás</a:t>
          </a:r>
          <a:endParaRPr lang="hu-HU" sz="1600" kern="1200" dirty="0"/>
        </a:p>
      </dsp:txBody>
      <dsp:txXfrm>
        <a:off x="3371370" y="-77253"/>
        <a:ext cx="1990112" cy="925609"/>
      </dsp:txXfrm>
    </dsp:sp>
    <dsp:sp modelId="{C3F7F119-3485-4D20-9769-5E51CF494C7F}">
      <dsp:nvSpPr>
        <dsp:cNvPr id="0" name=""/>
        <dsp:cNvSpPr/>
      </dsp:nvSpPr>
      <dsp:spPr>
        <a:xfrm>
          <a:off x="3735472" y="586402"/>
          <a:ext cx="4399752" cy="4399752"/>
        </a:xfrm>
        <a:custGeom>
          <a:avLst/>
          <a:gdLst/>
          <a:ahLst/>
          <a:cxnLst/>
          <a:rect l="0" t="0" r="0" b="0"/>
          <a:pathLst>
            <a:path>
              <a:moveTo>
                <a:pt x="1990296" y="10005"/>
              </a:moveTo>
              <a:arcTo wR="2199876" hR="2199876" stAng="15871992" swAng="15534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E6A8E-AD13-484B-A785-23F8B80AD3B9}">
      <dsp:nvSpPr>
        <dsp:cNvPr id="0" name=""/>
        <dsp:cNvSpPr/>
      </dsp:nvSpPr>
      <dsp:spPr>
        <a:xfrm>
          <a:off x="6477000" y="857255"/>
          <a:ext cx="1578085" cy="10257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IPSAS-nak</a:t>
          </a:r>
          <a:r>
            <a:rPr lang="hu-HU" sz="1600" kern="1200" dirty="0" smtClean="0"/>
            <a:t> való megfelelés</a:t>
          </a:r>
          <a:endParaRPr lang="hu-HU" sz="1600" kern="1200" dirty="0"/>
        </a:p>
      </dsp:txBody>
      <dsp:txXfrm>
        <a:off x="6527073" y="907328"/>
        <a:ext cx="1477939" cy="925609"/>
      </dsp:txXfrm>
    </dsp:sp>
    <dsp:sp modelId="{11339DDA-674C-4815-898C-05891566C896}">
      <dsp:nvSpPr>
        <dsp:cNvPr id="0" name=""/>
        <dsp:cNvSpPr/>
      </dsp:nvSpPr>
      <dsp:spPr>
        <a:xfrm>
          <a:off x="3327401" y="785618"/>
          <a:ext cx="4399752" cy="4399752"/>
        </a:xfrm>
        <a:custGeom>
          <a:avLst/>
          <a:gdLst/>
          <a:ahLst/>
          <a:cxnLst/>
          <a:rect l="0" t="0" r="0" b="0"/>
          <a:pathLst>
            <a:path>
              <a:moveTo>
                <a:pt x="4164398" y="1209872"/>
              </a:moveTo>
              <a:arcTo wR="2199876" hR="2199876" stAng="19995275" swAng="60315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576EEA-D97A-4FAF-9FCA-7CDCBFCC6E75}">
      <dsp:nvSpPr>
        <dsp:cNvPr id="0" name=""/>
        <dsp:cNvSpPr/>
      </dsp:nvSpPr>
      <dsp:spPr>
        <a:xfrm>
          <a:off x="6678422" y="2477111"/>
          <a:ext cx="1932177" cy="10257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Tevékenység folytatása</a:t>
          </a:r>
          <a:endParaRPr lang="hu-HU" sz="1600" kern="1200" dirty="0"/>
        </a:p>
      </dsp:txBody>
      <dsp:txXfrm>
        <a:off x="6728495" y="2527184"/>
        <a:ext cx="1832031" cy="925609"/>
      </dsp:txXfrm>
    </dsp:sp>
    <dsp:sp modelId="{57762B40-ACC8-4751-9B1C-58E37BAD8EE8}">
      <dsp:nvSpPr>
        <dsp:cNvPr id="0" name=""/>
        <dsp:cNvSpPr/>
      </dsp:nvSpPr>
      <dsp:spPr>
        <a:xfrm>
          <a:off x="4032187" y="-466275"/>
          <a:ext cx="4399752" cy="4399752"/>
        </a:xfrm>
        <a:custGeom>
          <a:avLst/>
          <a:gdLst/>
          <a:ahLst/>
          <a:cxnLst/>
          <a:rect l="0" t="0" r="0" b="0"/>
          <a:pathLst>
            <a:path>
              <a:moveTo>
                <a:pt x="3248817" y="4133571"/>
              </a:moveTo>
              <a:arcTo wR="2199876" hR="2199876" stAng="3691331" swAng="14883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7C4603-2B35-4D52-8EB5-3BC4027E999A}">
      <dsp:nvSpPr>
        <dsp:cNvPr id="0" name=""/>
        <dsp:cNvSpPr/>
      </dsp:nvSpPr>
      <dsp:spPr>
        <a:xfrm>
          <a:off x="4572003" y="3927251"/>
          <a:ext cx="1826204" cy="10257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Következetesség</a:t>
          </a:r>
          <a:endParaRPr lang="hu-HU" sz="1600" kern="1200" dirty="0"/>
        </a:p>
      </dsp:txBody>
      <dsp:txXfrm>
        <a:off x="4622076" y="3977324"/>
        <a:ext cx="1726058" cy="925609"/>
      </dsp:txXfrm>
    </dsp:sp>
    <dsp:sp modelId="{497E01A8-7CBB-4536-8E64-6DDD3246C68E}">
      <dsp:nvSpPr>
        <dsp:cNvPr id="0" name=""/>
        <dsp:cNvSpPr/>
      </dsp:nvSpPr>
      <dsp:spPr>
        <a:xfrm>
          <a:off x="1875321" y="398683"/>
          <a:ext cx="4399752" cy="4399752"/>
        </a:xfrm>
        <a:custGeom>
          <a:avLst/>
          <a:gdLst/>
          <a:ahLst/>
          <a:cxnLst/>
          <a:rect l="0" t="0" r="0" b="0"/>
          <a:pathLst>
            <a:path>
              <a:moveTo>
                <a:pt x="2541150" y="4373119"/>
              </a:moveTo>
              <a:arcTo wR="2199876" hR="2199876" stAng="4864528" swAng="74971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BD206A-8756-4A43-B04C-BB86711EFD48}">
      <dsp:nvSpPr>
        <dsp:cNvPr id="0" name=""/>
        <dsp:cNvSpPr/>
      </dsp:nvSpPr>
      <dsp:spPr>
        <a:xfrm>
          <a:off x="1828795" y="3752854"/>
          <a:ext cx="2022451" cy="10257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Lényegesség és összevonás</a:t>
          </a:r>
          <a:endParaRPr lang="hu-HU" sz="1600" kern="1200" dirty="0"/>
        </a:p>
      </dsp:txBody>
      <dsp:txXfrm>
        <a:off x="1878868" y="3802927"/>
        <a:ext cx="1922305" cy="925609"/>
      </dsp:txXfrm>
    </dsp:sp>
    <dsp:sp modelId="{F1F24362-3481-4CEC-B9D0-9C2E475AA16C}">
      <dsp:nvSpPr>
        <dsp:cNvPr id="0" name=""/>
        <dsp:cNvSpPr/>
      </dsp:nvSpPr>
      <dsp:spPr>
        <a:xfrm>
          <a:off x="95064" y="-643368"/>
          <a:ext cx="4399752" cy="4399752"/>
        </a:xfrm>
        <a:custGeom>
          <a:avLst/>
          <a:gdLst/>
          <a:ahLst/>
          <a:cxnLst/>
          <a:rect l="0" t="0" r="0" b="0"/>
          <a:pathLst>
            <a:path>
              <a:moveTo>
                <a:pt x="2052848" y="4394833"/>
              </a:moveTo>
              <a:arcTo wR="2199876" hR="2199876" stAng="5629932" swAng="130944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39A3A6-167E-44D0-93DA-08037B6922FA}">
      <dsp:nvSpPr>
        <dsp:cNvPr id="0" name=""/>
        <dsp:cNvSpPr/>
      </dsp:nvSpPr>
      <dsp:spPr>
        <a:xfrm>
          <a:off x="228609" y="2381249"/>
          <a:ext cx="1578085" cy="10257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Nettósítás</a:t>
          </a:r>
          <a:endParaRPr lang="hu-HU" sz="1600" kern="1200" dirty="0"/>
        </a:p>
      </dsp:txBody>
      <dsp:txXfrm>
        <a:off x="278682" y="2431322"/>
        <a:ext cx="1477939" cy="925609"/>
      </dsp:txXfrm>
    </dsp:sp>
    <dsp:sp modelId="{6FE5BE29-7FBB-466C-9948-940A7E38287B}">
      <dsp:nvSpPr>
        <dsp:cNvPr id="0" name=""/>
        <dsp:cNvSpPr/>
      </dsp:nvSpPr>
      <dsp:spPr>
        <a:xfrm>
          <a:off x="855858" y="989473"/>
          <a:ext cx="4399752" cy="4399752"/>
        </a:xfrm>
        <a:custGeom>
          <a:avLst/>
          <a:gdLst/>
          <a:ahLst/>
          <a:cxnLst/>
          <a:rect l="0" t="0" r="0" b="0"/>
          <a:pathLst>
            <a:path>
              <a:moveTo>
                <a:pt x="205059" y="1272428"/>
              </a:moveTo>
              <a:arcTo wR="2199876" hR="2199876" stAng="12296105" swAng="6127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BE908B-F5A6-4C62-A83A-B263B3FCB547}">
      <dsp:nvSpPr>
        <dsp:cNvPr id="0" name=""/>
        <dsp:cNvSpPr/>
      </dsp:nvSpPr>
      <dsp:spPr>
        <a:xfrm>
          <a:off x="0" y="793207"/>
          <a:ext cx="3026261" cy="10257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Összehasonlító adatok</a:t>
          </a:r>
          <a:endParaRPr lang="hu-HU" sz="1600" kern="1200" dirty="0"/>
        </a:p>
      </dsp:txBody>
      <dsp:txXfrm>
        <a:off x="50073" y="843280"/>
        <a:ext cx="2926115" cy="925609"/>
      </dsp:txXfrm>
    </dsp:sp>
    <dsp:sp modelId="{6BF3C34D-BFF4-4D3B-AAFD-AB9C15477315}">
      <dsp:nvSpPr>
        <dsp:cNvPr id="0" name=""/>
        <dsp:cNvSpPr/>
      </dsp:nvSpPr>
      <dsp:spPr>
        <a:xfrm>
          <a:off x="557139" y="576067"/>
          <a:ext cx="4399752" cy="4399752"/>
        </a:xfrm>
        <a:custGeom>
          <a:avLst/>
          <a:gdLst/>
          <a:ahLst/>
          <a:cxnLst/>
          <a:rect l="0" t="0" r="0" b="0"/>
          <a:pathLst>
            <a:path>
              <a:moveTo>
                <a:pt x="1529854" y="104517"/>
              </a:moveTo>
              <a:arcTo wR="2199876" hR="2199876" stAng="15136054" swAng="14793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65E26-3D78-4B9C-BDF9-374451118DE2}">
      <dsp:nvSpPr>
        <dsp:cNvPr id="0" name=""/>
        <dsp:cNvSpPr/>
      </dsp:nvSpPr>
      <dsp:spPr>
        <a:xfrm>
          <a:off x="4137660" y="2194560"/>
          <a:ext cx="2682240" cy="268224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4600" kern="1200" dirty="0" err="1" smtClean="0"/>
            <a:t>Áhsz</a:t>
          </a:r>
          <a:r>
            <a:rPr lang="hu-HU" sz="4600" kern="1200" smtClean="0"/>
            <a:t>.</a:t>
          </a:r>
          <a:endParaRPr lang="hu-HU" sz="4600" kern="1200" dirty="0"/>
        </a:p>
      </dsp:txBody>
      <dsp:txXfrm>
        <a:off x="4676910" y="2822862"/>
        <a:ext cx="1603740" cy="1378727"/>
      </dsp:txXfrm>
    </dsp:sp>
    <dsp:sp modelId="{2F2537B6-E1EF-49D5-A3A8-B51B52E2C4DA}">
      <dsp:nvSpPr>
        <dsp:cNvPr id="0" name=""/>
        <dsp:cNvSpPr/>
      </dsp:nvSpPr>
      <dsp:spPr>
        <a:xfrm>
          <a:off x="2438397" y="1498835"/>
          <a:ext cx="2228092" cy="207420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>
              <a:solidFill>
                <a:srgbClr val="FFFF00"/>
              </a:solidFill>
            </a:rPr>
            <a:t>Nemzeti elvárások</a:t>
          </a:r>
          <a:endParaRPr lang="hu-HU" sz="1800" kern="1200" dirty="0">
            <a:solidFill>
              <a:srgbClr val="FFFF00"/>
            </a:solidFill>
          </a:endParaRPr>
        </a:p>
      </dsp:txBody>
      <dsp:txXfrm>
        <a:off x="2982953" y="2024177"/>
        <a:ext cx="1138980" cy="1023516"/>
      </dsp:txXfrm>
    </dsp:sp>
    <dsp:sp modelId="{A17C83E9-791D-4538-BABC-AC701CD5F393}">
      <dsp:nvSpPr>
        <dsp:cNvPr id="0" name=""/>
        <dsp:cNvSpPr/>
      </dsp:nvSpPr>
      <dsp:spPr>
        <a:xfrm rot="20700000">
          <a:off x="3552992" y="246046"/>
          <a:ext cx="2144695" cy="1848771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>
              <a:solidFill>
                <a:srgbClr val="FFFF00"/>
              </a:solidFill>
            </a:rPr>
            <a:t>Nemzetközi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>
              <a:solidFill>
                <a:srgbClr val="FFFF00"/>
              </a:solidFill>
            </a:rPr>
            <a:t>elvárások</a:t>
          </a:r>
          <a:endParaRPr lang="hu-HU" sz="1600" kern="1200" dirty="0">
            <a:solidFill>
              <a:srgbClr val="FFFF00"/>
            </a:solidFill>
          </a:endParaRPr>
        </a:p>
      </dsp:txBody>
      <dsp:txXfrm rot="-20700000">
        <a:off x="4040938" y="633984"/>
        <a:ext cx="1168802" cy="1072896"/>
      </dsp:txXfrm>
    </dsp:sp>
    <dsp:sp modelId="{66028C84-73E6-4E07-A800-AA3D99BACDFA}">
      <dsp:nvSpPr>
        <dsp:cNvPr id="0" name=""/>
        <dsp:cNvSpPr/>
      </dsp:nvSpPr>
      <dsp:spPr>
        <a:xfrm>
          <a:off x="3938977" y="1785499"/>
          <a:ext cx="3433267" cy="3433267"/>
        </a:xfrm>
        <a:prstGeom prst="circularArrow">
          <a:avLst>
            <a:gd name="adj1" fmla="val 4687"/>
            <a:gd name="adj2" fmla="val 299029"/>
            <a:gd name="adj3" fmla="val 2530361"/>
            <a:gd name="adj4" fmla="val 15831030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E79C2D-D9A3-485F-A792-BB0A1D006CA1}">
      <dsp:nvSpPr>
        <dsp:cNvPr id="0" name=""/>
        <dsp:cNvSpPr/>
      </dsp:nvSpPr>
      <dsp:spPr>
        <a:xfrm>
          <a:off x="2231615" y="1126026"/>
          <a:ext cx="2494483" cy="249448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ECDED0-7D24-4879-9AED-EA4C6EA843EE}">
      <dsp:nvSpPr>
        <dsp:cNvPr id="0" name=""/>
        <dsp:cNvSpPr/>
      </dsp:nvSpPr>
      <dsp:spPr>
        <a:xfrm>
          <a:off x="3227581" y="-206798"/>
          <a:ext cx="2689555" cy="268955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1EC1B-9FF6-42F9-AA26-61A8E63CFC3D}" type="datetimeFigureOut">
              <a:rPr lang="hu-HU" smtClean="0"/>
              <a:t>2019.11.12.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hu-HU"/>
              <a:t>Varga Mihály pénzügyminiszter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38B09-A729-4EF4-88E6-C4B1F2169B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907354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C31C6-878C-4A97-8199-0BB34952A3AD}" type="datetimeFigureOut">
              <a:rPr lang="hu-HU" smtClean="0"/>
              <a:t>2019.11.12.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hu-HU"/>
              <a:t>Varga Mihály pénzügyminiszter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1AEC4-FF96-4ACA-B238-F54D1F5E31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336179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18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20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22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26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8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10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11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00816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smtClean="0"/>
              <a:t>2019.10.29.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Osgyáni Judit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allamkincstar.gov.hu/hu/koltsegvetesi-informaciok/szakmai_tajekoztatok/2094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>
          <a:xfrm>
            <a:off x="-7217" y="1810044"/>
            <a:ext cx="9144000" cy="1257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26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Az </a:t>
            </a:r>
            <a:r>
              <a:rPr lang="hu-HU" sz="2600" b="1" cap="all" dirty="0">
                <a:latin typeface="Arial" panose="020B0604020202020204" pitchFamily="34" charset="0"/>
                <a:cs typeface="Arial" panose="020B0604020202020204" pitchFamily="34" charset="0"/>
              </a:rPr>
              <a:t>államháztartási szabályozás (ÁHT., ÁVR., ÁHSZ.) és változásai az ASP 2.0 projekt tükrében </a:t>
            </a:r>
          </a:p>
          <a:p>
            <a:endParaRPr lang="hu-HU" sz="1800" b="1" cap="al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2400" b="1" cap="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Államháztartási számviteli elszámolás szabályainak 2019 évi  főbb változásai az önkormányzati gazdálkodás tükrében</a:t>
            </a:r>
          </a:p>
        </p:txBody>
      </p:sp>
      <p:sp>
        <p:nvSpPr>
          <p:cNvPr id="5" name="Alcím 2"/>
          <p:cNvSpPr txBox="1">
            <a:spLocks/>
          </p:cNvSpPr>
          <p:nvPr/>
        </p:nvSpPr>
        <p:spPr>
          <a:xfrm>
            <a:off x="1371600" y="3562350"/>
            <a:ext cx="6400800" cy="14668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u-HU" sz="2000" b="1" dirty="0" smtClean="0">
                <a:solidFill>
                  <a:srgbClr val="3252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OSGYÁNI JUDIT</a:t>
            </a:r>
          </a:p>
          <a:p>
            <a:pPr marL="0" indent="0" algn="ctr">
              <a:buNone/>
            </a:pPr>
            <a:r>
              <a:rPr lang="hu-HU" sz="1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Pénzügyminisztérium</a:t>
            </a:r>
          </a:p>
          <a:p>
            <a:pPr marL="0" indent="0" algn="ctr">
              <a:buNone/>
            </a:pPr>
            <a:r>
              <a:rPr lang="hu-HU" sz="1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Államháztartási számviteli osztály</a:t>
            </a:r>
          </a:p>
          <a:p>
            <a:pPr marL="0" indent="0" algn="ctr">
              <a:buNone/>
            </a:pPr>
            <a:r>
              <a:rPr lang="hu-HU" sz="1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osztályvezető</a:t>
            </a:r>
          </a:p>
          <a:p>
            <a:pPr marL="0" indent="0" algn="ctr">
              <a:buNone/>
            </a:pPr>
            <a:endParaRPr lang="hu-H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hu-HU" sz="2000" b="1" dirty="0">
                <a:solidFill>
                  <a:srgbClr val="3252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XX. Önkormányzati Költségvetési és adókonferencia </a:t>
            </a:r>
          </a:p>
          <a:p>
            <a:pPr marL="0" indent="0" algn="ctr">
              <a:buNone/>
            </a:pP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Eger, 2019. november 13.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0" y="-8165"/>
            <a:ext cx="9144000" cy="137976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7" name="CustomShape 4"/>
          <p:cNvSpPr/>
          <p:nvPr/>
        </p:nvSpPr>
        <p:spPr>
          <a:xfrm>
            <a:off x="-13234" y="2800350"/>
            <a:ext cx="9143640" cy="4854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 fontScale="95500"/>
          </a:bodyPr>
          <a:lstStyle/>
          <a:p>
            <a:pPr algn="ctr">
              <a:lnSpc>
                <a:spcPct val="100000"/>
              </a:lnSpc>
            </a:pPr>
            <a:endParaRPr lang="hu-HU" sz="1800" b="0" strike="noStrike" spc="-1" dirty="0">
              <a:latin typeface="Arial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295" y="281668"/>
            <a:ext cx="1108582" cy="84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37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0886" y="1160591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err="1" smtClean="0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. 15. melléklet Rovatrend tartalmának módosítása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305916" y="1780966"/>
            <a:ext cx="8458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K123.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Egyéb külső személyi juttatások d) pontja kiegészült a nem foglalkoztatottaknak adományozott kitüntetésekkel, díjakkal, elismerésekkel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járó </a:t>
            </a:r>
            <a:r>
              <a:rPr lang="hu-HU" sz="2200" dirty="0" smtClean="0">
                <a:solidFill>
                  <a:srgbClr val="FF0000"/>
                </a:solidFill>
              </a:rPr>
              <a:t>tárgyjutalommal kapcsolatos kiadásokkal.</a:t>
            </a:r>
          </a:p>
          <a:p>
            <a:pPr algn="just"/>
            <a:endParaRPr lang="hu-HU" sz="22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K337. Egyéb szolgáltatások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rovat tartalma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kiegészült </a:t>
            </a:r>
            <a:r>
              <a:rPr lang="hu-HU" sz="2200" dirty="0">
                <a:solidFill>
                  <a:srgbClr val="FF0000"/>
                </a:solidFill>
              </a:rPr>
              <a:t>a foglalkoztatottak – iskolarendszeren kívüli </a:t>
            </a:r>
            <a:r>
              <a:rPr lang="hu-HU" sz="2200" dirty="0" smtClean="0">
                <a:solidFill>
                  <a:srgbClr val="FF0000"/>
                </a:solidFill>
              </a:rPr>
              <a:t>– továbbképzésével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kapcsolatos kiadásokkal,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[lásd Szja tv. 69.-71. § előírásait]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hu-HU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6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0886" y="1160591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err="1" smtClean="0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. 15. melléklet Rovatrend tartalmának módosítása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52400" y="1647881"/>
            <a:ext cx="87630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K48. Egyéb nem intézményi ellátások f) pont módosult a 2019. évi Gyvt. </a:t>
            </a:r>
            <a:r>
              <a:rPr lang="hu-HU" sz="2200" dirty="0" err="1">
                <a:solidFill>
                  <a:schemeClr val="bg2">
                    <a:lumMod val="25000"/>
                  </a:schemeClr>
                </a:solidFill>
              </a:rPr>
              <a:t>Szoctv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módosítások miatt</a:t>
            </a:r>
          </a:p>
          <a:p>
            <a:pPr lvl="0" algn="just"/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„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f) a </a:t>
            </a:r>
            <a:r>
              <a:rPr lang="hu-HU" sz="2200" dirty="0" err="1">
                <a:solidFill>
                  <a:schemeClr val="bg2">
                    <a:lumMod val="25000"/>
                  </a:schemeClr>
                </a:solidFill>
              </a:rPr>
              <a:t>Szoctv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., a Gyvt., vagy más jogszabály alapján a helyi önkormányzat </a:t>
            </a:r>
            <a:r>
              <a:rPr lang="hu-HU" sz="2200" strike="sngStrike" dirty="0">
                <a:solidFill>
                  <a:srgbClr val="FF0000"/>
                </a:solidFill>
              </a:rPr>
              <a:t>által</a:t>
            </a:r>
            <a:r>
              <a:rPr lang="hu-HU" sz="2200" dirty="0">
                <a:solidFill>
                  <a:srgbClr val="FF0000"/>
                </a:solidFill>
              </a:rPr>
              <a:t> </a:t>
            </a:r>
            <a:r>
              <a:rPr lang="hu-HU" sz="2200" b="1" dirty="0">
                <a:solidFill>
                  <a:srgbClr val="FF0000"/>
                </a:solidFill>
              </a:rPr>
              <a:t>költségvetéséből</a:t>
            </a:r>
            <a:r>
              <a:rPr lang="hu-HU" sz="2200" dirty="0">
                <a:solidFill>
                  <a:srgbClr val="FF0000"/>
                </a:solidFill>
              </a:rPr>
              <a:t>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folyósított ellátásokat, és,”</a:t>
            </a:r>
          </a:p>
          <a:p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Pl. Gyvt. 20/A. § szerinti ellátás az önkormányzatnál/hivatalnál</a:t>
            </a:r>
          </a:p>
          <a:p>
            <a:pPr algn="ctr"/>
            <a:r>
              <a:rPr lang="hu-HU" sz="2200" b="1" dirty="0" smtClean="0">
                <a:solidFill>
                  <a:srgbClr val="FF0000"/>
                </a:solidFill>
              </a:rPr>
              <a:t>3672</a:t>
            </a:r>
            <a:r>
              <a:rPr lang="hu-HU" sz="2200" b="1" dirty="0">
                <a:solidFill>
                  <a:srgbClr val="FF0000"/>
                </a:solidFill>
              </a:rPr>
              <a:t>. Továbbadási célból folyósított támogatások, ellátások </a:t>
            </a:r>
            <a:r>
              <a:rPr lang="hu-HU" sz="2200" b="1" dirty="0" smtClean="0">
                <a:solidFill>
                  <a:srgbClr val="FF0000"/>
                </a:solidFill>
              </a:rPr>
              <a:t>elszámolása</a:t>
            </a:r>
          </a:p>
          <a:p>
            <a:pPr algn="just"/>
            <a:r>
              <a:rPr lang="hu-HU" sz="2200" dirty="0" smtClean="0">
                <a:solidFill>
                  <a:srgbClr val="FF0000"/>
                </a:solidFill>
              </a:rPr>
              <a:t>Ha központi </a:t>
            </a:r>
            <a:r>
              <a:rPr lang="hu-HU" sz="2200" dirty="0">
                <a:solidFill>
                  <a:srgbClr val="FF0000"/>
                </a:solidFill>
              </a:rPr>
              <a:t>költségvetés központi kezelésű </a:t>
            </a:r>
            <a:endParaRPr lang="hu-HU" sz="2200" dirty="0" smtClean="0">
              <a:solidFill>
                <a:srgbClr val="FF0000"/>
              </a:solidFill>
            </a:endParaRPr>
          </a:p>
          <a:p>
            <a:pPr algn="just"/>
            <a:r>
              <a:rPr lang="hu-HU" sz="2200" dirty="0" smtClean="0">
                <a:solidFill>
                  <a:srgbClr val="FF0000"/>
                </a:solidFill>
              </a:rPr>
              <a:t>előirányzatából folyósítják (nem IX. fejezetből) </a:t>
            </a:r>
            <a:r>
              <a:rPr lang="hu-HU" sz="3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hu-HU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0" name="Picture 2" descr="Egy kicsit saját zsebbe is kézbesített a hajdúnánási postás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758277"/>
            <a:ext cx="1673225" cy="135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58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-7104" y="1120541"/>
            <a:ext cx="91331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17. Melléklet 4. pontja szerinti  pénzkészlet egyeztetés </a:t>
            </a:r>
            <a:endParaRPr lang="hu-HU" sz="2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76200" y="1450181"/>
            <a:ext cx="8991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Az IKJ</a:t>
            </a:r>
            <a:r>
              <a:rPr lang="hu-HU" sz="10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10. havi adatszolgáltatásban publikálásra került az alábbi technikai űrlap</a:t>
            </a:r>
            <a:r>
              <a:rPr lang="hu-HU" sz="1000" dirty="0"/>
              <a:t>:</a:t>
            </a:r>
          </a:p>
          <a:p>
            <a:pPr algn="ctr"/>
            <a:r>
              <a:rPr lang="hu-HU" dirty="0">
                <a:solidFill>
                  <a:srgbClr val="FF0000"/>
                </a:solidFill>
              </a:rPr>
              <a:t>Tárgyidőszaki pénzforgalom levezetése a főkönyvi kivonat adatai alapján” [PK_A]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hu-HU" sz="1600" dirty="0" smtClean="0">
                <a:solidFill>
                  <a:schemeClr val="bg2">
                    <a:lumMod val="25000"/>
                  </a:schemeClr>
                </a:solidFill>
              </a:rPr>
              <a:t>Az </a:t>
            </a: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űrlap az </a:t>
            </a:r>
            <a:r>
              <a:rPr lang="hu-HU" sz="1600" dirty="0" err="1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. 17. mellékletének 4.a) és 4.b) pontjaiban előírt egyeztetést mutatja be részletesen.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A PK űrlap az adatszolgáltatás példányhoz csatolt főkönyvi kivonatból automatizáltan emeli be a kitöltéshez szükséges adatokat, vagyis </a:t>
            </a:r>
            <a:r>
              <a:rPr lang="hu-HU" sz="1600" b="1" dirty="0">
                <a:solidFill>
                  <a:srgbClr val="FF0000"/>
                </a:solidFill>
              </a:rPr>
              <a:t>az űrlap az Adatszolgáltató által nem szerkeszthető</a:t>
            </a: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A KGR-K11 </a:t>
            </a:r>
            <a:r>
              <a:rPr lang="hu-HU" sz="1600" dirty="0" smtClean="0">
                <a:solidFill>
                  <a:schemeClr val="bg2">
                    <a:lumMod val="25000"/>
                  </a:schemeClr>
                </a:solidFill>
              </a:rPr>
              <a:t>rendszer </a:t>
            </a: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a főkönyvi kivonat csatolása után tölti ki a PK űrlapot az „Automatikus kitöltés” menü funkciógombjának megnyomásával. 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Az automatikus kitöltés elvégezhető az „Automatikus kitöltés” menüponton belül a „Pénzkészlet főkönyvi adatok” funkció használatával. </a:t>
            </a:r>
            <a:endParaRPr lang="hu-HU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171450" indent="-171450" algn="just">
              <a:buFont typeface="Wingdings" panose="05000000000000000000" pitchFamily="2" charset="2"/>
              <a:buChar char="ü"/>
            </a:pPr>
            <a:endParaRPr lang="hu-HU" sz="1600" dirty="0">
              <a:solidFill>
                <a:schemeClr val="bg2">
                  <a:lumMod val="25000"/>
                </a:schemeClr>
              </a:solidFill>
            </a:endParaRP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hu-HU" sz="2000" dirty="0">
                <a:solidFill>
                  <a:schemeClr val="bg2">
                    <a:lumMod val="25000"/>
                  </a:schemeClr>
                </a:solidFill>
              </a:rPr>
              <a:t>PK űrlap és a kitöltését segítő </a:t>
            </a:r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</a:rPr>
              <a:t>tájékoztató megtalálható </a:t>
            </a:r>
          </a:p>
          <a:p>
            <a:pPr algn="just"/>
            <a:r>
              <a:rPr lang="hu-HU" sz="20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</a:rPr>
              <a:t>a</a:t>
            </a:r>
            <a:r>
              <a:rPr lang="hu-HU" sz="2000" dirty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hu-HU" sz="2000" dirty="0">
                <a:solidFill>
                  <a:srgbClr val="FF0000"/>
                </a:solidFill>
                <a:hlinkClick r:id="rId4"/>
              </a:rPr>
              <a:t>Magyar Államkincstár honlapján</a:t>
            </a:r>
            <a:r>
              <a:rPr lang="hu-HU" sz="1600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endParaRPr lang="hu-H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098" name="Picture 2" descr="Képtalálat a következőre: „pénz”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786100"/>
            <a:ext cx="1600200" cy="1314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87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Szövegdoboz 4"/>
          <p:cNvSpPr txBox="1"/>
          <p:nvPr/>
        </p:nvSpPr>
        <p:spPr>
          <a:xfrm>
            <a:off x="1219200" y="89535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1752600" y="59055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24" y="-1695450"/>
            <a:ext cx="9265920" cy="741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zis 6"/>
          <p:cNvSpPr/>
          <p:nvPr/>
        </p:nvSpPr>
        <p:spPr>
          <a:xfrm>
            <a:off x="2590800" y="1284935"/>
            <a:ext cx="3657600" cy="545068"/>
          </a:xfrm>
          <a:prstGeom prst="ellipse">
            <a:avLst/>
          </a:prstGeom>
          <a:noFill/>
          <a:ln w="317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llipszis 9"/>
          <p:cNvSpPr/>
          <p:nvPr/>
        </p:nvSpPr>
        <p:spPr>
          <a:xfrm>
            <a:off x="2556309" y="414814"/>
            <a:ext cx="3657600" cy="545068"/>
          </a:xfrm>
          <a:prstGeom prst="ellipse">
            <a:avLst/>
          </a:prstGeom>
          <a:noFill/>
          <a:ln w="317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402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2147" y="1085850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Követelések értékvesztése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48986" y="1504950"/>
            <a:ext cx="91222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Egyszerűsített értékvesztés elszámolásában az </a:t>
            </a:r>
            <a:r>
              <a:rPr lang="hu-HU" sz="2200" dirty="0" err="1" smtClean="0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. 18. § (5) bekezdés felsorolása kiegészül:  </a:t>
            </a:r>
          </a:p>
          <a:p>
            <a:pPr marL="536575" indent="-342900">
              <a:buFont typeface="Wingdings" panose="05000000000000000000" pitchFamily="2" charset="2"/>
              <a:buChar char="ü"/>
            </a:pP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B31. Jövedelemadók, </a:t>
            </a:r>
            <a:endParaRPr lang="hu-HU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6575" indent="-342900">
              <a:buFont typeface="Wingdings" panose="05000000000000000000" pitchFamily="2" charset="2"/>
              <a:buChar char="ü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B32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Szociális hozzájárulási adó és járulékok, </a:t>
            </a:r>
            <a:endParaRPr lang="hu-HU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6575" indent="-342900">
              <a:buFont typeface="Wingdings" panose="05000000000000000000" pitchFamily="2" charset="2"/>
              <a:buChar char="ü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B33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Bérhez és foglalkoztatáshoz kapcsolódó adók, </a:t>
            </a:r>
            <a:endParaRPr lang="hu-HU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6575" indent="-342900">
              <a:buFont typeface="Wingdings" panose="05000000000000000000" pitchFamily="2" charset="2"/>
              <a:buChar char="ü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B34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Vagyoni típusú adók és </a:t>
            </a:r>
            <a:endParaRPr lang="hu-HU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6575" indent="-342900">
              <a:buFont typeface="Wingdings" panose="05000000000000000000" pitchFamily="2" charset="2"/>
              <a:buChar char="ü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B35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Termékek és szolgáltatások adói rovataihoz, </a:t>
            </a:r>
            <a:endParaRPr lang="hu-HU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9750" indent="-357188">
              <a:buFont typeface="Wingdings" panose="05000000000000000000" pitchFamily="2" charset="2"/>
              <a:buChar char="ü"/>
            </a:pPr>
            <a:r>
              <a:rPr lang="hu-HU" sz="2200" dirty="0" smtClean="0">
                <a:solidFill>
                  <a:srgbClr val="FF0000"/>
                </a:solidFill>
              </a:rPr>
              <a:t>B36</a:t>
            </a:r>
            <a:r>
              <a:rPr lang="hu-HU" sz="2200" dirty="0">
                <a:solidFill>
                  <a:srgbClr val="FF0000"/>
                </a:solidFill>
              </a:rPr>
              <a:t>. Egyéb közhatalmi bevételek rovat m) – r) pontjaihoz </a:t>
            </a:r>
          </a:p>
          <a:p>
            <a:pPr marL="182562" algn="just"/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kapcsolódóan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vezetett nyilvántartási számlákon nyilvántartott </a:t>
            </a:r>
            <a:r>
              <a:rPr lang="hu-HU" sz="2200" dirty="0" smtClean="0">
                <a:solidFill>
                  <a:srgbClr val="FF0000"/>
                </a:solidFill>
              </a:rPr>
              <a:t>adójellegű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 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követelések.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2020. évtől!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76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76200" y="1103858"/>
            <a:ext cx="905691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B36.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Egyéb közhatalmi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bevételek:  </a:t>
            </a:r>
            <a:endParaRPr lang="hu-HU" sz="2200" dirty="0">
              <a:solidFill>
                <a:schemeClr val="bg2">
                  <a:lumMod val="25000"/>
                </a:schemeClr>
              </a:solidFill>
            </a:endParaRPr>
          </a:p>
          <a:p>
            <a:pPr marL="719138" indent="-342900">
              <a:buFont typeface="Wingdings" panose="05000000000000000000" pitchFamily="2" charset="2"/>
              <a:buChar char="ü"/>
            </a:pPr>
            <a:r>
              <a:rPr lang="hu-HU" sz="2200" b="1" dirty="0">
                <a:solidFill>
                  <a:srgbClr val="FF0000"/>
                </a:solidFill>
              </a:rPr>
              <a:t>m) a vagyoni típusú települési adókat,</a:t>
            </a:r>
          </a:p>
          <a:p>
            <a:pPr marL="719138" indent="-342900">
              <a:buFont typeface="Wingdings" panose="05000000000000000000" pitchFamily="2" charset="2"/>
              <a:buChar char="ü"/>
            </a:pPr>
            <a:r>
              <a:rPr lang="hu-HU" sz="2200" b="1" dirty="0">
                <a:solidFill>
                  <a:srgbClr val="FF0000"/>
                </a:solidFill>
              </a:rPr>
              <a:t>n) a jövedelmi típusú települési adókat,</a:t>
            </a:r>
          </a:p>
          <a:p>
            <a:pPr marL="719138" indent="-342900">
              <a:buFont typeface="Wingdings" panose="05000000000000000000" pitchFamily="2" charset="2"/>
              <a:buChar char="ü"/>
            </a:pPr>
            <a:r>
              <a:rPr lang="hu-HU" sz="2200" b="1" dirty="0">
                <a:solidFill>
                  <a:srgbClr val="FF0000"/>
                </a:solidFill>
              </a:rPr>
              <a:t>o) az egyéb települési adókat,</a:t>
            </a:r>
          </a:p>
          <a:p>
            <a:pPr marL="719138" indent="-342900">
              <a:buFont typeface="Wingdings" panose="05000000000000000000" pitchFamily="2" charset="2"/>
              <a:buChar char="ü"/>
            </a:pPr>
            <a:r>
              <a:rPr lang="hu-HU" sz="2200" b="1" dirty="0">
                <a:solidFill>
                  <a:srgbClr val="FF0000"/>
                </a:solidFill>
              </a:rPr>
              <a:t>p) az önkormányzat által beszedett talajterhelési díjat,</a:t>
            </a:r>
          </a:p>
          <a:p>
            <a:pPr marL="719138" indent="-342900">
              <a:buFont typeface="Wingdings" panose="05000000000000000000" pitchFamily="2" charset="2"/>
              <a:buChar char="ü"/>
            </a:pPr>
            <a:r>
              <a:rPr lang="hu-HU" sz="2200" b="1" dirty="0">
                <a:solidFill>
                  <a:srgbClr val="FF0000"/>
                </a:solidFill>
              </a:rPr>
              <a:t>q) az előrehozott helyi adót,</a:t>
            </a:r>
          </a:p>
          <a:p>
            <a:pPr marL="719138" indent="-342900">
              <a:buFont typeface="Wingdings" panose="05000000000000000000" pitchFamily="2" charset="2"/>
              <a:buChar char="ü"/>
            </a:pP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r) a bevándorlási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különadót</a:t>
            </a:r>
          </a:p>
          <a:p>
            <a:pPr marL="376238" algn="r"/>
            <a:r>
              <a:rPr lang="hu-HU" sz="2200" dirty="0" smtClean="0">
                <a:solidFill>
                  <a:srgbClr val="00B050"/>
                </a:solidFill>
              </a:rPr>
              <a:t>folyamatosan </a:t>
            </a:r>
            <a:r>
              <a:rPr lang="hu-HU" sz="2200" dirty="0">
                <a:solidFill>
                  <a:srgbClr val="00B050"/>
                </a:solidFill>
              </a:rPr>
              <a:t>működő adósok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, illetve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folyamatos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működésükben korlátozott adósok szerinti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– </a:t>
            </a:r>
            <a:r>
              <a:rPr lang="hu-HU" sz="2200" dirty="0" smtClean="0">
                <a:solidFill>
                  <a:srgbClr val="00B050"/>
                </a:solidFill>
              </a:rPr>
              <a:t>felszámolás </a:t>
            </a:r>
            <a:r>
              <a:rPr lang="hu-HU" sz="2200" dirty="0">
                <a:solidFill>
                  <a:srgbClr val="00B050"/>
                </a:solidFill>
              </a:rPr>
              <a:t>alatt lévő, csődeljárás alá vont, végelszámolás alatt lévő, jogutód nélkül véglegesen megszűnt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– csoportosításban kell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részletezni!</a:t>
            </a:r>
            <a:endParaRPr lang="hu-HU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2020. évtől!</a:t>
            </a:r>
            <a:endParaRPr lang="hu-HU" dirty="0"/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7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-7104" y="1120541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15. Melléklet  Rovatrend tartalmi kiegészítése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228600" y="1450181"/>
            <a:ext cx="8763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B113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. Települési önkormányzatok szociális, gyermekjóléti és gyermekétkeztetési feladatainak </a:t>
            </a:r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támogatása</a:t>
            </a:r>
          </a:p>
          <a:p>
            <a:pPr algn="just"/>
            <a:endParaRPr lang="hu-HU" dirty="0">
              <a:solidFill>
                <a:schemeClr val="bg2">
                  <a:lumMod val="25000"/>
                </a:schemeClr>
              </a:solidFill>
            </a:endParaRPr>
          </a:p>
          <a:p>
            <a:pPr marL="525463" indent="-342900" algn="just">
              <a:buFont typeface="Wingdings" panose="05000000000000000000" pitchFamily="2" charset="2"/>
              <a:buChar char="ü"/>
            </a:pP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B1131. Települési önkormányzatok </a:t>
            </a:r>
            <a:r>
              <a:rPr lang="hu-HU" dirty="0">
                <a:solidFill>
                  <a:srgbClr val="FF0000"/>
                </a:solidFill>
              </a:rPr>
              <a:t>egyes szociális és gyermekjóléti 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feladatainak támogatása</a:t>
            </a:r>
          </a:p>
          <a:p>
            <a:pPr marL="452438" algn="just"/>
            <a:r>
              <a:rPr lang="hu-HU" i="1" dirty="0">
                <a:solidFill>
                  <a:schemeClr val="bg2">
                    <a:lumMod val="25000"/>
                  </a:schemeClr>
                </a:solidFill>
              </a:rPr>
              <a:t>Ezen a rovaton kell elszámolni a központi költségvetésről szóló törvényben a települési önkormányzatok egyes szociális és gyermekjóléti feladatainak támogatására biztosított előirányzatból származó bevételeket</a:t>
            </a:r>
            <a:r>
              <a:rPr lang="hu-HU" i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355600" algn="just"/>
            <a:endParaRPr lang="hu-HU" dirty="0">
              <a:solidFill>
                <a:schemeClr val="bg2">
                  <a:lumMod val="25000"/>
                </a:schemeClr>
              </a:solidFill>
            </a:endParaRPr>
          </a:p>
          <a:p>
            <a:pPr marL="468313" indent="-285750" algn="just">
              <a:buFont typeface="Wingdings" panose="05000000000000000000" pitchFamily="2" charset="2"/>
              <a:buChar char="ü"/>
            </a:pP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B1132. Települési önkormányzatok </a:t>
            </a:r>
            <a:r>
              <a:rPr lang="hu-HU" dirty="0">
                <a:solidFill>
                  <a:srgbClr val="FF0000"/>
                </a:solidFill>
              </a:rPr>
              <a:t>gyermekétkeztetési feladatainak 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támogatása</a:t>
            </a:r>
          </a:p>
          <a:p>
            <a:pPr marL="539750" algn="just"/>
            <a:r>
              <a:rPr lang="hu-HU" i="1" dirty="0">
                <a:solidFill>
                  <a:schemeClr val="bg2">
                    <a:lumMod val="25000"/>
                  </a:schemeClr>
                </a:solidFill>
              </a:rPr>
              <a:t>Ezen a rovaton kell elszámolni a központi költségvetésről szóló törvényben a települési önkormányzatok gyermekétkeztetési feladatainak támogatására biztosított előirányzatból származó bevételeket</a:t>
            </a:r>
            <a:r>
              <a:rPr lang="hu-HU" i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hu-HU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2020. évtől!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7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0886" y="1160591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16. Melléklet  a B113. Rovat miatt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0886" y="1473264"/>
            <a:ext cx="91222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2313" indent="-722313" algn="just"/>
            <a:r>
              <a:rPr lang="hu-HU" sz="1600" dirty="0" smtClean="0">
                <a:solidFill>
                  <a:schemeClr val="bg2">
                    <a:lumMod val="25000"/>
                  </a:schemeClr>
                </a:solidFill>
              </a:rPr>
              <a:t>09113</a:t>
            </a: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. Települési önkormányzatok szociális, gyermekjóléti és gyermekétkeztetési feladatainak támogatása </a:t>
            </a:r>
          </a:p>
          <a:p>
            <a:pPr marL="895350" indent="-722313" algn="just"/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091131. Települési önkormányzatok </a:t>
            </a:r>
            <a:r>
              <a:rPr lang="hu-HU" sz="1600" dirty="0">
                <a:solidFill>
                  <a:srgbClr val="FF0000"/>
                </a:solidFill>
              </a:rPr>
              <a:t>egyes szociális és gyermekjóléti feladatainak </a:t>
            </a: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támogatása</a:t>
            </a:r>
          </a:p>
          <a:p>
            <a:pPr marL="1165225" indent="-722313" algn="just"/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0911311. Települési önkormányzatok egyes szociális és gyermekjóléti feladatainak támogatása előirányzata</a:t>
            </a:r>
          </a:p>
          <a:p>
            <a:pPr marL="1165225" indent="-722313" algn="just"/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0911312. Követelés települési önkormányzatok egyes szociális és gyermekjóléti feladatainak támogatására</a:t>
            </a:r>
          </a:p>
          <a:p>
            <a:pPr marL="1165225" indent="-722313" algn="just"/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0911313. Települési önkormányzatok egyes szociális és gyermekjóléti feladatainak támogatása teljesítése</a:t>
            </a:r>
          </a:p>
          <a:p>
            <a:pPr marL="722313" indent="-722313" algn="just"/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091132. Települési önkormányzatok </a:t>
            </a:r>
            <a:r>
              <a:rPr lang="hu-HU" sz="1600" dirty="0">
                <a:solidFill>
                  <a:srgbClr val="FF0000"/>
                </a:solidFill>
              </a:rPr>
              <a:t>gyermekétkeztetési feladatainak </a:t>
            </a: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támogatása</a:t>
            </a:r>
          </a:p>
          <a:p>
            <a:pPr marL="1165225" indent="-722313" algn="just"/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0911321. Települési önkormányzatok gyermekétkeztetési feladatainak támogatása előirányzata</a:t>
            </a:r>
          </a:p>
          <a:p>
            <a:pPr marL="1165225" indent="-722313" algn="just"/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0911322. Követelés települési önkormányzatok gyermekétkeztetési feladatainak </a:t>
            </a:r>
            <a:r>
              <a:rPr lang="hu-HU" sz="1600" dirty="0" smtClean="0">
                <a:solidFill>
                  <a:schemeClr val="bg2">
                    <a:lumMod val="25000"/>
                  </a:schemeClr>
                </a:solidFill>
              </a:rPr>
              <a:t>támogatására</a:t>
            </a:r>
          </a:p>
          <a:p>
            <a:pPr marL="1165225" indent="-722313" algn="just"/>
            <a:r>
              <a:rPr lang="hu-HU" sz="1600" dirty="0" smtClean="0">
                <a:solidFill>
                  <a:schemeClr val="bg2">
                    <a:lumMod val="25000"/>
                  </a:schemeClr>
                </a:solidFill>
              </a:rPr>
              <a:t>0911323</a:t>
            </a:r>
            <a:r>
              <a:rPr lang="hu-HU" sz="1600" dirty="0">
                <a:solidFill>
                  <a:schemeClr val="bg2">
                    <a:lumMod val="25000"/>
                  </a:schemeClr>
                </a:solidFill>
              </a:rPr>
              <a:t>. Települési önkormányzatok gyermekétkeztetési feladatainak támogatása </a:t>
            </a:r>
            <a:r>
              <a:rPr lang="hu-HU" sz="1600" dirty="0" smtClean="0">
                <a:solidFill>
                  <a:schemeClr val="bg2">
                    <a:lumMod val="25000"/>
                  </a:schemeClr>
                </a:solidFill>
              </a:rPr>
              <a:t>teljesítése</a:t>
            </a:r>
            <a:endParaRPr lang="hu-H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2020. évtől!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3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0886" y="1160591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17. Melléklet  a B113. Rovat miatt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2020. évtől!</a:t>
            </a:r>
            <a:endParaRPr lang="hu-HU" dirty="0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462076"/>
              </p:ext>
            </p:extLst>
          </p:nvPr>
        </p:nvGraphicFramePr>
        <p:xfrm>
          <a:off x="457200" y="1733550"/>
          <a:ext cx="7924799" cy="329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8080"/>
                <a:gridCol w="732247"/>
                <a:gridCol w="3684472"/>
              </a:tblGrid>
              <a:tr h="1895157">
                <a:tc>
                  <a:txBody>
                    <a:bodyPr/>
                    <a:lstStyle/>
                    <a:p>
                      <a:pPr indent="12954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</a:rPr>
                        <a:t>a </a:t>
                      </a:r>
                      <a:r>
                        <a:rPr lang="hu-HU" sz="1800" dirty="0">
                          <a:effectLst/>
                        </a:rPr>
                        <a:t>0041. számlával szemben nyilvántartott 091112, 091122, </a:t>
                      </a: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</a:rPr>
                        <a:t>0911312</a:t>
                      </a:r>
                      <a:r>
                        <a:rPr lang="hu-HU" sz="1800" dirty="0">
                          <a:effectLst/>
                        </a:rPr>
                        <a:t>, </a:t>
                      </a: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</a:rPr>
                        <a:t>0911322</a:t>
                      </a:r>
                      <a:r>
                        <a:rPr lang="hu-HU" sz="1800" dirty="0">
                          <a:effectLst/>
                        </a:rPr>
                        <a:t>, 091142, 091152, 091162, 09122, 09132, 09142, 09152, 09162. számlák egyenlege</a:t>
                      </a:r>
                      <a:br>
                        <a:rPr lang="hu-HU" sz="1800" dirty="0">
                          <a:effectLst/>
                        </a:rPr>
                      </a:br>
                      <a:r>
                        <a:rPr lang="hu-HU" sz="1800" dirty="0">
                          <a:effectLst/>
                        </a:rPr>
                        <a:t>–</a:t>
                      </a:r>
                      <a:br>
                        <a:rPr lang="hu-HU" sz="1800" dirty="0">
                          <a:effectLst/>
                        </a:rPr>
                      </a:br>
                      <a:r>
                        <a:rPr lang="hu-HU" sz="1800" dirty="0">
                          <a:effectLst/>
                        </a:rPr>
                        <a:t>a 091113, 091123, 0911313, 0911323, 091143, 091153, 091163, 09123, 09133, 09143, 09153, 09163. számlák egyenlege</a:t>
                      </a:r>
                      <a:endParaRPr lang="hu-H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954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</a:rPr>
                        <a:t>=</a:t>
                      </a:r>
                      <a:endParaRPr lang="hu-H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954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3511. könyvviteli számla </a:t>
                      </a:r>
                      <a:r>
                        <a:rPr lang="hu-HU" sz="1800" dirty="0" smtClean="0">
                          <a:effectLst/>
                        </a:rPr>
                        <a:t>egyenlege</a:t>
                      </a:r>
                      <a:endParaRPr lang="hu-H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8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államháztartási számvitelhez kapcsolódó miniszteri rendeletek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-10886" y="1085850"/>
            <a:ext cx="9133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altLang="hu-HU" sz="2200" i="1" dirty="0">
                <a:solidFill>
                  <a:srgbClr val="FF0000"/>
                </a:solidFill>
              </a:rPr>
              <a:t>az államháztartásban felmerülő egyes gyakoribb gazdasági </a:t>
            </a:r>
            <a:r>
              <a:rPr lang="hu-HU" altLang="hu-HU" sz="2200" i="1" dirty="0" smtClean="0">
                <a:solidFill>
                  <a:srgbClr val="FF0000"/>
                </a:solidFill>
              </a:rPr>
              <a:t>események </a:t>
            </a:r>
            <a:r>
              <a:rPr lang="hu-HU" altLang="hu-HU" sz="2200" i="1" dirty="0">
                <a:solidFill>
                  <a:srgbClr val="FF0000"/>
                </a:solidFill>
              </a:rPr>
              <a:t>kötelező elszámolási módjáról szóló </a:t>
            </a:r>
            <a:r>
              <a:rPr lang="hu-HU" altLang="hu-HU" sz="2200" i="1" dirty="0" smtClean="0">
                <a:solidFill>
                  <a:srgbClr val="FF0000"/>
                </a:solidFill>
              </a:rPr>
              <a:t>38/2013</a:t>
            </a:r>
            <a:r>
              <a:rPr lang="hu-HU" altLang="hu-HU" sz="2200" i="1" dirty="0">
                <a:solidFill>
                  <a:srgbClr val="FF0000"/>
                </a:solidFill>
              </a:rPr>
              <a:t>. (IX. 19.) </a:t>
            </a:r>
            <a:r>
              <a:rPr lang="hu-HU" altLang="hu-HU" sz="2200" i="1" dirty="0" smtClean="0">
                <a:solidFill>
                  <a:srgbClr val="FF0000"/>
                </a:solidFill>
              </a:rPr>
              <a:t>NGM rendelet</a:t>
            </a:r>
            <a:endParaRPr lang="hu-HU" sz="2200" i="1" dirty="0">
              <a:solidFill>
                <a:srgbClr val="FF0000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37962" y="1855291"/>
            <a:ext cx="90569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módosításáról szóló  …./2019 (….. .) </a:t>
            </a:r>
            <a:r>
              <a:rPr lang="hu-HU" altLang="hu-HU" sz="2200" i="1" dirty="0">
                <a:solidFill>
                  <a:schemeClr val="bg2">
                    <a:lumMod val="25000"/>
                  </a:schemeClr>
                </a:solidFill>
              </a:rPr>
              <a:t>PM rendelet </a:t>
            </a:r>
            <a:endParaRPr lang="hu-HU" altLang="hu-HU" sz="2200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Hatályba lépések: </a:t>
            </a:r>
          </a:p>
          <a:p>
            <a:pPr marL="1077913" indent="-269875" algn="just" defTabSz="1077913">
              <a:buFont typeface="Wingdings" panose="05000000000000000000" pitchFamily="2" charset="2"/>
              <a:buChar char="§"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2019. kihirdetést követő nap;</a:t>
            </a:r>
          </a:p>
          <a:p>
            <a:pPr marL="1077913" indent="-269875" algn="just" defTabSz="1077913">
              <a:buFont typeface="Wingdings" panose="05000000000000000000" pitchFamily="2" charset="2"/>
              <a:buChar char="§"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2020. 01. 01.;</a:t>
            </a:r>
          </a:p>
          <a:p>
            <a:pPr marL="1077913" indent="-269875" algn="just" defTabSz="1077913">
              <a:buFont typeface="Wingdings" panose="05000000000000000000" pitchFamily="2" charset="2"/>
              <a:buChar char="§"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2020. 08. 31.</a:t>
            </a:r>
          </a:p>
          <a:p>
            <a:pPr marL="358775" indent="-342900" algn="just">
              <a:buFont typeface="Wingdings" panose="05000000000000000000" pitchFamily="2" charset="2"/>
              <a:buChar char="Ø"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2016. január 1-je előtti előlegek áfájának egyszeri technikai rendezése az </a:t>
            </a:r>
            <a:r>
              <a:rPr lang="hu-HU" altLang="hu-HU" sz="2200" i="1" dirty="0" err="1" smtClean="0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. 56. § (2) bekezdése alapján, egyszeri lehetőség</a:t>
            </a:r>
          </a:p>
          <a:p>
            <a:pPr marL="358775" indent="-342900" algn="just">
              <a:buFont typeface="Wingdings" panose="05000000000000000000" pitchFamily="2" charset="2"/>
              <a:buChar char="Ø"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Utalványok számviteli elszámolásának módosítása </a:t>
            </a: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 Áfa tv. </a:t>
            </a:r>
            <a:endParaRPr lang="hu-HU" altLang="hu-HU" sz="2200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58775" indent="-342900" algn="just">
              <a:buFont typeface="Wingdings" panose="05000000000000000000" pitchFamily="2" charset="2"/>
              <a:buChar char="Ø"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Megszűnő szerv időbeli elhatárolásának átvitele a jogutódhoz</a:t>
            </a:r>
            <a:endParaRPr lang="hu-HU" altLang="hu-HU" sz="2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457200" y="112343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2020. évtől!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4616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hu-HU" sz="2400" b="1" dirty="0" smtClean="0">
                <a:solidFill>
                  <a:srgbClr val="FF0000"/>
                </a:solidFill>
              </a:rPr>
              <a:t>az egyes </a:t>
            </a:r>
            <a:r>
              <a:rPr lang="hu-HU" sz="2400" b="1" dirty="0">
                <a:solidFill>
                  <a:srgbClr val="FF0000"/>
                </a:solidFill>
              </a:rPr>
              <a:t>kormányrendeleteknek a Magyarország 2020. évi központi költségvetésének megalapozásával összefüggő </a:t>
            </a:r>
            <a:r>
              <a:rPr lang="hu-HU" sz="2400" b="1" dirty="0" smtClean="0">
                <a:solidFill>
                  <a:srgbClr val="FF0000"/>
                </a:solidFill>
              </a:rPr>
              <a:t>módosításáról</a:t>
            </a:r>
            <a:r>
              <a:rPr lang="hu-HU" sz="2400" dirty="0">
                <a:solidFill>
                  <a:srgbClr val="FF0000"/>
                </a:solidFill>
              </a:rPr>
              <a:t> </a:t>
            </a:r>
            <a:r>
              <a:rPr lang="hu-HU" altLang="hu-HU" sz="2400" b="1" dirty="0">
                <a:solidFill>
                  <a:srgbClr val="FF0000"/>
                </a:solidFill>
              </a:rPr>
              <a:t>szóló</a:t>
            </a:r>
            <a:r>
              <a:rPr lang="hu-HU" altLang="hu-HU" sz="2200" dirty="0">
                <a:solidFill>
                  <a:schemeClr val="bg2">
                    <a:lumMod val="25000"/>
                  </a:schemeClr>
                </a:solidFill>
              </a:rPr>
              <a:t> ……/2019. (…..) Korm. rendelet </a:t>
            </a:r>
            <a:endParaRPr lang="hu-HU" altLang="hu-HU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just">
              <a:buNone/>
            </a:pPr>
            <a:endParaRPr lang="hu-HU" altLang="hu-HU" sz="11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hu-HU" altLang="hu-HU" sz="2200" dirty="0" smtClean="0">
                <a:solidFill>
                  <a:schemeClr val="bg2">
                    <a:lumMod val="25000"/>
                  </a:schemeClr>
                </a:solidFill>
              </a:rPr>
              <a:t>20-24</a:t>
            </a:r>
            <a:r>
              <a:rPr lang="hu-HU" altLang="hu-HU" sz="2200" dirty="0">
                <a:solidFill>
                  <a:schemeClr val="bg2">
                    <a:lumMod val="25000"/>
                  </a:schemeClr>
                </a:solidFill>
              </a:rPr>
              <a:t>. § előírásai és az 5-13. mellékletek</a:t>
            </a:r>
            <a:r>
              <a:rPr lang="hu-HU" altLang="hu-HU" sz="22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marL="0" indent="0" algn="just">
              <a:buNone/>
            </a:pPr>
            <a:endParaRPr lang="hu-HU" altLang="hu-HU" sz="2200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hu-HU" altLang="hu-HU" sz="2200" dirty="0">
                <a:solidFill>
                  <a:schemeClr val="bg2">
                    <a:lumMod val="25000"/>
                  </a:schemeClr>
                </a:solidFill>
              </a:rPr>
              <a:t>Hatályba lépés 34. § szerint</a:t>
            </a:r>
          </a:p>
          <a:p>
            <a:pPr marL="269875" indent="0" algn="just">
              <a:buFont typeface="Wingdings" panose="05000000000000000000" pitchFamily="2" charset="2"/>
              <a:buChar char="Ø"/>
            </a:pPr>
            <a:r>
              <a:rPr lang="hu-HU" altLang="hu-HU" sz="2200" dirty="0">
                <a:solidFill>
                  <a:schemeClr val="bg2">
                    <a:lumMod val="25000"/>
                  </a:schemeClr>
                </a:solidFill>
              </a:rPr>
              <a:t>	2019. kihirdetést követő napon; </a:t>
            </a:r>
          </a:p>
          <a:p>
            <a:pPr marL="269875" indent="0" algn="just">
              <a:buFont typeface="Wingdings" panose="05000000000000000000" pitchFamily="2" charset="2"/>
              <a:buChar char="Ø"/>
            </a:pPr>
            <a:r>
              <a:rPr lang="hu-HU" altLang="hu-HU" sz="2200" dirty="0">
                <a:solidFill>
                  <a:schemeClr val="bg2">
                    <a:lumMod val="25000"/>
                  </a:schemeClr>
                </a:solidFill>
              </a:rPr>
              <a:t>	2020. 01.01.</a:t>
            </a: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 descr="C:\Users\OsgyaniJ\AppData\Local\Microsoft\Windows\Temporary Internet Files\Content.IE5\B2OZNGZ2\paragrafus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724150"/>
            <a:ext cx="2967038" cy="179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72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76200" y="1241258"/>
            <a:ext cx="8991600" cy="35643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hu-HU" altLang="hu-HU" sz="2200" dirty="0" smtClean="0"/>
              <a:t>Költségvetési könyvvezetés</a:t>
            </a:r>
          </a:p>
          <a:p>
            <a:pPr marL="0" indent="0" algn="just">
              <a:buFont typeface="Arial" pitchFamily="34" charset="0"/>
              <a:buNone/>
            </a:pPr>
            <a:r>
              <a:rPr lang="hu-HU" altLang="hu-HU" sz="2200" i="1" dirty="0" err="1" smtClean="0">
                <a:solidFill>
                  <a:srgbClr val="FF0000"/>
                </a:solidFill>
              </a:rPr>
              <a:t>Áhsz</a:t>
            </a:r>
            <a:r>
              <a:rPr lang="hu-HU" altLang="hu-HU" sz="2200" dirty="0" smtClean="0">
                <a:solidFill>
                  <a:srgbClr val="FF0000"/>
                </a:solidFill>
              </a:rPr>
              <a:t>. 40. § (3) bekezdés 2018. évi kiegészítése </a:t>
            </a:r>
            <a:r>
              <a:rPr lang="hu-HU" altLang="hu-HU" sz="2200" dirty="0" smtClean="0"/>
              <a:t>az</a:t>
            </a:r>
            <a:r>
              <a:rPr lang="hu-HU" altLang="hu-HU" sz="2200" dirty="0" smtClean="0">
                <a:solidFill>
                  <a:srgbClr val="FF0000"/>
                </a:solidFill>
              </a:rPr>
              <a:t> </a:t>
            </a:r>
            <a:r>
              <a:rPr lang="hu-HU" altLang="hu-HU" sz="2200" dirty="0" smtClean="0"/>
              <a:t> </a:t>
            </a:r>
            <a:r>
              <a:rPr lang="hu-HU" altLang="hu-HU" sz="2200" i="1" dirty="0" smtClean="0"/>
              <a:t>előrehozott helyi adó számviteli elszámolásával:</a:t>
            </a:r>
            <a:endParaRPr lang="hu-HU" sz="2200" i="1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•"/>
              <a:defRPr/>
            </a:pPr>
            <a:r>
              <a:rPr lang="hu-HU" sz="2200" dirty="0" smtClean="0"/>
              <a:t>a helyi adókról szóló 1990. évi C. törvény (</a:t>
            </a:r>
            <a:r>
              <a:rPr lang="hu-HU" sz="2200" dirty="0" err="1" smtClean="0"/>
              <a:t>Htv</a:t>
            </a:r>
            <a:r>
              <a:rPr lang="hu-HU" sz="2200" dirty="0" smtClean="0"/>
              <a:t>.) 41/A. § alapján 2018. január 1-jétől;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•"/>
              <a:defRPr/>
            </a:pPr>
            <a:r>
              <a:rPr lang="hu-HU" sz="2200" dirty="0" smtClean="0"/>
              <a:t>Külön adónem</a:t>
            </a:r>
            <a:r>
              <a:rPr lang="hu-HU" sz="2200" dirty="0" smtClean="0">
                <a:sym typeface="Wingdings" panose="05000000000000000000" pitchFamily="2" charset="2"/>
              </a:rPr>
              <a:t> végleges bevétel a befizetés évében</a:t>
            </a:r>
            <a:r>
              <a:rPr lang="hu-HU" sz="2200" dirty="0" smtClean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•"/>
              <a:defRPr/>
            </a:pPr>
            <a:r>
              <a:rPr lang="hu-HU" sz="2200" i="1" dirty="0" smtClean="0"/>
              <a:t>B36. Egyéb közhatalmi bevételek „</a:t>
            </a:r>
            <a:r>
              <a:rPr lang="hu-HU" sz="2200" i="1" dirty="0" smtClean="0">
                <a:solidFill>
                  <a:srgbClr val="FF0000"/>
                </a:solidFill>
              </a:rPr>
              <a:t>q) az előrehozott helyi adó</a:t>
            </a:r>
            <a:r>
              <a:rPr lang="hu-HU" sz="2200" dirty="0" smtClean="0"/>
              <a:t>”;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•"/>
              <a:defRPr/>
            </a:pPr>
            <a:r>
              <a:rPr lang="hu-HU" sz="2200" dirty="0" smtClean="0"/>
              <a:t>A </a:t>
            </a:r>
            <a:r>
              <a:rPr lang="hu-HU" sz="2200" dirty="0" err="1" smtClean="0"/>
              <a:t>Htv</a:t>
            </a:r>
            <a:r>
              <a:rPr lang="hu-HU" sz="2200" dirty="0" smtClean="0"/>
              <a:t>. 41. § (3) bekezdés szerinti </a:t>
            </a:r>
            <a:r>
              <a:rPr lang="hu-HU" sz="2200" dirty="0" smtClean="0">
                <a:solidFill>
                  <a:srgbClr val="FF0000"/>
                </a:solidFill>
              </a:rPr>
              <a:t>beszámítás számviteli elszámolása = visszatérülés </a:t>
            </a:r>
            <a:r>
              <a:rPr lang="hu-HU" sz="2200" dirty="0" smtClean="0"/>
              <a:t>számviteli elszámolása.</a:t>
            </a:r>
            <a:endParaRPr lang="hu-HU" altLang="hu-HU" sz="2200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2018. évtől!</a:t>
            </a:r>
            <a:endParaRPr lang="hu-HU" dirty="0"/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2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xmlns="" id="{A7A429D4-7B1A-4245-9689-E76ED2E5D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838755"/>
              </p:ext>
            </p:extLst>
          </p:nvPr>
        </p:nvGraphicFramePr>
        <p:xfrm>
          <a:off x="179512" y="107157"/>
          <a:ext cx="8856984" cy="494850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1940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53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363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13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6846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rgbClr val="FFFF00"/>
                          </a:solidFill>
                          <a:effectLst/>
                        </a:rPr>
                        <a:t>1. Az előrehozott adó beszámítása miatti átvezetés elszámolása a költségvetési számvitel szerint</a:t>
                      </a:r>
                      <a:endParaRPr lang="hu-HU" sz="15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7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rgbClr val="FFFF00"/>
                          </a:solidFill>
                          <a:effectLst/>
                        </a:rPr>
                        <a:t>a) Előrehozott adó bevétel csökkenéseként</a:t>
                      </a:r>
                      <a:endParaRPr lang="hu-HU" sz="150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T09363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K005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37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rgbClr val="FFFF00"/>
                          </a:solidFill>
                          <a:effectLst/>
                        </a:rPr>
                        <a:t>b) Követelés csökkenésként</a:t>
                      </a:r>
                      <a:endParaRPr lang="hu-HU" sz="15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T0041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K09362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6846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rgbClr val="FFFF00"/>
                          </a:solidFill>
                          <a:effectLst/>
                        </a:rPr>
                        <a:t>2. A bevallásban megjelölt adónemre történő átvezetés a költségvetési számvitel szerint</a:t>
                      </a:r>
                      <a:endParaRPr lang="hu-HU" sz="15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36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rgbClr val="FFFF00"/>
                          </a:solidFill>
                          <a:effectLst/>
                        </a:rPr>
                        <a:t>a) Követelésként </a:t>
                      </a:r>
                      <a:endParaRPr lang="hu-HU" sz="150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T093(2)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K0041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37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rgbClr val="FFFF00"/>
                          </a:solidFill>
                          <a:effectLst/>
                        </a:rPr>
                        <a:t>b) Teljesítésként</a:t>
                      </a:r>
                      <a:endParaRPr lang="hu-HU" sz="15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T005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K093(3)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54698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rgbClr val="FFFF00"/>
                          </a:solidFill>
                          <a:effectLst/>
                        </a:rPr>
                        <a:t>3. Az előrehozott adó beszámítása miatti átvezetés elszámolása a pénzügyi számvitel szerint (amennyiben a 911. Közhatalmi eredményszemléletű bevételek és a 3513. Költségvetési évben esedékes követelések közhatalmi bevételre könyvviteli számlák az </a:t>
                      </a:r>
                      <a:r>
                        <a:rPr lang="hu-HU" sz="1500" dirty="0" err="1">
                          <a:solidFill>
                            <a:srgbClr val="FFFF00"/>
                          </a:solidFill>
                          <a:effectLst/>
                        </a:rPr>
                        <a:t>Áhsz</a:t>
                      </a:r>
                      <a:r>
                        <a:rPr lang="hu-HU" sz="1500" dirty="0">
                          <a:solidFill>
                            <a:srgbClr val="FFFF00"/>
                          </a:solidFill>
                          <a:effectLst/>
                        </a:rPr>
                        <a:t>. 51. § (1a) bekezdése szerint alábontásra kerültek)</a:t>
                      </a:r>
                      <a:endParaRPr lang="hu-HU" sz="15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37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rgbClr val="FFFF00"/>
                          </a:solidFill>
                          <a:effectLst/>
                        </a:rPr>
                        <a:t>a) Követelés csökkenésként (előrehozott adó)</a:t>
                      </a:r>
                      <a:endParaRPr lang="hu-HU" sz="15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T911*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K3513*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68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rgbClr val="FFFF00"/>
                          </a:solidFill>
                          <a:effectLst/>
                        </a:rPr>
                        <a:t>b) Követelésként (beszámítással érintett adónem)</a:t>
                      </a:r>
                      <a:endParaRPr lang="hu-HU" sz="150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T3513**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K911**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37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chemeClr val="bg1"/>
                          </a:solidFill>
                          <a:effectLst/>
                        </a:rPr>
                        <a:t>c) Követelések összevezetése </a:t>
                      </a:r>
                      <a:endParaRPr lang="hu-HU" sz="15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T3513*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K3513**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915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chemeClr val="bg1"/>
                          </a:solidFill>
                          <a:effectLst/>
                        </a:rPr>
                        <a:t>4. Előrehozott adó </a:t>
                      </a:r>
                      <a:r>
                        <a:rPr lang="hu-HU" sz="1500" dirty="0">
                          <a:solidFill>
                            <a:srgbClr val="C00000"/>
                          </a:solidFill>
                          <a:effectLst/>
                        </a:rPr>
                        <a:t>költségvetési évet követő beszámításával kapcsolatos eredményszemléletű bevétel passzív időbeli elhatárolásána</a:t>
                      </a:r>
                      <a:r>
                        <a:rPr lang="hu-HU" sz="1500" dirty="0">
                          <a:solidFill>
                            <a:schemeClr val="bg1"/>
                          </a:solidFill>
                          <a:effectLst/>
                        </a:rPr>
                        <a:t>k nyilvántartásba vétele</a:t>
                      </a:r>
                      <a:endParaRPr lang="hu-HU" sz="15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T911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hu-HU" sz="15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500" dirty="0">
                          <a:solidFill>
                            <a:schemeClr val="bg1"/>
                          </a:solidFill>
                          <a:effectLst/>
                        </a:rPr>
                        <a:t>K441</a:t>
                      </a:r>
                      <a:endParaRPr lang="hu-HU" sz="15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7596336" y="4911260"/>
            <a:ext cx="685800" cy="228600"/>
          </a:xfrm>
        </p:spPr>
        <p:txBody>
          <a:bodyPr/>
          <a:lstStyle/>
          <a:p>
            <a:fld id="{0C9E8968-35C0-4E93-B3CA-F2CDAA933D76}" type="slidenum">
              <a:rPr lang="hu-HU" altLang="hu-HU" smtClean="0"/>
              <a:pPr/>
              <a:t>21</a:t>
            </a:fld>
            <a:endParaRPr lang="hu-HU" altLang="hu-HU" dirty="0"/>
          </a:p>
        </p:txBody>
      </p:sp>
      <p:sp>
        <p:nvSpPr>
          <p:cNvPr id="6" name="Ellipszis 5"/>
          <p:cNvSpPr/>
          <p:nvPr/>
        </p:nvSpPr>
        <p:spPr>
          <a:xfrm>
            <a:off x="76200" y="4019550"/>
            <a:ext cx="8686800" cy="1123950"/>
          </a:xfrm>
          <a:prstGeom prst="ellipse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687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államháztartási számvitelhez kapcsolódó miniszteri rendeletek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-10886" y="1098082"/>
            <a:ext cx="9133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hu-HU" altLang="hu-HU" sz="2400" i="1" dirty="0">
                <a:solidFill>
                  <a:schemeClr val="bg2">
                    <a:lumMod val="25000"/>
                  </a:schemeClr>
                </a:solidFill>
              </a:rPr>
              <a:t>A kormányzati funkciók és államháztartási szakágazatok osztályozási rendjéről szóló  </a:t>
            </a:r>
            <a:r>
              <a:rPr lang="hu-HU" altLang="hu-HU" sz="2400" i="1" dirty="0" smtClean="0">
                <a:solidFill>
                  <a:schemeClr val="bg2">
                    <a:lumMod val="25000"/>
                  </a:schemeClr>
                </a:solidFill>
              </a:rPr>
              <a:t>….. </a:t>
            </a:r>
            <a:r>
              <a:rPr lang="hu-HU" altLang="hu-HU" sz="2400" i="1" dirty="0">
                <a:solidFill>
                  <a:schemeClr val="bg2">
                    <a:lumMod val="25000"/>
                  </a:schemeClr>
                </a:solidFill>
              </a:rPr>
              <a:t>/2019. </a:t>
            </a:r>
            <a:r>
              <a:rPr lang="hu-HU" altLang="hu-HU" sz="2400" i="1" dirty="0" smtClean="0">
                <a:solidFill>
                  <a:schemeClr val="bg2">
                    <a:lumMod val="25000"/>
                  </a:schemeClr>
                </a:solidFill>
              </a:rPr>
              <a:t>(…..) </a:t>
            </a:r>
            <a:r>
              <a:rPr lang="hu-HU" altLang="hu-HU" sz="2400" i="1" dirty="0">
                <a:solidFill>
                  <a:schemeClr val="bg2">
                    <a:lumMod val="25000"/>
                  </a:schemeClr>
                </a:solidFill>
              </a:rPr>
              <a:t>PM rendelet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87086" y="2114550"/>
            <a:ext cx="89807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3" indent="-342900" algn="just">
              <a:buFont typeface="Wingdings" panose="05000000000000000000" pitchFamily="2" charset="2"/>
              <a:buChar char="ü"/>
              <a:defRPr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Hatályba lépés: 2020. január 1.</a:t>
            </a:r>
          </a:p>
          <a:p>
            <a:pPr marL="449263" indent="-342900" algn="just">
              <a:buFont typeface="Wingdings" panose="05000000000000000000" pitchFamily="2" charset="2"/>
              <a:buChar char="ü"/>
              <a:defRPr/>
            </a:pPr>
            <a:r>
              <a:rPr lang="hu-HU" altLang="hu-HU" sz="2200" i="1" dirty="0" smtClean="0">
                <a:solidFill>
                  <a:schemeClr val="bg2">
                    <a:lumMod val="25000"/>
                  </a:schemeClr>
                </a:solidFill>
              </a:rPr>
              <a:t>Hatályát veszti a korábbi 68/2013. (XII. 29.) NGM rendelet,</a:t>
            </a:r>
          </a:p>
          <a:p>
            <a:pPr marL="449263" indent="-342900" algn="just">
              <a:buFont typeface="Wingdings" panose="05000000000000000000" pitchFamily="2" charset="2"/>
              <a:buChar char="ü"/>
              <a:defRPr/>
            </a:pPr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Kikerül a </a:t>
            </a:r>
            <a:r>
              <a:rPr lang="hu-HU" sz="2200" i="1" dirty="0" err="1" smtClean="0">
                <a:solidFill>
                  <a:schemeClr val="bg2">
                    <a:lumMod val="25000"/>
                  </a:schemeClr>
                </a:solidFill>
              </a:rPr>
              <a:t>szakfeladatrend</a:t>
            </a:r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hu-HU" sz="2200" i="1" dirty="0" err="1" smtClean="0">
                <a:solidFill>
                  <a:schemeClr val="bg2">
                    <a:lumMod val="25000"/>
                  </a:schemeClr>
                </a:solidFill>
              </a:rPr>
              <a:t>a</a:t>
            </a:r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 miniszteri rendeletből </a:t>
            </a:r>
          </a:p>
          <a:p>
            <a:pPr marL="106363" algn="just">
              <a:defRPr/>
            </a:pPr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(2017-től nincs rá felhatalmazás az </a:t>
            </a:r>
            <a:r>
              <a:rPr lang="hu-HU" sz="2200" i="1" dirty="0" err="1" smtClean="0">
                <a:solidFill>
                  <a:schemeClr val="bg2">
                    <a:lumMod val="25000"/>
                  </a:schemeClr>
                </a:solidFill>
              </a:rPr>
              <a:t>Áht.-ban</a:t>
            </a:r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!!),</a:t>
            </a:r>
          </a:p>
          <a:p>
            <a:pPr marL="449263" indent="-342900" algn="just">
              <a:buFont typeface="Wingdings" panose="05000000000000000000" pitchFamily="2" charset="2"/>
              <a:buChar char="ü"/>
              <a:defRPr/>
            </a:pPr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A megmaradó mellékletek (1-3. melléklet) tartalma lényegében nem változik,</a:t>
            </a:r>
          </a:p>
          <a:p>
            <a:pPr marL="449263" indent="-342900" algn="just">
              <a:buFont typeface="Wingdings" panose="05000000000000000000" pitchFamily="2" charset="2"/>
              <a:buChar char="ü"/>
              <a:defRPr/>
            </a:pPr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Alapító okiratokon történő átvezetés határideje: </a:t>
            </a:r>
            <a:r>
              <a:rPr lang="hu-HU" sz="2200" i="1" dirty="0" smtClean="0">
                <a:solidFill>
                  <a:srgbClr val="FF0000"/>
                </a:solidFill>
              </a:rPr>
              <a:t>hatályba lépést követő 90 nap.</a:t>
            </a:r>
            <a:endParaRPr lang="hu-HU" sz="2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Szövegdoboz 10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2020. évtől!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8554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38100" y="1085850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Mi várható az államháztartási számvitel szabályozásában?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5314" y="1622256"/>
            <a:ext cx="899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Tx/>
              <a:buFont typeface="Wingdings" panose="05000000000000000000" pitchFamily="2" charset="2"/>
              <a:buChar char="Ø"/>
              <a:defRPr/>
            </a:pPr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Az 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EUROSTAT folyamatos felmérése a tagállamok által alkalmazott államháztartási számviteli rendszerekről.</a:t>
            </a:r>
          </a:p>
          <a:p>
            <a:pPr marL="722313" indent="-366713" algn="just">
              <a:buClrTx/>
              <a:buFont typeface="Wingdings" panose="05000000000000000000" pitchFamily="2" charset="2"/>
              <a:buChar char="ü"/>
              <a:defRPr/>
            </a:pP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EUROSTAT által kezdeményezett értekezletek az </a:t>
            </a:r>
            <a:r>
              <a:rPr lang="hu-HU" dirty="0" err="1">
                <a:solidFill>
                  <a:schemeClr val="bg2">
                    <a:lumMod val="25000"/>
                  </a:schemeClr>
                </a:solidFill>
              </a:rPr>
              <a:t>EPSAS-okkal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 (European Public </a:t>
            </a:r>
            <a:r>
              <a:rPr lang="hu-HU" dirty="0" err="1">
                <a:solidFill>
                  <a:schemeClr val="bg2">
                    <a:lumMod val="25000"/>
                  </a:schemeClr>
                </a:solidFill>
              </a:rPr>
              <a:t>Sector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 Accounting </a:t>
            </a:r>
            <a:r>
              <a:rPr lang="hu-HU" dirty="0" err="1">
                <a:solidFill>
                  <a:schemeClr val="bg2">
                    <a:lumMod val="25000"/>
                  </a:schemeClr>
                </a:solidFill>
              </a:rPr>
              <a:t>Standards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 = Európai Költségvetési Számviteli Standardok az </a:t>
            </a:r>
            <a:r>
              <a:rPr lang="hu-HU" dirty="0" err="1">
                <a:solidFill>
                  <a:schemeClr val="bg2">
                    <a:lumMod val="25000"/>
                  </a:schemeClr>
                </a:solidFill>
              </a:rPr>
              <a:t>IPSAS-okból</a:t>
            </a:r>
            <a:r>
              <a:rPr lang="hu-HU" dirty="0">
                <a:solidFill>
                  <a:schemeClr val="bg2">
                    <a:lumMod val="25000"/>
                  </a:schemeClr>
                </a:solidFill>
              </a:rPr>
              <a:t> kinőve) kapcsolatban</a:t>
            </a:r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. IPSAS:</a:t>
            </a:r>
          </a:p>
          <a:p>
            <a:pPr marL="1077913" indent="-269875" algn="just">
              <a:buFont typeface="Arial" panose="020B0604020202020204" pitchFamily="34" charset="0"/>
              <a:buChar char="•"/>
            </a:pPr>
            <a:r>
              <a:rPr lang="hu-HU" i="1" dirty="0">
                <a:solidFill>
                  <a:schemeClr val="bg2">
                    <a:lumMod val="25000"/>
                  </a:schemeClr>
                </a:solidFill>
              </a:rPr>
              <a:t>a költségvetési számviteli sztenderdek egyetlen nemzetközileg elismert és alkalmazott rendszere</a:t>
            </a:r>
          </a:p>
          <a:p>
            <a:pPr marL="1077913" indent="-269875" algn="just">
              <a:buFont typeface="Arial" panose="020B0604020202020204" pitchFamily="34" charset="0"/>
              <a:buChar char="•"/>
            </a:pPr>
            <a:r>
              <a:rPr lang="hu-HU" i="1" dirty="0">
                <a:solidFill>
                  <a:schemeClr val="bg2">
                    <a:lumMod val="25000"/>
                  </a:schemeClr>
                </a:solidFill>
              </a:rPr>
              <a:t>folyamatosan bővül a sztenderdek száma, állandóan zajlik a felülvizsgálatuk</a:t>
            </a:r>
          </a:p>
          <a:p>
            <a:pPr marL="1077913" indent="-269875" algn="just">
              <a:buFont typeface="Arial" panose="020B0604020202020204" pitchFamily="34" charset="0"/>
              <a:buChar char="•"/>
            </a:pPr>
            <a:r>
              <a:rPr lang="hu-HU" i="1" dirty="0">
                <a:solidFill>
                  <a:schemeClr val="bg2">
                    <a:lumMod val="25000"/>
                  </a:schemeClr>
                </a:solidFill>
              </a:rPr>
              <a:t>jelenleg 35 (40) eredményszemléletű és egy pénzforgalmi szemléletű sztenderd</a:t>
            </a:r>
          </a:p>
          <a:p>
            <a:pPr marL="1077913" indent="-269875" algn="just">
              <a:buFont typeface="Arial" panose="020B0604020202020204" pitchFamily="34" charset="0"/>
              <a:buChar char="•"/>
            </a:pPr>
            <a:r>
              <a:rPr lang="hu-HU" i="1" dirty="0">
                <a:solidFill>
                  <a:schemeClr val="bg2">
                    <a:lumMod val="25000"/>
                  </a:schemeClr>
                </a:solidFill>
              </a:rPr>
              <a:t>alapját a Nemzetközi Pénzügyi Beszámolási Sztenderdek (IFRS) </a:t>
            </a:r>
            <a:r>
              <a:rPr lang="hu-HU" i="1" dirty="0" smtClean="0">
                <a:solidFill>
                  <a:schemeClr val="bg2">
                    <a:lumMod val="25000"/>
                  </a:schemeClr>
                </a:solidFill>
              </a:rPr>
              <a:t>adják</a:t>
            </a:r>
            <a:endParaRPr lang="hu-H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6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rtalom helye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65438227"/>
              </p:ext>
            </p:extLst>
          </p:nvPr>
        </p:nvGraphicFramePr>
        <p:xfrm>
          <a:off x="228600" y="190500"/>
          <a:ext cx="8610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71800" y="1809750"/>
            <a:ext cx="3733800" cy="1752600"/>
          </a:xfrm>
        </p:spPr>
        <p:txBody>
          <a:bodyPr anchor="ctr">
            <a:noAutofit/>
          </a:bodyPr>
          <a:lstStyle/>
          <a:p>
            <a:r>
              <a:rPr lang="hu-HU" sz="2800" b="1" i="1" dirty="0">
                <a:solidFill>
                  <a:srgbClr val="C00000"/>
                </a:solidFill>
                <a:ea typeface="+mn-ea"/>
                <a:cs typeface="+mn-cs"/>
              </a:rPr>
              <a:t>Átfogó</a:t>
            </a:r>
            <a:r>
              <a:rPr lang="hu-HU" sz="2800" b="1" dirty="0" smtClean="0">
                <a:solidFill>
                  <a:srgbClr val="C00000"/>
                </a:solidFill>
              </a:rPr>
              <a:t> </a:t>
            </a:r>
            <a:r>
              <a:rPr lang="hu-HU" sz="2800" b="1" i="1" dirty="0" smtClean="0">
                <a:solidFill>
                  <a:srgbClr val="C00000"/>
                </a:solidFill>
                <a:ea typeface="+mn-ea"/>
                <a:cs typeface="+mn-cs"/>
              </a:rPr>
              <a:t>szempontok az EPSAS beszámolóval szemben</a:t>
            </a:r>
            <a:endParaRPr lang="hu-HU" sz="2800" b="1" i="1" dirty="0">
              <a:solidFill>
                <a:srgbClr val="C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8672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57250"/>
          </a:xfrm>
        </p:spPr>
        <p:txBody>
          <a:bodyPr/>
          <a:lstStyle/>
          <a:p>
            <a:r>
              <a:rPr lang="hu-HU" sz="2700" i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E&amp;Y</a:t>
            </a:r>
            <a:r>
              <a:rPr lang="hu-HU" dirty="0" smtClean="0"/>
              <a:t> </a:t>
            </a:r>
            <a:r>
              <a:rPr lang="hu-HU" sz="2700" i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kutatása</a:t>
            </a:r>
            <a:r>
              <a:rPr lang="hu-HU" dirty="0" smtClean="0"/>
              <a:t> </a:t>
            </a:r>
            <a:r>
              <a:rPr lang="hu-HU" sz="2700" i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(2012</a:t>
            </a:r>
            <a:r>
              <a:rPr lang="hu-HU" sz="2700" i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)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>
          <a:xfrm>
            <a:off x="152400" y="819150"/>
            <a:ext cx="8839200" cy="41696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27 EU tagállam véleménye:</a:t>
            </a:r>
          </a:p>
          <a:p>
            <a:pPr algn="just"/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a tagállamok véleményéből egyre valószínűbbnek látszik, hogy </a:t>
            </a:r>
            <a:r>
              <a:rPr lang="hu-HU" sz="2200" i="1" dirty="0">
                <a:solidFill>
                  <a:srgbClr val="FF0000"/>
                </a:solidFill>
              </a:rPr>
              <a:t>az </a:t>
            </a:r>
            <a:r>
              <a:rPr lang="hu-HU" sz="2200" i="1" dirty="0" err="1">
                <a:solidFill>
                  <a:srgbClr val="FF0000"/>
                </a:solidFill>
              </a:rPr>
              <a:t>IPSAS-t</a:t>
            </a:r>
            <a:r>
              <a:rPr lang="hu-HU" sz="2200" i="1" dirty="0">
                <a:solidFill>
                  <a:srgbClr val="FF0000"/>
                </a:solidFill>
              </a:rPr>
              <a:t> nem lehet a mostani formájában az EU minden tagállamában bevezetni</a:t>
            </a:r>
          </a:p>
          <a:p>
            <a:pPr algn="just"/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nem írnak elő egy kötelezően követendő számviteli gyakorlatot, számos választási lehetőséget biztosítanak, ami </a:t>
            </a:r>
            <a:r>
              <a:rPr lang="hu-HU" sz="2200" i="1" dirty="0">
                <a:solidFill>
                  <a:srgbClr val="FF0000"/>
                </a:solidFill>
              </a:rPr>
              <a:t>korlátozza a harmonizációt</a:t>
            </a:r>
          </a:p>
          <a:p>
            <a:pPr algn="just"/>
            <a:r>
              <a:rPr lang="hu-HU" sz="2200" i="1" dirty="0">
                <a:solidFill>
                  <a:srgbClr val="FF0000"/>
                </a:solidFill>
              </a:rPr>
              <a:t>nem minden költségvetési folyamatra adnak teljes körű leírást</a:t>
            </a:r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, amely szintén az összehasonlíthatóságot és az alkalmazhatóságot vonja kétségbe. </a:t>
            </a:r>
          </a:p>
          <a:p>
            <a:pPr algn="just"/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sokan egyetértettek abban, hogy az IPSAS megfelelő mintául szolgálna az EPSAS jövőbeni kidolgozásához</a:t>
            </a:r>
          </a:p>
        </p:txBody>
      </p:sp>
    </p:spTree>
    <p:extLst>
      <p:ext uri="{BB962C8B-B14F-4D97-AF65-F5344CB8AC3E}">
        <p14:creationId xmlns:p14="http://schemas.microsoft.com/office/powerpoint/2010/main" val="82328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43543" y="1134378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Hogyan fog kapcsolódik az ASP gazdálkodási szakrendszer ?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8823" y="1596043"/>
            <a:ext cx="905691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Tx/>
              <a:buFont typeface="Wingdings" panose="05000000000000000000" pitchFamily="2" charset="2"/>
              <a:buChar char="Ø"/>
              <a:defRPr/>
            </a:pPr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</a:rPr>
              <a:t>EUROSTAT hosszú távú célkitűzése: áttérés eredményszemléletre az összes tagállamban, EPSAS implementáció </a:t>
            </a:r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hu-HU" sz="2000" dirty="0" smtClean="0">
                <a:solidFill>
                  <a:srgbClr val="FF0000"/>
                </a:solidFill>
              </a:rPr>
              <a:t>Egységes számvitel az Európai Unión belül</a:t>
            </a:r>
          </a:p>
          <a:p>
            <a:pPr marL="1790700" indent="-1435100" algn="just">
              <a:buClrTx/>
              <a:defRPr/>
            </a:pPr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</a:rPr>
              <a:t>→1. lépés: eredményszemléletű államháztartási számviteli rendszer az összes tagállamban!</a:t>
            </a:r>
          </a:p>
          <a:p>
            <a:pPr marL="1790700" indent="-1435100" algn="just"/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</a:rPr>
              <a:t>→ 2. lépés: </a:t>
            </a:r>
            <a:r>
              <a:rPr lang="hu-HU" sz="2000" dirty="0" smtClean="0">
                <a:solidFill>
                  <a:srgbClr val="FF0000"/>
                </a:solidFill>
              </a:rPr>
              <a:t>egységes vagyonértékelés </a:t>
            </a:r>
            <a:r>
              <a:rPr lang="hu-HU" sz="2000" dirty="0" smtClean="0">
                <a:solidFill>
                  <a:schemeClr val="bg2">
                    <a:lumMod val="25000"/>
                  </a:schemeClr>
                </a:solidFill>
              </a:rPr>
              <a:t>az összes tagállamban!</a:t>
            </a:r>
          </a:p>
          <a:p>
            <a:pPr marL="1790700" indent="-1435100" algn="just"/>
            <a:endParaRPr lang="hu-H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just">
              <a:buClrTx/>
              <a:buFont typeface="Wingdings" panose="05000000000000000000" pitchFamily="2" charset="2"/>
              <a:buChar char="Ø"/>
              <a:defRPr/>
            </a:pPr>
            <a:r>
              <a:rPr lang="hu-HU" sz="2000" i="1" dirty="0" smtClean="0">
                <a:solidFill>
                  <a:schemeClr val="bg2">
                    <a:lumMod val="25000"/>
                  </a:schemeClr>
                </a:solidFill>
              </a:rPr>
              <a:t>Az </a:t>
            </a:r>
            <a:r>
              <a:rPr lang="hu-HU" sz="2000" i="1" dirty="0">
                <a:solidFill>
                  <a:schemeClr val="bg2">
                    <a:lumMod val="25000"/>
                  </a:schemeClr>
                </a:solidFill>
              </a:rPr>
              <a:t>önkormányzati vagyonelemek nyilvántartásában általánosságban tapasztalható elmaradások </a:t>
            </a:r>
            <a:r>
              <a:rPr lang="hu-HU" sz="2000" i="1" dirty="0" smtClean="0">
                <a:solidFill>
                  <a:schemeClr val="bg2">
                    <a:lumMod val="25000"/>
                  </a:schemeClr>
                </a:solidFill>
              </a:rPr>
              <a:t>felszámolása. A rossz gyakorlat megszüntetése.</a:t>
            </a:r>
          </a:p>
          <a:p>
            <a:pPr marL="342900" indent="-342900" algn="just">
              <a:buClrTx/>
              <a:buFont typeface="Wingdings" panose="05000000000000000000" pitchFamily="2" charset="2"/>
              <a:buChar char="Ø"/>
              <a:defRPr/>
            </a:pPr>
            <a:r>
              <a:rPr lang="hu-HU" sz="2000" i="1" dirty="0" smtClean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hu-HU" sz="2000" i="1" dirty="0">
                <a:solidFill>
                  <a:schemeClr val="bg2">
                    <a:lumMod val="25000"/>
                  </a:schemeClr>
                </a:solidFill>
              </a:rPr>
              <a:t>helyi iparűzési adó, illetve az idegenforgalmi adó </a:t>
            </a:r>
            <a:r>
              <a:rPr lang="hu-HU" sz="2000" i="1" dirty="0" smtClean="0">
                <a:solidFill>
                  <a:schemeClr val="bg2">
                    <a:lumMod val="25000"/>
                  </a:schemeClr>
                </a:solidFill>
              </a:rPr>
              <a:t>adóügyi </a:t>
            </a:r>
            <a:r>
              <a:rPr lang="hu-HU" sz="2000" i="1" dirty="0">
                <a:solidFill>
                  <a:schemeClr val="bg2">
                    <a:lumMod val="25000"/>
                  </a:schemeClr>
                </a:solidFill>
              </a:rPr>
              <a:t>könyvelési fegyelemben tapasztalható hiányosságok megszüntetése.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85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70363997"/>
              </p:ext>
            </p:extLst>
          </p:nvPr>
        </p:nvGraphicFramePr>
        <p:xfrm>
          <a:off x="228600" y="133350"/>
          <a:ext cx="8763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6420051" y="822870"/>
            <a:ext cx="2133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500" dirty="0" smtClean="0"/>
              <a:t>EPSAS</a:t>
            </a:r>
            <a:endParaRPr lang="hu-HU" sz="25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1143000" y="4400550"/>
            <a:ext cx="2133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500" dirty="0" smtClean="0"/>
              <a:t>ASP 2.0</a:t>
            </a:r>
            <a:endParaRPr lang="hu-HU" sz="25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76200" y="249755"/>
            <a:ext cx="2895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500" dirty="0" smtClean="0"/>
              <a:t>KÖLTSÉGVETÉSI POLITIKA</a:t>
            </a:r>
            <a:endParaRPr lang="hu-HU" sz="2500" dirty="0"/>
          </a:p>
        </p:txBody>
      </p:sp>
      <p:sp>
        <p:nvSpPr>
          <p:cNvPr id="10" name="Szövegdoboz 9"/>
          <p:cNvSpPr txBox="1"/>
          <p:nvPr/>
        </p:nvSpPr>
        <p:spPr>
          <a:xfrm>
            <a:off x="6858000" y="1632185"/>
            <a:ext cx="2133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500" dirty="0" smtClean="0"/>
              <a:t>EUROSTAT</a:t>
            </a:r>
            <a:endParaRPr lang="hu-HU" sz="25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76200" y="1435629"/>
            <a:ext cx="2362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500" dirty="0" smtClean="0"/>
              <a:t>SZÁMVITELI STANDARDOK</a:t>
            </a:r>
            <a:endParaRPr lang="hu-HU" sz="2500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304800" y="3323823"/>
            <a:ext cx="2209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500" dirty="0" smtClean="0"/>
              <a:t>STATISZTIKA</a:t>
            </a:r>
          </a:p>
        </p:txBody>
      </p:sp>
      <p:sp>
        <p:nvSpPr>
          <p:cNvPr id="13" name="Szövegdoboz 12"/>
          <p:cNvSpPr txBox="1"/>
          <p:nvPr/>
        </p:nvSpPr>
        <p:spPr>
          <a:xfrm>
            <a:off x="5943600" y="203588"/>
            <a:ext cx="2133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500" dirty="0" smtClean="0"/>
              <a:t>OECD</a:t>
            </a:r>
            <a:endParaRPr lang="hu-HU" sz="2500" dirty="0"/>
          </a:p>
        </p:txBody>
      </p:sp>
      <p:sp>
        <p:nvSpPr>
          <p:cNvPr id="14" name="Balra nyíl 13"/>
          <p:cNvSpPr/>
          <p:nvPr/>
        </p:nvSpPr>
        <p:spPr>
          <a:xfrm>
            <a:off x="5715000" y="361950"/>
            <a:ext cx="705051" cy="3186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Balra nyíl 14"/>
          <p:cNvSpPr/>
          <p:nvPr/>
        </p:nvSpPr>
        <p:spPr>
          <a:xfrm>
            <a:off x="5863390" y="902051"/>
            <a:ext cx="705051" cy="3186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Balra nyíl 15"/>
          <p:cNvSpPr/>
          <p:nvPr/>
        </p:nvSpPr>
        <p:spPr>
          <a:xfrm rot="1190262">
            <a:off x="6152949" y="1552020"/>
            <a:ext cx="705051" cy="3186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Felfelé nyíl 16"/>
          <p:cNvSpPr/>
          <p:nvPr/>
        </p:nvSpPr>
        <p:spPr>
          <a:xfrm rot="1208657">
            <a:off x="2646906" y="3677922"/>
            <a:ext cx="445080" cy="5717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Felfelé nyíl 17"/>
          <p:cNvSpPr/>
          <p:nvPr/>
        </p:nvSpPr>
        <p:spPr>
          <a:xfrm rot="2791551">
            <a:off x="1978805" y="2872434"/>
            <a:ext cx="436439" cy="52192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Felfelé nyíl 18"/>
          <p:cNvSpPr/>
          <p:nvPr/>
        </p:nvSpPr>
        <p:spPr>
          <a:xfrm rot="6200146">
            <a:off x="1930551" y="2064646"/>
            <a:ext cx="5334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Felfelé nyíl 19"/>
          <p:cNvSpPr/>
          <p:nvPr/>
        </p:nvSpPr>
        <p:spPr>
          <a:xfrm rot="7877591">
            <a:off x="2404990" y="687800"/>
            <a:ext cx="796367" cy="91344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79625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" y="-781050"/>
            <a:ext cx="9089064" cy="645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zövegdoboz 8"/>
          <p:cNvSpPr txBox="1"/>
          <p:nvPr/>
        </p:nvSpPr>
        <p:spPr>
          <a:xfrm>
            <a:off x="1143000" y="590550"/>
            <a:ext cx="722520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500" b="1" dirty="0" err="1">
                <a:solidFill>
                  <a:srgbClr val="FF0000"/>
                </a:solidFill>
                <a:latin typeface="+mj-lt"/>
              </a:rPr>
              <a:t>www.allamhaztartas.kormany.hu</a:t>
            </a:r>
            <a:endParaRPr lang="hu-HU" sz="35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8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074" name="Picture 2" descr="Képtalálat a következőre: „köszönetnyilvánítás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2895600" y="1902995"/>
            <a:ext cx="3352800" cy="116955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3500" dirty="0" smtClean="0">
                <a:solidFill>
                  <a:srgbClr val="FF0000"/>
                </a:solidFill>
              </a:rPr>
              <a:t>KÖSZÖNÖM A FIGYELMET!</a:t>
            </a:r>
            <a:endParaRPr lang="hu-HU" sz="3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5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0858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-20511" y="1148185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Az éves költségvetési beszámoló jóváhagyása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291966" y="1609850"/>
            <a:ext cx="84582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err="1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35.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§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új (3a) bekezdéssel egészül ki</a:t>
            </a:r>
          </a:p>
          <a:p>
            <a:pPr algn="just"/>
            <a:r>
              <a:rPr lang="hu-HU" sz="2000" i="1" dirty="0" smtClean="0">
                <a:solidFill>
                  <a:srgbClr val="FF0000"/>
                </a:solidFill>
              </a:rPr>
              <a:t>Ha </a:t>
            </a:r>
            <a:r>
              <a:rPr lang="hu-HU" sz="2000" i="1" dirty="0">
                <a:solidFill>
                  <a:srgbClr val="FF0000"/>
                </a:solidFill>
              </a:rPr>
              <a:t>a Kincstár megállapítja, hogy az éves költségvetési beszámoló adatai nem felelnek meg az </a:t>
            </a:r>
            <a:r>
              <a:rPr lang="hu-HU" sz="2000" b="1" i="1" u="sng" dirty="0">
                <a:solidFill>
                  <a:srgbClr val="FF0000"/>
                </a:solidFill>
              </a:rPr>
              <a:t>Áht. 36. § (1) bekezdésében </a:t>
            </a:r>
            <a:r>
              <a:rPr lang="hu-HU" sz="2000" i="1" dirty="0">
                <a:solidFill>
                  <a:srgbClr val="FF0000"/>
                </a:solidFill>
              </a:rPr>
              <a:t>meghatározott gazdálkodási szabálynak és azok a (3) bekezdés szerint nem is javíthatók, akkor az éves költségvetési beszámoló a Kincstár által működtetett elektronikus adatszolgáltató rendszerben feltölthető és a Kincstár által elfogadható. </a:t>
            </a:r>
            <a:endParaRPr lang="hu-HU" sz="2000" i="1" dirty="0" smtClean="0">
              <a:solidFill>
                <a:srgbClr val="FF0000"/>
              </a:solidFill>
            </a:endParaRPr>
          </a:p>
          <a:p>
            <a:pPr algn="just"/>
            <a:r>
              <a:rPr lang="hu-HU" sz="2000" u="sng" dirty="0" smtClean="0">
                <a:solidFill>
                  <a:schemeClr val="bg2">
                    <a:lumMod val="25000"/>
                  </a:schemeClr>
                </a:solidFill>
              </a:rPr>
              <a:t>Nem írja felül az </a:t>
            </a:r>
            <a:r>
              <a:rPr lang="hu-HU" sz="2000" u="sng" dirty="0" err="1" smtClean="0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000" u="sng" dirty="0" smtClean="0">
                <a:solidFill>
                  <a:schemeClr val="bg2">
                    <a:lumMod val="25000"/>
                  </a:schemeClr>
                </a:solidFill>
              </a:rPr>
              <a:t>. 17. melléklet 1. pontja szerinti kötelező egyezőséget, sem az Áht. 36. § (1) bekezdésének előírását:</a:t>
            </a:r>
          </a:p>
          <a:p>
            <a:pPr algn="ctr"/>
            <a:r>
              <a:rPr lang="hu-HU" sz="2000" b="1" dirty="0" smtClean="0">
                <a:solidFill>
                  <a:srgbClr val="FF0000"/>
                </a:solidFill>
              </a:rPr>
              <a:t>Szabad előirányzat ≥ Kötelezettségvállalás, más fizetési kötelezettség</a:t>
            </a:r>
            <a:r>
              <a:rPr lang="hu-HU" sz="2000" b="1" dirty="0">
                <a:solidFill>
                  <a:srgbClr val="FF0000"/>
                </a:solidFill>
              </a:rPr>
              <a:t> </a:t>
            </a:r>
            <a:r>
              <a:rPr lang="hu-HU" sz="2000" b="1" dirty="0" smtClean="0">
                <a:solidFill>
                  <a:srgbClr val="FF0000"/>
                </a:solidFill>
              </a:rPr>
              <a:t>≥ Kiadás teljesítés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228600" y="209550"/>
            <a:ext cx="8382000" cy="857250"/>
          </a:xfrm>
          <a:solidFill>
            <a:schemeClr val="bg2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hu-HU" sz="3000" dirty="0" smtClean="0">
                <a:solidFill>
                  <a:schemeClr val="bg1"/>
                </a:solidFill>
              </a:rPr>
              <a:t>Az éves beszámoló adatszolgáltatás folyamata I.</a:t>
            </a:r>
            <a:endParaRPr lang="hu-HU" sz="3000" dirty="0">
              <a:solidFill>
                <a:schemeClr val="bg1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63363886"/>
              </p:ext>
            </p:extLst>
          </p:nvPr>
        </p:nvGraphicFramePr>
        <p:xfrm>
          <a:off x="76200" y="1047750"/>
          <a:ext cx="89154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947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381000" y="35493"/>
            <a:ext cx="8382000" cy="857250"/>
          </a:xfrm>
          <a:solidFill>
            <a:schemeClr val="bg2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hu-HU" sz="3000" dirty="0" smtClean="0">
                <a:solidFill>
                  <a:schemeClr val="bg1"/>
                </a:solidFill>
              </a:rPr>
              <a:t>Az éves beszámoló adatszolgáltatás folyamata II.</a:t>
            </a:r>
            <a:endParaRPr lang="hu-HU" sz="3000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99780226"/>
              </p:ext>
            </p:extLst>
          </p:nvPr>
        </p:nvGraphicFramePr>
        <p:xfrm>
          <a:off x="152400" y="1047750"/>
          <a:ext cx="87630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1428549" y="4728410"/>
            <a:ext cx="66294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/>
              <a:t>JÓVÁHAGYÁS</a:t>
            </a:r>
            <a:endParaRPr lang="hu-HU" b="1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44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0858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-28876" y="1227166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Az éves költségvetési beszámoló jóváhagyása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291966" y="1688831"/>
            <a:ext cx="8458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err="1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35.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§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új (3a) bekezdés új rendelkezése:</a:t>
            </a:r>
          </a:p>
          <a:p>
            <a:pPr algn="just">
              <a:spcBef>
                <a:spcPts val="1200"/>
              </a:spcBef>
            </a:pPr>
            <a:r>
              <a:rPr lang="hu-HU" sz="2000" i="1" dirty="0" smtClean="0">
                <a:solidFill>
                  <a:srgbClr val="FF0000"/>
                </a:solidFill>
              </a:rPr>
              <a:t>A </a:t>
            </a:r>
            <a:r>
              <a:rPr lang="hu-HU" sz="2000" i="1" dirty="0">
                <a:solidFill>
                  <a:srgbClr val="FF0000"/>
                </a:solidFill>
              </a:rPr>
              <a:t>Kincstár általi elfogadást követő </a:t>
            </a:r>
            <a:r>
              <a:rPr lang="hu-HU" sz="2000" b="1" i="1" u="sng" dirty="0">
                <a:solidFill>
                  <a:srgbClr val="FF0000"/>
                </a:solidFill>
              </a:rPr>
              <a:t>5 munkanapon belül </a:t>
            </a:r>
            <a:r>
              <a:rPr lang="hu-HU" sz="2000" i="1" dirty="0">
                <a:solidFill>
                  <a:srgbClr val="FF0000"/>
                </a:solidFill>
              </a:rPr>
              <a:t>a Kincstár értesíti a központi alrendszer esetében az Áht. 61. § (3) bekezdése szerinti kormányzati ellenőrzési szervet, és az érintett fejezetet irányító szervet, az önkormányzati alrendszer esetében az Áht. 68/B. §</a:t>
            </a:r>
            <a:r>
              <a:rPr lang="hu-HU" sz="2000" i="1" dirty="0" err="1">
                <a:solidFill>
                  <a:srgbClr val="FF0000"/>
                </a:solidFill>
              </a:rPr>
              <a:t>-a</a:t>
            </a:r>
            <a:r>
              <a:rPr lang="hu-HU" sz="2000" i="1" dirty="0">
                <a:solidFill>
                  <a:srgbClr val="FF0000"/>
                </a:solidFill>
              </a:rPr>
              <a:t> szerinti kincstári ellenőrzési egységet</a:t>
            </a:r>
            <a:r>
              <a:rPr lang="hu-HU" sz="2000" i="1" dirty="0" smtClean="0">
                <a:solidFill>
                  <a:srgbClr val="FF0000"/>
                </a:solidFill>
              </a:rPr>
              <a:t>.</a:t>
            </a:r>
          </a:p>
          <a:p>
            <a:pPr algn="just">
              <a:spcBef>
                <a:spcPts val="1200"/>
              </a:spcBef>
            </a:pPr>
            <a:endParaRPr lang="hu-HU" sz="1000" i="1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Figyelem: Az Áht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108. § (3) bekezdés c) pontja alapján bírságot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szab ki a Kincstár ebben az esetben is!!!!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Az IKJ adatszolgáltatásra is vonatkozik!!!</a:t>
            </a:r>
            <a:endParaRPr lang="hu-HU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8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0" y="1276350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Pontosítás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0" y="1950243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err="1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26. § (11a) bekezdésben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a más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különféle egyéb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ráfordításként elszámolt tételek közül kikerült a </a:t>
            </a:r>
            <a:r>
              <a:rPr lang="hu-HU" sz="2200" dirty="0" smtClean="0">
                <a:solidFill>
                  <a:srgbClr val="FF0000"/>
                </a:solidFill>
              </a:rPr>
              <a:t>pénztárhiány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, mivel ezt a különféle egyéb ráfordítások között (842.) külön 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kell </a:t>
            </a:r>
            <a:r>
              <a:rPr lang="hu-HU" sz="2200" dirty="0" smtClean="0">
                <a:solidFill>
                  <a:schemeClr val="bg2">
                    <a:lumMod val="25000"/>
                  </a:schemeClr>
                </a:solidFill>
              </a:rPr>
              <a:t>kimutatni.</a:t>
            </a:r>
          </a:p>
          <a:p>
            <a:pPr algn="just"/>
            <a:endParaRPr lang="hu-HU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200" dirty="0" err="1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. 44. § (4) bekezdésben kiegészül a nettó finanszírozás pénzforgalom nélküli elszámolásának köre a </a:t>
            </a:r>
            <a:r>
              <a:rPr lang="hu-HU" sz="2200" dirty="0">
                <a:solidFill>
                  <a:srgbClr val="FF0000"/>
                </a:solidFill>
              </a:rPr>
              <a:t>közfoglalkoztatással</a:t>
            </a:r>
            <a:r>
              <a:rPr lang="hu-HU" sz="2200" dirty="0">
                <a:solidFill>
                  <a:schemeClr val="bg2">
                    <a:lumMod val="25000"/>
                  </a:schemeClr>
                </a:solidFill>
              </a:rPr>
              <a:t> kapcsolatos támogatásokkal.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hu-HU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5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0886" y="1160591"/>
            <a:ext cx="91331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Átmeneti rendelkezés 56. § (2) bekezdés</a:t>
            </a:r>
            <a:endParaRPr lang="hu-HU" sz="2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0886" y="1504950"/>
            <a:ext cx="90569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000" i="1" dirty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hu-HU" sz="2000" i="1" dirty="0">
                <a:solidFill>
                  <a:srgbClr val="FF0000"/>
                </a:solidFill>
              </a:rPr>
              <a:t>2016. január 1-je utáni végszámlában rendezett</a:t>
            </a:r>
            <a:r>
              <a:rPr lang="hu-HU" sz="2000" i="1" dirty="0">
                <a:solidFill>
                  <a:schemeClr val="bg2">
                    <a:lumMod val="25000"/>
                  </a:schemeClr>
                </a:solidFill>
              </a:rPr>
              <a:t>, de ezen időpontot megelőzően keletkezett – ideértve a 49/B. § (4) bekezdése szerinti esetet is – </a:t>
            </a:r>
            <a:r>
              <a:rPr lang="hu-HU" sz="2000" i="1" dirty="0">
                <a:solidFill>
                  <a:srgbClr val="FF0000"/>
                </a:solidFill>
              </a:rPr>
              <a:t>adott és kapott előlegek általános forgalmi adójának </a:t>
            </a:r>
            <a:r>
              <a:rPr lang="hu-HU" sz="2000" i="1" dirty="0">
                <a:solidFill>
                  <a:schemeClr val="bg2">
                    <a:lumMod val="25000"/>
                  </a:schemeClr>
                </a:solidFill>
              </a:rPr>
              <a:t>könyvviteli számlájáról ki nem vezetett összegét e rendelet 53. § (8) bekezdése szerinti zárási feladatok keretében a </a:t>
            </a:r>
            <a:r>
              <a:rPr lang="hu-HU" sz="2000" i="1" dirty="0">
                <a:solidFill>
                  <a:srgbClr val="FF0000"/>
                </a:solidFill>
              </a:rPr>
              <a:t>364. Általános forgalmi adó számlacsoport könyvviteli számlái között össze kell vezetni</a:t>
            </a:r>
            <a:r>
              <a:rPr lang="hu-HU" sz="2000" i="1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hu-HU" sz="2000" i="1" dirty="0" smtClean="0">
                <a:solidFill>
                  <a:schemeClr val="bg2">
                    <a:lumMod val="25000"/>
                  </a:schemeClr>
                </a:solidFill>
              </a:rPr>
              <a:t>Konkrét könyvelési tételek a 38/2013. NGM rendelet 4. §</a:t>
            </a:r>
            <a:r>
              <a:rPr lang="hu-HU" sz="2000" i="1" dirty="0" err="1" smtClean="0">
                <a:solidFill>
                  <a:schemeClr val="bg2">
                    <a:lumMod val="25000"/>
                  </a:schemeClr>
                </a:solidFill>
              </a:rPr>
              <a:t>-ban</a:t>
            </a:r>
            <a:r>
              <a:rPr lang="hu-HU" sz="2000" i="1" dirty="0" smtClean="0">
                <a:solidFill>
                  <a:schemeClr val="bg2">
                    <a:lumMod val="25000"/>
                  </a:schemeClr>
                </a:solidFill>
              </a:rPr>
              <a:t>!!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000" i="1" dirty="0" smtClean="0">
                <a:solidFill>
                  <a:srgbClr val="FF0000"/>
                </a:solidFill>
              </a:rPr>
              <a:t>Kivétel a </a:t>
            </a:r>
            <a:r>
              <a:rPr lang="hu-HU" sz="2000" i="1" dirty="0">
                <a:solidFill>
                  <a:srgbClr val="FF0000"/>
                </a:solidFill>
              </a:rPr>
              <a:t>17. melléklet 4. pont a) alpontja szerinti </a:t>
            </a:r>
            <a:r>
              <a:rPr lang="hu-HU" sz="2000" i="1" dirty="0" smtClean="0">
                <a:solidFill>
                  <a:srgbClr val="FF0000"/>
                </a:solidFill>
              </a:rPr>
              <a:t>pénzkészlet egyeztetésben.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hu-HU" sz="2000" i="1" dirty="0" smtClean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hu-HU" sz="2000" i="1" dirty="0">
                <a:solidFill>
                  <a:schemeClr val="bg2">
                    <a:lumMod val="25000"/>
                  </a:schemeClr>
                </a:solidFill>
              </a:rPr>
              <a:t>rendelkezés szerinti számviteli elszámolásról a 2019. évről szóló költségvetési beszámoló 10. melléklet 46–48. sorában adatot kell </a:t>
            </a:r>
            <a:r>
              <a:rPr lang="hu-HU" sz="2000" i="1" dirty="0" smtClean="0">
                <a:solidFill>
                  <a:schemeClr val="bg2">
                    <a:lumMod val="25000"/>
                  </a:schemeClr>
                </a:solidFill>
              </a:rPr>
              <a:t>szolgáltatni. (17/a űrlap)</a:t>
            </a:r>
            <a:endParaRPr lang="hu-HU" sz="20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9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74295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az államháztartás számviteléről szóló 4/2013. (I. 11.) Korm. rendelet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88180"/>
            <a:ext cx="765162" cy="628650"/>
          </a:xfrm>
          <a:prstGeom prst="rect">
            <a:avLst/>
          </a:prstGeom>
        </p:spPr>
      </p:pic>
      <p:sp>
        <p:nvSpPr>
          <p:cNvPr id="8" name="Rectangle 13"/>
          <p:cNvSpPr txBox="1">
            <a:spLocks noChangeArrowheads="1"/>
          </p:cNvSpPr>
          <p:nvPr/>
        </p:nvSpPr>
        <p:spPr>
          <a:xfrm>
            <a:off x="304800" y="1276350"/>
            <a:ext cx="8610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675" indent="0" algn="just">
              <a:buNone/>
            </a:pPr>
            <a:endParaRPr lang="hu-HU" altLang="hu-H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0886" y="1160591"/>
            <a:ext cx="913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i="1" dirty="0" err="1" smtClean="0">
                <a:solidFill>
                  <a:schemeClr val="bg2">
                    <a:lumMod val="25000"/>
                  </a:schemeClr>
                </a:solidFill>
              </a:rPr>
              <a:t>Áhsz</a:t>
            </a:r>
            <a:r>
              <a:rPr lang="hu-HU" sz="2400" i="1" dirty="0" smtClean="0">
                <a:solidFill>
                  <a:schemeClr val="bg2">
                    <a:lumMod val="25000"/>
                  </a:schemeClr>
                </a:solidFill>
              </a:rPr>
              <a:t>. 10. melléklet 44-45. sora kiegészül</a:t>
            </a:r>
            <a:endParaRPr lang="hu-H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04800" y="1581150"/>
            <a:ext cx="8458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44</a:t>
            </a:r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. A költségvetési szervek, </a:t>
            </a:r>
            <a:r>
              <a:rPr lang="hu-HU" sz="2200" i="1" dirty="0">
                <a:solidFill>
                  <a:srgbClr val="FF0000"/>
                </a:solidFill>
              </a:rPr>
              <a:t>helyi önkormányzatok, nemzetiségi önkormányzatok, társulások, térségi fejlesztési tanácsok </a:t>
            </a:r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Áht. 10. § (4) bekezdés alapján történő nyilatkozata arról, hogy rendelkeznek-e gazdasági szervezettel</a:t>
            </a:r>
          </a:p>
          <a:p>
            <a:endParaRPr lang="hu-HU" sz="2200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45</a:t>
            </a:r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. A gazdasági szervezettel nem rendelkező költségvetési szervek, </a:t>
            </a:r>
            <a:r>
              <a:rPr lang="hu-HU" sz="2200" i="1" dirty="0">
                <a:solidFill>
                  <a:srgbClr val="FF0000"/>
                </a:solidFill>
              </a:rPr>
              <a:t>helyi önkormányzatok, nemzetiségi önkormányzatok, társulások, térségi fejlesztési tanácsok </a:t>
            </a:r>
            <a:r>
              <a:rPr lang="hu-HU" sz="2200" i="1" dirty="0">
                <a:solidFill>
                  <a:schemeClr val="bg2">
                    <a:lumMod val="25000"/>
                  </a:schemeClr>
                </a:solidFill>
              </a:rPr>
              <a:t>esetén az Áht. 10. § (4) bekezdés alapján a gazdasági szervezet feladatait ellátó szervezet törzskönyvi azonosító (PIR) </a:t>
            </a:r>
            <a:r>
              <a:rPr lang="hu-HU" sz="2200" i="1" dirty="0" smtClean="0">
                <a:solidFill>
                  <a:schemeClr val="bg2">
                    <a:lumMod val="25000"/>
                  </a:schemeClr>
                </a:solidFill>
              </a:rPr>
              <a:t>száma</a:t>
            </a:r>
            <a:endParaRPr lang="hu-HU" sz="2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781800" y="133350"/>
            <a:ext cx="1828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2019. évtől!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4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Kék melegség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2. egyéni sé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10497</TotalTime>
  <Words>2135</Words>
  <Application>Microsoft Office PowerPoint</Application>
  <PresentationFormat>Diavetítés a képernyőre (16:9 oldalarány)</PresentationFormat>
  <Paragraphs>321</Paragraphs>
  <Slides>29</Slides>
  <Notes>19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29</vt:i4>
      </vt:variant>
    </vt:vector>
  </HeadingPairs>
  <TitlesOfParts>
    <vt:vector size="30" baseType="lpstr">
      <vt:lpstr>Office Theme</vt:lpstr>
      <vt:lpstr>PowerPoint bemutató</vt:lpstr>
      <vt:lpstr>PowerPoint bemutató</vt:lpstr>
      <vt:lpstr>PowerPoint bemutató</vt:lpstr>
      <vt:lpstr>Az éves beszámoló adatszolgáltatás folyamata I.</vt:lpstr>
      <vt:lpstr>Az éves beszámoló adatszolgáltatás folyamata II.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Átfogó szempontok az EPSAS beszámolóval szemben</vt:lpstr>
      <vt:lpstr>E&amp;Y kutatása (2012)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Király László</dc:creator>
  <cp:lastModifiedBy>Osgyáni Judit</cp:lastModifiedBy>
  <cp:revision>536</cp:revision>
  <dcterms:created xsi:type="dcterms:W3CDTF">2006-08-16T00:00:00Z</dcterms:created>
  <dcterms:modified xsi:type="dcterms:W3CDTF">2019-11-12T11:38:13Z</dcterms:modified>
</cp:coreProperties>
</file>