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7"/>
  </p:notesMasterIdLst>
  <p:sldIdLst>
    <p:sldId id="371" r:id="rId3"/>
    <p:sldId id="470" r:id="rId4"/>
    <p:sldId id="447" r:id="rId5"/>
    <p:sldId id="431" r:id="rId6"/>
    <p:sldId id="432" r:id="rId7"/>
    <p:sldId id="471" r:id="rId8"/>
    <p:sldId id="451" r:id="rId9"/>
    <p:sldId id="452" r:id="rId10"/>
    <p:sldId id="456" r:id="rId11"/>
    <p:sldId id="458" r:id="rId12"/>
    <p:sldId id="457" r:id="rId13"/>
    <p:sldId id="454" r:id="rId14"/>
    <p:sldId id="468" r:id="rId15"/>
    <p:sldId id="460" r:id="rId16"/>
    <p:sldId id="463" r:id="rId17"/>
    <p:sldId id="472" r:id="rId18"/>
    <p:sldId id="462" r:id="rId19"/>
    <p:sldId id="464" r:id="rId20"/>
    <p:sldId id="465" r:id="rId21"/>
    <p:sldId id="466" r:id="rId22"/>
    <p:sldId id="473" r:id="rId23"/>
    <p:sldId id="459" r:id="rId24"/>
    <p:sldId id="467" r:id="rId25"/>
    <p:sldId id="469" r:id="rId26"/>
  </p:sldIdLst>
  <p:sldSz cx="9144000" cy="6858000" type="screen4x3"/>
  <p:notesSz cx="6797675" cy="987266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logh Gábor" initials="B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51"/>
    <a:srgbClr val="1E1C10"/>
    <a:srgbClr val="B3B3B3"/>
    <a:srgbClr val="89A4E7"/>
    <a:srgbClr val="FFFFFF"/>
    <a:srgbClr val="2349AC"/>
    <a:srgbClr val="CCDCEA"/>
    <a:srgbClr val="E5E5E6"/>
    <a:srgbClr val="353329"/>
    <a:srgbClr val="6B6C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82599" autoAdjust="0"/>
  </p:normalViewPr>
  <p:slideViewPr>
    <p:cSldViewPr snapToGrid="0" showGuides="1">
      <p:cViewPr varScale="1">
        <p:scale>
          <a:sx n="89" d="100"/>
          <a:sy n="89" d="100"/>
        </p:scale>
        <p:origin x="-1301" y="-67"/>
      </p:cViewPr>
      <p:guideLst>
        <p:guide orient="horz" pos="2183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CA1A1-AD95-4AC4-B9B5-C5C0C01FAA79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693C0-4D11-4CA0-B103-66A317045EC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617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024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13014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2101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8031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95103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70673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402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06729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1111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15421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11407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3197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9624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74098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695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62669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62669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2945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17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1818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40209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40622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193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448-F6D5-4A0E-BA3B-A979310BDC26}" type="datetimeFigureOut">
              <a:rPr lang="hu-HU" smtClean="0"/>
              <a:pPr/>
              <a:t>2019.11.20.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E392F-423A-4B2F-819A-04E49CF4C52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312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2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10" name="Kép 47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40353" y="278672"/>
            <a:ext cx="111870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08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312ADDCB-A08C-43AF-85AF-45C81C44F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xmlns="" id="{DD85625E-76E8-43CE-A8B8-42CBE52EB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7643769B-A944-4AD4-9837-9F4EB9DDD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DA553EEC-2230-4142-A3F8-448572304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C443C189-A13A-451A-B3DA-49369DD8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85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3BBDC9F8-2127-4EBE-B509-D98433385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830A0500-ED0F-4CD1-9C88-A8045F7CA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2DC74254-7069-4371-B358-D264C4137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99B017D9-C23C-4823-A438-12F1F9A28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0AD548CF-B57F-45E5-BF6D-E4E9F15E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20871F6C-21E8-41D3-B9F0-E6AFA2D4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0924C2F2-1372-4C0C-BAC0-5CF7AA7A2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FD1E0DD9-6ECC-4D9B-9817-3874242F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580EC97B-B0D0-4EF7-85F4-165F55D0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0F977D72-1785-4C79-A990-5ED3E7A9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83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8AA5383F-F002-4889-AC02-2E2EBA391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6498CABF-AD92-41E5-8550-9A179D051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xmlns="" id="{B27DCFA3-581D-43FD-8F0D-1A70E0A16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417BE6F5-3D99-485B-B9D5-570BA4DC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144DC2C3-BD9D-4460-8FE0-1DE5E35C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DB596C56-720E-43A4-9D64-6D51F690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0940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F82CF4F0-7017-48C2-88DC-DD3735EB6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93A01782-8CB1-4051-BA03-3883DA0B0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xmlns="" id="{2CD7E5AE-8F2B-4BD2-A310-CFB2675C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xmlns="" id="{1CEBD586-C05B-4B1E-A813-080229727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xmlns="" id="{BEB86A3E-C4CC-4499-AA80-EEBDC5BD0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xmlns="" id="{3FB6CDCF-3B71-40EE-95E1-46BDFA93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xmlns="" id="{0F5A8F55-D127-48C5-A0F9-0E5A4F0D9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xmlns="" id="{7B593176-B740-49EC-B012-CFBFDBC4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79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F564E62-8849-450B-8EA9-7D179678A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xmlns="" id="{19A6C847-4E76-4256-88D3-784492AE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xmlns="" id="{4D2EA99B-61BE-40B6-BCAB-889565E5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xmlns="" id="{F00BF69C-F3D8-4250-9E40-6AD1F5122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505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xmlns="" id="{8CBA47BF-80AF-4DDE-93CB-7EA32F79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xmlns="" id="{7C3DE4D3-4F95-41AE-BC54-65463613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57F81A49-CCDF-46F7-A496-1B310E9CB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51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AB315F9C-69BF-4498-AA13-53B708042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8820527A-ED6B-4EC3-99B5-2DA0C0D14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xmlns="" id="{41C93E51-D696-4253-A398-ECED01E8E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6C992C81-D009-49DC-B47A-DE76F32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F6C49C21-FC4C-4BE8-9326-BC2CEFF1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658E318C-93AE-421F-9062-4BC2844C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56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93" y="44624"/>
            <a:ext cx="4700075" cy="936104"/>
          </a:xfrm>
        </p:spPr>
        <p:txBody>
          <a:bodyPr>
            <a:normAutofit/>
          </a:bodyPr>
          <a:lstStyle>
            <a:lvl1pPr algn="l">
              <a:defRPr sz="18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29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634439DA-B2D3-4B8C-B96E-8B4D50D5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xmlns="" id="{F8F266E4-FCC3-4A5A-BE83-8965B5C05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xmlns="" id="{3D73F894-F33D-4198-B19A-FCC645124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6820E476-5197-4DD1-9FB5-D57C94CC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86F8D3A2-4CD1-4CE8-B841-52C4980E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5FECF82A-790D-46CF-8390-1A2DE1AC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65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9A8739AC-DC0C-4512-B414-1F92924C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xmlns="" id="{6C10D021-420F-4A3E-AA67-A4B9F85A1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DB3C7E0A-0088-4F72-BDFA-30494F10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85CC9703-30D4-4B2D-90E2-17633499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6025A637-F699-4D6D-B7FC-6F320835C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32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xmlns="" id="{716B0D25-7C10-4F64-A757-9179C15DA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xmlns="" id="{30DDF323-3EE1-4AAB-B895-98F23E3F8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3625C8EF-5D1B-4C01-BF9C-279EC4A4B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F0325FAA-2D44-489E-811F-1252C761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137F1FBD-32BB-4A3B-8631-CF64E2574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02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426616" y="0"/>
            <a:ext cx="3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Rectangle 2"/>
          <p:cNvSpPr/>
          <p:nvPr userDrawn="1"/>
        </p:nvSpPr>
        <p:spPr>
          <a:xfrm>
            <a:off x="6462616" y="1749000"/>
            <a:ext cx="18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006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yle slide layout">
    <p:bg>
      <p:bgPr>
        <a:blipFill dpi="0" rotWithShape="1">
          <a:blip r:embed="rId2">
            <a:lum/>
          </a:blip>
          <a:srcRect/>
          <a:stretch>
            <a:fillRect l="50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xmlns="" id="{070D5907-0BF6-4B53-8408-C8B6DFB41C84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89A4E7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xmlns="" id="{03B98F0A-ED4B-4B71-8FDC-0EA835D6D7C8}"/>
              </a:ext>
            </a:extLst>
          </p:cNvPr>
          <p:cNvSpPr/>
          <p:nvPr userDrawn="1"/>
        </p:nvSpPr>
        <p:spPr>
          <a:xfrm>
            <a:off x="4572000" y="-25400"/>
            <a:ext cx="4572000" cy="6858000"/>
          </a:xfrm>
          <a:prstGeom prst="rect">
            <a:avLst/>
          </a:prstGeom>
          <a:solidFill>
            <a:srgbClr val="2349AC">
              <a:alpha val="48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</p:spTree>
    <p:extLst>
      <p:ext uri="{BB962C8B-B14F-4D97-AF65-F5344CB8AC3E}">
        <p14:creationId xmlns:p14="http://schemas.microsoft.com/office/powerpoint/2010/main" val="48466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4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783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79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96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91" y="1628802"/>
            <a:ext cx="5111750" cy="46910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8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3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2477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95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33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385754" indent="-385754" algn="l">
              <a:spcAft>
                <a:spcPts val="45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83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610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spcBef>
          <a:spcPct val="0"/>
        </a:spcBef>
        <a:buNone/>
        <a:defRPr sz="18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xmlns="" id="{B210F1F0-1558-4664-83D6-835CA481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C8C9F16B-03D0-4487-BF5E-9198DA034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9B97105D-BABD-430B-8E02-26EA382865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339A9161-0A78-4E24-9815-B3479FF22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B881EC88-33AB-4177-A5CF-07D4E3DE9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667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37782" y="1677750"/>
            <a:ext cx="5155958" cy="1159461"/>
          </a:xfrm>
        </p:spPr>
        <p:txBody>
          <a:bodyPr/>
          <a:lstStyle/>
          <a:p>
            <a:pPr algn="ctr"/>
            <a:r>
              <a:rPr lang="hu-HU" sz="3600" dirty="0" err="1" smtClean="0"/>
              <a:t>asp</a:t>
            </a:r>
            <a:r>
              <a:rPr lang="hu-HU" sz="3600" dirty="0" smtClean="0"/>
              <a:t> 2.0 projekt</a:t>
            </a:r>
            <a:br>
              <a:rPr lang="hu-HU" sz="3600" dirty="0" smtClean="0"/>
            </a:br>
            <a:r>
              <a:rPr lang="hu-HU" sz="3600" dirty="0" smtClean="0"/>
              <a:t>Adattárház előrehaladása:</a:t>
            </a:r>
            <a:br>
              <a:rPr lang="hu-HU" sz="3600" dirty="0" smtClean="0"/>
            </a:br>
            <a:r>
              <a:rPr lang="hu-HU" sz="3600" dirty="0" smtClean="0"/>
              <a:t>ADÓ adatkör</a:t>
            </a:r>
            <a:endParaRPr lang="hu-HU" sz="2400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 smtClean="0"/>
          </a:p>
          <a:p>
            <a:endParaRPr lang="hu-HU" sz="1800" cap="none" dirty="0"/>
          </a:p>
          <a:p>
            <a:r>
              <a:rPr lang="hu-HU" sz="1800" cap="none" dirty="0" smtClean="0"/>
              <a:t>Szijártó András</a:t>
            </a:r>
            <a:endParaRPr lang="hu-HU" sz="1800" cap="none" dirty="0"/>
          </a:p>
          <a:p>
            <a:r>
              <a:rPr lang="hu-HU" sz="1400" b="0" i="1" cap="none" dirty="0" smtClean="0"/>
              <a:t>Szakértő</a:t>
            </a:r>
          </a:p>
          <a:p>
            <a:pPr defTabSz="685783">
              <a:defRPr/>
            </a:pPr>
            <a:r>
              <a:rPr lang="hu-HU" sz="1400" b="0" i="1" cap="none" dirty="0" smtClean="0">
                <a:solidFill>
                  <a:prstClr val="white"/>
                </a:solidFill>
              </a:rPr>
              <a:t>Magyar Államkincstár</a:t>
            </a:r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pic>
        <p:nvPicPr>
          <p:cNvPr id="41" name="Kép 40">
            <a:extLst>
              <a:ext uri="{FF2B5EF4-FFF2-40B4-BE49-F238E27FC236}">
                <a16:creationId xmlns:a16="http://schemas.microsoft.com/office/drawing/2014/main" xmlns="" id="{1FCFA9EB-1CB9-46C8-838A-37E584096A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037"/>
          <a:stretch/>
        </p:blipFill>
        <p:spPr>
          <a:xfrm>
            <a:off x="31994" y="0"/>
            <a:ext cx="2762181" cy="4317999"/>
          </a:xfrm>
          <a:prstGeom prst="rect">
            <a:avLst/>
          </a:prstGeom>
        </p:spPr>
      </p:pic>
      <p:pic>
        <p:nvPicPr>
          <p:cNvPr id="43" name="Kép 42">
            <a:extLst>
              <a:ext uri="{FF2B5EF4-FFF2-40B4-BE49-F238E27FC236}">
                <a16:creationId xmlns:a16="http://schemas.microsoft.com/office/drawing/2014/main" xmlns="" id="{68C8B811-0380-4DD4-9DD1-5DCBFC5BD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815"/>
          <a:stretch/>
        </p:blipFill>
        <p:spPr>
          <a:xfrm>
            <a:off x="0" y="0"/>
            <a:ext cx="2664286" cy="5499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églalap 22">
            <a:extLst>
              <a:ext uri="{FF2B5EF4-FFF2-40B4-BE49-F238E27FC236}">
                <a16:creationId xmlns:a16="http://schemas.microsoft.com/office/drawing/2014/main" xmlns="" id="{15E3981B-E3DD-42AB-BBA0-DB1EBDFC3F07}"/>
              </a:ext>
            </a:extLst>
          </p:cNvPr>
          <p:cNvSpPr/>
          <p:nvPr/>
        </p:nvSpPr>
        <p:spPr>
          <a:xfrm>
            <a:off x="0" y="1"/>
            <a:ext cx="2534394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CDC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xmlns="" id="{70692428-361B-44A8-B4AE-E8CF4FC5CD47}"/>
              </a:ext>
            </a:extLst>
          </p:cNvPr>
          <p:cNvSpPr/>
          <p:nvPr/>
        </p:nvSpPr>
        <p:spPr>
          <a:xfrm>
            <a:off x="0" y="1"/>
            <a:ext cx="2364872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l="-56254" r="-26428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xmlns="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xmlns="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xmlns="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xmlns="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xmlns="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xmlns="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10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2170" y="89203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BI Portál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 txBox="1">
            <a:spLocks/>
          </p:cNvSpPr>
          <p:nvPr/>
        </p:nvSpPr>
        <p:spPr>
          <a:xfrm>
            <a:off x="403920" y="1565176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20" y="1161652"/>
            <a:ext cx="8454044" cy="570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11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2170" y="89203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Adózók </a:t>
            </a:r>
            <a:r>
              <a:rPr lang="hu-HU" dirty="0"/>
              <a:t>összetétele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 txBox="1">
            <a:spLocks/>
          </p:cNvSpPr>
          <p:nvPr/>
        </p:nvSpPr>
        <p:spPr>
          <a:xfrm>
            <a:off x="403920" y="1565176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8645"/>
            <a:ext cx="9144000" cy="5159624"/>
          </a:xfrm>
          <a:prstGeom prst="rect">
            <a:avLst/>
          </a:prstGeom>
        </p:spPr>
      </p:pic>
      <p:sp>
        <p:nvSpPr>
          <p:cNvPr id="9" name="Ellipszis 8"/>
          <p:cNvSpPr/>
          <p:nvPr/>
        </p:nvSpPr>
        <p:spPr>
          <a:xfrm>
            <a:off x="3807229" y="2065640"/>
            <a:ext cx="4006735" cy="4997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2011680" y="2565412"/>
            <a:ext cx="2163448" cy="4997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>
            <a:off x="6949248" y="3961113"/>
            <a:ext cx="2163448" cy="4997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3436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HIPA adatok székhely szerint rendezve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7" y="1242680"/>
            <a:ext cx="8512233" cy="5524767"/>
          </a:xfrm>
          <a:prstGeom prst="rect">
            <a:avLst/>
          </a:prstGeom>
        </p:spPr>
      </p:pic>
      <p:sp>
        <p:nvSpPr>
          <p:cNvPr id="8" name="Ellipszis 7"/>
          <p:cNvSpPr/>
          <p:nvPr/>
        </p:nvSpPr>
        <p:spPr>
          <a:xfrm>
            <a:off x="0" y="1242680"/>
            <a:ext cx="2043485" cy="4997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4290614" y="3505291"/>
            <a:ext cx="4096928" cy="4997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4852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13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HIPA adatok székhely szerint </a:t>
            </a:r>
            <a:r>
              <a:rPr lang="hu-HU" dirty="0" smtClean="0"/>
              <a:t>rendezve -</a:t>
            </a:r>
            <a:br>
              <a:rPr lang="hu-HU" dirty="0" smtClean="0"/>
            </a:br>
            <a:r>
              <a:rPr lang="hu-HU" dirty="0" smtClean="0"/>
              <a:t>1 Önkormányzatra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1214"/>
            <a:ext cx="8604446" cy="5547700"/>
          </a:xfrm>
          <a:prstGeom prst="rect">
            <a:avLst/>
          </a:prstGeom>
        </p:spPr>
      </p:pic>
      <p:sp>
        <p:nvSpPr>
          <p:cNvPr id="8" name="Ellipszis 7"/>
          <p:cNvSpPr/>
          <p:nvPr/>
        </p:nvSpPr>
        <p:spPr>
          <a:xfrm>
            <a:off x="4731810" y="1528229"/>
            <a:ext cx="1255524" cy="28572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2615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14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HIPA adatok székhely szerint </a:t>
            </a:r>
            <a:r>
              <a:rPr lang="hu-HU" dirty="0" smtClean="0"/>
              <a:t>rendezve </a:t>
            </a:r>
            <a:r>
              <a:rPr lang="hu-HU" dirty="0" err="1" smtClean="0"/>
              <a:t>-Tételes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171"/>
            <a:ext cx="9144000" cy="457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3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9608"/>
            <a:ext cx="9144000" cy="4498783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15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1933" y="55459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IFA tartózkodási idő alapján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9" name="Ellipszis 8"/>
          <p:cNvSpPr/>
          <p:nvPr/>
        </p:nvSpPr>
        <p:spPr>
          <a:xfrm>
            <a:off x="5925438" y="2829990"/>
            <a:ext cx="1255524" cy="28572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5564299" y="3632134"/>
            <a:ext cx="2350633" cy="49098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>
            <a:off x="5716699" y="4064923"/>
            <a:ext cx="947277" cy="26711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114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294"/>
            <a:ext cx="9144000" cy="5179411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16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1933" y="55459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IFA tartózkodási idő alapján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9" name="Ellipszis 8"/>
          <p:cNvSpPr/>
          <p:nvPr/>
        </p:nvSpPr>
        <p:spPr>
          <a:xfrm>
            <a:off x="5778520" y="2480662"/>
            <a:ext cx="1255524" cy="28572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5910348" y="3657600"/>
            <a:ext cx="1039092" cy="191192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940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17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1445" y="55459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IFA tartózkodási idő alapján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6241"/>
            <a:ext cx="9144000" cy="4185518"/>
          </a:xfrm>
          <a:prstGeom prst="rect">
            <a:avLst/>
          </a:prstGeom>
        </p:spPr>
      </p:pic>
      <p:sp>
        <p:nvSpPr>
          <p:cNvPr id="9" name="Ellipszis 8"/>
          <p:cNvSpPr/>
          <p:nvPr/>
        </p:nvSpPr>
        <p:spPr>
          <a:xfrm>
            <a:off x="5404446" y="3862203"/>
            <a:ext cx="2392891" cy="5435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4885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18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Kötelezettségek</a:t>
            </a:r>
            <a:br>
              <a:rPr lang="hu-HU" dirty="0" smtClean="0"/>
            </a:br>
            <a:r>
              <a:rPr lang="hu-HU" dirty="0" smtClean="0"/>
              <a:t>és Bevételek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889"/>
            <a:ext cx="9144000" cy="5108222"/>
          </a:xfrm>
          <a:prstGeom prst="rect">
            <a:avLst/>
          </a:prstGeom>
        </p:spPr>
      </p:pic>
      <p:sp>
        <p:nvSpPr>
          <p:cNvPr id="8" name="Ellipszis 7"/>
          <p:cNvSpPr/>
          <p:nvPr/>
        </p:nvSpPr>
        <p:spPr>
          <a:xfrm>
            <a:off x="7888476" y="811033"/>
            <a:ext cx="1255524" cy="50198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9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19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Kötelezettségek</a:t>
            </a:r>
            <a:br>
              <a:rPr lang="hu-HU" dirty="0" smtClean="0"/>
            </a:br>
            <a:r>
              <a:rPr lang="hu-HU" dirty="0" smtClean="0"/>
              <a:t>és Bevételek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1925"/>
            <a:ext cx="9144000" cy="297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4" y="1808660"/>
            <a:ext cx="7992887" cy="426794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u-HU" sz="2000" b="1" u="sng" dirty="0" smtClean="0"/>
              <a:t>AGENDA</a:t>
            </a:r>
            <a:endParaRPr lang="hu-HU" sz="2000" b="1" u="sng" dirty="0"/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S</a:t>
            </a:r>
            <a:r>
              <a:rPr lang="hu-HU" sz="1700" dirty="0" smtClean="0"/>
              <a:t>zakrendszerekből </a:t>
            </a:r>
            <a:r>
              <a:rPr lang="hu-HU" sz="1700" dirty="0"/>
              <a:t>bekért </a:t>
            </a:r>
            <a:r>
              <a:rPr lang="hu-HU" sz="1700" u="sng" dirty="0"/>
              <a:t>adatkörök</a:t>
            </a:r>
            <a:r>
              <a:rPr lang="hu-HU" sz="1700" dirty="0"/>
              <a:t>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A</a:t>
            </a:r>
            <a:r>
              <a:rPr lang="hu-HU" sz="1700" dirty="0" smtClean="0"/>
              <a:t>z </a:t>
            </a:r>
            <a:r>
              <a:rPr lang="hu-HU" sz="1700" u="sng" dirty="0"/>
              <a:t>adatszolgáltatás</a:t>
            </a:r>
            <a:r>
              <a:rPr lang="hu-HU" sz="1700" dirty="0"/>
              <a:t> állapota az éles környezetben,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 smtClean="0"/>
              <a:t>Néhány riport bemutatása</a:t>
            </a:r>
            <a:endParaRPr lang="hu-HU" sz="1400" dirty="0" smtClean="0"/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 smtClean="0"/>
              <a:t>További </a:t>
            </a:r>
            <a:r>
              <a:rPr lang="hu-HU" sz="1700" u="sng" dirty="0" smtClean="0"/>
              <a:t>lehetőségek</a:t>
            </a:r>
            <a:r>
              <a:rPr lang="hu-HU" sz="1700" dirty="0" smtClean="0"/>
              <a:t> az adatvagyon hasznosításban.</a:t>
            </a:r>
            <a:endParaRPr lang="hu-HU" sz="170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agenda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2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2826"/>
            <a:ext cx="9144000" cy="5152347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20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Kötelezettségek</a:t>
            </a:r>
            <a:br>
              <a:rPr lang="hu-HU" dirty="0" smtClean="0"/>
            </a:br>
            <a:r>
              <a:rPr lang="hu-HU" dirty="0" smtClean="0"/>
              <a:t>és Bevételek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Ellipszis 7"/>
          <p:cNvSpPr/>
          <p:nvPr/>
        </p:nvSpPr>
        <p:spPr>
          <a:xfrm>
            <a:off x="8220364" y="908759"/>
            <a:ext cx="627762" cy="4293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1137465" y="901564"/>
            <a:ext cx="3284906" cy="4293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799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958"/>
            <a:ext cx="9144000" cy="5042084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21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Kötelezettségek</a:t>
            </a:r>
            <a:br>
              <a:rPr lang="hu-HU" dirty="0" smtClean="0"/>
            </a:br>
            <a:r>
              <a:rPr lang="hu-HU" dirty="0" smtClean="0"/>
              <a:t>és Bevételek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Ellipszis 7"/>
          <p:cNvSpPr/>
          <p:nvPr/>
        </p:nvSpPr>
        <p:spPr>
          <a:xfrm>
            <a:off x="8059038" y="971518"/>
            <a:ext cx="627762" cy="4293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1137465" y="901564"/>
            <a:ext cx="3284906" cy="4293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3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2170" y="89203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BI Portál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 txBox="1">
            <a:spLocks/>
          </p:cNvSpPr>
          <p:nvPr/>
        </p:nvSpPr>
        <p:spPr>
          <a:xfrm>
            <a:off x="403920" y="1565176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4" y="1031892"/>
            <a:ext cx="8104909" cy="577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23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Gépjármű Éves kivetési összesítő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3111"/>
            <a:ext cx="9144000" cy="469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7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24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További lehetőségek az Adatvagyonban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dirty="0" smtClean="0"/>
              <a:t>Kockázatelemzés, ellenőrzés kiválasztás támogatása</a:t>
            </a:r>
          </a:p>
          <a:p>
            <a:pPr marL="300029" lvl="2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1200" dirty="0" smtClean="0"/>
              <a:t>- Bevallás teljességvizsgálat </a:t>
            </a:r>
          </a:p>
          <a:p>
            <a:pPr marL="300029" lvl="2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1200" smtClean="0"/>
              <a:t>	- ADO-IPARKER </a:t>
            </a:r>
            <a:r>
              <a:rPr lang="hu-HU" sz="1200" dirty="0"/>
              <a:t>(idegenforgalmi adó és szálláshelyek összevetése</a:t>
            </a:r>
            <a:r>
              <a:rPr lang="hu-HU" sz="1200" dirty="0" smtClean="0"/>
              <a:t>)</a:t>
            </a:r>
          </a:p>
          <a:p>
            <a:pPr marL="300029" lvl="2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1200" dirty="0" smtClean="0"/>
              <a:t>- Kockázatbecslő modellszabályok kidolgozása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dirty="0" smtClean="0"/>
              <a:t>Szegmentálás (települések, adózók)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dirty="0" smtClean="0"/>
              <a:t>Szakrendszereken átívelő riportok.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 smtClean="0"/>
              <a:t>Pl.  ADO-GAZD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</p:spTree>
    <p:extLst>
      <p:ext uri="{BB962C8B-B14F-4D97-AF65-F5344CB8AC3E}">
        <p14:creationId xmlns:p14="http://schemas.microsoft.com/office/powerpoint/2010/main" val="42869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 smtClean="0"/>
          </a:p>
          <a:p>
            <a:endParaRPr lang="hu-HU" sz="1800" cap="none" dirty="0"/>
          </a:p>
          <a:p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xmlns="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xmlns="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xmlns="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xmlns="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xmlns="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xmlns="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sp>
        <p:nvSpPr>
          <p:cNvPr id="16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468042" y="1407459"/>
            <a:ext cx="6120680" cy="26642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5000" cap="none" dirty="0">
                <a:solidFill>
                  <a:prstClr val="white"/>
                </a:solidFill>
              </a:rPr>
              <a:t>Az adózási szakrendszerből bekért adatkörök</a:t>
            </a:r>
            <a:endParaRPr kumimoji="0" lang="hu-HU" sz="5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465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xmlns="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799" y="325823"/>
            <a:ext cx="1389759" cy="47697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xmlns="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9" y="324867"/>
            <a:ext cx="1818202" cy="369917"/>
          </a:xfrm>
          <a:prstGeom prst="rect">
            <a:avLst/>
          </a:prstGeom>
        </p:spPr>
      </p:pic>
      <p:sp>
        <p:nvSpPr>
          <p:cNvPr id="4" name="Cím 3">
            <a:extLst>
              <a:ext uri="{FF2B5EF4-FFF2-40B4-BE49-F238E27FC236}">
                <a16:creationId xmlns:a16="http://schemas.microsoft.com/office/drawing/2014/main" xmlns="" id="{24CB527D-B77E-45FE-86DA-91AA19B72141}"/>
              </a:ext>
            </a:extLst>
          </p:cNvPr>
          <p:cNvSpPr txBox="1">
            <a:spLocks/>
          </p:cNvSpPr>
          <p:nvPr/>
        </p:nvSpPr>
        <p:spPr>
          <a:xfrm>
            <a:off x="2555777" y="399634"/>
            <a:ext cx="4412043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hu-HU" sz="1800" dirty="0" smtClean="0">
                <a:solidFill>
                  <a:prstClr val="white"/>
                </a:solidFill>
              </a:rPr>
              <a:t>ADÓ Adatkörök</a:t>
            </a:r>
            <a:endParaRPr lang="hu-HU" dirty="0">
              <a:solidFill>
                <a:prstClr val="white"/>
              </a:solidFill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409309" y="1351507"/>
            <a:ext cx="86183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dirty="0"/>
              <a:t>Az adó szakrendszerekből bekért </a:t>
            </a:r>
            <a:r>
              <a:rPr lang="hu-HU" b="1" u="sng" dirty="0"/>
              <a:t>adatkörök</a:t>
            </a:r>
            <a:r>
              <a:rPr lang="hu-HU" dirty="0"/>
              <a:t>: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u="sng" dirty="0"/>
              <a:t>Törzs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u="sng" dirty="0"/>
              <a:t>Bevallás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u="sng" dirty="0"/>
              <a:t>Pénzügy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u="sng" dirty="0"/>
              <a:t>Irat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u="sng" dirty="0" smtClean="0"/>
              <a:t>Összesítő</a:t>
            </a:r>
            <a:endParaRPr lang="hu-HU" u="sng" dirty="0"/>
          </a:p>
        </p:txBody>
      </p:sp>
    </p:spTree>
    <p:extLst>
      <p:ext uri="{BB962C8B-B14F-4D97-AF65-F5344CB8AC3E}">
        <p14:creationId xmlns:p14="http://schemas.microsoft.com/office/powerpoint/2010/main" val="243034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5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Adatkörök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07504" y="1340768"/>
            <a:ext cx="9036496" cy="5042821"/>
          </a:xfrm>
        </p:spPr>
        <p:txBody>
          <a:bodyPr>
            <a:normAutofit/>
          </a:bodyPr>
          <a:lstStyle/>
          <a:p>
            <a:r>
              <a:rPr lang="hu-HU" b="1" dirty="0" smtClean="0"/>
              <a:t>Adatkörök:</a:t>
            </a:r>
            <a:endParaRPr lang="hu-HU" b="1" dirty="0"/>
          </a:p>
          <a:p>
            <a:pPr lvl="1"/>
            <a:r>
              <a:rPr lang="hu-HU" dirty="0" smtClean="0"/>
              <a:t>Adózók törzsadatai (nevek, adószámok, címek </a:t>
            </a:r>
            <a:r>
              <a:rPr lang="hu-HU" dirty="0" err="1" smtClean="0"/>
              <a:t>deperszonalizálva</a:t>
            </a:r>
            <a:r>
              <a:rPr lang="hu-HU" dirty="0" smtClean="0"/>
              <a:t>) </a:t>
            </a:r>
          </a:p>
          <a:p>
            <a:pPr lvl="1"/>
            <a:r>
              <a:rPr lang="hu-HU" dirty="0"/>
              <a:t>S</a:t>
            </a:r>
            <a:r>
              <a:rPr lang="hu-HU" dirty="0" smtClean="0"/>
              <a:t>zakrendszeri </a:t>
            </a:r>
            <a:r>
              <a:rPr lang="hu-HU" dirty="0"/>
              <a:t>törzsadatok (adónemek, adómértékek, számlaszámok)</a:t>
            </a:r>
          </a:p>
          <a:p>
            <a:pPr lvl="1"/>
            <a:r>
              <a:rPr lang="hu-HU" dirty="0"/>
              <a:t>Bevallások, kivetések adatait tartalmazza</a:t>
            </a:r>
          </a:p>
          <a:p>
            <a:pPr lvl="1"/>
            <a:r>
              <a:rPr lang="hu-HU" dirty="0"/>
              <a:t>Pénzügyi </a:t>
            </a:r>
            <a:r>
              <a:rPr lang="hu-HU" dirty="0" smtClean="0"/>
              <a:t>adatok: kötelezettségek </a:t>
            </a:r>
            <a:r>
              <a:rPr lang="hu-HU" dirty="0"/>
              <a:t>és a </a:t>
            </a:r>
            <a:r>
              <a:rPr lang="hu-HU" dirty="0" smtClean="0"/>
              <a:t>jóváírások</a:t>
            </a:r>
          </a:p>
          <a:p>
            <a:pPr lvl="1"/>
            <a:r>
              <a:rPr lang="hu-HU" dirty="0" smtClean="0"/>
              <a:t>Irat, összesítő adatok</a:t>
            </a:r>
            <a:endParaRPr lang="hu-HU" dirty="0"/>
          </a:p>
          <a:p>
            <a:pPr marL="342891" lvl="1" indent="0">
              <a:buNone/>
            </a:pPr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37995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6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Adatkörök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07504" y="1340768"/>
            <a:ext cx="9036496" cy="5042821"/>
          </a:xfrm>
        </p:spPr>
        <p:txBody>
          <a:bodyPr>
            <a:normAutofit/>
          </a:bodyPr>
          <a:lstStyle/>
          <a:p>
            <a:r>
              <a:rPr lang="hu-HU" b="1" dirty="0" smtClean="0"/>
              <a:t>Adatkörök:</a:t>
            </a:r>
            <a:endParaRPr lang="hu-HU" b="1" dirty="0"/>
          </a:p>
          <a:p>
            <a:pPr marL="342891" lvl="1" indent="0">
              <a:buNone/>
            </a:pPr>
            <a:r>
              <a:rPr lang="hu-HU" dirty="0" smtClean="0"/>
              <a:t> </a:t>
            </a:r>
          </a:p>
          <a:p>
            <a:pPr lvl="1"/>
            <a:r>
              <a:rPr lang="hu-HU" dirty="0" smtClean="0"/>
              <a:t>Adatok töltése: kezdeti </a:t>
            </a:r>
            <a:r>
              <a:rPr lang="hu-HU" dirty="0"/>
              <a:t>ősfelötlés majd napi </a:t>
            </a:r>
            <a:r>
              <a:rPr lang="hu-HU" dirty="0" smtClean="0"/>
              <a:t>változás </a:t>
            </a:r>
            <a:r>
              <a:rPr lang="hu-HU" dirty="0"/>
              <a:t>állományok.</a:t>
            </a:r>
          </a:p>
          <a:p>
            <a:pPr lvl="1"/>
            <a:r>
              <a:rPr lang="hu-HU" dirty="0"/>
              <a:t>Adatok 5 évre visszamenőleg kerültek </a:t>
            </a:r>
            <a:r>
              <a:rPr lang="hu-HU" dirty="0" smtClean="0"/>
              <a:t>átadásra </a:t>
            </a:r>
          </a:p>
          <a:p>
            <a:pPr lvl="1"/>
            <a:r>
              <a:rPr lang="hu-HU" dirty="0" smtClean="0"/>
              <a:t>Fővárosi </a:t>
            </a:r>
            <a:r>
              <a:rPr lang="hu-HU" dirty="0"/>
              <a:t>és ASP kódértékek egyesítése. </a:t>
            </a:r>
            <a:endParaRPr lang="hu-HU" dirty="0" smtClean="0"/>
          </a:p>
          <a:p>
            <a:pPr marL="685782" lvl="2" indent="0">
              <a:buNone/>
            </a:pPr>
            <a:r>
              <a:rPr lang="hu-HU" dirty="0" smtClean="0"/>
              <a:t>-&gt; </a:t>
            </a:r>
            <a:r>
              <a:rPr lang="hu-HU" dirty="0"/>
              <a:t>Bővített, egységes értékkészletek az országos elemezhetőség érdekében.</a:t>
            </a:r>
          </a:p>
          <a:p>
            <a:pPr lvl="1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0941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7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Adatkör jellegzetességei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8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Egy </a:t>
            </a:r>
            <a:r>
              <a:rPr lang="hu-HU" sz="2000" dirty="0"/>
              <a:t>adózó több önkormányzat törzsében is szerepelhet.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Különböző törzsekből származó információk </a:t>
            </a:r>
            <a:r>
              <a:rPr lang="hu-HU" sz="2000" dirty="0"/>
              <a:t>nem feltétlenül egyeznek (pl más a nyilvántartott székhely cím).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A </a:t>
            </a:r>
            <a:r>
              <a:rPr lang="hu-HU" sz="2000" dirty="0"/>
              <a:t>deperszonalizált azonosítók nem mindenhol ugyanúgy vannak töltve (pl. </a:t>
            </a:r>
            <a:r>
              <a:rPr lang="hu-HU" sz="2000" dirty="0" smtClean="0"/>
              <a:t>adószám </a:t>
            </a:r>
            <a:r>
              <a:rPr lang="hu-HU" sz="2000" dirty="0"/>
              <a:t>nem mindenhol). -&gt; Ezeket nem mindig ismerjük fel azonosnak.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Deperszonalizált </a:t>
            </a:r>
            <a:r>
              <a:rPr lang="hu-HU" sz="2000" dirty="0"/>
              <a:t>címet meg kell feleltetni önkormányzatnak! -&gt; Irányítószám alapján, segéd manuális tábla segítségével.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hu-HU" sz="17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</p:spTree>
    <p:extLst>
      <p:ext uri="{BB962C8B-B14F-4D97-AF65-F5344CB8AC3E}">
        <p14:creationId xmlns:p14="http://schemas.microsoft.com/office/powerpoint/2010/main" val="41862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2837211"/>
            <a:ext cx="5346594" cy="167669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endParaRPr lang="hu-HU" sz="1800" cap="none" dirty="0" smtClean="0"/>
          </a:p>
          <a:p>
            <a:endParaRPr lang="hu-HU" sz="1800" cap="none" dirty="0"/>
          </a:p>
          <a:p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xmlns="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xmlns="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xmlns="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xmlns="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xmlns="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xmlns="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 smtClean="0">
                <a:solidFill>
                  <a:prstClr val="white"/>
                </a:solidFill>
              </a:rPr>
              <a:t>               </a:t>
            </a: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sp>
        <p:nvSpPr>
          <p:cNvPr id="16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468042" y="1407459"/>
            <a:ext cx="6120680" cy="26642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5000" cap="none" dirty="0" smtClean="0">
                <a:solidFill>
                  <a:prstClr val="white"/>
                </a:solidFill>
              </a:rPr>
              <a:t>Riportok bemutatása</a:t>
            </a:r>
            <a:endParaRPr kumimoji="0" lang="hu-HU" sz="5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52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9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2170" y="89203"/>
            <a:ext cx="4412043" cy="864096"/>
          </a:xfrm>
        </p:spPr>
        <p:txBody>
          <a:bodyPr/>
          <a:lstStyle/>
          <a:p>
            <a:pPr algn="ctr"/>
            <a:r>
              <a:rPr lang="hu-HU" dirty="0" smtClean="0"/>
              <a:t>BI Portál</a:t>
            </a:r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784976" cy="51845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sp>
        <p:nvSpPr>
          <p:cNvPr id="8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 txBox="1">
            <a:spLocks/>
          </p:cNvSpPr>
          <p:nvPr/>
        </p:nvSpPr>
        <p:spPr>
          <a:xfrm>
            <a:off x="403920" y="1565176"/>
            <a:ext cx="8784976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1700" dirty="0"/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0914"/>
            <a:ext cx="9144000" cy="307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1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gyéni tervezé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4663</TotalTime>
  <Words>308</Words>
  <Application>Microsoft Office PowerPoint</Application>
  <PresentationFormat>Diavetítés a képernyőre (4:3 oldalarány)</PresentationFormat>
  <Paragraphs>180</Paragraphs>
  <Slides>24</Slides>
  <Notes>22</Notes>
  <HiddenSlides>0</HiddenSlides>
  <MMClips>0</MMClips>
  <ScaleCrop>false</ScaleCrop>
  <HeadingPairs>
    <vt:vector size="4" baseType="variant">
      <vt:variant>
        <vt:lpstr>Téma</vt:lpstr>
      </vt:variant>
      <vt:variant>
        <vt:i4>2</vt:i4>
      </vt:variant>
      <vt:variant>
        <vt:lpstr>Diacímek</vt:lpstr>
      </vt:variant>
      <vt:variant>
        <vt:i4>24</vt:i4>
      </vt:variant>
    </vt:vector>
  </HeadingPairs>
  <TitlesOfParts>
    <vt:vector size="26" baseType="lpstr">
      <vt:lpstr>1_Office-téma</vt:lpstr>
      <vt:lpstr>Egyéni tervezés</vt:lpstr>
      <vt:lpstr>asp 2.0 projekt Adattárház előrehaladása: ADÓ adatkör</vt:lpstr>
      <vt:lpstr>agenda</vt:lpstr>
      <vt:lpstr>PowerPoint bemutató</vt:lpstr>
      <vt:lpstr>PowerPoint bemutató</vt:lpstr>
      <vt:lpstr>Adatkörök</vt:lpstr>
      <vt:lpstr>Adatkörök</vt:lpstr>
      <vt:lpstr>Adatkör jellegzetességei</vt:lpstr>
      <vt:lpstr>PowerPoint bemutató</vt:lpstr>
      <vt:lpstr>BI Portál</vt:lpstr>
      <vt:lpstr>BI Portál</vt:lpstr>
      <vt:lpstr>Adózók összetétele</vt:lpstr>
      <vt:lpstr>HIPA adatok székhely szerint rendezve</vt:lpstr>
      <vt:lpstr>HIPA adatok székhely szerint rendezve - 1 Önkormányzatra</vt:lpstr>
      <vt:lpstr>HIPA adatok székhely szerint rendezve -Tételes</vt:lpstr>
      <vt:lpstr>IFA tartózkodási idő alapján</vt:lpstr>
      <vt:lpstr>IFA tartózkodási idő alapján</vt:lpstr>
      <vt:lpstr>IFA tartózkodási idő alapján</vt:lpstr>
      <vt:lpstr>Kötelezettségek és Bevételek</vt:lpstr>
      <vt:lpstr>Kötelezettségek és Bevételek</vt:lpstr>
      <vt:lpstr>Kötelezettségek és Bevételek</vt:lpstr>
      <vt:lpstr>Kötelezettségek és Bevételek</vt:lpstr>
      <vt:lpstr>BI Portál</vt:lpstr>
      <vt:lpstr>Gépjármű Éves kivetési összesítő</vt:lpstr>
      <vt:lpstr>További lehetőségek az Adatvagyonban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Magyar Államkincstár szerepe az önkormányzati elektronikus ügyintézés megvalósításában és üzemeltetésében</dc:title>
  <dc:creator>dalma</dc:creator>
  <cp:lastModifiedBy>Molnár Judit</cp:lastModifiedBy>
  <cp:revision>223</cp:revision>
  <cp:lastPrinted>2019-10-14T15:30:45Z</cp:lastPrinted>
  <dcterms:created xsi:type="dcterms:W3CDTF">2019-04-16T12:15:59Z</dcterms:created>
  <dcterms:modified xsi:type="dcterms:W3CDTF">2019-11-20T12:33:46Z</dcterms:modified>
</cp:coreProperties>
</file>