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32"/>
  </p:notesMasterIdLst>
  <p:sldIdLst>
    <p:sldId id="371" r:id="rId3"/>
    <p:sldId id="432" r:id="rId4"/>
    <p:sldId id="294" r:id="rId5"/>
    <p:sldId id="295" r:id="rId6"/>
    <p:sldId id="433" r:id="rId7"/>
    <p:sldId id="444" r:id="rId8"/>
    <p:sldId id="434" r:id="rId9"/>
    <p:sldId id="445" r:id="rId10"/>
    <p:sldId id="435" r:id="rId11"/>
    <p:sldId id="441" r:id="rId12"/>
    <p:sldId id="442" r:id="rId13"/>
    <p:sldId id="460" r:id="rId14"/>
    <p:sldId id="461" r:id="rId15"/>
    <p:sldId id="462" r:id="rId16"/>
    <p:sldId id="447" r:id="rId17"/>
    <p:sldId id="452" r:id="rId18"/>
    <p:sldId id="451" r:id="rId19"/>
    <p:sldId id="453" r:id="rId20"/>
    <p:sldId id="443" r:id="rId21"/>
    <p:sldId id="457" r:id="rId22"/>
    <p:sldId id="463" r:id="rId23"/>
    <p:sldId id="289" r:id="rId24"/>
    <p:sldId id="455" r:id="rId25"/>
    <p:sldId id="448" r:id="rId26"/>
    <p:sldId id="449" r:id="rId27"/>
    <p:sldId id="459" r:id="rId28"/>
    <p:sldId id="446" r:id="rId29"/>
    <p:sldId id="440" r:id="rId30"/>
    <p:sldId id="439" r:id="rId31"/>
  </p:sldIdLst>
  <p:sldSz cx="9144000" cy="6858000" type="screen4x3"/>
  <p:notesSz cx="6797675" cy="9872663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alogh Gábor" initials="BG" lastIdx="1" clrIdx="0">
    <p:extLst/>
  </p:cmAuthor>
  <p:cmAuthor id="2" name="Gabriella Vargáné Kovács" initials="GVK" lastIdx="2" clrIdx="1">
    <p:extLst>
      <p:ext uri="{19B8F6BF-5375-455C-9EA6-DF929625EA0E}">
        <p15:presenceInfo xmlns:p15="http://schemas.microsoft.com/office/powerpoint/2012/main" userId="9cefe9751df0435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49AC"/>
    <a:srgbClr val="FF7751"/>
    <a:srgbClr val="1E1C10"/>
    <a:srgbClr val="B3B3B3"/>
    <a:srgbClr val="89A4E7"/>
    <a:srgbClr val="FFFFFF"/>
    <a:srgbClr val="CCDCEA"/>
    <a:srgbClr val="E5E5E6"/>
    <a:srgbClr val="353329"/>
    <a:srgbClr val="6B6C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34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1578" y="114"/>
      </p:cViewPr>
      <p:guideLst>
        <p:guide orient="horz" pos="2183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399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6CA1A1-AD95-4AC4-B9B5-C5C0C01FAA79}" type="datetimeFigureOut">
              <a:rPr lang="hu-HU" smtClean="0"/>
              <a:t>2019. 11. 18.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1233488"/>
            <a:ext cx="4441825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79768" y="4751219"/>
            <a:ext cx="543814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50443" y="9377317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8693C0-4D11-4CA0-B103-66A317045EC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161772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A5C11E-540C-488B-B718-84796C0B45F1}" type="slidenum">
              <a:rPr kumimoji="0" lang="hu-H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hu-H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60243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11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0657724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12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2197244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13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92353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14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362433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15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935085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16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367349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17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16318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18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287975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19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6764246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20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422518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/>
              <a:t>Mit jelentenek</a:t>
            </a:r>
            <a:r>
              <a:rPr lang="hu-HU" baseline="0" dirty="0"/>
              <a:t> ezek a kulcsszavak ( VPOS, POS, Internetbank)</a:t>
            </a: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107761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21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7987864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22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0655503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23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4708364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24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247873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25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2273819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26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0212534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27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971224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28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5993861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A5C11E-540C-488B-B718-84796C0B45F1}" type="slidenum">
              <a:rPr kumimoji="0" lang="hu-H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hu-H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38665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57556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146971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/>
              <a:t>a rendelkezési nyilvántartás (RNY) eljárási jogosultságot ellenőrző résszolgáltatása, vagyis eljárási jogosultságkezelési ügynök</a:t>
            </a: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5584841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404279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8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475629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9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522570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10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867878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8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3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/>
              <a:t>Alcím mintájának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2019. 11. 18.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  <p:sp>
        <p:nvSpPr>
          <p:cNvPr id="7" name="Cím 1"/>
          <p:cNvSpPr txBox="1">
            <a:spLocks/>
          </p:cNvSpPr>
          <p:nvPr userDrawn="1"/>
        </p:nvSpPr>
        <p:spPr>
          <a:xfrm>
            <a:off x="447989" y="44624"/>
            <a:ext cx="4412043" cy="864096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hu-HU" sz="1800"/>
              <a:t>Mintacím szerkesztése</a:t>
            </a:r>
          </a:p>
        </p:txBody>
      </p:sp>
    </p:spTree>
    <p:extLst>
      <p:ext uri="{BB962C8B-B14F-4D97-AF65-F5344CB8AC3E}">
        <p14:creationId xmlns:p14="http://schemas.microsoft.com/office/powerpoint/2010/main" val="2419306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49448-F6D5-4A0E-BA3B-A979310BDC26}" type="datetimeFigureOut">
              <a:rPr lang="hu-HU" smtClean="0"/>
              <a:pPr/>
              <a:t>2019. 11. 18.</a:t>
            </a:fld>
            <a:endParaRPr lang="hu-HU" dirty="0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392F-423A-4B2F-819A-04E49CF4C524}" type="slidenum">
              <a:rPr lang="hu-HU" smtClean="0"/>
              <a:pPr/>
              <a:t>‹#›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031205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12ADDCB-A08C-43AF-85AF-45C81C44FB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DD85625E-76E8-43CE-A8B8-42CBE52EB9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hu-HU"/>
              <a:t>Kattintson ide az alcím mintájának szerkesztéséhez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7643769B-A944-4AD4-9837-9F4EB9DDD0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B1A3A-4FA6-4C31-A4A8-2170EB54106C}" type="datetimeFigureOut">
              <a:rPr lang="hu-HU" smtClean="0"/>
              <a:t>2019. 11. 18.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DA553EEC-2230-4142-A3F8-448572304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C443C189-A13A-451A-B3DA-49369DD833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242EF-70E5-40F0-991A-8475095ADAB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68542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BBDC9F8-2127-4EBE-B509-D984333852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830A0500-ED0F-4CD1-9C88-A8045F7CAA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2DC74254-7069-4371-B358-D264C4137B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B1A3A-4FA6-4C31-A4A8-2170EB54106C}" type="datetimeFigureOut">
              <a:rPr lang="hu-HU" smtClean="0"/>
              <a:t>2019. 11. 18.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99B017D9-C23C-4823-A438-12F1F9A28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0AD548CF-B57F-45E5-BF6D-E4E9F15E8F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242EF-70E5-40F0-991A-8475095ADAB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6051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0871F6C-21E8-41D3-B9F0-E6AFA2D4A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43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0924C2F2-1372-4C0C-BAC0-5CF7AA7A23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8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FD1E0DD9-6ECC-4D9B-9817-3874242F87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B1A3A-4FA6-4C31-A4A8-2170EB54106C}" type="datetimeFigureOut">
              <a:rPr lang="hu-HU" smtClean="0"/>
              <a:t>2019. 11. 18.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580EC97B-B0D0-4EF7-85F4-165F55D01D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0F977D72-1785-4C79-A990-5ED3E7A90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242EF-70E5-40F0-991A-8475095ADAB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88344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8AA5383F-F002-4889-AC02-2E2EBA3914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6498CABF-AD92-41E5-8550-9A179D0516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B27DCFA3-581D-43FD-8F0D-1A70E0A163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417BE6F5-3D99-485B-B9D5-570BA4DCE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B1A3A-4FA6-4C31-A4A8-2170EB54106C}" type="datetimeFigureOut">
              <a:rPr lang="hu-HU" smtClean="0"/>
              <a:t>2019. 11. 18.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144DC2C3-BD9D-4460-8FE0-1DE5E35CD3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DB596C56-720E-43A4-9D64-6D51F6909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242EF-70E5-40F0-991A-8475095ADAB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09405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F82CF4F0-7017-48C2-88DC-DD3735EB69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93A01782-8CB1-4051-BA03-3883DA0B0B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2CD7E5AE-8F2B-4BD2-A310-CFB2675CCF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>
            <a:extLst>
              <a:ext uri="{FF2B5EF4-FFF2-40B4-BE49-F238E27FC236}">
                <a16:creationId xmlns:a16="http://schemas.microsoft.com/office/drawing/2014/main" id="{1CEBD586-C05B-4B1E-A813-080229727F4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>
            <a:extLst>
              <a:ext uri="{FF2B5EF4-FFF2-40B4-BE49-F238E27FC236}">
                <a16:creationId xmlns:a16="http://schemas.microsoft.com/office/drawing/2014/main" id="{BEB86A3E-C4CC-4499-AA80-EEBDC5BD00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>
            <a:extLst>
              <a:ext uri="{FF2B5EF4-FFF2-40B4-BE49-F238E27FC236}">
                <a16:creationId xmlns:a16="http://schemas.microsoft.com/office/drawing/2014/main" id="{3FB6CDCF-3B71-40EE-95E1-46BDFA93D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B1A3A-4FA6-4C31-A4A8-2170EB54106C}" type="datetimeFigureOut">
              <a:rPr lang="hu-HU" smtClean="0"/>
              <a:t>2019. 11. 18.</a:t>
            </a:fld>
            <a:endParaRPr lang="hu-HU"/>
          </a:p>
        </p:txBody>
      </p:sp>
      <p:sp>
        <p:nvSpPr>
          <p:cNvPr id="8" name="Élőláb helye 7">
            <a:extLst>
              <a:ext uri="{FF2B5EF4-FFF2-40B4-BE49-F238E27FC236}">
                <a16:creationId xmlns:a16="http://schemas.microsoft.com/office/drawing/2014/main" id="{0F5A8F55-D127-48C5-A0F9-0E5A4F0D92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>
            <a:extLst>
              <a:ext uri="{FF2B5EF4-FFF2-40B4-BE49-F238E27FC236}">
                <a16:creationId xmlns:a16="http://schemas.microsoft.com/office/drawing/2014/main" id="{7B593176-B740-49EC-B012-CFBFDBC4E9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242EF-70E5-40F0-991A-8475095ADAB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87959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F564E62-8849-450B-8EA9-7D179678A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id="{19A6C847-4E76-4256-88D3-784492AEA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B1A3A-4FA6-4C31-A4A8-2170EB54106C}" type="datetimeFigureOut">
              <a:rPr lang="hu-HU" smtClean="0"/>
              <a:t>2019. 11. 18.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id="{4D2EA99B-61BE-40B6-BCAB-889565E536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F00BF69C-F3D8-4250-9E40-6AD1F5122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242EF-70E5-40F0-991A-8475095ADAB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85058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>
            <a:extLst>
              <a:ext uri="{FF2B5EF4-FFF2-40B4-BE49-F238E27FC236}">
                <a16:creationId xmlns:a16="http://schemas.microsoft.com/office/drawing/2014/main" id="{8CBA47BF-80AF-4DDE-93CB-7EA32F7901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B1A3A-4FA6-4C31-A4A8-2170EB54106C}" type="datetimeFigureOut">
              <a:rPr lang="hu-HU" smtClean="0"/>
              <a:t>2019. 11. 18.</a:t>
            </a:fld>
            <a:endParaRPr lang="hu-HU"/>
          </a:p>
        </p:txBody>
      </p:sp>
      <p:sp>
        <p:nvSpPr>
          <p:cNvPr id="3" name="Élőláb helye 2">
            <a:extLst>
              <a:ext uri="{FF2B5EF4-FFF2-40B4-BE49-F238E27FC236}">
                <a16:creationId xmlns:a16="http://schemas.microsoft.com/office/drawing/2014/main" id="{7C3DE4D3-4F95-41AE-BC54-65463613B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57F81A49-CCDF-46F7-A496-1B310E9CB1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242EF-70E5-40F0-991A-8475095ADAB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25170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B315F9C-69BF-4498-AA13-53B7080422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8820527A-ED6B-4EC3-99B5-2DA0C0D148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30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41C93E51-D696-4253-A398-ECED01E8E9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892" indent="0">
              <a:buNone/>
              <a:defRPr sz="1050"/>
            </a:lvl2pPr>
            <a:lvl3pPr marL="685783" indent="0">
              <a:buNone/>
              <a:defRPr sz="900"/>
            </a:lvl3pPr>
            <a:lvl4pPr marL="1028675" indent="0">
              <a:buNone/>
              <a:defRPr sz="750"/>
            </a:lvl4pPr>
            <a:lvl5pPr marL="1371566" indent="0">
              <a:buNone/>
              <a:defRPr sz="750"/>
            </a:lvl5pPr>
            <a:lvl6pPr marL="1714457" indent="0">
              <a:buNone/>
              <a:defRPr sz="750"/>
            </a:lvl6pPr>
            <a:lvl7pPr marL="2057348" indent="0">
              <a:buNone/>
              <a:defRPr sz="750"/>
            </a:lvl7pPr>
            <a:lvl8pPr marL="2400240" indent="0">
              <a:buNone/>
              <a:defRPr sz="750"/>
            </a:lvl8pPr>
            <a:lvl9pPr marL="2743132" indent="0">
              <a:buNone/>
              <a:defRPr sz="75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6C992C81-D009-49DC-B47A-DE76F32375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B1A3A-4FA6-4C31-A4A8-2170EB54106C}" type="datetimeFigureOut">
              <a:rPr lang="hu-HU" smtClean="0"/>
              <a:t>2019. 11. 18.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F6C49C21-FC4C-4BE8-9326-BC2CEFF18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658E318C-93AE-421F-9062-4BC2844CE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242EF-70E5-40F0-991A-8475095ADAB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95639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34439DA-B2D3-4B8C-B96E-8B4D50D58D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>
            <a:extLst>
              <a:ext uri="{FF2B5EF4-FFF2-40B4-BE49-F238E27FC236}">
                <a16:creationId xmlns:a16="http://schemas.microsoft.com/office/drawing/2014/main" id="{F8F266E4-FCC3-4A5A-BE83-8965B5C058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30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892" indent="0">
              <a:buNone/>
              <a:defRPr sz="2100"/>
            </a:lvl2pPr>
            <a:lvl3pPr marL="685783" indent="0">
              <a:buNone/>
              <a:defRPr sz="1800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8" indent="0">
              <a:buNone/>
              <a:defRPr sz="1500"/>
            </a:lvl7pPr>
            <a:lvl8pPr marL="2400240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endParaRPr lang="hu-HU"/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3D73F894-F33D-4198-B19A-FCC6451242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892" indent="0">
              <a:buNone/>
              <a:defRPr sz="1050"/>
            </a:lvl2pPr>
            <a:lvl3pPr marL="685783" indent="0">
              <a:buNone/>
              <a:defRPr sz="900"/>
            </a:lvl3pPr>
            <a:lvl4pPr marL="1028675" indent="0">
              <a:buNone/>
              <a:defRPr sz="750"/>
            </a:lvl4pPr>
            <a:lvl5pPr marL="1371566" indent="0">
              <a:buNone/>
              <a:defRPr sz="750"/>
            </a:lvl5pPr>
            <a:lvl6pPr marL="1714457" indent="0">
              <a:buNone/>
              <a:defRPr sz="750"/>
            </a:lvl6pPr>
            <a:lvl7pPr marL="2057348" indent="0">
              <a:buNone/>
              <a:defRPr sz="750"/>
            </a:lvl7pPr>
            <a:lvl8pPr marL="2400240" indent="0">
              <a:buNone/>
              <a:defRPr sz="750"/>
            </a:lvl8pPr>
            <a:lvl9pPr marL="2743132" indent="0">
              <a:buNone/>
              <a:defRPr sz="75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6820E476-5197-4DD1-9FB5-D57C94CC11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B1A3A-4FA6-4C31-A4A8-2170EB54106C}" type="datetimeFigureOut">
              <a:rPr lang="hu-HU" smtClean="0"/>
              <a:t>2019. 11. 18.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86F8D3A2-4CD1-4CE8-B841-52C4980E3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5FECF82A-790D-46CF-8390-1A2DE1ACD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242EF-70E5-40F0-991A-8475095ADAB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56584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47993" y="44624"/>
            <a:ext cx="4700075" cy="936104"/>
          </a:xfrm>
        </p:spPr>
        <p:txBody>
          <a:bodyPr>
            <a:normAutofit/>
          </a:bodyPr>
          <a:lstStyle>
            <a:lvl1pPr algn="l">
              <a:defRPr sz="1800"/>
            </a:lvl1pPr>
          </a:lstStyle>
          <a:p>
            <a:r>
              <a:rPr lang="hu-HU" dirty="0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2019. 11. 18.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02918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9A8739AC-DC0C-4512-B414-1F92924C9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6C10D021-420F-4A3E-AA67-A4B9F85A10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DB3C7E0A-0088-4F72-BDFA-30494F1096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B1A3A-4FA6-4C31-A4A8-2170EB54106C}" type="datetimeFigureOut">
              <a:rPr lang="hu-HU" smtClean="0"/>
              <a:t>2019. 11. 18.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85CC9703-30D4-4B2D-90E2-176334993E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6025A637-F699-4D6D-B7FC-6F320835C3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242EF-70E5-40F0-991A-8475095ADAB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263203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>
            <a:extLst>
              <a:ext uri="{FF2B5EF4-FFF2-40B4-BE49-F238E27FC236}">
                <a16:creationId xmlns:a16="http://schemas.microsoft.com/office/drawing/2014/main" id="{716B0D25-7C10-4F64-A757-9179C15DA3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30DDF323-3EE1-4AAB-B895-98F23E3F8E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3625C8EF-5D1B-4C01-BF9C-279EC4A4B7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B1A3A-4FA6-4C31-A4A8-2170EB54106C}" type="datetimeFigureOut">
              <a:rPr lang="hu-HU" smtClean="0"/>
              <a:t>2019. 11. 18.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F0325FAA-2D44-489E-811F-1252C761F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137F1FBD-32BB-4A3B-8631-CF64E2574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242EF-70E5-40F0-991A-8475095ADAB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50209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-1"/>
            <a:ext cx="3059832" cy="68580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178" indent="0">
              <a:buNone/>
              <a:defRPr sz="2800"/>
            </a:lvl2pPr>
            <a:lvl3pPr marL="914355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4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6426616" y="0"/>
            <a:ext cx="3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3" name="Rectangle 2"/>
          <p:cNvSpPr/>
          <p:nvPr userDrawn="1"/>
        </p:nvSpPr>
        <p:spPr>
          <a:xfrm>
            <a:off x="6462616" y="1749000"/>
            <a:ext cx="180000" cy="336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</p:spTree>
    <p:extLst>
      <p:ext uri="{BB962C8B-B14F-4D97-AF65-F5344CB8AC3E}">
        <p14:creationId xmlns:p14="http://schemas.microsoft.com/office/powerpoint/2010/main" val="1500679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Style slide layout">
    <p:bg>
      <p:bgPr>
        <a:blipFill dpi="0" rotWithShape="1">
          <a:blip r:embed="rId2">
            <a:lum/>
          </a:blip>
          <a:srcRect/>
          <a:stretch>
            <a:fillRect l="50000" r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églalap 1">
            <a:extLst>
              <a:ext uri="{FF2B5EF4-FFF2-40B4-BE49-F238E27FC236}">
                <a16:creationId xmlns:a16="http://schemas.microsoft.com/office/drawing/2014/main" id="{070D5907-0BF6-4B53-8408-C8B6DFB41C84}"/>
              </a:ext>
            </a:extLst>
          </p:cNvPr>
          <p:cNvSpPr/>
          <p:nvPr userDrawn="1"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rgbClr val="89A4E7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sz="1350"/>
          </a:p>
        </p:txBody>
      </p:sp>
      <p:sp>
        <p:nvSpPr>
          <p:cNvPr id="3" name="Téglalap 2">
            <a:extLst>
              <a:ext uri="{FF2B5EF4-FFF2-40B4-BE49-F238E27FC236}">
                <a16:creationId xmlns:a16="http://schemas.microsoft.com/office/drawing/2014/main" id="{03B98F0A-ED4B-4B71-8FDC-0EA835D6D7C8}"/>
              </a:ext>
            </a:extLst>
          </p:cNvPr>
          <p:cNvSpPr/>
          <p:nvPr userDrawn="1"/>
        </p:nvSpPr>
        <p:spPr>
          <a:xfrm>
            <a:off x="4572000" y="-25400"/>
            <a:ext cx="4572000" cy="6858000"/>
          </a:xfrm>
          <a:prstGeom prst="rect">
            <a:avLst/>
          </a:prstGeom>
          <a:solidFill>
            <a:srgbClr val="2349AC">
              <a:alpha val="48000"/>
            </a:srgb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sz="1350"/>
          </a:p>
        </p:txBody>
      </p:sp>
    </p:spTree>
    <p:extLst>
      <p:ext uri="{BB962C8B-B14F-4D97-AF65-F5344CB8AC3E}">
        <p14:creationId xmlns:p14="http://schemas.microsoft.com/office/powerpoint/2010/main" val="484669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ver slide layout"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5000"/>
                    </a14:imgEffect>
                    <a14:imgEffect>
                      <a14:brightnessContrast bright="-7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0468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892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2019. 11. 18.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  <p:sp>
        <p:nvSpPr>
          <p:cNvPr id="7" name="Cím 1"/>
          <p:cNvSpPr txBox="1">
            <a:spLocks/>
          </p:cNvSpPr>
          <p:nvPr userDrawn="1"/>
        </p:nvSpPr>
        <p:spPr>
          <a:xfrm>
            <a:off x="447989" y="44624"/>
            <a:ext cx="4412043" cy="864096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hu-HU" sz="1800"/>
              <a:t>Mintacím szerkesztése</a:t>
            </a:r>
          </a:p>
        </p:txBody>
      </p:sp>
    </p:spTree>
    <p:extLst>
      <p:ext uri="{BB962C8B-B14F-4D97-AF65-F5344CB8AC3E}">
        <p14:creationId xmlns:p14="http://schemas.microsoft.com/office/powerpoint/2010/main" val="1478329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hu-HU" dirty="0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2019. 11. 18.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7966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2019. 11. 18.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6961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6" name="Tartalom helye 2"/>
          <p:cNvSpPr>
            <a:spLocks noGrp="1"/>
          </p:cNvSpPr>
          <p:nvPr>
            <p:ph idx="1"/>
          </p:nvPr>
        </p:nvSpPr>
        <p:spPr>
          <a:xfrm>
            <a:off x="447991" y="1628802"/>
            <a:ext cx="5111750" cy="4691063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hu-HU" dirty="0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</a:p>
        </p:txBody>
      </p:sp>
      <p:sp>
        <p:nvSpPr>
          <p:cNvPr id="7" name="Kép helye 2"/>
          <p:cNvSpPr>
            <a:spLocks noGrp="1"/>
          </p:cNvSpPr>
          <p:nvPr>
            <p:ph type="pic" idx="13"/>
          </p:nvPr>
        </p:nvSpPr>
        <p:spPr>
          <a:xfrm>
            <a:off x="5724128" y="1633102"/>
            <a:ext cx="3240360" cy="4691063"/>
          </a:xfrm>
        </p:spPr>
        <p:txBody>
          <a:bodyPr/>
          <a:lstStyle>
            <a:lvl1pPr marL="0" indent="0">
              <a:buNone/>
              <a:defRPr sz="2400"/>
            </a:lvl1pPr>
            <a:lvl2pPr marL="342892" indent="0">
              <a:buNone/>
              <a:defRPr sz="2100"/>
            </a:lvl2pPr>
            <a:lvl3pPr marL="685783" indent="0">
              <a:buNone/>
              <a:defRPr sz="1800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8" indent="0">
              <a:buNone/>
              <a:defRPr sz="1500"/>
            </a:lvl7pPr>
            <a:lvl8pPr marL="2400240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8014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1435103"/>
            <a:ext cx="5111750" cy="469106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892" indent="0">
              <a:buNone/>
              <a:defRPr sz="900"/>
            </a:lvl2pPr>
            <a:lvl3pPr marL="685783" indent="0">
              <a:buNone/>
              <a:defRPr sz="750"/>
            </a:lvl3pPr>
            <a:lvl4pPr marL="1028675" indent="0">
              <a:buNone/>
              <a:defRPr sz="675"/>
            </a:lvl4pPr>
            <a:lvl5pPr marL="1371566" indent="0">
              <a:buNone/>
              <a:defRPr sz="675"/>
            </a:lvl5pPr>
            <a:lvl6pPr marL="1714457" indent="0">
              <a:buNone/>
              <a:defRPr sz="675"/>
            </a:lvl6pPr>
            <a:lvl7pPr marL="2057348" indent="0">
              <a:buNone/>
              <a:defRPr sz="675"/>
            </a:lvl7pPr>
            <a:lvl8pPr marL="2400240" indent="0">
              <a:buNone/>
              <a:defRPr sz="675"/>
            </a:lvl8pPr>
            <a:lvl9pPr marL="2743132" indent="0">
              <a:buNone/>
              <a:defRPr sz="675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2019. 11. 18.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  <p:sp>
        <p:nvSpPr>
          <p:cNvPr id="9" name="Cím 1"/>
          <p:cNvSpPr>
            <a:spLocks noGrp="1"/>
          </p:cNvSpPr>
          <p:nvPr>
            <p:ph type="title"/>
          </p:nvPr>
        </p:nvSpPr>
        <p:spPr>
          <a:xfrm>
            <a:off x="447989" y="44624"/>
            <a:ext cx="4412043" cy="864096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</p:spTree>
    <p:extLst>
      <p:ext uri="{BB962C8B-B14F-4D97-AF65-F5344CB8AC3E}">
        <p14:creationId xmlns:p14="http://schemas.microsoft.com/office/powerpoint/2010/main" val="324770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892" indent="0">
              <a:buNone/>
              <a:defRPr sz="2100"/>
            </a:lvl2pPr>
            <a:lvl3pPr marL="685783" indent="0">
              <a:buNone/>
              <a:defRPr sz="1800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8" indent="0">
              <a:buNone/>
              <a:defRPr sz="1500"/>
            </a:lvl7pPr>
            <a:lvl8pPr marL="2400240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892" indent="0">
              <a:buNone/>
              <a:defRPr sz="900"/>
            </a:lvl2pPr>
            <a:lvl3pPr marL="685783" indent="0">
              <a:buNone/>
              <a:defRPr sz="750"/>
            </a:lvl3pPr>
            <a:lvl4pPr marL="1028675" indent="0">
              <a:buNone/>
              <a:defRPr sz="675"/>
            </a:lvl4pPr>
            <a:lvl5pPr marL="1371566" indent="0">
              <a:buNone/>
              <a:defRPr sz="675"/>
            </a:lvl5pPr>
            <a:lvl6pPr marL="1714457" indent="0">
              <a:buNone/>
              <a:defRPr sz="675"/>
            </a:lvl6pPr>
            <a:lvl7pPr marL="2057348" indent="0">
              <a:buNone/>
              <a:defRPr sz="675"/>
            </a:lvl7pPr>
            <a:lvl8pPr marL="2400240" indent="0">
              <a:buNone/>
              <a:defRPr sz="675"/>
            </a:lvl8pPr>
            <a:lvl9pPr marL="2743132" indent="0">
              <a:buNone/>
              <a:defRPr sz="675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2019. 11. 18.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39523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8"/>
          <p:cNvSpPr>
            <a:spLocks noGrp="1"/>
          </p:cNvSpPr>
          <p:nvPr>
            <p:ph type="title" hasCustomPrompt="1"/>
          </p:nvPr>
        </p:nvSpPr>
        <p:spPr>
          <a:xfrm>
            <a:off x="4495800" y="2286000"/>
            <a:ext cx="4419600" cy="1143000"/>
          </a:xfrm>
        </p:spPr>
        <p:txBody>
          <a:bodyPr anchor="t">
            <a:noAutofit/>
          </a:bodyPr>
          <a:lstStyle>
            <a:lvl1pPr algn="l">
              <a:defRPr sz="3300" b="1" cap="all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hu-HU" dirty="0"/>
              <a:t>Prezentáció Címe</a:t>
            </a:r>
            <a:endParaRPr lang="en-US" dirty="0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0" hasCustomPrompt="1"/>
          </p:nvPr>
        </p:nvSpPr>
        <p:spPr>
          <a:xfrm>
            <a:off x="4495800" y="3886200"/>
            <a:ext cx="4343400" cy="914400"/>
          </a:xfrm>
        </p:spPr>
        <p:txBody>
          <a:bodyPr wrap="square" anchor="t"/>
          <a:lstStyle>
            <a:lvl1pPr marL="385754" indent="-385754" algn="l">
              <a:spcAft>
                <a:spcPts val="450"/>
              </a:spcAft>
              <a:buFontTx/>
              <a:buNone/>
              <a:defRPr cap="all" baseline="0">
                <a:solidFill>
                  <a:srgbClr val="FFFFFF"/>
                </a:solidFill>
                <a:latin typeface="Arial"/>
                <a:cs typeface="Arial"/>
              </a:defRPr>
            </a:lvl1pPr>
            <a:lvl2pPr>
              <a:buNone/>
              <a:defRPr/>
            </a:lvl2pPr>
          </a:lstStyle>
          <a:p>
            <a:pPr lvl="0"/>
            <a:r>
              <a:rPr lang="hu-HU" dirty="0"/>
              <a:t>Click to edit Alcím</a:t>
            </a:r>
          </a:p>
          <a:p>
            <a:pPr lvl="0"/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288327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447989" y="44624"/>
            <a:ext cx="4412043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dirty="0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dirty="0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D05FFA-4383-4574-9830-A5FF25BE8406}" type="datetimeFigureOut">
              <a:rPr lang="hu-HU" smtClean="0"/>
              <a:t>2019. 11. 18.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635635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336105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718" r:id="rId10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685783" rtl="0" eaLnBrk="1" latinLnBrk="0" hangingPunct="1">
        <a:spcBef>
          <a:spcPct val="0"/>
        </a:spcBef>
        <a:buNone/>
        <a:defRPr sz="1800" b="1" kern="1200" cap="all" baseline="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57168" indent="-257168" algn="l" defTabSz="685783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57199" indent="-214308" algn="l" defTabSz="685783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28" indent="-171446" algn="l" defTabSz="6857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20" indent="-171446" algn="l" defTabSz="685783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12" indent="-171446" algn="l" defTabSz="685783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03" indent="-171446" algn="l" defTabSz="6857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>
            <a:extLst>
              <a:ext uri="{FF2B5EF4-FFF2-40B4-BE49-F238E27FC236}">
                <a16:creationId xmlns:a16="http://schemas.microsoft.com/office/drawing/2014/main" id="{B210F1F0-1558-4664-83D6-835CA481E9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C8C9F16B-03D0-4487-BF5E-9198DA034D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9B97105D-BABD-430B-8E02-26EA3828654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B1A3A-4FA6-4C31-A4A8-2170EB54106C}" type="datetimeFigureOut">
              <a:rPr lang="hu-HU" smtClean="0"/>
              <a:t>2019. 11. 18.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339A9161-0A78-4E24-9815-B3479FF22F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B881EC88-33AB-4177-A5CF-07D4E3DE99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5242EF-70E5-40F0-991A-8475095ADAB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26677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g"/><Relationship Id="rId3" Type="http://schemas.openxmlformats.org/officeDocument/2006/relationships/image" Target="../media/image5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9.png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1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9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3337782" y="2257480"/>
            <a:ext cx="5155958" cy="1159461"/>
          </a:xfrm>
        </p:spPr>
        <p:txBody>
          <a:bodyPr/>
          <a:lstStyle/>
          <a:p>
            <a:r>
              <a:rPr lang="hu-HU" sz="3600" dirty="0" err="1"/>
              <a:t>asp</a:t>
            </a:r>
            <a:r>
              <a:rPr lang="hu-HU" sz="3600" dirty="0"/>
              <a:t> 2.0 projekt</a:t>
            </a:r>
            <a:endParaRPr lang="hu-HU" sz="2400" dirty="0"/>
          </a:p>
        </p:txBody>
      </p:sp>
      <p:pic>
        <p:nvPicPr>
          <p:cNvPr id="9" name="Kép 8">
            <a:extLst>
              <a:ext uri="{FF2B5EF4-FFF2-40B4-BE49-F238E27FC236}">
                <a16:creationId xmlns:a16="http://schemas.microsoft.com/office/drawing/2014/main" id="{247A1CBF-0AD4-4D00-A5CC-D362D9F4EE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4286" y="6293901"/>
            <a:ext cx="864096" cy="305874"/>
          </a:xfrm>
          <a:prstGeom prst="rect">
            <a:avLst/>
          </a:prstGeom>
        </p:spPr>
      </p:pic>
      <p:sp>
        <p:nvSpPr>
          <p:cNvPr id="5" name="Cím 1">
            <a:extLst>
              <a:ext uri="{FF2B5EF4-FFF2-40B4-BE49-F238E27FC236}">
                <a16:creationId xmlns:a16="http://schemas.microsoft.com/office/drawing/2014/main" id="{25B3220E-EA50-4C12-97F8-DE8004DED5B4}"/>
              </a:ext>
            </a:extLst>
          </p:cNvPr>
          <p:cNvSpPr txBox="1">
            <a:spLocks/>
          </p:cNvSpPr>
          <p:nvPr/>
        </p:nvSpPr>
        <p:spPr>
          <a:xfrm>
            <a:off x="2951203" y="2837211"/>
            <a:ext cx="5346594" cy="1676693"/>
          </a:xfrm>
          <a:prstGeom prst="rect">
            <a:avLst/>
          </a:prstGeom>
        </p:spPr>
        <p:txBody>
          <a:bodyPr vert="horz" lIns="68580" tIns="34290" rIns="68580" bIns="34290" rtlCol="0" anchor="t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b="1" kern="1200" cap="all" baseline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defTabSz="685783">
              <a:defRPr/>
            </a:pPr>
            <a:endParaRPr lang="hu-HU" sz="2250" cap="none" dirty="0">
              <a:solidFill>
                <a:prstClr val="white"/>
              </a:solidFill>
            </a:endParaRPr>
          </a:p>
          <a:p>
            <a:pPr defTabSz="685783">
              <a:defRPr/>
            </a:pPr>
            <a:endParaRPr lang="hu-HU" sz="2250" cap="none" dirty="0">
              <a:solidFill>
                <a:prstClr val="white"/>
              </a:solidFill>
            </a:endParaRPr>
          </a:p>
          <a:p>
            <a:pPr defTabSz="685783">
              <a:defRPr/>
            </a:pPr>
            <a:endParaRPr lang="hu-HU" sz="2250" cap="none" dirty="0">
              <a:solidFill>
                <a:prstClr val="white"/>
              </a:solidFill>
            </a:endParaRPr>
          </a:p>
          <a:p>
            <a:endParaRPr lang="hu-HU" sz="1800" cap="none" dirty="0"/>
          </a:p>
          <a:p>
            <a:endParaRPr lang="hu-HU" sz="1800" cap="none" dirty="0"/>
          </a:p>
          <a:p>
            <a:r>
              <a:rPr lang="hu-HU" sz="1800" cap="none" dirty="0"/>
              <a:t>Vargáné Kovács Gabriella</a:t>
            </a:r>
          </a:p>
          <a:p>
            <a:r>
              <a:rPr lang="hu-HU" sz="1400" b="0" i="1" cap="none" dirty="0"/>
              <a:t>Irodavezető</a:t>
            </a:r>
          </a:p>
          <a:p>
            <a:pPr defTabSz="685783">
              <a:defRPr/>
            </a:pPr>
            <a:r>
              <a:rPr lang="hu-HU" sz="1400" b="0" i="1" cap="none" dirty="0">
                <a:solidFill>
                  <a:prstClr val="white"/>
                </a:solidFill>
              </a:rPr>
              <a:t>Magyar Államkincstár</a:t>
            </a:r>
            <a:r>
              <a:rPr lang="hu-HU" sz="2250" cap="none" dirty="0">
                <a:solidFill>
                  <a:prstClr val="white"/>
                </a:solidFill>
              </a:rPr>
              <a:t> </a:t>
            </a:r>
            <a:br>
              <a:rPr lang="hu-HU" sz="2250" cap="none" dirty="0">
                <a:solidFill>
                  <a:prstClr val="white"/>
                </a:solidFill>
              </a:rPr>
            </a:br>
            <a:endParaRPr lang="hu-HU" sz="2250" cap="none" dirty="0">
              <a:solidFill>
                <a:prstClr val="white"/>
              </a:solidFill>
            </a:endParaRPr>
          </a:p>
          <a:p>
            <a:pPr defTabSz="685783">
              <a:defRPr/>
            </a:pPr>
            <a:r>
              <a:rPr lang="hu-HU" sz="1400" b="0" cap="none" dirty="0"/>
              <a:t>2019. November 13.</a:t>
            </a:r>
            <a:endParaRPr lang="hu-HU" sz="1400" b="0" i="1" cap="none" dirty="0">
              <a:solidFill>
                <a:prstClr val="white"/>
              </a:solidFill>
            </a:endParaRPr>
          </a:p>
          <a:p>
            <a:pPr defTabSz="685783">
              <a:defRPr/>
            </a:pPr>
            <a:r>
              <a:rPr lang="hu-HU" sz="2250" cap="none" dirty="0">
                <a:solidFill>
                  <a:prstClr val="white"/>
                </a:solidFill>
              </a:rPr>
              <a:t>   </a:t>
            </a:r>
          </a:p>
          <a:p>
            <a:pPr defTabSz="685783">
              <a:defRPr/>
            </a:pPr>
            <a:r>
              <a:rPr lang="hu-HU" sz="2250" cap="none" dirty="0">
                <a:solidFill>
                  <a:prstClr val="white"/>
                </a:solidFill>
              </a:rPr>
              <a:t>                </a:t>
            </a:r>
          </a:p>
          <a:p>
            <a:pPr defTabSz="685783">
              <a:defRPr/>
            </a:pPr>
            <a:endParaRPr lang="hu-HU" sz="2250" cap="none" dirty="0">
              <a:solidFill>
                <a:prstClr val="white"/>
              </a:solidFill>
            </a:endParaRPr>
          </a:p>
          <a:p>
            <a:pPr defTabSz="685783">
              <a:defRPr/>
            </a:pPr>
            <a:r>
              <a:rPr lang="hu-HU" sz="2250" cap="none" dirty="0">
                <a:solidFill>
                  <a:prstClr val="white"/>
                </a:solidFill>
              </a:rPr>
              <a:t>             </a:t>
            </a:r>
            <a:endParaRPr lang="hu-HU" sz="1500" b="0" cap="none" dirty="0">
              <a:solidFill>
                <a:prstClr val="white"/>
              </a:solidFill>
            </a:endParaRPr>
          </a:p>
        </p:txBody>
      </p:sp>
      <p:pic>
        <p:nvPicPr>
          <p:cNvPr id="41" name="Kép 40">
            <a:extLst>
              <a:ext uri="{FF2B5EF4-FFF2-40B4-BE49-F238E27FC236}">
                <a16:creationId xmlns:a16="http://schemas.microsoft.com/office/drawing/2014/main" id="{1FCFA9EB-1CB9-46C8-838A-37E584096AC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37037"/>
          <a:stretch/>
        </p:blipFill>
        <p:spPr>
          <a:xfrm>
            <a:off x="31994" y="0"/>
            <a:ext cx="2762181" cy="4317999"/>
          </a:xfrm>
          <a:prstGeom prst="rect">
            <a:avLst/>
          </a:prstGeom>
        </p:spPr>
      </p:pic>
      <p:pic>
        <p:nvPicPr>
          <p:cNvPr id="43" name="Kép 42">
            <a:extLst>
              <a:ext uri="{FF2B5EF4-FFF2-40B4-BE49-F238E27FC236}">
                <a16:creationId xmlns:a16="http://schemas.microsoft.com/office/drawing/2014/main" id="{68C8B811-0380-4DD4-9DD1-5DCBFC5BD1B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19815"/>
          <a:stretch/>
        </p:blipFill>
        <p:spPr>
          <a:xfrm>
            <a:off x="0" y="0"/>
            <a:ext cx="2664286" cy="54990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9" name="Téglalap 22">
            <a:extLst>
              <a:ext uri="{FF2B5EF4-FFF2-40B4-BE49-F238E27FC236}">
                <a16:creationId xmlns:a16="http://schemas.microsoft.com/office/drawing/2014/main" id="{15E3981B-E3DD-42AB-BBA0-DB1EBDFC3F07}"/>
              </a:ext>
            </a:extLst>
          </p:cNvPr>
          <p:cNvSpPr/>
          <p:nvPr/>
        </p:nvSpPr>
        <p:spPr>
          <a:xfrm>
            <a:off x="0" y="1"/>
            <a:ext cx="2534394" cy="6857998"/>
          </a:xfrm>
          <a:custGeom>
            <a:avLst/>
            <a:gdLst>
              <a:gd name="connsiteX0" fmla="*/ 0 w 3095625"/>
              <a:gd name="connsiteY0" fmla="*/ 0 h 6858000"/>
              <a:gd name="connsiteX1" fmla="*/ 3095625 w 3095625"/>
              <a:gd name="connsiteY1" fmla="*/ 0 h 6858000"/>
              <a:gd name="connsiteX2" fmla="*/ 3095625 w 3095625"/>
              <a:gd name="connsiteY2" fmla="*/ 6858000 h 6858000"/>
              <a:gd name="connsiteX3" fmla="*/ 0 w 3095625"/>
              <a:gd name="connsiteY3" fmla="*/ 6858000 h 6858000"/>
              <a:gd name="connsiteX4" fmla="*/ 0 w 3095625"/>
              <a:gd name="connsiteY4" fmla="*/ 0 h 6858000"/>
              <a:gd name="connsiteX0" fmla="*/ 0 w 3239558"/>
              <a:gd name="connsiteY0" fmla="*/ 0 h 6858000"/>
              <a:gd name="connsiteX1" fmla="*/ 3095625 w 3239558"/>
              <a:gd name="connsiteY1" fmla="*/ 0 h 6858000"/>
              <a:gd name="connsiteX2" fmla="*/ 3095625 w 3239558"/>
              <a:gd name="connsiteY2" fmla="*/ 6858000 h 6858000"/>
              <a:gd name="connsiteX3" fmla="*/ 0 w 3239558"/>
              <a:gd name="connsiteY3" fmla="*/ 6858000 h 6858000"/>
              <a:gd name="connsiteX4" fmla="*/ 0 w 3239558"/>
              <a:gd name="connsiteY4" fmla="*/ 0 h 6858000"/>
              <a:gd name="connsiteX0" fmla="*/ 0 w 3342097"/>
              <a:gd name="connsiteY0" fmla="*/ 0 h 6858000"/>
              <a:gd name="connsiteX1" fmla="*/ 3095625 w 3342097"/>
              <a:gd name="connsiteY1" fmla="*/ 0 h 6858000"/>
              <a:gd name="connsiteX2" fmla="*/ 3095625 w 3342097"/>
              <a:gd name="connsiteY2" fmla="*/ 6858000 h 6858000"/>
              <a:gd name="connsiteX3" fmla="*/ 0 w 3342097"/>
              <a:gd name="connsiteY3" fmla="*/ 6858000 h 6858000"/>
              <a:gd name="connsiteX4" fmla="*/ 0 w 3342097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2097" h="6858000">
                <a:moveTo>
                  <a:pt x="0" y="0"/>
                </a:moveTo>
                <a:lnTo>
                  <a:pt x="3095625" y="0"/>
                </a:lnTo>
                <a:cubicBezTo>
                  <a:pt x="3419475" y="2381250"/>
                  <a:pt x="3429000" y="4619625"/>
                  <a:pt x="3095625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CCDCE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hu-HU" sz="135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23" name="Téglalap 22">
            <a:extLst>
              <a:ext uri="{FF2B5EF4-FFF2-40B4-BE49-F238E27FC236}">
                <a16:creationId xmlns:a16="http://schemas.microsoft.com/office/drawing/2014/main" id="{70692428-361B-44A8-B4AE-E8CF4FC5CD47}"/>
              </a:ext>
            </a:extLst>
          </p:cNvPr>
          <p:cNvSpPr/>
          <p:nvPr/>
        </p:nvSpPr>
        <p:spPr>
          <a:xfrm>
            <a:off x="0" y="1"/>
            <a:ext cx="2364872" cy="6857998"/>
          </a:xfrm>
          <a:custGeom>
            <a:avLst/>
            <a:gdLst>
              <a:gd name="connsiteX0" fmla="*/ 0 w 3095625"/>
              <a:gd name="connsiteY0" fmla="*/ 0 h 6858000"/>
              <a:gd name="connsiteX1" fmla="*/ 3095625 w 3095625"/>
              <a:gd name="connsiteY1" fmla="*/ 0 h 6858000"/>
              <a:gd name="connsiteX2" fmla="*/ 3095625 w 3095625"/>
              <a:gd name="connsiteY2" fmla="*/ 6858000 h 6858000"/>
              <a:gd name="connsiteX3" fmla="*/ 0 w 3095625"/>
              <a:gd name="connsiteY3" fmla="*/ 6858000 h 6858000"/>
              <a:gd name="connsiteX4" fmla="*/ 0 w 3095625"/>
              <a:gd name="connsiteY4" fmla="*/ 0 h 6858000"/>
              <a:gd name="connsiteX0" fmla="*/ 0 w 3239558"/>
              <a:gd name="connsiteY0" fmla="*/ 0 h 6858000"/>
              <a:gd name="connsiteX1" fmla="*/ 3095625 w 3239558"/>
              <a:gd name="connsiteY1" fmla="*/ 0 h 6858000"/>
              <a:gd name="connsiteX2" fmla="*/ 3095625 w 3239558"/>
              <a:gd name="connsiteY2" fmla="*/ 6858000 h 6858000"/>
              <a:gd name="connsiteX3" fmla="*/ 0 w 3239558"/>
              <a:gd name="connsiteY3" fmla="*/ 6858000 h 6858000"/>
              <a:gd name="connsiteX4" fmla="*/ 0 w 3239558"/>
              <a:gd name="connsiteY4" fmla="*/ 0 h 6858000"/>
              <a:gd name="connsiteX0" fmla="*/ 0 w 3342097"/>
              <a:gd name="connsiteY0" fmla="*/ 0 h 6858000"/>
              <a:gd name="connsiteX1" fmla="*/ 3095625 w 3342097"/>
              <a:gd name="connsiteY1" fmla="*/ 0 h 6858000"/>
              <a:gd name="connsiteX2" fmla="*/ 3095625 w 3342097"/>
              <a:gd name="connsiteY2" fmla="*/ 6858000 h 6858000"/>
              <a:gd name="connsiteX3" fmla="*/ 0 w 3342097"/>
              <a:gd name="connsiteY3" fmla="*/ 6858000 h 6858000"/>
              <a:gd name="connsiteX4" fmla="*/ 0 w 3342097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2097" h="6858000">
                <a:moveTo>
                  <a:pt x="0" y="0"/>
                </a:moveTo>
                <a:lnTo>
                  <a:pt x="3095625" y="0"/>
                </a:lnTo>
                <a:cubicBezTo>
                  <a:pt x="3419475" y="2381250"/>
                  <a:pt x="3429000" y="4619625"/>
                  <a:pt x="3095625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7"/>
            <a:srcRect/>
            <a:stretch>
              <a:fillRect l="-56254" r="-264285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hu-HU" sz="135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25" name="Téglalap 24">
            <a:extLst>
              <a:ext uri="{FF2B5EF4-FFF2-40B4-BE49-F238E27FC236}">
                <a16:creationId xmlns:a16="http://schemas.microsoft.com/office/drawing/2014/main" id="{3721FAE5-C8E2-45D2-95D9-5291DDF7DBD6}"/>
              </a:ext>
            </a:extLst>
          </p:cNvPr>
          <p:cNvSpPr/>
          <p:nvPr/>
        </p:nvSpPr>
        <p:spPr>
          <a:xfrm>
            <a:off x="790668" y="-1105714"/>
            <a:ext cx="390746" cy="988829"/>
          </a:xfrm>
          <a:prstGeom prst="rect">
            <a:avLst/>
          </a:prstGeom>
          <a:solidFill>
            <a:srgbClr val="CCD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hu-HU" sz="135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26" name="Téglalap 25">
            <a:extLst>
              <a:ext uri="{FF2B5EF4-FFF2-40B4-BE49-F238E27FC236}">
                <a16:creationId xmlns:a16="http://schemas.microsoft.com/office/drawing/2014/main" id="{CC13006F-E656-4F60-AE19-4F61CDF6F167}"/>
              </a:ext>
            </a:extLst>
          </p:cNvPr>
          <p:cNvSpPr/>
          <p:nvPr/>
        </p:nvSpPr>
        <p:spPr>
          <a:xfrm>
            <a:off x="413511" y="-1105714"/>
            <a:ext cx="390746" cy="988829"/>
          </a:xfrm>
          <a:prstGeom prst="rect">
            <a:avLst/>
          </a:prstGeom>
          <a:solidFill>
            <a:srgbClr val="89A4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hu-HU" sz="135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27" name="Téglalap 26">
            <a:extLst>
              <a:ext uri="{FF2B5EF4-FFF2-40B4-BE49-F238E27FC236}">
                <a16:creationId xmlns:a16="http://schemas.microsoft.com/office/drawing/2014/main" id="{6F54710F-140E-45B2-8559-7B7E643FEB04}"/>
              </a:ext>
            </a:extLst>
          </p:cNvPr>
          <p:cNvSpPr/>
          <p:nvPr/>
        </p:nvSpPr>
        <p:spPr>
          <a:xfrm>
            <a:off x="1181414" y="-1105714"/>
            <a:ext cx="390746" cy="988829"/>
          </a:xfrm>
          <a:prstGeom prst="rect">
            <a:avLst/>
          </a:prstGeom>
          <a:solidFill>
            <a:srgbClr val="FF77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hu-HU" sz="135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28" name="Téglalap 27">
            <a:extLst>
              <a:ext uri="{FF2B5EF4-FFF2-40B4-BE49-F238E27FC236}">
                <a16:creationId xmlns:a16="http://schemas.microsoft.com/office/drawing/2014/main" id="{03097C2A-C04A-4CE0-885F-3335B1D147C2}"/>
              </a:ext>
            </a:extLst>
          </p:cNvPr>
          <p:cNvSpPr/>
          <p:nvPr/>
        </p:nvSpPr>
        <p:spPr>
          <a:xfrm>
            <a:off x="31995" y="-1105714"/>
            <a:ext cx="390746" cy="988829"/>
          </a:xfrm>
          <a:prstGeom prst="rect">
            <a:avLst/>
          </a:prstGeom>
          <a:solidFill>
            <a:srgbClr val="234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hu-HU" sz="135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44" name="Téglalap 43">
            <a:extLst>
              <a:ext uri="{FF2B5EF4-FFF2-40B4-BE49-F238E27FC236}">
                <a16:creationId xmlns:a16="http://schemas.microsoft.com/office/drawing/2014/main" id="{A053C6D6-E7E2-4998-B210-D3A6E4B02C9D}"/>
              </a:ext>
            </a:extLst>
          </p:cNvPr>
          <p:cNvSpPr/>
          <p:nvPr/>
        </p:nvSpPr>
        <p:spPr>
          <a:xfrm>
            <a:off x="1529961" y="-1105715"/>
            <a:ext cx="390746" cy="988829"/>
          </a:xfrm>
          <a:prstGeom prst="rect">
            <a:avLst/>
          </a:prstGeom>
          <a:solidFill>
            <a:srgbClr val="B3B3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hu-HU" sz="135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31" name="Cím 1">
            <a:extLst>
              <a:ext uri="{FF2B5EF4-FFF2-40B4-BE49-F238E27FC236}">
                <a16:creationId xmlns:a16="http://schemas.microsoft.com/office/drawing/2014/main" id="{2877137C-30CD-474E-B991-1BBE1F1FC69B}"/>
              </a:ext>
            </a:extLst>
          </p:cNvPr>
          <p:cNvSpPr txBox="1">
            <a:spLocks/>
          </p:cNvSpPr>
          <p:nvPr/>
        </p:nvSpPr>
        <p:spPr>
          <a:xfrm>
            <a:off x="3528382" y="6293901"/>
            <a:ext cx="1735696" cy="897875"/>
          </a:xfrm>
          <a:prstGeom prst="rect">
            <a:avLst/>
          </a:prstGeom>
        </p:spPr>
        <p:txBody>
          <a:bodyPr vert="horz" lIns="68580" tIns="34290" rIns="68580" bIns="34290" rtlCol="0" anchor="t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b="1" kern="1200" cap="all" baseline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algn="ctr" defTabSz="685783">
              <a:defRPr/>
            </a:pPr>
            <a:r>
              <a:rPr lang="hu-HU" sz="1350" b="0" i="1" cap="none" dirty="0">
                <a:solidFill>
                  <a:prstClr val="white"/>
                </a:solidFill>
              </a:rPr>
              <a:t>Budapest</a:t>
            </a:r>
          </a:p>
          <a:p>
            <a:pPr algn="ctr" defTabSz="685783">
              <a:defRPr/>
            </a:pPr>
            <a:r>
              <a:rPr lang="hu-HU" sz="2250" cap="none" dirty="0">
                <a:solidFill>
                  <a:prstClr val="white"/>
                </a:solidFill>
              </a:rPr>
              <a:t>               </a:t>
            </a:r>
          </a:p>
          <a:p>
            <a:pPr algn="ctr" defTabSz="685783">
              <a:defRPr/>
            </a:pPr>
            <a:endParaRPr lang="hu-HU" sz="2250" cap="none" dirty="0">
              <a:solidFill>
                <a:prstClr val="white"/>
              </a:solidFill>
            </a:endParaRPr>
          </a:p>
          <a:p>
            <a:pPr algn="ctr" defTabSz="685783">
              <a:defRPr/>
            </a:pPr>
            <a:r>
              <a:rPr lang="hu-HU" sz="2250" cap="none" dirty="0">
                <a:solidFill>
                  <a:prstClr val="white"/>
                </a:solidFill>
              </a:rPr>
              <a:t>             </a:t>
            </a:r>
            <a:endParaRPr lang="hu-HU" sz="1500" b="0" cap="none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226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2558516" y="228896"/>
            <a:ext cx="4412043" cy="864096"/>
          </a:xfrm>
        </p:spPr>
        <p:txBody>
          <a:bodyPr>
            <a:normAutofit/>
          </a:bodyPr>
          <a:lstStyle/>
          <a:p>
            <a:pPr algn="ctr"/>
            <a:r>
              <a:rPr lang="hu-HU" dirty="0">
                <a:latin typeface="+mn-lt"/>
                <a:cs typeface="Calibri Light" panose="020F0302020204030204" pitchFamily="34" charset="0"/>
              </a:rPr>
              <a:t>Végrehajtás támogatások</a:t>
            </a:r>
            <a:r>
              <a:rPr lang="hu-HU" dirty="0">
                <a:latin typeface="+mn-lt"/>
              </a:rPr>
              <a:t> </a:t>
            </a:r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2" y="271482"/>
            <a:ext cx="1859853" cy="432048"/>
          </a:xfrm>
          <a:prstGeom prst="rect">
            <a:avLst/>
          </a:prstGeom>
        </p:spPr>
      </p:pic>
      <p:sp>
        <p:nvSpPr>
          <p:cNvPr id="5" name="Tartalom helye 2"/>
          <p:cNvSpPr>
            <a:spLocks noGrp="1"/>
          </p:cNvSpPr>
          <p:nvPr>
            <p:ph idx="1"/>
          </p:nvPr>
        </p:nvSpPr>
        <p:spPr>
          <a:xfrm>
            <a:off x="107504" y="1268760"/>
            <a:ext cx="8712968" cy="54006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hu-HU" b="1" dirty="0">
                <a:latin typeface="+mn-lt"/>
                <a:cs typeface="Calibri Light" panose="020F0302020204030204" pitchFamily="34" charset="0"/>
              </a:rPr>
              <a:t>Végrehajtás - alaptáblák egységesítése</a:t>
            </a:r>
          </a:p>
          <a:p>
            <a:pPr marL="0" indent="0">
              <a:buNone/>
            </a:pPr>
            <a:r>
              <a:rPr lang="hu-HU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Érintett táblák</a:t>
            </a:r>
          </a:p>
          <a:p>
            <a:pPr lvl="2"/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Hátralékosok</a:t>
            </a:r>
          </a:p>
          <a:p>
            <a:pPr lvl="2"/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Végrehajtás Hátralékos adózók</a:t>
            </a:r>
          </a:p>
          <a:p>
            <a:pPr lvl="2"/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Adóvisszatartási jog</a:t>
            </a:r>
          </a:p>
          <a:p>
            <a:pPr marL="0" indent="0">
              <a:buNone/>
            </a:pPr>
            <a:r>
              <a:rPr lang="hu-HU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Közös „bővített” mezők</a:t>
            </a:r>
          </a:p>
          <a:p>
            <a:pPr marL="342891" lvl="1" indent="0">
              <a:buNone/>
            </a:pPr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Pénzügyi adatok</a:t>
            </a:r>
          </a:p>
          <a:p>
            <a:pPr lvl="2"/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Jogerősítendő törlés </a:t>
            </a:r>
            <a:b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ill. előírás létezése</a:t>
            </a:r>
          </a:p>
          <a:p>
            <a:pPr lvl="2"/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Hátralék összeg, </a:t>
            </a:r>
            <a:b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Túlfizetés összeg </a:t>
            </a:r>
            <a:b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és Egyenleg </a:t>
            </a:r>
          </a:p>
          <a:p>
            <a:pPr marL="342891" lvl="1" indent="0">
              <a:buNone/>
            </a:pPr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Adózó adatok</a:t>
            </a:r>
          </a:p>
          <a:p>
            <a:pPr lvl="2"/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Aktuális Adósminősítés </a:t>
            </a:r>
          </a:p>
          <a:p>
            <a:pPr lvl="2"/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Törlésre jelölés és oka</a:t>
            </a:r>
          </a:p>
          <a:p>
            <a:pPr marL="0" indent="0">
              <a:buNone/>
            </a:pPr>
            <a:r>
              <a:rPr lang="hu-HU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Szokot</a:t>
            </a:r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t kiegészítéssel</a:t>
            </a:r>
          </a:p>
          <a:p>
            <a:pPr lvl="2"/>
            <a:r>
              <a:rPr lang="hu-HU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Szűrhetőség</a:t>
            </a:r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, Letölthetőség</a:t>
            </a:r>
          </a:p>
          <a:p>
            <a:endParaRPr lang="hu-HU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hu-HU" sz="24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98BAFC73-BD61-4776-B0BE-79F61E312A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9822" y="1681165"/>
            <a:ext cx="4631143" cy="1229818"/>
          </a:xfrm>
          <a:prstGeom prst="rect">
            <a:avLst/>
          </a:prstGeom>
        </p:spPr>
      </p:pic>
      <p:pic>
        <p:nvPicPr>
          <p:cNvPr id="3" name="Kép 2">
            <a:extLst>
              <a:ext uri="{FF2B5EF4-FFF2-40B4-BE49-F238E27FC236}">
                <a16:creationId xmlns:a16="http://schemas.microsoft.com/office/drawing/2014/main" id="{9C86AF09-206D-4528-833C-7D5A1014BE1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70315" y="2741557"/>
            <a:ext cx="4749410" cy="1365743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3950E77D-B97D-4056-B4AB-FCB1C3D06A9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69568" y="4078828"/>
            <a:ext cx="5046123" cy="886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617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2558516" y="228896"/>
            <a:ext cx="4412043" cy="864096"/>
          </a:xfrm>
        </p:spPr>
        <p:txBody>
          <a:bodyPr>
            <a:normAutofit/>
          </a:bodyPr>
          <a:lstStyle/>
          <a:p>
            <a:pPr algn="ctr"/>
            <a:r>
              <a:rPr lang="hu-HU" dirty="0">
                <a:cs typeface="Calibri Light" panose="020F0302020204030204" pitchFamily="34" charset="0"/>
              </a:rPr>
              <a:t>Végrehajtás támogatások</a:t>
            </a:r>
            <a:r>
              <a:rPr lang="hu-HU" dirty="0"/>
              <a:t> </a:t>
            </a:r>
            <a:endParaRPr lang="hu-HU" dirty="0">
              <a:latin typeface="+mn-lt"/>
            </a:endParaRPr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2" y="271482"/>
            <a:ext cx="1859853" cy="432048"/>
          </a:xfrm>
          <a:prstGeom prst="rect">
            <a:avLst/>
          </a:prstGeom>
        </p:spPr>
      </p:pic>
      <p:sp>
        <p:nvSpPr>
          <p:cNvPr id="5" name="Tartalom helye 2"/>
          <p:cNvSpPr>
            <a:spLocks noGrp="1"/>
          </p:cNvSpPr>
          <p:nvPr>
            <p:ph idx="1"/>
          </p:nvPr>
        </p:nvSpPr>
        <p:spPr>
          <a:xfrm>
            <a:off x="107504" y="1268760"/>
            <a:ext cx="8712968" cy="5400600"/>
          </a:xfrm>
        </p:spPr>
        <p:txBody>
          <a:bodyPr>
            <a:norm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endParaRPr lang="hu-HU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157169" indent="0">
              <a:buNone/>
            </a:pPr>
            <a:r>
              <a:rPr lang="hu-HU" sz="27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Ügyintéző megjelenítés</a:t>
            </a:r>
          </a:p>
          <a:p>
            <a:pPr marL="1214429" lvl="2" indent="-457200"/>
            <a:r>
              <a:rPr lang="hu-HU" sz="2100" dirty="0">
                <a:latin typeface="Calibri Light" panose="020F0302020204030204" pitchFamily="34" charset="0"/>
                <a:cs typeface="Calibri Light" panose="020F0302020204030204" pitchFamily="34" charset="0"/>
              </a:rPr>
              <a:t>Minden ügyintéző által létrehozott adatot tartalmazó táblázatba</a:t>
            </a:r>
          </a:p>
          <a:p>
            <a:pPr marL="1214429" lvl="2" indent="-457200"/>
            <a:r>
              <a:rPr lang="hu-HU" sz="2100" dirty="0">
                <a:latin typeface="Calibri Light" panose="020F0302020204030204" pitchFamily="34" charset="0"/>
                <a:cs typeface="Calibri Light" panose="020F0302020204030204" pitchFamily="34" charset="0"/>
              </a:rPr>
              <a:t>Egységes névvel, szűrhető adatként </a:t>
            </a:r>
          </a:p>
          <a:p>
            <a:pPr marL="1214429" lvl="2" indent="-457200"/>
            <a:r>
              <a:rPr lang="hu-HU" sz="2100" dirty="0">
                <a:latin typeface="Calibri Light" panose="020F0302020204030204" pitchFamily="34" charset="0"/>
                <a:cs typeface="Calibri Light" panose="020F0302020204030204" pitchFamily="34" charset="0"/>
              </a:rPr>
              <a:t>Ütemezetten kerül megvalósításra – VH cselekmény táblák : 1. ütem</a:t>
            </a:r>
          </a:p>
          <a:p>
            <a:pPr marL="157169" indent="0">
              <a:buNone/>
            </a:pPr>
            <a:r>
              <a:rPr lang="hu-HU" sz="27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Inkasszó mentett állapotra</a:t>
            </a:r>
          </a:p>
          <a:p>
            <a:pPr marL="1100129" lvl="2" indent="-342900"/>
            <a:r>
              <a:rPr lang="hu-HU" sz="2100" dirty="0">
                <a:latin typeface="Calibri Light" panose="020F0302020204030204" pitchFamily="34" charset="0"/>
                <a:cs typeface="Calibri Light" panose="020F0302020204030204" pitchFamily="34" charset="0"/>
              </a:rPr>
              <a:t>Határozott ideig tárolt „információs” számfejtés – új típus</a:t>
            </a:r>
          </a:p>
          <a:p>
            <a:pPr marL="1100129" lvl="2" indent="-342900"/>
            <a:r>
              <a:rPr lang="hu-HU" sz="21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Ügyintézőnként</a:t>
            </a:r>
            <a:r>
              <a:rPr lang="hu-HU" sz="2100" dirty="0"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hu-HU" sz="21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max</a:t>
            </a:r>
            <a:r>
              <a:rPr lang="hu-HU" sz="2100" dirty="0">
                <a:latin typeface="Calibri Light" panose="020F0302020204030204" pitchFamily="34" charset="0"/>
                <a:cs typeface="Calibri Light" panose="020F0302020204030204" pitchFamily="34" charset="0"/>
              </a:rPr>
              <a:t>. 90 napig, vagy egy új számfejtésig tárolt</a:t>
            </a:r>
          </a:p>
          <a:p>
            <a:pPr marL="1100129" lvl="2" indent="-342900"/>
            <a:r>
              <a:rPr lang="hu-HU" sz="2100" dirty="0">
                <a:latin typeface="Calibri Light" panose="020F0302020204030204" pitchFamily="34" charset="0"/>
                <a:cs typeface="Calibri Light" panose="020F0302020204030204" pitchFamily="34" charset="0"/>
              </a:rPr>
              <a:t>Kiválasztható, ebből az állapotból indítható csoportos inkasszó</a:t>
            </a:r>
          </a:p>
          <a:p>
            <a:pPr marL="157169" indent="0">
              <a:buNone/>
            </a:pPr>
            <a:r>
              <a:rPr lang="hu-HU" sz="27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Egyedi előzmény iktatószám kérés</a:t>
            </a:r>
          </a:p>
          <a:p>
            <a:pPr marL="1214429" lvl="2" indent="-457200"/>
            <a:r>
              <a:rPr lang="hu-HU" sz="2100" dirty="0">
                <a:latin typeface="Calibri Light" panose="020F0302020204030204" pitchFamily="34" charset="0"/>
                <a:cs typeface="Calibri Light" panose="020F0302020204030204" pitchFamily="34" charset="0"/>
              </a:rPr>
              <a:t>Csak csoportos művelet esetén előállt </a:t>
            </a:r>
            <a:br>
              <a:rPr lang="hu-HU" sz="21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hu-HU" sz="2100" dirty="0">
                <a:latin typeface="Calibri Light" panose="020F0302020204030204" pitchFamily="34" charset="0"/>
                <a:cs typeface="Calibri Light" panose="020F0302020204030204" pitchFamily="34" charset="0"/>
              </a:rPr>
              <a:t>dokumentumra</a:t>
            </a:r>
          </a:p>
          <a:p>
            <a:pPr marL="1214429" lvl="2" indent="-457200"/>
            <a:r>
              <a:rPr lang="hu-HU" sz="2100" dirty="0">
                <a:latin typeface="Calibri Light" panose="020F0302020204030204" pitchFamily="34" charset="0"/>
                <a:cs typeface="Calibri Light" panose="020F0302020204030204" pitchFamily="34" charset="0"/>
              </a:rPr>
              <a:t>Előzmény Iktatószám megadhatóság</a:t>
            </a:r>
          </a:p>
          <a:p>
            <a:endParaRPr lang="hu-HU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hu-HU" sz="24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</p:txBody>
      </p:sp>
      <p:grpSp>
        <p:nvGrpSpPr>
          <p:cNvPr id="6" name="Csoportba foglalás 5">
            <a:extLst>
              <a:ext uri="{FF2B5EF4-FFF2-40B4-BE49-F238E27FC236}">
                <a16:creationId xmlns:a16="http://schemas.microsoft.com/office/drawing/2014/main" id="{9EABD904-1025-4C69-AD7C-3DBFE73EBA33}"/>
              </a:ext>
            </a:extLst>
          </p:cNvPr>
          <p:cNvGrpSpPr/>
          <p:nvPr/>
        </p:nvGrpSpPr>
        <p:grpSpPr>
          <a:xfrm>
            <a:off x="5706352" y="5050172"/>
            <a:ext cx="2498081" cy="1619188"/>
            <a:chOff x="0" y="0"/>
            <a:chExt cx="2731349" cy="1943351"/>
          </a:xfrm>
        </p:grpSpPr>
        <p:grpSp>
          <p:nvGrpSpPr>
            <p:cNvPr id="8" name="Csoportba foglalás 7">
              <a:extLst>
                <a:ext uri="{FF2B5EF4-FFF2-40B4-BE49-F238E27FC236}">
                  <a16:creationId xmlns:a16="http://schemas.microsoft.com/office/drawing/2014/main" id="{44BDFDCF-9915-4F1F-84F7-0681BA830D7F}"/>
                </a:ext>
              </a:extLst>
            </p:cNvPr>
            <p:cNvGrpSpPr/>
            <p:nvPr/>
          </p:nvGrpSpPr>
          <p:grpSpPr>
            <a:xfrm>
              <a:off x="0" y="0"/>
              <a:ext cx="2731349" cy="1943351"/>
              <a:chOff x="0" y="0"/>
              <a:chExt cx="2731349" cy="1943351"/>
            </a:xfrm>
          </p:grpSpPr>
          <p:pic>
            <p:nvPicPr>
              <p:cNvPr id="11" name="Picture 6">
                <a:extLst>
                  <a:ext uri="{FF2B5EF4-FFF2-40B4-BE49-F238E27FC236}">
                    <a16:creationId xmlns:a16="http://schemas.microsoft.com/office/drawing/2014/main" id="{121564F6-16B0-4209-9444-ACBD9B0B9A5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373" y="0"/>
                <a:ext cx="2710976" cy="194335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2" name="Picture 7">
                <a:extLst>
                  <a:ext uri="{FF2B5EF4-FFF2-40B4-BE49-F238E27FC236}">
                    <a16:creationId xmlns:a16="http://schemas.microsoft.com/office/drawing/2014/main" id="{CF1CAEC5-0780-43B8-AC89-6A20ED3B889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852612"/>
                <a:ext cx="2597402" cy="2381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9" name="Lekerekített téglalap 19">
              <a:extLst>
                <a:ext uri="{FF2B5EF4-FFF2-40B4-BE49-F238E27FC236}">
                  <a16:creationId xmlns:a16="http://schemas.microsoft.com/office/drawing/2014/main" id="{CAE57DE2-50BC-427E-AA8F-50543A175586}"/>
                </a:ext>
              </a:extLst>
            </p:cNvPr>
            <p:cNvSpPr/>
            <p:nvPr/>
          </p:nvSpPr>
          <p:spPr>
            <a:xfrm>
              <a:off x="0" y="852612"/>
              <a:ext cx="2597402" cy="238125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hu-HU" sz="1100">
                  <a:effectLst/>
                  <a:ea typeface="Times New Roman" panose="02020603050405020304" pitchFamily="18" charset="0"/>
                  <a:cs typeface="Times New Roman" panose="02020603050405020304" pitchFamily="18" charset="0"/>
                </a:rPr>
                <a:t> </a:t>
              </a:r>
              <a:endParaRPr lang="hu-HU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6635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2558516" y="228896"/>
            <a:ext cx="4412043" cy="864096"/>
          </a:xfrm>
        </p:spPr>
        <p:txBody>
          <a:bodyPr>
            <a:normAutofit/>
          </a:bodyPr>
          <a:lstStyle/>
          <a:p>
            <a:pPr algn="ctr"/>
            <a:r>
              <a:rPr lang="hu-HU" dirty="0">
                <a:cs typeface="Calibri Light" panose="020F0302020204030204" pitchFamily="34" charset="0"/>
              </a:rPr>
              <a:t>Végrehajtás támogatások</a:t>
            </a:r>
            <a:r>
              <a:rPr lang="hu-HU" dirty="0"/>
              <a:t> </a:t>
            </a:r>
            <a:endParaRPr lang="hu-HU" dirty="0">
              <a:latin typeface="+mn-lt"/>
            </a:endParaRPr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2" y="271482"/>
            <a:ext cx="1859853" cy="432048"/>
          </a:xfrm>
          <a:prstGeom prst="rect">
            <a:avLst/>
          </a:prstGeom>
        </p:spPr>
      </p:pic>
      <p:sp>
        <p:nvSpPr>
          <p:cNvPr id="5" name="Tartalom helye 2"/>
          <p:cNvSpPr>
            <a:spLocks noGrp="1"/>
          </p:cNvSpPr>
          <p:nvPr>
            <p:ph idx="1"/>
          </p:nvPr>
        </p:nvSpPr>
        <p:spPr>
          <a:xfrm>
            <a:off x="107504" y="1268760"/>
            <a:ext cx="8712968" cy="5400600"/>
          </a:xfrm>
        </p:spPr>
        <p:txBody>
          <a:bodyPr>
            <a:norm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endParaRPr lang="hu-HU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157169" indent="0">
              <a:buNone/>
            </a:pPr>
            <a:r>
              <a:rPr lang="hu-HU" sz="27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Új partnertörzs</a:t>
            </a:r>
          </a:p>
          <a:p>
            <a:pPr marL="1100129" lvl="2" indent="-342900"/>
            <a:r>
              <a:rPr lang="hu-HU" sz="2100" dirty="0">
                <a:latin typeface="Calibri Light" panose="020F0302020204030204" pitchFamily="34" charset="0"/>
                <a:cs typeface="Calibri Light" panose="020F0302020204030204" pitchFamily="34" charset="0"/>
              </a:rPr>
              <a:t>90-es iratokhoz, nem adózó partner kiválaszthatóság</a:t>
            </a:r>
          </a:p>
          <a:p>
            <a:pPr marL="1100129" lvl="2" indent="-342900"/>
            <a:r>
              <a:rPr lang="hu-HU" sz="2100" dirty="0">
                <a:latin typeface="Calibri Light" panose="020F0302020204030204" pitchFamily="34" charset="0"/>
                <a:cs typeface="Calibri Light" panose="020F0302020204030204" pitchFamily="34" charset="0"/>
              </a:rPr>
              <a:t>Új partnertörzs, csak irat kapcsolathoz kötelező adattartalom</a:t>
            </a:r>
          </a:p>
          <a:p>
            <a:pPr marL="1100129" lvl="2" indent="-342900"/>
            <a:r>
              <a:rPr lang="hu-HU" sz="2100" dirty="0">
                <a:latin typeface="Calibri Light" panose="020F0302020204030204" pitchFamily="34" charset="0"/>
                <a:cs typeface="Calibri Light" panose="020F0302020204030204" pitchFamily="34" charset="0"/>
              </a:rPr>
              <a:t>Természetes személy és vállalkozó</a:t>
            </a:r>
          </a:p>
          <a:p>
            <a:pPr marL="1100129" lvl="2" indent="-342900"/>
            <a:r>
              <a:rPr lang="hu-HU" sz="2100" dirty="0">
                <a:latin typeface="Calibri Light" panose="020F0302020204030204" pitchFamily="34" charset="0"/>
                <a:cs typeface="Calibri Light" panose="020F0302020204030204" pitchFamily="34" charset="0"/>
              </a:rPr>
              <a:t>Rögzítés kori közhiteles (4T és SZL) adatelérés biztosítása</a:t>
            </a:r>
          </a:p>
          <a:p>
            <a:pPr marL="1100129" lvl="2" indent="-342900"/>
            <a:r>
              <a:rPr lang="hu-HU" sz="2100" dirty="0">
                <a:latin typeface="Calibri Light" panose="020F0302020204030204" pitchFamily="34" charset="0"/>
                <a:cs typeface="Calibri Light" panose="020F0302020204030204" pitchFamily="34" charset="0"/>
              </a:rPr>
              <a:t>Új csoportkód azonosítás ( munkáltató, hitelintézet, felszámoló…)</a:t>
            </a:r>
          </a:p>
          <a:p>
            <a:pPr marL="1100129" lvl="2" indent="-342900"/>
            <a:r>
              <a:rPr lang="hu-HU" sz="2100" dirty="0">
                <a:latin typeface="Calibri Light" panose="020F0302020204030204" pitchFamily="34" charset="0"/>
                <a:cs typeface="Calibri Light" panose="020F0302020204030204" pitchFamily="34" charset="0"/>
              </a:rPr>
              <a:t>Munkahelyi tábla adatkapcsolat biztosítása</a:t>
            </a:r>
          </a:p>
          <a:p>
            <a:pPr marL="157169" indent="0">
              <a:buNone/>
            </a:pPr>
            <a:r>
              <a:rPr lang="hu-HU" sz="27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Csoportos VH kezelés</a:t>
            </a:r>
          </a:p>
          <a:p>
            <a:pPr marL="1100129" lvl="2" indent="-342900"/>
            <a:r>
              <a:rPr lang="hu-HU" sz="2100" dirty="0">
                <a:latin typeface="Calibri Light" panose="020F0302020204030204" pitchFamily="34" charset="0"/>
                <a:cs typeface="Calibri Light" panose="020F0302020204030204" pitchFamily="34" charset="0"/>
              </a:rPr>
              <a:t> Inkasszó és felhíváson felül további csoportos végrehajtás folyamat</a:t>
            </a:r>
          </a:p>
          <a:p>
            <a:pPr lvl="3"/>
            <a:r>
              <a:rPr lang="hu-HU" dirty="0"/>
              <a:t>NEAK megkeresés </a:t>
            </a:r>
            <a:br>
              <a:rPr lang="hu-HU" dirty="0"/>
            </a:br>
            <a:r>
              <a:rPr lang="hu-HU" dirty="0" err="1"/>
              <a:t>adózónként</a:t>
            </a:r>
            <a:r>
              <a:rPr lang="hu-HU" dirty="0"/>
              <a:t> készül, de a címzett a Nemzeti Egészségbiztosítási Alapkezelő</a:t>
            </a:r>
          </a:p>
          <a:p>
            <a:pPr lvl="3"/>
            <a:r>
              <a:rPr lang="hu-HU" dirty="0"/>
              <a:t>Hitelintézeti, pénzintézeti megkeresés – Adózó számlaszámok alapján</a:t>
            </a:r>
          </a:p>
          <a:p>
            <a:pPr lvl="2"/>
            <a:r>
              <a:rPr lang="hu-HU" dirty="0"/>
              <a:t>Alapja az új partnertörzs létrehozás</a:t>
            </a:r>
          </a:p>
          <a:p>
            <a:endParaRPr lang="hu-HU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hu-HU" sz="24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</p:txBody>
      </p:sp>
    </p:spTree>
    <p:extLst>
      <p:ext uri="{BB962C8B-B14F-4D97-AF65-F5344CB8AC3E}">
        <p14:creationId xmlns:p14="http://schemas.microsoft.com/office/powerpoint/2010/main" val="2054144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2558516" y="228896"/>
            <a:ext cx="4412043" cy="864096"/>
          </a:xfrm>
        </p:spPr>
        <p:txBody>
          <a:bodyPr>
            <a:normAutofit/>
          </a:bodyPr>
          <a:lstStyle/>
          <a:p>
            <a:pPr algn="ctr"/>
            <a:r>
              <a:rPr lang="hu-HU" dirty="0">
                <a:cs typeface="Calibri Light" panose="020F0302020204030204" pitchFamily="34" charset="0"/>
              </a:rPr>
              <a:t>Végrehajtás támogatások</a:t>
            </a:r>
            <a:r>
              <a:rPr lang="hu-HU" dirty="0"/>
              <a:t> </a:t>
            </a:r>
            <a:endParaRPr lang="hu-HU" dirty="0">
              <a:latin typeface="+mn-lt"/>
            </a:endParaRPr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2" y="271482"/>
            <a:ext cx="1859853" cy="432048"/>
          </a:xfrm>
          <a:prstGeom prst="rect">
            <a:avLst/>
          </a:prstGeom>
        </p:spPr>
      </p:pic>
      <p:sp>
        <p:nvSpPr>
          <p:cNvPr id="5" name="Tartalom helye 2"/>
          <p:cNvSpPr>
            <a:spLocks noGrp="1"/>
          </p:cNvSpPr>
          <p:nvPr>
            <p:ph idx="1"/>
          </p:nvPr>
        </p:nvSpPr>
        <p:spPr>
          <a:xfrm>
            <a:off x="107504" y="1268760"/>
            <a:ext cx="8712968" cy="5400600"/>
          </a:xfrm>
        </p:spPr>
        <p:txBody>
          <a:bodyPr>
            <a:norm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endParaRPr lang="hu-HU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157169" indent="0">
              <a:buNone/>
            </a:pPr>
            <a:r>
              <a:rPr lang="hu-HU" sz="27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Előzmény mutatás</a:t>
            </a:r>
          </a:p>
          <a:p>
            <a:pPr marL="157169" indent="0">
              <a:buNone/>
            </a:pPr>
            <a:endParaRPr lang="hu-HU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hu-HU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hu-HU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1100129" lvl="2" indent="-342900"/>
            <a:r>
              <a:rPr lang="hu-HU" sz="2100" dirty="0">
                <a:latin typeface="Calibri Light" panose="020F0302020204030204" pitchFamily="34" charset="0"/>
                <a:cs typeface="Calibri Light" panose="020F0302020204030204" pitchFamily="34" charset="0"/>
              </a:rPr>
              <a:t>Eredmény: adózóra szűrt Végrehajtás eljárások (tételek) táblázat</a:t>
            </a:r>
          </a:p>
          <a:p>
            <a:pPr marL="157169" indent="0">
              <a:buNone/>
            </a:pPr>
            <a:r>
              <a:rPr lang="hu-HU" sz="27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Végrehajtás megszüntetése</a:t>
            </a:r>
          </a:p>
          <a:p>
            <a:pPr marL="157169" indent="0">
              <a:buNone/>
            </a:pPr>
            <a:endParaRPr lang="hu-HU" sz="27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hu-HU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hu-HU" sz="2400" dirty="0"/>
          </a:p>
          <a:p>
            <a:pPr marL="771510" lvl="2" indent="-171450"/>
            <a:r>
              <a:rPr lang="hu-HU" sz="1300" dirty="0"/>
              <a:t>Új kódcsoport bevezetése</a:t>
            </a:r>
          </a:p>
          <a:p>
            <a:pPr marL="771510" lvl="2" indent="-171450"/>
            <a:r>
              <a:rPr lang="hu-HU" sz="1300" dirty="0"/>
              <a:t>Csak megszüntetésnél használható</a:t>
            </a:r>
          </a:p>
          <a:p>
            <a:pPr marL="771510" lvl="2" indent="-171450"/>
            <a:r>
              <a:rPr lang="hu-HU" sz="1300" dirty="0"/>
              <a:t>Végrehajtás iratban új elérhető adatmező, új központi iratsablonnal</a:t>
            </a:r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</p:txBody>
      </p:sp>
      <p:grpSp>
        <p:nvGrpSpPr>
          <p:cNvPr id="6" name="Csoportba foglalás 5">
            <a:extLst>
              <a:ext uri="{FF2B5EF4-FFF2-40B4-BE49-F238E27FC236}">
                <a16:creationId xmlns:a16="http://schemas.microsoft.com/office/drawing/2014/main" id="{A9312C44-806A-40A0-B846-D6B1341277B6}"/>
              </a:ext>
            </a:extLst>
          </p:cNvPr>
          <p:cNvGrpSpPr/>
          <p:nvPr/>
        </p:nvGrpSpPr>
        <p:grpSpPr>
          <a:xfrm>
            <a:off x="960195" y="2156322"/>
            <a:ext cx="5881369" cy="1223645"/>
            <a:chOff x="0" y="0"/>
            <a:chExt cx="5881532" cy="1224136"/>
          </a:xfrm>
        </p:grpSpPr>
        <p:pic>
          <p:nvPicPr>
            <p:cNvPr id="8" name="Picture 2">
              <a:extLst>
                <a:ext uri="{FF2B5EF4-FFF2-40B4-BE49-F238E27FC236}">
                  <a16:creationId xmlns:a16="http://schemas.microsoft.com/office/drawing/2014/main" id="{518801FD-C650-4ECB-9A23-CB9C42712D5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029200" cy="1162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3">
              <a:extLst>
                <a:ext uri="{FF2B5EF4-FFF2-40B4-BE49-F238E27FC236}">
                  <a16:creationId xmlns:a16="http://schemas.microsoft.com/office/drawing/2014/main" id="{54F93024-4623-45DC-B28B-681DF15F0C7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626" y="802306"/>
              <a:ext cx="4268198" cy="4218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Szövegdoboz 1">
              <a:extLst>
                <a:ext uri="{FF2B5EF4-FFF2-40B4-BE49-F238E27FC236}">
                  <a16:creationId xmlns:a16="http://schemas.microsoft.com/office/drawing/2014/main" id="{3C21D260-E1E6-4D70-A9F2-1E9DE79D30EB}"/>
                </a:ext>
              </a:extLst>
            </p:cNvPr>
            <p:cNvSpPr txBox="1"/>
            <p:nvPr/>
          </p:nvSpPr>
          <p:spPr>
            <a:xfrm>
              <a:off x="2419512" y="810607"/>
              <a:ext cx="3462020" cy="2622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hu-HU" sz="1100" b="1" u="sng" kern="1200">
                  <a:solidFill>
                    <a:srgbClr val="4F6228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Adózó rögzített végrehajtási cselekményei, intézkedések</a:t>
              </a:r>
              <a:endParaRPr lang="hu-HU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pic>
        <p:nvPicPr>
          <p:cNvPr id="13" name="Kép 12">
            <a:extLst>
              <a:ext uri="{FF2B5EF4-FFF2-40B4-BE49-F238E27FC236}">
                <a16:creationId xmlns:a16="http://schemas.microsoft.com/office/drawing/2014/main" id="{FA770870-A23B-496B-8603-02E09623CB09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1169027" y="4417921"/>
            <a:ext cx="5760720" cy="1213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251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2558516" y="228896"/>
            <a:ext cx="4412043" cy="864096"/>
          </a:xfrm>
        </p:spPr>
        <p:txBody>
          <a:bodyPr>
            <a:normAutofit/>
          </a:bodyPr>
          <a:lstStyle/>
          <a:p>
            <a:pPr algn="ctr"/>
            <a:r>
              <a:rPr lang="hu-HU" dirty="0">
                <a:cs typeface="Calibri Light" panose="020F0302020204030204" pitchFamily="34" charset="0"/>
              </a:rPr>
              <a:t>Végrehajtás támogatások</a:t>
            </a:r>
            <a:r>
              <a:rPr lang="hu-HU" dirty="0"/>
              <a:t> </a:t>
            </a:r>
            <a:endParaRPr lang="hu-HU" dirty="0">
              <a:latin typeface="+mn-lt"/>
            </a:endParaRPr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2" y="271482"/>
            <a:ext cx="1859853" cy="432048"/>
          </a:xfrm>
          <a:prstGeom prst="rect">
            <a:avLst/>
          </a:prstGeom>
        </p:spPr>
      </p:pic>
      <p:sp>
        <p:nvSpPr>
          <p:cNvPr id="5" name="Tartalom helye 2"/>
          <p:cNvSpPr>
            <a:spLocks noGrp="1"/>
          </p:cNvSpPr>
          <p:nvPr>
            <p:ph idx="1"/>
          </p:nvPr>
        </p:nvSpPr>
        <p:spPr>
          <a:xfrm>
            <a:off x="107504" y="1268760"/>
            <a:ext cx="8712968" cy="5400600"/>
          </a:xfrm>
        </p:spPr>
        <p:txBody>
          <a:bodyPr>
            <a:normAutofit fontScale="92500" lnSpcReduction="10000"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endParaRPr lang="hu-HU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157169" indent="0">
              <a:buNone/>
            </a:pPr>
            <a:r>
              <a:rPr lang="hu-HU" sz="27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Automatikus elszámolás</a:t>
            </a:r>
          </a:p>
          <a:p>
            <a:pPr marL="1214429" lvl="2" indent="-457200"/>
            <a:r>
              <a:rPr lang="hu-HU" sz="2100" dirty="0">
                <a:latin typeface="Calibri Light" panose="020F0302020204030204" pitchFamily="34" charset="0"/>
                <a:cs typeface="Calibri Light" panose="020F0302020204030204" pitchFamily="34" charset="0"/>
              </a:rPr>
              <a:t>Van már pénzügyi folyamatban hozzárendelési lehetőség</a:t>
            </a:r>
          </a:p>
          <a:p>
            <a:pPr marL="1557321" lvl="3" indent="-457200"/>
            <a:r>
              <a:rPr lang="hu-HU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Inkasszó, elektronikus kivonat automatikus, csoportos</a:t>
            </a:r>
          </a:p>
          <a:p>
            <a:pPr marL="1557321" lvl="3" indent="-457200"/>
            <a:r>
              <a:rPr lang="hu-HU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Származási hely alapján egyedi kijelölés ( inkasszó, VH cselekményhez kötés)</a:t>
            </a:r>
          </a:p>
          <a:p>
            <a:pPr marL="1214429" lvl="2" indent="-457200"/>
            <a:r>
              <a:rPr lang="hu-HU" sz="2100" dirty="0">
                <a:latin typeface="Calibri Light" panose="020F0302020204030204" pitchFamily="34" charset="0"/>
                <a:cs typeface="Calibri Light" panose="020F0302020204030204" pitchFamily="34" charset="0"/>
              </a:rPr>
              <a:t>Automatikus folyamat bővítés</a:t>
            </a:r>
          </a:p>
          <a:p>
            <a:pPr marL="1557321" lvl="3" indent="-457200"/>
            <a:r>
              <a:rPr lang="hu-HU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Felhívás VH cselekmény után érkező adózói befizetések elszámolása</a:t>
            </a:r>
          </a:p>
          <a:p>
            <a:pPr marL="1557321" lvl="3" indent="-457200"/>
            <a:r>
              <a:rPr lang="hu-HU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60 napon belül</a:t>
            </a:r>
          </a:p>
          <a:p>
            <a:pPr marL="1557321" lvl="3" indent="-457200"/>
            <a:r>
              <a:rPr lang="hu-HU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Befizetés származás hely alapján ( csekk, bankkártya, EFER, készpénz, PEK, Adózó utalás)</a:t>
            </a:r>
          </a:p>
          <a:p>
            <a:pPr marL="1557321" lvl="3" indent="-457200"/>
            <a:r>
              <a:rPr lang="hu-HU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Jóváírás végrehajtás táblázatba bejegyzése, befizetés  megjelölése</a:t>
            </a:r>
          </a:p>
          <a:p>
            <a:pPr marL="1557321" lvl="3" indent="-457200"/>
            <a:r>
              <a:rPr lang="hu-HU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Befizetés elszámolás ügyintézői indításra,</a:t>
            </a:r>
          </a:p>
          <a:p>
            <a:pPr marL="1557321" lvl="3" indent="-457200"/>
            <a:r>
              <a:rPr lang="hu-HU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Évváltás folyamat részeként kötelező indítással</a:t>
            </a:r>
            <a:endParaRPr lang="hu-HU" sz="27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157169" indent="0">
              <a:buNone/>
            </a:pPr>
            <a:r>
              <a:rPr lang="hu-HU" sz="27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…és a többi</a:t>
            </a:r>
          </a:p>
          <a:p>
            <a:pPr marL="1100129" lvl="2" indent="-342900"/>
            <a:r>
              <a:rPr lang="hu-HU" sz="2100" dirty="0">
                <a:latin typeface="Calibri Light" panose="020F0302020204030204" pitchFamily="34" charset="0"/>
                <a:cs typeface="Calibri Light" panose="020F0302020204030204" pitchFamily="34" charset="0"/>
              </a:rPr>
              <a:t>Utólagos megjegyzés írás, Kimenő iktatószám visszaírás, Új adózó számlaszám rögzítés, Központi  szűrő beállítások, Torzszámla figyelmeztetés…</a:t>
            </a:r>
          </a:p>
          <a:p>
            <a:pPr marL="157169" indent="0" algn="ctr">
              <a:buNone/>
            </a:pPr>
            <a:r>
              <a:rPr lang="hu-HU" sz="2700" b="1" dirty="0">
                <a:solidFill>
                  <a:srgbClr val="2349AC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A feladat okán a fejlesztések sora soha nem </a:t>
            </a:r>
            <a:r>
              <a:rPr lang="hu-HU" sz="2700" b="1" dirty="0" err="1">
                <a:solidFill>
                  <a:srgbClr val="2349AC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nem</a:t>
            </a:r>
            <a:r>
              <a:rPr lang="hu-HU" sz="2700" b="1" dirty="0">
                <a:solidFill>
                  <a:srgbClr val="2349AC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ér(</a:t>
            </a:r>
            <a:r>
              <a:rPr lang="hu-HU" sz="2700" b="1" dirty="0" err="1">
                <a:solidFill>
                  <a:srgbClr val="2349AC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het</a:t>
            </a:r>
            <a:r>
              <a:rPr lang="hu-HU" sz="2700" b="1" dirty="0">
                <a:solidFill>
                  <a:srgbClr val="2349AC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 véget!</a:t>
            </a:r>
          </a:p>
          <a:p>
            <a:pPr marL="157169" indent="0">
              <a:buNone/>
            </a:pPr>
            <a:endParaRPr lang="hu-HU" sz="27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hu-HU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hu-HU" sz="24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</p:txBody>
      </p:sp>
    </p:spTree>
    <p:extLst>
      <p:ext uri="{BB962C8B-B14F-4D97-AF65-F5344CB8AC3E}">
        <p14:creationId xmlns:p14="http://schemas.microsoft.com/office/powerpoint/2010/main" val="1189321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2558516" y="228896"/>
            <a:ext cx="4412043" cy="864096"/>
          </a:xfrm>
        </p:spPr>
        <p:txBody>
          <a:bodyPr>
            <a:normAutofit/>
          </a:bodyPr>
          <a:lstStyle/>
          <a:p>
            <a:pPr algn="ctr"/>
            <a:r>
              <a:rPr lang="hu-HU" dirty="0">
                <a:latin typeface="+mn-lt"/>
                <a:cs typeface="Calibri Light" panose="020F0302020204030204" pitchFamily="34" charset="0"/>
              </a:rPr>
              <a:t>Külső kapcsolatok</a:t>
            </a:r>
            <a:endParaRPr lang="hu-HU" dirty="0">
              <a:latin typeface="+mn-lt"/>
            </a:endParaRPr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2" y="271482"/>
            <a:ext cx="1859853" cy="432048"/>
          </a:xfrm>
          <a:prstGeom prst="rect">
            <a:avLst/>
          </a:prstGeom>
        </p:spPr>
      </p:pic>
      <p:sp>
        <p:nvSpPr>
          <p:cNvPr id="5" name="Tartalom helye 2"/>
          <p:cNvSpPr>
            <a:spLocks noGrp="1"/>
          </p:cNvSpPr>
          <p:nvPr>
            <p:ph idx="1"/>
          </p:nvPr>
        </p:nvSpPr>
        <p:spPr>
          <a:xfrm>
            <a:off x="107504" y="1268760"/>
            <a:ext cx="8712968" cy="5400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b="1" dirty="0">
                <a:latin typeface="+mn-lt"/>
                <a:cs typeface="Calibri Light" panose="020F0302020204030204" pitchFamily="34" charset="0"/>
              </a:rPr>
              <a:t>Levelezés -&gt; Posta(Hibrid)</a:t>
            </a:r>
          </a:p>
          <a:p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Mintagenerálás kérés</a:t>
            </a:r>
          </a:p>
          <a:p>
            <a:pPr lvl="2"/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Kijelölt tételekre, kérésre</a:t>
            </a:r>
          </a:p>
          <a:p>
            <a:pPr lvl="2"/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Külön menüpontból indítva</a:t>
            </a:r>
          </a:p>
          <a:p>
            <a:pPr lvl="2"/>
            <a:r>
              <a:rPr lang="hu-HU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Előnye: rövidebb megrendelési idő!</a:t>
            </a:r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id="{24F97906-CBA8-45AB-AA38-03654F7945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670" y="3199107"/>
            <a:ext cx="8383890" cy="2975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431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2558516" y="228896"/>
            <a:ext cx="4412043" cy="864096"/>
          </a:xfrm>
        </p:spPr>
        <p:txBody>
          <a:bodyPr>
            <a:normAutofit/>
          </a:bodyPr>
          <a:lstStyle/>
          <a:p>
            <a:pPr algn="ctr"/>
            <a:r>
              <a:rPr lang="hu-HU" dirty="0">
                <a:latin typeface="+mn-lt"/>
                <a:cs typeface="Calibri Light" panose="020F0302020204030204" pitchFamily="34" charset="0"/>
              </a:rPr>
              <a:t>Külső kapcsolatok</a:t>
            </a:r>
            <a:endParaRPr lang="hu-HU" dirty="0">
              <a:latin typeface="+mn-lt"/>
            </a:endParaRPr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2" y="271482"/>
            <a:ext cx="1859853" cy="432048"/>
          </a:xfrm>
          <a:prstGeom prst="rect">
            <a:avLst/>
          </a:prstGeom>
        </p:spPr>
      </p:pic>
      <p:sp>
        <p:nvSpPr>
          <p:cNvPr id="5" name="Tartalom helye 2"/>
          <p:cNvSpPr>
            <a:spLocks noGrp="1"/>
          </p:cNvSpPr>
          <p:nvPr>
            <p:ph idx="1"/>
          </p:nvPr>
        </p:nvSpPr>
        <p:spPr>
          <a:xfrm>
            <a:off x="107504" y="1268760"/>
            <a:ext cx="8712968" cy="5400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b="1" dirty="0">
                <a:latin typeface="+mn-lt"/>
                <a:cs typeface="Calibri Light" panose="020F0302020204030204" pitchFamily="34" charset="0"/>
              </a:rPr>
              <a:t>Levelezés -&gt; Posta(Hibrid)</a:t>
            </a:r>
          </a:p>
          <a:p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Elektronikus kézbesítési igazolás (EKI )</a:t>
            </a:r>
          </a:p>
          <a:p>
            <a:pPr lvl="2"/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Nem azonos az </a:t>
            </a:r>
            <a:r>
              <a:rPr lang="hu-HU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eTérti</a:t>
            </a:r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 szolgáltatással – </a:t>
            </a:r>
            <a:r>
              <a:rPr lang="hu-HU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( elektronikus feladójegyzék feldolgozás állománya)</a:t>
            </a:r>
          </a:p>
          <a:p>
            <a:pPr lvl="2"/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Új Hibrid szolgáltatás üzenet, posta által bontott </a:t>
            </a:r>
            <a:r>
              <a:rPr lang="hu-HU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xml</a:t>
            </a:r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 alapján</a:t>
            </a:r>
          </a:p>
          <a:p>
            <a:pPr lvl="2"/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automatikusan kerül feldolgozásra</a:t>
            </a:r>
          </a:p>
          <a:p>
            <a:pPr lvl="2"/>
            <a:r>
              <a:rPr lang="hu-HU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Eredménye: jogerősítés gyorsítása(!)</a:t>
            </a:r>
          </a:p>
          <a:p>
            <a:pPr lvl="2"/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Később Tértivevény pdf formátum tárolás Központi Dokumentum tárba</a:t>
            </a:r>
          </a:p>
          <a:p>
            <a:pPr lvl="2"/>
            <a:endParaRPr lang="hu-HU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lvl="2"/>
            <a:endParaRPr lang="hu-HU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hu-HU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hu-HU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Csak csekk megrendelés – címző oldallal</a:t>
            </a:r>
          </a:p>
          <a:p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Külföldi címek kezelése – engedélyezett ( Ország kód vezérlés) </a:t>
            </a:r>
          </a:p>
          <a:p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Megrendelés engedélyezése előtt statisztikai adatlekérés (PDF)</a:t>
            </a:r>
          </a:p>
          <a:p>
            <a:pPr marL="0" indent="0">
              <a:buNone/>
            </a:pPr>
            <a:endParaRPr lang="hu-HU" sz="24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93C0903F-08B5-494E-B31B-8DF3C1E885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025" y="3786842"/>
            <a:ext cx="8486775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058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2558516" y="228896"/>
            <a:ext cx="4412043" cy="864096"/>
          </a:xfrm>
        </p:spPr>
        <p:txBody>
          <a:bodyPr>
            <a:normAutofit/>
          </a:bodyPr>
          <a:lstStyle/>
          <a:p>
            <a:pPr algn="ctr"/>
            <a:r>
              <a:rPr lang="hu-HU" dirty="0">
                <a:latin typeface="+mn-lt"/>
                <a:cs typeface="Calibri Light" panose="020F0302020204030204" pitchFamily="34" charset="0"/>
              </a:rPr>
              <a:t>Külső kapcsolatok</a:t>
            </a:r>
            <a:endParaRPr lang="hu-HU" dirty="0">
              <a:latin typeface="+mn-lt"/>
            </a:endParaRPr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2" y="271482"/>
            <a:ext cx="1859853" cy="432048"/>
          </a:xfrm>
          <a:prstGeom prst="rect">
            <a:avLst/>
          </a:prstGeom>
        </p:spPr>
      </p:pic>
      <p:sp>
        <p:nvSpPr>
          <p:cNvPr id="5" name="Tartalom helye 2"/>
          <p:cNvSpPr>
            <a:spLocks noGrp="1"/>
          </p:cNvSpPr>
          <p:nvPr>
            <p:ph idx="1"/>
          </p:nvPr>
        </p:nvSpPr>
        <p:spPr>
          <a:xfrm>
            <a:off x="107504" y="1268760"/>
            <a:ext cx="8712968" cy="5400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b="1" dirty="0">
                <a:latin typeface="+mn-lt"/>
                <a:cs typeface="Calibri Light" panose="020F0302020204030204" pitchFamily="34" charset="0"/>
              </a:rPr>
              <a:t>Azonnali Gépjármű adatelérés</a:t>
            </a:r>
            <a:br>
              <a:rPr lang="hu-HU" b="1" dirty="0">
                <a:latin typeface="+mn-lt"/>
                <a:cs typeface="Calibri Light" panose="020F0302020204030204" pitchFamily="34" charset="0"/>
              </a:rPr>
            </a:br>
            <a:r>
              <a:rPr lang="hu-HU" b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Adatelérés</a:t>
            </a:r>
            <a:r>
              <a:rPr lang="hu-HU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 módja </a:t>
            </a:r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- KKSZB (Központi kormányzati szolgáltatásbusz)</a:t>
            </a:r>
          </a:p>
          <a:p>
            <a:pPr marL="0" indent="0">
              <a:buNone/>
            </a:pPr>
            <a:r>
              <a:rPr lang="hu-HU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Tartalma</a:t>
            </a:r>
          </a:p>
          <a:p>
            <a:pPr marL="942960" lvl="2" indent="-342900"/>
            <a:r>
              <a:rPr lang="hu-HU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Gépjármű adatszolgáltatással azonos gépjármű adatok</a:t>
            </a:r>
          </a:p>
          <a:p>
            <a:pPr marL="942960" lvl="2" indent="-342900"/>
            <a:r>
              <a:rPr lang="hu-HU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Csak az aktuális állapot</a:t>
            </a:r>
          </a:p>
          <a:p>
            <a:pPr marL="0" indent="0">
              <a:buNone/>
            </a:pPr>
            <a:r>
              <a:rPr lang="hu-HU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Alkalmazás helyei</a:t>
            </a:r>
          </a:p>
          <a:p>
            <a:pPr marL="342891" lvl="1" indent="0">
              <a:buNone/>
            </a:pPr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Gépjármű törzs </a:t>
            </a:r>
          </a:p>
          <a:p>
            <a:pPr lvl="2"/>
            <a:r>
              <a:rPr lang="hu-HU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Adatellenőrzés</a:t>
            </a:r>
          </a:p>
          <a:p>
            <a:pPr lvl="2"/>
            <a:r>
              <a:rPr lang="hu-HU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Rendszám változás átvezetés</a:t>
            </a:r>
          </a:p>
          <a:p>
            <a:pPr marL="300031" lvl="1" indent="0">
              <a:buNone/>
            </a:pPr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Végrehajtás</a:t>
            </a:r>
          </a:p>
          <a:p>
            <a:pPr marL="885810" lvl="2" indent="-285750"/>
            <a:r>
              <a:rPr lang="hu-HU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Adós gépjárművei</a:t>
            </a:r>
          </a:p>
          <a:p>
            <a:pPr marL="0" indent="0">
              <a:buNone/>
            </a:pPr>
            <a:r>
              <a:rPr lang="hu-HU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Megjelenítés</a:t>
            </a:r>
          </a:p>
          <a:p>
            <a:pPr lvl="2"/>
            <a:r>
              <a:rPr lang="hu-HU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Képernyőn -  címszöveggel ellátott </a:t>
            </a:r>
            <a:r>
              <a:rPr lang="hu-HU" b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Xml</a:t>
            </a:r>
            <a:r>
              <a:rPr lang="hu-HU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 adat</a:t>
            </a:r>
          </a:p>
          <a:p>
            <a:pPr lvl="2"/>
            <a:r>
              <a:rPr lang="hu-HU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Képernyős információ  - letölthető pdf formátumban</a:t>
            </a:r>
            <a:endParaRPr lang="hu-HU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hu-HU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hu-HU" sz="24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</p:txBody>
      </p:sp>
      <p:sp>
        <p:nvSpPr>
          <p:cNvPr id="3" name="Szövegdoboz 2">
            <a:extLst>
              <a:ext uri="{FF2B5EF4-FFF2-40B4-BE49-F238E27FC236}">
                <a16:creationId xmlns:a16="http://schemas.microsoft.com/office/drawing/2014/main" id="{6CB0D1D5-8C6E-4EAD-990E-8E3FE8622B1A}"/>
              </a:ext>
            </a:extLst>
          </p:cNvPr>
          <p:cNvSpPr txBox="1"/>
          <p:nvPr/>
        </p:nvSpPr>
        <p:spPr>
          <a:xfrm>
            <a:off x="3277997" y="3613746"/>
            <a:ext cx="3905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>
                <a:solidFill>
                  <a:srgbClr val="2349AC"/>
                </a:solidFill>
              </a:rPr>
              <a:t>Lekérdezés rendszám alapján</a:t>
            </a:r>
          </a:p>
        </p:txBody>
      </p:sp>
      <p:sp>
        <p:nvSpPr>
          <p:cNvPr id="8" name="Szövegdoboz 7">
            <a:extLst>
              <a:ext uri="{FF2B5EF4-FFF2-40B4-BE49-F238E27FC236}">
                <a16:creationId xmlns:a16="http://schemas.microsoft.com/office/drawing/2014/main" id="{12CF820E-B21E-43FD-BCE2-95576D8B8645}"/>
              </a:ext>
            </a:extLst>
          </p:cNvPr>
          <p:cNvSpPr txBox="1"/>
          <p:nvPr/>
        </p:nvSpPr>
        <p:spPr>
          <a:xfrm>
            <a:off x="3339212" y="4916800"/>
            <a:ext cx="3905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>
                <a:solidFill>
                  <a:srgbClr val="2349AC"/>
                </a:solidFill>
              </a:rPr>
              <a:t>Lekérdezés adózó alapján</a:t>
            </a: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4330841B-E922-4747-B03B-354BCBF82A78}"/>
              </a:ext>
            </a:extLst>
          </p:cNvPr>
          <p:cNvSpPr txBox="1"/>
          <p:nvPr/>
        </p:nvSpPr>
        <p:spPr>
          <a:xfrm>
            <a:off x="6363205" y="4916800"/>
            <a:ext cx="23235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>
                <a:solidFill>
                  <a:srgbClr val="FF0000"/>
                </a:solidFill>
              </a:rPr>
              <a:t>Még nem biztosított!</a:t>
            </a:r>
          </a:p>
        </p:txBody>
      </p:sp>
      <p:sp>
        <p:nvSpPr>
          <p:cNvPr id="11" name="Szövegdoboz 10">
            <a:extLst>
              <a:ext uri="{FF2B5EF4-FFF2-40B4-BE49-F238E27FC236}">
                <a16:creationId xmlns:a16="http://schemas.microsoft.com/office/drawing/2014/main" id="{401C6703-F3E7-4ABE-960A-4E8F242CC523}"/>
              </a:ext>
            </a:extLst>
          </p:cNvPr>
          <p:cNvSpPr txBox="1"/>
          <p:nvPr/>
        </p:nvSpPr>
        <p:spPr>
          <a:xfrm>
            <a:off x="3464102" y="2874922"/>
            <a:ext cx="3905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>
                <a:solidFill>
                  <a:srgbClr val="FF0000"/>
                </a:solidFill>
              </a:rPr>
              <a:t>Nincs történetiség!</a:t>
            </a:r>
          </a:p>
        </p:txBody>
      </p:sp>
    </p:spTree>
    <p:extLst>
      <p:ext uri="{BB962C8B-B14F-4D97-AF65-F5344CB8AC3E}">
        <p14:creationId xmlns:p14="http://schemas.microsoft.com/office/powerpoint/2010/main" val="3876966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2558516" y="228896"/>
            <a:ext cx="4412043" cy="864096"/>
          </a:xfrm>
        </p:spPr>
        <p:txBody>
          <a:bodyPr>
            <a:normAutofit/>
          </a:bodyPr>
          <a:lstStyle/>
          <a:p>
            <a:pPr algn="ctr"/>
            <a:r>
              <a:rPr lang="hu-HU" dirty="0">
                <a:latin typeface="+mn-lt"/>
                <a:cs typeface="Calibri Light" panose="020F0302020204030204" pitchFamily="34" charset="0"/>
              </a:rPr>
              <a:t>Külső kapcsolatok</a:t>
            </a:r>
            <a:endParaRPr lang="hu-HU" dirty="0">
              <a:latin typeface="+mn-lt"/>
            </a:endParaRPr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2" y="271482"/>
            <a:ext cx="1859853" cy="432048"/>
          </a:xfrm>
          <a:prstGeom prst="rect">
            <a:avLst/>
          </a:prstGeom>
        </p:spPr>
      </p:pic>
      <p:sp>
        <p:nvSpPr>
          <p:cNvPr id="5" name="Tartalom helye 2"/>
          <p:cNvSpPr>
            <a:spLocks noGrp="1"/>
          </p:cNvSpPr>
          <p:nvPr>
            <p:ph idx="1"/>
          </p:nvPr>
        </p:nvSpPr>
        <p:spPr>
          <a:xfrm>
            <a:off x="107504" y="1268760"/>
            <a:ext cx="8712968" cy="5400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b="1" dirty="0">
                <a:latin typeface="+mn-lt"/>
                <a:cs typeface="Calibri Light" panose="020F0302020204030204" pitchFamily="34" charset="0"/>
              </a:rPr>
              <a:t>Külső parkolórendszer  - Jellemzők</a:t>
            </a:r>
          </a:p>
          <a:p>
            <a:pPr lvl="1"/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KKSZB-n publikált </a:t>
            </a:r>
            <a:r>
              <a:rPr lang="hu-HU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ASP.Adó</a:t>
            </a:r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 szolgáltatás</a:t>
            </a:r>
          </a:p>
          <a:p>
            <a:pPr lvl="1"/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Lekérdező személy naplózás</a:t>
            </a:r>
          </a:p>
          <a:p>
            <a:pPr lvl="1"/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Érintett ügyfél azonosítás ( 4T)</a:t>
            </a:r>
          </a:p>
          <a:p>
            <a:pPr lvl="1"/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Szűkített információ az adózóról</a:t>
            </a:r>
          </a:p>
          <a:p>
            <a:pPr lvl="1"/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Gépjárműszámla állapotról</a:t>
            </a:r>
          </a:p>
          <a:p>
            <a:pPr marL="0" indent="0">
              <a:buNone/>
            </a:pPr>
            <a:endParaRPr lang="hu-HU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hu-HU" b="1" dirty="0">
                <a:latin typeface="+mn-lt"/>
                <a:cs typeface="Calibri Light" panose="020F0302020204030204" pitchFamily="34" charset="0"/>
              </a:rPr>
              <a:t>Ingatlan nyilvántartás - Jellemzők</a:t>
            </a:r>
          </a:p>
          <a:p>
            <a:pPr lvl="1"/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Évi 1x-i adatszolgáltatás</a:t>
            </a:r>
          </a:p>
          <a:p>
            <a:pPr lvl="1"/>
            <a:r>
              <a:rPr lang="hu-HU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Xml</a:t>
            </a:r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 állapot feldolgozás, táblázatos tárolás</a:t>
            </a:r>
          </a:p>
          <a:p>
            <a:pPr lvl="1"/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Bevallott ingatlantörzs egyezőség vizsgálat</a:t>
            </a:r>
          </a:p>
          <a:p>
            <a:pPr lvl="1"/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Szűrt táblázatból iratkészítés </a:t>
            </a:r>
          </a:p>
          <a:p>
            <a:endParaRPr lang="hu-HU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hu-HU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hu-HU" sz="24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</p:txBody>
      </p:sp>
      <p:sp>
        <p:nvSpPr>
          <p:cNvPr id="6" name="Szövegdoboz 5">
            <a:extLst>
              <a:ext uri="{FF2B5EF4-FFF2-40B4-BE49-F238E27FC236}">
                <a16:creationId xmlns:a16="http://schemas.microsoft.com/office/drawing/2014/main" id="{1D698051-9933-4643-9C51-7783B3B71228}"/>
              </a:ext>
            </a:extLst>
          </p:cNvPr>
          <p:cNvSpPr txBox="1"/>
          <p:nvPr/>
        </p:nvSpPr>
        <p:spPr>
          <a:xfrm>
            <a:off x="5131421" y="2305063"/>
            <a:ext cx="39050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>
                <a:solidFill>
                  <a:srgbClr val="2349AC"/>
                </a:solidFill>
              </a:rPr>
              <a:t>Kialakítása IGSZ támogatással történik, folyamatban </a:t>
            </a:r>
          </a:p>
        </p:txBody>
      </p:sp>
    </p:spTree>
    <p:extLst>
      <p:ext uri="{BB962C8B-B14F-4D97-AF65-F5344CB8AC3E}">
        <p14:creationId xmlns:p14="http://schemas.microsoft.com/office/powerpoint/2010/main" val="1840021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2558516" y="228896"/>
            <a:ext cx="4412043" cy="864096"/>
          </a:xfrm>
        </p:spPr>
        <p:txBody>
          <a:bodyPr>
            <a:normAutofit/>
          </a:bodyPr>
          <a:lstStyle/>
          <a:p>
            <a:pPr algn="ctr"/>
            <a:r>
              <a:rPr lang="hu-HU" dirty="0">
                <a:latin typeface="+mn-lt"/>
                <a:cs typeface="Calibri Light" panose="020F0302020204030204" pitchFamily="34" charset="0"/>
              </a:rPr>
              <a:t>Funkcionális bővítések</a:t>
            </a:r>
            <a:br>
              <a:rPr lang="hu-HU" dirty="0">
                <a:latin typeface="+mn-lt"/>
                <a:cs typeface="Calibri Light" panose="020F0302020204030204" pitchFamily="34" charset="0"/>
              </a:rPr>
            </a:br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Jogszabály módosítások okán</a:t>
            </a:r>
            <a:endParaRPr lang="hu-HU" dirty="0">
              <a:latin typeface="+mn-lt"/>
            </a:endParaRPr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2" y="271482"/>
            <a:ext cx="1859853" cy="432048"/>
          </a:xfrm>
          <a:prstGeom prst="rect">
            <a:avLst/>
          </a:prstGeom>
        </p:spPr>
      </p:pic>
      <p:sp>
        <p:nvSpPr>
          <p:cNvPr id="5" name="Tartalom helye 2"/>
          <p:cNvSpPr>
            <a:spLocks noGrp="1"/>
          </p:cNvSpPr>
          <p:nvPr>
            <p:ph idx="1"/>
          </p:nvPr>
        </p:nvSpPr>
        <p:spPr>
          <a:xfrm>
            <a:off x="107504" y="1268760"/>
            <a:ext cx="8712968" cy="5400600"/>
          </a:xfrm>
        </p:spPr>
        <p:txBody>
          <a:bodyPr>
            <a:normAutofit/>
          </a:bodyPr>
          <a:lstStyle/>
          <a:p>
            <a:pPr marL="342891" lvl="1" indent="0">
              <a:buNone/>
            </a:pPr>
            <a:r>
              <a:rPr lang="hu-HU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Sport vállalkozások Iparűzési adó bevallásai 2020.01.01-től - </a:t>
            </a:r>
            <a:r>
              <a:rPr lang="hu-HU" b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Htv</a:t>
            </a:r>
            <a:r>
              <a:rPr lang="hu-HU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. 42/D (4)</a:t>
            </a:r>
          </a:p>
          <a:p>
            <a:pPr lvl="2"/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2019.12.31 után érkezett bevallások</a:t>
            </a:r>
          </a:p>
          <a:p>
            <a:pPr lvl="2"/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csak a NAV-</a:t>
            </a:r>
            <a:r>
              <a:rPr lang="hu-HU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on</a:t>
            </a:r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 keresztül érkezett űrlap lesz feldolgozható!</a:t>
            </a:r>
          </a:p>
          <a:p>
            <a:pPr lvl="2"/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Bevallás mentéskor, I lap feldolgozáskor validáció bővítés </a:t>
            </a:r>
          </a:p>
          <a:p>
            <a:pPr lvl="3"/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Adós típus:  2 |Vállalkozó</a:t>
            </a:r>
          </a:p>
          <a:p>
            <a:pPr lvl="3"/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Fő TEÁOR száma alapján sporttevékenységet folytató: 1-3 számjegye: 931 </a:t>
            </a:r>
          </a:p>
          <a:p>
            <a:pPr marL="342891" lvl="1" indent="0">
              <a:buNone/>
            </a:pPr>
            <a:r>
              <a:rPr lang="hu-HU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NAV-</a:t>
            </a:r>
            <a:r>
              <a:rPr lang="hu-HU" b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on</a:t>
            </a:r>
            <a:r>
              <a:rPr lang="hu-HU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 keresztül érkező meghatalmazások fogadása, feldolgozása</a:t>
            </a:r>
          </a:p>
          <a:p>
            <a:pPr lvl="2"/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Kialakítása folyamatban – NAV-os egyeztetések, űrlap minták, tartalom</a:t>
            </a:r>
          </a:p>
          <a:p>
            <a:pPr lvl="2"/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NAV-os(ÁNYK-s) űrlapok beérkezése HKP-n keresztül, iktatott ügyiratok</a:t>
            </a:r>
          </a:p>
          <a:p>
            <a:pPr lvl="2"/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Feldolgozás egyedi ügyintéző által </a:t>
            </a:r>
            <a:r>
              <a:rPr lang="hu-HU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– számossága kevesebb mint a NAVONKOR2</a:t>
            </a:r>
          </a:p>
          <a:p>
            <a:pPr lvl="2"/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Külön kezelt meghatalmazások</a:t>
            </a:r>
          </a:p>
          <a:p>
            <a:pPr lvl="2"/>
            <a:endParaRPr lang="hu-HU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hu-HU" sz="24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6F9ECF46-EEA4-45A9-B5F4-F11ED37AAC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51741" y="4957682"/>
            <a:ext cx="6020769" cy="1689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369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6799" y="325823"/>
            <a:ext cx="1389759" cy="476975"/>
          </a:xfrm>
          <a:prstGeom prst="rect">
            <a:avLst/>
          </a:prstGeom>
        </p:spPr>
      </p:pic>
      <p:pic>
        <p:nvPicPr>
          <p:cNvPr id="3" name="Kép 2">
            <a:extLst>
              <a:ext uri="{FF2B5EF4-FFF2-40B4-BE49-F238E27FC236}">
                <a16:creationId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309" y="324867"/>
            <a:ext cx="1818202" cy="369917"/>
          </a:xfrm>
          <a:prstGeom prst="rect">
            <a:avLst/>
          </a:prstGeom>
        </p:spPr>
      </p:pic>
      <p:sp>
        <p:nvSpPr>
          <p:cNvPr id="4" name="Cím 3">
            <a:extLst>
              <a:ext uri="{FF2B5EF4-FFF2-40B4-BE49-F238E27FC236}">
                <a16:creationId xmlns:a16="http://schemas.microsoft.com/office/drawing/2014/main" id="{24CB527D-B77E-45FE-86DA-91AA19B72141}"/>
              </a:ext>
            </a:extLst>
          </p:cNvPr>
          <p:cNvSpPr txBox="1">
            <a:spLocks/>
          </p:cNvSpPr>
          <p:nvPr/>
        </p:nvSpPr>
        <p:spPr>
          <a:xfrm>
            <a:off x="2555777" y="399634"/>
            <a:ext cx="4412043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 algn="ctr"/>
            <a:r>
              <a:rPr lang="hu-HU" sz="1800" dirty="0" err="1"/>
              <a:t>ASP.adó</a:t>
            </a:r>
            <a:r>
              <a:rPr lang="hu-HU" sz="1800" dirty="0"/>
              <a:t> fejlesztési célok, feladatok</a:t>
            </a:r>
            <a:endParaRPr lang="hu-HU" sz="1800" dirty="0">
              <a:solidFill>
                <a:prstClr val="white"/>
              </a:solidFill>
            </a:endParaRPr>
          </a:p>
        </p:txBody>
      </p:sp>
      <p:sp>
        <p:nvSpPr>
          <p:cNvPr id="5" name="Téglalap 4">
            <a:extLst>
              <a:ext uri="{FF2B5EF4-FFF2-40B4-BE49-F238E27FC236}">
                <a16:creationId xmlns:a16="http://schemas.microsoft.com/office/drawing/2014/main" id="{A324EBFB-53ED-4740-A54E-7AE6799E7275}"/>
              </a:ext>
            </a:extLst>
          </p:cNvPr>
          <p:cNvSpPr/>
          <p:nvPr/>
        </p:nvSpPr>
        <p:spPr>
          <a:xfrm>
            <a:off x="327171" y="1475197"/>
            <a:ext cx="872455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sz="3200" b="1" dirty="0"/>
              <a:t>Fejlesztési feladatok – kiemelt témák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u-HU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Elektronikus ügyintézési folyamatok bővítése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hu-HU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	EFER, JKÜ, Adóegyenleg, Ügyfél információ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u-HU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Végrehajtás feladat támogatások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hu-HU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Táblázat bővítések, Ügyintéző beépítés, Inkasszó mentett állapotra, Előzmény iktatószám, Új partnertörzs, Csoportos VH kezelés, Előzmény mutatás, Automatikus elszámolás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u-HU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Külső Kapcsolatok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hu-HU" sz="2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PostaHibrid</a:t>
            </a:r>
            <a:r>
              <a:rPr lang="hu-HU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 EKI, KKSZB – Gépjármű adatok, Parkoló rendszer,</a:t>
            </a:r>
            <a:br>
              <a:rPr lang="hu-HU" sz="24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hu-HU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Ingatlannyilvántartás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u-HU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Funkcionális bővítések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hu-HU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Jogszabályi, Pénzügyi folyamatok, Felhasználói élmény</a:t>
            </a:r>
          </a:p>
        </p:txBody>
      </p:sp>
    </p:spTree>
    <p:extLst>
      <p:ext uri="{BB962C8B-B14F-4D97-AF65-F5344CB8AC3E}">
        <p14:creationId xmlns:p14="http://schemas.microsoft.com/office/powerpoint/2010/main" val="1633252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2558516" y="228896"/>
            <a:ext cx="4412043" cy="864096"/>
          </a:xfrm>
        </p:spPr>
        <p:txBody>
          <a:bodyPr>
            <a:normAutofit/>
          </a:bodyPr>
          <a:lstStyle/>
          <a:p>
            <a:pPr algn="ctr"/>
            <a:r>
              <a:rPr lang="hu-HU" dirty="0">
                <a:latin typeface="+mn-lt"/>
                <a:cs typeface="Calibri Light" panose="020F0302020204030204" pitchFamily="34" charset="0"/>
              </a:rPr>
              <a:t>Funkcionális bővítések</a:t>
            </a:r>
            <a:endParaRPr lang="hu-HU" dirty="0">
              <a:latin typeface="+mn-lt"/>
            </a:endParaRPr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2" y="271482"/>
            <a:ext cx="1859853" cy="432048"/>
          </a:xfrm>
          <a:prstGeom prst="rect">
            <a:avLst/>
          </a:prstGeom>
        </p:spPr>
      </p:pic>
      <p:sp>
        <p:nvSpPr>
          <p:cNvPr id="5" name="Tartalom helye 2"/>
          <p:cNvSpPr>
            <a:spLocks noGrp="1"/>
          </p:cNvSpPr>
          <p:nvPr>
            <p:ph idx="1"/>
          </p:nvPr>
        </p:nvSpPr>
        <p:spPr>
          <a:xfrm>
            <a:off x="107504" y="1268760"/>
            <a:ext cx="8712968" cy="5400600"/>
          </a:xfrm>
        </p:spPr>
        <p:txBody>
          <a:bodyPr>
            <a:normAutofit/>
          </a:bodyPr>
          <a:lstStyle/>
          <a:p>
            <a:pPr marL="42860" indent="0">
              <a:buNone/>
            </a:pPr>
            <a:r>
              <a:rPr lang="hu-HU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Irányított törlés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Könyvelés táblában, jogerős tételekre, ügyintéző által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Számfejtést befolyásoló előírás és törlés tételek összekapcsolása</a:t>
            </a:r>
          </a:p>
          <a:p>
            <a:pPr lvl="1">
              <a:buFont typeface="Arial" panose="020B0604020202020204" pitchFamily="34" charset="0"/>
              <a:buChar char="•"/>
            </a:pPr>
            <a:endParaRPr lang="hu-HU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endParaRPr lang="hu-HU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42860" indent="0">
              <a:buNone/>
            </a:pPr>
            <a:endParaRPr lang="hu-HU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endParaRPr lang="hu-HU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Folyamata</a:t>
            </a:r>
          </a:p>
          <a:p>
            <a:pPr marL="1100120" lvl="2" indent="-457200">
              <a:buFont typeface="+mj-lt"/>
              <a:buAutoNum type="arabicPeriod"/>
            </a:pPr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Törlőtétel kiválasztás</a:t>
            </a:r>
          </a:p>
          <a:p>
            <a:pPr marL="1100120" lvl="2" indent="-457200">
              <a:buFont typeface="+mj-lt"/>
              <a:buAutoNum type="arabicPeriod"/>
            </a:pPr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Előírás tétel kiválasztás</a:t>
            </a:r>
          </a:p>
          <a:p>
            <a:pPr marL="1100120" lvl="2" indent="-457200">
              <a:buFont typeface="+mj-lt"/>
              <a:buAutoNum type="arabicPeriod"/>
            </a:pPr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Validáció ellenőrzés ( számlatípus, nem irányított, nem pénzügyi rendező tétel)</a:t>
            </a:r>
          </a:p>
          <a:p>
            <a:pPr marL="1100120" lvl="2" indent="-457200">
              <a:buFont typeface="+mj-lt"/>
              <a:buAutoNum type="arabicPeriod"/>
            </a:pPr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Irányítás bejegyzése</a:t>
            </a:r>
          </a:p>
          <a:p>
            <a:pPr marL="1100120" lvl="2" indent="-457200">
              <a:buFont typeface="+mj-lt"/>
              <a:buAutoNum type="arabicPeriod"/>
            </a:pPr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Információs számfejtésben már látható</a:t>
            </a:r>
          </a:p>
          <a:p>
            <a:pPr marL="1100120" lvl="2" indent="-457200">
              <a:buFont typeface="+mj-lt"/>
              <a:buAutoNum type="arabicPeriod"/>
            </a:pPr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Elszámolás csak valós számfejtésben – Év végén!</a:t>
            </a:r>
          </a:p>
          <a:p>
            <a:pPr lvl="1">
              <a:buFont typeface="Arial" panose="020B0604020202020204" pitchFamily="34" charset="0"/>
              <a:buChar char="•"/>
            </a:pPr>
            <a:endParaRPr lang="hu-HU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endParaRPr lang="hu-HU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hu-HU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hu-HU" sz="24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id="{420EFF0A-DC6B-46FF-A5E5-A311A84E45DC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90968" y="2434948"/>
            <a:ext cx="3093135" cy="1507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525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2558516" y="228896"/>
            <a:ext cx="4412043" cy="864096"/>
          </a:xfrm>
        </p:spPr>
        <p:txBody>
          <a:bodyPr>
            <a:normAutofit/>
          </a:bodyPr>
          <a:lstStyle/>
          <a:p>
            <a:pPr algn="ctr"/>
            <a:r>
              <a:rPr lang="hu-HU" dirty="0">
                <a:latin typeface="+mn-lt"/>
                <a:cs typeface="Calibri Light" panose="020F0302020204030204" pitchFamily="34" charset="0"/>
              </a:rPr>
              <a:t>Funkcionális bővítések</a:t>
            </a:r>
            <a:br>
              <a:rPr lang="hu-HU" dirty="0">
                <a:latin typeface="+mn-lt"/>
                <a:cs typeface="Calibri Light" panose="020F0302020204030204" pitchFamily="34" charset="0"/>
              </a:rPr>
            </a:br>
            <a:r>
              <a:rPr lang="hu-HU" dirty="0">
                <a:latin typeface="+mn-lt"/>
                <a:cs typeface="Calibri Light" panose="020F0302020204030204" pitchFamily="34" charset="0"/>
              </a:rPr>
              <a:t>Fizetési könnyítés</a:t>
            </a:r>
            <a:endParaRPr lang="hu-HU" dirty="0">
              <a:latin typeface="+mn-lt"/>
            </a:endParaRPr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2" y="271482"/>
            <a:ext cx="1859853" cy="432048"/>
          </a:xfrm>
          <a:prstGeom prst="rect">
            <a:avLst/>
          </a:prstGeom>
        </p:spPr>
      </p:pic>
      <p:sp>
        <p:nvSpPr>
          <p:cNvPr id="5" name="Tartalom helye 2"/>
          <p:cNvSpPr>
            <a:spLocks noGrp="1"/>
          </p:cNvSpPr>
          <p:nvPr>
            <p:ph idx="1"/>
          </p:nvPr>
        </p:nvSpPr>
        <p:spPr>
          <a:xfrm>
            <a:off x="107504" y="1268760"/>
            <a:ext cx="8712968" cy="5400600"/>
          </a:xfrm>
        </p:spPr>
        <p:txBody>
          <a:bodyPr>
            <a:normAutofit/>
          </a:bodyPr>
          <a:lstStyle/>
          <a:p>
            <a:pPr marL="342891" lvl="1" indent="0">
              <a:buNone/>
            </a:pPr>
            <a:r>
              <a:rPr lang="hu-HU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Ügyintézői dátum meghatározás - módosíthatóság</a:t>
            </a:r>
          </a:p>
          <a:p>
            <a:pPr marL="42860" indent="0">
              <a:buNone/>
            </a:pPr>
            <a:endParaRPr lang="hu-HU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42860" indent="0">
              <a:buNone/>
            </a:pPr>
            <a:endParaRPr lang="hu-HU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lvl="2"/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Fizetési határidő módosítható</a:t>
            </a:r>
          </a:p>
          <a:p>
            <a:pPr lvl="2"/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Kezdődátum ellenőrzés</a:t>
            </a:r>
          </a:p>
          <a:p>
            <a:pPr lvl="2"/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Azonos határidők együttes átírása</a:t>
            </a:r>
          </a:p>
          <a:p>
            <a:pPr lvl="2"/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Kapcsolódó dátum adatok automatikus beállítása</a:t>
            </a:r>
          </a:p>
          <a:p>
            <a:pPr marL="342891" lvl="1" indent="0">
              <a:buNone/>
            </a:pPr>
            <a:endParaRPr lang="hu-HU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342891" lvl="1" indent="0">
              <a:buNone/>
            </a:pPr>
            <a:r>
              <a:rPr lang="hu-HU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Több érintett számla egy munkafolyamatban</a:t>
            </a:r>
          </a:p>
          <a:p>
            <a:pPr lvl="2"/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Több számla kijelölhetősége</a:t>
            </a:r>
          </a:p>
          <a:p>
            <a:pPr lvl="2"/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Elszámolás </a:t>
            </a:r>
            <a:r>
              <a:rPr lang="hu-HU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számlánként</a:t>
            </a:r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 – rész folyamatokban</a:t>
            </a:r>
          </a:p>
          <a:p>
            <a:pPr lvl="2"/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Iratkészítés valamennyi számlára</a:t>
            </a:r>
          </a:p>
          <a:p>
            <a:pPr lvl="3"/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1 iratban – Új iratsablon</a:t>
            </a:r>
          </a:p>
          <a:p>
            <a:pPr lvl="3"/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Értesítő mintára – számlacsoportokban </a:t>
            </a:r>
            <a:r>
              <a:rPr lang="hu-HU" dirty="0"/>
              <a:t>{</a:t>
            </a:r>
            <a:r>
              <a:rPr lang="hu-HU" dirty="0" err="1"/>
              <a:t>FizetesiKonnyites.Reszletek.Epitmeny</a:t>
            </a:r>
            <a:r>
              <a:rPr lang="hu-HU" dirty="0"/>
              <a:t>} </a:t>
            </a:r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vagy </a:t>
            </a:r>
          </a:p>
          <a:p>
            <a:pPr lvl="3"/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Lista iratmezőben  </a:t>
            </a:r>
            <a:r>
              <a:rPr lang="hu-HU" dirty="0"/>
              <a:t>{</a:t>
            </a:r>
            <a:r>
              <a:rPr lang="hu-HU" dirty="0" err="1"/>
              <a:t>FizetesiKonnyites.Reszletek</a:t>
            </a:r>
            <a:r>
              <a:rPr lang="hu-HU" dirty="0"/>
              <a:t>} Listamező</a:t>
            </a:r>
            <a:endParaRPr lang="hu-HU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hu-HU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hu-HU" sz="24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3354EE81-1438-46D0-ABF8-EB4571B8A312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58222"/>
            <a:ext cx="5755640" cy="8356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Kép 1">
            <a:extLst>
              <a:ext uri="{FF2B5EF4-FFF2-40B4-BE49-F238E27FC236}">
                <a16:creationId xmlns:a16="http://schemas.microsoft.com/office/drawing/2014/main" id="{B818B04A-0B86-47EE-AC42-3F9A92FE6B5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24115" y="2569735"/>
            <a:ext cx="2876378" cy="1221991"/>
          </a:xfrm>
          <a:prstGeom prst="rect">
            <a:avLst/>
          </a:prstGeom>
        </p:spPr>
      </p:pic>
      <p:pic>
        <p:nvPicPr>
          <p:cNvPr id="3" name="Kép 2">
            <a:extLst>
              <a:ext uri="{FF2B5EF4-FFF2-40B4-BE49-F238E27FC236}">
                <a16:creationId xmlns:a16="http://schemas.microsoft.com/office/drawing/2014/main" id="{3980F28A-0D55-48BC-9369-4B93E289DF1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30505" y="4606655"/>
            <a:ext cx="2895600" cy="1247775"/>
          </a:xfrm>
          <a:prstGeom prst="rect">
            <a:avLst/>
          </a:prstGeom>
        </p:spPr>
      </p:pic>
      <p:pic>
        <p:nvPicPr>
          <p:cNvPr id="12" name="Kép 11">
            <a:extLst>
              <a:ext uri="{FF2B5EF4-FFF2-40B4-BE49-F238E27FC236}">
                <a16:creationId xmlns:a16="http://schemas.microsoft.com/office/drawing/2014/main" id="{291B88AC-E824-4657-9216-52AE6A4F4C3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45" y="5726958"/>
            <a:ext cx="753067" cy="753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938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2558516" y="228896"/>
            <a:ext cx="4412043" cy="864096"/>
          </a:xfrm>
        </p:spPr>
        <p:txBody>
          <a:bodyPr>
            <a:normAutofit/>
          </a:bodyPr>
          <a:lstStyle/>
          <a:p>
            <a:pPr algn="ctr"/>
            <a:r>
              <a:rPr lang="hu-HU" dirty="0"/>
              <a:t>funkcionális bővítések</a:t>
            </a:r>
            <a:r>
              <a:rPr lang="hu-HU" dirty="0">
                <a:cs typeface="Calibri Light" panose="020F0302020204030204" pitchFamily="34" charset="0"/>
              </a:rPr>
              <a:t> </a:t>
            </a:r>
            <a:br>
              <a:rPr lang="hu-HU" dirty="0">
                <a:cs typeface="Calibri Light" panose="020F0302020204030204" pitchFamily="34" charset="0"/>
              </a:rPr>
            </a:br>
            <a:r>
              <a:rPr lang="hu-HU" dirty="0">
                <a:cs typeface="Calibri Light" panose="020F0302020204030204" pitchFamily="34" charset="0"/>
              </a:rPr>
              <a:t>Fizetési könnyítés</a:t>
            </a:r>
            <a:endParaRPr lang="hu-HU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2" y="271482"/>
            <a:ext cx="1859853" cy="432048"/>
          </a:xfrm>
          <a:prstGeom prst="rect">
            <a:avLst/>
          </a:prstGeom>
        </p:spPr>
      </p:pic>
      <p:sp>
        <p:nvSpPr>
          <p:cNvPr id="5" name="Szövegdoboz 4"/>
          <p:cNvSpPr txBox="1"/>
          <p:nvPr/>
        </p:nvSpPr>
        <p:spPr>
          <a:xfrm>
            <a:off x="198147" y="1234078"/>
            <a:ext cx="8856984" cy="5603246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lstStyle/>
          <a:p>
            <a:r>
              <a:rPr lang="hu-HU" sz="2400" b="1" dirty="0"/>
              <a:t>Automatikus részletfizetés </a:t>
            </a:r>
          </a:p>
          <a:p>
            <a:r>
              <a:rPr lang="hu-HU" dirty="0"/>
              <a:t>új részletfizetési típus - Art. 199.§-a alapján</a:t>
            </a:r>
          </a:p>
          <a:p>
            <a:endParaRPr lang="hu-HU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hu-HU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Alapértelmezett beállítások: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Hónapok száma= 12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Elbírálás dátuma = rögzítés dátuma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Kezdő dátum = rögzítés dátuma+15 nap, munkanap figyelembevételével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endParaRPr lang="hu-HU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hu-HU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Ellenőrzések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Csak magánszemély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Tartozás &lt; 500 000 Ft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Max 12 hónap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1 évben csak 1x 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endParaRPr lang="hu-HU" i="1" dirty="0"/>
          </a:p>
          <a:p>
            <a:pPr marL="457200" indent="-457200">
              <a:buFont typeface="Wingdings" panose="05000000000000000000" pitchFamily="2" charset="2"/>
              <a:buChar char="§"/>
            </a:pPr>
            <a:endParaRPr lang="hu-HU" i="1" dirty="0"/>
          </a:p>
          <a:p>
            <a:pPr marL="457200" indent="-457200">
              <a:buFont typeface="Wingdings" panose="05000000000000000000" pitchFamily="2" charset="2"/>
              <a:buChar char="§"/>
            </a:pPr>
            <a:endParaRPr lang="hu-HU" dirty="0"/>
          </a:p>
          <a:p>
            <a:endParaRPr lang="hu-HU" i="1" dirty="0"/>
          </a:p>
          <a:p>
            <a:pPr algn="ctr"/>
            <a:endParaRPr lang="hu-HU" b="1" dirty="0"/>
          </a:p>
        </p:txBody>
      </p:sp>
      <p:pic>
        <p:nvPicPr>
          <p:cNvPr id="11" name="Picture 3">
            <a:extLst>
              <a:ext uri="{FF2B5EF4-FFF2-40B4-BE49-F238E27FC236}">
                <a16:creationId xmlns:a16="http://schemas.microsoft.com/office/drawing/2014/main" id="{B7EC0CD2-DB6E-40A9-A7FB-CDC7B536BF5B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693" y="3658197"/>
            <a:ext cx="5200107" cy="2281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0094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2558516" y="228896"/>
            <a:ext cx="4412043" cy="864096"/>
          </a:xfrm>
        </p:spPr>
        <p:txBody>
          <a:bodyPr>
            <a:normAutofit/>
          </a:bodyPr>
          <a:lstStyle/>
          <a:p>
            <a:pPr algn="ctr"/>
            <a:r>
              <a:rPr lang="hu-HU" dirty="0">
                <a:cs typeface="Calibri Light" panose="020F0302020204030204" pitchFamily="34" charset="0"/>
              </a:rPr>
              <a:t>Funkcionális bővítések</a:t>
            </a:r>
            <a:br>
              <a:rPr lang="hu-HU" dirty="0">
                <a:cs typeface="Calibri Light" panose="020F0302020204030204" pitchFamily="34" charset="0"/>
              </a:rPr>
            </a:br>
            <a:r>
              <a:rPr lang="hu-HU" sz="1400" dirty="0">
                <a:cs typeface="Calibri Light" panose="020F0302020204030204" pitchFamily="34" charset="0"/>
              </a:rPr>
              <a:t>Felhasználói élmény</a:t>
            </a:r>
            <a:endParaRPr lang="hu-HU" dirty="0">
              <a:latin typeface="+mn-lt"/>
            </a:endParaRPr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2" y="271482"/>
            <a:ext cx="1859853" cy="432048"/>
          </a:xfrm>
          <a:prstGeom prst="rect">
            <a:avLst/>
          </a:prstGeom>
        </p:spPr>
      </p:pic>
      <p:sp>
        <p:nvSpPr>
          <p:cNvPr id="5" name="Tartalom helye 2"/>
          <p:cNvSpPr>
            <a:spLocks noGrp="1"/>
          </p:cNvSpPr>
          <p:nvPr>
            <p:ph idx="1"/>
          </p:nvPr>
        </p:nvSpPr>
        <p:spPr>
          <a:xfrm>
            <a:off x="107504" y="1268760"/>
            <a:ext cx="8712968" cy="5400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Folyamatok közötti „átjárás” bővítés -  pl. Túlfizetés rendezés </a:t>
            </a:r>
          </a:p>
          <a:p>
            <a:pPr marL="342900" indent="-342900">
              <a:buFont typeface="+mj-lt"/>
              <a:buAutoNum type="arabicPeriod"/>
            </a:pPr>
            <a:r>
              <a:rPr lang="hu-HU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Leválogatás, szűrés, egyedi pénzügyi művelet indítás</a:t>
            </a:r>
            <a:b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b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b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b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endParaRPr lang="hu-HU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hu-HU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Tételrendezés – automatikus kijelölések, számfejtés indítás </a:t>
            </a:r>
            <a:b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b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b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endParaRPr lang="hu-HU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hu-HU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D4488481-BD8E-42B4-908B-CB8CF60B5C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88301" y="1991781"/>
            <a:ext cx="6367397" cy="1532750"/>
          </a:xfrm>
          <a:prstGeom prst="rect">
            <a:avLst/>
          </a:prstGeom>
        </p:spPr>
      </p:pic>
      <p:pic>
        <p:nvPicPr>
          <p:cNvPr id="3" name="Kép 2">
            <a:extLst>
              <a:ext uri="{FF2B5EF4-FFF2-40B4-BE49-F238E27FC236}">
                <a16:creationId xmlns:a16="http://schemas.microsoft.com/office/drawing/2014/main" id="{9324E4B6-FDA1-4EE6-8259-FE48EFEAC89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43054" y="3888297"/>
            <a:ext cx="6242966" cy="2326017"/>
          </a:xfrm>
          <a:prstGeom prst="rect">
            <a:avLst/>
          </a:prstGeom>
        </p:spPr>
      </p:pic>
      <p:sp>
        <p:nvSpPr>
          <p:cNvPr id="8" name="Szövegdoboz 7">
            <a:extLst>
              <a:ext uri="{FF2B5EF4-FFF2-40B4-BE49-F238E27FC236}">
                <a16:creationId xmlns:a16="http://schemas.microsoft.com/office/drawing/2014/main" id="{8D67E866-64F4-48E6-A4D9-AF06E7470845}"/>
              </a:ext>
            </a:extLst>
          </p:cNvPr>
          <p:cNvSpPr txBox="1"/>
          <p:nvPr/>
        </p:nvSpPr>
        <p:spPr>
          <a:xfrm>
            <a:off x="226354" y="4182262"/>
            <a:ext cx="12431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>
                <a:solidFill>
                  <a:srgbClr val="2349AC"/>
                </a:solidFill>
              </a:rPr>
              <a:t>Indítható folyamat </a:t>
            </a:r>
            <a:br>
              <a:rPr lang="hu-HU" dirty="0">
                <a:solidFill>
                  <a:srgbClr val="2349AC"/>
                </a:solidFill>
              </a:rPr>
            </a:br>
            <a:endParaRPr lang="hu-HU" dirty="0">
              <a:solidFill>
                <a:srgbClr val="2349AC"/>
              </a:solidFill>
            </a:endParaRPr>
          </a:p>
          <a:p>
            <a:r>
              <a:rPr lang="hu-HU" dirty="0">
                <a:solidFill>
                  <a:srgbClr val="2349AC"/>
                </a:solidFill>
              </a:rPr>
              <a:t>külön ablakban</a:t>
            </a:r>
          </a:p>
        </p:txBody>
      </p:sp>
      <p:sp>
        <p:nvSpPr>
          <p:cNvPr id="11" name="Szövegdoboz 10">
            <a:extLst>
              <a:ext uri="{FF2B5EF4-FFF2-40B4-BE49-F238E27FC236}">
                <a16:creationId xmlns:a16="http://schemas.microsoft.com/office/drawing/2014/main" id="{A353389B-0417-45D6-AF7C-DBD35AC7B921}"/>
              </a:ext>
            </a:extLst>
          </p:cNvPr>
          <p:cNvSpPr txBox="1"/>
          <p:nvPr/>
        </p:nvSpPr>
        <p:spPr>
          <a:xfrm>
            <a:off x="539552" y="6297245"/>
            <a:ext cx="8147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b="1" dirty="0">
                <a:solidFill>
                  <a:srgbClr val="2349AC"/>
                </a:solidFill>
              </a:rPr>
              <a:t>SM bejelentésben hasonló folyamat javaslatokat várunk!</a:t>
            </a:r>
          </a:p>
        </p:txBody>
      </p:sp>
    </p:spTree>
    <p:extLst>
      <p:ext uri="{BB962C8B-B14F-4D97-AF65-F5344CB8AC3E}">
        <p14:creationId xmlns:p14="http://schemas.microsoft.com/office/powerpoint/2010/main" val="2588866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2558516" y="228896"/>
            <a:ext cx="4412043" cy="864096"/>
          </a:xfrm>
        </p:spPr>
        <p:txBody>
          <a:bodyPr>
            <a:normAutofit/>
          </a:bodyPr>
          <a:lstStyle/>
          <a:p>
            <a:pPr algn="ctr"/>
            <a:r>
              <a:rPr lang="hu-HU" dirty="0"/>
              <a:t>funkcionális bővítések </a:t>
            </a:r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2" y="271482"/>
            <a:ext cx="1859853" cy="432048"/>
          </a:xfrm>
          <a:prstGeom prst="rect">
            <a:avLst/>
          </a:prstGeom>
        </p:spPr>
      </p:pic>
      <p:sp>
        <p:nvSpPr>
          <p:cNvPr id="5" name="Szövegdoboz 4"/>
          <p:cNvSpPr txBox="1"/>
          <p:nvPr/>
        </p:nvSpPr>
        <p:spPr>
          <a:xfrm>
            <a:off x="198147" y="1234078"/>
            <a:ext cx="8856984" cy="5603246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endParaRPr lang="hu-HU" i="1" dirty="0"/>
          </a:p>
          <a:p>
            <a:r>
              <a:rPr lang="hu-HU" b="1" dirty="0"/>
              <a:t>Zárási összesítő információk bővítése </a:t>
            </a:r>
          </a:p>
          <a:p>
            <a:endParaRPr lang="hu-HU" b="1" dirty="0"/>
          </a:p>
          <a:p>
            <a:pPr lvl="1"/>
            <a:r>
              <a:rPr lang="hu-HU" dirty="0"/>
              <a:t>Ellenőrző adatok: előző évi záró és Nyitó adat összehasonlítás, Költségvetési információk  könyveléshez, ellenőrzéshez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endParaRPr lang="hu-HU" dirty="0"/>
          </a:p>
          <a:p>
            <a:endParaRPr lang="hu-HU" i="1" dirty="0"/>
          </a:p>
          <a:p>
            <a:pPr algn="ctr"/>
            <a:endParaRPr lang="hu-HU" b="1" dirty="0"/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id="{410D3A7F-C02D-44B1-93F7-1FA015F340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9626" y="2921640"/>
            <a:ext cx="4980657" cy="3586937"/>
          </a:xfrm>
          <a:prstGeom prst="rect">
            <a:avLst/>
          </a:prstGeom>
        </p:spPr>
      </p:pic>
      <p:sp>
        <p:nvSpPr>
          <p:cNvPr id="8" name="Szövegdoboz 7">
            <a:extLst>
              <a:ext uri="{FF2B5EF4-FFF2-40B4-BE49-F238E27FC236}">
                <a16:creationId xmlns:a16="http://schemas.microsoft.com/office/drawing/2014/main" id="{34D21D51-C515-4AF1-8AA1-0C0EFF2378B6}"/>
              </a:ext>
            </a:extLst>
          </p:cNvPr>
          <p:cNvSpPr txBox="1"/>
          <p:nvPr/>
        </p:nvSpPr>
        <p:spPr>
          <a:xfrm>
            <a:off x="5540199" y="5721292"/>
            <a:ext cx="28607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1600" dirty="0">
                <a:solidFill>
                  <a:srgbClr val="FF0000"/>
                </a:solidFill>
              </a:rPr>
              <a:t>Előző évi adatelérés </a:t>
            </a:r>
            <a:br>
              <a:rPr lang="hu-HU" sz="1600" dirty="0">
                <a:solidFill>
                  <a:srgbClr val="FF0000"/>
                </a:solidFill>
              </a:rPr>
            </a:br>
            <a:r>
              <a:rPr lang="hu-HU" sz="1600" dirty="0">
                <a:solidFill>
                  <a:srgbClr val="FF0000"/>
                </a:solidFill>
              </a:rPr>
              <a:t>csak ASP.ADÓ évváltás után!</a:t>
            </a:r>
          </a:p>
        </p:txBody>
      </p:sp>
    </p:spTree>
    <p:extLst>
      <p:ext uri="{BB962C8B-B14F-4D97-AF65-F5344CB8AC3E}">
        <p14:creationId xmlns:p14="http://schemas.microsoft.com/office/powerpoint/2010/main" val="190565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2558516" y="228896"/>
            <a:ext cx="4412043" cy="864096"/>
          </a:xfrm>
        </p:spPr>
        <p:txBody>
          <a:bodyPr>
            <a:normAutofit/>
          </a:bodyPr>
          <a:lstStyle/>
          <a:p>
            <a:pPr algn="ctr"/>
            <a:r>
              <a:rPr lang="hu-HU" dirty="0"/>
              <a:t>funkcionális bővítések </a:t>
            </a:r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2" y="271482"/>
            <a:ext cx="1859853" cy="432048"/>
          </a:xfrm>
          <a:prstGeom prst="rect">
            <a:avLst/>
          </a:prstGeom>
        </p:spPr>
      </p:pic>
      <p:sp>
        <p:nvSpPr>
          <p:cNvPr id="5" name="Szövegdoboz 4"/>
          <p:cNvSpPr txBox="1"/>
          <p:nvPr/>
        </p:nvSpPr>
        <p:spPr>
          <a:xfrm>
            <a:off x="336045" y="1254754"/>
            <a:ext cx="8856984" cy="5603246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endParaRPr lang="hu-HU" i="1" dirty="0"/>
          </a:p>
          <a:p>
            <a:pPr lvl="1"/>
            <a:r>
              <a:rPr lang="hu-HU" sz="2400" dirty="0"/>
              <a:t>Még több elérhető információ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hu-HU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Idegenforgalmi adó adózás adatok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hu-HU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hu-HU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hu-HU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hu-HU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HIPA adózás adatok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hu-HU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hu-HU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hu-HU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hu-HU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hu-HU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hu-HU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Adatszűrés és további feldolgozás</a:t>
            </a:r>
            <a:br>
              <a:rPr lang="hu-HU" sz="20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hu-HU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Elérhető táblázat jellemzők</a:t>
            </a:r>
          </a:p>
          <a:p>
            <a:pPr lvl="1"/>
            <a:endParaRPr lang="hu-HU" sz="24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hu-HU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hu-HU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199BC3A8-3447-490A-94D5-AF7AF54BA3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3183" y="3860539"/>
            <a:ext cx="8045043" cy="1370098"/>
          </a:xfrm>
          <a:prstGeom prst="rect">
            <a:avLst/>
          </a:prstGeom>
        </p:spPr>
      </p:pic>
      <p:pic>
        <p:nvPicPr>
          <p:cNvPr id="3" name="Kép 2">
            <a:extLst>
              <a:ext uri="{FF2B5EF4-FFF2-40B4-BE49-F238E27FC236}">
                <a16:creationId xmlns:a16="http://schemas.microsoft.com/office/drawing/2014/main" id="{C73FE701-BCC8-4EDD-8F1D-4956B36123B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4462" y="2431478"/>
            <a:ext cx="8045042" cy="854817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0F99C8A4-6555-4BEF-BBE3-81A5DC974A4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80033" y="5603246"/>
            <a:ext cx="2571750" cy="87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471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id="{2119C477-183F-4B29-8A3E-1AC3A60B32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0595" y="4022895"/>
            <a:ext cx="3559852" cy="2274350"/>
          </a:xfrm>
          <a:prstGeom prst="rect">
            <a:avLst/>
          </a:prstGeom>
        </p:spPr>
      </p:pic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2558516" y="228896"/>
            <a:ext cx="4412043" cy="864096"/>
          </a:xfrm>
        </p:spPr>
        <p:txBody>
          <a:bodyPr>
            <a:normAutofit/>
          </a:bodyPr>
          <a:lstStyle/>
          <a:p>
            <a:pPr algn="ctr"/>
            <a:r>
              <a:rPr lang="hu-HU" dirty="0"/>
              <a:t>Keretrendszeri VIR kapcsolat</a:t>
            </a:r>
            <a:br>
              <a:rPr lang="hu-HU" dirty="0"/>
            </a:br>
            <a:r>
              <a:rPr lang="hu-HU" dirty="0"/>
              <a:t>Adó lekérdezések bővítése</a:t>
            </a:r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552" y="271482"/>
            <a:ext cx="1859853" cy="432048"/>
          </a:xfrm>
          <a:prstGeom prst="rect">
            <a:avLst/>
          </a:prstGeom>
        </p:spPr>
      </p:pic>
      <p:sp>
        <p:nvSpPr>
          <p:cNvPr id="6" name="Tartalom helye 2">
            <a:extLst>
              <a:ext uri="{FF2B5EF4-FFF2-40B4-BE49-F238E27FC236}">
                <a16:creationId xmlns:a16="http://schemas.microsoft.com/office/drawing/2014/main" id="{051AB6D3-6589-4ABA-B833-A3BD96342B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500" y="1337310"/>
            <a:ext cx="8115300" cy="5188034"/>
          </a:xfrm>
        </p:spPr>
        <p:txBody>
          <a:bodyPr>
            <a:normAutofit/>
          </a:bodyPr>
          <a:lstStyle/>
          <a:p>
            <a:pPr marL="0" lvl="0" indent="0" algn="just">
              <a:buNone/>
            </a:pPr>
            <a:r>
              <a:rPr lang="hu-HU" dirty="0"/>
              <a:t>Elektronikus adóegyenleg lekérdezések száma – Új VIR</a:t>
            </a:r>
          </a:p>
          <a:p>
            <a:pPr lvl="0" algn="just"/>
            <a:r>
              <a:rPr lang="hu-HU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Alapja</a:t>
            </a:r>
          </a:p>
          <a:p>
            <a:pPr lvl="1" algn="just"/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Naplózott elektronikus adózó egyenleg lekérdezések</a:t>
            </a:r>
          </a:p>
          <a:p>
            <a:pPr algn="just"/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Keret oldali szűrések, paraméterek </a:t>
            </a:r>
          </a:p>
          <a:p>
            <a:pPr lvl="1" algn="just"/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Kötelező – Intervallum év. hónap ( -</a:t>
            </a:r>
            <a:r>
              <a:rPr lang="hu-HU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tól</a:t>
            </a:r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 – </a:t>
            </a:r>
            <a:r>
              <a:rPr lang="hu-HU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ig</a:t>
            </a:r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</a:p>
          <a:p>
            <a:pPr lvl="1" algn="just"/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Opcionális - Lekérdező típus, Egyenleg típus, státusz és üzenetei</a:t>
            </a:r>
          </a:p>
          <a:p>
            <a:pPr algn="just"/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Eredmény</a:t>
            </a:r>
          </a:p>
        </p:txBody>
      </p:sp>
      <p:sp>
        <p:nvSpPr>
          <p:cNvPr id="11" name="Szövegdoboz 10">
            <a:extLst>
              <a:ext uri="{FF2B5EF4-FFF2-40B4-BE49-F238E27FC236}">
                <a16:creationId xmlns:a16="http://schemas.microsoft.com/office/drawing/2014/main" id="{15E64CB1-A028-402F-B457-1FBF3736BC7E}"/>
              </a:ext>
            </a:extLst>
          </p:cNvPr>
          <p:cNvSpPr txBox="1"/>
          <p:nvPr/>
        </p:nvSpPr>
        <p:spPr>
          <a:xfrm>
            <a:off x="5936260" y="2657401"/>
            <a:ext cx="27505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>
                <a:solidFill>
                  <a:srgbClr val="2349AC"/>
                </a:solidFill>
              </a:rPr>
              <a:t>VIR szeletelők ( nézet)</a:t>
            </a:r>
          </a:p>
        </p:txBody>
      </p:sp>
      <p:sp>
        <p:nvSpPr>
          <p:cNvPr id="12" name="Szövegdoboz 11">
            <a:extLst>
              <a:ext uri="{FF2B5EF4-FFF2-40B4-BE49-F238E27FC236}">
                <a16:creationId xmlns:a16="http://schemas.microsoft.com/office/drawing/2014/main" id="{86FAD436-D7BE-4262-B731-8A664169223B}"/>
              </a:ext>
            </a:extLst>
          </p:cNvPr>
          <p:cNvSpPr txBox="1"/>
          <p:nvPr/>
        </p:nvSpPr>
        <p:spPr>
          <a:xfrm>
            <a:off x="539552" y="6297245"/>
            <a:ext cx="8147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b="1" dirty="0">
                <a:solidFill>
                  <a:srgbClr val="2349AC"/>
                </a:solidFill>
              </a:rPr>
              <a:t>SM bejelentésben további VIR-ek kialakításához javaslatokat várunk!</a:t>
            </a:r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27DFD84C-CB30-4801-B441-6D41870E038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29387" y="4164128"/>
            <a:ext cx="2648517" cy="2221091"/>
          </a:xfrm>
          <a:prstGeom prst="rect">
            <a:avLst/>
          </a:prstGeom>
        </p:spPr>
      </p:pic>
      <p:pic>
        <p:nvPicPr>
          <p:cNvPr id="14" name="Kép 13">
            <a:extLst>
              <a:ext uri="{FF2B5EF4-FFF2-40B4-BE49-F238E27FC236}">
                <a16:creationId xmlns:a16="http://schemas.microsoft.com/office/drawing/2014/main" id="{E5B279D9-6D63-4927-BB14-7E3717621B5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75430" y="4448801"/>
            <a:ext cx="2928727" cy="1822712"/>
          </a:xfrm>
          <a:prstGeom prst="rect">
            <a:avLst/>
          </a:prstGeom>
        </p:spPr>
      </p:pic>
      <p:sp>
        <p:nvSpPr>
          <p:cNvPr id="15" name="Szövegdoboz 14">
            <a:extLst>
              <a:ext uri="{FF2B5EF4-FFF2-40B4-BE49-F238E27FC236}">
                <a16:creationId xmlns:a16="http://schemas.microsoft.com/office/drawing/2014/main" id="{56E8AEE8-89D2-4443-91D9-1FF5911BC717}"/>
              </a:ext>
            </a:extLst>
          </p:cNvPr>
          <p:cNvSpPr txBox="1"/>
          <p:nvPr/>
        </p:nvSpPr>
        <p:spPr>
          <a:xfrm>
            <a:off x="7149989" y="4027853"/>
            <a:ext cx="27505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>
                <a:solidFill>
                  <a:srgbClr val="2349AC"/>
                </a:solidFill>
              </a:rPr>
              <a:t>XLS kimutatás</a:t>
            </a:r>
          </a:p>
        </p:txBody>
      </p:sp>
      <p:sp>
        <p:nvSpPr>
          <p:cNvPr id="5" name="Szövegdoboz 4"/>
          <p:cNvSpPr txBox="1"/>
          <p:nvPr/>
        </p:nvSpPr>
        <p:spPr>
          <a:xfrm>
            <a:off x="80701" y="1088227"/>
            <a:ext cx="8856984" cy="5603246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endParaRPr lang="hu-HU" i="1" dirty="0"/>
          </a:p>
        </p:txBody>
      </p:sp>
    </p:spTree>
    <p:extLst>
      <p:ext uri="{BB962C8B-B14F-4D97-AF65-F5344CB8AC3E}">
        <p14:creationId xmlns:p14="http://schemas.microsoft.com/office/powerpoint/2010/main" val="3999391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2558516" y="228896"/>
            <a:ext cx="4412043" cy="864096"/>
          </a:xfrm>
        </p:spPr>
        <p:txBody>
          <a:bodyPr>
            <a:normAutofit/>
          </a:bodyPr>
          <a:lstStyle/>
          <a:p>
            <a:pPr algn="ctr"/>
            <a:r>
              <a:rPr lang="hu-HU" dirty="0"/>
              <a:t>funkcionális bővítések  2020</a:t>
            </a:r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2" y="271482"/>
            <a:ext cx="1859853" cy="432048"/>
          </a:xfrm>
          <a:prstGeom prst="rect">
            <a:avLst/>
          </a:prstGeom>
        </p:spPr>
      </p:pic>
      <p:sp>
        <p:nvSpPr>
          <p:cNvPr id="5" name="Szövegdoboz 4"/>
          <p:cNvSpPr txBox="1"/>
          <p:nvPr/>
        </p:nvSpPr>
        <p:spPr>
          <a:xfrm>
            <a:off x="198147" y="1234078"/>
            <a:ext cx="8856984" cy="5603246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lstStyle/>
          <a:p>
            <a:r>
              <a:rPr lang="hu-HU" sz="2700" b="1" dirty="0">
                <a:latin typeface="+mj-lt"/>
              </a:rPr>
              <a:t>2020-as év fejlesztései – a teljesség igénye nélkül</a:t>
            </a:r>
          </a:p>
          <a:p>
            <a:endParaRPr lang="hu-HU" i="1" dirty="0"/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hu-HU" b="1" dirty="0"/>
              <a:t>Működés optimalizálás 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hu-HU" dirty="0"/>
              <a:t>Gazdálkodási összesítő </a:t>
            </a:r>
            <a:r>
              <a:rPr lang="hu-HU" dirty="0" err="1"/>
              <a:t>egyidőben</a:t>
            </a:r>
            <a:r>
              <a:rPr lang="hu-HU" dirty="0"/>
              <a:t> valamennyi számlára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hu-HU" dirty="0"/>
              <a:t>Adózói adatok (mutató minden Tab-</a:t>
            </a:r>
            <a:r>
              <a:rPr lang="hu-HU" dirty="0" err="1"/>
              <a:t>on</a:t>
            </a:r>
            <a:r>
              <a:rPr lang="hu-HU" dirty="0"/>
              <a:t>, KSH-GFO-TEAOR ellenőrzés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hu-HU" dirty="0"/>
              <a:t>Törzs adószám ellenőrzések (8 számjegy)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hu-HU" dirty="0"/>
              <a:t>Bevallásokban HRSZ alapján automatikus ingatlantörzshöz rendelés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hu-HU" dirty="0"/>
              <a:t>Bevallás feldolgozás – adózó újraválaszthatóság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hu-HU" dirty="0"/>
              <a:t>Adózó adatok „szétszedése” – mentés, optimalizálás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hu-HU" dirty="0"/>
              <a:t>Közhiteles adatelérés és tárolás új adózó esetén – RNY3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endParaRPr lang="hu-HU" dirty="0"/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hu-HU" b="1" dirty="0"/>
              <a:t>Iratkapcsolat </a:t>
            </a:r>
            <a:r>
              <a:rPr lang="hu-HU" dirty="0"/>
              <a:t>bővítése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hu-HU" dirty="0"/>
              <a:t>Sikertelen kézbesítés kezelés – újra átadott ragszám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hu-HU" dirty="0"/>
              <a:t>Hirdetmény útján átvett átvételi jogcímkezelés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hu-HU" dirty="0"/>
              <a:t>KÜNY tárhely lekérdezés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hu-HU" dirty="0" err="1"/>
              <a:t>PostaHibrid</a:t>
            </a:r>
            <a:r>
              <a:rPr lang="hu-HU" dirty="0"/>
              <a:t> kapcsolat – küldeménykezelés utólagos adatátadás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hu-HU" dirty="0"/>
              <a:t>Nem adózó partnerkapcsolat kezelés</a:t>
            </a:r>
          </a:p>
          <a:p>
            <a:pPr algn="ctr"/>
            <a:endParaRPr lang="hu-HU" b="1" dirty="0"/>
          </a:p>
        </p:txBody>
      </p:sp>
    </p:spTree>
    <p:extLst>
      <p:ext uri="{BB962C8B-B14F-4D97-AF65-F5344CB8AC3E}">
        <p14:creationId xmlns:p14="http://schemas.microsoft.com/office/powerpoint/2010/main" val="678365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2558516" y="228896"/>
            <a:ext cx="4412043" cy="864096"/>
          </a:xfrm>
        </p:spPr>
        <p:txBody>
          <a:bodyPr>
            <a:normAutofit/>
          </a:bodyPr>
          <a:lstStyle/>
          <a:p>
            <a:pPr algn="ctr"/>
            <a:r>
              <a:rPr lang="hu-HU" dirty="0"/>
              <a:t>funkcionális bővítések 2020 </a:t>
            </a:r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2" y="271482"/>
            <a:ext cx="1859853" cy="432048"/>
          </a:xfrm>
          <a:prstGeom prst="rect">
            <a:avLst/>
          </a:prstGeom>
        </p:spPr>
      </p:pic>
      <p:sp>
        <p:nvSpPr>
          <p:cNvPr id="5" name="Szövegdoboz 4"/>
          <p:cNvSpPr txBox="1"/>
          <p:nvPr/>
        </p:nvSpPr>
        <p:spPr>
          <a:xfrm>
            <a:off x="198147" y="1234078"/>
            <a:ext cx="8856984" cy="5603246"/>
          </a:xfrm>
          <a:prstGeom prst="rect">
            <a:avLst/>
          </a:prstGeom>
          <a:noFill/>
        </p:spPr>
        <p:txBody>
          <a:bodyPr wrap="square" bIns="0" rtlCol="0">
            <a:normAutofit fontScale="92500" lnSpcReduction="10000"/>
          </a:bodyPr>
          <a:lstStyle/>
          <a:p>
            <a:r>
              <a:rPr lang="hu-HU" sz="2700" b="1" dirty="0">
                <a:latin typeface="+mj-lt"/>
              </a:rPr>
              <a:t>2020-as év fejlesztései – a teljesség igénye nélkül</a:t>
            </a:r>
          </a:p>
          <a:p>
            <a:endParaRPr lang="hu-HU" sz="2700" b="1" dirty="0">
              <a:latin typeface="+mj-lt"/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hu-HU" b="1" dirty="0"/>
              <a:t>Tömeges adóegyenleg lekérdezés és bevallás benyújtás </a:t>
            </a:r>
            <a:r>
              <a:rPr lang="hu-HU" dirty="0"/>
              <a:t>– Elektronikus ügyintézés részeként - </a:t>
            </a:r>
            <a:r>
              <a:rPr lang="hu-HU" dirty="0" err="1"/>
              <a:t>KKSZB-n</a:t>
            </a:r>
            <a:r>
              <a:rPr lang="hu-HU" dirty="0"/>
              <a:t> keresztül, kiemelt ügyfélkör számára eltérő</a:t>
            </a:r>
            <a:endParaRPr lang="hu-HU" i="1" dirty="0"/>
          </a:p>
          <a:p>
            <a:pPr marL="457200" indent="-457200">
              <a:buFont typeface="Wingdings" panose="05000000000000000000" pitchFamily="2" charset="2"/>
              <a:buChar char="§"/>
            </a:pPr>
            <a:endParaRPr lang="hu-HU" i="1" dirty="0"/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hu-HU" b="1" dirty="0"/>
              <a:t>Általános iratkészítő modell </a:t>
            </a:r>
            <a:r>
              <a:rPr lang="hu-HU" dirty="0"/>
              <a:t>– meglévő adatok felhasználásával, szűrt táblázatokra jogerősítés nélkül, iktatás és irattípus beállíthatósággal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endParaRPr lang="hu-HU" i="1" dirty="0"/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hu-HU" b="1" dirty="0"/>
              <a:t>Történetiség kezelés </a:t>
            </a:r>
            <a:r>
              <a:rPr lang="hu-HU" dirty="0"/>
              <a:t>–DB szintű bevezetése már megtörtént (DWH funkció), felületre történő kivezetése folyamatban. Nem csak adózóra vonatkozó, ügyintéző azonosítás minden táblában</a:t>
            </a:r>
          </a:p>
          <a:p>
            <a:endParaRPr lang="hu-HU" dirty="0"/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hu-HU" b="1" dirty="0"/>
              <a:t>Ügyfélszámla adatok utólagos módosíthatósága </a:t>
            </a:r>
            <a:r>
              <a:rPr lang="hu-HU" dirty="0"/>
              <a:t>fizetési határidők, befizetés dátumok, származási helyek, megjegyzések utólagos írása, irányított törlés folyamat beépítése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endParaRPr lang="hu-HU" dirty="0"/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hu-HU" b="1" dirty="0"/>
              <a:t>Felhasználói élmény funkciók </a:t>
            </a:r>
            <a:r>
              <a:rPr lang="hu-HU" dirty="0"/>
              <a:t>bővítése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hu-HU" b="1" dirty="0"/>
              <a:t>Helyi menü</a:t>
            </a:r>
            <a:r>
              <a:rPr lang="hu-HU" dirty="0"/>
              <a:t> további bővítése (bevallások)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hu-HU" b="1" dirty="0"/>
              <a:t>Központi szűrők </a:t>
            </a:r>
            <a:r>
              <a:rPr lang="hu-HU" dirty="0"/>
              <a:t>összeállítása, egységes elérés biztosítása, </a:t>
            </a:r>
            <a:r>
              <a:rPr lang="hu-HU" dirty="0" err="1"/>
              <a:t>default</a:t>
            </a:r>
            <a:r>
              <a:rPr lang="hu-HU" dirty="0"/>
              <a:t> szűrők automatikus érvényesítése, 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hu-HU" dirty="0"/>
              <a:t>Folyamaton belül alkalmazott </a:t>
            </a:r>
            <a:r>
              <a:rPr lang="hu-HU" b="1" dirty="0"/>
              <a:t>szűrők átmeneti tárolása</a:t>
            </a:r>
            <a:r>
              <a:rPr lang="hu-HU" dirty="0"/>
              <a:t>, automatikus érvényesítése</a:t>
            </a:r>
          </a:p>
          <a:p>
            <a:pPr algn="ctr"/>
            <a:endParaRPr lang="hu-HU" b="1" dirty="0"/>
          </a:p>
        </p:txBody>
      </p:sp>
    </p:spTree>
    <p:extLst>
      <p:ext uri="{BB962C8B-B14F-4D97-AF65-F5344CB8AC3E}">
        <p14:creationId xmlns:p14="http://schemas.microsoft.com/office/powerpoint/2010/main" val="3129245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3337782" y="2257480"/>
            <a:ext cx="5155958" cy="1159461"/>
          </a:xfrm>
        </p:spPr>
        <p:txBody>
          <a:bodyPr/>
          <a:lstStyle/>
          <a:p>
            <a:r>
              <a:rPr lang="hu-HU" sz="3600" dirty="0"/>
              <a:t>KÖSZÖNÖM </a:t>
            </a:r>
            <a:br>
              <a:rPr lang="hu-HU" sz="3600" dirty="0"/>
            </a:br>
            <a:r>
              <a:rPr lang="hu-HU" sz="3600" dirty="0"/>
              <a:t>A FIGYELMET!</a:t>
            </a:r>
            <a:endParaRPr lang="hu-HU" sz="2400" dirty="0"/>
          </a:p>
        </p:txBody>
      </p:sp>
      <p:pic>
        <p:nvPicPr>
          <p:cNvPr id="9" name="Kép 8">
            <a:extLst>
              <a:ext uri="{FF2B5EF4-FFF2-40B4-BE49-F238E27FC236}">
                <a16:creationId xmlns:a16="http://schemas.microsoft.com/office/drawing/2014/main" id="{247A1CBF-0AD4-4D00-A5CC-D362D9F4EE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4286" y="6293901"/>
            <a:ext cx="864096" cy="305874"/>
          </a:xfrm>
          <a:prstGeom prst="rect">
            <a:avLst/>
          </a:prstGeom>
        </p:spPr>
      </p:pic>
      <p:sp>
        <p:nvSpPr>
          <p:cNvPr id="5" name="Cím 1">
            <a:extLst>
              <a:ext uri="{FF2B5EF4-FFF2-40B4-BE49-F238E27FC236}">
                <a16:creationId xmlns:a16="http://schemas.microsoft.com/office/drawing/2014/main" id="{25B3220E-EA50-4C12-97F8-DE8004DED5B4}"/>
              </a:ext>
            </a:extLst>
          </p:cNvPr>
          <p:cNvSpPr txBox="1">
            <a:spLocks/>
          </p:cNvSpPr>
          <p:nvPr/>
        </p:nvSpPr>
        <p:spPr>
          <a:xfrm>
            <a:off x="2951203" y="2837211"/>
            <a:ext cx="5346594" cy="1676693"/>
          </a:xfrm>
          <a:prstGeom prst="rect">
            <a:avLst/>
          </a:prstGeom>
        </p:spPr>
        <p:txBody>
          <a:bodyPr vert="horz" lIns="68580" tIns="34290" rIns="68580" bIns="34290" rtlCol="0" anchor="t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b="1" kern="1200" cap="all" baseline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defTabSz="685783">
              <a:defRPr/>
            </a:pPr>
            <a:endParaRPr lang="hu-HU" sz="2250" cap="none" dirty="0">
              <a:solidFill>
                <a:prstClr val="white"/>
              </a:solidFill>
            </a:endParaRPr>
          </a:p>
          <a:p>
            <a:pPr defTabSz="685783">
              <a:defRPr/>
            </a:pPr>
            <a:endParaRPr lang="hu-HU" sz="2250" cap="none" dirty="0">
              <a:solidFill>
                <a:prstClr val="white"/>
              </a:solidFill>
            </a:endParaRPr>
          </a:p>
          <a:p>
            <a:pPr defTabSz="685783">
              <a:defRPr/>
            </a:pPr>
            <a:endParaRPr lang="hu-HU" sz="2250" cap="none" dirty="0">
              <a:solidFill>
                <a:prstClr val="white"/>
              </a:solidFill>
            </a:endParaRPr>
          </a:p>
          <a:p>
            <a:endParaRPr lang="hu-HU" sz="1800" cap="none" dirty="0"/>
          </a:p>
          <a:p>
            <a:endParaRPr lang="hu-HU" sz="1800" cap="none" dirty="0"/>
          </a:p>
          <a:p>
            <a:pPr defTabSz="685783">
              <a:defRPr/>
            </a:pPr>
            <a:r>
              <a:rPr lang="hu-HU" sz="2250" cap="none" dirty="0">
                <a:solidFill>
                  <a:prstClr val="white"/>
                </a:solidFill>
              </a:rPr>
              <a:t>   </a:t>
            </a:r>
          </a:p>
          <a:p>
            <a:pPr defTabSz="685783">
              <a:defRPr/>
            </a:pPr>
            <a:r>
              <a:rPr lang="hu-HU" sz="2250" cap="none" dirty="0">
                <a:solidFill>
                  <a:prstClr val="white"/>
                </a:solidFill>
              </a:rPr>
              <a:t>                </a:t>
            </a:r>
          </a:p>
          <a:p>
            <a:pPr defTabSz="685783">
              <a:defRPr/>
            </a:pPr>
            <a:endParaRPr lang="hu-HU" sz="2250" cap="none" dirty="0">
              <a:solidFill>
                <a:prstClr val="white"/>
              </a:solidFill>
            </a:endParaRPr>
          </a:p>
          <a:p>
            <a:pPr defTabSz="685783">
              <a:defRPr/>
            </a:pPr>
            <a:r>
              <a:rPr lang="hu-HU" sz="2250" cap="none" dirty="0">
                <a:solidFill>
                  <a:prstClr val="white"/>
                </a:solidFill>
              </a:rPr>
              <a:t>             </a:t>
            </a:r>
            <a:endParaRPr lang="hu-HU" sz="1500" b="0" cap="none" dirty="0">
              <a:solidFill>
                <a:prstClr val="white"/>
              </a:solidFill>
            </a:endParaRPr>
          </a:p>
        </p:txBody>
      </p:sp>
      <p:pic>
        <p:nvPicPr>
          <p:cNvPr id="41" name="Kép 40">
            <a:extLst>
              <a:ext uri="{FF2B5EF4-FFF2-40B4-BE49-F238E27FC236}">
                <a16:creationId xmlns:a16="http://schemas.microsoft.com/office/drawing/2014/main" id="{1FCFA9EB-1CB9-46C8-838A-37E584096AC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37037"/>
          <a:stretch/>
        </p:blipFill>
        <p:spPr>
          <a:xfrm>
            <a:off x="31994" y="0"/>
            <a:ext cx="2762181" cy="4317999"/>
          </a:xfrm>
          <a:prstGeom prst="rect">
            <a:avLst/>
          </a:prstGeom>
        </p:spPr>
      </p:pic>
      <p:pic>
        <p:nvPicPr>
          <p:cNvPr id="43" name="Kép 42">
            <a:extLst>
              <a:ext uri="{FF2B5EF4-FFF2-40B4-BE49-F238E27FC236}">
                <a16:creationId xmlns:a16="http://schemas.microsoft.com/office/drawing/2014/main" id="{68C8B811-0380-4DD4-9DD1-5DCBFC5BD1B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19815"/>
          <a:stretch/>
        </p:blipFill>
        <p:spPr>
          <a:xfrm>
            <a:off x="0" y="0"/>
            <a:ext cx="2664286" cy="54990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9" name="Téglalap 22">
            <a:extLst>
              <a:ext uri="{FF2B5EF4-FFF2-40B4-BE49-F238E27FC236}">
                <a16:creationId xmlns:a16="http://schemas.microsoft.com/office/drawing/2014/main" id="{15E3981B-E3DD-42AB-BBA0-DB1EBDFC3F07}"/>
              </a:ext>
            </a:extLst>
          </p:cNvPr>
          <p:cNvSpPr/>
          <p:nvPr/>
        </p:nvSpPr>
        <p:spPr>
          <a:xfrm>
            <a:off x="0" y="1"/>
            <a:ext cx="2534394" cy="6857998"/>
          </a:xfrm>
          <a:custGeom>
            <a:avLst/>
            <a:gdLst>
              <a:gd name="connsiteX0" fmla="*/ 0 w 3095625"/>
              <a:gd name="connsiteY0" fmla="*/ 0 h 6858000"/>
              <a:gd name="connsiteX1" fmla="*/ 3095625 w 3095625"/>
              <a:gd name="connsiteY1" fmla="*/ 0 h 6858000"/>
              <a:gd name="connsiteX2" fmla="*/ 3095625 w 3095625"/>
              <a:gd name="connsiteY2" fmla="*/ 6858000 h 6858000"/>
              <a:gd name="connsiteX3" fmla="*/ 0 w 3095625"/>
              <a:gd name="connsiteY3" fmla="*/ 6858000 h 6858000"/>
              <a:gd name="connsiteX4" fmla="*/ 0 w 3095625"/>
              <a:gd name="connsiteY4" fmla="*/ 0 h 6858000"/>
              <a:gd name="connsiteX0" fmla="*/ 0 w 3239558"/>
              <a:gd name="connsiteY0" fmla="*/ 0 h 6858000"/>
              <a:gd name="connsiteX1" fmla="*/ 3095625 w 3239558"/>
              <a:gd name="connsiteY1" fmla="*/ 0 h 6858000"/>
              <a:gd name="connsiteX2" fmla="*/ 3095625 w 3239558"/>
              <a:gd name="connsiteY2" fmla="*/ 6858000 h 6858000"/>
              <a:gd name="connsiteX3" fmla="*/ 0 w 3239558"/>
              <a:gd name="connsiteY3" fmla="*/ 6858000 h 6858000"/>
              <a:gd name="connsiteX4" fmla="*/ 0 w 3239558"/>
              <a:gd name="connsiteY4" fmla="*/ 0 h 6858000"/>
              <a:gd name="connsiteX0" fmla="*/ 0 w 3342097"/>
              <a:gd name="connsiteY0" fmla="*/ 0 h 6858000"/>
              <a:gd name="connsiteX1" fmla="*/ 3095625 w 3342097"/>
              <a:gd name="connsiteY1" fmla="*/ 0 h 6858000"/>
              <a:gd name="connsiteX2" fmla="*/ 3095625 w 3342097"/>
              <a:gd name="connsiteY2" fmla="*/ 6858000 h 6858000"/>
              <a:gd name="connsiteX3" fmla="*/ 0 w 3342097"/>
              <a:gd name="connsiteY3" fmla="*/ 6858000 h 6858000"/>
              <a:gd name="connsiteX4" fmla="*/ 0 w 3342097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2097" h="6858000">
                <a:moveTo>
                  <a:pt x="0" y="0"/>
                </a:moveTo>
                <a:lnTo>
                  <a:pt x="3095625" y="0"/>
                </a:lnTo>
                <a:cubicBezTo>
                  <a:pt x="3419475" y="2381250"/>
                  <a:pt x="3429000" y="4619625"/>
                  <a:pt x="3095625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CCDCE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hu-HU" sz="135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23" name="Téglalap 22">
            <a:extLst>
              <a:ext uri="{FF2B5EF4-FFF2-40B4-BE49-F238E27FC236}">
                <a16:creationId xmlns:a16="http://schemas.microsoft.com/office/drawing/2014/main" id="{70692428-361B-44A8-B4AE-E8CF4FC5CD47}"/>
              </a:ext>
            </a:extLst>
          </p:cNvPr>
          <p:cNvSpPr/>
          <p:nvPr/>
        </p:nvSpPr>
        <p:spPr>
          <a:xfrm>
            <a:off x="0" y="1"/>
            <a:ext cx="2364872" cy="6857998"/>
          </a:xfrm>
          <a:custGeom>
            <a:avLst/>
            <a:gdLst>
              <a:gd name="connsiteX0" fmla="*/ 0 w 3095625"/>
              <a:gd name="connsiteY0" fmla="*/ 0 h 6858000"/>
              <a:gd name="connsiteX1" fmla="*/ 3095625 w 3095625"/>
              <a:gd name="connsiteY1" fmla="*/ 0 h 6858000"/>
              <a:gd name="connsiteX2" fmla="*/ 3095625 w 3095625"/>
              <a:gd name="connsiteY2" fmla="*/ 6858000 h 6858000"/>
              <a:gd name="connsiteX3" fmla="*/ 0 w 3095625"/>
              <a:gd name="connsiteY3" fmla="*/ 6858000 h 6858000"/>
              <a:gd name="connsiteX4" fmla="*/ 0 w 3095625"/>
              <a:gd name="connsiteY4" fmla="*/ 0 h 6858000"/>
              <a:gd name="connsiteX0" fmla="*/ 0 w 3239558"/>
              <a:gd name="connsiteY0" fmla="*/ 0 h 6858000"/>
              <a:gd name="connsiteX1" fmla="*/ 3095625 w 3239558"/>
              <a:gd name="connsiteY1" fmla="*/ 0 h 6858000"/>
              <a:gd name="connsiteX2" fmla="*/ 3095625 w 3239558"/>
              <a:gd name="connsiteY2" fmla="*/ 6858000 h 6858000"/>
              <a:gd name="connsiteX3" fmla="*/ 0 w 3239558"/>
              <a:gd name="connsiteY3" fmla="*/ 6858000 h 6858000"/>
              <a:gd name="connsiteX4" fmla="*/ 0 w 3239558"/>
              <a:gd name="connsiteY4" fmla="*/ 0 h 6858000"/>
              <a:gd name="connsiteX0" fmla="*/ 0 w 3342097"/>
              <a:gd name="connsiteY0" fmla="*/ 0 h 6858000"/>
              <a:gd name="connsiteX1" fmla="*/ 3095625 w 3342097"/>
              <a:gd name="connsiteY1" fmla="*/ 0 h 6858000"/>
              <a:gd name="connsiteX2" fmla="*/ 3095625 w 3342097"/>
              <a:gd name="connsiteY2" fmla="*/ 6858000 h 6858000"/>
              <a:gd name="connsiteX3" fmla="*/ 0 w 3342097"/>
              <a:gd name="connsiteY3" fmla="*/ 6858000 h 6858000"/>
              <a:gd name="connsiteX4" fmla="*/ 0 w 3342097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2097" h="6858000">
                <a:moveTo>
                  <a:pt x="0" y="0"/>
                </a:moveTo>
                <a:lnTo>
                  <a:pt x="3095625" y="0"/>
                </a:lnTo>
                <a:cubicBezTo>
                  <a:pt x="3419475" y="2381250"/>
                  <a:pt x="3429000" y="4619625"/>
                  <a:pt x="3095625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7"/>
            <a:srcRect/>
            <a:stretch>
              <a:fillRect l="-56254" r="-264285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hu-HU" sz="135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25" name="Téglalap 24">
            <a:extLst>
              <a:ext uri="{FF2B5EF4-FFF2-40B4-BE49-F238E27FC236}">
                <a16:creationId xmlns:a16="http://schemas.microsoft.com/office/drawing/2014/main" id="{3721FAE5-C8E2-45D2-95D9-5291DDF7DBD6}"/>
              </a:ext>
            </a:extLst>
          </p:cNvPr>
          <p:cNvSpPr/>
          <p:nvPr/>
        </p:nvSpPr>
        <p:spPr>
          <a:xfrm>
            <a:off x="790668" y="-1105714"/>
            <a:ext cx="390746" cy="988829"/>
          </a:xfrm>
          <a:prstGeom prst="rect">
            <a:avLst/>
          </a:prstGeom>
          <a:solidFill>
            <a:srgbClr val="CCD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hu-HU" sz="135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26" name="Téglalap 25">
            <a:extLst>
              <a:ext uri="{FF2B5EF4-FFF2-40B4-BE49-F238E27FC236}">
                <a16:creationId xmlns:a16="http://schemas.microsoft.com/office/drawing/2014/main" id="{CC13006F-E656-4F60-AE19-4F61CDF6F167}"/>
              </a:ext>
            </a:extLst>
          </p:cNvPr>
          <p:cNvSpPr/>
          <p:nvPr/>
        </p:nvSpPr>
        <p:spPr>
          <a:xfrm>
            <a:off x="413511" y="-1105714"/>
            <a:ext cx="390746" cy="988829"/>
          </a:xfrm>
          <a:prstGeom prst="rect">
            <a:avLst/>
          </a:prstGeom>
          <a:solidFill>
            <a:srgbClr val="89A4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hu-HU" sz="135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27" name="Téglalap 26">
            <a:extLst>
              <a:ext uri="{FF2B5EF4-FFF2-40B4-BE49-F238E27FC236}">
                <a16:creationId xmlns:a16="http://schemas.microsoft.com/office/drawing/2014/main" id="{6F54710F-140E-45B2-8559-7B7E643FEB04}"/>
              </a:ext>
            </a:extLst>
          </p:cNvPr>
          <p:cNvSpPr/>
          <p:nvPr/>
        </p:nvSpPr>
        <p:spPr>
          <a:xfrm>
            <a:off x="1181414" y="-1105714"/>
            <a:ext cx="390746" cy="988829"/>
          </a:xfrm>
          <a:prstGeom prst="rect">
            <a:avLst/>
          </a:prstGeom>
          <a:solidFill>
            <a:srgbClr val="FF77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hu-HU" sz="135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28" name="Téglalap 27">
            <a:extLst>
              <a:ext uri="{FF2B5EF4-FFF2-40B4-BE49-F238E27FC236}">
                <a16:creationId xmlns:a16="http://schemas.microsoft.com/office/drawing/2014/main" id="{03097C2A-C04A-4CE0-885F-3335B1D147C2}"/>
              </a:ext>
            </a:extLst>
          </p:cNvPr>
          <p:cNvSpPr/>
          <p:nvPr/>
        </p:nvSpPr>
        <p:spPr>
          <a:xfrm>
            <a:off x="31995" y="-1105714"/>
            <a:ext cx="390746" cy="988829"/>
          </a:xfrm>
          <a:prstGeom prst="rect">
            <a:avLst/>
          </a:prstGeom>
          <a:solidFill>
            <a:srgbClr val="234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hu-HU" sz="135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44" name="Téglalap 43">
            <a:extLst>
              <a:ext uri="{FF2B5EF4-FFF2-40B4-BE49-F238E27FC236}">
                <a16:creationId xmlns:a16="http://schemas.microsoft.com/office/drawing/2014/main" id="{A053C6D6-E7E2-4998-B210-D3A6E4B02C9D}"/>
              </a:ext>
            </a:extLst>
          </p:cNvPr>
          <p:cNvSpPr/>
          <p:nvPr/>
        </p:nvSpPr>
        <p:spPr>
          <a:xfrm>
            <a:off x="1529961" y="-1105715"/>
            <a:ext cx="390746" cy="988829"/>
          </a:xfrm>
          <a:prstGeom prst="rect">
            <a:avLst/>
          </a:prstGeom>
          <a:solidFill>
            <a:srgbClr val="B3B3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hu-HU" sz="135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31" name="Cím 1">
            <a:extLst>
              <a:ext uri="{FF2B5EF4-FFF2-40B4-BE49-F238E27FC236}">
                <a16:creationId xmlns:a16="http://schemas.microsoft.com/office/drawing/2014/main" id="{2877137C-30CD-474E-B991-1BBE1F1FC69B}"/>
              </a:ext>
            </a:extLst>
          </p:cNvPr>
          <p:cNvSpPr txBox="1">
            <a:spLocks/>
          </p:cNvSpPr>
          <p:nvPr/>
        </p:nvSpPr>
        <p:spPr>
          <a:xfrm>
            <a:off x="3528382" y="6293901"/>
            <a:ext cx="1735696" cy="897875"/>
          </a:xfrm>
          <a:prstGeom prst="rect">
            <a:avLst/>
          </a:prstGeom>
        </p:spPr>
        <p:txBody>
          <a:bodyPr vert="horz" lIns="68580" tIns="34290" rIns="68580" bIns="34290" rtlCol="0" anchor="t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b="1" kern="1200" cap="all" baseline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algn="ctr" defTabSz="685783">
              <a:defRPr/>
            </a:pPr>
            <a:r>
              <a:rPr lang="hu-HU" sz="1350" b="0" i="1" cap="none" dirty="0">
                <a:solidFill>
                  <a:prstClr val="white"/>
                </a:solidFill>
              </a:rPr>
              <a:t>Budapest</a:t>
            </a:r>
          </a:p>
          <a:p>
            <a:pPr algn="ctr" defTabSz="685783">
              <a:defRPr/>
            </a:pPr>
            <a:r>
              <a:rPr lang="hu-HU" sz="2250" cap="none" dirty="0">
                <a:solidFill>
                  <a:prstClr val="white"/>
                </a:solidFill>
              </a:rPr>
              <a:t>               </a:t>
            </a:r>
          </a:p>
          <a:p>
            <a:pPr algn="ctr" defTabSz="685783">
              <a:defRPr/>
            </a:pPr>
            <a:endParaRPr lang="hu-HU" sz="2250" cap="none" dirty="0">
              <a:solidFill>
                <a:prstClr val="white"/>
              </a:solidFill>
            </a:endParaRPr>
          </a:p>
          <a:p>
            <a:pPr algn="ctr" defTabSz="685783">
              <a:defRPr/>
            </a:pPr>
            <a:r>
              <a:rPr lang="hu-HU" sz="2250" cap="none" dirty="0">
                <a:solidFill>
                  <a:prstClr val="white"/>
                </a:solidFill>
              </a:rPr>
              <a:t>             </a:t>
            </a:r>
            <a:endParaRPr lang="hu-HU" sz="1500" b="0" cap="none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5339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2558516" y="228896"/>
            <a:ext cx="4412043" cy="864096"/>
          </a:xfrm>
        </p:spPr>
        <p:txBody>
          <a:bodyPr>
            <a:normAutofit/>
          </a:bodyPr>
          <a:lstStyle/>
          <a:p>
            <a:pPr algn="ctr"/>
            <a:r>
              <a:rPr lang="hu-HU" dirty="0"/>
              <a:t>Elektronikus ügyintézés</a:t>
            </a:r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2" y="271482"/>
            <a:ext cx="1859853" cy="432048"/>
          </a:xfrm>
          <a:prstGeom prst="rect">
            <a:avLst/>
          </a:prstGeom>
        </p:spPr>
      </p:pic>
      <p:sp>
        <p:nvSpPr>
          <p:cNvPr id="5" name="Tartalom helye 2"/>
          <p:cNvSpPr>
            <a:spLocks noGrp="1"/>
          </p:cNvSpPr>
          <p:nvPr>
            <p:ph idx="1"/>
          </p:nvPr>
        </p:nvSpPr>
        <p:spPr>
          <a:xfrm>
            <a:off x="107504" y="1268760"/>
            <a:ext cx="8712968" cy="5400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EFER = fizetési és elszámolási szolgáltatás</a:t>
            </a:r>
          </a:p>
          <a:p>
            <a:pPr marL="0" indent="0">
              <a:buNone/>
            </a:pPr>
            <a:r>
              <a:rPr lang="hu-HU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Milyen szolgáltatás vehető igénybe?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hu-HU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VPOS, </a:t>
            </a:r>
            <a:r>
              <a:rPr lang="hu-HU" sz="2000" dirty="0">
                <a:solidFill>
                  <a:schemeClr val="bg1">
                    <a:lumMod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Internetbank, POS</a:t>
            </a:r>
          </a:p>
          <a:p>
            <a:pPr marL="0" indent="0">
              <a:buNone/>
            </a:pPr>
            <a:endParaRPr lang="hu-HU" sz="28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hu-HU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Hol vehető igénybe?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endParaRPr lang="hu-HU" dirty="0">
              <a:solidFill>
                <a:schemeClr val="bg1">
                  <a:lumMod val="75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400050" lvl="1" indent="0">
              <a:buNone/>
            </a:pPr>
            <a:endParaRPr lang="hu-HU" dirty="0">
              <a:solidFill>
                <a:schemeClr val="bg1">
                  <a:lumMod val="75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hu-HU" sz="1900" b="1" dirty="0">
                <a:solidFill>
                  <a:srgbClr val="FF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Központi megoldás</a:t>
            </a:r>
            <a:br>
              <a:rPr lang="hu-HU" sz="1900" b="1" dirty="0">
                <a:solidFill>
                  <a:srgbClr val="FF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hu-HU" sz="1900" b="1" dirty="0">
                <a:solidFill>
                  <a:srgbClr val="FF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Több szakrendszernél is</a:t>
            </a:r>
            <a:br>
              <a:rPr lang="hu-HU" sz="1900" b="1" dirty="0">
                <a:solidFill>
                  <a:srgbClr val="FF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hu-HU" sz="1900" b="1" dirty="0">
                <a:solidFill>
                  <a:srgbClr val="FF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alkalmazható!</a:t>
            </a:r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543BEE10-05F7-45B9-A561-3F49275A4A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06097" y="2248249"/>
            <a:ext cx="2776884" cy="4620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245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2558516" y="228896"/>
            <a:ext cx="4412043" cy="864096"/>
          </a:xfrm>
        </p:spPr>
        <p:txBody>
          <a:bodyPr>
            <a:normAutofit/>
          </a:bodyPr>
          <a:lstStyle/>
          <a:p>
            <a:pPr algn="ctr"/>
            <a:r>
              <a:rPr lang="hu-HU" dirty="0"/>
              <a:t>Elektronikus ügyintézés</a:t>
            </a:r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2" y="271482"/>
            <a:ext cx="1859853" cy="432048"/>
          </a:xfrm>
          <a:prstGeom prst="rect">
            <a:avLst/>
          </a:prstGeom>
        </p:spPr>
      </p:pic>
      <p:sp>
        <p:nvSpPr>
          <p:cNvPr id="5" name="Tartalom helye 2"/>
          <p:cNvSpPr>
            <a:spLocks noGrp="1"/>
          </p:cNvSpPr>
          <p:nvPr>
            <p:ph idx="1"/>
          </p:nvPr>
        </p:nvSpPr>
        <p:spPr>
          <a:xfrm>
            <a:off x="107504" y="1268760"/>
            <a:ext cx="8712968" cy="5400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b="1" dirty="0">
                <a:latin typeface="+mn-lt"/>
                <a:cs typeface="Calibri Light" panose="020F0302020204030204" pitchFamily="34" charset="0"/>
              </a:rPr>
              <a:t>Mivel lesz több a mai piaci megoldásoknál?</a:t>
            </a:r>
          </a:p>
          <a:p>
            <a:r>
              <a:rPr lang="hu-HU" sz="24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Valós idejű </a:t>
            </a:r>
            <a:r>
              <a:rPr lang="hu-HU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fizetési kötelezettségre indítható</a:t>
            </a:r>
          </a:p>
          <a:p>
            <a:r>
              <a:rPr lang="hu-HU" sz="24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Fizetési kategóriák</a:t>
            </a:r>
            <a:r>
              <a:rPr lang="hu-HU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ra csoportosított összegek ( hátralék, fizetendő, később esedékes)</a:t>
            </a:r>
          </a:p>
          <a:p>
            <a:r>
              <a:rPr lang="hu-HU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hu-HU" sz="24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Több számlatípusra történő fizetés </a:t>
            </a:r>
            <a:r>
              <a:rPr lang="hu-HU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indítható 1 folyamatban!  (Ügyfél szempont) – több számlára érkezik</a:t>
            </a:r>
          </a:p>
          <a:p>
            <a:r>
              <a:rPr lang="hu-HU" sz="24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Előre is indítható</a:t>
            </a:r>
            <a:r>
              <a:rPr lang="hu-HU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, kimutatott tartozás nélkül, összegkorlát nélkül, bármelyik bevezetett önkormányzati adóhatóság számlára</a:t>
            </a:r>
          </a:p>
          <a:p>
            <a:r>
              <a:rPr lang="hu-HU" sz="24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Sikeres fizetés –azonnal </a:t>
            </a:r>
            <a:r>
              <a:rPr lang="hu-HU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megjelenik az ügyfél információknál (részletes adóegyenleg) és az OHP oldalon ismételt lekérés esetén</a:t>
            </a:r>
          </a:p>
          <a:p>
            <a:r>
              <a:rPr lang="hu-HU" sz="24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Elektronikus számlakivonat </a:t>
            </a:r>
            <a:r>
              <a:rPr lang="hu-HU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feldolgozás</a:t>
            </a:r>
          </a:p>
          <a:p>
            <a:r>
              <a:rPr lang="hu-HU" sz="24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Ügyintézői felületen </a:t>
            </a:r>
            <a:r>
              <a:rPr lang="hu-HU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táblázat szerűen lekérdezhető</a:t>
            </a:r>
          </a:p>
          <a:p>
            <a:endParaRPr lang="hu-HU" sz="24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</p:txBody>
      </p:sp>
    </p:spTree>
    <p:extLst>
      <p:ext uri="{BB962C8B-B14F-4D97-AF65-F5344CB8AC3E}">
        <p14:creationId xmlns:p14="http://schemas.microsoft.com/office/powerpoint/2010/main" val="109117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2558516" y="228896"/>
            <a:ext cx="4412043" cy="864096"/>
          </a:xfrm>
        </p:spPr>
        <p:txBody>
          <a:bodyPr>
            <a:normAutofit/>
          </a:bodyPr>
          <a:lstStyle/>
          <a:p>
            <a:pPr algn="ctr"/>
            <a:r>
              <a:rPr lang="hu-HU" dirty="0"/>
              <a:t>Elektronikus ügyintézés</a:t>
            </a:r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9552" y="271482"/>
            <a:ext cx="1859853" cy="432048"/>
          </a:xfrm>
          <a:prstGeom prst="rect">
            <a:avLst/>
          </a:prstGeom>
        </p:spPr>
      </p:pic>
      <p:sp>
        <p:nvSpPr>
          <p:cNvPr id="5" name="Tartalom helye 2"/>
          <p:cNvSpPr>
            <a:spLocks noGrp="1"/>
          </p:cNvSpPr>
          <p:nvPr>
            <p:ph idx="1"/>
          </p:nvPr>
        </p:nvSpPr>
        <p:spPr>
          <a:xfrm>
            <a:off x="107504" y="1268760"/>
            <a:ext cx="8712968" cy="5400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b="1" dirty="0"/>
              <a:t>Ez ma már nem csak terv!</a:t>
            </a:r>
          </a:p>
          <a:p>
            <a:pPr marL="0" indent="0" algn="ctr">
              <a:buNone/>
            </a:pPr>
            <a:endParaRPr lang="hu-HU" sz="2400" b="1" dirty="0"/>
          </a:p>
          <a:p>
            <a:pPr marL="0" indent="0" algn="ctr">
              <a:buNone/>
            </a:pPr>
            <a:r>
              <a:rPr lang="hu-HU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Bemutató</a:t>
            </a:r>
          </a:p>
          <a:p>
            <a:pPr marL="0" indent="0" algn="ctr">
              <a:buNone/>
            </a:pPr>
            <a:endParaRPr lang="hu-HU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</p:txBody>
      </p:sp>
      <p:pic>
        <p:nvPicPr>
          <p:cNvPr id="3" name="EFER videó2">
            <a:hlinkClick r:id="" action="ppaction://media"/>
            <a:extLst>
              <a:ext uri="{FF2B5EF4-FFF2-40B4-BE49-F238E27FC236}">
                <a16:creationId xmlns:a16="http://schemas.microsoft.com/office/drawing/2014/main" id="{8DD245C6-BA6F-4B5F-BD52-74A31985526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0" y="1681165"/>
            <a:ext cx="9144000" cy="4988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670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2558516" y="228896"/>
            <a:ext cx="4412043" cy="864096"/>
          </a:xfrm>
        </p:spPr>
        <p:txBody>
          <a:bodyPr>
            <a:normAutofit/>
          </a:bodyPr>
          <a:lstStyle/>
          <a:p>
            <a:pPr algn="ctr"/>
            <a:r>
              <a:rPr lang="hu-HU" dirty="0"/>
              <a:t>Elektronikus ügyintézés</a:t>
            </a:r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2" y="271482"/>
            <a:ext cx="1859853" cy="432048"/>
          </a:xfrm>
          <a:prstGeom prst="rect">
            <a:avLst/>
          </a:prstGeom>
        </p:spPr>
      </p:pic>
      <p:sp>
        <p:nvSpPr>
          <p:cNvPr id="5" name="Tartalom helye 2"/>
          <p:cNvSpPr>
            <a:spLocks noGrp="1"/>
          </p:cNvSpPr>
          <p:nvPr>
            <p:ph idx="1"/>
          </p:nvPr>
        </p:nvSpPr>
        <p:spPr>
          <a:xfrm>
            <a:off x="107504" y="1268760"/>
            <a:ext cx="8712968" cy="5400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b="1" dirty="0"/>
              <a:t>Eljárási jogosultságkezelési ügynök </a:t>
            </a:r>
            <a:r>
              <a:rPr lang="hu-HU" b="1" dirty="0">
                <a:latin typeface="+mn-lt"/>
                <a:cs typeface="Calibri Light" panose="020F0302020204030204" pitchFamily="34" charset="0"/>
              </a:rPr>
              <a:t>(JKÜ) </a:t>
            </a:r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r>
              <a:rPr lang="hu-HU" dirty="0"/>
              <a:t>A rendelkezési nyilvántartás (RNY) eljárási jogosultságot ellenőrző résszolgáltatása</a:t>
            </a:r>
          </a:p>
          <a:p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Adatelérést végrehajtó szakrendszer: OHP</a:t>
            </a:r>
          </a:p>
          <a:p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Feladatindítás: szakrendszerek közötti közhiteles adatátadás</a:t>
            </a:r>
          </a:p>
          <a:p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Eredménye: </a:t>
            </a:r>
          </a:p>
          <a:p>
            <a:pPr marL="757231" lvl="1" indent="-457200">
              <a:buFont typeface="+mj-lt"/>
              <a:buAutoNum type="arabicPeriod"/>
            </a:pPr>
            <a:r>
              <a:rPr lang="hu-HU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Közhiteles adatok elérése és kezelése, tárolása a szakrendszeri folyamatokban</a:t>
            </a:r>
          </a:p>
          <a:p>
            <a:pPr marL="757231" lvl="1" indent="-457200">
              <a:buFont typeface="+mj-lt"/>
              <a:buAutoNum type="arabicPeriod"/>
            </a:pPr>
            <a:r>
              <a:rPr lang="hu-HU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Azonosítási folyamtok egyszerűsítése </a:t>
            </a:r>
          </a:p>
          <a:p>
            <a:endParaRPr lang="hu-HU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hu-HU" sz="24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</p:txBody>
      </p:sp>
    </p:spTree>
    <p:extLst>
      <p:ext uri="{BB962C8B-B14F-4D97-AF65-F5344CB8AC3E}">
        <p14:creationId xmlns:p14="http://schemas.microsoft.com/office/powerpoint/2010/main" val="591268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2558516" y="228896"/>
            <a:ext cx="4412043" cy="864096"/>
          </a:xfrm>
        </p:spPr>
        <p:txBody>
          <a:bodyPr>
            <a:normAutofit/>
          </a:bodyPr>
          <a:lstStyle/>
          <a:p>
            <a:pPr algn="ctr"/>
            <a:r>
              <a:rPr lang="hu-HU" dirty="0"/>
              <a:t>Elektronikus ügyintézés</a:t>
            </a:r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2" y="271482"/>
            <a:ext cx="1859853" cy="432048"/>
          </a:xfrm>
          <a:prstGeom prst="rect">
            <a:avLst/>
          </a:prstGeom>
        </p:spPr>
      </p:pic>
      <p:sp>
        <p:nvSpPr>
          <p:cNvPr id="5" name="Tartalom helye 2"/>
          <p:cNvSpPr>
            <a:spLocks noGrp="1"/>
          </p:cNvSpPr>
          <p:nvPr>
            <p:ph idx="1"/>
          </p:nvPr>
        </p:nvSpPr>
        <p:spPr>
          <a:xfrm>
            <a:off x="107504" y="1268760"/>
            <a:ext cx="8712968" cy="5400600"/>
          </a:xfrm>
        </p:spPr>
        <p:txBody>
          <a:bodyPr>
            <a:normAutofit/>
          </a:bodyPr>
          <a:lstStyle/>
          <a:p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Az egyszerűsítést mi alapján valósul meg az ADÓ szakrendszerben?</a:t>
            </a:r>
          </a:p>
          <a:p>
            <a:pPr marL="342891" lvl="1" indent="0">
              <a:buNone/>
            </a:pPr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Választható szerepkörök – OHP</a:t>
            </a:r>
          </a:p>
          <a:p>
            <a:pPr marL="1028682" lvl="2" indent="-342900">
              <a:buFont typeface="+mj-lt"/>
              <a:buAutoNum type="arabicPeriod"/>
            </a:pPr>
            <a:r>
              <a:rPr lang="hu-HU" dirty="0"/>
              <a:t>Saját nevében (4T – nincs JKÜ)</a:t>
            </a:r>
          </a:p>
          <a:p>
            <a:pPr marL="1028682" lvl="2" indent="-342900">
              <a:buFont typeface="+mj-lt"/>
              <a:buAutoNum type="arabicPeriod"/>
            </a:pPr>
            <a:r>
              <a:rPr lang="hu-HU" b="1" dirty="0"/>
              <a:t>Cég nevében </a:t>
            </a:r>
            <a:r>
              <a:rPr lang="hu-HU" dirty="0"/>
              <a:t>– Törvényes képviselő azonosítás (4T - JKÜ)</a:t>
            </a:r>
          </a:p>
          <a:p>
            <a:pPr marL="1028682" lvl="2" indent="-342900">
              <a:buFont typeface="+mj-lt"/>
              <a:buAutoNum type="arabicPeriod"/>
            </a:pPr>
            <a:r>
              <a:rPr lang="hu-HU" b="1" dirty="0"/>
              <a:t>Saját nevében egyéni vállalkozóként </a:t>
            </a:r>
            <a:r>
              <a:rPr lang="hu-HU" dirty="0"/>
              <a:t>– Adószám és/vagy 4T azonosítás</a:t>
            </a:r>
          </a:p>
          <a:p>
            <a:pPr marL="1028682" lvl="2" indent="-342900">
              <a:buFont typeface="+mj-lt"/>
              <a:buAutoNum type="arabicPeriod"/>
            </a:pPr>
            <a:r>
              <a:rPr lang="hu-HU" dirty="0"/>
              <a:t>Egyéni vállalkozó nevében ( 4T – ASZ)</a:t>
            </a:r>
          </a:p>
          <a:p>
            <a:pPr marL="1028682" lvl="2" indent="-342900">
              <a:buFont typeface="+mj-lt"/>
              <a:buAutoNum type="arabicPeriod"/>
            </a:pPr>
            <a:r>
              <a:rPr lang="hu-HU" dirty="0"/>
              <a:t>Más természetes személy nevében ( 4T – AAJ)</a:t>
            </a:r>
          </a:p>
          <a:p>
            <a:pPr marL="1028682" lvl="2" indent="-342900">
              <a:buFont typeface="+mj-lt"/>
              <a:buAutoNum type="arabicPeriod"/>
            </a:pPr>
            <a:r>
              <a:rPr lang="hu-HU" b="1" dirty="0"/>
              <a:t>Cég nevében eljárva, másik cég képviseletében</a:t>
            </a:r>
            <a:r>
              <a:rPr lang="hu-HU" dirty="0"/>
              <a:t> – Dupla képviselet igazolás ( 4T – ASZ1 , </a:t>
            </a:r>
            <a:r>
              <a:rPr lang="hu-HU" b="1" dirty="0"/>
              <a:t>ASZ1 – ASZ2 </a:t>
            </a:r>
            <a:r>
              <a:rPr lang="hu-HU" dirty="0"/>
              <a:t>folyamatban használt azonosítók)</a:t>
            </a:r>
          </a:p>
          <a:p>
            <a:pPr marL="1028682" lvl="2" indent="-342900">
              <a:buFont typeface="+mj-lt"/>
              <a:buAutoNum type="arabicPeriod"/>
            </a:pPr>
            <a:r>
              <a:rPr lang="hu-HU" dirty="0"/>
              <a:t>Hivatali kapu tárhellyel rendelkező intézmény nevében ( 4T – ASZ)</a:t>
            </a:r>
          </a:p>
          <a:p>
            <a:pPr marL="342891" lvl="1" indent="0">
              <a:buNone/>
            </a:pPr>
            <a:endParaRPr lang="hu-HU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342891" lvl="1" indent="0">
              <a:buNone/>
            </a:pPr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4. 5. 6. 7 – jelenlegi képviseleti modell, ADÓ ügyekben meghatalmazás előzetes meghatalmazás szükséges!</a:t>
            </a:r>
          </a:p>
          <a:p>
            <a:endParaRPr lang="hu-HU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hu-HU" sz="24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</p:txBody>
      </p:sp>
    </p:spTree>
    <p:extLst>
      <p:ext uri="{BB962C8B-B14F-4D97-AF65-F5344CB8AC3E}">
        <p14:creationId xmlns:p14="http://schemas.microsoft.com/office/powerpoint/2010/main" val="1996382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2558516" y="228896"/>
            <a:ext cx="4412043" cy="864096"/>
          </a:xfrm>
        </p:spPr>
        <p:txBody>
          <a:bodyPr>
            <a:normAutofit/>
          </a:bodyPr>
          <a:lstStyle/>
          <a:p>
            <a:pPr algn="ctr"/>
            <a:r>
              <a:rPr lang="hu-HU" dirty="0"/>
              <a:t>Elektronikus ügyintézés</a:t>
            </a:r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2" y="271482"/>
            <a:ext cx="1859853" cy="432048"/>
          </a:xfrm>
          <a:prstGeom prst="rect">
            <a:avLst/>
          </a:prstGeom>
        </p:spPr>
      </p:pic>
      <p:sp>
        <p:nvSpPr>
          <p:cNvPr id="5" name="Tartalom helye 2"/>
          <p:cNvSpPr>
            <a:spLocks noGrp="1"/>
          </p:cNvSpPr>
          <p:nvPr>
            <p:ph idx="1"/>
          </p:nvPr>
        </p:nvSpPr>
        <p:spPr>
          <a:xfrm>
            <a:off x="107504" y="1268760"/>
            <a:ext cx="8712968" cy="5400600"/>
          </a:xfrm>
        </p:spPr>
        <p:txBody>
          <a:bodyPr>
            <a:normAutofit/>
          </a:bodyPr>
          <a:lstStyle/>
          <a:p>
            <a:pPr marL="342891" lvl="1" indent="0">
              <a:buNone/>
            </a:pPr>
            <a:r>
              <a:rPr lang="hu-HU" dirty="0">
                <a:latin typeface="+mn-lt"/>
                <a:cs typeface="Calibri Light" panose="020F0302020204030204" pitchFamily="34" charset="0"/>
              </a:rPr>
              <a:t>Szemléletesen egy </a:t>
            </a:r>
            <a:r>
              <a:rPr lang="hu-HU">
                <a:latin typeface="+mn-lt"/>
                <a:cs typeface="Calibri Light" panose="020F0302020204030204" pitchFamily="34" charset="0"/>
              </a:rPr>
              <a:t>kis informatikával</a:t>
            </a:r>
            <a:endParaRPr lang="hu-HU" dirty="0">
              <a:latin typeface="+mn-lt"/>
              <a:cs typeface="Calibri Light" panose="020F0302020204030204" pitchFamily="34" charset="0"/>
            </a:endParaRPr>
          </a:p>
          <a:p>
            <a:endParaRPr lang="hu-HU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hu-HU" sz="24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DD9D1B21-0E6D-44B0-9978-78366D26BC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552" y="1784408"/>
            <a:ext cx="762952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837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2558516" y="228896"/>
            <a:ext cx="4412043" cy="864096"/>
          </a:xfrm>
        </p:spPr>
        <p:txBody>
          <a:bodyPr>
            <a:normAutofit/>
          </a:bodyPr>
          <a:lstStyle/>
          <a:p>
            <a:pPr algn="ctr"/>
            <a:r>
              <a:rPr lang="hu-HU" dirty="0"/>
              <a:t>Elektronikus ügyintézés</a:t>
            </a:r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2" y="271482"/>
            <a:ext cx="1859853" cy="432048"/>
          </a:xfrm>
          <a:prstGeom prst="rect">
            <a:avLst/>
          </a:prstGeom>
        </p:spPr>
      </p:pic>
      <p:sp>
        <p:nvSpPr>
          <p:cNvPr id="5" name="Tartalom helye 2"/>
          <p:cNvSpPr>
            <a:spLocks noGrp="1"/>
          </p:cNvSpPr>
          <p:nvPr>
            <p:ph idx="1"/>
          </p:nvPr>
        </p:nvSpPr>
        <p:spPr>
          <a:xfrm>
            <a:off x="107504" y="1268760"/>
            <a:ext cx="8712968" cy="5400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b="1" dirty="0">
                <a:latin typeface="+mn-lt"/>
                <a:cs typeface="Calibri Light" panose="020F0302020204030204" pitchFamily="34" charset="0"/>
              </a:rPr>
              <a:t>Ügyfél számlainformáció bővítés</a:t>
            </a:r>
          </a:p>
          <a:p>
            <a:pPr marL="457200" indent="-457200">
              <a:buFont typeface="+mj-lt"/>
              <a:buAutoNum type="arabicPeriod"/>
            </a:pPr>
            <a:r>
              <a:rPr lang="hu-HU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Adóegyenleg előző évekre  - Jellemzői</a:t>
            </a:r>
          </a:p>
          <a:p>
            <a:pPr lvl="2"/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hu-HU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ASP.Adó</a:t>
            </a:r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-s évváltáshoz kötött információ</a:t>
            </a:r>
          </a:p>
          <a:p>
            <a:pPr lvl="2"/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Előző év.12.31.-i II. félévi zárás tárolt adataiból készül</a:t>
            </a:r>
          </a:p>
          <a:p>
            <a:pPr lvl="2"/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2020-tól már minden önkormányzat esetén elérhető!</a:t>
            </a:r>
          </a:p>
          <a:p>
            <a:pPr lvl="2"/>
            <a:r>
              <a:rPr lang="hu-HU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Mindig 1 archív évre vonatkozik 01.01 – 12.31 időszakra</a:t>
            </a:r>
          </a:p>
          <a:p>
            <a:pPr marL="457200" indent="-457200">
              <a:buFont typeface="+mj-lt"/>
              <a:buAutoNum type="arabicPeriod"/>
            </a:pPr>
            <a:r>
              <a:rPr lang="hu-HU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Adóegyenleg több évre - Jellemzői</a:t>
            </a:r>
          </a:p>
          <a:p>
            <a:pPr lvl="2"/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hu-HU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ASP.Adó-ban</a:t>
            </a:r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 elérhető valamennyi archív év adat felhasználásával</a:t>
            </a:r>
          </a:p>
          <a:p>
            <a:pPr lvl="2"/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Már a </a:t>
            </a:r>
            <a:r>
              <a:rPr lang="hu-HU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migrált</a:t>
            </a:r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 archív pénzügyi évre is</a:t>
            </a:r>
          </a:p>
          <a:p>
            <a:pPr lvl="2"/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Kiinduló év.01.01 nyitó és a napi dátum közötti időszakra vonatkozó valamennyi tétel figyelembevételével</a:t>
            </a:r>
          </a:p>
          <a:p>
            <a:pPr lvl="2"/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Csak részletes számlaegyenleg formátumban (!)</a:t>
            </a:r>
          </a:p>
          <a:p>
            <a:pPr lvl="2"/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Folyamatban lévő információkkal együtt (EFER, Utalásanalitika, Jogerősítés)</a:t>
            </a:r>
          </a:p>
          <a:p>
            <a:pPr marL="457200" indent="-457200">
              <a:buFont typeface="+mj-lt"/>
              <a:buAutoNum type="arabicPeriod"/>
            </a:pPr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Rendszerben </a:t>
            </a:r>
            <a:r>
              <a:rPr lang="hu-HU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tárolt saját adózói törzsadat</a:t>
            </a:r>
          </a:p>
          <a:p>
            <a:pPr marL="1057260" lvl="2" indent="-457200"/>
            <a:r>
              <a:rPr lang="hu-HU" dirty="0">
                <a:latin typeface="Calibri Light" panose="020F0302020204030204" pitchFamily="34" charset="0"/>
                <a:cs typeface="Calibri Light" panose="020F0302020204030204" pitchFamily="34" charset="0"/>
              </a:rPr>
              <a:t>Új PDF </a:t>
            </a:r>
          </a:p>
          <a:p>
            <a:endParaRPr lang="hu-HU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hu-HU" sz="24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  <a:p>
            <a:endParaRPr lang="hu-HU" sz="1900" dirty="0"/>
          </a:p>
        </p:txBody>
      </p:sp>
    </p:spTree>
    <p:extLst>
      <p:ext uri="{BB962C8B-B14F-4D97-AF65-F5344CB8AC3E}">
        <p14:creationId xmlns:p14="http://schemas.microsoft.com/office/powerpoint/2010/main" val="1673566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1_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GYENI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Egyéni tervezé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3660</TotalTime>
  <Words>1571</Words>
  <Application>Microsoft Office PowerPoint</Application>
  <PresentationFormat>Diavetítés a képernyőre (4:3 oldalarány)</PresentationFormat>
  <Paragraphs>520</Paragraphs>
  <Slides>29</Slides>
  <Notes>28</Notes>
  <HiddenSlides>0</HiddenSlides>
  <MMClips>1</MMClips>
  <ScaleCrop>false</ScaleCrop>
  <HeadingPairs>
    <vt:vector size="6" baseType="variant">
      <vt:variant>
        <vt:lpstr>Használt betűtípusok</vt:lpstr>
      </vt:variant>
      <vt:variant>
        <vt:i4>6</vt:i4>
      </vt:variant>
      <vt:variant>
        <vt:lpstr>Téma</vt:lpstr>
      </vt:variant>
      <vt:variant>
        <vt:i4>2</vt:i4>
      </vt:variant>
      <vt:variant>
        <vt:lpstr>Diacímek</vt:lpstr>
      </vt:variant>
      <vt:variant>
        <vt:i4>29</vt:i4>
      </vt:variant>
    </vt:vector>
  </HeadingPairs>
  <TitlesOfParts>
    <vt:vector size="37" baseType="lpstr">
      <vt:lpstr>Arial</vt:lpstr>
      <vt:lpstr>Calibri</vt:lpstr>
      <vt:lpstr>Calibri Light</vt:lpstr>
      <vt:lpstr>Courier New</vt:lpstr>
      <vt:lpstr>Times New Roman</vt:lpstr>
      <vt:lpstr>Wingdings</vt:lpstr>
      <vt:lpstr>1_Office-téma</vt:lpstr>
      <vt:lpstr>Egyéni tervezés</vt:lpstr>
      <vt:lpstr>asp 2.0 projekt</vt:lpstr>
      <vt:lpstr>PowerPoint-bemutató</vt:lpstr>
      <vt:lpstr>Elektronikus ügyintézés</vt:lpstr>
      <vt:lpstr>Elektronikus ügyintézés</vt:lpstr>
      <vt:lpstr>Elektronikus ügyintézés</vt:lpstr>
      <vt:lpstr>Elektronikus ügyintézés</vt:lpstr>
      <vt:lpstr>Elektronikus ügyintézés</vt:lpstr>
      <vt:lpstr>Elektronikus ügyintézés</vt:lpstr>
      <vt:lpstr>Elektronikus ügyintézés</vt:lpstr>
      <vt:lpstr>Végrehajtás támogatások </vt:lpstr>
      <vt:lpstr>Végrehajtás támogatások </vt:lpstr>
      <vt:lpstr>Végrehajtás támogatások </vt:lpstr>
      <vt:lpstr>Végrehajtás támogatások </vt:lpstr>
      <vt:lpstr>Végrehajtás támogatások </vt:lpstr>
      <vt:lpstr>Külső kapcsolatok</vt:lpstr>
      <vt:lpstr>Külső kapcsolatok</vt:lpstr>
      <vt:lpstr>Külső kapcsolatok</vt:lpstr>
      <vt:lpstr>Külső kapcsolatok</vt:lpstr>
      <vt:lpstr>Funkcionális bővítések Jogszabály módosítások okán</vt:lpstr>
      <vt:lpstr>Funkcionális bővítések</vt:lpstr>
      <vt:lpstr>Funkcionális bővítések Fizetési könnyítés</vt:lpstr>
      <vt:lpstr>funkcionális bővítések  Fizetési könnyítés</vt:lpstr>
      <vt:lpstr>Funkcionális bővítések Felhasználói élmény</vt:lpstr>
      <vt:lpstr>funkcionális bővítések </vt:lpstr>
      <vt:lpstr>funkcionális bővítések </vt:lpstr>
      <vt:lpstr>Keretrendszeri VIR kapcsolat Adó lekérdezések bővítése</vt:lpstr>
      <vt:lpstr>funkcionális bővítések  2020</vt:lpstr>
      <vt:lpstr>funkcionális bővítések 2020 </vt:lpstr>
      <vt:lpstr>KÖSZÖNÖM  A FIGYELMET!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Magyar Államkincstár szerepe az önkormányzati elektronikus ügyintézés megvalósításában és üzemeltetésében</dc:title>
  <dc:creator>dalma</dc:creator>
  <cp:lastModifiedBy>Gabriella Vargáné Kovács</cp:lastModifiedBy>
  <cp:revision>287</cp:revision>
  <cp:lastPrinted>2019-10-14T15:30:45Z</cp:lastPrinted>
  <dcterms:created xsi:type="dcterms:W3CDTF">2019-04-16T12:15:59Z</dcterms:created>
  <dcterms:modified xsi:type="dcterms:W3CDTF">2019-11-18T11:01:37Z</dcterms:modified>
</cp:coreProperties>
</file>