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ink/ink1.xml" ContentType="application/inkml+xml"/>
  <Override PartName="/ppt/notesSlides/notesSlide3.xml" ContentType="application/vnd.openxmlformats-officedocument.presentationml.notesSlide+xml"/>
  <Override PartName="/ppt/ink/ink2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ink/ink3.xml" ContentType="application/inkml+xml"/>
  <Override PartName="/ppt/notesSlides/notesSlide5.xml" ContentType="application/vnd.openxmlformats-officedocument.presentationml.notesSlide+xml"/>
  <Override PartName="/ppt/ink/ink4.xml" ContentType="application/inkml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6"/>
  </p:notesMasterIdLst>
  <p:sldIdLst>
    <p:sldId id="371" r:id="rId3"/>
    <p:sldId id="431" r:id="rId4"/>
    <p:sldId id="440" r:id="rId5"/>
    <p:sldId id="437" r:id="rId6"/>
    <p:sldId id="899" r:id="rId7"/>
    <p:sldId id="442" r:id="rId8"/>
    <p:sldId id="443" r:id="rId9"/>
    <p:sldId id="432" r:id="rId10"/>
    <p:sldId id="897" r:id="rId11"/>
    <p:sldId id="446" r:id="rId12"/>
    <p:sldId id="438" r:id="rId13"/>
    <p:sldId id="448" r:id="rId14"/>
    <p:sldId id="439" r:id="rId15"/>
    <p:sldId id="896" r:id="rId16"/>
    <p:sldId id="898" r:id="rId17"/>
    <p:sldId id="447" r:id="rId18"/>
    <p:sldId id="856" r:id="rId19"/>
    <p:sldId id="435" r:id="rId20"/>
    <p:sldId id="852" r:id="rId21"/>
    <p:sldId id="857" r:id="rId22"/>
    <p:sldId id="853" r:id="rId23"/>
    <p:sldId id="894" r:id="rId24"/>
    <p:sldId id="370" r:id="rId25"/>
  </p:sldIdLst>
  <p:sldSz cx="9144000" cy="6858000" type="screen4x3"/>
  <p:notesSz cx="6797675" cy="9872663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logh Gábor" initials="B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B9CB"/>
    <a:srgbClr val="0F9AA1"/>
    <a:srgbClr val="FEF0E4"/>
    <a:srgbClr val="725892"/>
    <a:srgbClr val="FF7751"/>
    <a:srgbClr val="1E1C10"/>
    <a:srgbClr val="B3B3B3"/>
    <a:srgbClr val="89A4E7"/>
    <a:srgbClr val="FFFFFF"/>
    <a:srgbClr val="234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67963" autoAdjust="0"/>
  </p:normalViewPr>
  <p:slideViewPr>
    <p:cSldViewPr snapToGrid="0" showGuides="1">
      <p:cViewPr>
        <p:scale>
          <a:sx n="125" d="100"/>
          <a:sy n="125" d="100"/>
        </p:scale>
        <p:origin x="-269" y="1344"/>
      </p:cViewPr>
      <p:guideLst>
        <p:guide orient="horz" pos="2183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penczandras\Documents\Id&#337;sor_ints&#237;k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u-HU" dirty="0"/>
              <a:t>Beérkezett</a:t>
            </a:r>
            <a:r>
              <a:rPr lang="hu-HU" baseline="0" dirty="0"/>
              <a:t> csomagok (db/hónap)</a:t>
            </a:r>
            <a:endParaRPr lang="hu-HU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Sheet1!$A$12</c:f>
              <c:strCache>
                <c:ptCount val="1"/>
                <c:pt idx="0">
                  <c:v>Sikeres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Sheet1!$B$11:$N$11</c:f>
              <c:strCache>
                <c:ptCount val="13"/>
                <c:pt idx="0">
                  <c:v>18/06</c:v>
                </c:pt>
                <c:pt idx="1">
                  <c:v>18/07</c:v>
                </c:pt>
                <c:pt idx="2">
                  <c:v>18/08</c:v>
                </c:pt>
                <c:pt idx="3">
                  <c:v>18/09</c:v>
                </c:pt>
                <c:pt idx="4">
                  <c:v>18/10</c:v>
                </c:pt>
                <c:pt idx="5">
                  <c:v>18/11</c:v>
                </c:pt>
                <c:pt idx="6">
                  <c:v>18/12</c:v>
                </c:pt>
                <c:pt idx="7">
                  <c:v>19/1</c:v>
                </c:pt>
                <c:pt idx="8">
                  <c:v>19/2</c:v>
                </c:pt>
                <c:pt idx="9">
                  <c:v>19/3</c:v>
                </c:pt>
                <c:pt idx="10">
                  <c:v>19/4</c:v>
                </c:pt>
                <c:pt idx="11">
                  <c:v>19/5</c:v>
                </c:pt>
                <c:pt idx="12">
                  <c:v>19/6</c:v>
                </c:pt>
              </c:strCache>
            </c:strRef>
          </c:cat>
          <c:val>
            <c:numRef>
              <c:f>Sheet1!$B$12:$N$12</c:f>
              <c:numCache>
                <c:formatCode>General</c:formatCode>
                <c:ptCount val="13"/>
                <c:pt idx="0">
                  <c:v>119</c:v>
                </c:pt>
                <c:pt idx="1">
                  <c:v>4301</c:v>
                </c:pt>
                <c:pt idx="2">
                  <c:v>8560</c:v>
                </c:pt>
                <c:pt idx="3">
                  <c:v>13124</c:v>
                </c:pt>
                <c:pt idx="4">
                  <c:v>19074</c:v>
                </c:pt>
                <c:pt idx="5">
                  <c:v>16266</c:v>
                </c:pt>
                <c:pt idx="6">
                  <c:v>13053</c:v>
                </c:pt>
                <c:pt idx="7">
                  <c:v>13913</c:v>
                </c:pt>
                <c:pt idx="8">
                  <c:v>16759</c:v>
                </c:pt>
                <c:pt idx="9">
                  <c:v>20260</c:v>
                </c:pt>
                <c:pt idx="10">
                  <c:v>101948.99999999999</c:v>
                </c:pt>
                <c:pt idx="11">
                  <c:v>468025</c:v>
                </c:pt>
                <c:pt idx="12">
                  <c:v>480414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96-4F80-BCA7-79A6FA7CC4C9}"/>
            </c:ext>
          </c:extLst>
        </c:ser>
        <c:ser>
          <c:idx val="1"/>
          <c:order val="1"/>
          <c:tx>
            <c:strRef>
              <c:f>Sheet1!$A$13</c:f>
              <c:strCache>
                <c:ptCount val="1"/>
                <c:pt idx="0">
                  <c:v>Sikertelen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Sheet1!$B$11:$N$11</c:f>
              <c:strCache>
                <c:ptCount val="13"/>
                <c:pt idx="0">
                  <c:v>18/06</c:v>
                </c:pt>
                <c:pt idx="1">
                  <c:v>18/07</c:v>
                </c:pt>
                <c:pt idx="2">
                  <c:v>18/08</c:v>
                </c:pt>
                <c:pt idx="3">
                  <c:v>18/09</c:v>
                </c:pt>
                <c:pt idx="4">
                  <c:v>18/10</c:v>
                </c:pt>
                <c:pt idx="5">
                  <c:v>18/11</c:v>
                </c:pt>
                <c:pt idx="6">
                  <c:v>18/12</c:v>
                </c:pt>
                <c:pt idx="7">
                  <c:v>19/1</c:v>
                </c:pt>
                <c:pt idx="8">
                  <c:v>19/2</c:v>
                </c:pt>
                <c:pt idx="9">
                  <c:v>19/3</c:v>
                </c:pt>
                <c:pt idx="10">
                  <c:v>19/4</c:v>
                </c:pt>
                <c:pt idx="11">
                  <c:v>19/5</c:v>
                </c:pt>
                <c:pt idx="12">
                  <c:v>19/6</c:v>
                </c:pt>
              </c:strCache>
            </c:strRef>
          </c:cat>
          <c:val>
            <c:numRef>
              <c:f>Sheet1!$B$13:$N$13</c:f>
              <c:numCache>
                <c:formatCode>General</c:formatCode>
                <c:ptCount val="13"/>
                <c:pt idx="0">
                  <c:v>3139</c:v>
                </c:pt>
                <c:pt idx="1">
                  <c:v>1522</c:v>
                </c:pt>
                <c:pt idx="2">
                  <c:v>9538</c:v>
                </c:pt>
                <c:pt idx="3">
                  <c:v>431</c:v>
                </c:pt>
                <c:pt idx="4">
                  <c:v>13114</c:v>
                </c:pt>
                <c:pt idx="5">
                  <c:v>532</c:v>
                </c:pt>
                <c:pt idx="6">
                  <c:v>588</c:v>
                </c:pt>
                <c:pt idx="7">
                  <c:v>3806</c:v>
                </c:pt>
                <c:pt idx="8">
                  <c:v>4602</c:v>
                </c:pt>
                <c:pt idx="9">
                  <c:v>791</c:v>
                </c:pt>
                <c:pt idx="10">
                  <c:v>4796</c:v>
                </c:pt>
                <c:pt idx="11">
                  <c:v>8694</c:v>
                </c:pt>
                <c:pt idx="12">
                  <c:v>42991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96-4F80-BCA7-79A6FA7CC4C9}"/>
            </c:ext>
          </c:extLst>
        </c:ser>
        <c:ser>
          <c:idx val="2"/>
          <c:order val="2"/>
          <c:tx>
            <c:strRef>
              <c:f>Sheet1!$A$14</c:f>
              <c:strCache>
                <c:ptCount val="1"/>
                <c:pt idx="0">
                  <c:v>Törölt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Sheet1!$B$11:$N$11</c:f>
              <c:strCache>
                <c:ptCount val="13"/>
                <c:pt idx="0">
                  <c:v>18/06</c:v>
                </c:pt>
                <c:pt idx="1">
                  <c:v>18/07</c:v>
                </c:pt>
                <c:pt idx="2">
                  <c:v>18/08</c:v>
                </c:pt>
                <c:pt idx="3">
                  <c:v>18/09</c:v>
                </c:pt>
                <c:pt idx="4">
                  <c:v>18/10</c:v>
                </c:pt>
                <c:pt idx="5">
                  <c:v>18/11</c:v>
                </c:pt>
                <c:pt idx="6">
                  <c:v>18/12</c:v>
                </c:pt>
                <c:pt idx="7">
                  <c:v>19/1</c:v>
                </c:pt>
                <c:pt idx="8">
                  <c:v>19/2</c:v>
                </c:pt>
                <c:pt idx="9">
                  <c:v>19/3</c:v>
                </c:pt>
                <c:pt idx="10">
                  <c:v>19/4</c:v>
                </c:pt>
                <c:pt idx="11">
                  <c:v>19/5</c:v>
                </c:pt>
                <c:pt idx="12">
                  <c:v>19/6</c:v>
                </c:pt>
              </c:strCache>
            </c:strRef>
          </c:cat>
          <c:val>
            <c:numRef>
              <c:f>Sheet1!$B$14:$N$14</c:f>
              <c:numCache>
                <c:formatCode>General</c:formatCode>
                <c:ptCount val="13"/>
                <c:pt idx="0">
                  <c:v>1219</c:v>
                </c:pt>
                <c:pt idx="1">
                  <c:v>23982</c:v>
                </c:pt>
                <c:pt idx="2">
                  <c:v>90350</c:v>
                </c:pt>
                <c:pt idx="3">
                  <c:v>163820</c:v>
                </c:pt>
                <c:pt idx="4">
                  <c:v>145190</c:v>
                </c:pt>
                <c:pt idx="5">
                  <c:v>164230</c:v>
                </c:pt>
                <c:pt idx="6">
                  <c:v>71718</c:v>
                </c:pt>
                <c:pt idx="7">
                  <c:v>147757</c:v>
                </c:pt>
                <c:pt idx="8">
                  <c:v>187621</c:v>
                </c:pt>
                <c:pt idx="9">
                  <c:v>184251</c:v>
                </c:pt>
                <c:pt idx="10">
                  <c:v>91493</c:v>
                </c:pt>
                <c:pt idx="11">
                  <c:v>196717</c:v>
                </c:pt>
                <c:pt idx="12">
                  <c:v>59261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96-4F80-BCA7-79A6FA7CC4C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-19"/>
        <c:axId val="84149760"/>
        <c:axId val="84151296"/>
      </c:barChart>
      <c:catAx>
        <c:axId val="84149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84151296"/>
        <c:crosses val="autoZero"/>
        <c:auto val="1"/>
        <c:lblAlgn val="ctr"/>
        <c:lblOffset val="100"/>
        <c:noMultiLvlLbl val="0"/>
      </c:catAx>
      <c:valAx>
        <c:axId val="84151296"/>
        <c:scaling>
          <c:orientation val="minMax"/>
          <c:max val="25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84149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6467B3-B5A7-41F1-BF63-2A0C9F26542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B6853257-0CDE-4E7A-BA16-432846C95CC7}">
      <dgm:prSet phldrT="[Szöveg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hu-HU" sz="1800" dirty="0"/>
            <a:t>IPARKER AKTÍV 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hu-HU" sz="1800" dirty="0"/>
            <a:t>SZÁLLÁSHELY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hu-HU" sz="1800" dirty="0"/>
            <a:t>1 900 PIR</a:t>
          </a:r>
        </a:p>
      </dgm:t>
    </dgm:pt>
    <dgm:pt modelId="{FF7EFE26-1D12-4F19-9A79-3D8494F9A8EE}" type="parTrans" cxnId="{FCFD2722-0E69-40C2-AA7A-16458419B73C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endParaRPr lang="hu-HU" sz="1600"/>
        </a:p>
      </dgm:t>
    </dgm:pt>
    <dgm:pt modelId="{9EA0B601-33D0-4E53-A985-F0760CFD8ABD}" type="sibTrans" cxnId="{FCFD2722-0E69-40C2-AA7A-16458419B73C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endParaRPr lang="hu-HU" sz="1600"/>
        </a:p>
      </dgm:t>
    </dgm:pt>
    <dgm:pt modelId="{AA2040D0-0119-4B5E-AF04-9BF1D730FA48}">
      <dgm:prSet phldrT="[Szöveg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hu-HU" sz="1800" dirty="0"/>
            <a:t>IFA BEVEZETVE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hu-HU" sz="1800" dirty="0"/>
            <a:t>736 PIR</a:t>
          </a:r>
        </a:p>
      </dgm:t>
    </dgm:pt>
    <dgm:pt modelId="{C3921DBC-6FB7-4826-9140-1A058BF8CBF2}" type="parTrans" cxnId="{6F8706F5-C9FE-4F07-8E40-934C90E4DD57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endParaRPr lang="hu-HU" sz="1600"/>
        </a:p>
      </dgm:t>
    </dgm:pt>
    <dgm:pt modelId="{D65CD88B-23B7-41E7-9ABA-E774F2383BA1}" type="sibTrans" cxnId="{6F8706F5-C9FE-4F07-8E40-934C90E4DD57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endParaRPr lang="hu-HU" sz="1600"/>
        </a:p>
      </dgm:t>
    </dgm:pt>
    <dgm:pt modelId="{8130B5E6-1FF6-4CE1-A2A0-9C4DF71D200E}">
      <dgm:prSet phldrT="[Szöveg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hu-HU" sz="1800" dirty="0"/>
            <a:t>IPARKERBEN AKTÍV SZÁLLÁSHELY, DE NINCS IDEGENFORGAMI ADÓ BEVEZETVE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hu-HU" sz="1800" dirty="0"/>
            <a:t>1 196 PIR</a:t>
          </a:r>
        </a:p>
      </dgm:t>
    </dgm:pt>
    <dgm:pt modelId="{D1F326EF-B4B7-4672-9328-BDDC344920F4}" type="parTrans" cxnId="{B2301755-BB77-4C21-916F-515E4CC998FF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endParaRPr lang="hu-HU" sz="1600"/>
        </a:p>
      </dgm:t>
    </dgm:pt>
    <dgm:pt modelId="{BBF002F6-93F9-4A6F-BA92-E5140A80BC5E}" type="sibTrans" cxnId="{B2301755-BB77-4C21-916F-515E4CC998FF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endParaRPr lang="hu-HU" sz="1600"/>
        </a:p>
      </dgm:t>
    </dgm:pt>
    <dgm:pt modelId="{706BD2EA-36BC-47D3-9A28-1A02EE8EE89F}">
      <dgm:prSet phldrT="[Szöveg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hu-HU" sz="1800" dirty="0"/>
            <a:t>IFA BEVEZETVE, DE IPARKERBEN NINCS RÖGZÍTVE AKTÍV SZÁLLÁSHELY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hu-HU" sz="1800" dirty="0"/>
            <a:t>32 PIR</a:t>
          </a:r>
        </a:p>
      </dgm:t>
    </dgm:pt>
    <dgm:pt modelId="{773994A5-09F5-4F84-A767-34B4948E783C}" type="parTrans" cxnId="{38B677E8-5DB0-400E-AD75-DAB6CC677E4E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endParaRPr lang="hu-HU" sz="1600"/>
        </a:p>
      </dgm:t>
    </dgm:pt>
    <dgm:pt modelId="{81D58FBA-0FDD-4A97-B537-97E7F2D2BF9A}" type="sibTrans" cxnId="{38B677E8-5DB0-400E-AD75-DAB6CC677E4E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endParaRPr lang="hu-HU" sz="1600"/>
        </a:p>
      </dgm:t>
    </dgm:pt>
    <dgm:pt modelId="{02C38871-A3EA-4FC4-8DD9-B6015E229B2B}" type="pres">
      <dgm:prSet presAssocID="{616467B3-B5A7-41F1-BF63-2A0C9F26542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CDF8648E-6D73-4DE5-9966-68133AB58324}" type="pres">
      <dgm:prSet presAssocID="{B6853257-0CDE-4E7A-BA16-432846C95CC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A0696BEB-F696-42E0-ACB5-875E7EB4EA20}" type="pres">
      <dgm:prSet presAssocID="{9EA0B601-33D0-4E53-A985-F0760CFD8ABD}" presName="sibTrans" presStyleCnt="0"/>
      <dgm:spPr/>
    </dgm:pt>
    <dgm:pt modelId="{6DA1D826-8430-4366-A1CB-8DA14E9D1961}" type="pres">
      <dgm:prSet presAssocID="{AA2040D0-0119-4B5E-AF04-9BF1D730FA4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E53C5B32-DD92-48C7-BB7E-A68C05F5202E}" type="pres">
      <dgm:prSet presAssocID="{D65CD88B-23B7-41E7-9ABA-E774F2383BA1}" presName="sibTrans" presStyleCnt="0"/>
      <dgm:spPr/>
    </dgm:pt>
    <dgm:pt modelId="{5DA0E09D-C51A-4746-A584-A7921433A0D5}" type="pres">
      <dgm:prSet presAssocID="{8130B5E6-1FF6-4CE1-A2A0-9C4DF71D200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B5D6FA8F-0B34-43E0-955F-4CD281D92368}" type="pres">
      <dgm:prSet presAssocID="{BBF002F6-93F9-4A6F-BA92-E5140A80BC5E}" presName="sibTrans" presStyleCnt="0"/>
      <dgm:spPr/>
    </dgm:pt>
    <dgm:pt modelId="{F7CC7227-3426-4D1E-8459-4DE772410824}" type="pres">
      <dgm:prSet presAssocID="{706BD2EA-36BC-47D3-9A28-1A02EE8EE89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38B677E8-5DB0-400E-AD75-DAB6CC677E4E}" srcId="{616467B3-B5A7-41F1-BF63-2A0C9F26542C}" destId="{706BD2EA-36BC-47D3-9A28-1A02EE8EE89F}" srcOrd="3" destOrd="0" parTransId="{773994A5-09F5-4F84-A767-34B4948E783C}" sibTransId="{81D58FBA-0FDD-4A97-B537-97E7F2D2BF9A}"/>
    <dgm:cxn modelId="{B2301755-BB77-4C21-916F-515E4CC998FF}" srcId="{616467B3-B5A7-41F1-BF63-2A0C9F26542C}" destId="{8130B5E6-1FF6-4CE1-A2A0-9C4DF71D200E}" srcOrd="2" destOrd="0" parTransId="{D1F326EF-B4B7-4672-9328-BDDC344920F4}" sibTransId="{BBF002F6-93F9-4A6F-BA92-E5140A80BC5E}"/>
    <dgm:cxn modelId="{86AA2F43-A6BB-4670-A631-2426B146B37C}" type="presOf" srcId="{B6853257-0CDE-4E7A-BA16-432846C95CC7}" destId="{CDF8648E-6D73-4DE5-9966-68133AB58324}" srcOrd="0" destOrd="0" presId="urn:microsoft.com/office/officeart/2005/8/layout/default"/>
    <dgm:cxn modelId="{03063830-FFBE-4493-AA35-5E03078DC4E7}" type="presOf" srcId="{8130B5E6-1FF6-4CE1-A2A0-9C4DF71D200E}" destId="{5DA0E09D-C51A-4746-A584-A7921433A0D5}" srcOrd="0" destOrd="0" presId="urn:microsoft.com/office/officeart/2005/8/layout/default"/>
    <dgm:cxn modelId="{FCFD2722-0E69-40C2-AA7A-16458419B73C}" srcId="{616467B3-B5A7-41F1-BF63-2A0C9F26542C}" destId="{B6853257-0CDE-4E7A-BA16-432846C95CC7}" srcOrd="0" destOrd="0" parTransId="{FF7EFE26-1D12-4F19-9A79-3D8494F9A8EE}" sibTransId="{9EA0B601-33D0-4E53-A985-F0760CFD8ABD}"/>
    <dgm:cxn modelId="{6F8706F5-C9FE-4F07-8E40-934C90E4DD57}" srcId="{616467B3-B5A7-41F1-BF63-2A0C9F26542C}" destId="{AA2040D0-0119-4B5E-AF04-9BF1D730FA48}" srcOrd="1" destOrd="0" parTransId="{C3921DBC-6FB7-4826-9140-1A058BF8CBF2}" sibTransId="{D65CD88B-23B7-41E7-9ABA-E774F2383BA1}"/>
    <dgm:cxn modelId="{B0AE353E-72D1-4A8F-8FE0-078E58004A25}" type="presOf" srcId="{AA2040D0-0119-4B5E-AF04-9BF1D730FA48}" destId="{6DA1D826-8430-4366-A1CB-8DA14E9D1961}" srcOrd="0" destOrd="0" presId="urn:microsoft.com/office/officeart/2005/8/layout/default"/>
    <dgm:cxn modelId="{11444660-287A-4D08-97F2-C5F6B33232D7}" type="presOf" srcId="{616467B3-B5A7-41F1-BF63-2A0C9F26542C}" destId="{02C38871-A3EA-4FC4-8DD9-B6015E229B2B}" srcOrd="0" destOrd="0" presId="urn:microsoft.com/office/officeart/2005/8/layout/default"/>
    <dgm:cxn modelId="{D578D43A-A7E4-43D7-81F9-F7384C9609B1}" type="presOf" srcId="{706BD2EA-36BC-47D3-9A28-1A02EE8EE89F}" destId="{F7CC7227-3426-4D1E-8459-4DE772410824}" srcOrd="0" destOrd="0" presId="urn:microsoft.com/office/officeart/2005/8/layout/default"/>
    <dgm:cxn modelId="{383760FB-E3CC-4B6B-9DC7-43D8C0FD4974}" type="presParOf" srcId="{02C38871-A3EA-4FC4-8DD9-B6015E229B2B}" destId="{CDF8648E-6D73-4DE5-9966-68133AB58324}" srcOrd="0" destOrd="0" presId="urn:microsoft.com/office/officeart/2005/8/layout/default"/>
    <dgm:cxn modelId="{6DFAD7CD-2753-4AC6-85D4-20F16523851B}" type="presParOf" srcId="{02C38871-A3EA-4FC4-8DD9-B6015E229B2B}" destId="{A0696BEB-F696-42E0-ACB5-875E7EB4EA20}" srcOrd="1" destOrd="0" presId="urn:microsoft.com/office/officeart/2005/8/layout/default"/>
    <dgm:cxn modelId="{E6C62D57-0402-482F-AFE8-349A7B197043}" type="presParOf" srcId="{02C38871-A3EA-4FC4-8DD9-B6015E229B2B}" destId="{6DA1D826-8430-4366-A1CB-8DA14E9D1961}" srcOrd="2" destOrd="0" presId="urn:microsoft.com/office/officeart/2005/8/layout/default"/>
    <dgm:cxn modelId="{A5C2FAEB-E295-4E9A-A71D-0445B7DFA690}" type="presParOf" srcId="{02C38871-A3EA-4FC4-8DD9-B6015E229B2B}" destId="{E53C5B32-DD92-48C7-BB7E-A68C05F5202E}" srcOrd="3" destOrd="0" presId="urn:microsoft.com/office/officeart/2005/8/layout/default"/>
    <dgm:cxn modelId="{14354E05-5D49-40C5-AD1F-F01D326E7B69}" type="presParOf" srcId="{02C38871-A3EA-4FC4-8DD9-B6015E229B2B}" destId="{5DA0E09D-C51A-4746-A584-A7921433A0D5}" srcOrd="4" destOrd="0" presId="urn:microsoft.com/office/officeart/2005/8/layout/default"/>
    <dgm:cxn modelId="{8000DE7A-0BDF-4F35-99DA-45553762D603}" type="presParOf" srcId="{02C38871-A3EA-4FC4-8DD9-B6015E229B2B}" destId="{B5D6FA8F-0B34-43E0-955F-4CD281D92368}" srcOrd="5" destOrd="0" presId="urn:microsoft.com/office/officeart/2005/8/layout/default"/>
    <dgm:cxn modelId="{F68E5823-0813-4ACA-AD1E-00D627C94439}" type="presParOf" srcId="{02C38871-A3EA-4FC4-8DD9-B6015E229B2B}" destId="{F7CC7227-3426-4D1E-8459-4DE772410824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6-26T10:50:36.54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6-26T10:50:36.54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6-26T10:50:36.54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6-26T10:50:36.54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CA1A1-AD95-4AC4-B9B5-C5C0C01FAA79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3488"/>
            <a:ext cx="4441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8693C0-4D11-4CA0-B103-66A317045EC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6177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A5C11E-540C-488B-B718-84796C0B45F1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6024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80263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22589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1625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87831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055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9BFF8-A221-48FF-B0B3-F4AD78BB3E8E}" type="datetime1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z="180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41930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177A6-0CF6-4D5A-A16A-9E0D8B7C2ADF}" type="datetime1">
              <a:rPr lang="hu-HU" smtClean="0"/>
              <a:t>2019.11.20.</a:t>
            </a:fld>
            <a:endParaRPr lang="hu-HU" dirty="0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392F-423A-4B2F-819A-04E49CF4C52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3120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1. szövegtörzsszint…"/>
          <p:cNvSpPr txBox="1">
            <a:spLocks noGrp="1"/>
          </p:cNvSpPr>
          <p:nvPr>
            <p:ph type="body" sz="half" idx="1"/>
          </p:nvPr>
        </p:nvSpPr>
        <p:spPr>
          <a:xfrm>
            <a:off x="3575050" y="1435100"/>
            <a:ext cx="5111750" cy="4691063"/>
          </a:xfrm>
          <a:prstGeom prst="rect">
            <a:avLst/>
          </a:prstGeom>
        </p:spPr>
        <p:txBody>
          <a:bodyPr/>
          <a:lstStyle/>
          <a:p>
            <a:r>
              <a:t>1. szövegtörzsszint</a:t>
            </a:r>
          </a:p>
          <a:p>
            <a:pPr lvl="1"/>
            <a:r>
              <a:t>2. szövegtörzsszint</a:t>
            </a:r>
          </a:p>
          <a:p>
            <a:pPr lvl="2"/>
            <a:r>
              <a:t>3. szövegtörzsszint</a:t>
            </a:r>
          </a:p>
          <a:p>
            <a:pPr lvl="3"/>
            <a:r>
              <a:t>4. szövegtörzsszint</a:t>
            </a:r>
          </a:p>
          <a:p>
            <a:pPr lvl="4"/>
            <a:r>
              <a:t>5. szövegtörzsszint</a:t>
            </a:r>
          </a:p>
        </p:txBody>
      </p:sp>
      <p:sp>
        <p:nvSpPr>
          <p:cNvPr id="70" name="Szöveg helye 3"/>
          <p:cNvSpPr>
            <a:spLocks noGrp="1"/>
          </p:cNvSpPr>
          <p:nvPr>
            <p:ph type="body" sz="half" idx="13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1" name="Címszöveg"/>
          <p:cNvSpPr txBox="1">
            <a:spLocks noGrp="1"/>
          </p:cNvSpPr>
          <p:nvPr>
            <p:ph type="title"/>
          </p:nvPr>
        </p:nvSpPr>
        <p:spPr>
          <a:xfrm>
            <a:off x="447988" y="44623"/>
            <a:ext cx="4412045" cy="864097"/>
          </a:xfrm>
          <a:prstGeom prst="rect">
            <a:avLst/>
          </a:prstGeom>
        </p:spPr>
        <p:txBody>
          <a:bodyPr/>
          <a:lstStyle/>
          <a:p>
            <a:r>
              <a:t>Címszöveg</a:t>
            </a:r>
          </a:p>
        </p:txBody>
      </p:sp>
      <p:sp>
        <p:nvSpPr>
          <p:cNvPr id="72" name="Diasorszám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2744485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slide layout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5000"/>
                    </a14:imgEffect>
                    <a14:imgEffect>
                      <a14:brightnessContrast bright="-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822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312ADDCB-A08C-43AF-85AF-45C81C44FB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="" xmlns:a16="http://schemas.microsoft.com/office/drawing/2014/main" id="{DD85625E-76E8-43CE-A8B8-42CBE52EB9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="" xmlns:a16="http://schemas.microsoft.com/office/drawing/2014/main" id="{7643769B-A944-4AD4-9837-9F4EB9DDD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94DCF-9EA9-451D-BB99-6F3CEFCB2279}" type="datetime1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="" xmlns:a16="http://schemas.microsoft.com/office/drawing/2014/main" id="{DA553EEC-2230-4142-A3F8-448572304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C443C189-A13A-451A-B3DA-49369DD83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854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3BBDC9F8-2127-4EBE-B509-D98433385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="" xmlns:a16="http://schemas.microsoft.com/office/drawing/2014/main" id="{830A0500-ED0F-4CD1-9C88-A8045F7CA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="" xmlns:a16="http://schemas.microsoft.com/office/drawing/2014/main" id="{2DC74254-7069-4371-B358-D264C4137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3C2CA-5910-4DF7-9B3C-4D2648AC43B5}" type="datetime1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="" xmlns:a16="http://schemas.microsoft.com/office/drawing/2014/main" id="{99B017D9-C23C-4823-A438-12F1F9A28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0AD548CF-B57F-45E5-BF6D-E4E9F15E8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05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20871F6C-21E8-41D3-B9F0-E6AFA2D4A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="" xmlns:a16="http://schemas.microsoft.com/office/drawing/2014/main" id="{0924C2F2-1372-4C0C-BAC0-5CF7AA7A23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="" xmlns:a16="http://schemas.microsoft.com/office/drawing/2014/main" id="{FD1E0DD9-6ECC-4D9B-9817-3874242F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B89B4-E3F0-4F82-99A6-3220B16A1FA5}" type="datetime1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="" xmlns:a16="http://schemas.microsoft.com/office/drawing/2014/main" id="{580EC97B-B0D0-4EF7-85F4-165F55D01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0F977D72-1785-4C79-A990-5ED3E7A90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8834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8AA5383F-F002-4889-AC02-2E2EBA391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="" xmlns:a16="http://schemas.microsoft.com/office/drawing/2014/main" id="{6498CABF-AD92-41E5-8550-9A179D0516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="" xmlns:a16="http://schemas.microsoft.com/office/drawing/2014/main" id="{B27DCFA3-581D-43FD-8F0D-1A70E0A163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="" xmlns:a16="http://schemas.microsoft.com/office/drawing/2014/main" id="{417BE6F5-3D99-485B-B9D5-570BA4DCE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65661-D279-4180-8698-899A6378E89F}" type="datetime1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="" xmlns:a16="http://schemas.microsoft.com/office/drawing/2014/main" id="{144DC2C3-BD9D-4460-8FE0-1DE5E35CD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="" xmlns:a16="http://schemas.microsoft.com/office/drawing/2014/main" id="{DB596C56-720E-43A4-9D64-6D51F6909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0940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F82CF4F0-7017-48C2-88DC-DD3735EB6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="" xmlns:a16="http://schemas.microsoft.com/office/drawing/2014/main" id="{93A01782-8CB1-4051-BA03-3883DA0B0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="" xmlns:a16="http://schemas.microsoft.com/office/drawing/2014/main" id="{2CD7E5AE-8F2B-4BD2-A310-CFB2675CCF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="" xmlns:a16="http://schemas.microsoft.com/office/drawing/2014/main" id="{1CEBD586-C05B-4B1E-A813-080229727F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="" xmlns:a16="http://schemas.microsoft.com/office/drawing/2014/main" id="{BEB86A3E-C4CC-4499-AA80-EEBDC5BD00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="" xmlns:a16="http://schemas.microsoft.com/office/drawing/2014/main" id="{3FB6CDCF-3B71-40EE-95E1-46BDFA93D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CE885-FA73-499D-B410-02A737B8BEA3}" type="datetime1">
              <a:rPr lang="hu-HU" smtClean="0"/>
              <a:t>2019.11.20.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="" xmlns:a16="http://schemas.microsoft.com/office/drawing/2014/main" id="{0F5A8F55-D127-48C5-A0F9-0E5A4F0D9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="" xmlns:a16="http://schemas.microsoft.com/office/drawing/2014/main" id="{7B593176-B740-49EC-B012-CFBFDBC4E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8795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CF564E62-8849-450B-8EA9-7D179678A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="" xmlns:a16="http://schemas.microsoft.com/office/drawing/2014/main" id="{19A6C847-4E76-4256-88D3-784492AEA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55EB-0166-437B-BDD9-49B97847F936}" type="datetime1">
              <a:rPr lang="hu-HU" smtClean="0"/>
              <a:t>2019.11.20.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="" xmlns:a16="http://schemas.microsoft.com/office/drawing/2014/main" id="{4D2EA99B-61BE-40B6-BCAB-889565E53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="" xmlns:a16="http://schemas.microsoft.com/office/drawing/2014/main" id="{F00BF69C-F3D8-4250-9E40-6AD1F5122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8505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="" xmlns:a16="http://schemas.microsoft.com/office/drawing/2014/main" id="{8CBA47BF-80AF-4DDE-93CB-7EA32F790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30F8-8674-4E28-BC7D-BE9FA142EBDC}" type="datetime1">
              <a:rPr lang="hu-HU" smtClean="0"/>
              <a:t>2019.11.20.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="" xmlns:a16="http://schemas.microsoft.com/office/drawing/2014/main" id="{7C3DE4D3-4F95-41AE-BC54-65463613B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="" xmlns:a16="http://schemas.microsoft.com/office/drawing/2014/main" id="{57F81A49-CCDF-46F7-A496-1B310E9CB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2517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93" y="44624"/>
            <a:ext cx="4700075" cy="936104"/>
          </a:xfrm>
        </p:spPr>
        <p:txBody>
          <a:bodyPr>
            <a:normAutofit/>
          </a:bodyPr>
          <a:lstStyle>
            <a:lvl1pPr algn="l">
              <a:defRPr sz="1800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A1BD-5457-4B6B-BEF6-313E76A0EE7E}" type="datetime1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0291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AB315F9C-69BF-4498-AA13-53B708042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="" xmlns:a16="http://schemas.microsoft.com/office/drawing/2014/main" id="{8820527A-ED6B-4EC3-99B5-2DA0C0D14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="" xmlns:a16="http://schemas.microsoft.com/office/drawing/2014/main" id="{41C93E51-D696-4253-A398-ECED01E8E9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="" xmlns:a16="http://schemas.microsoft.com/office/drawing/2014/main" id="{6C992C81-D009-49DC-B47A-DE76F3237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CE1FF-0225-4D06-A5E1-950A4241369E}" type="datetime1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="" xmlns:a16="http://schemas.microsoft.com/office/drawing/2014/main" id="{F6C49C21-FC4C-4BE8-9326-BC2CEFF18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="" xmlns:a16="http://schemas.microsoft.com/office/drawing/2014/main" id="{658E318C-93AE-421F-9062-4BC2844CE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9563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634439DA-B2D3-4B8C-B96E-8B4D50D58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="" xmlns:a16="http://schemas.microsoft.com/office/drawing/2014/main" id="{F8F266E4-FCC3-4A5A-BE83-8965B5C058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="" xmlns:a16="http://schemas.microsoft.com/office/drawing/2014/main" id="{3D73F894-F33D-4198-B19A-FCC6451242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="" xmlns:a16="http://schemas.microsoft.com/office/drawing/2014/main" id="{6820E476-5197-4DD1-9FB5-D57C94CC1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DC1CD-7C55-4AC5-AE12-948E77C3040C}" type="datetime1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="" xmlns:a16="http://schemas.microsoft.com/office/drawing/2014/main" id="{86F8D3A2-4CD1-4CE8-B841-52C4980E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="" xmlns:a16="http://schemas.microsoft.com/office/drawing/2014/main" id="{5FECF82A-790D-46CF-8390-1A2DE1ACD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5658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9A8739AC-DC0C-4512-B414-1F92924C9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="" xmlns:a16="http://schemas.microsoft.com/office/drawing/2014/main" id="{6C10D021-420F-4A3E-AA67-A4B9F85A10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="" xmlns:a16="http://schemas.microsoft.com/office/drawing/2014/main" id="{DB3C7E0A-0088-4F72-BDFA-30494F109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2890C-D60A-4436-9872-48EB7C1AE7B8}" type="datetime1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="" xmlns:a16="http://schemas.microsoft.com/office/drawing/2014/main" id="{85CC9703-30D4-4B2D-90E2-176334993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6025A637-F699-4D6D-B7FC-6F320835C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6320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="" xmlns:a16="http://schemas.microsoft.com/office/drawing/2014/main" id="{716B0D25-7C10-4F64-A757-9179C15DA3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="" xmlns:a16="http://schemas.microsoft.com/office/drawing/2014/main" id="{30DDF323-3EE1-4AAB-B895-98F23E3F8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="" xmlns:a16="http://schemas.microsoft.com/office/drawing/2014/main" id="{3625C8EF-5D1B-4C01-BF9C-279EC4A4B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C4C64-680A-4798-9900-C7DE0113F658}" type="datetime1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="" xmlns:a16="http://schemas.microsoft.com/office/drawing/2014/main" id="{F0325FAA-2D44-489E-811F-1252C761F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137F1FBD-32BB-4A3B-8631-CF64E2574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5020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3059832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78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4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6426616" y="0"/>
            <a:ext cx="3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" name="Rectangle 2"/>
          <p:cNvSpPr/>
          <p:nvPr userDrawn="1"/>
        </p:nvSpPr>
        <p:spPr>
          <a:xfrm>
            <a:off x="6462616" y="1749000"/>
            <a:ext cx="180000" cy="3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50067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tyle slide layout">
    <p:bg>
      <p:bgPr>
        <a:blipFill dpi="0" rotWithShape="1">
          <a:blip r:embed="rId2">
            <a:lum/>
          </a:blip>
          <a:srcRect/>
          <a:stretch>
            <a:fillRect l="50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="" xmlns:a16="http://schemas.microsoft.com/office/drawing/2014/main" id="{070D5907-0BF6-4B53-8408-C8B6DFB41C84}"/>
              </a:ext>
            </a:extLst>
          </p:cNvPr>
          <p:cNvSpPr/>
          <p:nvPr userDrawn="1"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89A4E7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sp>
        <p:nvSpPr>
          <p:cNvPr id="3" name="Téglalap 2">
            <a:extLst>
              <a:ext uri="{FF2B5EF4-FFF2-40B4-BE49-F238E27FC236}">
                <a16:creationId xmlns="" xmlns:a16="http://schemas.microsoft.com/office/drawing/2014/main" id="{03B98F0A-ED4B-4B71-8FDC-0EA835D6D7C8}"/>
              </a:ext>
            </a:extLst>
          </p:cNvPr>
          <p:cNvSpPr/>
          <p:nvPr userDrawn="1"/>
        </p:nvSpPr>
        <p:spPr>
          <a:xfrm>
            <a:off x="4572000" y="-25400"/>
            <a:ext cx="4572000" cy="6858000"/>
          </a:xfrm>
          <a:prstGeom prst="rect">
            <a:avLst/>
          </a:prstGeom>
          <a:solidFill>
            <a:srgbClr val="2349AC">
              <a:alpha val="48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</p:spTree>
    <p:extLst>
      <p:ext uri="{BB962C8B-B14F-4D97-AF65-F5344CB8AC3E}">
        <p14:creationId xmlns:p14="http://schemas.microsoft.com/office/powerpoint/2010/main" val="48466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slide layout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5000"/>
                    </a14:imgEffect>
                    <a14:imgEffect>
                      <a14:brightnessContrast bright="-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46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BEFBC-139C-46EE-82CC-864D94629CAE}" type="datetime1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z="180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147832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B3B3D-6157-48E4-9053-F07962D4D43A}" type="datetime1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796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19C3E-DD9E-4ECA-8617-108009854F47}" type="datetime1">
              <a:rPr lang="hu-HU" smtClean="0"/>
              <a:t>2019.11.20.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696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91" y="1628802"/>
            <a:ext cx="5111750" cy="46910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801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3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64FE2-4DF6-4A2E-B0B2-5B4E4EF6F7C5}" type="datetime1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24770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7C7D2-2725-4717-8B9B-E9C6E7C13556}" type="datetime1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3952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33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385754" indent="-385754" algn="l">
              <a:spcAft>
                <a:spcPts val="45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/>
              <a:t>Click to edit Alcím</a:t>
            </a:r>
          </a:p>
          <a:p>
            <a:pPr lvl="0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8832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5F082-3602-4123-A1DE-2A3526209447}" type="datetime1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36105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718" r:id="rId10"/>
    <p:sldLayoutId id="2147483719" r:id="rId11"/>
    <p:sldLayoutId id="2147483720" r:id="rId1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 dt="0"/>
  <p:txStyles>
    <p:titleStyle>
      <a:lvl1pPr algn="l" defTabSz="685783" rtl="0" eaLnBrk="1" latinLnBrk="0" hangingPunct="1">
        <a:spcBef>
          <a:spcPct val="0"/>
        </a:spcBef>
        <a:buNone/>
        <a:defRPr sz="18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57168" indent="-257168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57199" indent="-214308" algn="l" defTabSz="685783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28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20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12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="" xmlns:a16="http://schemas.microsoft.com/office/drawing/2014/main" id="{B210F1F0-1558-4664-83D6-835CA481E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="" xmlns:a16="http://schemas.microsoft.com/office/drawing/2014/main" id="{C8C9F16B-03D0-4487-BF5E-9198DA034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="" xmlns:a16="http://schemas.microsoft.com/office/drawing/2014/main" id="{9B97105D-BABD-430B-8E02-26EA382865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BBBE2-EE1D-49CA-B637-39631F5953F1}" type="datetime1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="" xmlns:a16="http://schemas.microsoft.com/office/drawing/2014/main" id="{339A9161-0A78-4E24-9815-B3479FF22F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B881EC88-33AB-4177-A5CF-07D4E3DE99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2667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0.png"/><Relationship Id="rId7" Type="http://schemas.openxmlformats.org/officeDocument/2006/relationships/image" Target="../media/image3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9.png"/><Relationship Id="rId5" Type="http://schemas.openxmlformats.org/officeDocument/2006/relationships/image" Target="../media/image19.jpeg"/><Relationship Id="rId4" Type="http://schemas.openxmlformats.org/officeDocument/2006/relationships/image" Target="../media/image20.png"/><Relationship Id="rId9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1.png"/><Relationship Id="rId4" Type="http://schemas.openxmlformats.org/officeDocument/2006/relationships/image" Target="../media/image40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5.png"/><Relationship Id="rId7" Type="http://schemas.openxmlformats.org/officeDocument/2006/relationships/image" Target="../media/image20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44.png"/><Relationship Id="rId5" Type="http://schemas.openxmlformats.org/officeDocument/2006/relationships/customXml" Target="../ink/ink1.xml"/><Relationship Id="rId10" Type="http://schemas.openxmlformats.org/officeDocument/2006/relationships/image" Target="../media/image43.png"/><Relationship Id="rId4" Type="http://schemas.openxmlformats.org/officeDocument/2006/relationships/image" Target="../media/image10.png"/><Relationship Id="rId9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5.pn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0.png"/><Relationship Id="rId11" Type="http://schemas.microsoft.com/office/2007/relationships/diagramDrawing" Target="../diagrams/drawing1.xml"/><Relationship Id="rId5" Type="http://schemas.openxmlformats.org/officeDocument/2006/relationships/customXml" Target="../ink/ink2.xml"/><Relationship Id="rId10" Type="http://schemas.openxmlformats.org/officeDocument/2006/relationships/diagramColors" Target="../diagrams/colors1.xml"/><Relationship Id="rId4" Type="http://schemas.openxmlformats.org/officeDocument/2006/relationships/image" Target="../media/image10.png"/><Relationship Id="rId9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0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customXml" Target="../ink/ink3.xml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47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0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customXml" Target="../ink/ink4.xml"/><Relationship Id="rId5" Type="http://schemas.openxmlformats.org/officeDocument/2006/relationships/image" Target="../media/image10.png"/><Relationship Id="rId10" Type="http://schemas.openxmlformats.org/officeDocument/2006/relationships/image" Target="../media/image48.emf"/><Relationship Id="rId4" Type="http://schemas.openxmlformats.org/officeDocument/2006/relationships/image" Target="../media/image5.png"/><Relationship Id="rId9" Type="http://schemas.openxmlformats.org/officeDocument/2006/relationships/oleObject" Target="../embeddings/oleObject3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jpeg"/><Relationship Id="rId5" Type="http://schemas.openxmlformats.org/officeDocument/2006/relationships/image" Target="../media/image10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337782" y="2257480"/>
            <a:ext cx="5155958" cy="1159461"/>
          </a:xfrm>
        </p:spPr>
        <p:txBody>
          <a:bodyPr/>
          <a:lstStyle/>
          <a:p>
            <a:pPr algn="ctr"/>
            <a:r>
              <a:rPr lang="hu-HU" dirty="0"/>
              <a:t>AZ ASP ADATTÁRHÁZ ELŐREHALADÁSA</a:t>
            </a:r>
          </a:p>
        </p:txBody>
      </p:sp>
      <p:pic>
        <p:nvPicPr>
          <p:cNvPr id="9" name="Kép 8">
            <a:extLst>
              <a:ext uri="{FF2B5EF4-FFF2-40B4-BE49-F238E27FC236}">
                <a16:creationId xmlns="" xmlns:a16="http://schemas.microsoft.com/office/drawing/2014/main" id="{247A1CBF-0AD4-4D00-A5CC-D362D9F4E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9525" y="205969"/>
            <a:ext cx="2361623" cy="835971"/>
          </a:xfrm>
          <a:prstGeom prst="rect">
            <a:avLst/>
          </a:prstGeom>
        </p:spPr>
      </p:pic>
      <p:sp>
        <p:nvSpPr>
          <p:cNvPr id="5" name="Cím 1">
            <a:extLst>
              <a:ext uri="{FF2B5EF4-FFF2-40B4-BE49-F238E27FC236}">
                <a16:creationId xmlns="" xmlns:a16="http://schemas.microsoft.com/office/drawing/2014/main" id="{25B3220E-EA50-4C12-97F8-DE8004DED5B4}"/>
              </a:ext>
            </a:extLst>
          </p:cNvPr>
          <p:cNvSpPr txBox="1">
            <a:spLocks/>
          </p:cNvSpPr>
          <p:nvPr/>
        </p:nvSpPr>
        <p:spPr>
          <a:xfrm>
            <a:off x="2951203" y="2837211"/>
            <a:ext cx="5346594" cy="1676693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endParaRPr lang="hu-HU" sz="1800" cap="none" dirty="0"/>
          </a:p>
          <a:p>
            <a:endParaRPr lang="hu-HU" sz="1800" cap="none" dirty="0"/>
          </a:p>
          <a:p>
            <a:r>
              <a:rPr lang="hu-HU" sz="1800" cap="none" dirty="0"/>
              <a:t>Vikárius Gabriella</a:t>
            </a:r>
          </a:p>
          <a:p>
            <a:r>
              <a:rPr lang="hu-HU" sz="1400" b="0" i="1" cap="none" dirty="0" err="1"/>
              <a:t>Alprojektvezető</a:t>
            </a:r>
            <a:endParaRPr lang="hu-HU" sz="1400" b="0" i="1" cap="none" dirty="0"/>
          </a:p>
          <a:p>
            <a:pPr defTabSz="685783">
              <a:defRPr/>
            </a:pPr>
            <a:r>
              <a:rPr lang="hu-HU" sz="1400" b="0" i="1" cap="none" dirty="0">
                <a:solidFill>
                  <a:prstClr val="white"/>
                </a:solidFill>
              </a:rPr>
              <a:t>Magyar Államkincstár</a:t>
            </a:r>
            <a:r>
              <a:rPr lang="hu-HU" sz="2250" cap="none" dirty="0">
                <a:solidFill>
                  <a:prstClr val="white"/>
                </a:solidFill>
              </a:rPr>
              <a:t>               </a:t>
            </a: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</a:t>
            </a: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   </a:t>
            </a: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</a:t>
            </a:r>
            <a:endParaRPr lang="hu-HU" sz="1500" b="0" cap="none" dirty="0">
              <a:solidFill>
                <a:prstClr val="white"/>
              </a:solidFill>
            </a:endParaRPr>
          </a:p>
        </p:txBody>
      </p:sp>
      <p:pic>
        <p:nvPicPr>
          <p:cNvPr id="41" name="Kép 40">
            <a:extLst>
              <a:ext uri="{FF2B5EF4-FFF2-40B4-BE49-F238E27FC236}">
                <a16:creationId xmlns="" xmlns:a16="http://schemas.microsoft.com/office/drawing/2014/main" id="{1FCFA9EB-1CB9-46C8-838A-37E584096A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7037"/>
          <a:stretch/>
        </p:blipFill>
        <p:spPr>
          <a:xfrm>
            <a:off x="31994" y="0"/>
            <a:ext cx="2762181" cy="4317999"/>
          </a:xfrm>
          <a:prstGeom prst="rect">
            <a:avLst/>
          </a:prstGeom>
        </p:spPr>
      </p:pic>
      <p:pic>
        <p:nvPicPr>
          <p:cNvPr id="43" name="Kép 42">
            <a:extLst>
              <a:ext uri="{FF2B5EF4-FFF2-40B4-BE49-F238E27FC236}">
                <a16:creationId xmlns="" xmlns:a16="http://schemas.microsoft.com/office/drawing/2014/main" id="{68C8B811-0380-4DD4-9DD1-5DCBFC5BD1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9815"/>
          <a:stretch/>
        </p:blipFill>
        <p:spPr>
          <a:xfrm>
            <a:off x="0" y="0"/>
            <a:ext cx="2664286" cy="54990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Téglalap 22">
            <a:extLst>
              <a:ext uri="{FF2B5EF4-FFF2-40B4-BE49-F238E27FC236}">
                <a16:creationId xmlns="" xmlns:a16="http://schemas.microsoft.com/office/drawing/2014/main" id="{15E3981B-E3DD-42AB-BBA0-DB1EBDFC3F07}"/>
              </a:ext>
            </a:extLst>
          </p:cNvPr>
          <p:cNvSpPr/>
          <p:nvPr/>
        </p:nvSpPr>
        <p:spPr>
          <a:xfrm>
            <a:off x="0" y="1"/>
            <a:ext cx="2534394" cy="6857998"/>
          </a:xfrm>
          <a:custGeom>
            <a:avLst/>
            <a:gdLst>
              <a:gd name="connsiteX0" fmla="*/ 0 w 3095625"/>
              <a:gd name="connsiteY0" fmla="*/ 0 h 6858000"/>
              <a:gd name="connsiteX1" fmla="*/ 3095625 w 3095625"/>
              <a:gd name="connsiteY1" fmla="*/ 0 h 6858000"/>
              <a:gd name="connsiteX2" fmla="*/ 3095625 w 3095625"/>
              <a:gd name="connsiteY2" fmla="*/ 6858000 h 6858000"/>
              <a:gd name="connsiteX3" fmla="*/ 0 w 3095625"/>
              <a:gd name="connsiteY3" fmla="*/ 6858000 h 6858000"/>
              <a:gd name="connsiteX4" fmla="*/ 0 w 3095625"/>
              <a:gd name="connsiteY4" fmla="*/ 0 h 6858000"/>
              <a:gd name="connsiteX0" fmla="*/ 0 w 3239558"/>
              <a:gd name="connsiteY0" fmla="*/ 0 h 6858000"/>
              <a:gd name="connsiteX1" fmla="*/ 3095625 w 3239558"/>
              <a:gd name="connsiteY1" fmla="*/ 0 h 6858000"/>
              <a:gd name="connsiteX2" fmla="*/ 3095625 w 3239558"/>
              <a:gd name="connsiteY2" fmla="*/ 6858000 h 6858000"/>
              <a:gd name="connsiteX3" fmla="*/ 0 w 3239558"/>
              <a:gd name="connsiteY3" fmla="*/ 6858000 h 6858000"/>
              <a:gd name="connsiteX4" fmla="*/ 0 w 3239558"/>
              <a:gd name="connsiteY4" fmla="*/ 0 h 6858000"/>
              <a:gd name="connsiteX0" fmla="*/ 0 w 3342097"/>
              <a:gd name="connsiteY0" fmla="*/ 0 h 6858000"/>
              <a:gd name="connsiteX1" fmla="*/ 3095625 w 3342097"/>
              <a:gd name="connsiteY1" fmla="*/ 0 h 6858000"/>
              <a:gd name="connsiteX2" fmla="*/ 3095625 w 3342097"/>
              <a:gd name="connsiteY2" fmla="*/ 6858000 h 6858000"/>
              <a:gd name="connsiteX3" fmla="*/ 0 w 3342097"/>
              <a:gd name="connsiteY3" fmla="*/ 6858000 h 6858000"/>
              <a:gd name="connsiteX4" fmla="*/ 0 w 334209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2097" h="6858000">
                <a:moveTo>
                  <a:pt x="0" y="0"/>
                </a:moveTo>
                <a:lnTo>
                  <a:pt x="3095625" y="0"/>
                </a:lnTo>
                <a:cubicBezTo>
                  <a:pt x="3419475" y="2381250"/>
                  <a:pt x="3429000" y="4619625"/>
                  <a:pt x="309562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CCDCE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3" name="Téglalap 22">
            <a:extLst>
              <a:ext uri="{FF2B5EF4-FFF2-40B4-BE49-F238E27FC236}">
                <a16:creationId xmlns="" xmlns:a16="http://schemas.microsoft.com/office/drawing/2014/main" id="{70692428-361B-44A8-B4AE-E8CF4FC5CD47}"/>
              </a:ext>
            </a:extLst>
          </p:cNvPr>
          <p:cNvSpPr/>
          <p:nvPr/>
        </p:nvSpPr>
        <p:spPr>
          <a:xfrm>
            <a:off x="0" y="1"/>
            <a:ext cx="2364872" cy="6857998"/>
          </a:xfrm>
          <a:custGeom>
            <a:avLst/>
            <a:gdLst>
              <a:gd name="connsiteX0" fmla="*/ 0 w 3095625"/>
              <a:gd name="connsiteY0" fmla="*/ 0 h 6858000"/>
              <a:gd name="connsiteX1" fmla="*/ 3095625 w 3095625"/>
              <a:gd name="connsiteY1" fmla="*/ 0 h 6858000"/>
              <a:gd name="connsiteX2" fmla="*/ 3095625 w 3095625"/>
              <a:gd name="connsiteY2" fmla="*/ 6858000 h 6858000"/>
              <a:gd name="connsiteX3" fmla="*/ 0 w 3095625"/>
              <a:gd name="connsiteY3" fmla="*/ 6858000 h 6858000"/>
              <a:gd name="connsiteX4" fmla="*/ 0 w 3095625"/>
              <a:gd name="connsiteY4" fmla="*/ 0 h 6858000"/>
              <a:gd name="connsiteX0" fmla="*/ 0 w 3239558"/>
              <a:gd name="connsiteY0" fmla="*/ 0 h 6858000"/>
              <a:gd name="connsiteX1" fmla="*/ 3095625 w 3239558"/>
              <a:gd name="connsiteY1" fmla="*/ 0 h 6858000"/>
              <a:gd name="connsiteX2" fmla="*/ 3095625 w 3239558"/>
              <a:gd name="connsiteY2" fmla="*/ 6858000 h 6858000"/>
              <a:gd name="connsiteX3" fmla="*/ 0 w 3239558"/>
              <a:gd name="connsiteY3" fmla="*/ 6858000 h 6858000"/>
              <a:gd name="connsiteX4" fmla="*/ 0 w 3239558"/>
              <a:gd name="connsiteY4" fmla="*/ 0 h 6858000"/>
              <a:gd name="connsiteX0" fmla="*/ 0 w 3342097"/>
              <a:gd name="connsiteY0" fmla="*/ 0 h 6858000"/>
              <a:gd name="connsiteX1" fmla="*/ 3095625 w 3342097"/>
              <a:gd name="connsiteY1" fmla="*/ 0 h 6858000"/>
              <a:gd name="connsiteX2" fmla="*/ 3095625 w 3342097"/>
              <a:gd name="connsiteY2" fmla="*/ 6858000 h 6858000"/>
              <a:gd name="connsiteX3" fmla="*/ 0 w 3342097"/>
              <a:gd name="connsiteY3" fmla="*/ 6858000 h 6858000"/>
              <a:gd name="connsiteX4" fmla="*/ 0 w 334209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2097" h="6858000">
                <a:moveTo>
                  <a:pt x="0" y="0"/>
                </a:moveTo>
                <a:lnTo>
                  <a:pt x="3095625" y="0"/>
                </a:lnTo>
                <a:cubicBezTo>
                  <a:pt x="3419475" y="2381250"/>
                  <a:pt x="3429000" y="4619625"/>
                  <a:pt x="309562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 l="-56254" r="-264285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5" name="Téglalap 24">
            <a:extLst>
              <a:ext uri="{FF2B5EF4-FFF2-40B4-BE49-F238E27FC236}">
                <a16:creationId xmlns="" xmlns:a16="http://schemas.microsoft.com/office/drawing/2014/main" id="{3721FAE5-C8E2-45D2-95D9-5291DDF7DBD6}"/>
              </a:ext>
            </a:extLst>
          </p:cNvPr>
          <p:cNvSpPr/>
          <p:nvPr/>
        </p:nvSpPr>
        <p:spPr>
          <a:xfrm>
            <a:off x="790668" y="-1105714"/>
            <a:ext cx="390746" cy="988829"/>
          </a:xfrm>
          <a:prstGeom prst="rect">
            <a:avLst/>
          </a:prstGeom>
          <a:solidFill>
            <a:srgbClr val="CCD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6" name="Téglalap 25">
            <a:extLst>
              <a:ext uri="{FF2B5EF4-FFF2-40B4-BE49-F238E27FC236}">
                <a16:creationId xmlns="" xmlns:a16="http://schemas.microsoft.com/office/drawing/2014/main" id="{CC13006F-E656-4F60-AE19-4F61CDF6F167}"/>
              </a:ext>
            </a:extLst>
          </p:cNvPr>
          <p:cNvSpPr/>
          <p:nvPr/>
        </p:nvSpPr>
        <p:spPr>
          <a:xfrm>
            <a:off x="413511" y="-1105714"/>
            <a:ext cx="390746" cy="988829"/>
          </a:xfrm>
          <a:prstGeom prst="rect">
            <a:avLst/>
          </a:prstGeom>
          <a:solidFill>
            <a:srgbClr val="89A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7" name="Téglalap 26">
            <a:extLst>
              <a:ext uri="{FF2B5EF4-FFF2-40B4-BE49-F238E27FC236}">
                <a16:creationId xmlns="" xmlns:a16="http://schemas.microsoft.com/office/drawing/2014/main" id="{6F54710F-140E-45B2-8559-7B7E643FEB04}"/>
              </a:ext>
            </a:extLst>
          </p:cNvPr>
          <p:cNvSpPr/>
          <p:nvPr/>
        </p:nvSpPr>
        <p:spPr>
          <a:xfrm>
            <a:off x="1181414" y="-1105714"/>
            <a:ext cx="390746" cy="988829"/>
          </a:xfrm>
          <a:prstGeom prst="rect">
            <a:avLst/>
          </a:prstGeom>
          <a:solidFill>
            <a:srgbClr val="FF7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8" name="Téglalap 27">
            <a:extLst>
              <a:ext uri="{FF2B5EF4-FFF2-40B4-BE49-F238E27FC236}">
                <a16:creationId xmlns="" xmlns:a16="http://schemas.microsoft.com/office/drawing/2014/main" id="{03097C2A-C04A-4CE0-885F-3335B1D147C2}"/>
              </a:ext>
            </a:extLst>
          </p:cNvPr>
          <p:cNvSpPr/>
          <p:nvPr/>
        </p:nvSpPr>
        <p:spPr>
          <a:xfrm>
            <a:off x="31995" y="-1105714"/>
            <a:ext cx="390746" cy="988829"/>
          </a:xfrm>
          <a:prstGeom prst="rect">
            <a:avLst/>
          </a:prstGeom>
          <a:solidFill>
            <a:srgbClr val="234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44" name="Téglalap 43">
            <a:extLst>
              <a:ext uri="{FF2B5EF4-FFF2-40B4-BE49-F238E27FC236}">
                <a16:creationId xmlns="" xmlns:a16="http://schemas.microsoft.com/office/drawing/2014/main" id="{A053C6D6-E7E2-4998-B210-D3A6E4B02C9D}"/>
              </a:ext>
            </a:extLst>
          </p:cNvPr>
          <p:cNvSpPr/>
          <p:nvPr/>
        </p:nvSpPr>
        <p:spPr>
          <a:xfrm>
            <a:off x="1529961" y="-1105715"/>
            <a:ext cx="390746" cy="988829"/>
          </a:xfrm>
          <a:prstGeom prst="rect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31" name="Cím 1">
            <a:extLst>
              <a:ext uri="{FF2B5EF4-FFF2-40B4-BE49-F238E27FC236}">
                <a16:creationId xmlns="" xmlns:a16="http://schemas.microsoft.com/office/drawing/2014/main" id="{2877137C-30CD-474E-B991-1BBE1F1FC69B}"/>
              </a:ext>
            </a:extLst>
          </p:cNvPr>
          <p:cNvSpPr txBox="1">
            <a:spLocks/>
          </p:cNvSpPr>
          <p:nvPr/>
        </p:nvSpPr>
        <p:spPr>
          <a:xfrm>
            <a:off x="2364872" y="6078829"/>
            <a:ext cx="2899206" cy="897875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 defTabSz="685783">
              <a:defRPr/>
            </a:pPr>
            <a:r>
              <a:rPr lang="hu-HU" sz="1000" b="0" i="1" cap="none" dirty="0">
                <a:solidFill>
                  <a:prstClr val="white"/>
                </a:solidFill>
              </a:rPr>
              <a:t>XX. ÖNKORMÁNYZATI KÖLTSÉGVETÉSI- ÉS ADÓKONFERENCIA </a:t>
            </a:r>
            <a:r>
              <a:rPr lang="hu-HU" sz="1400" cap="none" dirty="0">
                <a:solidFill>
                  <a:prstClr val="white"/>
                </a:solidFill>
              </a:rPr>
              <a:t>   </a:t>
            </a:r>
          </a:p>
          <a:p>
            <a:pPr algn="ctr" defTabSz="685783">
              <a:defRPr/>
            </a:pPr>
            <a:r>
              <a:rPr lang="hu-HU" sz="1000" b="0" i="1" cap="none" dirty="0">
                <a:solidFill>
                  <a:prstClr val="white"/>
                </a:solidFill>
              </a:rPr>
              <a:t>2019.11.12-14.            </a:t>
            </a:r>
          </a:p>
          <a:p>
            <a:pPr algn="ctr" defTabSz="685783">
              <a:defRPr/>
            </a:pPr>
            <a:endParaRPr lang="hu-HU" sz="1400" cap="none" dirty="0">
              <a:solidFill>
                <a:prstClr val="white"/>
              </a:solidFill>
            </a:endParaRPr>
          </a:p>
          <a:p>
            <a:pPr algn="ctr" defTabSz="685783">
              <a:defRPr/>
            </a:pPr>
            <a:r>
              <a:rPr lang="hu-HU" sz="1400" cap="none" dirty="0">
                <a:solidFill>
                  <a:prstClr val="white"/>
                </a:solidFill>
              </a:rPr>
              <a:t>             </a:t>
            </a:r>
            <a:endParaRPr lang="hu-HU" sz="1050" b="0" cap="none" dirty="0">
              <a:solidFill>
                <a:prstClr val="white"/>
              </a:solidFill>
            </a:endParaRPr>
          </a:p>
        </p:txBody>
      </p:sp>
      <p:pic>
        <p:nvPicPr>
          <p:cNvPr id="15" name="Kép 14">
            <a:extLst>
              <a:ext uri="{FF2B5EF4-FFF2-40B4-BE49-F238E27FC236}">
                <a16:creationId xmlns="" xmlns:a16="http://schemas.microsoft.com/office/drawing/2014/main" id="{7C6C44DB-F0AA-4AC3-9551-89142B726699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250" y="247400"/>
            <a:ext cx="2762250" cy="75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2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5777" y="399634"/>
            <a:ext cx="4412043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/>
            <a:endParaRPr lang="hu-HU" dirty="0">
              <a:solidFill>
                <a:prstClr val="white"/>
              </a:solidFill>
            </a:endParaRPr>
          </a:p>
        </p:txBody>
      </p:sp>
      <p:sp>
        <p:nvSpPr>
          <p:cNvPr id="12" name="Cím 4">
            <a:extLst>
              <a:ext uri="{FF2B5EF4-FFF2-40B4-BE49-F238E27FC236}">
                <a16:creationId xmlns="" xmlns:a16="http://schemas.microsoft.com/office/drawing/2014/main" id="{DDBB1A13-7867-4365-9D79-284440B141B1}"/>
              </a:ext>
            </a:extLst>
          </p:cNvPr>
          <p:cNvSpPr txBox="1">
            <a:spLocks/>
          </p:cNvSpPr>
          <p:nvPr/>
        </p:nvSpPr>
        <p:spPr>
          <a:xfrm>
            <a:off x="1895534" y="-47758"/>
            <a:ext cx="5603243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hu-HU" sz="2000" dirty="0"/>
              <a:t>Adatcsomagok küldési intenzitása és státusz szerinti havi bontása </a:t>
            </a:r>
          </a:p>
          <a:p>
            <a:pPr algn="ctr"/>
            <a:r>
              <a:rPr lang="hu-HU" sz="1600" dirty="0"/>
              <a:t>(integrációs sík)</a:t>
            </a:r>
            <a:endParaRPr lang="hu-HU" sz="2000" dirty="0"/>
          </a:p>
        </p:txBody>
      </p:sp>
      <p:grpSp>
        <p:nvGrpSpPr>
          <p:cNvPr id="18" name="Csoportba foglalás 17">
            <a:extLst>
              <a:ext uri="{FF2B5EF4-FFF2-40B4-BE49-F238E27FC236}">
                <a16:creationId xmlns="" xmlns:a16="http://schemas.microsoft.com/office/drawing/2014/main" id="{A7A7D0D1-C4E7-42D7-974B-57CBDB87A275}"/>
              </a:ext>
            </a:extLst>
          </p:cNvPr>
          <p:cNvGrpSpPr/>
          <p:nvPr/>
        </p:nvGrpSpPr>
        <p:grpSpPr>
          <a:xfrm>
            <a:off x="179512" y="855200"/>
            <a:ext cx="8784976" cy="5866275"/>
            <a:chOff x="179512" y="855200"/>
            <a:chExt cx="8784976" cy="5866275"/>
          </a:xfrm>
        </p:grpSpPr>
        <p:graphicFrame>
          <p:nvGraphicFramePr>
            <p:cNvPr id="13" name="Chart 9">
              <a:extLst>
                <a:ext uri="{FF2B5EF4-FFF2-40B4-BE49-F238E27FC236}">
                  <a16:creationId xmlns="" xmlns:a16="http://schemas.microsoft.com/office/drawing/2014/main" id="{D7AF2379-9B33-4F77-8B0A-50C127480E3F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79512" y="1340768"/>
            <a:ext cx="8784976" cy="53807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4" name="Double Wave 3">
              <a:extLst>
                <a:ext uri="{FF2B5EF4-FFF2-40B4-BE49-F238E27FC236}">
                  <a16:creationId xmlns="" xmlns:a16="http://schemas.microsoft.com/office/drawing/2014/main" id="{FE90CC9B-B82B-47AD-85A6-6097AEA3CCE7}"/>
                </a:ext>
              </a:extLst>
            </p:cNvPr>
            <p:cNvSpPr/>
            <p:nvPr/>
          </p:nvSpPr>
          <p:spPr>
            <a:xfrm>
              <a:off x="7582956" y="1969659"/>
              <a:ext cx="216024" cy="144016"/>
            </a:xfrm>
            <a:prstGeom prst="doubleWav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5" name="Double Wave 18">
              <a:extLst>
                <a:ext uri="{FF2B5EF4-FFF2-40B4-BE49-F238E27FC236}">
                  <a16:creationId xmlns="" xmlns:a16="http://schemas.microsoft.com/office/drawing/2014/main" id="{1038B3C1-858D-4C2C-ADC8-B89DBC403DAB}"/>
                </a:ext>
              </a:extLst>
            </p:cNvPr>
            <p:cNvSpPr/>
            <p:nvPr/>
          </p:nvSpPr>
          <p:spPr>
            <a:xfrm>
              <a:off x="8192050" y="1969659"/>
              <a:ext cx="216024" cy="144016"/>
            </a:xfrm>
            <a:prstGeom prst="doubleWav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6" name="TextBox 1">
              <a:extLst>
                <a:ext uri="{FF2B5EF4-FFF2-40B4-BE49-F238E27FC236}">
                  <a16:creationId xmlns="" xmlns:a16="http://schemas.microsoft.com/office/drawing/2014/main" id="{9EBA404E-9974-49D9-986D-42FC2C201ACD}"/>
                </a:ext>
              </a:extLst>
            </p:cNvPr>
            <p:cNvSpPr txBox="1"/>
            <p:nvPr/>
          </p:nvSpPr>
          <p:spPr>
            <a:xfrm rot="16200000">
              <a:off x="7205404" y="1225349"/>
              <a:ext cx="97112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900" dirty="0"/>
                <a:t>468 025</a:t>
              </a:r>
            </a:p>
          </p:txBody>
        </p:sp>
        <p:sp>
          <p:nvSpPr>
            <p:cNvPr id="17" name="TextBox 8">
              <a:extLst>
                <a:ext uri="{FF2B5EF4-FFF2-40B4-BE49-F238E27FC236}">
                  <a16:creationId xmlns="" xmlns:a16="http://schemas.microsoft.com/office/drawing/2014/main" id="{3BFAB8F5-043E-47C2-8B61-3AC5676FA21F}"/>
                </a:ext>
              </a:extLst>
            </p:cNvPr>
            <p:cNvSpPr txBox="1"/>
            <p:nvPr/>
          </p:nvSpPr>
          <p:spPr>
            <a:xfrm rot="16200000">
              <a:off x="7835359" y="1225350"/>
              <a:ext cx="97112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900" dirty="0"/>
                <a:t>480 414</a:t>
              </a:r>
            </a:p>
          </p:txBody>
        </p:sp>
      </p:grpSp>
      <p:sp>
        <p:nvSpPr>
          <p:cNvPr id="5" name="Dia számának helye 4">
            <a:extLst>
              <a:ext uri="{FF2B5EF4-FFF2-40B4-BE49-F238E27FC236}">
                <a16:creationId xmlns="" xmlns:a16="http://schemas.microsoft.com/office/drawing/2014/main" id="{33294FD2-88CA-4C1F-BAB5-F7C041CCF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392F-423A-4B2F-819A-04E49CF4C524}" type="slidenum">
              <a:rPr lang="hu-HU" smtClean="0"/>
              <a:pPr/>
              <a:t>10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97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="" xmlns:a16="http://schemas.microsoft.com/office/drawing/2014/main" id="{C20A2CB4-575E-4303-A8D6-4AA62B069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87" y="2046454"/>
            <a:ext cx="3848530" cy="2309118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5777" y="222191"/>
            <a:ext cx="4412043" cy="825515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>
              <a:lnSpc>
                <a:spcPct val="160000"/>
              </a:lnSpc>
            </a:pPr>
            <a:r>
              <a:rPr lang="hu-HU" sz="1800" dirty="0">
                <a:solidFill>
                  <a:prstClr val="white"/>
                </a:solidFill>
              </a:rPr>
              <a:t>Kihívás: A nagymennyiségű adat feldolgozása</a:t>
            </a:r>
            <a:endParaRPr lang="hu-HU" sz="2800" dirty="0">
              <a:solidFill>
                <a:prstClr val="white"/>
              </a:solidFill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102085" y="1441728"/>
            <a:ext cx="4627857" cy="7186583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hu-HU"/>
            </a:defPPr>
            <a:lvl1pPr marL="42860" indent="0" defTabSz="685783">
              <a:spcBef>
                <a:spcPts val="1200"/>
              </a:spcBef>
              <a:buFont typeface="Arial" panose="020B0604020202020204" pitchFamily="34" charset="0"/>
              <a:buNone/>
              <a:defRPr sz="23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199" indent="-214308" defTabSz="685783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28" lvl="2" indent="-171446" defTabSz="685783">
              <a:spcBef>
                <a:spcPts val="1200"/>
              </a:spcBef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20" indent="-171446" defTabSz="685783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12" indent="-171446" defTabSz="685783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03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6pPr>
            <a:lvl7pPr marL="2228795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7pPr>
            <a:lvl8pPr marL="2571686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8pPr>
            <a:lvl9pPr marL="2914577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9pPr>
          </a:lstStyle>
          <a:p>
            <a:r>
              <a:rPr lang="hu-HU" sz="1600" b="1" dirty="0"/>
              <a:t>3.197 önálló szervezet </a:t>
            </a:r>
            <a:r>
              <a:rPr lang="hu-HU" sz="1600" dirty="0"/>
              <a:t>(a helyi önkormányzatok) elemi adatait gyűjtjük napi gyakorisággal </a:t>
            </a:r>
          </a:p>
          <a:p>
            <a:r>
              <a:rPr lang="hu-HU" sz="1600" dirty="0"/>
              <a:t>A gazdálkodási szakrendszer esetén ez a szám meghaladja a </a:t>
            </a:r>
            <a:r>
              <a:rPr lang="hu-HU" sz="1600" b="1" dirty="0"/>
              <a:t>11 ezret </a:t>
            </a:r>
          </a:p>
          <a:p>
            <a:pPr lvl="1" indent="0">
              <a:buNone/>
            </a:pPr>
            <a:r>
              <a:rPr lang="hu-HU" sz="1200" dirty="0"/>
              <a:t>az önkormányzatok költségvetési szervei, társulásai nagy részének könyvelési adatai is hozzánk érkeznek be </a:t>
            </a:r>
          </a:p>
          <a:p>
            <a:r>
              <a:rPr lang="hu-HU" sz="1600" b="1" dirty="0"/>
              <a:t>Naponta közel 50 ezer adatcsomag </a:t>
            </a:r>
            <a:r>
              <a:rPr lang="hu-HU" sz="1600" dirty="0"/>
              <a:t>kerül felénk továbbításra</a:t>
            </a:r>
            <a:br>
              <a:rPr lang="hu-HU" sz="1600" dirty="0"/>
            </a:br>
            <a:endParaRPr lang="hu-HU" sz="1600" dirty="0"/>
          </a:p>
          <a:p>
            <a:r>
              <a:rPr lang="hu-HU" sz="1600" dirty="0"/>
              <a:t>Több, mint </a:t>
            </a:r>
            <a:r>
              <a:rPr lang="hu-HU" sz="1600" b="1" dirty="0"/>
              <a:t>250 adattábla, 5 ezer oszlop</a:t>
            </a:r>
          </a:p>
          <a:p>
            <a:r>
              <a:rPr lang="hu-HU" sz="1600" dirty="0"/>
              <a:t>A naponta beérkező adatok feldolgozása, az adattárház rétegeken keresztül vezetése </a:t>
            </a:r>
            <a:r>
              <a:rPr lang="hu-HU" sz="1600" b="1" dirty="0"/>
              <a:t>18 órát </a:t>
            </a:r>
            <a:r>
              <a:rPr lang="hu-HU" sz="1600" dirty="0"/>
              <a:t>vesz igénybe </a:t>
            </a:r>
          </a:p>
          <a:p>
            <a:r>
              <a:rPr lang="hu-HU" sz="1600" dirty="0"/>
              <a:t>Június óta összesen </a:t>
            </a:r>
            <a:r>
              <a:rPr lang="hu-HU" sz="1600" b="1" u="sng" dirty="0"/>
              <a:t>47 TB adat keletkezett </a:t>
            </a:r>
            <a:r>
              <a:rPr lang="hu-HU" sz="1600" dirty="0"/>
              <a:t>az adattárházban</a:t>
            </a:r>
          </a:p>
          <a:p>
            <a:endParaRPr lang="hu-HU" sz="1600" dirty="0"/>
          </a:p>
          <a:p>
            <a:endParaRPr lang="hu-HU" sz="1600" dirty="0"/>
          </a:p>
        </p:txBody>
      </p:sp>
      <p:sp>
        <p:nvSpPr>
          <p:cNvPr id="8" name="Dia számának helye 7">
            <a:extLst>
              <a:ext uri="{FF2B5EF4-FFF2-40B4-BE49-F238E27FC236}">
                <a16:creationId xmlns="" xmlns:a16="http://schemas.microsoft.com/office/drawing/2014/main" id="{13BFDB67-E960-43AF-8C83-CBEA45B8A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392F-423A-4B2F-819A-04E49CF4C524}" type="slidenum">
              <a:rPr lang="hu-HU" smtClean="0"/>
              <a:pPr/>
              <a:t>11</a:t>
            </a:fld>
            <a:endParaRPr lang="hu-HU" dirty="0"/>
          </a:p>
        </p:txBody>
      </p:sp>
      <p:cxnSp>
        <p:nvCxnSpPr>
          <p:cNvPr id="9" name="Egyenes összekötő 8">
            <a:extLst>
              <a:ext uri="{FF2B5EF4-FFF2-40B4-BE49-F238E27FC236}">
                <a16:creationId xmlns="" xmlns:a16="http://schemas.microsoft.com/office/drawing/2014/main" id="{C48A68D7-57C4-4616-B2D8-22EF96192C22}"/>
              </a:ext>
            </a:extLst>
          </p:cNvPr>
          <p:cNvCxnSpPr>
            <a:cxnSpLocks/>
          </p:cNvCxnSpPr>
          <p:nvPr/>
        </p:nvCxnSpPr>
        <p:spPr>
          <a:xfrm>
            <a:off x="4916414" y="1553227"/>
            <a:ext cx="0" cy="480313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églalap 6"/>
          <p:cNvSpPr/>
          <p:nvPr/>
        </p:nvSpPr>
        <p:spPr>
          <a:xfrm>
            <a:off x="5102887" y="5019660"/>
            <a:ext cx="384853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800"/>
              </a:spcAft>
            </a:pPr>
            <a:r>
              <a:rPr lang="hu-HU" sz="1600" b="1" dirty="0"/>
              <a:t>Az államigazgatás első komplex BIG DATA-</a:t>
            </a:r>
            <a:r>
              <a:rPr lang="hu-HU" sz="1600" b="1" dirty="0" err="1"/>
              <a:t>ra</a:t>
            </a:r>
            <a:r>
              <a:rPr lang="hu-HU" sz="1600" b="1" dirty="0"/>
              <a:t> épülő adattárháza</a:t>
            </a:r>
          </a:p>
        </p:txBody>
      </p:sp>
    </p:spTree>
    <p:extLst>
      <p:ext uri="{BB962C8B-B14F-4D97-AF65-F5344CB8AC3E}">
        <p14:creationId xmlns:p14="http://schemas.microsoft.com/office/powerpoint/2010/main" val="80891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053244" y="203885"/>
            <a:ext cx="5113555" cy="105587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hu-HU" dirty="0">
                <a:solidFill>
                  <a:prstClr val="white"/>
                </a:solidFill>
              </a:rPr>
              <a:t>Kihívás: </a:t>
            </a:r>
            <a:r>
              <a:rPr lang="hu-HU" dirty="0"/>
              <a:t>Hibrid adat-menedzsment és tárolási technika</a:t>
            </a:r>
          </a:p>
          <a:p>
            <a:pPr lvl="0" algn="ctr"/>
            <a:endParaRPr lang="hu-HU" dirty="0">
              <a:solidFill>
                <a:prstClr val="white"/>
              </a:solidFill>
            </a:endParaRPr>
          </a:p>
        </p:txBody>
      </p:sp>
      <p:grpSp>
        <p:nvGrpSpPr>
          <p:cNvPr id="31" name="Csoportba foglalás 30">
            <a:extLst>
              <a:ext uri="{FF2B5EF4-FFF2-40B4-BE49-F238E27FC236}">
                <a16:creationId xmlns="" xmlns:a16="http://schemas.microsoft.com/office/drawing/2014/main" id="{4528880F-B4CE-414D-8D6C-C65D7F3267A2}"/>
              </a:ext>
            </a:extLst>
          </p:cNvPr>
          <p:cNvGrpSpPr/>
          <p:nvPr/>
        </p:nvGrpSpPr>
        <p:grpSpPr>
          <a:xfrm>
            <a:off x="5626785" y="3810244"/>
            <a:ext cx="3179659" cy="2870862"/>
            <a:chOff x="5590698" y="3128382"/>
            <a:chExt cx="3179659" cy="2870862"/>
          </a:xfrm>
        </p:grpSpPr>
        <p:sp>
          <p:nvSpPr>
            <p:cNvPr id="8" name="Nyíl: jobbra mutató 7">
              <a:extLst>
                <a:ext uri="{FF2B5EF4-FFF2-40B4-BE49-F238E27FC236}">
                  <a16:creationId xmlns="" xmlns:a16="http://schemas.microsoft.com/office/drawing/2014/main" id="{D345477A-4091-496F-841C-3C34A327E086}"/>
                </a:ext>
              </a:extLst>
            </p:cNvPr>
            <p:cNvSpPr/>
            <p:nvPr/>
          </p:nvSpPr>
          <p:spPr>
            <a:xfrm>
              <a:off x="5590698" y="4261924"/>
              <a:ext cx="978441" cy="534094"/>
            </a:xfrm>
            <a:prstGeom prst="rightArrow">
              <a:avLst/>
            </a:prstGeom>
            <a:solidFill>
              <a:srgbClr val="0FB9CB">
                <a:alpha val="36863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hu-HU">
                <a:solidFill>
                  <a:schemeClr val="tx1"/>
                </a:solidFill>
              </a:endParaRPr>
            </a:p>
          </p:txBody>
        </p:sp>
        <p:sp>
          <p:nvSpPr>
            <p:cNvPr id="13" name="Henger 12">
              <a:extLst>
                <a:ext uri="{FF2B5EF4-FFF2-40B4-BE49-F238E27FC236}">
                  <a16:creationId xmlns="" xmlns:a16="http://schemas.microsoft.com/office/drawing/2014/main" id="{B3B423EE-A0E6-4CDF-872B-E184C492EF99}"/>
                </a:ext>
              </a:extLst>
            </p:cNvPr>
            <p:cNvSpPr/>
            <p:nvPr/>
          </p:nvSpPr>
          <p:spPr>
            <a:xfrm>
              <a:off x="6724184" y="3128382"/>
              <a:ext cx="2046173" cy="2744734"/>
            </a:xfrm>
            <a:prstGeom prst="can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41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cap="rnd"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hu-HU" dirty="0">
                <a:solidFill>
                  <a:schemeClr val="tx1"/>
                </a:solidFill>
              </a:endParaRPr>
            </a:p>
          </p:txBody>
        </p:sp>
        <p:pic>
          <p:nvPicPr>
            <p:cNvPr id="14" name="Kép 13">
              <a:extLst>
                <a:ext uri="{FF2B5EF4-FFF2-40B4-BE49-F238E27FC236}">
                  <a16:creationId xmlns="" xmlns:a16="http://schemas.microsoft.com/office/drawing/2014/main" id="{A2FEEA64-B494-4949-A162-F2DE27B1E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1396" y="4324041"/>
              <a:ext cx="791746" cy="634246"/>
            </a:xfrm>
            <a:prstGeom prst="rect">
              <a:avLst/>
            </a:prstGeom>
          </p:spPr>
        </p:pic>
        <p:sp>
          <p:nvSpPr>
            <p:cNvPr id="16" name="Szövegdoboz 15">
              <a:extLst>
                <a:ext uri="{FF2B5EF4-FFF2-40B4-BE49-F238E27FC236}">
                  <a16:creationId xmlns="" xmlns:a16="http://schemas.microsoft.com/office/drawing/2014/main" id="{B5EAFBD7-2DA3-4E4B-AB7E-831EC0CD3502}"/>
                </a:ext>
              </a:extLst>
            </p:cNvPr>
            <p:cNvSpPr txBox="1"/>
            <p:nvPr/>
          </p:nvSpPr>
          <p:spPr>
            <a:xfrm>
              <a:off x="6425340" y="5014359"/>
              <a:ext cx="2345017" cy="984885"/>
            </a:xfrm>
            <a:prstGeom prst="rect">
              <a:avLst/>
            </a:prstGeom>
          </p:spPr>
          <p:txBody>
            <a:bodyPr>
              <a:noAutofit/>
            </a:bodyPr>
            <a:lstStyle>
              <a:defPPr>
                <a:defRPr lang="hu-HU"/>
              </a:defPPr>
              <a:lvl1pPr indent="0" algn="ctr" defTabSz="685783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Font typeface="Arial" panose="020B0604020202020204" pitchFamily="34" charset="0"/>
                <a:buNone/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42891" lvl="1" indent="0" defTabSz="685783">
                <a:spcBef>
                  <a:spcPct val="20000"/>
                </a:spcBef>
                <a:buFont typeface="Arial" panose="020B0604020202020204" pitchFamily="34" charset="0"/>
                <a:buNone/>
                <a:defRPr sz="1600"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57228" indent="-171446" defTabSz="685783"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200120" indent="-171446" defTabSz="685783">
                <a:spcBef>
                  <a:spcPct val="20000"/>
                </a:spcBef>
                <a:buFont typeface="Arial" panose="020B0604020202020204" pitchFamily="34" charset="0"/>
                <a:buChar char="–"/>
                <a:defRPr sz="1500"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1543012" indent="-171446" defTabSz="685783">
                <a:spcBef>
                  <a:spcPct val="20000"/>
                </a:spcBef>
                <a:buFont typeface="Arial" panose="020B0604020202020204" pitchFamily="34" charset="0"/>
                <a:buChar char="»"/>
                <a:defRPr sz="1500"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1885903" indent="-171446" defTabSz="685783">
                <a:spcBef>
                  <a:spcPct val="20000"/>
                </a:spcBef>
                <a:buFont typeface="Arial" panose="020B0604020202020204" pitchFamily="34" charset="0"/>
                <a:buChar char="•"/>
                <a:defRPr sz="1500"/>
              </a:lvl6pPr>
              <a:lvl7pPr marL="2228795" indent="-171446" defTabSz="685783">
                <a:spcBef>
                  <a:spcPct val="20000"/>
                </a:spcBef>
                <a:buFont typeface="Arial" panose="020B0604020202020204" pitchFamily="34" charset="0"/>
                <a:buChar char="•"/>
                <a:defRPr sz="1500"/>
              </a:lvl7pPr>
              <a:lvl8pPr marL="2571686" indent="-171446" defTabSz="685783">
                <a:spcBef>
                  <a:spcPct val="20000"/>
                </a:spcBef>
                <a:buFont typeface="Arial" panose="020B0604020202020204" pitchFamily="34" charset="0"/>
                <a:buChar char="•"/>
                <a:defRPr sz="1500"/>
              </a:lvl8pPr>
              <a:lvl9pPr marL="2914577" indent="-171446" defTabSz="685783">
                <a:spcBef>
                  <a:spcPct val="20000"/>
                </a:spcBef>
                <a:buFont typeface="Arial" panose="020B0604020202020204" pitchFamily="34" charset="0"/>
                <a:buChar char="•"/>
                <a:defRPr sz="1500"/>
              </a:lvl9pPr>
            </a:lstStyle>
            <a:p>
              <a:pPr lvl="1" algn="ctr"/>
              <a:r>
                <a:rPr lang="hu-HU" sz="1400" dirty="0"/>
                <a:t>Másik fő  komponens egy </a:t>
              </a:r>
              <a:r>
                <a:rPr lang="hu-HU" sz="1400" b="1" dirty="0"/>
                <a:t>klasszikus adattárház megoldás</a:t>
              </a:r>
            </a:p>
          </p:txBody>
        </p:sp>
        <p:sp>
          <p:nvSpPr>
            <p:cNvPr id="18" name="Nyíl: jobbra mutató 17">
              <a:extLst>
                <a:ext uri="{FF2B5EF4-FFF2-40B4-BE49-F238E27FC236}">
                  <a16:creationId xmlns="" xmlns:a16="http://schemas.microsoft.com/office/drawing/2014/main" id="{EA7ADAF0-3A68-46C2-9C70-D7E3E6143245}"/>
                </a:ext>
              </a:extLst>
            </p:cNvPr>
            <p:cNvSpPr/>
            <p:nvPr/>
          </p:nvSpPr>
          <p:spPr>
            <a:xfrm>
              <a:off x="5590700" y="3513199"/>
              <a:ext cx="978441" cy="534260"/>
            </a:xfrm>
            <a:prstGeom prst="rightArrow">
              <a:avLst/>
            </a:prstGeom>
            <a:solidFill>
              <a:srgbClr val="0FB9CB">
                <a:alpha val="36863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hu-HU">
                <a:solidFill>
                  <a:schemeClr val="tx1"/>
                </a:solidFill>
              </a:endParaRPr>
            </a:p>
          </p:txBody>
        </p:sp>
        <p:sp>
          <p:nvSpPr>
            <p:cNvPr id="19" name="Nyíl: jobbra mutató 18">
              <a:extLst>
                <a:ext uri="{FF2B5EF4-FFF2-40B4-BE49-F238E27FC236}">
                  <a16:creationId xmlns="" xmlns:a16="http://schemas.microsoft.com/office/drawing/2014/main" id="{5676D212-73CD-4FB1-986B-3E026708CDD7}"/>
                </a:ext>
              </a:extLst>
            </p:cNvPr>
            <p:cNvSpPr/>
            <p:nvPr/>
          </p:nvSpPr>
          <p:spPr>
            <a:xfrm>
              <a:off x="5590699" y="4972542"/>
              <a:ext cx="978441" cy="534260"/>
            </a:xfrm>
            <a:prstGeom prst="rightArrow">
              <a:avLst/>
            </a:prstGeom>
            <a:solidFill>
              <a:srgbClr val="0FB9CB">
                <a:alpha val="36863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hu-HU">
                <a:solidFill>
                  <a:schemeClr val="tx1"/>
                </a:solidFill>
              </a:endParaRPr>
            </a:p>
          </p:txBody>
        </p:sp>
        <p:sp>
          <p:nvSpPr>
            <p:cNvPr id="24" name="Szövegdoboz 23">
              <a:extLst>
                <a:ext uri="{FF2B5EF4-FFF2-40B4-BE49-F238E27FC236}">
                  <a16:creationId xmlns="" xmlns:a16="http://schemas.microsoft.com/office/drawing/2014/main" id="{4928B3CC-14FA-43D7-B105-BC230ABA61D2}"/>
                </a:ext>
              </a:extLst>
            </p:cNvPr>
            <p:cNvSpPr txBox="1"/>
            <p:nvPr/>
          </p:nvSpPr>
          <p:spPr>
            <a:xfrm>
              <a:off x="6773443" y="3668425"/>
              <a:ext cx="19842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1400" b="1" dirty="0"/>
                <a:t>A publikált riportokat kiszolgáló adatpiacok</a:t>
              </a:r>
            </a:p>
          </p:txBody>
        </p:sp>
      </p:grpSp>
      <p:grpSp>
        <p:nvGrpSpPr>
          <p:cNvPr id="29" name="Csoportba foglalás 28">
            <a:extLst>
              <a:ext uri="{FF2B5EF4-FFF2-40B4-BE49-F238E27FC236}">
                <a16:creationId xmlns="" xmlns:a16="http://schemas.microsoft.com/office/drawing/2014/main" id="{63D0811A-FEDC-41D5-99A3-AB117841C4C2}"/>
              </a:ext>
            </a:extLst>
          </p:cNvPr>
          <p:cNvGrpSpPr/>
          <p:nvPr/>
        </p:nvGrpSpPr>
        <p:grpSpPr>
          <a:xfrm>
            <a:off x="104977" y="3825632"/>
            <a:ext cx="5332540" cy="2731402"/>
            <a:chOff x="188534" y="3143770"/>
            <a:chExt cx="5332540" cy="2731402"/>
          </a:xfrm>
        </p:grpSpPr>
        <p:sp>
          <p:nvSpPr>
            <p:cNvPr id="10" name="Henger 9">
              <a:extLst>
                <a:ext uri="{FF2B5EF4-FFF2-40B4-BE49-F238E27FC236}">
                  <a16:creationId xmlns="" xmlns:a16="http://schemas.microsoft.com/office/drawing/2014/main" id="{F07BCD9C-CC7F-4FD7-B719-036C7EEE02E8}"/>
                </a:ext>
              </a:extLst>
            </p:cNvPr>
            <p:cNvSpPr/>
            <p:nvPr/>
          </p:nvSpPr>
          <p:spPr>
            <a:xfrm rot="5400000">
              <a:off x="1491099" y="1845197"/>
              <a:ext cx="2731402" cy="5328548"/>
            </a:xfrm>
            <a:prstGeom prst="can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41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cap="rnd"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hu-HU" dirty="0">
                  <a:solidFill>
                    <a:schemeClr val="tx1"/>
                  </a:solidFill>
                </a:rPr>
                <a:t>minden </a:t>
              </a:r>
            </a:p>
          </p:txBody>
        </p:sp>
        <p:pic>
          <p:nvPicPr>
            <p:cNvPr id="11" name="Picture 2" descr="hadoop_Certification">
              <a:extLst>
                <a:ext uri="{FF2B5EF4-FFF2-40B4-BE49-F238E27FC236}">
                  <a16:creationId xmlns="" xmlns:a16="http://schemas.microsoft.com/office/drawing/2014/main" id="{C3C49AB9-D404-4650-9359-464F6B0291D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8" t="22784" r="-2488" b="27321"/>
            <a:stretch/>
          </p:blipFill>
          <p:spPr bwMode="auto">
            <a:xfrm>
              <a:off x="1729002" y="4086219"/>
              <a:ext cx="1764969" cy="8465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Szövegdoboz 14">
              <a:extLst>
                <a:ext uri="{FF2B5EF4-FFF2-40B4-BE49-F238E27FC236}">
                  <a16:creationId xmlns="" xmlns:a16="http://schemas.microsoft.com/office/drawing/2014/main" id="{DD4C54EA-AD4A-46EB-BAF7-B9DED2E84AC1}"/>
                </a:ext>
              </a:extLst>
            </p:cNvPr>
            <p:cNvSpPr txBox="1"/>
            <p:nvPr/>
          </p:nvSpPr>
          <p:spPr>
            <a:xfrm>
              <a:off x="188534" y="4903528"/>
              <a:ext cx="4664611" cy="910521"/>
            </a:xfrm>
            <a:prstGeom prst="rect">
              <a:avLst/>
            </a:prstGeom>
          </p:spPr>
          <p:txBody>
            <a:bodyPr wrap="square" rtlCol="0">
              <a:noAutofit/>
            </a:bodyPr>
            <a:lstStyle>
              <a:defPPr>
                <a:defRPr lang="hu-HU"/>
              </a:defPPr>
              <a:lvl1pPr indent="0" algn="ctr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None/>
                <a:defRPr sz="1600" b="1"/>
              </a:lvl1pPr>
              <a:lvl2pPr marL="557199" indent="-214308" defTabSz="685783">
                <a:spcBef>
                  <a:spcPct val="20000"/>
                </a:spcBef>
                <a:buFont typeface="Arial" panose="020B0604020202020204" pitchFamily="34" charset="0"/>
                <a:buChar char="–"/>
                <a:defRPr sz="2100"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57228" indent="-171446" defTabSz="685783"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200120" indent="-171446" defTabSz="685783">
                <a:spcBef>
                  <a:spcPct val="20000"/>
                </a:spcBef>
                <a:buFont typeface="Arial" panose="020B0604020202020204" pitchFamily="34" charset="0"/>
                <a:buChar char="–"/>
                <a:defRPr sz="1500"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1543012" indent="-171446" defTabSz="685783">
                <a:spcBef>
                  <a:spcPct val="20000"/>
                </a:spcBef>
                <a:buFont typeface="Arial" panose="020B0604020202020204" pitchFamily="34" charset="0"/>
                <a:buChar char="»"/>
                <a:defRPr sz="1500"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1885903" indent="-171446" defTabSz="685783">
                <a:spcBef>
                  <a:spcPct val="20000"/>
                </a:spcBef>
                <a:buFont typeface="Arial" panose="020B0604020202020204" pitchFamily="34" charset="0"/>
                <a:buChar char="•"/>
                <a:defRPr sz="1500"/>
              </a:lvl6pPr>
              <a:lvl7pPr marL="2228795" indent="-171446" defTabSz="685783">
                <a:spcBef>
                  <a:spcPct val="20000"/>
                </a:spcBef>
                <a:buFont typeface="Arial" panose="020B0604020202020204" pitchFamily="34" charset="0"/>
                <a:buChar char="•"/>
                <a:defRPr sz="1500"/>
              </a:lvl7pPr>
              <a:lvl8pPr marL="2571686" indent="-171446" defTabSz="685783">
                <a:spcBef>
                  <a:spcPct val="20000"/>
                </a:spcBef>
                <a:buFont typeface="Arial" panose="020B0604020202020204" pitchFamily="34" charset="0"/>
                <a:buChar char="•"/>
                <a:defRPr sz="1500"/>
              </a:lvl8pPr>
              <a:lvl9pPr marL="2914577" indent="-171446" defTabSz="685783">
                <a:spcBef>
                  <a:spcPct val="20000"/>
                </a:spcBef>
                <a:buFont typeface="Arial" panose="020B0604020202020204" pitchFamily="34" charset="0"/>
                <a:buChar char="•"/>
                <a:defRPr sz="1500"/>
              </a:lvl9pPr>
            </a:lstStyle>
            <a:p>
              <a:pPr marL="342891" lvl="1" indent="0" algn="ctr">
                <a:lnSpc>
                  <a:spcPct val="120000"/>
                </a:lnSpc>
                <a:spcBef>
                  <a:spcPts val="600"/>
                </a:spcBef>
                <a:buNone/>
              </a:pPr>
              <a:r>
                <a:rPr lang="hu-HU" sz="1600" dirty="0">
                  <a:latin typeface="+mn-lt"/>
                </a:rPr>
                <a:t>Egyik fő komponens egy fájl alapú, nagy adathalmazok tárolását és feldolgozását támogató </a:t>
              </a:r>
              <a:r>
                <a:rPr lang="hu-HU" sz="1600" b="1" dirty="0">
                  <a:latin typeface="+mn-lt"/>
                </a:rPr>
                <a:t>Big Data megoldás</a:t>
              </a:r>
            </a:p>
          </p:txBody>
        </p:sp>
        <p:sp>
          <p:nvSpPr>
            <p:cNvPr id="26" name="Szövegdoboz 25">
              <a:extLst>
                <a:ext uri="{FF2B5EF4-FFF2-40B4-BE49-F238E27FC236}">
                  <a16:creationId xmlns="" xmlns:a16="http://schemas.microsoft.com/office/drawing/2014/main" id="{5C2E5C64-C58A-417B-90FD-B310CFB45E87}"/>
                </a:ext>
              </a:extLst>
            </p:cNvPr>
            <p:cNvSpPr txBox="1"/>
            <p:nvPr/>
          </p:nvSpPr>
          <p:spPr>
            <a:xfrm>
              <a:off x="409309" y="3337557"/>
              <a:ext cx="4404357" cy="592478"/>
            </a:xfrm>
            <a:prstGeom prst="rect">
              <a:avLst/>
            </a:prstGeom>
          </p:spPr>
          <p:txBody>
            <a:bodyPr wrap="square" rtlCol="0">
              <a:noAutofit/>
            </a:bodyPr>
            <a:lstStyle/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None/>
              </a:pPr>
              <a:r>
                <a:rPr lang="hu-HU" sz="1600" b="1" dirty="0"/>
                <a:t>Minden beérkező és feldolgozott adat  </a:t>
              </a:r>
            </a:p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spcAft>
                  <a:spcPts val="800"/>
                </a:spcAft>
                <a:buNone/>
              </a:pPr>
              <a:r>
                <a:rPr lang="hu-HU" sz="1600" b="1" dirty="0"/>
                <a:t>(</a:t>
              </a:r>
              <a:r>
                <a:rPr lang="hu-HU" sz="1600" b="1" dirty="0" err="1"/>
                <a:t>Stage</a:t>
              </a:r>
              <a:r>
                <a:rPr lang="hu-HU" sz="1600" b="1" dirty="0"/>
                <a:t>, DW és adatpiaci rétegek)</a:t>
              </a:r>
            </a:p>
          </p:txBody>
        </p:sp>
      </p:grpSp>
      <p:sp>
        <p:nvSpPr>
          <p:cNvPr id="28" name="Tartalom helye 2">
            <a:extLst>
              <a:ext uri="{FF2B5EF4-FFF2-40B4-BE49-F238E27FC236}">
                <a16:creationId xmlns="" xmlns:a16="http://schemas.microsoft.com/office/drawing/2014/main" id="{E3E7B4F1-9263-4565-A57E-6E18E4E5605C}"/>
              </a:ext>
            </a:extLst>
          </p:cNvPr>
          <p:cNvSpPr txBox="1">
            <a:spLocks/>
          </p:cNvSpPr>
          <p:nvPr/>
        </p:nvSpPr>
        <p:spPr>
          <a:xfrm>
            <a:off x="104503" y="1275398"/>
            <a:ext cx="9039497" cy="449894"/>
          </a:xfrm>
          <a:prstGeom prst="rect">
            <a:avLst/>
          </a:prstGeom>
        </p:spPr>
        <p:txBody>
          <a:bodyPr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hu-HU" sz="1600" dirty="0"/>
              <a:t>Az Adattárház felépítése alkalmazkodik a forrásrendszerek sokfélesége és a nagy adatmennyiség által jelentett kihívásokhoz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hu-HU" sz="1600" dirty="0"/>
          </a:p>
        </p:txBody>
      </p:sp>
      <p:grpSp>
        <p:nvGrpSpPr>
          <p:cNvPr id="21" name="Csoportba foglalás 20"/>
          <p:cNvGrpSpPr/>
          <p:nvPr/>
        </p:nvGrpSpPr>
        <p:grpSpPr>
          <a:xfrm>
            <a:off x="1050267" y="2106032"/>
            <a:ext cx="3719321" cy="1800988"/>
            <a:chOff x="1050267" y="2106032"/>
            <a:chExt cx="3719321" cy="1800988"/>
          </a:xfrm>
        </p:grpSpPr>
        <p:grpSp>
          <p:nvGrpSpPr>
            <p:cNvPr id="6145" name="Csoportba foglalás 6144">
              <a:extLst>
                <a:ext uri="{FF2B5EF4-FFF2-40B4-BE49-F238E27FC236}">
                  <a16:creationId xmlns="" xmlns:a16="http://schemas.microsoft.com/office/drawing/2014/main" id="{5239249A-16E2-497D-A539-9A04D4F9A025}"/>
                </a:ext>
              </a:extLst>
            </p:cNvPr>
            <p:cNvGrpSpPr/>
            <p:nvPr/>
          </p:nvGrpSpPr>
          <p:grpSpPr>
            <a:xfrm>
              <a:off x="1050267" y="2106032"/>
              <a:ext cx="3719321" cy="1514500"/>
              <a:chOff x="559060" y="1467423"/>
              <a:chExt cx="3992165" cy="1699227"/>
            </a:xfrm>
          </p:grpSpPr>
          <p:pic>
            <p:nvPicPr>
              <p:cNvPr id="25" name="Tartalom helye 4">
                <a:extLst>
                  <a:ext uri="{FF2B5EF4-FFF2-40B4-BE49-F238E27FC236}">
                    <a16:creationId xmlns="" xmlns:a16="http://schemas.microsoft.com/office/drawing/2014/main" id="{064934DA-AD83-4ED9-BD2D-95F1A41F6D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27511" y="1484208"/>
                <a:ext cx="1727723" cy="805392"/>
              </a:xfrm>
              <a:prstGeom prst="rect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</p:pic>
          <p:sp>
            <p:nvSpPr>
              <p:cNvPr id="27" name="Szövegdoboz 26">
                <a:extLst>
                  <a:ext uri="{FF2B5EF4-FFF2-40B4-BE49-F238E27FC236}">
                    <a16:creationId xmlns="" xmlns:a16="http://schemas.microsoft.com/office/drawing/2014/main" id="{52395EBF-728E-40EE-9ABD-BD784EEEFFE7}"/>
                  </a:ext>
                </a:extLst>
              </p:cNvPr>
              <p:cNvSpPr txBox="1"/>
              <p:nvPr/>
            </p:nvSpPr>
            <p:spPr>
              <a:xfrm>
                <a:off x="1916443" y="2441485"/>
                <a:ext cx="2634782" cy="725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hu-HU"/>
                </a:defPPr>
                <a:lvl1pPr algn="ctr">
                  <a:defRPr sz="1400" b="1"/>
                </a:lvl1pPr>
              </a:lstStyle>
              <a:p>
                <a:r>
                  <a:rPr lang="hu-HU" sz="1200" dirty="0"/>
                  <a:t>Előre nem ismert adatigények kiszolgálása egy adattranszformációs eszközzel</a:t>
                </a:r>
              </a:p>
            </p:txBody>
          </p:sp>
          <p:pic>
            <p:nvPicPr>
              <p:cNvPr id="6146" name="Picture 2" descr="Képtalálat a következőre: „sas enterprise guide logo”">
                <a:extLst>
                  <a:ext uri="{FF2B5EF4-FFF2-40B4-BE49-F238E27FC236}">
                    <a16:creationId xmlns="" xmlns:a16="http://schemas.microsoft.com/office/drawing/2014/main" id="{8C9F8500-4653-4838-99B4-F13F469F6D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9060" y="1467423"/>
                <a:ext cx="1371482" cy="13714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Jobbra nyíl 5"/>
            <p:cNvSpPr/>
            <p:nvPr/>
          </p:nvSpPr>
          <p:spPr>
            <a:xfrm rot="16200000">
              <a:off x="2908386" y="3589580"/>
              <a:ext cx="333286" cy="301594"/>
            </a:xfrm>
            <a:prstGeom prst="rightArrow">
              <a:avLst/>
            </a:prstGeom>
            <a:solidFill>
              <a:srgbClr val="0FB9CB">
                <a:alpha val="36863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Csoportba foglalás 33"/>
          <p:cNvGrpSpPr/>
          <p:nvPr/>
        </p:nvGrpSpPr>
        <p:grpSpPr>
          <a:xfrm>
            <a:off x="5936375" y="2255510"/>
            <a:ext cx="3367249" cy="1643127"/>
            <a:chOff x="5852817" y="2116056"/>
            <a:chExt cx="3367249" cy="1643127"/>
          </a:xfrm>
        </p:grpSpPr>
        <p:grpSp>
          <p:nvGrpSpPr>
            <p:cNvPr id="6144" name="Csoportba foglalás 6143">
              <a:extLst>
                <a:ext uri="{FF2B5EF4-FFF2-40B4-BE49-F238E27FC236}">
                  <a16:creationId xmlns="" xmlns:a16="http://schemas.microsoft.com/office/drawing/2014/main" id="{D2A71F55-D8D3-40B6-B185-39AE487448E7}"/>
                </a:ext>
              </a:extLst>
            </p:cNvPr>
            <p:cNvGrpSpPr/>
            <p:nvPr/>
          </p:nvGrpSpPr>
          <p:grpSpPr>
            <a:xfrm>
              <a:off x="5852817" y="2116056"/>
              <a:ext cx="3367249" cy="1410985"/>
              <a:chOff x="5410070" y="1484209"/>
              <a:chExt cx="3484616" cy="1578153"/>
            </a:xfrm>
          </p:grpSpPr>
          <p:pic>
            <p:nvPicPr>
              <p:cNvPr id="22" name="Kép 21">
                <a:extLst>
                  <a:ext uri="{FF2B5EF4-FFF2-40B4-BE49-F238E27FC236}">
                    <a16:creationId xmlns="" xmlns:a16="http://schemas.microsoft.com/office/drawing/2014/main" id="{B2629F44-C80D-4606-AC19-B95F326999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901728" y="1490420"/>
                <a:ext cx="1727723" cy="822138"/>
              </a:xfrm>
              <a:prstGeom prst="rect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</p:pic>
          <p:sp>
            <p:nvSpPr>
              <p:cNvPr id="23" name="Szövegdoboz 22">
                <a:extLst>
                  <a:ext uri="{FF2B5EF4-FFF2-40B4-BE49-F238E27FC236}">
                    <a16:creationId xmlns="" xmlns:a16="http://schemas.microsoft.com/office/drawing/2014/main" id="{EFB89175-8E73-4273-881C-806486676390}"/>
                  </a:ext>
                </a:extLst>
              </p:cNvPr>
              <p:cNvSpPr txBox="1"/>
              <p:nvPr/>
            </p:nvSpPr>
            <p:spPr>
              <a:xfrm>
                <a:off x="6348018" y="2391093"/>
                <a:ext cx="2546668" cy="6712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hu-HU" sz="1100" b="1" dirty="0"/>
                  <a:t>Standard </a:t>
                </a:r>
                <a:r>
                  <a:rPr lang="hu-HU" sz="1100" b="1" dirty="0" err="1"/>
                  <a:t>riportálás</a:t>
                </a:r>
                <a:endParaRPr lang="hu-HU" sz="1100" b="1" dirty="0"/>
              </a:p>
              <a:p>
                <a:pPr algn="ctr"/>
                <a:r>
                  <a:rPr lang="it-IT" sz="1100" b="1" dirty="0"/>
                  <a:t>modern üzleti intelligencia (BI</a:t>
                </a:r>
                <a:r>
                  <a:rPr lang="hu-HU" sz="1100" b="1" dirty="0"/>
                  <a:t>) eszközzel</a:t>
                </a:r>
              </a:p>
            </p:txBody>
          </p:sp>
          <p:pic>
            <p:nvPicPr>
              <p:cNvPr id="6148" name="Picture 4" descr="Képtalálat a következőre: „power bi logo”">
                <a:extLst>
                  <a:ext uri="{FF2B5EF4-FFF2-40B4-BE49-F238E27FC236}">
                    <a16:creationId xmlns="" xmlns:a16="http://schemas.microsoft.com/office/drawing/2014/main" id="{6B874CD0-0D1D-424A-B497-25584C628D5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10070" y="1484209"/>
                <a:ext cx="1087984" cy="10879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2" name="Jobbra nyíl 31"/>
            <p:cNvSpPr/>
            <p:nvPr/>
          </p:nvSpPr>
          <p:spPr>
            <a:xfrm rot="16200000">
              <a:off x="7550350" y="3457562"/>
              <a:ext cx="301648" cy="301594"/>
            </a:xfrm>
            <a:prstGeom prst="rightArrow">
              <a:avLst/>
            </a:prstGeom>
            <a:solidFill>
              <a:srgbClr val="0FB9CB">
                <a:alpha val="36863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>
                <a:solidFill>
                  <a:schemeClr val="tx1"/>
                </a:solidFill>
              </a:endParaRPr>
            </a:p>
          </p:txBody>
        </p:sp>
      </p:grp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6510186"/>
            <a:ext cx="2133600" cy="365125"/>
          </a:xfrm>
        </p:spPr>
        <p:txBody>
          <a:bodyPr/>
          <a:lstStyle/>
          <a:p>
            <a:fld id="{300E392F-423A-4B2F-819A-04E49CF4C524}" type="slidenum">
              <a:rPr lang="hu-HU" smtClean="0"/>
              <a:pPr/>
              <a:t>12</a:t>
            </a:fld>
            <a:endParaRPr lang="hu-HU" dirty="0"/>
          </a:p>
        </p:txBody>
      </p:sp>
      <p:cxnSp>
        <p:nvCxnSpPr>
          <p:cNvPr id="33" name="Egyenes összekötő 32">
            <a:extLst>
              <a:ext uri="{FF2B5EF4-FFF2-40B4-BE49-F238E27FC236}">
                <a16:creationId xmlns="" xmlns:a16="http://schemas.microsoft.com/office/drawing/2014/main" id="{C48A68D7-57C4-4616-B2D8-22EF96192C22}"/>
              </a:ext>
            </a:extLst>
          </p:cNvPr>
          <p:cNvCxnSpPr>
            <a:cxnSpLocks/>
          </p:cNvCxnSpPr>
          <p:nvPr/>
        </p:nvCxnSpPr>
        <p:spPr>
          <a:xfrm flipV="1">
            <a:off x="104503" y="1943801"/>
            <a:ext cx="8971471" cy="1617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31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5777" y="399634"/>
            <a:ext cx="4412043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hu-HU" dirty="0">
                <a:solidFill>
                  <a:prstClr val="white"/>
                </a:solidFill>
              </a:rPr>
              <a:t>Adatpiac és riportok</a:t>
            </a:r>
            <a:endParaRPr lang="hu-HU" sz="3200" dirty="0">
              <a:solidFill>
                <a:prstClr val="white"/>
              </a:solidFill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159957" y="1529050"/>
            <a:ext cx="4412043" cy="4637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277813">
              <a:lnSpc>
                <a:spcPct val="110000"/>
              </a:lnSpc>
              <a:spcAft>
                <a:spcPts val="600"/>
              </a:spcAft>
              <a:defRPr sz="2300"/>
            </a:pPr>
            <a:r>
              <a:rPr lang="hu-HU" sz="1600" dirty="0">
                <a:cs typeface="Calibri" panose="020F0502020204030204" pitchFamily="34" charset="0"/>
              </a:rPr>
              <a:t>Több, mint 50 </a:t>
            </a:r>
            <a:r>
              <a:rPr lang="hu-HU" sz="1600" dirty="0" err="1">
                <a:cs typeface="Calibri" panose="020F0502020204030204" pitchFamily="34" charset="0"/>
              </a:rPr>
              <a:t>paraméterezhető</a:t>
            </a:r>
            <a:r>
              <a:rPr lang="hu-HU" sz="1600" dirty="0">
                <a:cs typeface="Calibri" panose="020F0502020204030204" pitchFamily="34" charset="0"/>
              </a:rPr>
              <a:t> BI riport lefúrási lehetőséggel  </a:t>
            </a:r>
          </a:p>
          <a:p>
            <a:pPr marL="358775" lvl="3" indent="-179388">
              <a:lnSpc>
                <a:spcPct val="110000"/>
              </a:lnSpc>
              <a:spcAft>
                <a:spcPts val="600"/>
              </a:spcAft>
              <a:buNone/>
              <a:defRPr sz="2300"/>
            </a:pPr>
            <a:r>
              <a:rPr lang="hu-HU" sz="1200" dirty="0">
                <a:cs typeface="Calibri" panose="020F0502020204030204" pitchFamily="34" charset="0"/>
              </a:rPr>
              <a:t>országos szint </a:t>
            </a:r>
            <a:r>
              <a:rPr lang="hu-HU" sz="1200" b="1" dirty="0">
                <a:cs typeface="Calibri" panose="020F0502020204030204" pitchFamily="34" charset="0"/>
              </a:rPr>
              <a:t>-&gt; </a:t>
            </a:r>
            <a:r>
              <a:rPr lang="hu-HU" sz="1200" dirty="0">
                <a:cs typeface="Calibri" panose="020F0502020204030204" pitchFamily="34" charset="0"/>
              </a:rPr>
              <a:t>régió -&gt;megye -&gt; önkormányzati/intézményi szint -&gt; tételes adatok</a:t>
            </a:r>
          </a:p>
          <a:p>
            <a:pPr marL="358775" lvl="2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  <a:defRPr sz="2300"/>
            </a:pPr>
            <a:r>
              <a:rPr lang="hu-HU" sz="1400" dirty="0">
                <a:cs typeface="Calibri" panose="020F0502020204030204" pitchFamily="34" charset="0"/>
              </a:rPr>
              <a:t>tételes adathelyességi riportok </a:t>
            </a:r>
          </a:p>
          <a:p>
            <a:pPr marL="358775" lvl="3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  <a:defRPr sz="2300"/>
            </a:pPr>
            <a:r>
              <a:rPr lang="hu-HU" sz="1400" dirty="0">
                <a:cs typeface="Calibri" panose="020F0502020204030204" pitchFamily="34" charset="0"/>
              </a:rPr>
              <a:t>ezeket tesztelték/tesztelik az önkormányzatok</a:t>
            </a:r>
          </a:p>
          <a:p>
            <a:pPr marL="358775" lvl="2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  <a:defRPr sz="2300"/>
            </a:pPr>
            <a:r>
              <a:rPr lang="hu-HU" sz="1400" dirty="0">
                <a:cs typeface="Calibri" panose="020F0502020204030204" pitchFamily="34" charset="0"/>
              </a:rPr>
              <a:t>üzemeltetési riportok</a:t>
            </a:r>
          </a:p>
          <a:p>
            <a:pPr marL="0" lvl="1">
              <a:lnSpc>
                <a:spcPct val="110000"/>
              </a:lnSpc>
              <a:spcAft>
                <a:spcPts val="600"/>
              </a:spcAft>
              <a:defRPr sz="2300"/>
            </a:pPr>
            <a:endParaRPr lang="hu-HU" sz="1600" dirty="0">
              <a:cs typeface="Calibri" panose="020F0502020204030204" pitchFamily="34" charset="0"/>
            </a:endParaRPr>
          </a:p>
          <a:p>
            <a:pPr marL="0" lvl="1">
              <a:lnSpc>
                <a:spcPct val="110000"/>
              </a:lnSpc>
              <a:spcAft>
                <a:spcPts val="600"/>
              </a:spcAft>
              <a:defRPr sz="2300"/>
            </a:pPr>
            <a:r>
              <a:rPr lang="hu-HU" sz="1600" dirty="0">
                <a:cs typeface="Calibri" panose="020F0502020204030204" pitchFamily="34" charset="0"/>
              </a:rPr>
              <a:t>Miért szükséges adatpiacokat kidolgozni?</a:t>
            </a:r>
          </a:p>
          <a:p>
            <a:pPr marL="358775" lvl="2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  <a:defRPr sz="2300"/>
            </a:pPr>
            <a:r>
              <a:rPr lang="hu-HU" sz="1400" dirty="0">
                <a:cs typeface="Calibri" panose="020F0502020204030204" pitchFamily="34" charset="0"/>
              </a:rPr>
              <a:t>Összetett logikát tartalmazó algoritmusokat nem lehet a riporton tételes adatokból megvalósítani</a:t>
            </a:r>
          </a:p>
          <a:p>
            <a:pPr marL="358775" lvl="2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  <a:defRPr sz="2300"/>
            </a:pPr>
            <a:r>
              <a:rPr lang="hu-HU" sz="1400" dirty="0">
                <a:cs typeface="Calibri" panose="020F0502020204030204" pitchFamily="34" charset="0"/>
              </a:rPr>
              <a:t>Egy konkrét felhasználói csoportot kiszolgáló, a lekérdezésre optimalizált szerkezetbe tett adatok </a:t>
            </a:r>
          </a:p>
          <a:p>
            <a:pPr marL="358775" lvl="2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  <a:defRPr sz="2300"/>
            </a:pPr>
            <a:r>
              <a:rPr lang="hu-HU" sz="1400" dirty="0">
                <a:cs typeface="Calibri" panose="020F0502020204030204" pitchFamily="34" charset="0"/>
              </a:rPr>
              <a:t>A riportok </a:t>
            </a:r>
            <a:r>
              <a:rPr lang="hu-HU" sz="1400" dirty="0" err="1">
                <a:cs typeface="Calibri" panose="020F0502020204030204" pitchFamily="34" charset="0"/>
              </a:rPr>
              <a:t>performanciája</a:t>
            </a:r>
            <a:r>
              <a:rPr lang="hu-HU" sz="1400" dirty="0">
                <a:cs typeface="Calibri" panose="020F0502020204030204" pitchFamily="34" charset="0"/>
              </a:rPr>
              <a:t> miatt is szükséges</a:t>
            </a:r>
          </a:p>
          <a:p>
            <a:pPr marL="815975" lvl="3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  <a:defRPr sz="2300"/>
            </a:pPr>
            <a:r>
              <a:rPr lang="hu-HU" sz="1200" dirty="0">
                <a:cs typeface="Calibri" panose="020F0502020204030204" pitchFamily="34" charset="0"/>
              </a:rPr>
              <a:t>Tételes adatokból építve ennyi adatnál lassú lesz a riport​</a:t>
            </a:r>
            <a:endParaRPr lang="hu-HU" sz="2000" dirty="0"/>
          </a:p>
        </p:txBody>
      </p:sp>
      <p:pic>
        <p:nvPicPr>
          <p:cNvPr id="6" name="Kép 5">
            <a:extLst>
              <a:ext uri="{FF2B5EF4-FFF2-40B4-BE49-F238E27FC236}">
                <a16:creationId xmlns="" xmlns:a16="http://schemas.microsoft.com/office/drawing/2014/main" id="{625DA81B-4837-48C7-9E8B-9E13A1BDBA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4740" y="1273400"/>
            <a:ext cx="3760683" cy="3109367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="" xmlns:a16="http://schemas.microsoft.com/office/drawing/2014/main" id="{647826B4-DD9D-4463-AC0C-3A2802E41F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4740" y="4314972"/>
            <a:ext cx="3695615" cy="2483206"/>
          </a:xfrm>
          <a:prstGeom prst="rect">
            <a:avLst/>
          </a:prstGeom>
        </p:spPr>
      </p:pic>
      <p:sp>
        <p:nvSpPr>
          <p:cNvPr id="9" name="Dia számának helye 8">
            <a:extLst>
              <a:ext uri="{FF2B5EF4-FFF2-40B4-BE49-F238E27FC236}">
                <a16:creationId xmlns="" xmlns:a16="http://schemas.microsoft.com/office/drawing/2014/main" id="{1B1D6AB0-B40E-420F-B1B5-E18DEAC0E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392F-423A-4B2F-819A-04E49CF4C524}" type="slidenum">
              <a:rPr lang="hu-HU" smtClean="0"/>
              <a:pPr/>
              <a:t>13</a:t>
            </a:fld>
            <a:endParaRPr lang="hu-HU" dirty="0"/>
          </a:p>
        </p:txBody>
      </p:sp>
      <p:cxnSp>
        <p:nvCxnSpPr>
          <p:cNvPr id="10" name="Egyenes összekötő 9">
            <a:extLst>
              <a:ext uri="{FF2B5EF4-FFF2-40B4-BE49-F238E27FC236}">
                <a16:creationId xmlns="" xmlns:a16="http://schemas.microsoft.com/office/drawing/2014/main" id="{AE9A1173-2269-4594-9868-893990945868}"/>
              </a:ext>
            </a:extLst>
          </p:cNvPr>
          <p:cNvCxnSpPr>
            <a:cxnSpLocks/>
          </p:cNvCxnSpPr>
          <p:nvPr/>
        </p:nvCxnSpPr>
        <p:spPr>
          <a:xfrm>
            <a:off x="4773801" y="1553227"/>
            <a:ext cx="0" cy="480313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301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5777" y="399634"/>
            <a:ext cx="4412043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hu-HU" sz="1800" dirty="0">
                <a:solidFill>
                  <a:prstClr val="white"/>
                </a:solidFill>
              </a:rPr>
              <a:t>Folyamatban lévő feladatok</a:t>
            </a:r>
            <a:endParaRPr lang="hu-HU" dirty="0">
              <a:solidFill>
                <a:prstClr val="white"/>
              </a:solidFill>
            </a:endParaRPr>
          </a:p>
        </p:txBody>
      </p:sp>
      <p:sp>
        <p:nvSpPr>
          <p:cNvPr id="8" name="Téglalap 7">
            <a:extLst>
              <a:ext uri="{FF2B5EF4-FFF2-40B4-BE49-F238E27FC236}">
                <a16:creationId xmlns="" xmlns:a16="http://schemas.microsoft.com/office/drawing/2014/main" id="{140EEDCC-95E5-4261-BCCB-DE99D1CCA192}"/>
              </a:ext>
            </a:extLst>
          </p:cNvPr>
          <p:cNvSpPr/>
          <p:nvPr/>
        </p:nvSpPr>
        <p:spPr>
          <a:xfrm>
            <a:off x="308540" y="1419686"/>
            <a:ext cx="5331686" cy="5421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>
              <a:lnSpc>
                <a:spcPct val="110000"/>
              </a:lnSpc>
              <a:spcAft>
                <a:spcPts val="800"/>
              </a:spcAft>
            </a:pPr>
            <a:r>
              <a:rPr lang="hu-HU" sz="1600" dirty="0" err="1">
                <a:solidFill>
                  <a:srgbClr val="1E1C10"/>
                </a:solidFill>
              </a:rPr>
              <a:t>Performancia</a:t>
            </a:r>
            <a:r>
              <a:rPr lang="hu-HU" sz="1600" dirty="0">
                <a:solidFill>
                  <a:srgbClr val="1E1C10"/>
                </a:solidFill>
              </a:rPr>
              <a:t> vizsgálatok, teljesítmény hangolás</a:t>
            </a:r>
          </a:p>
          <a:p>
            <a:pPr marL="444500" lvl="1" indent="-179388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Adattárház töltés</a:t>
            </a:r>
          </a:p>
          <a:p>
            <a:pPr marL="444500" lvl="1" indent="-179388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Riport lekérdezés</a:t>
            </a:r>
          </a:p>
          <a:p>
            <a:pPr marL="444500" lvl="1" indent="-179388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Hálózat- és egyéb infrastruktúra elemek bővítése</a:t>
            </a:r>
          </a:p>
          <a:p>
            <a:pPr marL="85725">
              <a:lnSpc>
                <a:spcPct val="110000"/>
              </a:lnSpc>
              <a:spcAft>
                <a:spcPts val="800"/>
              </a:spcAft>
            </a:pPr>
            <a:r>
              <a:rPr lang="hu-HU" sz="1600" dirty="0">
                <a:cs typeface="Calibri" panose="020F0502020204030204" pitchFamily="34" charset="0"/>
              </a:rPr>
              <a:t>Adatminőségi vizsgálatok</a:t>
            </a:r>
          </a:p>
          <a:p>
            <a:pPr marL="444500" lvl="1" indent="-179388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hu-HU" sz="1400" dirty="0">
                <a:solidFill>
                  <a:srgbClr val="1E1C10"/>
                </a:solidFill>
              </a:rPr>
              <a:t>Negatív számok könyvelése</a:t>
            </a:r>
          </a:p>
          <a:p>
            <a:pPr marL="444500" lvl="1" indent="-179388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hu-HU" sz="1400" dirty="0">
                <a:solidFill>
                  <a:srgbClr val="1E1C10"/>
                </a:solidFill>
              </a:rPr>
              <a:t>Irreális adatok, évszámok</a:t>
            </a:r>
          </a:p>
          <a:p>
            <a:pPr marL="444500" lvl="1" indent="-179388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hu-HU" sz="1400" dirty="0">
                <a:solidFill>
                  <a:srgbClr val="1E1C10"/>
                </a:solidFill>
              </a:rPr>
              <a:t>Adathiányok</a:t>
            </a:r>
          </a:p>
          <a:p>
            <a:pPr marL="717550" lvl="3" indent="-273050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kötelező mezők, kódok</a:t>
            </a:r>
          </a:p>
          <a:p>
            <a:pPr marL="717550" lvl="3" indent="-273050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közel 7 ezer szálláshely üzemeltetőnél nincs rögzítve  adószám, adóazonosító jel</a:t>
            </a:r>
          </a:p>
          <a:p>
            <a:pPr marL="717550" lvl="3" indent="-273050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így az adattárházba sem érkezik meg a </a:t>
            </a:r>
            <a:r>
              <a:rPr lang="hu-HU" sz="1200" dirty="0" err="1">
                <a:solidFill>
                  <a:srgbClr val="1E1C10"/>
                </a:solidFill>
              </a:rPr>
              <a:t>deperszonalizált</a:t>
            </a:r>
            <a:r>
              <a:rPr lang="hu-HU" sz="1200" dirty="0">
                <a:solidFill>
                  <a:srgbClr val="1E1C10"/>
                </a:solidFill>
              </a:rPr>
              <a:t> adóazonosító</a:t>
            </a:r>
          </a:p>
          <a:p>
            <a:pPr marL="85725" lvl="2">
              <a:lnSpc>
                <a:spcPct val="110000"/>
              </a:lnSpc>
              <a:spcAft>
                <a:spcPts val="800"/>
              </a:spcAft>
            </a:pPr>
            <a:r>
              <a:rPr lang="hu-HU" sz="1600" dirty="0"/>
              <a:t>Az adattárház nem módosíthatja a beérkezett adatokat</a:t>
            </a:r>
          </a:p>
          <a:p>
            <a:pPr marL="444500" lvl="1" indent="-179388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hu-HU" sz="1400" b="1" dirty="0"/>
              <a:t>Azt mutatja meg, amit a szakrendszerekben rögzítettek</a:t>
            </a:r>
          </a:p>
          <a:p>
            <a:pPr marL="0" lvl="1">
              <a:lnSpc>
                <a:spcPct val="110000"/>
              </a:lnSpc>
              <a:spcAft>
                <a:spcPts val="800"/>
              </a:spcAft>
            </a:pPr>
            <a:r>
              <a:rPr lang="hu-HU" sz="1600" dirty="0">
                <a:cs typeface="Calibri" panose="020F0502020204030204" pitchFamily="34" charset="0"/>
              </a:rPr>
              <a:t>Kockázatelemzés támogatásának előkészítése</a:t>
            </a:r>
          </a:p>
          <a:p>
            <a:pPr marL="444500" lvl="1" indent="-179388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hu-HU" sz="1400" b="1" dirty="0"/>
          </a:p>
        </p:txBody>
      </p:sp>
      <p:sp>
        <p:nvSpPr>
          <p:cNvPr id="5" name="Dia számának helye 4">
            <a:extLst>
              <a:ext uri="{FF2B5EF4-FFF2-40B4-BE49-F238E27FC236}">
                <a16:creationId xmlns="" xmlns:a16="http://schemas.microsoft.com/office/drawing/2014/main" id="{81B386FD-D846-4B83-B914-1ED445C96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14</a:t>
            </a:fld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="" xmlns:a16="http://schemas.microsoft.com/office/drawing/2014/main" id="{5B1CC5C2-391E-4AC2-AC84-FE49E8CFE6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7698" y="1550463"/>
            <a:ext cx="2690198" cy="2690198"/>
          </a:xfrm>
          <a:prstGeom prst="rect">
            <a:avLst/>
          </a:prstGeom>
        </p:spPr>
      </p:pic>
      <p:cxnSp>
        <p:nvCxnSpPr>
          <p:cNvPr id="9" name="Egyenes összekötő 8">
            <a:extLst>
              <a:ext uri="{FF2B5EF4-FFF2-40B4-BE49-F238E27FC236}">
                <a16:creationId xmlns="" xmlns:a16="http://schemas.microsoft.com/office/drawing/2014/main" id="{AE9A1173-2269-4594-9868-893990945868}"/>
              </a:ext>
            </a:extLst>
          </p:cNvPr>
          <p:cNvCxnSpPr>
            <a:cxnSpLocks/>
          </p:cNvCxnSpPr>
          <p:nvPr/>
        </p:nvCxnSpPr>
        <p:spPr>
          <a:xfrm>
            <a:off x="5827006" y="1486968"/>
            <a:ext cx="9545" cy="486939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Kép 15"/>
          <p:cNvPicPr>
            <a:picLocks noChangeAspect="1"/>
          </p:cNvPicPr>
          <p:nvPr/>
        </p:nvPicPr>
        <p:blipFill rotWithShape="1">
          <a:blip r:embed="rId5"/>
          <a:srcRect t="24479" b="19562"/>
          <a:stretch/>
        </p:blipFill>
        <p:spPr>
          <a:xfrm>
            <a:off x="6219309" y="5322317"/>
            <a:ext cx="2466975" cy="103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66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5777" y="399634"/>
            <a:ext cx="4412043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hu-HU" sz="1800" dirty="0">
                <a:solidFill>
                  <a:prstClr val="white"/>
                </a:solidFill>
              </a:rPr>
              <a:t>Folyamatban lévő feladatok</a:t>
            </a:r>
            <a:endParaRPr lang="hu-HU" dirty="0">
              <a:solidFill>
                <a:prstClr val="white"/>
              </a:solidFill>
            </a:endParaRPr>
          </a:p>
        </p:txBody>
      </p:sp>
      <p:sp>
        <p:nvSpPr>
          <p:cNvPr id="8" name="Téglalap 7">
            <a:extLst>
              <a:ext uri="{FF2B5EF4-FFF2-40B4-BE49-F238E27FC236}">
                <a16:creationId xmlns="" xmlns:a16="http://schemas.microsoft.com/office/drawing/2014/main" id="{140EEDCC-95E5-4261-BCCB-DE99D1CCA192}"/>
              </a:ext>
            </a:extLst>
          </p:cNvPr>
          <p:cNvSpPr/>
          <p:nvPr/>
        </p:nvSpPr>
        <p:spPr>
          <a:xfrm>
            <a:off x="716182" y="1483281"/>
            <a:ext cx="4330979" cy="540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371475">
              <a:lnSpc>
                <a:spcPct val="110000"/>
              </a:lnSpc>
              <a:spcAft>
                <a:spcPts val="600"/>
              </a:spcAft>
            </a:pPr>
            <a:r>
              <a:rPr lang="hu-HU" sz="1600" dirty="0">
                <a:solidFill>
                  <a:srgbClr val="1E1C10"/>
                </a:solidFill>
              </a:rPr>
              <a:t>ASP SM rendszer paraméterezése</a:t>
            </a:r>
          </a:p>
          <a:p>
            <a:pPr marL="444500" lvl="1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Felhasználók</a:t>
            </a:r>
          </a:p>
          <a:p>
            <a:pPr marL="444500" lvl="1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Interfész fejlesztők és interfészes önkormányzatok</a:t>
            </a:r>
          </a:p>
          <a:p>
            <a:pPr marL="0" lvl="1" indent="-371475">
              <a:lnSpc>
                <a:spcPct val="110000"/>
              </a:lnSpc>
              <a:spcAft>
                <a:spcPts val="600"/>
              </a:spcAft>
            </a:pPr>
            <a:r>
              <a:rPr lang="hu-HU" sz="1600" dirty="0">
                <a:solidFill>
                  <a:srgbClr val="1E1C10"/>
                </a:solidFill>
              </a:rPr>
              <a:t>Működési, üzemeltetési folyamatok kialakítása</a:t>
            </a:r>
          </a:p>
          <a:p>
            <a:pPr marL="444500" lvl="1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ASP Kormányrendelet előírásai szerint az Önkormányzati Adattárház működtetője a Kincstár</a:t>
            </a:r>
          </a:p>
          <a:p>
            <a:pPr marL="444500" lvl="1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az ügyféltámogatás, alkalmazás-üzemeltetés (az ETL folyamatok működtetését is beleértve) és a rendszertámogatás a Kincstár feladata </a:t>
            </a:r>
          </a:p>
          <a:p>
            <a:pPr marL="444500" lvl="1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az infrastruktúra üzemeltetése a NISZ feladata</a:t>
            </a:r>
            <a:endParaRPr lang="hu-HU" dirty="0">
              <a:solidFill>
                <a:srgbClr val="1E1C10"/>
              </a:solidFill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hu-HU" sz="1600" dirty="0">
                <a:solidFill>
                  <a:srgbClr val="1E1C10"/>
                </a:solidFill>
              </a:rPr>
              <a:t>Sorszintű jogosultságkezelés kialakítása</a:t>
            </a:r>
          </a:p>
          <a:p>
            <a:pPr marL="444500" lvl="1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A riportok lekérdezésekor mindenki csak azokat </a:t>
            </a:r>
          </a:p>
          <a:p>
            <a:pPr marL="901700" lvl="2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a tételrekordokat, illetve </a:t>
            </a:r>
          </a:p>
          <a:p>
            <a:pPr marL="901700" lvl="2" indent="-179388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200" dirty="0">
                <a:solidFill>
                  <a:srgbClr val="1E1C10"/>
                </a:solidFill>
              </a:rPr>
              <a:t>azon rekordok </a:t>
            </a:r>
            <a:r>
              <a:rPr lang="hu-HU" sz="1200" dirty="0" err="1">
                <a:solidFill>
                  <a:srgbClr val="1E1C10"/>
                </a:solidFill>
              </a:rPr>
              <a:t>aggregált</a:t>
            </a:r>
            <a:r>
              <a:rPr lang="hu-HU" sz="1200" dirty="0">
                <a:solidFill>
                  <a:srgbClr val="1E1C10"/>
                </a:solidFill>
              </a:rPr>
              <a:t> adatát látja, </a:t>
            </a:r>
          </a:p>
          <a:p>
            <a:pPr marL="722312" lvl="2">
              <a:lnSpc>
                <a:spcPct val="110000"/>
              </a:lnSpc>
              <a:spcAft>
                <a:spcPts val="600"/>
              </a:spcAft>
            </a:pPr>
            <a:r>
              <a:rPr lang="hu-HU" sz="1200" dirty="0">
                <a:solidFill>
                  <a:srgbClr val="1E1C10"/>
                </a:solidFill>
              </a:rPr>
              <a:t>amely számára engedélyezett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hu-HU" sz="1600" dirty="0">
                <a:solidFill>
                  <a:srgbClr val="1E1C10"/>
                </a:solidFill>
              </a:rPr>
              <a:t>Település szintű, megye szintű és országos láthatósági szabályok</a:t>
            </a:r>
          </a:p>
          <a:p>
            <a:pPr marL="85725">
              <a:lnSpc>
                <a:spcPct val="110000"/>
              </a:lnSpc>
              <a:spcAft>
                <a:spcPts val="600"/>
              </a:spcAft>
            </a:pPr>
            <a:endParaRPr lang="hu-HU" sz="1600" dirty="0">
              <a:solidFill>
                <a:srgbClr val="1E1C10"/>
              </a:solidFill>
            </a:endParaRPr>
          </a:p>
        </p:txBody>
      </p:sp>
      <p:sp>
        <p:nvSpPr>
          <p:cNvPr id="5" name="Dia számának helye 4">
            <a:extLst>
              <a:ext uri="{FF2B5EF4-FFF2-40B4-BE49-F238E27FC236}">
                <a16:creationId xmlns="" xmlns:a16="http://schemas.microsoft.com/office/drawing/2014/main" id="{81B386FD-D846-4B83-B914-1ED445C96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15</a:t>
            </a:fld>
            <a:endParaRPr lang="hu-HU" dirty="0"/>
          </a:p>
        </p:txBody>
      </p:sp>
      <p:pic>
        <p:nvPicPr>
          <p:cNvPr id="15" name="Kép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120" y="5064894"/>
            <a:ext cx="764239" cy="764239"/>
          </a:xfrm>
          <a:prstGeom prst="rect">
            <a:avLst/>
          </a:prstGeom>
        </p:spPr>
      </p:pic>
      <p:pic>
        <p:nvPicPr>
          <p:cNvPr id="19" name="Kép 18"/>
          <p:cNvPicPr>
            <a:picLocks noChangeAspect="1"/>
          </p:cNvPicPr>
          <p:nvPr/>
        </p:nvPicPr>
        <p:blipFill rotWithShape="1">
          <a:blip r:embed="rId5"/>
          <a:srcRect l="13309" r="9313"/>
          <a:stretch/>
        </p:blipFill>
        <p:spPr>
          <a:xfrm>
            <a:off x="5477854" y="1828859"/>
            <a:ext cx="3352882" cy="1989806"/>
          </a:xfrm>
          <a:prstGeom prst="rect">
            <a:avLst/>
          </a:prstGeom>
        </p:spPr>
      </p:pic>
      <p:cxnSp>
        <p:nvCxnSpPr>
          <p:cNvPr id="21" name="Egyenes összekötő 20">
            <a:extLst>
              <a:ext uri="{FF2B5EF4-FFF2-40B4-BE49-F238E27FC236}">
                <a16:creationId xmlns="" xmlns:a16="http://schemas.microsoft.com/office/drawing/2014/main" id="{AE9A1173-2269-4594-9868-893990945868}"/>
              </a:ext>
            </a:extLst>
          </p:cNvPr>
          <p:cNvCxnSpPr>
            <a:cxnSpLocks/>
          </p:cNvCxnSpPr>
          <p:nvPr/>
        </p:nvCxnSpPr>
        <p:spPr>
          <a:xfrm>
            <a:off x="5230026" y="1576093"/>
            <a:ext cx="8546" cy="465574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Kép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6574" y="4128621"/>
            <a:ext cx="1375442" cy="171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47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5777" y="399634"/>
            <a:ext cx="4412043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/>
            <a:endParaRPr lang="hu-HU" dirty="0">
              <a:solidFill>
                <a:prstClr val="white"/>
              </a:solidFill>
            </a:endParaRPr>
          </a:p>
        </p:txBody>
      </p:sp>
      <p:pic>
        <p:nvPicPr>
          <p:cNvPr id="5" name="Kép 4" descr="A képen képernyőkép látható&#10;&#10;Automatikusan generált leírás">
            <a:extLst>
              <a:ext uri="{FF2B5EF4-FFF2-40B4-BE49-F238E27FC236}">
                <a16:creationId xmlns="" xmlns:a16="http://schemas.microsoft.com/office/drawing/2014/main" id="{C9055F61-D1D2-4622-9894-11861FD9E5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593" y="3271246"/>
            <a:ext cx="6292383" cy="3261888"/>
          </a:xfrm>
          <a:prstGeom prst="rect">
            <a:avLst/>
          </a:prstGeom>
        </p:spPr>
      </p:pic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90E30EE8-44EA-4329-939B-CB2082B23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392F-423A-4B2F-819A-04E49CF4C524}" type="slidenum">
              <a:rPr lang="hu-HU" smtClean="0"/>
              <a:pPr/>
              <a:t>16</a:t>
            </a:fld>
            <a:endParaRPr lang="hu-HU" dirty="0"/>
          </a:p>
        </p:txBody>
      </p:sp>
      <p:sp>
        <p:nvSpPr>
          <p:cNvPr id="7" name="Cím 3">
            <a:extLst>
              <a:ext uri="{FF2B5EF4-FFF2-40B4-BE49-F238E27FC236}">
                <a16:creationId xmlns="" xmlns:a16="http://schemas.microsoft.com/office/drawing/2014/main" id="{66C868CB-8066-446B-A363-5CB7903CFDD0}"/>
              </a:ext>
            </a:extLst>
          </p:cNvPr>
          <p:cNvSpPr txBox="1">
            <a:spLocks/>
          </p:cNvSpPr>
          <p:nvPr/>
        </p:nvSpPr>
        <p:spPr>
          <a:xfrm>
            <a:off x="2426490" y="322909"/>
            <a:ext cx="4412043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hu-HU" sz="1800" dirty="0"/>
              <a:t>Bejelentkezés és </a:t>
            </a:r>
            <a:r>
              <a:rPr lang="hu-HU" sz="1800" dirty="0">
                <a:solidFill>
                  <a:prstClr val="white"/>
                </a:solidFill>
              </a:rPr>
              <a:t>Adatok láthatósága</a:t>
            </a:r>
            <a:endParaRPr lang="hu-HU" dirty="0">
              <a:solidFill>
                <a:prstClr val="white"/>
              </a:solidFill>
            </a:endParaRPr>
          </a:p>
        </p:txBody>
      </p:sp>
      <p:sp>
        <p:nvSpPr>
          <p:cNvPr id="8" name="Téglalap 7">
            <a:extLst>
              <a:ext uri="{FF2B5EF4-FFF2-40B4-BE49-F238E27FC236}">
                <a16:creationId xmlns="" xmlns:a16="http://schemas.microsoft.com/office/drawing/2014/main" id="{142ABB5C-D8E9-4878-8075-3C2976A2EBD4}"/>
              </a:ext>
            </a:extLst>
          </p:cNvPr>
          <p:cNvSpPr/>
          <p:nvPr/>
        </p:nvSpPr>
        <p:spPr>
          <a:xfrm>
            <a:off x="175593" y="1464189"/>
            <a:ext cx="77207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hu-HU" sz="1600" dirty="0"/>
              <a:t>Bejelentkezés ASP KERET-el integrált – </a:t>
            </a:r>
            <a:r>
              <a:rPr lang="hu-HU" sz="1600" dirty="0" err="1"/>
              <a:t>eSzig</a:t>
            </a:r>
            <a:r>
              <a:rPr lang="hu-HU" sz="1600" dirty="0"/>
              <a:t> az elvárás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hu-HU" sz="1400" dirty="0"/>
              <a:t>ASP KERET-ben kerülnek kiosztásra a jogosultságok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hu-HU" sz="1400" dirty="0"/>
              <a:t>ASP KERET-</a:t>
            </a:r>
            <a:r>
              <a:rPr lang="hu-HU" sz="1400" dirty="0" err="1"/>
              <a:t>ből</a:t>
            </a:r>
            <a:r>
              <a:rPr lang="hu-HU" sz="1400" dirty="0"/>
              <a:t> tudunk az Adattárház Portálra eljutni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hu-HU" sz="1600" dirty="0"/>
              <a:t>Jogosultságok adatpiaconként és riport-csoportonként is szabályozhatók</a:t>
            </a:r>
          </a:p>
          <a:p>
            <a:pPr>
              <a:spcAft>
                <a:spcPts val="1200"/>
              </a:spcAft>
            </a:pPr>
            <a:endParaRPr lang="hu-HU" sz="1600" dirty="0"/>
          </a:p>
        </p:txBody>
      </p:sp>
      <p:pic>
        <p:nvPicPr>
          <p:cNvPr id="10" name="Kép 9">
            <a:extLst>
              <a:ext uri="{FF2B5EF4-FFF2-40B4-BE49-F238E27FC236}">
                <a16:creationId xmlns="" xmlns:a16="http://schemas.microsoft.com/office/drawing/2014/main" id="{0B8ED136-95B7-4F35-B680-5ED8314A78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0495" y="4860995"/>
            <a:ext cx="4973785" cy="1886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11" name="Egyenes összekötő 10">
            <a:extLst>
              <a:ext uri="{FF2B5EF4-FFF2-40B4-BE49-F238E27FC236}">
                <a16:creationId xmlns="" xmlns:a16="http://schemas.microsoft.com/office/drawing/2014/main" id="{2366D35F-6C68-4FCF-84EF-9269AD67E6A3}"/>
              </a:ext>
            </a:extLst>
          </p:cNvPr>
          <p:cNvCxnSpPr>
            <a:cxnSpLocks/>
          </p:cNvCxnSpPr>
          <p:nvPr/>
        </p:nvCxnSpPr>
        <p:spPr>
          <a:xfrm flipH="1">
            <a:off x="198108" y="3084417"/>
            <a:ext cx="878868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gyenes összekötő 13">
            <a:extLst>
              <a:ext uri="{FF2B5EF4-FFF2-40B4-BE49-F238E27FC236}">
                <a16:creationId xmlns="" xmlns:a16="http://schemas.microsoft.com/office/drawing/2014/main" id="{169AC758-137B-4872-967B-F703DDAFB570}"/>
              </a:ext>
            </a:extLst>
          </p:cNvPr>
          <p:cNvCxnSpPr>
            <a:cxnSpLocks/>
          </p:cNvCxnSpPr>
          <p:nvPr/>
        </p:nvCxnSpPr>
        <p:spPr>
          <a:xfrm flipH="1">
            <a:off x="175593" y="1307839"/>
            <a:ext cx="878868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21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="" xmlns:a16="http://schemas.microsoft.com/office/drawing/2014/main" id="{36EB9EC6-F843-4A55-8039-EEF3C55BED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="" xmlns:a16="http://schemas.microsoft.com/office/drawing/2014/main" id="{8D75C822-3C39-422C-8A98-F0889282D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8" name="Cím 4"/>
          <p:cNvSpPr>
            <a:spLocks noGrp="1"/>
          </p:cNvSpPr>
          <p:nvPr>
            <p:ph type="title"/>
          </p:nvPr>
        </p:nvSpPr>
        <p:spPr>
          <a:xfrm>
            <a:off x="2430994" y="160528"/>
            <a:ext cx="4700075" cy="936104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hu-HU" sz="1800" dirty="0"/>
              <a:t>Adattárház Tájékoztatási és Riportelérési Portál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6681387" y="6463500"/>
            <a:ext cx="2133600" cy="365125"/>
          </a:xfrm>
        </p:spPr>
        <p:txBody>
          <a:bodyPr/>
          <a:lstStyle/>
          <a:p>
            <a:fld id="{774ECFDF-B4B8-4D79-9C23-DD008FAF0A0B}" type="slidenum">
              <a:rPr lang="hu-HU" smtClean="0"/>
              <a:t>17</a:t>
            </a:fld>
            <a:endParaRPr lang="hu-H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Szabadkéz 1">
                <a:extLst>
                  <a:ext uri="{FF2B5EF4-FFF2-40B4-BE49-F238E27FC236}">
                    <a16:creationId xmlns="" xmlns:a16="http://schemas.microsoft.com/office/drawing/2014/main" id="{50CE1EDF-462A-4195-94FA-18218DC77C2E}"/>
                  </a:ext>
                </a:extLst>
              </p14:cNvPr>
              <p14:cNvContentPartPr/>
              <p14:nvPr/>
            </p14:nvContentPartPr>
            <p14:xfrm>
              <a:off x="5189966" y="2324863"/>
              <a:ext cx="360" cy="360"/>
            </p14:xfrm>
          </p:contentPart>
        </mc:Choice>
        <mc:Fallback xmlns="">
          <p:pic>
            <p:nvPicPr>
              <p:cNvPr id="2" name="Szabadkéz 1">
                <a:extLst>
                  <a:ext uri="{FF2B5EF4-FFF2-40B4-BE49-F238E27FC236}">
                    <a16:creationId xmlns:a16="http://schemas.microsoft.com/office/drawing/2014/main" id="{50CE1EDF-462A-4195-94FA-18218DC77C2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81326" y="2315863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2" name="Kép 11">
            <a:extLst>
              <a:ext uri="{FF2B5EF4-FFF2-40B4-BE49-F238E27FC236}">
                <a16:creationId xmlns="" xmlns:a16="http://schemas.microsoft.com/office/drawing/2014/main" id="{328FFECD-83B1-4E08-BE39-C9913F99DE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1386" y="1479841"/>
            <a:ext cx="6221157" cy="29839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Kép 12">
            <a:extLst>
              <a:ext uri="{FF2B5EF4-FFF2-40B4-BE49-F238E27FC236}">
                <a16:creationId xmlns="" xmlns:a16="http://schemas.microsoft.com/office/drawing/2014/main" id="{D1E77DD4-B3C5-45F1-B257-7A5D8A3F0E5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3674" y="2304236"/>
            <a:ext cx="7166802" cy="27181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Kép 13">
            <a:extLst>
              <a:ext uri="{FF2B5EF4-FFF2-40B4-BE49-F238E27FC236}">
                <a16:creationId xmlns="" xmlns:a16="http://schemas.microsoft.com/office/drawing/2014/main" id="{985E2FAE-0C90-4855-A1C2-02829F3AC97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69478" y="3401851"/>
            <a:ext cx="7516362" cy="18382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Kép 14">
            <a:extLst>
              <a:ext uri="{FF2B5EF4-FFF2-40B4-BE49-F238E27FC236}">
                <a16:creationId xmlns="" xmlns:a16="http://schemas.microsoft.com/office/drawing/2014/main" id="{4FC8D033-9EB2-4320-A958-4BD1D3950BD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99405" y="4304302"/>
            <a:ext cx="6715461" cy="223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0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5777" y="399634"/>
            <a:ext cx="4412043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hu-HU" sz="1800" spc="-1" dirty="0">
                <a:ea typeface="DejaVu Sans"/>
              </a:rPr>
              <a:t>Felhasználásók támogatása</a:t>
            </a:r>
            <a:endParaRPr lang="hu-HU" dirty="0">
              <a:solidFill>
                <a:prstClr val="white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326958" y="1350429"/>
            <a:ext cx="8229600" cy="5371053"/>
          </a:xfrm>
          <a:prstGeom prst="rect">
            <a:avLst/>
          </a:prstGeom>
        </p:spPr>
        <p:txBody>
          <a:bodyPr>
            <a:norm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just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hu-HU" sz="2000" dirty="0"/>
              <a:t>A Felhasználói leírások feltöltésre kerültek az Adattárház Portálra: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Adattárház belépés és BI Portál felhasználói leírása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 err="1"/>
              <a:t>Power</a:t>
            </a:r>
            <a:r>
              <a:rPr lang="hu-HU" sz="1200" dirty="0"/>
              <a:t> BI eszköz általános bemutatása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 err="1"/>
              <a:t>Report</a:t>
            </a:r>
            <a:r>
              <a:rPr lang="hu-HU" sz="1200" dirty="0"/>
              <a:t> </a:t>
            </a:r>
            <a:r>
              <a:rPr lang="hu-HU" sz="1200" dirty="0" err="1"/>
              <a:t>Builder</a:t>
            </a:r>
            <a:r>
              <a:rPr lang="hu-HU" sz="1200" dirty="0"/>
              <a:t> eszköz általános bemutatása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KTÖRZS riportok felhasználói leírása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Adó riportok felhasználói leírása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Gazdálkodási riportok használata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IPARKER riportok felhasználói leírása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IVK riportok felhasználói leírása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IRAT riportok felhasználói leírása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ÖNEGM riportok felhasználói leírása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KERET riportok felhasználói leírása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hu-HU" sz="2000" dirty="0"/>
              <a:t>e-</a:t>
            </a:r>
            <a:r>
              <a:rPr lang="hu-HU" sz="2000" dirty="0" err="1"/>
              <a:t>Learning</a:t>
            </a:r>
            <a:r>
              <a:rPr lang="hu-HU" sz="2000" dirty="0"/>
              <a:t> tananyagok készülnek, melyek az ASP </a:t>
            </a:r>
            <a:r>
              <a:rPr lang="hu-HU" sz="2000" dirty="0" err="1"/>
              <a:t>eLearning</a:t>
            </a:r>
            <a:r>
              <a:rPr lang="hu-HU" sz="2000" dirty="0"/>
              <a:t> felületén lesznek elérhetők: 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Adó riportok használata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Gazdálkodás riportok használata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IPARKER riportok használata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KERET, ÖNEGM, IVK, IRAT riportok használata</a:t>
            </a:r>
          </a:p>
          <a:p>
            <a:pPr marL="358775" indent="-179388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KTÖRZS riportok használata</a:t>
            </a:r>
          </a:p>
          <a:p>
            <a:pPr marL="57150" indent="0" algn="just">
              <a:spcBef>
                <a:spcPts val="600"/>
              </a:spcBef>
              <a:buFont typeface="Arial" panose="020B0604020202020204" pitchFamily="34" charset="0"/>
              <a:buNone/>
            </a:pPr>
            <a:endParaRPr lang="hu-HU" sz="2200" dirty="0"/>
          </a:p>
        </p:txBody>
      </p:sp>
      <p:sp>
        <p:nvSpPr>
          <p:cNvPr id="6" name="Dia számának helye 5">
            <a:extLst>
              <a:ext uri="{FF2B5EF4-FFF2-40B4-BE49-F238E27FC236}">
                <a16:creationId xmlns="" xmlns:a16="http://schemas.microsoft.com/office/drawing/2014/main" id="{9A13D424-1CD0-4EC4-A766-C56FEC427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94878" y="6356357"/>
            <a:ext cx="2133600" cy="365125"/>
          </a:xfrm>
        </p:spPr>
        <p:txBody>
          <a:bodyPr/>
          <a:lstStyle/>
          <a:p>
            <a:fld id="{300E392F-423A-4B2F-819A-04E49CF4C524}" type="slidenum">
              <a:rPr lang="hu-HU" smtClean="0"/>
              <a:pPr/>
              <a:t>18</a:t>
            </a:fld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="" xmlns:a16="http://schemas.microsoft.com/office/drawing/2014/main" id="{04C314C5-F7E4-416E-98D0-21C161B47C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2057" y="5264504"/>
            <a:ext cx="2574502" cy="1336761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719" y="1809807"/>
            <a:ext cx="4223840" cy="2583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859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="" xmlns:a16="http://schemas.microsoft.com/office/drawing/2014/main" id="{36EB9EC6-F843-4A55-8039-EEF3C55BED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="" xmlns:a16="http://schemas.microsoft.com/office/drawing/2014/main" id="{8D75C822-3C39-422C-8A98-F0889282D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8" name="Cím 4"/>
          <p:cNvSpPr>
            <a:spLocks noGrp="1"/>
          </p:cNvSpPr>
          <p:nvPr>
            <p:ph type="title"/>
          </p:nvPr>
        </p:nvSpPr>
        <p:spPr>
          <a:xfrm>
            <a:off x="2430994" y="160528"/>
            <a:ext cx="4700075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hu-HU" sz="2200" dirty="0">
                <a:ea typeface="Calibri" panose="020F0502020204030204" pitchFamily="34" charset="0"/>
                <a:cs typeface="Times New Roman" panose="02020603050405020304" pitchFamily="18" charset="0"/>
              </a:rPr>
              <a:t>Kockázatelemzést támogató munkák megkezdése </a:t>
            </a:r>
            <a:r>
              <a:rPr lang="hu-HU" dirty="0"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u-HU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19</a:t>
            </a:fld>
            <a:endParaRPr lang="hu-H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Szabadkéz 1">
                <a:extLst>
                  <a:ext uri="{FF2B5EF4-FFF2-40B4-BE49-F238E27FC236}">
                    <a16:creationId xmlns="" xmlns:a16="http://schemas.microsoft.com/office/drawing/2014/main" id="{50CE1EDF-462A-4195-94FA-18218DC77C2E}"/>
                  </a:ext>
                </a:extLst>
              </p14:cNvPr>
              <p14:cNvContentPartPr/>
              <p14:nvPr/>
            </p14:nvContentPartPr>
            <p14:xfrm>
              <a:off x="5189966" y="2324863"/>
              <a:ext cx="360" cy="360"/>
            </p14:xfrm>
          </p:contentPart>
        </mc:Choice>
        <mc:Fallback xmlns="">
          <p:pic>
            <p:nvPicPr>
              <p:cNvPr id="2" name="Szabadkéz 1">
                <a:extLst>
                  <a:ext uri="{FF2B5EF4-FFF2-40B4-BE49-F238E27FC236}">
                    <a16:creationId xmlns:a16="http://schemas.microsoft.com/office/drawing/2014/main" id="{50CE1EDF-462A-4195-94FA-18218DC77C2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181326" y="2315863"/>
                <a:ext cx="18000" cy="1800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0" name="Tartalom helye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6101797"/>
              </p:ext>
            </p:extLst>
          </p:nvPr>
        </p:nvGraphicFramePr>
        <p:xfrm>
          <a:off x="457200" y="205928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Téglalap 2">
            <a:extLst>
              <a:ext uri="{FF2B5EF4-FFF2-40B4-BE49-F238E27FC236}">
                <a16:creationId xmlns="" xmlns:a16="http://schemas.microsoft.com/office/drawing/2014/main" id="{39BB1F32-5110-4DE4-A3FB-2D08645387D4}"/>
              </a:ext>
            </a:extLst>
          </p:cNvPr>
          <p:cNvSpPr/>
          <p:nvPr/>
        </p:nvSpPr>
        <p:spPr>
          <a:xfrm>
            <a:off x="1334210" y="1267934"/>
            <a:ext cx="6617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b="1" dirty="0">
                <a:ea typeface="Calibri" panose="020F0502020204030204" pitchFamily="34" charset="0"/>
                <a:cs typeface="Times New Roman" panose="02020603050405020304" pitchFamily="18" charset="0"/>
              </a:rPr>
              <a:t>IPARKER és ADÓ adatok </a:t>
            </a:r>
            <a:br>
              <a:rPr lang="hu-HU" b="1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b="1" dirty="0">
                <a:ea typeface="Calibri" panose="020F0502020204030204" pitchFamily="34" charset="0"/>
                <a:cs typeface="Times New Roman" panose="02020603050405020304" pitchFamily="18" charset="0"/>
              </a:rPr>
              <a:t>magasszintű összevetése az adattárházban</a:t>
            </a:r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54082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5777" y="399634"/>
            <a:ext cx="4412043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hu-HU" sz="1800" dirty="0">
                <a:solidFill>
                  <a:prstClr val="white"/>
                </a:solidFill>
              </a:rPr>
              <a:t>Az Önkormányzati adattárház célja és felhasználói köre</a:t>
            </a:r>
            <a:endParaRPr lang="hu-HU" dirty="0">
              <a:solidFill>
                <a:prstClr val="white"/>
              </a:solidFill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256045" y="1395206"/>
            <a:ext cx="4007157" cy="4913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hu-HU" sz="2000" dirty="0" err="1"/>
              <a:t>Mötv</a:t>
            </a:r>
            <a:r>
              <a:rPr lang="hu-HU" sz="2000" dirty="0"/>
              <a:t>. 114. § (4) bekezdése szerint</a:t>
            </a:r>
          </a:p>
          <a:p>
            <a:pPr marL="449263" lvl="1" indent="-26670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az önkormányzati eladósodási folyamatok megindulásának felismerése és megakadályozása, </a:t>
            </a:r>
          </a:p>
          <a:p>
            <a:pPr marL="449263" lvl="1" indent="-26670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a közpénzek önkormányzati felhasználása, </a:t>
            </a:r>
          </a:p>
          <a:p>
            <a:pPr marL="449263" lvl="1" indent="-26670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a feladatfinanszírozási és a likviditási helyzet folyamatos nyomon követése, valamint </a:t>
            </a:r>
          </a:p>
          <a:p>
            <a:pPr marL="449263" lvl="1" indent="-26670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a helyi önkormányzat gazdálkodási feladatainak támogatása és </a:t>
            </a:r>
          </a:p>
          <a:p>
            <a:pPr marL="449263" lvl="1" indent="-26670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a folyamatos állami pénzügyi ellenőrzés feltételeinek biztosítása</a:t>
            </a:r>
          </a:p>
        </p:txBody>
      </p:sp>
      <p:sp>
        <p:nvSpPr>
          <p:cNvPr id="6" name="Téglalap 5">
            <a:extLst>
              <a:ext uri="{FF2B5EF4-FFF2-40B4-BE49-F238E27FC236}">
                <a16:creationId xmlns="" xmlns:a16="http://schemas.microsoft.com/office/drawing/2014/main" id="{40D62238-87E1-462B-B6F5-9D9215DF1F19}"/>
              </a:ext>
            </a:extLst>
          </p:cNvPr>
          <p:cNvSpPr/>
          <p:nvPr/>
        </p:nvSpPr>
        <p:spPr>
          <a:xfrm>
            <a:off x="5153892" y="3099129"/>
            <a:ext cx="3877803" cy="356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hu-HU" sz="2000" dirty="0"/>
              <a:t>ASP kormányrendelet szerint </a:t>
            </a:r>
          </a:p>
          <a:p>
            <a:pPr marL="539750" lvl="1" indent="-27305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a Belügyminisztérium </a:t>
            </a:r>
          </a:p>
          <a:p>
            <a:pPr marL="539750" lvl="1" indent="-27305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a Pénzügyminisztérium</a:t>
            </a:r>
          </a:p>
          <a:p>
            <a:pPr marL="539750" lvl="1" indent="-27305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600" b="1" dirty="0"/>
              <a:t>a helyi önkormányzatok</a:t>
            </a:r>
          </a:p>
          <a:p>
            <a:pPr marL="539750" lvl="1" indent="-27305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600" b="1" dirty="0"/>
              <a:t>az önkormányzati érdekszövetségek</a:t>
            </a:r>
          </a:p>
          <a:p>
            <a:pPr marL="539750" lvl="1" indent="-27305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a Kincstár </a:t>
            </a:r>
          </a:p>
          <a:p>
            <a:pPr marL="539750" lvl="1" indent="-27305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az Állami Számvevőszék és</a:t>
            </a:r>
          </a:p>
          <a:p>
            <a:pPr marL="539750" lvl="1" indent="-27305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a Központi Statisztikai Hivatal</a:t>
            </a:r>
          </a:p>
        </p:txBody>
      </p:sp>
      <p:cxnSp>
        <p:nvCxnSpPr>
          <p:cNvPr id="8" name="Egyenes összekötő 7">
            <a:extLst>
              <a:ext uri="{FF2B5EF4-FFF2-40B4-BE49-F238E27FC236}">
                <a16:creationId xmlns="" xmlns:a16="http://schemas.microsoft.com/office/drawing/2014/main" id="{8C78B816-CE95-42CD-BC1E-F669DBE57791}"/>
              </a:ext>
            </a:extLst>
          </p:cNvPr>
          <p:cNvCxnSpPr/>
          <p:nvPr/>
        </p:nvCxnSpPr>
        <p:spPr>
          <a:xfrm>
            <a:off x="4580854" y="1395206"/>
            <a:ext cx="0" cy="51849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gyenes összekötő 8">
            <a:extLst>
              <a:ext uri="{FF2B5EF4-FFF2-40B4-BE49-F238E27FC236}">
                <a16:creationId xmlns="" xmlns:a16="http://schemas.microsoft.com/office/drawing/2014/main" id="{57398DAF-55CD-4EFC-A562-0067B32B951E}"/>
              </a:ext>
            </a:extLst>
          </p:cNvPr>
          <p:cNvCxnSpPr>
            <a:cxnSpLocks/>
          </p:cNvCxnSpPr>
          <p:nvPr/>
        </p:nvCxnSpPr>
        <p:spPr>
          <a:xfrm>
            <a:off x="545213" y="6450400"/>
            <a:ext cx="390592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12">
            <a:extLst>
              <a:ext uri="{FF2B5EF4-FFF2-40B4-BE49-F238E27FC236}">
                <a16:creationId xmlns="" xmlns:a16="http://schemas.microsoft.com/office/drawing/2014/main" id="{A37A0B00-548C-4438-84B8-A9C888C0BD4F}"/>
              </a:ext>
            </a:extLst>
          </p:cNvPr>
          <p:cNvCxnSpPr>
            <a:cxnSpLocks/>
          </p:cNvCxnSpPr>
          <p:nvPr/>
        </p:nvCxnSpPr>
        <p:spPr>
          <a:xfrm>
            <a:off x="5010150" y="2928747"/>
            <a:ext cx="387780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Kép 15">
            <a:extLst>
              <a:ext uri="{FF2B5EF4-FFF2-40B4-BE49-F238E27FC236}">
                <a16:creationId xmlns="" xmlns:a16="http://schemas.microsoft.com/office/drawing/2014/main" id="{19D328A5-E4FE-4831-80D4-5886F5B3BD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4827" y="1282751"/>
            <a:ext cx="1768449" cy="156080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="" xmlns:a16="http://schemas.microsoft.com/office/drawing/2014/main" id="{E5876904-37B6-45E6-9DB3-B233A5229A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2633" y="4329135"/>
            <a:ext cx="1251865" cy="1251865"/>
          </a:xfrm>
          <a:prstGeom prst="rect">
            <a:avLst/>
          </a:prstGeom>
        </p:spPr>
      </p:pic>
      <p:sp>
        <p:nvSpPr>
          <p:cNvPr id="7" name="Dia számának helye 6">
            <a:extLst>
              <a:ext uri="{FF2B5EF4-FFF2-40B4-BE49-F238E27FC236}">
                <a16:creationId xmlns="" xmlns:a16="http://schemas.microsoft.com/office/drawing/2014/main" id="{DEC65DB5-68BD-4EF9-A458-0F031523B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76" y="6397622"/>
            <a:ext cx="2133600" cy="365125"/>
          </a:xfrm>
        </p:spPr>
        <p:txBody>
          <a:bodyPr/>
          <a:lstStyle/>
          <a:p>
            <a:fld id="{300E392F-423A-4B2F-819A-04E49CF4C524}" type="slidenum">
              <a:rPr lang="hu-HU" smtClean="0"/>
              <a:pPr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43034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="" xmlns:a16="http://schemas.microsoft.com/office/drawing/2014/main" id="{36EB9EC6-F843-4A55-8039-EEF3C55BED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="" xmlns:a16="http://schemas.microsoft.com/office/drawing/2014/main" id="{8D75C822-3C39-422C-8A98-F0889282D7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8" name="Cím 4"/>
          <p:cNvSpPr>
            <a:spLocks noGrp="1"/>
          </p:cNvSpPr>
          <p:nvPr>
            <p:ph type="title"/>
          </p:nvPr>
        </p:nvSpPr>
        <p:spPr>
          <a:xfrm>
            <a:off x="2430994" y="160528"/>
            <a:ext cx="4700075" cy="936104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ea typeface="Calibri" panose="020F0502020204030204" pitchFamily="34" charset="0"/>
                <a:cs typeface="Times New Roman" panose="02020603050405020304" pitchFamily="18" charset="0"/>
              </a:rPr>
              <a:t>szálláshelyek és IFA bevallások</a:t>
            </a:r>
            <a:br>
              <a:rPr lang="hu-HU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dirty="0">
                <a:ea typeface="Calibri" panose="020F0502020204030204" pitchFamily="34" charset="0"/>
                <a:cs typeface="Times New Roman" panose="02020603050405020304" pitchFamily="18" charset="0"/>
              </a:rPr>
              <a:t>összefuttatása </a:t>
            </a:r>
            <a:r>
              <a:rPr lang="hu-HU" dirty="0" err="1">
                <a:ea typeface="Calibri" panose="020F0502020204030204" pitchFamily="34" charset="0"/>
                <a:cs typeface="Times New Roman" panose="02020603050405020304" pitchFamily="18" charset="0"/>
              </a:rPr>
              <a:t>deperszon</a:t>
            </a:r>
            <a:r>
              <a:rPr lang="hu-HU" dirty="0">
                <a:ea typeface="Calibri" panose="020F0502020204030204" pitchFamily="34" charset="0"/>
                <a:cs typeface="Times New Roman" panose="02020603050405020304" pitchFamily="18" charset="0"/>
              </a:rPr>
              <a:t> adóazonosítók segítségével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20</a:t>
            </a:fld>
            <a:endParaRPr lang="hu-H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" name="Szabadkéz 1">
                <a:extLst>
                  <a:ext uri="{FF2B5EF4-FFF2-40B4-BE49-F238E27FC236}">
                    <a16:creationId xmlns="" xmlns:a16="http://schemas.microsoft.com/office/drawing/2014/main" id="{50CE1EDF-462A-4195-94FA-18218DC77C2E}"/>
                  </a:ext>
                </a:extLst>
              </p14:cNvPr>
              <p14:cNvContentPartPr/>
              <p14:nvPr/>
            </p14:nvContentPartPr>
            <p14:xfrm>
              <a:off x="5189966" y="2324863"/>
              <a:ext cx="360" cy="360"/>
            </p14:xfrm>
          </p:contentPart>
        </mc:Choice>
        <mc:Fallback xmlns="">
          <p:pic>
            <p:nvPicPr>
              <p:cNvPr id="2" name="Szabadkéz 1">
                <a:extLst>
                  <a:ext uri="{FF2B5EF4-FFF2-40B4-BE49-F238E27FC236}">
                    <a16:creationId xmlns:a16="http://schemas.microsoft.com/office/drawing/2014/main" id="{50CE1EDF-462A-4195-94FA-18218DC77C2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81326" y="2315863"/>
                <a:ext cx="18000" cy="1800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3" name="Objektum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329854"/>
              </p:ext>
            </p:extLst>
          </p:nvPr>
        </p:nvGraphicFramePr>
        <p:xfrm>
          <a:off x="521551" y="2477194"/>
          <a:ext cx="8100897" cy="37364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" name="Munkalap" r:id="rId8" imgW="4914756" imgH="2266978" progId="Excel.Sheet.12">
                  <p:embed/>
                </p:oleObj>
              </mc:Choice>
              <mc:Fallback>
                <p:oleObj name="Munkalap" r:id="rId8" imgW="4914756" imgH="2266978" progId="Excel.Sheet.12">
                  <p:embed/>
                  <p:pic>
                    <p:nvPicPr>
                      <p:cNvPr id="3" name="Objektum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1551" y="2477194"/>
                        <a:ext cx="8100897" cy="37364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artalom helye 9">
            <a:extLst>
              <a:ext uri="{FF2B5EF4-FFF2-40B4-BE49-F238E27FC236}">
                <a16:creationId xmlns="" xmlns:a16="http://schemas.microsoft.com/office/drawing/2014/main" id="{26D827E4-DF04-45D5-8C10-CA6177ED2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7221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u-HU" sz="1800" b="1" dirty="0"/>
              <a:t>Az IFA-t bevezető önkormányzatok szálláshely és bevallás adatának alakulása havi bontásban az IFÁ-t bevezető önkormányzatoknál</a:t>
            </a:r>
          </a:p>
        </p:txBody>
      </p:sp>
    </p:spTree>
    <p:extLst>
      <p:ext uri="{BB962C8B-B14F-4D97-AF65-F5344CB8AC3E}">
        <p14:creationId xmlns:p14="http://schemas.microsoft.com/office/powerpoint/2010/main" val="288472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="" xmlns:a16="http://schemas.microsoft.com/office/drawing/2014/main" id="{36EB9EC6-F843-4A55-8039-EEF3C55BED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="" xmlns:a16="http://schemas.microsoft.com/office/drawing/2014/main" id="{8D75C822-3C39-422C-8A98-F0889282D7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8" name="Cím 4"/>
          <p:cNvSpPr>
            <a:spLocks noGrp="1"/>
          </p:cNvSpPr>
          <p:nvPr>
            <p:ph type="title"/>
          </p:nvPr>
        </p:nvSpPr>
        <p:spPr>
          <a:xfrm>
            <a:off x="2430994" y="160528"/>
            <a:ext cx="4700075" cy="936104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ea typeface="Calibri" panose="020F0502020204030204" pitchFamily="34" charset="0"/>
                <a:cs typeface="Times New Roman" panose="02020603050405020304" pitchFamily="18" charset="0"/>
              </a:rPr>
              <a:t>Adatok Tétel szintű </a:t>
            </a:r>
            <a:br>
              <a:rPr lang="hu-HU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dirty="0">
                <a:ea typeface="Calibri" panose="020F0502020204030204" pitchFamily="34" charset="0"/>
                <a:cs typeface="Times New Roman" panose="02020603050405020304" pitchFamily="18" charset="0"/>
              </a:rPr>
              <a:t>összefuttatása</a:t>
            </a:r>
            <a:endParaRPr lang="hu-HU" sz="180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21</a:t>
            </a:fld>
            <a:endParaRPr lang="hu-H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" name="Szabadkéz 1">
                <a:extLst>
                  <a:ext uri="{FF2B5EF4-FFF2-40B4-BE49-F238E27FC236}">
                    <a16:creationId xmlns="" xmlns:a16="http://schemas.microsoft.com/office/drawing/2014/main" id="{50CE1EDF-462A-4195-94FA-18218DC77C2E}"/>
                  </a:ext>
                </a:extLst>
              </p14:cNvPr>
              <p14:cNvContentPartPr/>
              <p14:nvPr/>
            </p14:nvContentPartPr>
            <p14:xfrm>
              <a:off x="5189966" y="2324863"/>
              <a:ext cx="360" cy="360"/>
            </p14:xfrm>
          </p:contentPart>
        </mc:Choice>
        <mc:Fallback xmlns="">
          <p:pic>
            <p:nvPicPr>
              <p:cNvPr id="2" name="Szabadkéz 1">
                <a:extLst>
                  <a:ext uri="{FF2B5EF4-FFF2-40B4-BE49-F238E27FC236}">
                    <a16:creationId xmlns:a16="http://schemas.microsoft.com/office/drawing/2014/main" id="{50CE1EDF-462A-4195-94FA-18218DC77C2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81326" y="2315863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Szövegdoboz 2">
            <a:extLst>
              <a:ext uri="{FF2B5EF4-FFF2-40B4-BE49-F238E27FC236}">
                <a16:creationId xmlns="" xmlns:a16="http://schemas.microsoft.com/office/drawing/2014/main" id="{0480CF4C-A5D0-42DE-A15F-9FE259CB6831}"/>
              </a:ext>
            </a:extLst>
          </p:cNvPr>
          <p:cNvSpPr txBox="1"/>
          <p:nvPr/>
        </p:nvSpPr>
        <p:spPr>
          <a:xfrm>
            <a:off x="1469478" y="1471353"/>
            <a:ext cx="5853315" cy="76595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hu-HU" sz="1800" dirty="0"/>
          </a:p>
        </p:txBody>
      </p:sp>
      <p:sp>
        <p:nvSpPr>
          <p:cNvPr id="10" name="Téglalap 9">
            <a:extLst>
              <a:ext uri="{FF2B5EF4-FFF2-40B4-BE49-F238E27FC236}">
                <a16:creationId xmlns="" xmlns:a16="http://schemas.microsoft.com/office/drawing/2014/main" id="{B31BFFBC-1B2F-49B5-89E7-633E179B8803}"/>
              </a:ext>
            </a:extLst>
          </p:cNvPr>
          <p:cNvSpPr/>
          <p:nvPr/>
        </p:nvSpPr>
        <p:spPr>
          <a:xfrm>
            <a:off x="1720735" y="1305378"/>
            <a:ext cx="65005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b="1" dirty="0"/>
              <a:t>Aktív szálláshelyeket üzemeltető, de IFA bevallást/betétlapot be nem nyújtók kiszűrése</a:t>
            </a:r>
          </a:p>
        </p:txBody>
      </p:sp>
      <p:pic>
        <p:nvPicPr>
          <p:cNvPr id="11" name="Tartalom helye 4">
            <a:extLst>
              <a:ext uri="{FF2B5EF4-FFF2-40B4-BE49-F238E27FC236}">
                <a16:creationId xmlns="" xmlns:a16="http://schemas.microsoft.com/office/drawing/2014/main" id="{42932095-7510-4903-A30B-426F7D2FC4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08" y="2160455"/>
            <a:ext cx="6958161" cy="3839564"/>
          </a:xfrm>
        </p:spPr>
      </p:pic>
      <p:graphicFrame>
        <p:nvGraphicFramePr>
          <p:cNvPr id="9" name="Objektum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522135"/>
              </p:ext>
            </p:extLst>
          </p:nvPr>
        </p:nvGraphicFramePr>
        <p:xfrm>
          <a:off x="1469478" y="2508198"/>
          <a:ext cx="6897940" cy="4213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Munkalap" r:id="rId9" imgW="6876978" imgH="4200397" progId="Excel.Sheet.12">
                  <p:embed/>
                </p:oleObj>
              </mc:Choice>
              <mc:Fallback>
                <p:oleObj name="Munkalap" r:id="rId9" imgW="6876978" imgH="4200397" progId="Excel.Sheet.12">
                  <p:embed/>
                  <p:pic>
                    <p:nvPicPr>
                      <p:cNvPr id="9" name="Objektum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69478" y="2508198"/>
                        <a:ext cx="6897940" cy="4213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023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Kép 9" descr="Kép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34671" y="272755"/>
            <a:ext cx="1152129" cy="4078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" name="Kép 6" descr="Kép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1" y="271481"/>
            <a:ext cx="1859854" cy="432049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artalom helye 2">
            <a:extLst>
              <a:ext uri="{FF2B5EF4-FFF2-40B4-BE49-F238E27FC236}">
                <a16:creationId xmlns="" xmlns:a16="http://schemas.microsoft.com/office/drawing/2014/main" id="{2FCD884C-0CD7-4F9D-9B88-CB478631C7D3}"/>
              </a:ext>
            </a:extLst>
          </p:cNvPr>
          <p:cNvSpPr txBox="1">
            <a:spLocks/>
          </p:cNvSpPr>
          <p:nvPr/>
        </p:nvSpPr>
        <p:spPr>
          <a:xfrm>
            <a:off x="214738" y="1477221"/>
            <a:ext cx="5582520" cy="4277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4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/>
            </a:pPr>
            <a:r>
              <a:rPr lang="hu-HU" sz="2000" b="1" dirty="0"/>
              <a:t>Önkormányzatok szempontjából:</a:t>
            </a:r>
            <a:endParaRPr lang="hu-HU" b="1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hu-HU" sz="1600" b="1" dirty="0"/>
              <a:t>Adattárház </a:t>
            </a:r>
            <a:r>
              <a:rPr lang="hu-HU" sz="1600" dirty="0"/>
              <a:t>alapú információszolgáltatás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Calibri" pitchFamily="34" charset="0"/>
              <a:buChar char="⁻"/>
            </a:pPr>
            <a:r>
              <a:rPr lang="hu-HU" sz="1400" dirty="0"/>
              <a:t>vezetői riportok, döntéstámogató funkciók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Calibri" pitchFamily="34" charset="0"/>
              <a:buChar char="⁻"/>
            </a:pPr>
            <a:r>
              <a:rPr lang="hu-HU" sz="1400" dirty="0"/>
              <a:t>idősorok alakulásának elemzése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Calibri" pitchFamily="34" charset="0"/>
              <a:buChar char="⁻"/>
            </a:pPr>
            <a:r>
              <a:rPr lang="hu-HU" sz="1400" dirty="0"/>
              <a:t>különböző rendszerekben külön-külön nyilvántartott adatok összefuttatása (pl. keresztellenőrzések)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Calibri" pitchFamily="34" charset="0"/>
              <a:buChar char="⁻"/>
            </a:pPr>
            <a:r>
              <a:rPr lang="hu-HU" sz="1400" dirty="0"/>
              <a:t>helyi kockázatelemzési tevékenység  támogatása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hu-HU" sz="1600" dirty="0"/>
              <a:t>Az önkormányzati szervezeti kultúra szerves részévé válhat a tény alapú döntéshozatal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hu-HU" sz="1600" b="1" dirty="0"/>
              <a:t>Hosszabb távon az adatszolgáltatási és beszámolási kötelezettségek </a:t>
            </a:r>
            <a:r>
              <a:rPr lang="hu-HU" sz="1600" dirty="0"/>
              <a:t> racionalizálása, az önkormányzatok tehermentesítése</a:t>
            </a:r>
          </a:p>
        </p:txBody>
      </p:sp>
      <p:sp>
        <p:nvSpPr>
          <p:cNvPr id="11" name="Cím 3">
            <a:extLst>
              <a:ext uri="{FF2B5EF4-FFF2-40B4-BE49-F238E27FC236}">
                <a16:creationId xmlns="" xmlns:a16="http://schemas.microsoft.com/office/drawing/2014/main" id="{3729F346-98E1-4BD0-A356-E5E26DDFE49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55775" y="44624"/>
            <a:ext cx="4412045" cy="864096"/>
          </a:xfrm>
          <a:prstGeom prst="rect">
            <a:avLst/>
          </a:prstGeom>
        </p:spPr>
        <p:txBody>
          <a:bodyPr>
            <a:normAutofit/>
          </a:bodyPr>
          <a:lstStyle>
            <a:lvl1pPr algn="ctr"/>
          </a:lstStyle>
          <a:p>
            <a:r>
              <a:rPr lang="hu-HU" sz="2000" dirty="0"/>
              <a:t>Az adattárház Bevezetés eredményei</a:t>
            </a:r>
            <a:endParaRPr sz="2000" dirty="0"/>
          </a:p>
        </p:txBody>
      </p:sp>
      <p:pic>
        <p:nvPicPr>
          <p:cNvPr id="8" name="Kép 7">
            <a:extLst>
              <a:ext uri="{FF2B5EF4-FFF2-40B4-BE49-F238E27FC236}">
                <a16:creationId xmlns="" xmlns:a16="http://schemas.microsoft.com/office/drawing/2014/main" id="{B7F6002C-FAAD-411E-B626-3DE3D2C1CD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5775" y="2933484"/>
            <a:ext cx="2860971" cy="2042600"/>
          </a:xfrm>
          <a:prstGeom prst="rect">
            <a:avLst/>
          </a:prstGeom>
        </p:spPr>
      </p:pic>
      <p:cxnSp>
        <p:nvCxnSpPr>
          <p:cNvPr id="9" name="Egyenes összekötő 8">
            <a:extLst>
              <a:ext uri="{FF2B5EF4-FFF2-40B4-BE49-F238E27FC236}">
                <a16:creationId xmlns="" xmlns:a16="http://schemas.microsoft.com/office/drawing/2014/main" id="{AD7817D2-AF8C-4B7E-B903-87218C0EB16F}"/>
              </a:ext>
            </a:extLst>
          </p:cNvPr>
          <p:cNvCxnSpPr>
            <a:cxnSpLocks/>
          </p:cNvCxnSpPr>
          <p:nvPr/>
        </p:nvCxnSpPr>
        <p:spPr>
          <a:xfrm>
            <a:off x="5797258" y="1553219"/>
            <a:ext cx="0" cy="480313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ia számának helye 2"/>
          <p:cNvSpPr>
            <a:spLocks noGrp="1"/>
          </p:cNvSpPr>
          <p:nvPr>
            <p:ph type="sldNum" sz="quarter" idx="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6CB4B4D-7CA3-9044-876B-883B54F8677D}" type="slidenum">
              <a:rPr lang="hu-HU" smtClean="0"/>
              <a:pPr/>
              <a:t>22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89218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Kép 17">
            <a:extLst>
              <a:ext uri="{FF2B5EF4-FFF2-40B4-BE49-F238E27FC236}">
                <a16:creationId xmlns="" xmlns:a16="http://schemas.microsoft.com/office/drawing/2014/main" id="{DF325730-E401-4ADD-8F53-CA4DA15E26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038" b="43979"/>
          <a:stretch/>
        </p:blipFill>
        <p:spPr>
          <a:xfrm>
            <a:off x="5577192" y="4205528"/>
            <a:ext cx="3566810" cy="2658824"/>
          </a:xfrm>
          <a:prstGeom prst="rect">
            <a:avLst/>
          </a:prstGeom>
        </p:spPr>
      </p:pic>
      <p:grpSp>
        <p:nvGrpSpPr>
          <p:cNvPr id="2" name="Csoportba foglalás 1">
            <a:extLst>
              <a:ext uri="{FF2B5EF4-FFF2-40B4-BE49-F238E27FC236}">
                <a16:creationId xmlns="" xmlns:a16="http://schemas.microsoft.com/office/drawing/2014/main" id="{D1D81F4B-F2A4-4803-A7C6-14D3AAD8B975}"/>
              </a:ext>
            </a:extLst>
          </p:cNvPr>
          <p:cNvGrpSpPr/>
          <p:nvPr/>
        </p:nvGrpSpPr>
        <p:grpSpPr>
          <a:xfrm>
            <a:off x="-10731" y="-26950"/>
            <a:ext cx="5237423" cy="6946900"/>
            <a:chOff x="-10731" y="826253"/>
            <a:chExt cx="5237423" cy="5194839"/>
          </a:xfrm>
        </p:grpSpPr>
        <p:sp>
          <p:nvSpPr>
            <p:cNvPr id="20" name="Freeform: Shape 34">
              <a:extLst>
                <a:ext uri="{FF2B5EF4-FFF2-40B4-BE49-F238E27FC236}">
                  <a16:creationId xmlns="" xmlns:a16="http://schemas.microsoft.com/office/drawing/2014/main" id="{000C6632-9ACB-4683-9A3E-F1554028FC45}"/>
                </a:ext>
              </a:extLst>
            </p:cNvPr>
            <p:cNvSpPr/>
            <p:nvPr/>
          </p:nvSpPr>
          <p:spPr>
            <a:xfrm>
              <a:off x="543222" y="836909"/>
              <a:ext cx="4683470" cy="5184183"/>
            </a:xfrm>
            <a:custGeom>
              <a:avLst/>
              <a:gdLst>
                <a:gd name="connsiteX0" fmla="*/ 5965 w 9366941"/>
                <a:gd name="connsiteY0" fmla="*/ 0 h 10368366"/>
                <a:gd name="connsiteX1" fmla="*/ 4221504 w 9366941"/>
                <a:gd name="connsiteY1" fmla="*/ 15498 h 10368366"/>
                <a:gd name="connsiteX2" fmla="*/ 9366941 w 9366941"/>
                <a:gd name="connsiteY2" fmla="*/ 5160935 h 10368366"/>
                <a:gd name="connsiteX3" fmla="*/ 4175009 w 9366941"/>
                <a:gd name="connsiteY3" fmla="*/ 10321871 h 10368366"/>
                <a:gd name="connsiteX4" fmla="*/ 5965 w 9366941"/>
                <a:gd name="connsiteY4" fmla="*/ 10368366 h 10368366"/>
                <a:gd name="connsiteX5" fmla="*/ 5965 w 9366941"/>
                <a:gd name="connsiteY5" fmla="*/ 0 h 10368366"/>
                <a:gd name="connsiteX0" fmla="*/ 5965 w 9366941"/>
                <a:gd name="connsiteY0" fmla="*/ 0 h 10368366"/>
                <a:gd name="connsiteX1" fmla="*/ 4221504 w 9366941"/>
                <a:gd name="connsiteY1" fmla="*/ 15498 h 10368366"/>
                <a:gd name="connsiteX2" fmla="*/ 9366941 w 9366941"/>
                <a:gd name="connsiteY2" fmla="*/ 5160935 h 10368366"/>
                <a:gd name="connsiteX3" fmla="*/ 4113016 w 9366941"/>
                <a:gd name="connsiteY3" fmla="*/ 10352867 h 10368366"/>
                <a:gd name="connsiteX4" fmla="*/ 5965 w 9366941"/>
                <a:gd name="connsiteY4" fmla="*/ 10368366 h 10368366"/>
                <a:gd name="connsiteX5" fmla="*/ 5965 w 9366941"/>
                <a:gd name="connsiteY5" fmla="*/ 0 h 1036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66941" h="10368366">
                  <a:moveTo>
                    <a:pt x="5965" y="0"/>
                  </a:moveTo>
                  <a:lnTo>
                    <a:pt x="4221504" y="15498"/>
                  </a:lnTo>
                  <a:lnTo>
                    <a:pt x="9366941" y="5160935"/>
                  </a:lnTo>
                  <a:lnTo>
                    <a:pt x="4113016" y="10352867"/>
                  </a:lnTo>
                  <a:lnTo>
                    <a:pt x="5965" y="10368366"/>
                  </a:lnTo>
                  <a:cubicBezTo>
                    <a:pt x="799" y="6917410"/>
                    <a:pt x="-4368" y="3466454"/>
                    <a:pt x="5965" y="0"/>
                  </a:cubicBezTo>
                  <a:close/>
                </a:path>
              </a:pathLst>
            </a:custGeom>
            <a:solidFill>
              <a:srgbClr val="CCDCE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3" name="Freeform: Shape 34">
              <a:extLst>
                <a:ext uri="{FF2B5EF4-FFF2-40B4-BE49-F238E27FC236}">
                  <a16:creationId xmlns="" xmlns:a16="http://schemas.microsoft.com/office/drawing/2014/main" id="{C93E647B-05A0-44A0-B97F-6841B920DF69}"/>
                </a:ext>
              </a:extLst>
            </p:cNvPr>
            <p:cNvSpPr/>
            <p:nvPr/>
          </p:nvSpPr>
          <p:spPr>
            <a:xfrm>
              <a:off x="-10731" y="826253"/>
              <a:ext cx="4683470" cy="5184183"/>
            </a:xfrm>
            <a:custGeom>
              <a:avLst/>
              <a:gdLst>
                <a:gd name="connsiteX0" fmla="*/ 5965 w 9366941"/>
                <a:gd name="connsiteY0" fmla="*/ 0 h 10368366"/>
                <a:gd name="connsiteX1" fmla="*/ 4221504 w 9366941"/>
                <a:gd name="connsiteY1" fmla="*/ 15498 h 10368366"/>
                <a:gd name="connsiteX2" fmla="*/ 9366941 w 9366941"/>
                <a:gd name="connsiteY2" fmla="*/ 5160935 h 10368366"/>
                <a:gd name="connsiteX3" fmla="*/ 4175009 w 9366941"/>
                <a:gd name="connsiteY3" fmla="*/ 10321871 h 10368366"/>
                <a:gd name="connsiteX4" fmla="*/ 5965 w 9366941"/>
                <a:gd name="connsiteY4" fmla="*/ 10368366 h 10368366"/>
                <a:gd name="connsiteX5" fmla="*/ 5965 w 9366941"/>
                <a:gd name="connsiteY5" fmla="*/ 0 h 10368366"/>
                <a:gd name="connsiteX0" fmla="*/ 5965 w 9366941"/>
                <a:gd name="connsiteY0" fmla="*/ 0 h 10368366"/>
                <a:gd name="connsiteX1" fmla="*/ 4221504 w 9366941"/>
                <a:gd name="connsiteY1" fmla="*/ 15498 h 10368366"/>
                <a:gd name="connsiteX2" fmla="*/ 9366941 w 9366941"/>
                <a:gd name="connsiteY2" fmla="*/ 5160935 h 10368366"/>
                <a:gd name="connsiteX3" fmla="*/ 4113016 w 9366941"/>
                <a:gd name="connsiteY3" fmla="*/ 10352867 h 10368366"/>
                <a:gd name="connsiteX4" fmla="*/ 5965 w 9366941"/>
                <a:gd name="connsiteY4" fmla="*/ 10368366 h 10368366"/>
                <a:gd name="connsiteX5" fmla="*/ 5965 w 9366941"/>
                <a:gd name="connsiteY5" fmla="*/ 0 h 1036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66941" h="10368366">
                  <a:moveTo>
                    <a:pt x="5965" y="0"/>
                  </a:moveTo>
                  <a:lnTo>
                    <a:pt x="4221504" y="15498"/>
                  </a:lnTo>
                  <a:lnTo>
                    <a:pt x="9366941" y="5160935"/>
                  </a:lnTo>
                  <a:lnTo>
                    <a:pt x="4113016" y="10352867"/>
                  </a:lnTo>
                  <a:lnTo>
                    <a:pt x="5965" y="10368366"/>
                  </a:lnTo>
                  <a:cubicBezTo>
                    <a:pt x="799" y="6917410"/>
                    <a:pt x="-4368" y="3466454"/>
                    <a:pt x="5965" y="0"/>
                  </a:cubicBezTo>
                  <a:close/>
                </a:path>
              </a:pathLst>
            </a:custGeom>
            <a:solidFill>
              <a:srgbClr val="2349A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33" name="Cím 1">
            <a:extLst>
              <a:ext uri="{FF2B5EF4-FFF2-40B4-BE49-F238E27FC236}">
                <a16:creationId xmlns="" xmlns:a16="http://schemas.microsoft.com/office/drawing/2014/main" id="{4D320FB8-67B1-47E2-B932-DF6D7EE1F57E}"/>
              </a:ext>
            </a:extLst>
          </p:cNvPr>
          <p:cNvSpPr txBox="1">
            <a:spLocks/>
          </p:cNvSpPr>
          <p:nvPr/>
        </p:nvSpPr>
        <p:spPr>
          <a:xfrm>
            <a:off x="347279" y="1841679"/>
            <a:ext cx="3510642" cy="1473766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783">
              <a:defRPr/>
            </a:pPr>
            <a:r>
              <a:rPr lang="hu-HU" sz="3300" dirty="0">
                <a:solidFill>
                  <a:sysClr val="window" lastClr="FFFFFF"/>
                </a:solidFill>
              </a:rPr>
              <a:t>Köszönöm a figyelmüket!</a:t>
            </a:r>
          </a:p>
        </p:txBody>
      </p:sp>
      <p:pic>
        <p:nvPicPr>
          <p:cNvPr id="34" name="Kép 33">
            <a:extLst>
              <a:ext uri="{FF2B5EF4-FFF2-40B4-BE49-F238E27FC236}">
                <a16:creationId xmlns="" xmlns:a16="http://schemas.microsoft.com/office/drawing/2014/main" id="{B81C2A24-7350-4144-9DB3-C7AB6FEA00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279" y="3815386"/>
            <a:ext cx="2854673" cy="101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09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églalap 8">
            <a:extLst>
              <a:ext uri="{FF2B5EF4-FFF2-40B4-BE49-F238E27FC236}">
                <a16:creationId xmlns="" xmlns:a16="http://schemas.microsoft.com/office/drawing/2014/main" id="{32E35EF4-6A50-4FB9-8FD0-229CE87D89D6}"/>
              </a:ext>
            </a:extLst>
          </p:cNvPr>
          <p:cNvSpPr/>
          <p:nvPr/>
        </p:nvSpPr>
        <p:spPr>
          <a:xfrm>
            <a:off x="329660" y="4977238"/>
            <a:ext cx="5875932" cy="142376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Téglalap 6">
            <a:extLst>
              <a:ext uri="{FF2B5EF4-FFF2-40B4-BE49-F238E27FC236}">
                <a16:creationId xmlns="" xmlns:a16="http://schemas.microsoft.com/office/drawing/2014/main" id="{19DF3A51-4007-4D5D-8BD2-7E099336E6F3}"/>
              </a:ext>
            </a:extLst>
          </p:cNvPr>
          <p:cNvSpPr/>
          <p:nvPr/>
        </p:nvSpPr>
        <p:spPr>
          <a:xfrm>
            <a:off x="323403" y="3365148"/>
            <a:ext cx="5875932" cy="1282985"/>
          </a:xfrm>
          <a:prstGeom prst="rect">
            <a:avLst/>
          </a:prstGeom>
          <a:solidFill>
            <a:srgbClr val="0FB9CB">
              <a:alpha val="3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8" name="Téglalap 7">
            <a:extLst>
              <a:ext uri="{FF2B5EF4-FFF2-40B4-BE49-F238E27FC236}">
                <a16:creationId xmlns="" xmlns:a16="http://schemas.microsoft.com/office/drawing/2014/main" id="{83E01CB3-DFE4-47B0-87D1-90E454B2E036}"/>
              </a:ext>
            </a:extLst>
          </p:cNvPr>
          <p:cNvSpPr/>
          <p:nvPr/>
        </p:nvSpPr>
        <p:spPr>
          <a:xfrm>
            <a:off x="329660" y="1753059"/>
            <a:ext cx="5875932" cy="1282985"/>
          </a:xfrm>
          <a:prstGeom prst="rect">
            <a:avLst/>
          </a:prstGeom>
          <a:solidFill>
            <a:schemeClr val="accent6">
              <a:lumMod val="40000"/>
              <a:lumOff val="60000"/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5" name="Tartalom helye 2">
            <a:extLst>
              <a:ext uri="{FF2B5EF4-FFF2-40B4-BE49-F238E27FC236}">
                <a16:creationId xmlns="" xmlns:a16="http://schemas.microsoft.com/office/drawing/2014/main" id="{549AF764-D123-49DB-B4FE-996630077DF5}"/>
              </a:ext>
            </a:extLst>
          </p:cNvPr>
          <p:cNvSpPr>
            <a:spLocks noGrp="1"/>
          </p:cNvSpPr>
          <p:nvPr/>
        </p:nvSpPr>
        <p:spPr>
          <a:xfrm>
            <a:off x="323403" y="1414495"/>
            <a:ext cx="6122512" cy="53425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1200"/>
              </a:spcBef>
              <a:buNone/>
            </a:pPr>
            <a:endParaRPr lang="hu-HU" sz="1400" dirty="0"/>
          </a:p>
          <a:p>
            <a:pPr marL="0" lvl="0" indent="0">
              <a:spcBef>
                <a:spcPts val="1200"/>
              </a:spcBef>
              <a:buNone/>
            </a:pPr>
            <a:r>
              <a:rPr lang="hu-HU" sz="2000" dirty="0"/>
              <a:t>Kincstár szakrendszerei közül</a:t>
            </a:r>
          </a:p>
          <a:p>
            <a:pPr marL="457200" lvl="1" indent="0">
              <a:spcBef>
                <a:spcPts val="1200"/>
              </a:spcBef>
              <a:buNone/>
            </a:pPr>
            <a:r>
              <a:rPr lang="hu-HU" sz="1600" dirty="0"/>
              <a:t>Törzskönyvi nyilvántartás (KTÖRZS) rendszer </a:t>
            </a:r>
          </a:p>
          <a:p>
            <a:pPr marL="457200" lvl="1" indent="0">
              <a:spcBef>
                <a:spcPts val="1200"/>
              </a:spcBef>
              <a:buNone/>
            </a:pPr>
            <a:r>
              <a:rPr lang="hu-HU" sz="1600" dirty="0"/>
              <a:t>Önkormányzati Előirányzat Gazdálkodási Modul (ÖNEGM) </a:t>
            </a:r>
          </a:p>
          <a:p>
            <a:pPr marL="0" lvl="0" indent="0">
              <a:spcBef>
                <a:spcPts val="1200"/>
              </a:spcBef>
              <a:buNone/>
            </a:pPr>
            <a:endParaRPr lang="hu-HU" sz="1400" dirty="0"/>
          </a:p>
          <a:p>
            <a:pPr marL="0" lvl="0" indent="0">
              <a:spcBef>
                <a:spcPts val="1200"/>
              </a:spcBef>
              <a:buNone/>
            </a:pPr>
            <a:r>
              <a:rPr lang="hu-HU" sz="2000" dirty="0"/>
              <a:t>ASP szakrendszerek közül </a:t>
            </a:r>
          </a:p>
          <a:p>
            <a:pPr marL="457200" lvl="1" indent="0">
              <a:spcBef>
                <a:spcPts val="1200"/>
              </a:spcBef>
              <a:buNone/>
            </a:pPr>
            <a:r>
              <a:rPr lang="hu-HU" sz="1600" dirty="0"/>
              <a:t>ADO, GAZD, IPARKER, IVK, IRAT, </a:t>
            </a:r>
            <a:r>
              <a:rPr lang="hu-HU" sz="1600" b="1" u="sng" dirty="0"/>
              <a:t>ELÜGY</a:t>
            </a:r>
            <a:r>
              <a:rPr lang="hu-HU" sz="1600" dirty="0"/>
              <a:t> rendszerek</a:t>
            </a:r>
          </a:p>
          <a:p>
            <a:pPr marL="57150" indent="0">
              <a:spcBef>
                <a:spcPts val="1200"/>
              </a:spcBef>
              <a:buNone/>
            </a:pPr>
            <a:r>
              <a:rPr lang="hu-HU" sz="2000" dirty="0"/>
              <a:t>ASP KERET rendszer</a:t>
            </a:r>
          </a:p>
          <a:p>
            <a:pPr marL="0" lvl="0" indent="0">
              <a:spcBef>
                <a:spcPts val="1200"/>
              </a:spcBef>
              <a:buNone/>
            </a:pPr>
            <a:endParaRPr lang="hu-HU" sz="1600" dirty="0"/>
          </a:p>
          <a:p>
            <a:pPr marL="0" lvl="0" indent="0">
              <a:spcBef>
                <a:spcPts val="600"/>
              </a:spcBef>
              <a:buNone/>
            </a:pPr>
            <a:r>
              <a:rPr lang="hu-HU" sz="2000" dirty="0"/>
              <a:t>BM engedély alapján interfészen keresztül csatlakozó </a:t>
            </a:r>
            <a:r>
              <a:rPr lang="hu-HU" sz="2000" b="1" dirty="0"/>
              <a:t>39 nagyváros, kerület </a:t>
            </a:r>
            <a:r>
              <a:rPr lang="hu-HU" sz="2000" dirty="0"/>
              <a:t>lokális 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hu-HU" sz="1600" dirty="0"/>
              <a:t>GAZD, IPARKER, IVK, IRAT rendszerei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hu-HU" sz="1600" dirty="0"/>
              <a:t>Főváros esetén az ADO szakrendszer is – 2 rendszerből</a:t>
            </a:r>
            <a:endParaRPr lang="hu-HU" sz="1400" dirty="0"/>
          </a:p>
          <a:p>
            <a:pPr marL="0" indent="0">
              <a:spcBef>
                <a:spcPts val="1200"/>
              </a:spcBef>
              <a:buNone/>
            </a:pPr>
            <a:endParaRPr lang="hu-HU" sz="2200" dirty="0"/>
          </a:p>
        </p:txBody>
      </p:sp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491133" y="250785"/>
            <a:ext cx="4412043" cy="82813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hu-HU" dirty="0">
                <a:solidFill>
                  <a:prstClr val="white"/>
                </a:solidFill>
              </a:rPr>
              <a:t>Az Adattárház forrásrendszerei</a:t>
            </a:r>
          </a:p>
        </p:txBody>
      </p:sp>
      <p:sp>
        <p:nvSpPr>
          <p:cNvPr id="11" name="Nyíl: jobbra mutató 10">
            <a:extLst>
              <a:ext uri="{FF2B5EF4-FFF2-40B4-BE49-F238E27FC236}">
                <a16:creationId xmlns="" xmlns:a16="http://schemas.microsoft.com/office/drawing/2014/main" id="{6E70F03F-9790-490E-8879-4EBD590E80A6}"/>
              </a:ext>
            </a:extLst>
          </p:cNvPr>
          <p:cNvSpPr/>
          <p:nvPr/>
        </p:nvSpPr>
        <p:spPr>
          <a:xfrm>
            <a:off x="6280243" y="3819039"/>
            <a:ext cx="1017270" cy="400110"/>
          </a:xfrm>
          <a:prstGeom prst="rightArrow">
            <a:avLst/>
          </a:prstGeom>
          <a:solidFill>
            <a:srgbClr val="0FB9CB">
              <a:alpha val="3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12" name="Nyíl: jobbra mutató 11">
            <a:extLst>
              <a:ext uri="{FF2B5EF4-FFF2-40B4-BE49-F238E27FC236}">
                <a16:creationId xmlns="" xmlns:a16="http://schemas.microsoft.com/office/drawing/2014/main" id="{6D3A507E-61A7-4DEA-B9AC-882F4072043F}"/>
              </a:ext>
            </a:extLst>
          </p:cNvPr>
          <p:cNvSpPr/>
          <p:nvPr/>
        </p:nvSpPr>
        <p:spPr>
          <a:xfrm>
            <a:off x="6286500" y="2205956"/>
            <a:ext cx="1017270" cy="377190"/>
          </a:xfrm>
          <a:prstGeom prst="rightArrow">
            <a:avLst/>
          </a:prstGeom>
          <a:solidFill>
            <a:schemeClr val="accent6">
              <a:lumMod val="40000"/>
              <a:lumOff val="60000"/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13" name="Nyíl: jobbra mutató 12">
            <a:extLst>
              <a:ext uri="{FF2B5EF4-FFF2-40B4-BE49-F238E27FC236}">
                <a16:creationId xmlns="" xmlns:a16="http://schemas.microsoft.com/office/drawing/2014/main" id="{10EBE377-D360-4AEA-B3F7-B95939D99182}"/>
              </a:ext>
            </a:extLst>
          </p:cNvPr>
          <p:cNvSpPr/>
          <p:nvPr/>
        </p:nvSpPr>
        <p:spPr>
          <a:xfrm>
            <a:off x="6280243" y="5500526"/>
            <a:ext cx="1017270" cy="377190"/>
          </a:xfrm>
          <a:prstGeom prst="rightArrow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hu-HU"/>
          </a:p>
        </p:txBody>
      </p:sp>
      <p:sp>
        <p:nvSpPr>
          <p:cNvPr id="14" name="Szövegdoboz 13">
            <a:extLst>
              <a:ext uri="{FF2B5EF4-FFF2-40B4-BE49-F238E27FC236}">
                <a16:creationId xmlns="" xmlns:a16="http://schemas.microsoft.com/office/drawing/2014/main" id="{971AA371-7978-40FF-BD3E-A9A474AAABE4}"/>
              </a:ext>
            </a:extLst>
          </p:cNvPr>
          <p:cNvSpPr txBox="1"/>
          <p:nvPr/>
        </p:nvSpPr>
        <p:spPr>
          <a:xfrm>
            <a:off x="7708928" y="3810652"/>
            <a:ext cx="847630" cy="377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7 db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="" xmlns:a16="http://schemas.microsoft.com/office/drawing/2014/main" id="{E8ADB35C-BAFB-46A4-A2F8-D8D3B66231DC}"/>
              </a:ext>
            </a:extLst>
          </p:cNvPr>
          <p:cNvSpPr txBox="1"/>
          <p:nvPr/>
        </p:nvSpPr>
        <p:spPr>
          <a:xfrm>
            <a:off x="7708928" y="2205956"/>
            <a:ext cx="847630" cy="377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2 db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="" xmlns:a16="http://schemas.microsoft.com/office/drawing/2014/main" id="{C90759AC-BEAC-43C0-9A28-196EBE63FA5A}"/>
              </a:ext>
            </a:extLst>
          </p:cNvPr>
          <p:cNvSpPr txBox="1"/>
          <p:nvPr/>
        </p:nvSpPr>
        <p:spPr>
          <a:xfrm>
            <a:off x="7708928" y="5504455"/>
            <a:ext cx="1017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? db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="" xmlns:a16="http://schemas.microsoft.com/office/drawing/2014/main" id="{0B2FB460-78E7-42D4-BFC1-3DA04C6EB76F}"/>
              </a:ext>
            </a:extLst>
          </p:cNvPr>
          <p:cNvSpPr txBox="1"/>
          <p:nvPr/>
        </p:nvSpPr>
        <p:spPr>
          <a:xfrm>
            <a:off x="6280243" y="1320166"/>
            <a:ext cx="2786723" cy="369332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hu-HU" sz="1800" dirty="0"/>
              <a:t>Elvileg 9 forrásrendszer</a:t>
            </a:r>
          </a:p>
        </p:txBody>
      </p:sp>
      <p:sp>
        <p:nvSpPr>
          <p:cNvPr id="10" name="Dia számának helye 9">
            <a:extLst>
              <a:ext uri="{FF2B5EF4-FFF2-40B4-BE49-F238E27FC236}">
                <a16:creationId xmlns="" xmlns:a16="http://schemas.microsoft.com/office/drawing/2014/main" id="{0BC40AB7-941C-48CA-89AD-3C79E4C32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392F-423A-4B2F-819A-04E49CF4C524}" type="slidenum">
              <a:rPr lang="hu-HU" smtClean="0"/>
              <a:pPr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163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5777" y="221979"/>
            <a:ext cx="4412043" cy="825727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hu-HU" sz="1800" dirty="0">
                <a:solidFill>
                  <a:prstClr val="white"/>
                </a:solidFill>
              </a:rPr>
              <a:t>Adattárház fejlesztés előrehaladása</a:t>
            </a:r>
            <a:endParaRPr lang="hu-HU" dirty="0">
              <a:solidFill>
                <a:prstClr val="white"/>
              </a:solidFill>
            </a:endParaRPr>
          </a:p>
        </p:txBody>
      </p:sp>
      <p:grpSp>
        <p:nvGrpSpPr>
          <p:cNvPr id="9" name="Csoportba foglalás 8">
            <a:extLst>
              <a:ext uri="{FF2B5EF4-FFF2-40B4-BE49-F238E27FC236}">
                <a16:creationId xmlns="" xmlns:a16="http://schemas.microsoft.com/office/drawing/2014/main" id="{0EF8FFE6-1C4F-49FD-BC4F-4FECEAF65FBA}"/>
              </a:ext>
            </a:extLst>
          </p:cNvPr>
          <p:cNvGrpSpPr/>
          <p:nvPr/>
        </p:nvGrpSpPr>
        <p:grpSpPr>
          <a:xfrm>
            <a:off x="538869" y="3160107"/>
            <a:ext cx="7824955" cy="3475911"/>
            <a:chOff x="0" y="1948640"/>
            <a:chExt cx="9144000" cy="3832389"/>
          </a:xfrm>
        </p:grpSpPr>
        <p:grpSp>
          <p:nvGrpSpPr>
            <p:cNvPr id="10" name="Csoportba foglalás 9">
              <a:extLst>
                <a:ext uri="{FF2B5EF4-FFF2-40B4-BE49-F238E27FC236}">
                  <a16:creationId xmlns="" xmlns:a16="http://schemas.microsoft.com/office/drawing/2014/main" id="{3E6BEFC1-7113-48F4-BE25-C12713C50132}"/>
                </a:ext>
              </a:extLst>
            </p:cNvPr>
            <p:cNvGrpSpPr/>
            <p:nvPr/>
          </p:nvGrpSpPr>
          <p:grpSpPr>
            <a:xfrm>
              <a:off x="0" y="1948640"/>
              <a:ext cx="9144000" cy="3832389"/>
              <a:chOff x="0" y="1948640"/>
              <a:chExt cx="9144000" cy="3832389"/>
            </a:xfrm>
          </p:grpSpPr>
          <p:pic>
            <p:nvPicPr>
              <p:cNvPr id="12" name="Kép 11">
                <a:extLst>
                  <a:ext uri="{FF2B5EF4-FFF2-40B4-BE49-F238E27FC236}">
                    <a16:creationId xmlns="" xmlns:a16="http://schemas.microsoft.com/office/drawing/2014/main" id="{2B889A99-ED4B-4099-9DF6-A44D3727FF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948640"/>
                <a:ext cx="9144000" cy="3832389"/>
              </a:xfrm>
              <a:prstGeom prst="rect">
                <a:avLst/>
              </a:prstGeom>
            </p:spPr>
          </p:pic>
          <p:sp>
            <p:nvSpPr>
              <p:cNvPr id="13" name="Téglalap 12">
                <a:extLst>
                  <a:ext uri="{FF2B5EF4-FFF2-40B4-BE49-F238E27FC236}">
                    <a16:creationId xmlns="" xmlns:a16="http://schemas.microsoft.com/office/drawing/2014/main" id="{03514225-4B08-4AB1-8315-7105E08D483A}"/>
                  </a:ext>
                </a:extLst>
              </p:cNvPr>
              <p:cNvSpPr/>
              <p:nvPr/>
            </p:nvSpPr>
            <p:spPr>
              <a:xfrm>
                <a:off x="8109958" y="1991172"/>
                <a:ext cx="513342" cy="85498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sp>
            <p:nvSpPr>
              <p:cNvPr id="14" name="Téglalap 13">
                <a:extLst>
                  <a:ext uri="{FF2B5EF4-FFF2-40B4-BE49-F238E27FC236}">
                    <a16:creationId xmlns="" xmlns:a16="http://schemas.microsoft.com/office/drawing/2014/main" id="{0A3BE1A1-AE55-4CC9-B5A0-50F61ED22834}"/>
                  </a:ext>
                </a:extLst>
              </p:cNvPr>
              <p:cNvSpPr/>
              <p:nvPr/>
            </p:nvSpPr>
            <p:spPr>
              <a:xfrm>
                <a:off x="7861677" y="1991169"/>
                <a:ext cx="248281" cy="198262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hu-HU" sz="1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ASP </a:t>
                </a:r>
              </a:p>
              <a:p>
                <a:pPr algn="ctr"/>
                <a:endParaRPr lang="hu-HU" sz="1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  <a:p>
                <a:pPr algn="ctr"/>
                <a:r>
                  <a:rPr lang="hu-HU" sz="1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KERET</a:t>
                </a:r>
              </a:p>
            </p:txBody>
          </p:sp>
          <p:sp>
            <p:nvSpPr>
              <p:cNvPr id="15" name="Téglalap 14">
                <a:extLst>
                  <a:ext uri="{FF2B5EF4-FFF2-40B4-BE49-F238E27FC236}">
                    <a16:creationId xmlns="" xmlns:a16="http://schemas.microsoft.com/office/drawing/2014/main" id="{F53A6E81-6F11-49C4-93F5-4704CAC64824}"/>
                  </a:ext>
                </a:extLst>
              </p:cNvPr>
              <p:cNvSpPr/>
              <p:nvPr/>
            </p:nvSpPr>
            <p:spPr>
              <a:xfrm>
                <a:off x="8177672" y="2003871"/>
                <a:ext cx="216000" cy="85997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cxnSp>
            <p:nvCxnSpPr>
              <p:cNvPr id="16" name="Egyenes összekötő 15">
                <a:extLst>
                  <a:ext uri="{FF2B5EF4-FFF2-40B4-BE49-F238E27FC236}">
                    <a16:creationId xmlns="" xmlns:a16="http://schemas.microsoft.com/office/drawing/2014/main" id="{DA714A7A-766A-4EE3-9A76-8AF35794E367}"/>
                  </a:ext>
                </a:extLst>
              </p:cNvPr>
              <p:cNvCxnSpPr/>
              <p:nvPr/>
            </p:nvCxnSpPr>
            <p:spPr>
              <a:xfrm flipH="1">
                <a:off x="8393673" y="2402065"/>
                <a:ext cx="324878" cy="0"/>
              </a:xfrm>
              <a:prstGeom prst="line">
                <a:avLst/>
              </a:prstGeom>
              <a:ln w="15875">
                <a:solidFill>
                  <a:srgbClr val="72589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églalap 10">
              <a:extLst>
                <a:ext uri="{FF2B5EF4-FFF2-40B4-BE49-F238E27FC236}">
                  <a16:creationId xmlns="" xmlns:a16="http://schemas.microsoft.com/office/drawing/2014/main" id="{B7491E36-A5E6-4D0E-871D-C0F3177EE9BD}"/>
                </a:ext>
              </a:extLst>
            </p:cNvPr>
            <p:cNvSpPr/>
            <p:nvPr/>
          </p:nvSpPr>
          <p:spPr>
            <a:xfrm>
              <a:off x="8461879" y="4105006"/>
              <a:ext cx="513342" cy="8599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  <p:sp>
        <p:nvSpPr>
          <p:cNvPr id="8" name="Dia számának helye 7">
            <a:extLst>
              <a:ext uri="{FF2B5EF4-FFF2-40B4-BE49-F238E27FC236}">
                <a16:creationId xmlns="" xmlns:a16="http://schemas.microsoft.com/office/drawing/2014/main" id="{9E08D026-E916-4DA7-B60E-6D951F96F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4</a:t>
            </a:fld>
            <a:endParaRPr lang="hu-HU" dirty="0"/>
          </a:p>
        </p:txBody>
      </p:sp>
      <p:sp>
        <p:nvSpPr>
          <p:cNvPr id="18" name="Téglalap 17">
            <a:extLst>
              <a:ext uri="{FF2B5EF4-FFF2-40B4-BE49-F238E27FC236}">
                <a16:creationId xmlns="" xmlns:a16="http://schemas.microsoft.com/office/drawing/2014/main" id="{E3197786-BB81-4A71-9510-BE9D475AB486}"/>
              </a:ext>
            </a:extLst>
          </p:cNvPr>
          <p:cNvSpPr/>
          <p:nvPr/>
        </p:nvSpPr>
        <p:spPr>
          <a:xfrm>
            <a:off x="469783" y="1380632"/>
            <a:ext cx="80867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ts val="600"/>
              </a:spcBef>
              <a:spcAft>
                <a:spcPts val="600"/>
              </a:spcAft>
              <a:defRPr sz="2300"/>
            </a:pPr>
            <a:r>
              <a:rPr lang="fr-FR" sz="1600" b="1" dirty="0">
                <a:solidFill>
                  <a:srgbClr val="1E1C10"/>
                </a:solidFill>
              </a:rPr>
              <a:t>Éles indulás 2019. június vége 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300"/>
            </a:pPr>
            <a:r>
              <a:rPr lang="hu-HU" sz="1400" dirty="0">
                <a:cs typeface="Calibri" panose="020F0502020204030204" pitchFamily="34" charset="0"/>
              </a:rPr>
              <a:t>Felhasználói körök bevonása fokozatosan 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300"/>
            </a:pPr>
            <a:r>
              <a:rPr lang="hu-HU" sz="1400" dirty="0">
                <a:cs typeface="Calibri" panose="020F0502020204030204" pitchFamily="34" charset="0"/>
              </a:rPr>
              <a:t>Konkrét vezetői, minisztériumi igényekre ad hoc lekérdezések, elemzések történtek </a:t>
            </a:r>
          </a:p>
        </p:txBody>
      </p:sp>
      <p:cxnSp>
        <p:nvCxnSpPr>
          <p:cNvPr id="19" name="Egyenes összekötő 18">
            <a:extLst>
              <a:ext uri="{FF2B5EF4-FFF2-40B4-BE49-F238E27FC236}">
                <a16:creationId xmlns="" xmlns:a16="http://schemas.microsoft.com/office/drawing/2014/main" id="{64EE377C-74F6-4191-A988-E5822D4462CE}"/>
              </a:ext>
            </a:extLst>
          </p:cNvPr>
          <p:cNvCxnSpPr>
            <a:cxnSpLocks/>
          </p:cNvCxnSpPr>
          <p:nvPr/>
        </p:nvCxnSpPr>
        <p:spPr>
          <a:xfrm>
            <a:off x="771699" y="2979372"/>
            <a:ext cx="657433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88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8925" y="125821"/>
            <a:ext cx="4412043" cy="110212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70000"/>
              </a:lnSpc>
              <a:spcBef>
                <a:spcPts val="0"/>
              </a:spcBef>
              <a:spcAft>
                <a:spcPts val="300"/>
              </a:spcAft>
            </a:pPr>
            <a:r>
              <a:rPr lang="hu-HU" sz="1800" dirty="0"/>
              <a:t>A Kincstár, a NISZ és a T-Systems 2018. februárban indult közös fejlesztésének fő elemei</a:t>
            </a:r>
          </a:p>
        </p:txBody>
      </p:sp>
      <p:sp>
        <p:nvSpPr>
          <p:cNvPr id="7" name="Tartalom helye 6">
            <a:extLst>
              <a:ext uri="{FF2B5EF4-FFF2-40B4-BE49-F238E27FC236}">
                <a16:creationId xmlns="" xmlns:a16="http://schemas.microsoft.com/office/drawing/2014/main" id="{51800BB0-84B6-4878-92DD-6F451C45C4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957" y="1492169"/>
            <a:ext cx="4412043" cy="3631669"/>
          </a:xfrm>
        </p:spPr>
        <p:txBody>
          <a:bodyPr>
            <a:normAutofit/>
          </a:bodyPr>
          <a:lstStyle/>
          <a:p>
            <a:pPr marL="447675" lvl="1" indent="-361950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dirty="0">
                <a:solidFill>
                  <a:srgbClr val="1E1C10"/>
                </a:solidFill>
              </a:rPr>
              <a:t>Integrációs, Teszt és Éles Környezetek</a:t>
            </a:r>
          </a:p>
          <a:p>
            <a:pPr marL="447675" lvl="1" indent="-361950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dirty="0">
                <a:solidFill>
                  <a:srgbClr val="1E1C10"/>
                </a:solidFill>
              </a:rPr>
              <a:t>Adattovábbítási csatornák</a:t>
            </a:r>
          </a:p>
          <a:p>
            <a:pPr marL="447675" lvl="1" indent="-361950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dirty="0">
                <a:solidFill>
                  <a:srgbClr val="1E1C10"/>
                </a:solidFill>
              </a:rPr>
              <a:t>Rendszertervek</a:t>
            </a:r>
          </a:p>
          <a:p>
            <a:pPr marL="447675" lvl="1" indent="-361950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dirty="0">
                <a:solidFill>
                  <a:srgbClr val="1E1C10"/>
                </a:solidFill>
              </a:rPr>
              <a:t>Interfész specifikációk - ö</a:t>
            </a:r>
            <a:r>
              <a:rPr lang="hu-HU" sz="1600" dirty="0"/>
              <a:t>sszesen </a:t>
            </a:r>
            <a:r>
              <a:rPr lang="hu-HU" sz="1600" b="1" u="sng" dirty="0"/>
              <a:t>23 féle adatcsomag </a:t>
            </a:r>
            <a:r>
              <a:rPr lang="hu-HU" sz="1600" dirty="0"/>
              <a:t>- többségük napi gyakorisággal érkezik</a:t>
            </a:r>
          </a:p>
          <a:p>
            <a:pPr marL="447675" lvl="3" indent="-3619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b="1" dirty="0">
                <a:solidFill>
                  <a:srgbClr val="1E1C10"/>
                </a:solidFill>
              </a:rPr>
              <a:t>Központi </a:t>
            </a:r>
            <a:r>
              <a:rPr lang="hu-HU" sz="1600" b="1" dirty="0" err="1">
                <a:solidFill>
                  <a:srgbClr val="1E1C10"/>
                </a:solidFill>
              </a:rPr>
              <a:t>deperszonalizáló</a:t>
            </a:r>
            <a:r>
              <a:rPr lang="hu-HU" sz="1600" b="1" dirty="0">
                <a:solidFill>
                  <a:srgbClr val="1E1C10"/>
                </a:solidFill>
              </a:rPr>
              <a:t> </a:t>
            </a:r>
            <a:r>
              <a:rPr lang="hu-HU" sz="1600" dirty="0">
                <a:solidFill>
                  <a:srgbClr val="1E1C10"/>
                </a:solidFill>
              </a:rPr>
              <a:t>program az interfészes önkormányzatoknak</a:t>
            </a:r>
          </a:p>
          <a:p>
            <a:pPr marL="447675" lvl="3" indent="-3619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dirty="0">
                <a:solidFill>
                  <a:srgbClr val="1E1C10"/>
                </a:solidFill>
              </a:rPr>
              <a:t>Adatcsomag fogadó, ellenőrző modulok</a:t>
            </a:r>
          </a:p>
          <a:p>
            <a:pPr marL="447675" lvl="3" indent="-3619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dirty="0">
                <a:solidFill>
                  <a:srgbClr val="1E1C10"/>
                </a:solidFill>
              </a:rPr>
              <a:t>Töltő (ETL) folyamatok </a:t>
            </a:r>
          </a:p>
          <a:p>
            <a:pPr marL="447675" lvl="3" indent="-3619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dirty="0" err="1">
                <a:solidFill>
                  <a:srgbClr val="1E1C10"/>
                </a:solidFill>
              </a:rPr>
              <a:t>Stage</a:t>
            </a:r>
            <a:r>
              <a:rPr lang="hu-HU" sz="1600" dirty="0">
                <a:solidFill>
                  <a:srgbClr val="1E1C10"/>
                </a:solidFill>
              </a:rPr>
              <a:t>, DW és DM (adatpiaci) rétegek</a:t>
            </a:r>
          </a:p>
        </p:txBody>
      </p:sp>
      <p:sp>
        <p:nvSpPr>
          <p:cNvPr id="5" name="Téglalap 4">
            <a:extLst>
              <a:ext uri="{FF2B5EF4-FFF2-40B4-BE49-F238E27FC236}">
                <a16:creationId xmlns="" xmlns:a16="http://schemas.microsoft.com/office/drawing/2014/main" id="{7F17362E-C9BC-4B79-9DC3-9901765F1481}"/>
              </a:ext>
            </a:extLst>
          </p:cNvPr>
          <p:cNvSpPr/>
          <p:nvPr/>
        </p:nvSpPr>
        <p:spPr>
          <a:xfrm>
            <a:off x="4635030" y="1557102"/>
            <a:ext cx="4508970" cy="38621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47675" lvl="3" indent="-361950" defTabSz="685783">
              <a:spcBef>
                <a:spcPct val="200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b="1" dirty="0">
                <a:solidFill>
                  <a:srgbClr val="1E1C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Közel 100 riport </a:t>
            </a:r>
            <a:r>
              <a:rPr lang="hu-HU" sz="1600" dirty="0">
                <a:solidFill>
                  <a:srgbClr val="1E1C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(Publikált és tesztriportok)</a:t>
            </a:r>
          </a:p>
          <a:p>
            <a:pPr marL="447675" lvl="3" indent="-361950" defTabSz="685783">
              <a:spcBef>
                <a:spcPct val="200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b="1" dirty="0">
                <a:solidFill>
                  <a:srgbClr val="1E1C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Adattárház tájékoztatási és riportelérési portál</a:t>
            </a:r>
          </a:p>
          <a:p>
            <a:pPr marL="447675" lvl="3" indent="-361950" defTabSz="685783">
              <a:spcBef>
                <a:spcPct val="200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dirty="0">
                <a:solidFill>
                  <a:srgbClr val="1E1C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Adatszótárak</a:t>
            </a:r>
          </a:p>
          <a:p>
            <a:pPr marL="447675" lvl="3" indent="-361950" defTabSz="685783">
              <a:spcBef>
                <a:spcPct val="200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dirty="0">
                <a:solidFill>
                  <a:srgbClr val="1E1C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 KERET jogosultságkezeléséhez illesztés</a:t>
            </a:r>
          </a:p>
          <a:p>
            <a:pPr marL="447675" lvl="3" indent="-361950" defTabSz="685783">
              <a:spcBef>
                <a:spcPct val="200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dirty="0">
                <a:solidFill>
                  <a:srgbClr val="1E1C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Naplózás</a:t>
            </a:r>
          </a:p>
          <a:p>
            <a:pPr marL="447675" lvl="3" indent="-361950" defTabSz="685783">
              <a:spcBef>
                <a:spcPct val="200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dirty="0">
                <a:solidFill>
                  <a:srgbClr val="1E1C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Adatkonzisztencia és adathelyességi tesztelések</a:t>
            </a:r>
          </a:p>
          <a:p>
            <a:pPr marL="447675" lvl="3" indent="-361950" defTabSz="685783">
              <a:spcBef>
                <a:spcPct val="200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hu-HU" sz="1600" dirty="0">
                <a:solidFill>
                  <a:srgbClr val="1E1C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Ősfeltöltési engedélyek</a:t>
            </a:r>
          </a:p>
        </p:txBody>
      </p:sp>
      <p:cxnSp>
        <p:nvCxnSpPr>
          <p:cNvPr id="17" name="Egyenes összekötő 16">
            <a:extLst>
              <a:ext uri="{FF2B5EF4-FFF2-40B4-BE49-F238E27FC236}">
                <a16:creationId xmlns="" xmlns:a16="http://schemas.microsoft.com/office/drawing/2014/main" id="{5E593A94-72EB-4C51-97C6-A47C2D746213}"/>
              </a:ext>
            </a:extLst>
          </p:cNvPr>
          <p:cNvCxnSpPr>
            <a:cxnSpLocks/>
          </p:cNvCxnSpPr>
          <p:nvPr/>
        </p:nvCxnSpPr>
        <p:spPr>
          <a:xfrm>
            <a:off x="4576531" y="1738215"/>
            <a:ext cx="0" cy="312076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ia számának helye 7">
            <a:extLst>
              <a:ext uri="{FF2B5EF4-FFF2-40B4-BE49-F238E27FC236}">
                <a16:creationId xmlns="" xmlns:a16="http://schemas.microsoft.com/office/drawing/2014/main" id="{9E08D026-E916-4DA7-B60E-6D951F96F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5</a:t>
            </a:fld>
            <a:endParaRPr lang="hu-HU" dirty="0"/>
          </a:p>
        </p:txBody>
      </p:sp>
      <p:cxnSp>
        <p:nvCxnSpPr>
          <p:cNvPr id="20" name="Egyenes összekötő 19">
            <a:extLst>
              <a:ext uri="{FF2B5EF4-FFF2-40B4-BE49-F238E27FC236}">
                <a16:creationId xmlns="" xmlns:a16="http://schemas.microsoft.com/office/drawing/2014/main" id="{64EE377C-74F6-4191-A988-E5822D4462CE}"/>
              </a:ext>
            </a:extLst>
          </p:cNvPr>
          <p:cNvCxnSpPr>
            <a:cxnSpLocks/>
          </p:cNvCxnSpPr>
          <p:nvPr/>
        </p:nvCxnSpPr>
        <p:spPr>
          <a:xfrm flipH="1">
            <a:off x="6553200" y="5051195"/>
            <a:ext cx="225923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gyenes összekötő 22">
            <a:extLst>
              <a:ext uri="{FF2B5EF4-FFF2-40B4-BE49-F238E27FC236}">
                <a16:creationId xmlns="" xmlns:a16="http://schemas.microsoft.com/office/drawing/2014/main" id="{64EE377C-74F6-4191-A988-E5822D4462CE}"/>
              </a:ext>
            </a:extLst>
          </p:cNvPr>
          <p:cNvCxnSpPr>
            <a:cxnSpLocks/>
          </p:cNvCxnSpPr>
          <p:nvPr/>
        </p:nvCxnSpPr>
        <p:spPr>
          <a:xfrm flipH="1">
            <a:off x="409310" y="5051195"/>
            <a:ext cx="1956668" cy="183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Kép 23">
            <a:extLst>
              <a:ext uri="{FF2B5EF4-FFF2-40B4-BE49-F238E27FC236}">
                <a16:creationId xmlns="" xmlns:a16="http://schemas.microsoft.com/office/drawing/2014/main" id="{E84D93D3-8CF5-4795-AE42-7E7EA45398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8403" y="4832420"/>
            <a:ext cx="3178133" cy="198898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="" xmlns:a16="http://schemas.microsoft.com/office/drawing/2014/main" id="{CCD1FC52-FCC8-4302-A707-190C97901E36}"/>
              </a:ext>
            </a:extLst>
          </p:cNvPr>
          <p:cNvSpPr/>
          <p:nvPr/>
        </p:nvSpPr>
        <p:spPr>
          <a:xfrm>
            <a:off x="3187814" y="5724253"/>
            <a:ext cx="24831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lvl="3" defTabSz="685783">
              <a:spcBef>
                <a:spcPct val="20000"/>
              </a:spcBef>
              <a:spcAft>
                <a:spcPts val="300"/>
              </a:spcAft>
            </a:pPr>
            <a:r>
              <a:rPr lang="hu-HU" sz="1400" dirty="0">
                <a:cs typeface="Calibri" panose="020F0502020204030204" pitchFamily="34" charset="0"/>
              </a:rPr>
              <a:t>Éles sík ősfeltöltése 99,5 %</a:t>
            </a:r>
          </a:p>
        </p:txBody>
      </p:sp>
    </p:spTree>
    <p:extLst>
      <p:ext uri="{BB962C8B-B14F-4D97-AF65-F5344CB8AC3E}">
        <p14:creationId xmlns:p14="http://schemas.microsoft.com/office/powerpoint/2010/main" val="135071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Kép 14">
            <a:extLst>
              <a:ext uri="{FF2B5EF4-FFF2-40B4-BE49-F238E27FC236}">
                <a16:creationId xmlns="" xmlns:a16="http://schemas.microsoft.com/office/drawing/2014/main" id="{9417CC6E-E5A0-4406-8604-787BEA956A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67" t="10935" r="12808" b="9951"/>
          <a:stretch/>
        </p:blipFill>
        <p:spPr>
          <a:xfrm>
            <a:off x="1213997" y="3381449"/>
            <a:ext cx="504056" cy="576064"/>
          </a:xfrm>
          <a:prstGeom prst="rect">
            <a:avLst/>
          </a:prstGeom>
        </p:spPr>
      </p:pic>
      <p:grpSp>
        <p:nvGrpSpPr>
          <p:cNvPr id="66" name="Csoportba foglalás 65">
            <a:extLst>
              <a:ext uri="{FF2B5EF4-FFF2-40B4-BE49-F238E27FC236}">
                <a16:creationId xmlns="" xmlns:a16="http://schemas.microsoft.com/office/drawing/2014/main" id="{827DC560-7FDA-455C-BADE-228739D4D824}"/>
              </a:ext>
            </a:extLst>
          </p:cNvPr>
          <p:cNvGrpSpPr/>
          <p:nvPr/>
        </p:nvGrpSpPr>
        <p:grpSpPr>
          <a:xfrm>
            <a:off x="1649099" y="3696221"/>
            <a:ext cx="1336254" cy="762000"/>
            <a:chOff x="1649099" y="3762637"/>
            <a:chExt cx="1336254" cy="762000"/>
          </a:xfrm>
        </p:grpSpPr>
        <p:cxnSp>
          <p:nvCxnSpPr>
            <p:cNvPr id="67" name="Egyenes összekötő nyíllal 66">
              <a:extLst>
                <a:ext uri="{FF2B5EF4-FFF2-40B4-BE49-F238E27FC236}">
                  <a16:creationId xmlns="" xmlns:a16="http://schemas.microsoft.com/office/drawing/2014/main" id="{B43379B6-C73E-4F80-9206-BBAD442FC626}"/>
                </a:ext>
              </a:extLst>
            </p:cNvPr>
            <p:cNvCxnSpPr/>
            <p:nvPr/>
          </p:nvCxnSpPr>
          <p:spPr>
            <a:xfrm>
              <a:off x="1649099" y="3762637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Egyenes összekötő nyíllal 67">
              <a:extLst>
                <a:ext uri="{FF2B5EF4-FFF2-40B4-BE49-F238E27FC236}">
                  <a16:creationId xmlns="" xmlns:a16="http://schemas.microsoft.com/office/drawing/2014/main" id="{4C41DD57-AD6D-4DE0-B97B-D59095A09E26}"/>
                </a:ext>
              </a:extLst>
            </p:cNvPr>
            <p:cNvCxnSpPr/>
            <p:nvPr/>
          </p:nvCxnSpPr>
          <p:spPr>
            <a:xfrm>
              <a:off x="1793115" y="3915037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Egyenes összekötő nyíllal 68">
              <a:extLst>
                <a:ext uri="{FF2B5EF4-FFF2-40B4-BE49-F238E27FC236}">
                  <a16:creationId xmlns="" xmlns:a16="http://schemas.microsoft.com/office/drawing/2014/main" id="{554DF87C-6EC5-48C0-9659-3D779D07EC00}"/>
                </a:ext>
              </a:extLst>
            </p:cNvPr>
            <p:cNvCxnSpPr/>
            <p:nvPr/>
          </p:nvCxnSpPr>
          <p:spPr>
            <a:xfrm>
              <a:off x="1945515" y="4067437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Egyenes összekötő nyíllal 69">
              <a:extLst>
                <a:ext uri="{FF2B5EF4-FFF2-40B4-BE49-F238E27FC236}">
                  <a16:creationId xmlns="" xmlns:a16="http://schemas.microsoft.com/office/drawing/2014/main" id="{B4C54C25-66D2-4111-9C8A-DCE70A33497B}"/>
                </a:ext>
              </a:extLst>
            </p:cNvPr>
            <p:cNvCxnSpPr/>
            <p:nvPr/>
          </p:nvCxnSpPr>
          <p:spPr>
            <a:xfrm>
              <a:off x="2097915" y="4219837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Egyenes összekötő nyíllal 70">
              <a:extLst>
                <a:ext uri="{FF2B5EF4-FFF2-40B4-BE49-F238E27FC236}">
                  <a16:creationId xmlns="" xmlns:a16="http://schemas.microsoft.com/office/drawing/2014/main" id="{10F48179-DFC6-47E3-9A77-2B27ADB8F956}"/>
                </a:ext>
              </a:extLst>
            </p:cNvPr>
            <p:cNvCxnSpPr/>
            <p:nvPr/>
          </p:nvCxnSpPr>
          <p:spPr>
            <a:xfrm>
              <a:off x="2250315" y="4372237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Egyenes összekötő nyíllal 71">
              <a:extLst>
                <a:ext uri="{FF2B5EF4-FFF2-40B4-BE49-F238E27FC236}">
                  <a16:creationId xmlns="" xmlns:a16="http://schemas.microsoft.com/office/drawing/2014/main" id="{E3E68725-719D-48C6-AC4C-EAC6347FAB2E}"/>
                </a:ext>
              </a:extLst>
            </p:cNvPr>
            <p:cNvCxnSpPr/>
            <p:nvPr/>
          </p:nvCxnSpPr>
          <p:spPr>
            <a:xfrm>
              <a:off x="2402715" y="4524637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146" name="Picture 2" descr="Képtalálat a következőre: „számítógép szerver”">
            <a:extLst>
              <a:ext uri="{FF2B5EF4-FFF2-40B4-BE49-F238E27FC236}">
                <a16:creationId xmlns="" xmlns:a16="http://schemas.microsoft.com/office/drawing/2014/main" id="{FB25627E-5D79-4F58-AC5F-BA9D23B5E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912" y="3545514"/>
            <a:ext cx="419498" cy="55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375753" y="290339"/>
            <a:ext cx="4592067" cy="8220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>
              <a:lnSpc>
                <a:spcPct val="120000"/>
              </a:lnSpc>
            </a:pPr>
            <a:r>
              <a:rPr lang="hu-HU" dirty="0"/>
              <a:t>adatok küldése</a:t>
            </a:r>
            <a:endParaRPr lang="hu-HU" dirty="0">
              <a:solidFill>
                <a:prstClr val="white"/>
              </a:solidFill>
            </a:endParaRPr>
          </a:p>
        </p:txBody>
      </p:sp>
      <p:pic>
        <p:nvPicPr>
          <p:cNvPr id="5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0AB9059C-98E4-4327-81DA-F948E8599F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65" y="1442864"/>
            <a:ext cx="768085" cy="576064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="" xmlns:a16="http://schemas.microsoft.com/office/drawing/2014/main" id="{0B26A213-774D-4BA6-A91A-35F9CFA85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936" y="1234716"/>
            <a:ext cx="1656184" cy="1656184"/>
          </a:xfrm>
          <a:prstGeom prst="rect">
            <a:avLst/>
          </a:prstGeom>
        </p:spPr>
      </p:pic>
      <p:pic>
        <p:nvPicPr>
          <p:cNvPr id="7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C4A5A1D3-AA24-4BE9-83DC-2832F885A3D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36" y="1556792"/>
            <a:ext cx="768085" cy="576064"/>
          </a:xfrm>
          <a:prstGeom prst="rect">
            <a:avLst/>
          </a:prstGeom>
        </p:spPr>
      </p:pic>
      <p:pic>
        <p:nvPicPr>
          <p:cNvPr id="8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348D6894-C560-4620-8DB9-E87328674D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42" y="1670720"/>
            <a:ext cx="768085" cy="576064"/>
          </a:xfrm>
          <a:prstGeom prst="rect">
            <a:avLst/>
          </a:prstGeom>
        </p:spPr>
      </p:pic>
      <p:pic>
        <p:nvPicPr>
          <p:cNvPr id="9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E52DC559-1FC8-46EE-855A-F83FCDEF28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53" y="1844824"/>
            <a:ext cx="768085" cy="576064"/>
          </a:xfrm>
          <a:prstGeom prst="rect">
            <a:avLst/>
          </a:prstGeom>
        </p:spPr>
      </p:pic>
      <p:pic>
        <p:nvPicPr>
          <p:cNvPr id="10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5B358EB6-BACF-4F11-8E07-8CD4065CC9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24" y="1958752"/>
            <a:ext cx="768085" cy="576064"/>
          </a:xfrm>
          <a:prstGeom prst="rect">
            <a:avLst/>
          </a:prstGeom>
        </p:spPr>
      </p:pic>
      <p:pic>
        <p:nvPicPr>
          <p:cNvPr id="11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538D0F91-9E4A-4DB6-A4D6-FB4F47806D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530" y="2072680"/>
            <a:ext cx="768085" cy="576064"/>
          </a:xfrm>
          <a:prstGeom prst="rect">
            <a:avLst/>
          </a:prstGeom>
        </p:spPr>
      </p:pic>
      <p:sp>
        <p:nvSpPr>
          <p:cNvPr id="12" name="Szövegdoboz 11">
            <a:extLst>
              <a:ext uri="{FF2B5EF4-FFF2-40B4-BE49-F238E27FC236}">
                <a16:creationId xmlns="" xmlns:a16="http://schemas.microsoft.com/office/drawing/2014/main" id="{65F5F9B9-46C0-424E-AFDA-F722AA044332}"/>
              </a:ext>
            </a:extLst>
          </p:cNvPr>
          <p:cNvSpPr txBox="1"/>
          <p:nvPr/>
        </p:nvSpPr>
        <p:spPr>
          <a:xfrm>
            <a:off x="2087679" y="2788935"/>
            <a:ext cx="1648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000" b="1" dirty="0"/>
              <a:t>ASP szakrendszer -  NISZ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="" xmlns:a16="http://schemas.microsoft.com/office/drawing/2014/main" id="{163142AC-693B-4B8A-8EEC-70EA8D5ADBDC}"/>
              </a:ext>
            </a:extLst>
          </p:cNvPr>
          <p:cNvSpPr txBox="1"/>
          <p:nvPr/>
        </p:nvSpPr>
        <p:spPr>
          <a:xfrm>
            <a:off x="33432" y="2724508"/>
            <a:ext cx="11467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000" b="1" dirty="0"/>
              <a:t>ASP-s önkormányzati </a:t>
            </a:r>
            <a:r>
              <a:rPr lang="hu-HU" sz="1000" b="1" dirty="0" err="1"/>
              <a:t>tenantok</a:t>
            </a:r>
            <a:endParaRPr lang="hu-HU" sz="1000" b="1" dirty="0"/>
          </a:p>
        </p:txBody>
      </p:sp>
      <p:pic>
        <p:nvPicPr>
          <p:cNvPr id="14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BFCBE857-2B68-4CA0-9FB0-BF9537A934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35" y="3573016"/>
            <a:ext cx="768085" cy="576064"/>
          </a:xfrm>
          <a:prstGeom prst="rect">
            <a:avLst/>
          </a:prstGeom>
        </p:spPr>
      </p:pic>
      <p:sp>
        <p:nvSpPr>
          <p:cNvPr id="16" name="Szövegdoboz 15">
            <a:extLst>
              <a:ext uri="{FF2B5EF4-FFF2-40B4-BE49-F238E27FC236}">
                <a16:creationId xmlns="" xmlns:a16="http://schemas.microsoft.com/office/drawing/2014/main" id="{F440A6CE-C49E-4725-8A7F-0D557EEB05C3}"/>
              </a:ext>
            </a:extLst>
          </p:cNvPr>
          <p:cNvSpPr txBox="1"/>
          <p:nvPr/>
        </p:nvSpPr>
        <p:spPr>
          <a:xfrm>
            <a:off x="1612475" y="5119334"/>
            <a:ext cx="1634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000" b="1" dirty="0"/>
              <a:t>11 féle helyi lokális szakrendszer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="" xmlns:a16="http://schemas.microsoft.com/office/drawing/2014/main" id="{D8B18292-371C-488D-8F2C-2272049404FB}"/>
              </a:ext>
            </a:extLst>
          </p:cNvPr>
          <p:cNvSpPr txBox="1"/>
          <p:nvPr/>
        </p:nvSpPr>
        <p:spPr>
          <a:xfrm>
            <a:off x="41992" y="5118688"/>
            <a:ext cx="1533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000" b="1" dirty="0"/>
              <a:t>39 interfészes nagyváros, kerület</a:t>
            </a:r>
          </a:p>
        </p:txBody>
      </p:sp>
      <p:cxnSp>
        <p:nvCxnSpPr>
          <p:cNvPr id="18" name="Egyenes összekötő nyíllal 17">
            <a:extLst>
              <a:ext uri="{FF2B5EF4-FFF2-40B4-BE49-F238E27FC236}">
                <a16:creationId xmlns="" xmlns:a16="http://schemas.microsoft.com/office/drawing/2014/main" id="{B3DE9D90-7C9F-4A0E-989C-BE449AAA7046}"/>
              </a:ext>
            </a:extLst>
          </p:cNvPr>
          <p:cNvCxnSpPr>
            <a:stCxn id="14" idx="3"/>
            <a:endCxn id="15" idx="1"/>
          </p:cNvCxnSpPr>
          <p:nvPr/>
        </p:nvCxnSpPr>
        <p:spPr>
          <a:xfrm flipV="1">
            <a:off x="1033820" y="3669481"/>
            <a:ext cx="180177" cy="1915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73E06AF1-36A6-4E53-BA2C-E521D45CBF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35" y="3725416"/>
            <a:ext cx="768085" cy="576064"/>
          </a:xfrm>
          <a:prstGeom prst="rect">
            <a:avLst/>
          </a:prstGeom>
        </p:spPr>
      </p:pic>
      <p:cxnSp>
        <p:nvCxnSpPr>
          <p:cNvPr id="21" name="Egyenes összekötő nyíllal 20">
            <a:extLst>
              <a:ext uri="{FF2B5EF4-FFF2-40B4-BE49-F238E27FC236}">
                <a16:creationId xmlns="" xmlns:a16="http://schemas.microsoft.com/office/drawing/2014/main" id="{B71D3B8C-00EF-4DE8-8E74-CED95B7D5840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1186220" y="4013448"/>
            <a:ext cx="2717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F8B406DD-0FCB-4356-96B7-77329C28BB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35" y="3877816"/>
            <a:ext cx="768085" cy="576064"/>
          </a:xfrm>
          <a:prstGeom prst="rect">
            <a:avLst/>
          </a:prstGeom>
        </p:spPr>
      </p:pic>
      <p:pic>
        <p:nvPicPr>
          <p:cNvPr id="23" name="Kép 22">
            <a:extLst>
              <a:ext uri="{FF2B5EF4-FFF2-40B4-BE49-F238E27FC236}">
                <a16:creationId xmlns="" xmlns:a16="http://schemas.microsoft.com/office/drawing/2014/main" id="{2C704135-2541-4CA6-B87B-1F797FE846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67" t="10935" r="12808" b="9951"/>
          <a:stretch/>
        </p:blipFill>
        <p:spPr>
          <a:xfrm>
            <a:off x="1596227" y="3734962"/>
            <a:ext cx="504056" cy="576064"/>
          </a:xfrm>
          <a:prstGeom prst="rect">
            <a:avLst/>
          </a:prstGeom>
        </p:spPr>
      </p:pic>
      <p:cxnSp>
        <p:nvCxnSpPr>
          <p:cNvPr id="24" name="Egyenes összekötő nyíllal 23">
            <a:extLst>
              <a:ext uri="{FF2B5EF4-FFF2-40B4-BE49-F238E27FC236}">
                <a16:creationId xmlns="" xmlns:a16="http://schemas.microsoft.com/office/drawing/2014/main" id="{20F7E8AF-27D4-4F51-A2D8-23E535A8A402}"/>
              </a:ext>
            </a:extLst>
          </p:cNvPr>
          <p:cNvCxnSpPr>
            <a:stCxn id="22" idx="3"/>
            <a:endCxn id="23" idx="1"/>
          </p:cNvCxnSpPr>
          <p:nvPr/>
        </p:nvCxnSpPr>
        <p:spPr>
          <a:xfrm flipV="1">
            <a:off x="1338620" y="4022994"/>
            <a:ext cx="257607" cy="1428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B8827F36-88FF-439E-8087-377FDAA2D9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35" y="4030216"/>
            <a:ext cx="768085" cy="576064"/>
          </a:xfrm>
          <a:prstGeom prst="rect">
            <a:avLst/>
          </a:prstGeom>
        </p:spPr>
      </p:pic>
      <p:cxnSp>
        <p:nvCxnSpPr>
          <p:cNvPr id="27" name="Egyenes összekötő nyíllal 26">
            <a:extLst>
              <a:ext uri="{FF2B5EF4-FFF2-40B4-BE49-F238E27FC236}">
                <a16:creationId xmlns="" xmlns:a16="http://schemas.microsoft.com/office/drawing/2014/main" id="{AB5B79FC-78FB-4C55-A167-D598CDC2D69F}"/>
              </a:ext>
            </a:extLst>
          </p:cNvPr>
          <p:cNvCxnSpPr>
            <a:cxnSpLocks/>
            <a:stCxn id="25" idx="3"/>
          </p:cNvCxnSpPr>
          <p:nvPr/>
        </p:nvCxnSpPr>
        <p:spPr>
          <a:xfrm>
            <a:off x="1491020" y="4318248"/>
            <a:ext cx="2717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1EFBEE19-07FB-4E24-B8E6-1C310E6DCC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35" y="4182616"/>
            <a:ext cx="768085" cy="576064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="" xmlns:a16="http://schemas.microsoft.com/office/drawing/2014/main" id="{8885E3EF-C56B-4432-8A0D-D078F639D4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67" t="10935" r="12808" b="9951"/>
          <a:stretch/>
        </p:blipFill>
        <p:spPr>
          <a:xfrm>
            <a:off x="1791639" y="3932809"/>
            <a:ext cx="504056" cy="576064"/>
          </a:xfrm>
          <a:prstGeom prst="rect">
            <a:avLst/>
          </a:prstGeom>
        </p:spPr>
      </p:pic>
      <p:cxnSp>
        <p:nvCxnSpPr>
          <p:cNvPr id="30" name="Egyenes összekötő nyíllal 29">
            <a:extLst>
              <a:ext uri="{FF2B5EF4-FFF2-40B4-BE49-F238E27FC236}">
                <a16:creationId xmlns="" xmlns:a16="http://schemas.microsoft.com/office/drawing/2014/main" id="{0C3E4DE2-645E-40E0-9D46-C4B51E2F402A}"/>
              </a:ext>
            </a:extLst>
          </p:cNvPr>
          <p:cNvCxnSpPr>
            <a:stCxn id="28" idx="3"/>
            <a:endCxn id="29" idx="1"/>
          </p:cNvCxnSpPr>
          <p:nvPr/>
        </p:nvCxnSpPr>
        <p:spPr>
          <a:xfrm flipV="1">
            <a:off x="1643420" y="4220841"/>
            <a:ext cx="148219" cy="2498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3B1DBA29-B3A2-4630-AED9-DFD3B54037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35" y="4335016"/>
            <a:ext cx="768085" cy="576064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="" xmlns:a16="http://schemas.microsoft.com/office/drawing/2014/main" id="{0C04010C-A5C2-4B1F-959F-769BF46AED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67" t="10935" r="12808" b="9951"/>
          <a:stretch/>
        </p:blipFill>
        <p:spPr>
          <a:xfrm>
            <a:off x="1894063" y="4144176"/>
            <a:ext cx="504056" cy="576064"/>
          </a:xfrm>
          <a:prstGeom prst="rect">
            <a:avLst/>
          </a:prstGeom>
        </p:spPr>
      </p:pic>
      <p:cxnSp>
        <p:nvCxnSpPr>
          <p:cNvPr id="33" name="Egyenes összekötő nyíllal 32">
            <a:extLst>
              <a:ext uri="{FF2B5EF4-FFF2-40B4-BE49-F238E27FC236}">
                <a16:creationId xmlns="" xmlns:a16="http://schemas.microsoft.com/office/drawing/2014/main" id="{5C0A042F-BCB3-4525-AC4D-175D2B3B395B}"/>
              </a:ext>
            </a:extLst>
          </p:cNvPr>
          <p:cNvCxnSpPr>
            <a:stCxn id="31" idx="3"/>
            <a:endCxn id="32" idx="1"/>
          </p:cNvCxnSpPr>
          <p:nvPr/>
        </p:nvCxnSpPr>
        <p:spPr>
          <a:xfrm flipV="1">
            <a:off x="1795820" y="4432208"/>
            <a:ext cx="98243" cy="1908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CA1E4E8D-482E-42F2-BCCB-54299383163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135" y="4487416"/>
            <a:ext cx="768085" cy="576064"/>
          </a:xfrm>
          <a:prstGeom prst="rect">
            <a:avLst/>
          </a:prstGeom>
        </p:spPr>
      </p:pic>
      <p:cxnSp>
        <p:nvCxnSpPr>
          <p:cNvPr id="36" name="Egyenes összekötő nyíllal 35">
            <a:extLst>
              <a:ext uri="{FF2B5EF4-FFF2-40B4-BE49-F238E27FC236}">
                <a16:creationId xmlns="" xmlns:a16="http://schemas.microsoft.com/office/drawing/2014/main" id="{06CA1174-8349-4F7C-9511-DA29EE9081D2}"/>
              </a:ext>
            </a:extLst>
          </p:cNvPr>
          <p:cNvCxnSpPr/>
          <p:nvPr/>
        </p:nvCxnSpPr>
        <p:spPr>
          <a:xfrm>
            <a:off x="1923984" y="4775448"/>
            <a:ext cx="2717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BC8A0845-FEC1-4852-9CE0-DDF8CB8D91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930" y="2225080"/>
            <a:ext cx="768085" cy="576064"/>
          </a:xfrm>
          <a:prstGeom prst="rect">
            <a:avLst/>
          </a:prstGeom>
        </p:spPr>
      </p:pic>
      <p:pic>
        <p:nvPicPr>
          <p:cNvPr id="38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15BB692D-3E82-46E2-8D42-1414246566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330" y="2377480"/>
            <a:ext cx="768085" cy="576064"/>
          </a:xfrm>
          <a:prstGeom prst="rect">
            <a:avLst/>
          </a:prstGeom>
        </p:spPr>
      </p:pic>
      <p:pic>
        <p:nvPicPr>
          <p:cNvPr id="39" name="Tartalom helye 1" descr="E-napló, digitális tábla – modernizált iskolai mindennapok ...">
            <a:extLst>
              <a:ext uri="{FF2B5EF4-FFF2-40B4-BE49-F238E27FC236}">
                <a16:creationId xmlns="" xmlns:a16="http://schemas.microsoft.com/office/drawing/2014/main" id="{B7C0CB63-40F8-41A8-966D-99A256F994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730" y="2529880"/>
            <a:ext cx="768085" cy="576064"/>
          </a:xfrm>
          <a:prstGeom prst="rect">
            <a:avLst/>
          </a:prstGeom>
        </p:spPr>
      </p:pic>
      <p:pic>
        <p:nvPicPr>
          <p:cNvPr id="41" name="Kép 40">
            <a:extLst>
              <a:ext uri="{FF2B5EF4-FFF2-40B4-BE49-F238E27FC236}">
                <a16:creationId xmlns="" xmlns:a16="http://schemas.microsoft.com/office/drawing/2014/main" id="{FE53CC22-151D-4932-BFFB-9BF68ED705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67" t="10935" r="12808" b="9951"/>
          <a:stretch/>
        </p:blipFill>
        <p:spPr>
          <a:xfrm>
            <a:off x="853260" y="5646041"/>
            <a:ext cx="504056" cy="570790"/>
          </a:xfrm>
          <a:prstGeom prst="rect">
            <a:avLst/>
          </a:prstGeom>
        </p:spPr>
      </p:pic>
      <p:cxnSp>
        <p:nvCxnSpPr>
          <p:cNvPr id="44" name="Egyenes összekötő nyíllal 43">
            <a:extLst>
              <a:ext uri="{FF2B5EF4-FFF2-40B4-BE49-F238E27FC236}">
                <a16:creationId xmlns="" xmlns:a16="http://schemas.microsoft.com/office/drawing/2014/main" id="{2A3CFF72-A282-42FB-A252-5E41B326B9F8}"/>
              </a:ext>
            </a:extLst>
          </p:cNvPr>
          <p:cNvCxnSpPr/>
          <p:nvPr/>
        </p:nvCxnSpPr>
        <p:spPr>
          <a:xfrm>
            <a:off x="969535" y="15518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gyenes összekötő nyíllal 44">
            <a:extLst>
              <a:ext uri="{FF2B5EF4-FFF2-40B4-BE49-F238E27FC236}">
                <a16:creationId xmlns="" xmlns:a16="http://schemas.microsoft.com/office/drawing/2014/main" id="{9F47DA63-476F-4CC0-9D60-B16214B3BF76}"/>
              </a:ext>
            </a:extLst>
          </p:cNvPr>
          <p:cNvCxnSpPr/>
          <p:nvPr/>
        </p:nvCxnSpPr>
        <p:spPr>
          <a:xfrm>
            <a:off x="1121935" y="17042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gyenes összekötő nyíllal 45">
            <a:extLst>
              <a:ext uri="{FF2B5EF4-FFF2-40B4-BE49-F238E27FC236}">
                <a16:creationId xmlns="" xmlns:a16="http://schemas.microsoft.com/office/drawing/2014/main" id="{31FAF82E-ECD9-4B92-8EC4-802B731645D5}"/>
              </a:ext>
            </a:extLst>
          </p:cNvPr>
          <p:cNvCxnSpPr/>
          <p:nvPr/>
        </p:nvCxnSpPr>
        <p:spPr>
          <a:xfrm>
            <a:off x="1274335" y="18566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gyenes összekötő nyíllal 46">
            <a:extLst>
              <a:ext uri="{FF2B5EF4-FFF2-40B4-BE49-F238E27FC236}">
                <a16:creationId xmlns="" xmlns:a16="http://schemas.microsoft.com/office/drawing/2014/main" id="{D11D49B3-0BE3-48D1-AB1F-E9F04F337D2B}"/>
              </a:ext>
            </a:extLst>
          </p:cNvPr>
          <p:cNvCxnSpPr/>
          <p:nvPr/>
        </p:nvCxnSpPr>
        <p:spPr>
          <a:xfrm>
            <a:off x="1426735" y="20090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gyenes összekötő nyíllal 47">
            <a:extLst>
              <a:ext uri="{FF2B5EF4-FFF2-40B4-BE49-F238E27FC236}">
                <a16:creationId xmlns="" xmlns:a16="http://schemas.microsoft.com/office/drawing/2014/main" id="{537C6546-60DF-4F77-9947-0BD561741F86}"/>
              </a:ext>
            </a:extLst>
          </p:cNvPr>
          <p:cNvCxnSpPr/>
          <p:nvPr/>
        </p:nvCxnSpPr>
        <p:spPr>
          <a:xfrm>
            <a:off x="1579135" y="21614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gyenes összekötő nyíllal 48">
            <a:extLst>
              <a:ext uri="{FF2B5EF4-FFF2-40B4-BE49-F238E27FC236}">
                <a16:creationId xmlns="" xmlns:a16="http://schemas.microsoft.com/office/drawing/2014/main" id="{D9E7C050-4D1A-4D06-9AAD-564B1A7C601C}"/>
              </a:ext>
            </a:extLst>
          </p:cNvPr>
          <p:cNvCxnSpPr/>
          <p:nvPr/>
        </p:nvCxnSpPr>
        <p:spPr>
          <a:xfrm>
            <a:off x="1731535" y="23138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gyenes összekötő nyíllal 49">
            <a:extLst>
              <a:ext uri="{FF2B5EF4-FFF2-40B4-BE49-F238E27FC236}">
                <a16:creationId xmlns="" xmlns:a16="http://schemas.microsoft.com/office/drawing/2014/main" id="{39C704CD-886A-49E0-BC1F-791A56F077FA}"/>
              </a:ext>
            </a:extLst>
          </p:cNvPr>
          <p:cNvCxnSpPr/>
          <p:nvPr/>
        </p:nvCxnSpPr>
        <p:spPr>
          <a:xfrm>
            <a:off x="1883935" y="24662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gyenes összekötő nyíllal 50">
            <a:extLst>
              <a:ext uri="{FF2B5EF4-FFF2-40B4-BE49-F238E27FC236}">
                <a16:creationId xmlns="" xmlns:a16="http://schemas.microsoft.com/office/drawing/2014/main" id="{5E2F95B9-2D3E-462F-BD91-0867A3AE829E}"/>
              </a:ext>
            </a:extLst>
          </p:cNvPr>
          <p:cNvCxnSpPr/>
          <p:nvPr/>
        </p:nvCxnSpPr>
        <p:spPr>
          <a:xfrm>
            <a:off x="2640849" y="17042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Egyenes összekötő nyíllal 51">
            <a:extLst>
              <a:ext uri="{FF2B5EF4-FFF2-40B4-BE49-F238E27FC236}">
                <a16:creationId xmlns="" xmlns:a16="http://schemas.microsoft.com/office/drawing/2014/main" id="{69136009-8FA8-43D3-9338-5A71AA0DCAD0}"/>
              </a:ext>
            </a:extLst>
          </p:cNvPr>
          <p:cNvCxnSpPr/>
          <p:nvPr/>
        </p:nvCxnSpPr>
        <p:spPr>
          <a:xfrm>
            <a:off x="2793249" y="18566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Egyenes összekötő nyíllal 52">
            <a:extLst>
              <a:ext uri="{FF2B5EF4-FFF2-40B4-BE49-F238E27FC236}">
                <a16:creationId xmlns="" xmlns:a16="http://schemas.microsoft.com/office/drawing/2014/main" id="{C3378EFE-50C9-4C41-8A6A-D07089AD80F4}"/>
              </a:ext>
            </a:extLst>
          </p:cNvPr>
          <p:cNvCxnSpPr/>
          <p:nvPr/>
        </p:nvCxnSpPr>
        <p:spPr>
          <a:xfrm>
            <a:off x="2945649" y="20090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Egyenes összekötő nyíllal 53">
            <a:extLst>
              <a:ext uri="{FF2B5EF4-FFF2-40B4-BE49-F238E27FC236}">
                <a16:creationId xmlns="" xmlns:a16="http://schemas.microsoft.com/office/drawing/2014/main" id="{F80F643D-CE8C-4749-8140-CFE28010553A}"/>
              </a:ext>
            </a:extLst>
          </p:cNvPr>
          <p:cNvCxnSpPr/>
          <p:nvPr/>
        </p:nvCxnSpPr>
        <p:spPr>
          <a:xfrm>
            <a:off x="3098049" y="21614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gyenes összekötő nyíllal 54">
            <a:extLst>
              <a:ext uri="{FF2B5EF4-FFF2-40B4-BE49-F238E27FC236}">
                <a16:creationId xmlns="" xmlns:a16="http://schemas.microsoft.com/office/drawing/2014/main" id="{E7AE719E-A81D-42CF-BCB7-3500D28C4212}"/>
              </a:ext>
            </a:extLst>
          </p:cNvPr>
          <p:cNvCxnSpPr/>
          <p:nvPr/>
        </p:nvCxnSpPr>
        <p:spPr>
          <a:xfrm>
            <a:off x="3250449" y="23138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gyenes összekötő nyíllal 55">
            <a:extLst>
              <a:ext uri="{FF2B5EF4-FFF2-40B4-BE49-F238E27FC236}">
                <a16:creationId xmlns="" xmlns:a16="http://schemas.microsoft.com/office/drawing/2014/main" id="{5756DD09-6CFA-4B65-9EC4-6C63E4111409}"/>
              </a:ext>
            </a:extLst>
          </p:cNvPr>
          <p:cNvCxnSpPr/>
          <p:nvPr/>
        </p:nvCxnSpPr>
        <p:spPr>
          <a:xfrm>
            <a:off x="3402849" y="24662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gyenes összekötő nyíllal 56">
            <a:extLst>
              <a:ext uri="{FF2B5EF4-FFF2-40B4-BE49-F238E27FC236}">
                <a16:creationId xmlns="" xmlns:a16="http://schemas.microsoft.com/office/drawing/2014/main" id="{DE64CEA3-18C3-40FB-AE9A-6C97949B6C02}"/>
              </a:ext>
            </a:extLst>
          </p:cNvPr>
          <p:cNvCxnSpPr/>
          <p:nvPr/>
        </p:nvCxnSpPr>
        <p:spPr>
          <a:xfrm>
            <a:off x="3555249" y="2618656"/>
            <a:ext cx="5826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2" name="Csoportba foglalás 181">
            <a:extLst>
              <a:ext uri="{FF2B5EF4-FFF2-40B4-BE49-F238E27FC236}">
                <a16:creationId xmlns="" xmlns:a16="http://schemas.microsoft.com/office/drawing/2014/main" id="{34093A30-43D8-41B9-AFF0-2D190807489E}"/>
              </a:ext>
            </a:extLst>
          </p:cNvPr>
          <p:cNvGrpSpPr/>
          <p:nvPr/>
        </p:nvGrpSpPr>
        <p:grpSpPr>
          <a:xfrm>
            <a:off x="3464004" y="1631026"/>
            <a:ext cx="1219200" cy="1060860"/>
            <a:chOff x="3464004" y="1631026"/>
            <a:chExt cx="1219200" cy="1060860"/>
          </a:xfrm>
        </p:grpSpPr>
        <p:sp>
          <p:nvSpPr>
            <p:cNvPr id="43" name="Téglalap 42">
              <a:extLst>
                <a:ext uri="{FF2B5EF4-FFF2-40B4-BE49-F238E27FC236}">
                  <a16:creationId xmlns="" xmlns:a16="http://schemas.microsoft.com/office/drawing/2014/main" id="{01306901-BE7B-4234-9D1F-2B9724C4A0C2}"/>
                </a:ext>
              </a:extLst>
            </p:cNvPr>
            <p:cNvSpPr/>
            <p:nvPr/>
          </p:nvSpPr>
          <p:spPr>
            <a:xfrm>
              <a:off x="3464004" y="1631026"/>
              <a:ext cx="304800" cy="14646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  <p:sp>
          <p:nvSpPr>
            <p:cNvPr id="58" name="Téglalap 57">
              <a:extLst>
                <a:ext uri="{FF2B5EF4-FFF2-40B4-BE49-F238E27FC236}">
                  <a16:creationId xmlns="" xmlns:a16="http://schemas.microsoft.com/office/drawing/2014/main" id="{03C2A66D-8A48-40AE-96D7-AB2F99C241ED}"/>
                </a:ext>
              </a:extLst>
            </p:cNvPr>
            <p:cNvSpPr/>
            <p:nvPr/>
          </p:nvSpPr>
          <p:spPr>
            <a:xfrm>
              <a:off x="3616404" y="1783426"/>
              <a:ext cx="304800" cy="14646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  <p:sp>
          <p:nvSpPr>
            <p:cNvPr id="59" name="Téglalap 58">
              <a:extLst>
                <a:ext uri="{FF2B5EF4-FFF2-40B4-BE49-F238E27FC236}">
                  <a16:creationId xmlns="" xmlns:a16="http://schemas.microsoft.com/office/drawing/2014/main" id="{A0EE2357-E489-4E2A-A316-DBF5F999DF63}"/>
                </a:ext>
              </a:extLst>
            </p:cNvPr>
            <p:cNvSpPr/>
            <p:nvPr/>
          </p:nvSpPr>
          <p:spPr>
            <a:xfrm>
              <a:off x="3768804" y="1935826"/>
              <a:ext cx="304800" cy="14646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  <p:sp>
          <p:nvSpPr>
            <p:cNvPr id="60" name="Téglalap 59">
              <a:extLst>
                <a:ext uri="{FF2B5EF4-FFF2-40B4-BE49-F238E27FC236}">
                  <a16:creationId xmlns="" xmlns:a16="http://schemas.microsoft.com/office/drawing/2014/main" id="{A16DF203-9D5B-428F-AC69-F75F29A0B2D4}"/>
                </a:ext>
              </a:extLst>
            </p:cNvPr>
            <p:cNvSpPr/>
            <p:nvPr/>
          </p:nvSpPr>
          <p:spPr>
            <a:xfrm>
              <a:off x="3921204" y="2088226"/>
              <a:ext cx="304800" cy="14646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  <p:sp>
          <p:nvSpPr>
            <p:cNvPr id="61" name="Téglalap 60">
              <a:extLst>
                <a:ext uri="{FF2B5EF4-FFF2-40B4-BE49-F238E27FC236}">
                  <a16:creationId xmlns="" xmlns:a16="http://schemas.microsoft.com/office/drawing/2014/main" id="{B4BDC466-8E30-4252-B227-E1D16CF88DFE}"/>
                </a:ext>
              </a:extLst>
            </p:cNvPr>
            <p:cNvSpPr/>
            <p:nvPr/>
          </p:nvSpPr>
          <p:spPr>
            <a:xfrm>
              <a:off x="4073604" y="2240626"/>
              <a:ext cx="304800" cy="14646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  <p:sp>
          <p:nvSpPr>
            <p:cNvPr id="62" name="Téglalap 61">
              <a:extLst>
                <a:ext uri="{FF2B5EF4-FFF2-40B4-BE49-F238E27FC236}">
                  <a16:creationId xmlns="" xmlns:a16="http://schemas.microsoft.com/office/drawing/2014/main" id="{7EE2A29D-E950-4123-A152-691F7768FB64}"/>
                </a:ext>
              </a:extLst>
            </p:cNvPr>
            <p:cNvSpPr/>
            <p:nvPr/>
          </p:nvSpPr>
          <p:spPr>
            <a:xfrm>
              <a:off x="4226004" y="2393026"/>
              <a:ext cx="304800" cy="14646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  <p:sp>
          <p:nvSpPr>
            <p:cNvPr id="63" name="Téglalap 62">
              <a:extLst>
                <a:ext uri="{FF2B5EF4-FFF2-40B4-BE49-F238E27FC236}">
                  <a16:creationId xmlns="" xmlns:a16="http://schemas.microsoft.com/office/drawing/2014/main" id="{701C7105-470B-4362-A1A1-586FBB12C2C1}"/>
                </a:ext>
              </a:extLst>
            </p:cNvPr>
            <p:cNvSpPr/>
            <p:nvPr/>
          </p:nvSpPr>
          <p:spPr>
            <a:xfrm>
              <a:off x="4378404" y="2545426"/>
              <a:ext cx="304800" cy="14646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</p:grpSp>
      <p:sp>
        <p:nvSpPr>
          <p:cNvPr id="65" name="Téglalap 64">
            <a:extLst>
              <a:ext uri="{FF2B5EF4-FFF2-40B4-BE49-F238E27FC236}">
                <a16:creationId xmlns="" xmlns:a16="http://schemas.microsoft.com/office/drawing/2014/main" id="{31B9A8C6-20A1-4FCE-A7AD-E7BC709DB771}"/>
              </a:ext>
            </a:extLst>
          </p:cNvPr>
          <p:cNvSpPr/>
          <p:nvPr/>
        </p:nvSpPr>
        <p:spPr>
          <a:xfrm>
            <a:off x="2311470" y="3537007"/>
            <a:ext cx="304800" cy="1464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73" name="Téglalap 72">
            <a:extLst>
              <a:ext uri="{FF2B5EF4-FFF2-40B4-BE49-F238E27FC236}">
                <a16:creationId xmlns="" xmlns:a16="http://schemas.microsoft.com/office/drawing/2014/main" id="{CC53A789-78DE-49C8-9B92-54E3A76AF9FA}"/>
              </a:ext>
            </a:extLst>
          </p:cNvPr>
          <p:cNvSpPr/>
          <p:nvPr/>
        </p:nvSpPr>
        <p:spPr>
          <a:xfrm>
            <a:off x="2463870" y="3689407"/>
            <a:ext cx="304800" cy="14646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74" name="Téglalap 73">
            <a:extLst>
              <a:ext uri="{FF2B5EF4-FFF2-40B4-BE49-F238E27FC236}">
                <a16:creationId xmlns="" xmlns:a16="http://schemas.microsoft.com/office/drawing/2014/main" id="{5B7AB068-3BEA-4A81-A830-6A9EC73DA273}"/>
              </a:ext>
            </a:extLst>
          </p:cNvPr>
          <p:cNvSpPr/>
          <p:nvPr/>
        </p:nvSpPr>
        <p:spPr>
          <a:xfrm>
            <a:off x="2616270" y="3841807"/>
            <a:ext cx="304800" cy="14646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75" name="Téglalap 74">
            <a:extLst>
              <a:ext uri="{FF2B5EF4-FFF2-40B4-BE49-F238E27FC236}">
                <a16:creationId xmlns="" xmlns:a16="http://schemas.microsoft.com/office/drawing/2014/main" id="{4DA084E1-1B36-4D4E-A688-4D84CCBCA3CC}"/>
              </a:ext>
            </a:extLst>
          </p:cNvPr>
          <p:cNvSpPr/>
          <p:nvPr/>
        </p:nvSpPr>
        <p:spPr>
          <a:xfrm>
            <a:off x="2768670" y="3994207"/>
            <a:ext cx="304800" cy="1464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76" name="Téglalap 75">
            <a:extLst>
              <a:ext uri="{FF2B5EF4-FFF2-40B4-BE49-F238E27FC236}">
                <a16:creationId xmlns="" xmlns:a16="http://schemas.microsoft.com/office/drawing/2014/main" id="{12855561-1CB8-42EB-9395-1321C7011CEA}"/>
              </a:ext>
            </a:extLst>
          </p:cNvPr>
          <p:cNvSpPr/>
          <p:nvPr/>
        </p:nvSpPr>
        <p:spPr>
          <a:xfrm>
            <a:off x="2921070" y="4146607"/>
            <a:ext cx="304800" cy="1464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77" name="Téglalap 76">
            <a:extLst>
              <a:ext uri="{FF2B5EF4-FFF2-40B4-BE49-F238E27FC236}">
                <a16:creationId xmlns="" xmlns:a16="http://schemas.microsoft.com/office/drawing/2014/main" id="{5BC6CEA8-09FD-47AF-8025-64B306AF6C81}"/>
              </a:ext>
            </a:extLst>
          </p:cNvPr>
          <p:cNvSpPr/>
          <p:nvPr/>
        </p:nvSpPr>
        <p:spPr>
          <a:xfrm>
            <a:off x="3073470" y="4299007"/>
            <a:ext cx="304800" cy="14646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78" name="Téglalap 77">
            <a:extLst>
              <a:ext uri="{FF2B5EF4-FFF2-40B4-BE49-F238E27FC236}">
                <a16:creationId xmlns="" xmlns:a16="http://schemas.microsoft.com/office/drawing/2014/main" id="{C12D3835-1053-47C6-AD66-1D3DCA2470EF}"/>
              </a:ext>
            </a:extLst>
          </p:cNvPr>
          <p:cNvSpPr/>
          <p:nvPr/>
        </p:nvSpPr>
        <p:spPr>
          <a:xfrm>
            <a:off x="3225870" y="4451407"/>
            <a:ext cx="304800" cy="1464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80" name="Téglalap 79">
            <a:extLst>
              <a:ext uri="{FF2B5EF4-FFF2-40B4-BE49-F238E27FC236}">
                <a16:creationId xmlns="" xmlns:a16="http://schemas.microsoft.com/office/drawing/2014/main" id="{040064CF-9803-4268-8E7C-95CA522AB7C4}"/>
              </a:ext>
            </a:extLst>
          </p:cNvPr>
          <p:cNvSpPr/>
          <p:nvPr/>
        </p:nvSpPr>
        <p:spPr>
          <a:xfrm>
            <a:off x="2359045" y="5858393"/>
            <a:ext cx="304800" cy="1451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81" name="Téglalap 80">
            <a:extLst>
              <a:ext uri="{FF2B5EF4-FFF2-40B4-BE49-F238E27FC236}">
                <a16:creationId xmlns="" xmlns:a16="http://schemas.microsoft.com/office/drawing/2014/main" id="{B1C401EB-4D2E-449C-A6B8-9343F968A07B}"/>
              </a:ext>
            </a:extLst>
          </p:cNvPr>
          <p:cNvSpPr/>
          <p:nvPr/>
        </p:nvSpPr>
        <p:spPr>
          <a:xfrm>
            <a:off x="2443657" y="6209697"/>
            <a:ext cx="304800" cy="1451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cxnSp>
        <p:nvCxnSpPr>
          <p:cNvPr id="82" name="Egyenes összekötő nyíllal 81">
            <a:extLst>
              <a:ext uri="{FF2B5EF4-FFF2-40B4-BE49-F238E27FC236}">
                <a16:creationId xmlns="" xmlns:a16="http://schemas.microsoft.com/office/drawing/2014/main" id="{397D94D9-FF1F-47BE-94EF-A7BCFD6B6089}"/>
              </a:ext>
            </a:extLst>
          </p:cNvPr>
          <p:cNvCxnSpPr>
            <a:cxnSpLocks/>
          </p:cNvCxnSpPr>
          <p:nvPr/>
        </p:nvCxnSpPr>
        <p:spPr>
          <a:xfrm>
            <a:off x="1491020" y="5917482"/>
            <a:ext cx="82315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Egyenes összekötő nyíllal 82">
            <a:extLst>
              <a:ext uri="{FF2B5EF4-FFF2-40B4-BE49-F238E27FC236}">
                <a16:creationId xmlns="" xmlns:a16="http://schemas.microsoft.com/office/drawing/2014/main" id="{A3F1586A-6FFD-4D7D-99E0-2961FF5CBBDE}"/>
              </a:ext>
            </a:extLst>
          </p:cNvPr>
          <p:cNvCxnSpPr>
            <a:cxnSpLocks/>
          </p:cNvCxnSpPr>
          <p:nvPr/>
        </p:nvCxnSpPr>
        <p:spPr>
          <a:xfrm>
            <a:off x="1913760" y="6295028"/>
            <a:ext cx="4058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Szövegdoboz 83">
            <a:extLst>
              <a:ext uri="{FF2B5EF4-FFF2-40B4-BE49-F238E27FC236}">
                <a16:creationId xmlns="" xmlns:a16="http://schemas.microsoft.com/office/drawing/2014/main" id="{1371E0B6-FF33-40AD-B50E-EB5D16BF3444}"/>
              </a:ext>
            </a:extLst>
          </p:cNvPr>
          <p:cNvSpPr txBox="1"/>
          <p:nvPr/>
        </p:nvSpPr>
        <p:spPr>
          <a:xfrm>
            <a:off x="1583325" y="6498798"/>
            <a:ext cx="13737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000" b="1" dirty="0"/>
              <a:t>KTÖRZS</a:t>
            </a:r>
          </a:p>
        </p:txBody>
      </p:sp>
      <p:sp>
        <p:nvSpPr>
          <p:cNvPr id="85" name="Téglalap 84">
            <a:extLst>
              <a:ext uri="{FF2B5EF4-FFF2-40B4-BE49-F238E27FC236}">
                <a16:creationId xmlns="" xmlns:a16="http://schemas.microsoft.com/office/drawing/2014/main" id="{5A4CFE25-D83B-460B-A12B-90AFE2ACD36A}"/>
              </a:ext>
            </a:extLst>
          </p:cNvPr>
          <p:cNvSpPr/>
          <p:nvPr/>
        </p:nvSpPr>
        <p:spPr>
          <a:xfrm>
            <a:off x="3008867" y="3573016"/>
            <a:ext cx="304800" cy="14646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86" name="Téglalap 85">
            <a:extLst>
              <a:ext uri="{FF2B5EF4-FFF2-40B4-BE49-F238E27FC236}">
                <a16:creationId xmlns="" xmlns:a16="http://schemas.microsoft.com/office/drawing/2014/main" id="{87F4C2DE-1360-4315-BFD0-0C1BCE2B47BB}"/>
              </a:ext>
            </a:extLst>
          </p:cNvPr>
          <p:cNvSpPr/>
          <p:nvPr/>
        </p:nvSpPr>
        <p:spPr>
          <a:xfrm>
            <a:off x="3161267" y="3725416"/>
            <a:ext cx="304800" cy="14646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87" name="Téglalap 86">
            <a:extLst>
              <a:ext uri="{FF2B5EF4-FFF2-40B4-BE49-F238E27FC236}">
                <a16:creationId xmlns="" xmlns:a16="http://schemas.microsoft.com/office/drawing/2014/main" id="{BD077147-215B-43EF-9D47-8BA21998F408}"/>
              </a:ext>
            </a:extLst>
          </p:cNvPr>
          <p:cNvSpPr/>
          <p:nvPr/>
        </p:nvSpPr>
        <p:spPr>
          <a:xfrm>
            <a:off x="3313667" y="3877816"/>
            <a:ext cx="304800" cy="1464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88" name="Téglalap 87">
            <a:extLst>
              <a:ext uri="{FF2B5EF4-FFF2-40B4-BE49-F238E27FC236}">
                <a16:creationId xmlns="" xmlns:a16="http://schemas.microsoft.com/office/drawing/2014/main" id="{8711FDB5-77C6-4C91-B7B4-3C6EE955FC7B}"/>
              </a:ext>
            </a:extLst>
          </p:cNvPr>
          <p:cNvSpPr/>
          <p:nvPr/>
        </p:nvSpPr>
        <p:spPr>
          <a:xfrm>
            <a:off x="3466067" y="4030216"/>
            <a:ext cx="304800" cy="1464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89" name="Téglalap 88">
            <a:extLst>
              <a:ext uri="{FF2B5EF4-FFF2-40B4-BE49-F238E27FC236}">
                <a16:creationId xmlns="" xmlns:a16="http://schemas.microsoft.com/office/drawing/2014/main" id="{5DD07D1E-ED49-4A73-8356-AC83B447B74A}"/>
              </a:ext>
            </a:extLst>
          </p:cNvPr>
          <p:cNvSpPr/>
          <p:nvPr/>
        </p:nvSpPr>
        <p:spPr>
          <a:xfrm>
            <a:off x="3618467" y="4182616"/>
            <a:ext cx="304800" cy="1464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90" name="Téglalap 89">
            <a:extLst>
              <a:ext uri="{FF2B5EF4-FFF2-40B4-BE49-F238E27FC236}">
                <a16:creationId xmlns="" xmlns:a16="http://schemas.microsoft.com/office/drawing/2014/main" id="{37BFAF4F-81F9-42E1-863C-3BB7527DE208}"/>
              </a:ext>
            </a:extLst>
          </p:cNvPr>
          <p:cNvSpPr/>
          <p:nvPr/>
        </p:nvSpPr>
        <p:spPr>
          <a:xfrm>
            <a:off x="3770867" y="4335016"/>
            <a:ext cx="304800" cy="14646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sp>
        <p:nvSpPr>
          <p:cNvPr id="91" name="Téglalap 90">
            <a:extLst>
              <a:ext uri="{FF2B5EF4-FFF2-40B4-BE49-F238E27FC236}">
                <a16:creationId xmlns="" xmlns:a16="http://schemas.microsoft.com/office/drawing/2014/main" id="{F89E403E-9AB3-48A3-A413-E7A0B233D69E}"/>
              </a:ext>
            </a:extLst>
          </p:cNvPr>
          <p:cNvSpPr/>
          <p:nvPr/>
        </p:nvSpPr>
        <p:spPr>
          <a:xfrm>
            <a:off x="3923267" y="4487416"/>
            <a:ext cx="304800" cy="1464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000" b="1"/>
          </a:p>
        </p:txBody>
      </p:sp>
      <p:grpSp>
        <p:nvGrpSpPr>
          <p:cNvPr id="183" name="Csoportba foglalás 182">
            <a:extLst>
              <a:ext uri="{FF2B5EF4-FFF2-40B4-BE49-F238E27FC236}">
                <a16:creationId xmlns="" xmlns:a16="http://schemas.microsoft.com/office/drawing/2014/main" id="{519B0A57-BF7E-44B3-BC60-1C51D823E1EF}"/>
              </a:ext>
            </a:extLst>
          </p:cNvPr>
          <p:cNvGrpSpPr/>
          <p:nvPr/>
        </p:nvGrpSpPr>
        <p:grpSpPr>
          <a:xfrm>
            <a:off x="4142823" y="1628800"/>
            <a:ext cx="1219200" cy="1060860"/>
            <a:chOff x="4142823" y="1628800"/>
            <a:chExt cx="1219200" cy="1060860"/>
          </a:xfrm>
        </p:grpSpPr>
        <p:sp>
          <p:nvSpPr>
            <p:cNvPr id="92" name="Téglalap 91">
              <a:extLst>
                <a:ext uri="{FF2B5EF4-FFF2-40B4-BE49-F238E27FC236}">
                  <a16:creationId xmlns="" xmlns:a16="http://schemas.microsoft.com/office/drawing/2014/main" id="{6C1A6DD0-292F-444A-A228-DE4432A49B06}"/>
                </a:ext>
              </a:extLst>
            </p:cNvPr>
            <p:cNvSpPr/>
            <p:nvPr/>
          </p:nvSpPr>
          <p:spPr>
            <a:xfrm>
              <a:off x="4142823" y="1628800"/>
              <a:ext cx="304800" cy="146460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  <p:sp>
          <p:nvSpPr>
            <p:cNvPr id="93" name="Téglalap 92">
              <a:extLst>
                <a:ext uri="{FF2B5EF4-FFF2-40B4-BE49-F238E27FC236}">
                  <a16:creationId xmlns="" xmlns:a16="http://schemas.microsoft.com/office/drawing/2014/main" id="{3D1BCA86-E3C2-47C4-95AF-C61E96889263}"/>
                </a:ext>
              </a:extLst>
            </p:cNvPr>
            <p:cNvSpPr/>
            <p:nvPr/>
          </p:nvSpPr>
          <p:spPr>
            <a:xfrm>
              <a:off x="4295223" y="1781200"/>
              <a:ext cx="304800" cy="146460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  <p:sp>
          <p:nvSpPr>
            <p:cNvPr id="94" name="Téglalap 93">
              <a:extLst>
                <a:ext uri="{FF2B5EF4-FFF2-40B4-BE49-F238E27FC236}">
                  <a16:creationId xmlns="" xmlns:a16="http://schemas.microsoft.com/office/drawing/2014/main" id="{C703DCA1-79A6-46C6-B587-C02AFD2403C5}"/>
                </a:ext>
              </a:extLst>
            </p:cNvPr>
            <p:cNvSpPr/>
            <p:nvPr/>
          </p:nvSpPr>
          <p:spPr>
            <a:xfrm>
              <a:off x="4447623" y="1933600"/>
              <a:ext cx="304800" cy="146460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  <p:sp>
          <p:nvSpPr>
            <p:cNvPr id="95" name="Téglalap 94">
              <a:extLst>
                <a:ext uri="{FF2B5EF4-FFF2-40B4-BE49-F238E27FC236}">
                  <a16:creationId xmlns="" xmlns:a16="http://schemas.microsoft.com/office/drawing/2014/main" id="{06642DA9-2A16-42B2-A51C-C36F30362B86}"/>
                </a:ext>
              </a:extLst>
            </p:cNvPr>
            <p:cNvSpPr/>
            <p:nvPr/>
          </p:nvSpPr>
          <p:spPr>
            <a:xfrm>
              <a:off x="4600023" y="2086000"/>
              <a:ext cx="304800" cy="146460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  <p:sp>
          <p:nvSpPr>
            <p:cNvPr id="96" name="Téglalap 95">
              <a:extLst>
                <a:ext uri="{FF2B5EF4-FFF2-40B4-BE49-F238E27FC236}">
                  <a16:creationId xmlns="" xmlns:a16="http://schemas.microsoft.com/office/drawing/2014/main" id="{46F0C421-A15D-421B-AE95-03CFE64807ED}"/>
                </a:ext>
              </a:extLst>
            </p:cNvPr>
            <p:cNvSpPr/>
            <p:nvPr/>
          </p:nvSpPr>
          <p:spPr>
            <a:xfrm>
              <a:off x="4752423" y="2238400"/>
              <a:ext cx="304800" cy="146460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  <p:sp>
          <p:nvSpPr>
            <p:cNvPr id="97" name="Téglalap 96">
              <a:extLst>
                <a:ext uri="{FF2B5EF4-FFF2-40B4-BE49-F238E27FC236}">
                  <a16:creationId xmlns="" xmlns:a16="http://schemas.microsoft.com/office/drawing/2014/main" id="{62259D08-845F-4E2B-851E-F8297783145C}"/>
                </a:ext>
              </a:extLst>
            </p:cNvPr>
            <p:cNvSpPr/>
            <p:nvPr/>
          </p:nvSpPr>
          <p:spPr>
            <a:xfrm>
              <a:off x="4904823" y="2390800"/>
              <a:ext cx="304800" cy="146460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  <p:sp>
          <p:nvSpPr>
            <p:cNvPr id="98" name="Téglalap 97">
              <a:extLst>
                <a:ext uri="{FF2B5EF4-FFF2-40B4-BE49-F238E27FC236}">
                  <a16:creationId xmlns="" xmlns:a16="http://schemas.microsoft.com/office/drawing/2014/main" id="{3BE9A8DA-7F60-47BC-9F88-374F01CD7A08}"/>
                </a:ext>
              </a:extLst>
            </p:cNvPr>
            <p:cNvSpPr/>
            <p:nvPr/>
          </p:nvSpPr>
          <p:spPr>
            <a:xfrm>
              <a:off x="5057223" y="2543200"/>
              <a:ext cx="304800" cy="146460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sz="1000" b="1"/>
            </a:p>
          </p:txBody>
        </p:sp>
      </p:grpSp>
      <p:sp>
        <p:nvSpPr>
          <p:cNvPr id="99" name="Szövegdoboz 98">
            <a:extLst>
              <a:ext uri="{FF2B5EF4-FFF2-40B4-BE49-F238E27FC236}">
                <a16:creationId xmlns="" xmlns:a16="http://schemas.microsoft.com/office/drawing/2014/main" id="{BEF66C3F-1149-43C8-A3BD-9BEE5AD18C06}"/>
              </a:ext>
            </a:extLst>
          </p:cNvPr>
          <p:cNvSpPr txBox="1"/>
          <p:nvPr/>
        </p:nvSpPr>
        <p:spPr>
          <a:xfrm>
            <a:off x="2195736" y="3284984"/>
            <a:ext cx="5633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000" b="1" dirty="0"/>
              <a:t>Űrlap</a:t>
            </a:r>
          </a:p>
        </p:txBody>
      </p:sp>
      <p:sp>
        <p:nvSpPr>
          <p:cNvPr id="100" name="Szövegdoboz 99">
            <a:extLst>
              <a:ext uri="{FF2B5EF4-FFF2-40B4-BE49-F238E27FC236}">
                <a16:creationId xmlns="" xmlns:a16="http://schemas.microsoft.com/office/drawing/2014/main" id="{5F28AA97-D358-4BF4-B3DD-3281AE986EE2}"/>
              </a:ext>
            </a:extLst>
          </p:cNvPr>
          <p:cNvSpPr txBox="1"/>
          <p:nvPr/>
        </p:nvSpPr>
        <p:spPr>
          <a:xfrm>
            <a:off x="2771800" y="3286870"/>
            <a:ext cx="8569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000" b="1" dirty="0"/>
              <a:t>Analitika</a:t>
            </a:r>
          </a:p>
        </p:txBody>
      </p:sp>
      <p:sp>
        <p:nvSpPr>
          <p:cNvPr id="103" name="Szövegdoboz 102">
            <a:extLst>
              <a:ext uri="{FF2B5EF4-FFF2-40B4-BE49-F238E27FC236}">
                <a16:creationId xmlns="" xmlns:a16="http://schemas.microsoft.com/office/drawing/2014/main" id="{8CDE6DE8-4D02-4C55-8DB1-AA042E6EF4FF}"/>
              </a:ext>
            </a:extLst>
          </p:cNvPr>
          <p:cNvSpPr txBox="1"/>
          <p:nvPr/>
        </p:nvSpPr>
        <p:spPr>
          <a:xfrm>
            <a:off x="3890064" y="2791788"/>
            <a:ext cx="10373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/>
              <a:t>1. Adatcsomag</a:t>
            </a:r>
          </a:p>
        </p:txBody>
      </p:sp>
      <p:sp>
        <p:nvSpPr>
          <p:cNvPr id="104" name="Szövegdoboz 103">
            <a:extLst>
              <a:ext uri="{FF2B5EF4-FFF2-40B4-BE49-F238E27FC236}">
                <a16:creationId xmlns="" xmlns:a16="http://schemas.microsoft.com/office/drawing/2014/main" id="{A358CE28-6B25-444B-8022-65BF418CEE87}"/>
              </a:ext>
            </a:extLst>
          </p:cNvPr>
          <p:cNvSpPr txBox="1"/>
          <p:nvPr/>
        </p:nvSpPr>
        <p:spPr>
          <a:xfrm>
            <a:off x="4874588" y="2786320"/>
            <a:ext cx="1012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/>
              <a:t>2. Adatcsomag</a:t>
            </a:r>
          </a:p>
        </p:txBody>
      </p:sp>
      <p:grpSp>
        <p:nvGrpSpPr>
          <p:cNvPr id="105" name="Csoportba foglalás 104">
            <a:extLst>
              <a:ext uri="{FF2B5EF4-FFF2-40B4-BE49-F238E27FC236}">
                <a16:creationId xmlns="" xmlns:a16="http://schemas.microsoft.com/office/drawing/2014/main" id="{2C51C252-D35F-4F3A-B1E5-44D0EE94164F}"/>
              </a:ext>
            </a:extLst>
          </p:cNvPr>
          <p:cNvGrpSpPr/>
          <p:nvPr/>
        </p:nvGrpSpPr>
        <p:grpSpPr>
          <a:xfrm>
            <a:off x="3493274" y="3705331"/>
            <a:ext cx="1336254" cy="762000"/>
            <a:chOff x="3635896" y="3915037"/>
            <a:chExt cx="1336254" cy="762000"/>
          </a:xfrm>
        </p:grpSpPr>
        <p:cxnSp>
          <p:nvCxnSpPr>
            <p:cNvPr id="106" name="Egyenes összekötő nyíllal 105">
              <a:extLst>
                <a:ext uri="{FF2B5EF4-FFF2-40B4-BE49-F238E27FC236}">
                  <a16:creationId xmlns="" xmlns:a16="http://schemas.microsoft.com/office/drawing/2014/main" id="{CE218F79-DA9D-41B6-8AAA-7D93161C2C59}"/>
                </a:ext>
              </a:extLst>
            </p:cNvPr>
            <p:cNvCxnSpPr/>
            <p:nvPr/>
          </p:nvCxnSpPr>
          <p:spPr>
            <a:xfrm>
              <a:off x="3635896" y="3915037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Egyenes összekötő nyíllal 106">
              <a:extLst>
                <a:ext uri="{FF2B5EF4-FFF2-40B4-BE49-F238E27FC236}">
                  <a16:creationId xmlns="" xmlns:a16="http://schemas.microsoft.com/office/drawing/2014/main" id="{C82BB5C5-8562-4EC1-9B57-ABF0B87A9378}"/>
                </a:ext>
              </a:extLst>
            </p:cNvPr>
            <p:cNvCxnSpPr/>
            <p:nvPr/>
          </p:nvCxnSpPr>
          <p:spPr>
            <a:xfrm>
              <a:off x="3779912" y="4067437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Egyenes összekötő nyíllal 107">
              <a:extLst>
                <a:ext uri="{FF2B5EF4-FFF2-40B4-BE49-F238E27FC236}">
                  <a16:creationId xmlns="" xmlns:a16="http://schemas.microsoft.com/office/drawing/2014/main" id="{A304F1B3-2A07-4396-ADDD-D483905072A5}"/>
                </a:ext>
              </a:extLst>
            </p:cNvPr>
            <p:cNvCxnSpPr/>
            <p:nvPr/>
          </p:nvCxnSpPr>
          <p:spPr>
            <a:xfrm>
              <a:off x="3932312" y="4219837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Egyenes összekötő nyíllal 108">
              <a:extLst>
                <a:ext uri="{FF2B5EF4-FFF2-40B4-BE49-F238E27FC236}">
                  <a16:creationId xmlns="" xmlns:a16="http://schemas.microsoft.com/office/drawing/2014/main" id="{BD1A24BC-5B95-458F-964A-9060AB129576}"/>
                </a:ext>
              </a:extLst>
            </p:cNvPr>
            <p:cNvCxnSpPr/>
            <p:nvPr/>
          </p:nvCxnSpPr>
          <p:spPr>
            <a:xfrm>
              <a:off x="4084712" y="4372237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Egyenes összekötő nyíllal 109">
              <a:extLst>
                <a:ext uri="{FF2B5EF4-FFF2-40B4-BE49-F238E27FC236}">
                  <a16:creationId xmlns="" xmlns:a16="http://schemas.microsoft.com/office/drawing/2014/main" id="{C2486598-E9EE-4340-9AB4-AAB49E712BBB}"/>
                </a:ext>
              </a:extLst>
            </p:cNvPr>
            <p:cNvCxnSpPr/>
            <p:nvPr/>
          </p:nvCxnSpPr>
          <p:spPr>
            <a:xfrm>
              <a:off x="4237112" y="4524637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Egyenes összekötő nyíllal 110">
              <a:extLst>
                <a:ext uri="{FF2B5EF4-FFF2-40B4-BE49-F238E27FC236}">
                  <a16:creationId xmlns="" xmlns:a16="http://schemas.microsoft.com/office/drawing/2014/main" id="{D8C8242E-0C84-41CF-A5C2-1DC5F217FDEE}"/>
                </a:ext>
              </a:extLst>
            </p:cNvPr>
            <p:cNvCxnSpPr/>
            <p:nvPr/>
          </p:nvCxnSpPr>
          <p:spPr>
            <a:xfrm>
              <a:off x="4389512" y="4677037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Csoportba foglalás 111">
            <a:extLst>
              <a:ext uri="{FF2B5EF4-FFF2-40B4-BE49-F238E27FC236}">
                <a16:creationId xmlns="" xmlns:a16="http://schemas.microsoft.com/office/drawing/2014/main" id="{11D1AA8F-34A1-47E0-97A9-C5E184D5865D}"/>
              </a:ext>
            </a:extLst>
          </p:cNvPr>
          <p:cNvGrpSpPr/>
          <p:nvPr/>
        </p:nvGrpSpPr>
        <p:grpSpPr>
          <a:xfrm>
            <a:off x="4693896" y="1641630"/>
            <a:ext cx="1336254" cy="762000"/>
            <a:chOff x="4932040" y="1700808"/>
            <a:chExt cx="1336254" cy="762000"/>
          </a:xfrm>
        </p:grpSpPr>
        <p:cxnSp>
          <p:nvCxnSpPr>
            <p:cNvPr id="113" name="Egyenes összekötő nyíllal 112">
              <a:extLst>
                <a:ext uri="{FF2B5EF4-FFF2-40B4-BE49-F238E27FC236}">
                  <a16:creationId xmlns="" xmlns:a16="http://schemas.microsoft.com/office/drawing/2014/main" id="{F6665814-6B29-4CE2-968F-CF3A295C47BD}"/>
                </a:ext>
              </a:extLst>
            </p:cNvPr>
            <p:cNvCxnSpPr/>
            <p:nvPr/>
          </p:nvCxnSpPr>
          <p:spPr>
            <a:xfrm>
              <a:off x="4932040" y="1700808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Egyenes összekötő nyíllal 113">
              <a:extLst>
                <a:ext uri="{FF2B5EF4-FFF2-40B4-BE49-F238E27FC236}">
                  <a16:creationId xmlns="" xmlns:a16="http://schemas.microsoft.com/office/drawing/2014/main" id="{2B75CB88-BEC2-4C5A-92BE-ED4B20555985}"/>
                </a:ext>
              </a:extLst>
            </p:cNvPr>
            <p:cNvCxnSpPr/>
            <p:nvPr/>
          </p:nvCxnSpPr>
          <p:spPr>
            <a:xfrm>
              <a:off x="5076056" y="1853208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Egyenes összekötő nyíllal 114">
              <a:extLst>
                <a:ext uri="{FF2B5EF4-FFF2-40B4-BE49-F238E27FC236}">
                  <a16:creationId xmlns="" xmlns:a16="http://schemas.microsoft.com/office/drawing/2014/main" id="{BED35C63-43D0-4668-9896-816E84807F10}"/>
                </a:ext>
              </a:extLst>
            </p:cNvPr>
            <p:cNvCxnSpPr/>
            <p:nvPr/>
          </p:nvCxnSpPr>
          <p:spPr>
            <a:xfrm>
              <a:off x="5228456" y="2005608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Egyenes összekötő nyíllal 115">
              <a:extLst>
                <a:ext uri="{FF2B5EF4-FFF2-40B4-BE49-F238E27FC236}">
                  <a16:creationId xmlns="" xmlns:a16="http://schemas.microsoft.com/office/drawing/2014/main" id="{38226B51-6B96-44E3-88A1-BDBF4EFC3CB5}"/>
                </a:ext>
              </a:extLst>
            </p:cNvPr>
            <p:cNvCxnSpPr/>
            <p:nvPr/>
          </p:nvCxnSpPr>
          <p:spPr>
            <a:xfrm>
              <a:off x="5380856" y="2158008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Egyenes összekötő nyíllal 116">
              <a:extLst>
                <a:ext uri="{FF2B5EF4-FFF2-40B4-BE49-F238E27FC236}">
                  <a16:creationId xmlns="" xmlns:a16="http://schemas.microsoft.com/office/drawing/2014/main" id="{7E2C28FA-FB70-4690-B9BD-657624BBF37D}"/>
                </a:ext>
              </a:extLst>
            </p:cNvPr>
            <p:cNvCxnSpPr/>
            <p:nvPr/>
          </p:nvCxnSpPr>
          <p:spPr>
            <a:xfrm>
              <a:off x="5533256" y="2310408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Egyenes összekötő nyíllal 117">
              <a:extLst>
                <a:ext uri="{FF2B5EF4-FFF2-40B4-BE49-F238E27FC236}">
                  <a16:creationId xmlns="" xmlns:a16="http://schemas.microsoft.com/office/drawing/2014/main" id="{20128BB8-48EB-41BB-8EBE-3FF1F1A6AC8F}"/>
                </a:ext>
              </a:extLst>
            </p:cNvPr>
            <p:cNvCxnSpPr/>
            <p:nvPr/>
          </p:nvCxnSpPr>
          <p:spPr>
            <a:xfrm>
              <a:off x="5685656" y="2462808"/>
              <a:ext cx="5826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9" name="Egyenes összekötő nyíllal 118">
            <a:extLst>
              <a:ext uri="{FF2B5EF4-FFF2-40B4-BE49-F238E27FC236}">
                <a16:creationId xmlns="" xmlns:a16="http://schemas.microsoft.com/office/drawing/2014/main" id="{A3300515-E721-4EF3-B051-5A71DA0BF0A5}"/>
              </a:ext>
            </a:extLst>
          </p:cNvPr>
          <p:cNvCxnSpPr>
            <a:cxnSpLocks/>
          </p:cNvCxnSpPr>
          <p:nvPr/>
        </p:nvCxnSpPr>
        <p:spPr>
          <a:xfrm>
            <a:off x="2835180" y="5930475"/>
            <a:ext cx="11943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Egyenes összekötő nyíllal 119">
            <a:extLst>
              <a:ext uri="{FF2B5EF4-FFF2-40B4-BE49-F238E27FC236}">
                <a16:creationId xmlns="" xmlns:a16="http://schemas.microsoft.com/office/drawing/2014/main" id="{EE433E56-4139-494D-A824-C8D7AE175361}"/>
              </a:ext>
            </a:extLst>
          </p:cNvPr>
          <p:cNvCxnSpPr>
            <a:cxnSpLocks/>
          </p:cNvCxnSpPr>
          <p:nvPr/>
        </p:nvCxnSpPr>
        <p:spPr>
          <a:xfrm>
            <a:off x="3009185" y="6311613"/>
            <a:ext cx="12188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Csoportba foglalás 120">
            <a:extLst>
              <a:ext uri="{FF2B5EF4-FFF2-40B4-BE49-F238E27FC236}">
                <a16:creationId xmlns="" xmlns:a16="http://schemas.microsoft.com/office/drawing/2014/main" id="{028C9CD4-6B61-46F4-B51B-E1A687D56D5F}"/>
              </a:ext>
            </a:extLst>
          </p:cNvPr>
          <p:cNvGrpSpPr/>
          <p:nvPr/>
        </p:nvGrpSpPr>
        <p:grpSpPr>
          <a:xfrm>
            <a:off x="4892231" y="1314140"/>
            <a:ext cx="1533066" cy="5380707"/>
            <a:chOff x="5209623" y="1340768"/>
            <a:chExt cx="1533066" cy="5380707"/>
          </a:xfrm>
        </p:grpSpPr>
        <p:sp>
          <p:nvSpPr>
            <p:cNvPr id="122" name="Téglalap 121">
              <a:extLst>
                <a:ext uri="{FF2B5EF4-FFF2-40B4-BE49-F238E27FC236}">
                  <a16:creationId xmlns="" xmlns:a16="http://schemas.microsoft.com/office/drawing/2014/main" id="{2D75A175-A9E3-4630-87C9-18CDA460D53B}"/>
                </a:ext>
              </a:extLst>
            </p:cNvPr>
            <p:cNvSpPr/>
            <p:nvPr/>
          </p:nvSpPr>
          <p:spPr>
            <a:xfrm>
              <a:off x="5209623" y="3573016"/>
              <a:ext cx="370489" cy="314845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41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cap="rnd"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hu-HU" dirty="0">
                  <a:solidFill>
                    <a:schemeClr val="tx1"/>
                  </a:solidFill>
                </a:rPr>
                <a:t>KKSZB</a:t>
              </a:r>
            </a:p>
          </p:txBody>
        </p:sp>
        <p:sp>
          <p:nvSpPr>
            <p:cNvPr id="123" name="Téglalap 122">
              <a:extLst>
                <a:ext uri="{FF2B5EF4-FFF2-40B4-BE49-F238E27FC236}">
                  <a16:creationId xmlns="" xmlns:a16="http://schemas.microsoft.com/office/drawing/2014/main" id="{505B22B3-D70D-4426-87D6-9625F8F11914}"/>
                </a:ext>
              </a:extLst>
            </p:cNvPr>
            <p:cNvSpPr/>
            <p:nvPr/>
          </p:nvSpPr>
          <p:spPr>
            <a:xfrm>
              <a:off x="5785687" y="3573016"/>
              <a:ext cx="370489" cy="314845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41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cap="rnd"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hu-HU" dirty="0">
                  <a:solidFill>
                    <a:schemeClr val="tx1"/>
                  </a:solidFill>
                </a:rPr>
                <a:t>Külső EIP</a:t>
              </a:r>
            </a:p>
          </p:txBody>
        </p:sp>
        <p:sp>
          <p:nvSpPr>
            <p:cNvPr id="124" name="Téglalap 123">
              <a:extLst>
                <a:ext uri="{FF2B5EF4-FFF2-40B4-BE49-F238E27FC236}">
                  <a16:creationId xmlns="" xmlns:a16="http://schemas.microsoft.com/office/drawing/2014/main" id="{EBD1F595-7E4A-4FF8-97CA-BBACF7A2A56E}"/>
                </a:ext>
              </a:extLst>
            </p:cNvPr>
            <p:cNvSpPr/>
            <p:nvPr/>
          </p:nvSpPr>
          <p:spPr>
            <a:xfrm>
              <a:off x="6372200" y="1340768"/>
              <a:ext cx="370489" cy="5380707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41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cap="rnd"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hu-HU" dirty="0">
                  <a:solidFill>
                    <a:schemeClr val="tx1"/>
                  </a:solidFill>
                </a:rPr>
                <a:t>Belső EIP</a:t>
              </a:r>
            </a:p>
          </p:txBody>
        </p:sp>
        <p:cxnSp>
          <p:nvCxnSpPr>
            <p:cNvPr id="125" name="Egyenes összekötő nyíllal 124">
              <a:extLst>
                <a:ext uri="{FF2B5EF4-FFF2-40B4-BE49-F238E27FC236}">
                  <a16:creationId xmlns="" xmlns:a16="http://schemas.microsoft.com/office/drawing/2014/main" id="{0D0DC302-EFC4-4540-8BE0-ED80C819AD6D}"/>
                </a:ext>
              </a:extLst>
            </p:cNvPr>
            <p:cNvCxnSpPr/>
            <p:nvPr/>
          </p:nvCxnSpPr>
          <p:spPr>
            <a:xfrm>
              <a:off x="5580112" y="3915037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Egyenes összekötő nyíllal 125">
              <a:extLst>
                <a:ext uri="{FF2B5EF4-FFF2-40B4-BE49-F238E27FC236}">
                  <a16:creationId xmlns="" xmlns:a16="http://schemas.microsoft.com/office/drawing/2014/main" id="{E94B0B33-D656-435C-B2E8-E328E5BAAA12}"/>
                </a:ext>
              </a:extLst>
            </p:cNvPr>
            <p:cNvCxnSpPr/>
            <p:nvPr/>
          </p:nvCxnSpPr>
          <p:spPr>
            <a:xfrm>
              <a:off x="5587175" y="4131404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Egyenes összekötő nyíllal 126">
              <a:extLst>
                <a:ext uri="{FF2B5EF4-FFF2-40B4-BE49-F238E27FC236}">
                  <a16:creationId xmlns="" xmlns:a16="http://schemas.microsoft.com/office/drawing/2014/main" id="{C83B18F5-0791-481C-8D8D-7F488F9A9208}"/>
                </a:ext>
              </a:extLst>
            </p:cNvPr>
            <p:cNvCxnSpPr/>
            <p:nvPr/>
          </p:nvCxnSpPr>
          <p:spPr>
            <a:xfrm>
              <a:off x="5588868" y="4318248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Egyenes összekötő nyíllal 127">
              <a:extLst>
                <a:ext uri="{FF2B5EF4-FFF2-40B4-BE49-F238E27FC236}">
                  <a16:creationId xmlns="" xmlns:a16="http://schemas.microsoft.com/office/drawing/2014/main" id="{07FD1895-D951-42A6-ABB9-BAE0CEC308CF}"/>
                </a:ext>
              </a:extLst>
            </p:cNvPr>
            <p:cNvCxnSpPr/>
            <p:nvPr/>
          </p:nvCxnSpPr>
          <p:spPr>
            <a:xfrm>
              <a:off x="5588868" y="4515374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Egyenes összekötő nyíllal 128">
              <a:extLst>
                <a:ext uri="{FF2B5EF4-FFF2-40B4-BE49-F238E27FC236}">
                  <a16:creationId xmlns="" xmlns:a16="http://schemas.microsoft.com/office/drawing/2014/main" id="{25970A61-F86A-4F7A-BE96-C9028BD409D1}"/>
                </a:ext>
              </a:extLst>
            </p:cNvPr>
            <p:cNvCxnSpPr/>
            <p:nvPr/>
          </p:nvCxnSpPr>
          <p:spPr>
            <a:xfrm>
              <a:off x="5590561" y="4684876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Egyenes összekötő nyíllal 129">
              <a:extLst>
                <a:ext uri="{FF2B5EF4-FFF2-40B4-BE49-F238E27FC236}">
                  <a16:creationId xmlns="" xmlns:a16="http://schemas.microsoft.com/office/drawing/2014/main" id="{A63BF1B1-0F51-4E80-A651-C4033AEBADBA}"/>
                </a:ext>
              </a:extLst>
            </p:cNvPr>
            <p:cNvCxnSpPr/>
            <p:nvPr/>
          </p:nvCxnSpPr>
          <p:spPr>
            <a:xfrm>
              <a:off x="5569818" y="4869160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Egyenes összekötő nyíllal 130">
              <a:extLst>
                <a:ext uri="{FF2B5EF4-FFF2-40B4-BE49-F238E27FC236}">
                  <a16:creationId xmlns="" xmlns:a16="http://schemas.microsoft.com/office/drawing/2014/main" id="{E1499ADA-1E95-4C7E-B3A4-96A7DAA1BA90}"/>
                </a:ext>
              </a:extLst>
            </p:cNvPr>
            <p:cNvCxnSpPr/>
            <p:nvPr/>
          </p:nvCxnSpPr>
          <p:spPr>
            <a:xfrm>
              <a:off x="5580112" y="5063480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Egyenes összekötő nyíllal 131">
              <a:extLst>
                <a:ext uri="{FF2B5EF4-FFF2-40B4-BE49-F238E27FC236}">
                  <a16:creationId xmlns="" xmlns:a16="http://schemas.microsoft.com/office/drawing/2014/main" id="{CFA4730B-77FA-44FF-A683-1CB3DCEACA9B}"/>
                </a:ext>
              </a:extLst>
            </p:cNvPr>
            <p:cNvCxnSpPr/>
            <p:nvPr/>
          </p:nvCxnSpPr>
          <p:spPr>
            <a:xfrm>
              <a:off x="5558600" y="6043953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Egyenes összekötő nyíllal 132">
              <a:extLst>
                <a:ext uri="{FF2B5EF4-FFF2-40B4-BE49-F238E27FC236}">
                  <a16:creationId xmlns="" xmlns:a16="http://schemas.microsoft.com/office/drawing/2014/main" id="{AEC2552D-0F0F-4530-8AF8-FED4E0BE83C7}"/>
                </a:ext>
              </a:extLst>
            </p:cNvPr>
            <p:cNvCxnSpPr/>
            <p:nvPr/>
          </p:nvCxnSpPr>
          <p:spPr>
            <a:xfrm>
              <a:off x="5580112" y="6208122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Egyenes összekötő nyíllal 133">
              <a:extLst>
                <a:ext uri="{FF2B5EF4-FFF2-40B4-BE49-F238E27FC236}">
                  <a16:creationId xmlns="" xmlns:a16="http://schemas.microsoft.com/office/drawing/2014/main" id="{C65880AE-FE63-43FC-8FBE-DE1DE90A73C5}"/>
                </a:ext>
              </a:extLst>
            </p:cNvPr>
            <p:cNvCxnSpPr/>
            <p:nvPr/>
          </p:nvCxnSpPr>
          <p:spPr>
            <a:xfrm>
              <a:off x="6156176" y="4067437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Egyenes összekötő nyíllal 134">
              <a:extLst>
                <a:ext uri="{FF2B5EF4-FFF2-40B4-BE49-F238E27FC236}">
                  <a16:creationId xmlns="" xmlns:a16="http://schemas.microsoft.com/office/drawing/2014/main" id="{1F487678-01B2-4070-8D26-AC1AF4B77B58}"/>
                </a:ext>
              </a:extLst>
            </p:cNvPr>
            <p:cNvCxnSpPr/>
            <p:nvPr/>
          </p:nvCxnSpPr>
          <p:spPr>
            <a:xfrm>
              <a:off x="6163239" y="4283804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Egyenes összekötő nyíllal 135">
              <a:extLst>
                <a:ext uri="{FF2B5EF4-FFF2-40B4-BE49-F238E27FC236}">
                  <a16:creationId xmlns="" xmlns:a16="http://schemas.microsoft.com/office/drawing/2014/main" id="{55A340F7-821F-43F0-981F-A6015A2BCD97}"/>
                </a:ext>
              </a:extLst>
            </p:cNvPr>
            <p:cNvCxnSpPr/>
            <p:nvPr/>
          </p:nvCxnSpPr>
          <p:spPr>
            <a:xfrm>
              <a:off x="6164932" y="4470648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Egyenes összekötő nyíllal 136">
              <a:extLst>
                <a:ext uri="{FF2B5EF4-FFF2-40B4-BE49-F238E27FC236}">
                  <a16:creationId xmlns="" xmlns:a16="http://schemas.microsoft.com/office/drawing/2014/main" id="{92EF2150-C719-41B9-B163-677F3EA36AAB}"/>
                </a:ext>
              </a:extLst>
            </p:cNvPr>
            <p:cNvCxnSpPr/>
            <p:nvPr/>
          </p:nvCxnSpPr>
          <p:spPr>
            <a:xfrm>
              <a:off x="6164932" y="4667774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Egyenes összekötő nyíllal 137">
              <a:extLst>
                <a:ext uri="{FF2B5EF4-FFF2-40B4-BE49-F238E27FC236}">
                  <a16:creationId xmlns="" xmlns:a16="http://schemas.microsoft.com/office/drawing/2014/main" id="{6A662D48-ADD4-4221-81C8-8A997E523AB7}"/>
                </a:ext>
              </a:extLst>
            </p:cNvPr>
            <p:cNvCxnSpPr/>
            <p:nvPr/>
          </p:nvCxnSpPr>
          <p:spPr>
            <a:xfrm>
              <a:off x="6166625" y="4837276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Egyenes összekötő nyíllal 138">
              <a:extLst>
                <a:ext uri="{FF2B5EF4-FFF2-40B4-BE49-F238E27FC236}">
                  <a16:creationId xmlns="" xmlns:a16="http://schemas.microsoft.com/office/drawing/2014/main" id="{1F8E394E-3E3F-40B7-B9A2-3E4DA54F0B16}"/>
                </a:ext>
              </a:extLst>
            </p:cNvPr>
            <p:cNvCxnSpPr/>
            <p:nvPr/>
          </p:nvCxnSpPr>
          <p:spPr>
            <a:xfrm>
              <a:off x="6145882" y="5021560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Egyenes összekötő nyíllal 139">
              <a:extLst>
                <a:ext uri="{FF2B5EF4-FFF2-40B4-BE49-F238E27FC236}">
                  <a16:creationId xmlns="" xmlns:a16="http://schemas.microsoft.com/office/drawing/2014/main" id="{1B1F74B0-4EF2-4F2D-90F1-E57515167EAA}"/>
                </a:ext>
              </a:extLst>
            </p:cNvPr>
            <p:cNvCxnSpPr/>
            <p:nvPr/>
          </p:nvCxnSpPr>
          <p:spPr>
            <a:xfrm>
              <a:off x="6156176" y="5215880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Egyenes összekötő nyíllal 140">
              <a:extLst>
                <a:ext uri="{FF2B5EF4-FFF2-40B4-BE49-F238E27FC236}">
                  <a16:creationId xmlns="" xmlns:a16="http://schemas.microsoft.com/office/drawing/2014/main" id="{59B8A786-616F-4369-851D-8D174424D325}"/>
                </a:ext>
              </a:extLst>
            </p:cNvPr>
            <p:cNvCxnSpPr/>
            <p:nvPr/>
          </p:nvCxnSpPr>
          <p:spPr>
            <a:xfrm>
              <a:off x="6134664" y="6073143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Egyenes összekötő nyíllal 141">
              <a:extLst>
                <a:ext uri="{FF2B5EF4-FFF2-40B4-BE49-F238E27FC236}">
                  <a16:creationId xmlns="" xmlns:a16="http://schemas.microsoft.com/office/drawing/2014/main" id="{070C9349-A5AA-4098-BE15-4E23353A97C1}"/>
                </a:ext>
              </a:extLst>
            </p:cNvPr>
            <p:cNvCxnSpPr/>
            <p:nvPr/>
          </p:nvCxnSpPr>
          <p:spPr>
            <a:xfrm>
              <a:off x="6156176" y="6237312"/>
              <a:ext cx="2055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" name="Henger 142">
            <a:extLst>
              <a:ext uri="{FF2B5EF4-FFF2-40B4-BE49-F238E27FC236}">
                <a16:creationId xmlns="" xmlns:a16="http://schemas.microsoft.com/office/drawing/2014/main" id="{D2367C52-D298-4CA5-A185-3C15E63F28F7}"/>
              </a:ext>
            </a:extLst>
          </p:cNvPr>
          <p:cNvSpPr/>
          <p:nvPr/>
        </p:nvSpPr>
        <p:spPr>
          <a:xfrm>
            <a:off x="6717975" y="2335555"/>
            <a:ext cx="673232" cy="3012504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1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shape">
              <a:fillToRect l="50000" t="50000" r="50000" b="50000"/>
            </a:path>
            <a:tileRect/>
          </a:gradFill>
          <a:ln cap="rnd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hu-HU" dirty="0">
                <a:solidFill>
                  <a:schemeClr val="tx1"/>
                </a:solidFill>
              </a:rPr>
              <a:t>Fogadó, ellenőrző modul</a:t>
            </a:r>
          </a:p>
        </p:txBody>
      </p:sp>
      <p:grpSp>
        <p:nvGrpSpPr>
          <p:cNvPr id="144" name="Csoportba foglalás 143">
            <a:extLst>
              <a:ext uri="{FF2B5EF4-FFF2-40B4-BE49-F238E27FC236}">
                <a16:creationId xmlns="" xmlns:a16="http://schemas.microsoft.com/office/drawing/2014/main" id="{AE605BEF-8B1A-455B-8C72-F4890831695B}"/>
              </a:ext>
            </a:extLst>
          </p:cNvPr>
          <p:cNvGrpSpPr/>
          <p:nvPr/>
        </p:nvGrpSpPr>
        <p:grpSpPr>
          <a:xfrm>
            <a:off x="7527306" y="2105434"/>
            <a:ext cx="673232" cy="4589413"/>
            <a:chOff x="7527306" y="2105434"/>
            <a:chExt cx="673232" cy="4210471"/>
          </a:xfrm>
        </p:grpSpPr>
        <p:sp>
          <p:nvSpPr>
            <p:cNvPr id="145" name="Henger 144">
              <a:extLst>
                <a:ext uri="{FF2B5EF4-FFF2-40B4-BE49-F238E27FC236}">
                  <a16:creationId xmlns="" xmlns:a16="http://schemas.microsoft.com/office/drawing/2014/main" id="{8DA22051-9272-445C-8ADC-AD8C132EDD04}"/>
                </a:ext>
              </a:extLst>
            </p:cNvPr>
            <p:cNvSpPr/>
            <p:nvPr/>
          </p:nvSpPr>
          <p:spPr>
            <a:xfrm>
              <a:off x="7527306" y="2105434"/>
              <a:ext cx="673232" cy="4210471"/>
            </a:xfrm>
            <a:prstGeom prst="can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41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cap="rnd"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hu-HU" dirty="0">
                <a:solidFill>
                  <a:schemeClr val="tx1"/>
                </a:solidFill>
              </a:endParaRPr>
            </a:p>
          </p:txBody>
        </p:sp>
        <p:pic>
          <p:nvPicPr>
            <p:cNvPr id="146" name="Picture 2" descr="hadoop_Certification">
              <a:extLst>
                <a:ext uri="{FF2B5EF4-FFF2-40B4-BE49-F238E27FC236}">
                  <a16:creationId xmlns="" xmlns:a16="http://schemas.microsoft.com/office/drawing/2014/main" id="{49D63B53-36ED-4207-B775-1A0D8017E97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8" t="22784" r="-2488" b="27321"/>
            <a:stretch/>
          </p:blipFill>
          <p:spPr bwMode="auto">
            <a:xfrm rot="16200000">
              <a:off x="7304308" y="3959303"/>
              <a:ext cx="1123056" cy="5603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7" name="Csoportba foglalás 146">
            <a:extLst>
              <a:ext uri="{FF2B5EF4-FFF2-40B4-BE49-F238E27FC236}">
                <a16:creationId xmlns="" xmlns:a16="http://schemas.microsoft.com/office/drawing/2014/main" id="{DA003E0A-ACBE-4253-9760-986BB49147BB}"/>
              </a:ext>
            </a:extLst>
          </p:cNvPr>
          <p:cNvGrpSpPr/>
          <p:nvPr/>
        </p:nvGrpSpPr>
        <p:grpSpPr>
          <a:xfrm>
            <a:off x="8337426" y="2876654"/>
            <a:ext cx="673232" cy="2424554"/>
            <a:chOff x="8337426" y="2876654"/>
            <a:chExt cx="673232" cy="2424554"/>
          </a:xfrm>
        </p:grpSpPr>
        <p:sp>
          <p:nvSpPr>
            <p:cNvPr id="148" name="Henger 147">
              <a:extLst>
                <a:ext uri="{FF2B5EF4-FFF2-40B4-BE49-F238E27FC236}">
                  <a16:creationId xmlns="" xmlns:a16="http://schemas.microsoft.com/office/drawing/2014/main" id="{80D0C6F8-BF5A-4771-B947-483A132D3C3B}"/>
                </a:ext>
              </a:extLst>
            </p:cNvPr>
            <p:cNvSpPr/>
            <p:nvPr/>
          </p:nvSpPr>
          <p:spPr>
            <a:xfrm>
              <a:off x="8337426" y="2876654"/>
              <a:ext cx="673232" cy="2424554"/>
            </a:xfrm>
            <a:prstGeom prst="can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41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cap="rnd"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hu-HU" dirty="0">
                <a:solidFill>
                  <a:schemeClr val="tx1"/>
                </a:solidFill>
              </a:endParaRPr>
            </a:p>
          </p:txBody>
        </p:sp>
        <p:pic>
          <p:nvPicPr>
            <p:cNvPr id="149" name="Kép 148">
              <a:extLst>
                <a:ext uri="{FF2B5EF4-FFF2-40B4-BE49-F238E27FC236}">
                  <a16:creationId xmlns="" xmlns:a16="http://schemas.microsoft.com/office/drawing/2014/main" id="{FA9E0352-6903-4A73-A289-FC780EA6756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274232" y="3953494"/>
              <a:ext cx="791746" cy="634246"/>
            </a:xfrm>
            <a:prstGeom prst="rect">
              <a:avLst/>
            </a:prstGeom>
          </p:spPr>
        </p:pic>
      </p:grpSp>
      <p:sp>
        <p:nvSpPr>
          <p:cNvPr id="150" name="Szövegdoboz 149">
            <a:extLst>
              <a:ext uri="{FF2B5EF4-FFF2-40B4-BE49-F238E27FC236}">
                <a16:creationId xmlns="" xmlns:a16="http://schemas.microsoft.com/office/drawing/2014/main" id="{C9E40785-1422-4B40-B75F-550EEDB91B90}"/>
              </a:ext>
            </a:extLst>
          </p:cNvPr>
          <p:cNvSpPr txBox="1"/>
          <p:nvPr/>
        </p:nvSpPr>
        <p:spPr>
          <a:xfrm>
            <a:off x="7298141" y="1622605"/>
            <a:ext cx="8590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100" dirty="0"/>
              <a:t>BIG-DATA platform</a:t>
            </a:r>
          </a:p>
        </p:txBody>
      </p:sp>
      <p:sp>
        <p:nvSpPr>
          <p:cNvPr id="151" name="Szövegdoboz 150">
            <a:extLst>
              <a:ext uri="{FF2B5EF4-FFF2-40B4-BE49-F238E27FC236}">
                <a16:creationId xmlns="" xmlns:a16="http://schemas.microsoft.com/office/drawing/2014/main" id="{160E26F1-7EB6-4D8E-8583-491772275CF7}"/>
              </a:ext>
            </a:extLst>
          </p:cNvPr>
          <p:cNvSpPr txBox="1"/>
          <p:nvPr/>
        </p:nvSpPr>
        <p:spPr>
          <a:xfrm>
            <a:off x="8157222" y="1542709"/>
            <a:ext cx="88767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100" dirty="0"/>
              <a:t>Klasszikus  DWH platform</a:t>
            </a:r>
          </a:p>
        </p:txBody>
      </p:sp>
      <p:grpSp>
        <p:nvGrpSpPr>
          <p:cNvPr id="152" name="Csoportba foglalás 151">
            <a:extLst>
              <a:ext uri="{FF2B5EF4-FFF2-40B4-BE49-F238E27FC236}">
                <a16:creationId xmlns="" xmlns:a16="http://schemas.microsoft.com/office/drawing/2014/main" id="{4C005629-4A3C-4A86-85C5-DEC3BBF56F0B}"/>
              </a:ext>
            </a:extLst>
          </p:cNvPr>
          <p:cNvGrpSpPr/>
          <p:nvPr/>
        </p:nvGrpSpPr>
        <p:grpSpPr>
          <a:xfrm>
            <a:off x="6403301" y="2545426"/>
            <a:ext cx="335988" cy="2562639"/>
            <a:chOff x="6403301" y="2545426"/>
            <a:chExt cx="335988" cy="2562639"/>
          </a:xfrm>
        </p:grpSpPr>
        <p:cxnSp>
          <p:nvCxnSpPr>
            <p:cNvPr id="153" name="Egyenes összekötő nyíllal 152">
              <a:extLst>
                <a:ext uri="{FF2B5EF4-FFF2-40B4-BE49-F238E27FC236}">
                  <a16:creationId xmlns="" xmlns:a16="http://schemas.microsoft.com/office/drawing/2014/main" id="{27B6C590-F386-4A17-AB5B-656582D0DA1A}"/>
                </a:ext>
              </a:extLst>
            </p:cNvPr>
            <p:cNvCxnSpPr/>
            <p:nvPr/>
          </p:nvCxnSpPr>
          <p:spPr>
            <a:xfrm>
              <a:off x="6425297" y="2545426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Egyenes összekötő nyíllal 153">
              <a:extLst>
                <a:ext uri="{FF2B5EF4-FFF2-40B4-BE49-F238E27FC236}">
                  <a16:creationId xmlns="" xmlns:a16="http://schemas.microsoft.com/office/drawing/2014/main" id="{AFC671E1-DE26-4EC4-9C02-FA1AACD0A345}"/>
                </a:ext>
              </a:extLst>
            </p:cNvPr>
            <p:cNvCxnSpPr/>
            <p:nvPr/>
          </p:nvCxnSpPr>
          <p:spPr>
            <a:xfrm>
              <a:off x="6455803" y="2817912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Egyenes összekötő nyíllal 154">
              <a:extLst>
                <a:ext uri="{FF2B5EF4-FFF2-40B4-BE49-F238E27FC236}">
                  <a16:creationId xmlns="" xmlns:a16="http://schemas.microsoft.com/office/drawing/2014/main" id="{D1581080-486B-49E2-B5F8-2F64A870112D}"/>
                </a:ext>
              </a:extLst>
            </p:cNvPr>
            <p:cNvCxnSpPr/>
            <p:nvPr/>
          </p:nvCxnSpPr>
          <p:spPr>
            <a:xfrm>
              <a:off x="6425297" y="3372245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Egyenes összekötő nyíllal 155">
              <a:extLst>
                <a:ext uri="{FF2B5EF4-FFF2-40B4-BE49-F238E27FC236}">
                  <a16:creationId xmlns="" xmlns:a16="http://schemas.microsoft.com/office/drawing/2014/main" id="{B0820C38-D678-488B-A9D6-CA46F170CFA9}"/>
                </a:ext>
              </a:extLst>
            </p:cNvPr>
            <p:cNvCxnSpPr/>
            <p:nvPr/>
          </p:nvCxnSpPr>
          <p:spPr>
            <a:xfrm>
              <a:off x="6446611" y="3087688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Egyenes összekötő nyíllal 156">
              <a:extLst>
                <a:ext uri="{FF2B5EF4-FFF2-40B4-BE49-F238E27FC236}">
                  <a16:creationId xmlns="" xmlns:a16="http://schemas.microsoft.com/office/drawing/2014/main" id="{B094D902-6082-4B3D-964E-D4F4DF4B6372}"/>
                </a:ext>
              </a:extLst>
            </p:cNvPr>
            <p:cNvCxnSpPr/>
            <p:nvPr/>
          </p:nvCxnSpPr>
          <p:spPr>
            <a:xfrm>
              <a:off x="6434489" y="4040809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Egyenes összekötő nyíllal 157">
              <a:extLst>
                <a:ext uri="{FF2B5EF4-FFF2-40B4-BE49-F238E27FC236}">
                  <a16:creationId xmlns="" xmlns:a16="http://schemas.microsoft.com/office/drawing/2014/main" id="{BEF7BBFD-81C7-4B70-9292-27A49449A95C}"/>
                </a:ext>
              </a:extLst>
            </p:cNvPr>
            <p:cNvCxnSpPr/>
            <p:nvPr/>
          </p:nvCxnSpPr>
          <p:spPr>
            <a:xfrm>
              <a:off x="6403301" y="4270617"/>
              <a:ext cx="32997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Egyenes összekötő nyíllal 158">
              <a:extLst>
                <a:ext uri="{FF2B5EF4-FFF2-40B4-BE49-F238E27FC236}">
                  <a16:creationId xmlns="" xmlns:a16="http://schemas.microsoft.com/office/drawing/2014/main" id="{91462572-CBA6-4D47-89F4-98FF0A7F592E}"/>
                </a:ext>
              </a:extLst>
            </p:cNvPr>
            <p:cNvCxnSpPr/>
            <p:nvPr/>
          </p:nvCxnSpPr>
          <p:spPr>
            <a:xfrm>
              <a:off x="6455803" y="4470648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Egyenes összekötő nyíllal 159">
              <a:extLst>
                <a:ext uri="{FF2B5EF4-FFF2-40B4-BE49-F238E27FC236}">
                  <a16:creationId xmlns="" xmlns:a16="http://schemas.microsoft.com/office/drawing/2014/main" id="{0DD9BBAB-B5B1-4FD2-8F52-6C7CD1BE9A1A}"/>
                </a:ext>
              </a:extLst>
            </p:cNvPr>
            <p:cNvCxnSpPr/>
            <p:nvPr/>
          </p:nvCxnSpPr>
          <p:spPr>
            <a:xfrm>
              <a:off x="6434489" y="5108065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1" name="Csoportba foglalás 160">
            <a:extLst>
              <a:ext uri="{FF2B5EF4-FFF2-40B4-BE49-F238E27FC236}">
                <a16:creationId xmlns="" xmlns:a16="http://schemas.microsoft.com/office/drawing/2014/main" id="{3CC49B82-3E13-4FC8-937F-5AE2A1FE1F74}"/>
              </a:ext>
            </a:extLst>
          </p:cNvPr>
          <p:cNvGrpSpPr/>
          <p:nvPr/>
        </p:nvGrpSpPr>
        <p:grpSpPr>
          <a:xfrm>
            <a:off x="7215681" y="2822126"/>
            <a:ext cx="335988" cy="1925222"/>
            <a:chOff x="6403301" y="2545426"/>
            <a:chExt cx="335988" cy="1925222"/>
          </a:xfrm>
        </p:grpSpPr>
        <p:cxnSp>
          <p:nvCxnSpPr>
            <p:cNvPr id="162" name="Egyenes összekötő nyíllal 161">
              <a:extLst>
                <a:ext uri="{FF2B5EF4-FFF2-40B4-BE49-F238E27FC236}">
                  <a16:creationId xmlns="" xmlns:a16="http://schemas.microsoft.com/office/drawing/2014/main" id="{D70E20F6-A7C7-4023-B494-8ECCEB46E23F}"/>
                </a:ext>
              </a:extLst>
            </p:cNvPr>
            <p:cNvCxnSpPr/>
            <p:nvPr/>
          </p:nvCxnSpPr>
          <p:spPr>
            <a:xfrm>
              <a:off x="6425297" y="2545426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Egyenes összekötő nyíllal 162">
              <a:extLst>
                <a:ext uri="{FF2B5EF4-FFF2-40B4-BE49-F238E27FC236}">
                  <a16:creationId xmlns="" xmlns:a16="http://schemas.microsoft.com/office/drawing/2014/main" id="{4F1212AC-AD9C-40D4-A5D6-26297D60B4AC}"/>
                </a:ext>
              </a:extLst>
            </p:cNvPr>
            <p:cNvCxnSpPr/>
            <p:nvPr/>
          </p:nvCxnSpPr>
          <p:spPr>
            <a:xfrm>
              <a:off x="6455803" y="2817912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Egyenes összekötő nyíllal 163">
              <a:extLst>
                <a:ext uri="{FF2B5EF4-FFF2-40B4-BE49-F238E27FC236}">
                  <a16:creationId xmlns="" xmlns:a16="http://schemas.microsoft.com/office/drawing/2014/main" id="{5A8EA597-7512-4058-9147-BF38F3D4A841}"/>
                </a:ext>
              </a:extLst>
            </p:cNvPr>
            <p:cNvCxnSpPr/>
            <p:nvPr/>
          </p:nvCxnSpPr>
          <p:spPr>
            <a:xfrm>
              <a:off x="6425297" y="3372245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Egyenes összekötő nyíllal 164">
              <a:extLst>
                <a:ext uri="{FF2B5EF4-FFF2-40B4-BE49-F238E27FC236}">
                  <a16:creationId xmlns="" xmlns:a16="http://schemas.microsoft.com/office/drawing/2014/main" id="{E080B251-83D1-44AC-8180-6AC78212D142}"/>
                </a:ext>
              </a:extLst>
            </p:cNvPr>
            <p:cNvCxnSpPr/>
            <p:nvPr/>
          </p:nvCxnSpPr>
          <p:spPr>
            <a:xfrm>
              <a:off x="6446611" y="3087688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Egyenes összekötő nyíllal 165">
              <a:extLst>
                <a:ext uri="{FF2B5EF4-FFF2-40B4-BE49-F238E27FC236}">
                  <a16:creationId xmlns="" xmlns:a16="http://schemas.microsoft.com/office/drawing/2014/main" id="{C61235EE-6A29-4D2C-B9A8-AC183E927827}"/>
                </a:ext>
              </a:extLst>
            </p:cNvPr>
            <p:cNvCxnSpPr/>
            <p:nvPr/>
          </p:nvCxnSpPr>
          <p:spPr>
            <a:xfrm>
              <a:off x="6434489" y="4040809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Egyenes összekötő nyíllal 166">
              <a:extLst>
                <a:ext uri="{FF2B5EF4-FFF2-40B4-BE49-F238E27FC236}">
                  <a16:creationId xmlns="" xmlns:a16="http://schemas.microsoft.com/office/drawing/2014/main" id="{08FC85E7-5A54-4C07-8D3D-FEEB88DA329C}"/>
                </a:ext>
              </a:extLst>
            </p:cNvPr>
            <p:cNvCxnSpPr/>
            <p:nvPr/>
          </p:nvCxnSpPr>
          <p:spPr>
            <a:xfrm>
              <a:off x="6403301" y="4270617"/>
              <a:ext cx="32997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Egyenes összekötő nyíllal 167">
              <a:extLst>
                <a:ext uri="{FF2B5EF4-FFF2-40B4-BE49-F238E27FC236}">
                  <a16:creationId xmlns="" xmlns:a16="http://schemas.microsoft.com/office/drawing/2014/main" id="{BE6B3AE2-F83B-40F6-8823-D7E0447716CB}"/>
                </a:ext>
              </a:extLst>
            </p:cNvPr>
            <p:cNvCxnSpPr/>
            <p:nvPr/>
          </p:nvCxnSpPr>
          <p:spPr>
            <a:xfrm>
              <a:off x="6455803" y="4470648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" name="Csoportba foglalás 173">
            <a:extLst>
              <a:ext uri="{FF2B5EF4-FFF2-40B4-BE49-F238E27FC236}">
                <a16:creationId xmlns="" xmlns:a16="http://schemas.microsoft.com/office/drawing/2014/main" id="{1F459A37-84F3-4582-A2F8-9BA2555F7C31}"/>
              </a:ext>
            </a:extLst>
          </p:cNvPr>
          <p:cNvGrpSpPr/>
          <p:nvPr/>
        </p:nvGrpSpPr>
        <p:grpSpPr>
          <a:xfrm>
            <a:off x="8015269" y="3118387"/>
            <a:ext cx="335988" cy="1925222"/>
            <a:chOff x="6403301" y="2545426"/>
            <a:chExt cx="335988" cy="1925222"/>
          </a:xfrm>
        </p:grpSpPr>
        <p:cxnSp>
          <p:nvCxnSpPr>
            <p:cNvPr id="175" name="Egyenes összekötő nyíllal 174">
              <a:extLst>
                <a:ext uri="{FF2B5EF4-FFF2-40B4-BE49-F238E27FC236}">
                  <a16:creationId xmlns="" xmlns:a16="http://schemas.microsoft.com/office/drawing/2014/main" id="{9EC828DF-0F20-437F-921A-BFB2BB4FDA8B}"/>
                </a:ext>
              </a:extLst>
            </p:cNvPr>
            <p:cNvCxnSpPr/>
            <p:nvPr/>
          </p:nvCxnSpPr>
          <p:spPr>
            <a:xfrm>
              <a:off x="6425297" y="2545426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Egyenes összekötő nyíllal 175">
              <a:extLst>
                <a:ext uri="{FF2B5EF4-FFF2-40B4-BE49-F238E27FC236}">
                  <a16:creationId xmlns="" xmlns:a16="http://schemas.microsoft.com/office/drawing/2014/main" id="{35CADCA8-DC43-4161-BDFA-87F706ED9229}"/>
                </a:ext>
              </a:extLst>
            </p:cNvPr>
            <p:cNvCxnSpPr/>
            <p:nvPr/>
          </p:nvCxnSpPr>
          <p:spPr>
            <a:xfrm>
              <a:off x="6455803" y="2817912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Egyenes összekötő nyíllal 176">
              <a:extLst>
                <a:ext uri="{FF2B5EF4-FFF2-40B4-BE49-F238E27FC236}">
                  <a16:creationId xmlns="" xmlns:a16="http://schemas.microsoft.com/office/drawing/2014/main" id="{A7211A09-FA2B-460F-9CC7-FBE2CC6E55CA}"/>
                </a:ext>
              </a:extLst>
            </p:cNvPr>
            <p:cNvCxnSpPr/>
            <p:nvPr/>
          </p:nvCxnSpPr>
          <p:spPr>
            <a:xfrm>
              <a:off x="6425297" y="3372245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Egyenes összekötő nyíllal 177">
              <a:extLst>
                <a:ext uri="{FF2B5EF4-FFF2-40B4-BE49-F238E27FC236}">
                  <a16:creationId xmlns="" xmlns:a16="http://schemas.microsoft.com/office/drawing/2014/main" id="{DAB9A94D-E439-43CB-A707-748023EC7F95}"/>
                </a:ext>
              </a:extLst>
            </p:cNvPr>
            <p:cNvCxnSpPr/>
            <p:nvPr/>
          </p:nvCxnSpPr>
          <p:spPr>
            <a:xfrm>
              <a:off x="6446611" y="3087688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Egyenes összekötő nyíllal 178">
              <a:extLst>
                <a:ext uri="{FF2B5EF4-FFF2-40B4-BE49-F238E27FC236}">
                  <a16:creationId xmlns="" xmlns:a16="http://schemas.microsoft.com/office/drawing/2014/main" id="{A7F9A237-0539-4D0E-AC2E-A88B2A9607B2}"/>
                </a:ext>
              </a:extLst>
            </p:cNvPr>
            <p:cNvCxnSpPr/>
            <p:nvPr/>
          </p:nvCxnSpPr>
          <p:spPr>
            <a:xfrm>
              <a:off x="6434489" y="4040809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Egyenes összekötő nyíllal 179">
              <a:extLst>
                <a:ext uri="{FF2B5EF4-FFF2-40B4-BE49-F238E27FC236}">
                  <a16:creationId xmlns="" xmlns:a16="http://schemas.microsoft.com/office/drawing/2014/main" id="{2A90BCAA-55C1-42F6-A125-C9DC861A1C7C}"/>
                </a:ext>
              </a:extLst>
            </p:cNvPr>
            <p:cNvCxnSpPr/>
            <p:nvPr/>
          </p:nvCxnSpPr>
          <p:spPr>
            <a:xfrm>
              <a:off x="6403301" y="4270617"/>
              <a:ext cx="32997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Egyenes összekötő nyíllal 180">
              <a:extLst>
                <a:ext uri="{FF2B5EF4-FFF2-40B4-BE49-F238E27FC236}">
                  <a16:creationId xmlns="" xmlns:a16="http://schemas.microsoft.com/office/drawing/2014/main" id="{1E14967A-4D31-4AD5-A177-5F3A6E54D9C2}"/>
                </a:ext>
              </a:extLst>
            </p:cNvPr>
            <p:cNvCxnSpPr/>
            <p:nvPr/>
          </p:nvCxnSpPr>
          <p:spPr>
            <a:xfrm>
              <a:off x="6455803" y="4470648"/>
              <a:ext cx="28348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148" name="Picture 4" descr="Képtalálat a következőre: „számítógép szerver”">
            <a:extLst>
              <a:ext uri="{FF2B5EF4-FFF2-40B4-BE49-F238E27FC236}">
                <a16:creationId xmlns="" xmlns:a16="http://schemas.microsoft.com/office/drawing/2014/main" id="{72E27DE0-85B4-4C48-9643-FA10251A6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690" y="4275450"/>
            <a:ext cx="358267" cy="53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Képtalálat a következőre: „számítógép szerver”">
            <a:extLst>
              <a:ext uri="{FF2B5EF4-FFF2-40B4-BE49-F238E27FC236}">
                <a16:creationId xmlns="" xmlns:a16="http://schemas.microsoft.com/office/drawing/2014/main" id="{DF6FBFD7-2431-48B2-972C-FBD9DFF072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5" t="5515" r="27293" b="7180"/>
          <a:stretch/>
        </p:blipFill>
        <p:spPr bwMode="auto">
          <a:xfrm>
            <a:off x="2199300" y="4389293"/>
            <a:ext cx="444039" cy="679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" name="Picture 2" descr="Képtalálat a következőre: „számítógép szerver”">
            <a:extLst>
              <a:ext uri="{FF2B5EF4-FFF2-40B4-BE49-F238E27FC236}">
                <a16:creationId xmlns="" xmlns:a16="http://schemas.microsoft.com/office/drawing/2014/main" id="{056D4A93-A882-4350-A09A-D80362FAF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995" y="6091259"/>
            <a:ext cx="419498" cy="55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" name="Téglalap 187">
            <a:extLst>
              <a:ext uri="{FF2B5EF4-FFF2-40B4-BE49-F238E27FC236}">
                <a16:creationId xmlns="" xmlns:a16="http://schemas.microsoft.com/office/drawing/2014/main" id="{A8B0F698-B5E5-4FE8-BA6A-7B68130B0C9A}"/>
              </a:ext>
            </a:extLst>
          </p:cNvPr>
          <p:cNvSpPr/>
          <p:nvPr/>
        </p:nvSpPr>
        <p:spPr>
          <a:xfrm>
            <a:off x="1302452" y="5686664"/>
            <a:ext cx="727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000" b="1" dirty="0"/>
              <a:t>ÖNEGM</a:t>
            </a:r>
          </a:p>
        </p:txBody>
      </p:sp>
      <p:sp>
        <p:nvSpPr>
          <p:cNvPr id="6145" name="Dia számának helye 6144">
            <a:extLst>
              <a:ext uri="{FF2B5EF4-FFF2-40B4-BE49-F238E27FC236}">
                <a16:creationId xmlns="" xmlns:a16="http://schemas.microsoft.com/office/drawing/2014/main" id="{68E99A02-5D84-477B-B0DC-20B037290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392F-423A-4B2F-819A-04E49CF4C524}" type="slidenum">
              <a:rPr lang="hu-HU" smtClean="0"/>
              <a:pPr/>
              <a:t>6</a:t>
            </a:fld>
            <a:endParaRPr lang="hu-HU" dirty="0"/>
          </a:p>
        </p:txBody>
      </p:sp>
      <p:sp>
        <p:nvSpPr>
          <p:cNvPr id="185" name="Szövegdoboz 184">
            <a:extLst>
              <a:ext uri="{FF2B5EF4-FFF2-40B4-BE49-F238E27FC236}">
                <a16:creationId xmlns="" xmlns:a16="http://schemas.microsoft.com/office/drawing/2014/main" id="{D4B69F6A-0303-4284-87D3-45BC3FAFA963}"/>
              </a:ext>
            </a:extLst>
          </p:cNvPr>
          <p:cNvSpPr txBox="1"/>
          <p:nvPr/>
        </p:nvSpPr>
        <p:spPr>
          <a:xfrm>
            <a:off x="2725241" y="4713440"/>
            <a:ext cx="10373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/>
              <a:t>1. Adatcsomag</a:t>
            </a:r>
          </a:p>
        </p:txBody>
      </p:sp>
      <p:sp>
        <p:nvSpPr>
          <p:cNvPr id="186" name="Szövegdoboz 185">
            <a:extLst>
              <a:ext uri="{FF2B5EF4-FFF2-40B4-BE49-F238E27FC236}">
                <a16:creationId xmlns="" xmlns:a16="http://schemas.microsoft.com/office/drawing/2014/main" id="{1C390022-8977-48C2-B951-BB658DFBA4C3}"/>
              </a:ext>
            </a:extLst>
          </p:cNvPr>
          <p:cNvSpPr txBox="1"/>
          <p:nvPr/>
        </p:nvSpPr>
        <p:spPr>
          <a:xfrm>
            <a:off x="3709765" y="4707972"/>
            <a:ext cx="1012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/>
              <a:t>2. Adatcsomag</a:t>
            </a:r>
          </a:p>
        </p:txBody>
      </p:sp>
    </p:spTree>
    <p:extLst>
      <p:ext uri="{BB962C8B-B14F-4D97-AF65-F5344CB8AC3E}">
        <p14:creationId xmlns:p14="http://schemas.microsoft.com/office/powerpoint/2010/main" val="147213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4" grpId="1" animBg="1"/>
      <p:bldP spid="75" grpId="0" animBg="1"/>
      <p:bldP spid="85" grpId="0" animBg="1"/>
      <p:bldP spid="88" grpId="0" animBg="1"/>
      <p:bldP spid="88" grpId="1" animBg="1"/>
      <p:bldP spid="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5777" y="399634"/>
            <a:ext cx="4412043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/>
            <a:endParaRPr lang="hu-HU" dirty="0">
              <a:solidFill>
                <a:prstClr val="white"/>
              </a:solidFill>
            </a:endParaRPr>
          </a:p>
        </p:txBody>
      </p:sp>
      <p:sp>
        <p:nvSpPr>
          <p:cNvPr id="5" name="Cím 4">
            <a:extLst>
              <a:ext uri="{FF2B5EF4-FFF2-40B4-BE49-F238E27FC236}">
                <a16:creationId xmlns="" xmlns:a16="http://schemas.microsoft.com/office/drawing/2014/main" id="{9A74970D-5F8B-47DA-92EB-F4482BE52793}"/>
              </a:ext>
            </a:extLst>
          </p:cNvPr>
          <p:cNvSpPr txBox="1">
            <a:spLocks/>
          </p:cNvSpPr>
          <p:nvPr/>
        </p:nvSpPr>
        <p:spPr>
          <a:xfrm>
            <a:off x="2235340" y="2924"/>
            <a:ext cx="5052915" cy="1280592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defTabSz="685783" rtl="0" eaLnBrk="1" latinLnBrk="0" hangingPunct="1">
              <a:spcBef>
                <a:spcPct val="0"/>
              </a:spcBef>
              <a:buNone/>
              <a:defRPr sz="18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60000"/>
              </a:lnSpc>
            </a:pPr>
            <a:r>
              <a:rPr lang="hu-HU" sz="2000" dirty="0"/>
              <a:t>Kihívás: A Forrásrendszerek sokfélesége, érintett fejlesztők száma</a:t>
            </a:r>
          </a:p>
        </p:txBody>
      </p:sp>
      <p:sp>
        <p:nvSpPr>
          <p:cNvPr id="6" name="Tartalom helye 2">
            <a:extLst>
              <a:ext uri="{FF2B5EF4-FFF2-40B4-BE49-F238E27FC236}">
                <a16:creationId xmlns="" xmlns:a16="http://schemas.microsoft.com/office/drawing/2014/main" id="{D50CDC18-93F3-4869-AAD9-6F4D631595C5}"/>
              </a:ext>
            </a:extLst>
          </p:cNvPr>
          <p:cNvSpPr txBox="1">
            <a:spLocks/>
          </p:cNvSpPr>
          <p:nvPr/>
        </p:nvSpPr>
        <p:spPr>
          <a:xfrm>
            <a:off x="328043" y="1419005"/>
            <a:ext cx="5476102" cy="4881236"/>
          </a:xfrm>
          <a:prstGeom prst="rect">
            <a:avLst/>
          </a:prstGeom>
        </p:spPr>
        <p:txBody>
          <a:bodyPr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6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u-HU" sz="1800" dirty="0"/>
              <a:t>Összesen 54 különböző fejlesztésű rendszerből érkeznek az adatok</a:t>
            </a:r>
          </a:p>
          <a:p>
            <a:pPr marL="357188" lvl="1" indent="-17462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400" dirty="0"/>
              <a:t>Jelentős feladat volt a különböző típusú szakrendszerek adatköreinek konszolidálása, egységes interfész specifikációk kidolgozása</a:t>
            </a:r>
          </a:p>
          <a:p>
            <a:pPr marL="357188" lvl="1" indent="-17462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400" dirty="0"/>
              <a:t>Eltérő folyamatok és fogalomrendszerek, eltérő adatstruktúrák</a:t>
            </a:r>
          </a:p>
          <a:p>
            <a:pPr marL="357188" lvl="1" indent="-17462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400" dirty="0"/>
              <a:t>Interfész fejlesztő </a:t>
            </a:r>
            <a:r>
              <a:rPr lang="hu-HU" sz="1400" b="1" dirty="0" err="1"/>
              <a:t>cégenként</a:t>
            </a:r>
            <a:r>
              <a:rPr lang="hu-HU" sz="1400" b="1" dirty="0"/>
              <a:t> más-más típusú </a:t>
            </a:r>
            <a:r>
              <a:rPr lang="hu-HU" sz="1400" dirty="0"/>
              <a:t>leválogatási</a:t>
            </a:r>
            <a:r>
              <a:rPr lang="hu-HU" sz="1400" b="1" dirty="0"/>
              <a:t> hibák</a:t>
            </a:r>
          </a:p>
          <a:p>
            <a:pPr marL="4286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u-HU" sz="1800" dirty="0"/>
              <a:t>Összesen 167 különböző rendszerből érkeznek az adatok</a:t>
            </a:r>
          </a:p>
          <a:p>
            <a:pPr marL="357188" lvl="1" indent="-17462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400" dirty="0"/>
              <a:t>Kihívás nyomon követni, hogy minden időszakra, mindenki küldi-e az összes, számára előírt adatcsomagot </a:t>
            </a:r>
          </a:p>
          <a:p>
            <a:pPr marL="657217" lvl="2" indent="-17462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200" dirty="0"/>
              <a:t> automatizált módon</a:t>
            </a:r>
          </a:p>
          <a:p>
            <a:pPr marL="357188" lvl="1" indent="-17462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400" dirty="0">
                <a:cs typeface="Calibri" panose="020F0502020204030204" pitchFamily="34" charset="0"/>
              </a:rPr>
              <a:t>Adatminőség és teljesség figyelése folyamatos</a:t>
            </a:r>
          </a:p>
          <a:p>
            <a:pPr marL="357188" lvl="1" indent="-174625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hu-HU" sz="1400" dirty="0"/>
          </a:p>
        </p:txBody>
      </p:sp>
      <p:pic>
        <p:nvPicPr>
          <p:cNvPr id="7170" name="Picture 2" descr="Képtalálat a következőre: „csomagküldés”">
            <a:extLst>
              <a:ext uri="{FF2B5EF4-FFF2-40B4-BE49-F238E27FC236}">
                <a16:creationId xmlns="" xmlns:a16="http://schemas.microsoft.com/office/drawing/2014/main" id="{87473A51-B6B0-4771-9680-18C7F3818A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6" t="5634" r="28575" b="12414"/>
          <a:stretch/>
        </p:blipFill>
        <p:spPr bwMode="auto">
          <a:xfrm>
            <a:off x="4447965" y="5442596"/>
            <a:ext cx="1356180" cy="131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Kép 6">
            <a:extLst>
              <a:ext uri="{FF2B5EF4-FFF2-40B4-BE49-F238E27FC236}">
                <a16:creationId xmlns="" xmlns:a16="http://schemas.microsoft.com/office/drawing/2014/main" id="{975ED93F-A5D9-408C-8081-A43DBA58AA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4145" y="3387146"/>
            <a:ext cx="2798895" cy="3208118"/>
          </a:xfrm>
          <a:prstGeom prst="rect">
            <a:avLst/>
          </a:prstGeom>
        </p:spPr>
      </p:pic>
      <p:sp>
        <p:nvSpPr>
          <p:cNvPr id="12" name="Dia számának helye 11">
            <a:extLst>
              <a:ext uri="{FF2B5EF4-FFF2-40B4-BE49-F238E27FC236}">
                <a16:creationId xmlns="" xmlns:a16="http://schemas.microsoft.com/office/drawing/2014/main" id="{0C91F2E8-9798-4E34-8850-0AE5BD3F1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392F-423A-4B2F-819A-04E49CF4C524}" type="slidenum">
              <a:rPr lang="hu-HU" smtClean="0"/>
              <a:pPr/>
              <a:t>7</a:t>
            </a:fld>
            <a:endParaRPr lang="hu-HU" dirty="0"/>
          </a:p>
        </p:txBody>
      </p:sp>
      <p:pic>
        <p:nvPicPr>
          <p:cNvPr id="8" name="Kép 7">
            <a:extLst>
              <a:ext uri="{FF2B5EF4-FFF2-40B4-BE49-F238E27FC236}">
                <a16:creationId xmlns="" xmlns:a16="http://schemas.microsoft.com/office/drawing/2014/main" id="{20CA1C9E-77CE-4102-BA23-699A172437C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1206"/>
          <a:stretch/>
        </p:blipFill>
        <p:spPr>
          <a:xfrm>
            <a:off x="6179033" y="1778710"/>
            <a:ext cx="1975532" cy="128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5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accel="18000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368975" y="179637"/>
            <a:ext cx="4862945" cy="76934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>
              <a:lnSpc>
                <a:spcPct val="150000"/>
              </a:lnSpc>
            </a:pPr>
            <a:r>
              <a:rPr lang="hu-HU" sz="2000" dirty="0">
                <a:solidFill>
                  <a:prstClr val="white"/>
                </a:solidFill>
              </a:rPr>
              <a:t>Az együttműködés </a:t>
            </a:r>
          </a:p>
          <a:p>
            <a:pPr lvl="0" algn="ctr"/>
            <a:r>
              <a:rPr lang="hu-HU" sz="2000" dirty="0">
                <a:solidFill>
                  <a:prstClr val="white"/>
                </a:solidFill>
              </a:rPr>
              <a:t>számokban </a:t>
            </a:r>
            <a:endParaRPr lang="hu-HU" sz="2800" dirty="0">
              <a:solidFill>
                <a:prstClr val="white"/>
              </a:solidFill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315683" y="1561615"/>
            <a:ext cx="4642867" cy="4803131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hu-HU"/>
            </a:defPPr>
            <a:lvl1pPr marL="42860" indent="0" defTabSz="685783">
              <a:spcBef>
                <a:spcPts val="1200"/>
              </a:spcBef>
              <a:buFont typeface="Arial" panose="020B0604020202020204" pitchFamily="34" charset="0"/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57188" lvl="1" indent="-174625" defTabSz="685783">
              <a:spcBef>
                <a:spcPts val="600"/>
              </a:spcBef>
              <a:buFont typeface="Wingdings" panose="05000000000000000000" pitchFamily="2" charset="2"/>
              <a:buChar char="§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28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20" indent="-171446" defTabSz="685783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12" indent="-171446" defTabSz="685783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03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6pPr>
            <a:lvl7pPr marL="2228795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7pPr>
            <a:lvl8pPr marL="2571686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8pPr>
            <a:lvl9pPr marL="2914577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600" dirty="0">
                <a:latin typeface="+mn-lt"/>
              </a:rPr>
              <a:t>2018. február közepétől az ASP Adattárház funkcionális email címre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dirty="0">
                <a:latin typeface="+mn-lt"/>
              </a:rPr>
              <a:t>összesen </a:t>
            </a:r>
            <a:r>
              <a:rPr lang="hu-HU" b="1" dirty="0">
                <a:latin typeface="+mn-lt"/>
              </a:rPr>
              <a:t>7.970 db kérdés/kérés </a:t>
            </a:r>
            <a:r>
              <a:rPr lang="hu-HU" dirty="0">
                <a:latin typeface="+mn-lt"/>
              </a:rPr>
              <a:t>érkezett, főként az interfész fejlesztőktől és az önkormányzatoktól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dirty="0">
                <a:latin typeface="+mn-lt"/>
              </a:rPr>
              <a:t>összesen </a:t>
            </a:r>
            <a:r>
              <a:rPr lang="hu-HU" b="1" dirty="0">
                <a:latin typeface="+mn-lt"/>
              </a:rPr>
              <a:t>6.111 db tájékoztatót/választ </a:t>
            </a:r>
            <a:r>
              <a:rPr lang="hu-HU" dirty="0">
                <a:latin typeface="+mn-lt"/>
              </a:rPr>
              <a:t>küldtünk ki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600" dirty="0">
                <a:latin typeface="+mn-lt"/>
              </a:rPr>
              <a:t>A beérkező kérdések, kérések jellemzően </a:t>
            </a:r>
            <a:r>
              <a:rPr lang="hu-HU" sz="1600" b="1" dirty="0">
                <a:latin typeface="+mn-lt"/>
              </a:rPr>
              <a:t>1 napon belül m</a:t>
            </a:r>
            <a:r>
              <a:rPr lang="hu-HU" sz="1600" dirty="0">
                <a:latin typeface="+mn-lt"/>
              </a:rPr>
              <a:t>egválaszolásra/teljesítésre kerültek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dirty="0">
                <a:latin typeface="+mn-lt"/>
              </a:rPr>
              <a:t>átlagos válaszadási idő:  18 óra 55 perc 25 másodperc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600" dirty="0"/>
              <a:t>Adattovábbítási csatornák kialakítása a 167 forrásrendszerből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dirty="0"/>
              <a:t>Egységes Integrációs Platform (EIP) használata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dirty="0"/>
              <a:t>Központi Kormányzati Szerviz Busz (KKSZB) 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hu-HU" sz="1800" dirty="0"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hu-HU" sz="1800" dirty="0"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hu-HU" sz="1800" dirty="0"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hu-HU" sz="1800" dirty="0">
              <a:latin typeface="+mn-lt"/>
            </a:endParaRPr>
          </a:p>
        </p:txBody>
      </p:sp>
      <p:pic>
        <p:nvPicPr>
          <p:cNvPr id="6" name="Kép 5">
            <a:extLst>
              <a:ext uri="{FF2B5EF4-FFF2-40B4-BE49-F238E27FC236}">
                <a16:creationId xmlns="" xmlns:a16="http://schemas.microsoft.com/office/drawing/2014/main" id="{30EC2176-F03A-4725-A17D-62B37487CA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1569" y="1553227"/>
            <a:ext cx="3385231" cy="4803131"/>
          </a:xfrm>
          <a:prstGeom prst="rect">
            <a:avLst/>
          </a:prstGeom>
        </p:spPr>
      </p:pic>
      <p:sp>
        <p:nvSpPr>
          <p:cNvPr id="7" name="Dia számának helye 6">
            <a:extLst>
              <a:ext uri="{FF2B5EF4-FFF2-40B4-BE49-F238E27FC236}">
                <a16:creationId xmlns="" xmlns:a16="http://schemas.microsoft.com/office/drawing/2014/main" id="{3BC11F67-8753-4B74-8D9A-8F3D1C419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392F-423A-4B2F-819A-04E49CF4C524}" type="slidenum">
              <a:rPr lang="hu-HU" smtClean="0"/>
              <a:pPr/>
              <a:t>8</a:t>
            </a:fld>
            <a:endParaRPr lang="hu-HU" dirty="0"/>
          </a:p>
        </p:txBody>
      </p:sp>
      <p:cxnSp>
        <p:nvCxnSpPr>
          <p:cNvPr id="8" name="Egyenes összekötő 7">
            <a:extLst>
              <a:ext uri="{FF2B5EF4-FFF2-40B4-BE49-F238E27FC236}">
                <a16:creationId xmlns="" xmlns:a16="http://schemas.microsoft.com/office/drawing/2014/main" id="{531D1622-9DE7-4D7C-AF44-41AB82B1CC0B}"/>
              </a:ext>
            </a:extLst>
          </p:cNvPr>
          <p:cNvCxnSpPr>
            <a:cxnSpLocks/>
          </p:cNvCxnSpPr>
          <p:nvPr/>
        </p:nvCxnSpPr>
        <p:spPr>
          <a:xfrm>
            <a:off x="5130059" y="1553227"/>
            <a:ext cx="0" cy="480313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787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=""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5777" y="399634"/>
            <a:ext cx="4412043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hu-HU" sz="1800" dirty="0">
                <a:solidFill>
                  <a:prstClr val="white"/>
                </a:solidFill>
              </a:rPr>
              <a:t>Az együttműködés számokban </a:t>
            </a:r>
            <a:endParaRPr lang="hu-HU" dirty="0">
              <a:solidFill>
                <a:prstClr val="white"/>
              </a:solidFill>
            </a:endParaRPr>
          </a:p>
        </p:txBody>
      </p:sp>
      <p:sp>
        <p:nvSpPr>
          <p:cNvPr id="5" name="Szövegdoboz 4">
            <a:extLst>
              <a:ext uri="{FF2B5EF4-FFF2-40B4-BE49-F238E27FC236}">
                <a16:creationId xmlns="" xmlns:a16="http://schemas.microsoft.com/office/drawing/2014/main" id="{6A437C9C-2C04-45A0-8DAF-BA89E06CFE3B}"/>
              </a:ext>
            </a:extLst>
          </p:cNvPr>
          <p:cNvSpPr txBox="1"/>
          <p:nvPr/>
        </p:nvSpPr>
        <p:spPr>
          <a:xfrm>
            <a:off x="327122" y="1346809"/>
            <a:ext cx="4162002" cy="4672502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hu-HU"/>
            </a:defPPr>
            <a:lvl1pPr marL="42860" indent="0" defTabSz="685783">
              <a:spcBef>
                <a:spcPts val="1200"/>
              </a:spcBef>
              <a:buFont typeface="Arial" panose="020B0604020202020204" pitchFamily="34" charset="0"/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57188" lvl="1" indent="-174625" defTabSz="685783">
              <a:spcBef>
                <a:spcPts val="600"/>
              </a:spcBef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28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20" indent="-171446" defTabSz="685783">
              <a:spcBef>
                <a:spcPct val="20000"/>
              </a:spcBef>
              <a:buFont typeface="Arial" panose="020B0604020202020204" pitchFamily="34" charset="0"/>
              <a:buChar char="–"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12" indent="-171446" defTabSz="685783">
              <a:spcBef>
                <a:spcPct val="20000"/>
              </a:spcBef>
              <a:buFont typeface="Arial" panose="020B0604020202020204" pitchFamily="34" charset="0"/>
              <a:buChar char="»"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03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6pPr>
            <a:lvl7pPr marL="2228795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7pPr>
            <a:lvl8pPr marL="2571686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8pPr>
            <a:lvl9pPr marL="2914577" indent="-171446" defTabSz="685783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9pPr>
          </a:lstStyle>
          <a:p>
            <a:r>
              <a:rPr lang="hu-HU" sz="1600" dirty="0"/>
              <a:t>Teszteljárások az adatcsomagok szerkezeti ellenőrzésére</a:t>
            </a:r>
          </a:p>
          <a:p>
            <a:pPr marL="358775" lvl="1" indent="-273050"/>
            <a:r>
              <a:rPr lang="hu-HU" sz="1400" dirty="0"/>
              <a:t>Informatikai jellegű, feldolgozást akadályozó hibákra rendszeres adatkonzisztencia vizsgálatok </a:t>
            </a:r>
          </a:p>
          <a:p>
            <a:pPr marL="623888" lvl="2" indent="-265113"/>
            <a:r>
              <a:rPr lang="hu-HU" sz="1200" dirty="0"/>
              <a:t>Összesen </a:t>
            </a:r>
            <a:r>
              <a:rPr lang="hu-HU" sz="1200" b="1" dirty="0"/>
              <a:t>1.519 adatkonzisztencia tesztet </a:t>
            </a:r>
            <a:r>
              <a:rPr lang="hu-HU" sz="1200" dirty="0"/>
              <a:t>végeztünk</a:t>
            </a:r>
          </a:p>
          <a:p>
            <a:pPr marL="42860" lvl="1" indent="0">
              <a:spcBef>
                <a:spcPts val="1200"/>
              </a:spcBef>
              <a:buNone/>
            </a:pPr>
            <a:r>
              <a:rPr lang="hu-HU" dirty="0"/>
              <a:t>Kincstári adatminőségi </a:t>
            </a:r>
            <a:r>
              <a:rPr lang="hu-HU" dirty="0" err="1"/>
              <a:t>smoke</a:t>
            </a:r>
            <a:r>
              <a:rPr lang="hu-HU" dirty="0"/>
              <a:t> tesztek</a:t>
            </a:r>
          </a:p>
        </p:txBody>
      </p:sp>
      <p:sp>
        <p:nvSpPr>
          <p:cNvPr id="7" name="Dia számának helye 6">
            <a:extLst>
              <a:ext uri="{FF2B5EF4-FFF2-40B4-BE49-F238E27FC236}">
                <a16:creationId xmlns="" xmlns:a16="http://schemas.microsoft.com/office/drawing/2014/main" id="{EF841D5F-AA74-481D-8BF9-24ACB6FFC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9</a:t>
            </a:fld>
            <a:endParaRPr lang="hu-HU" dirty="0"/>
          </a:p>
        </p:txBody>
      </p:sp>
      <p:graphicFrame>
        <p:nvGraphicFramePr>
          <p:cNvPr id="8" name="Objektum 7">
            <a:extLst>
              <a:ext uri="{FF2B5EF4-FFF2-40B4-BE49-F238E27FC236}">
                <a16:creationId xmlns="" xmlns:a16="http://schemas.microsoft.com/office/drawing/2014/main" id="{E0E48F4C-68B3-4A5A-A09C-61C9924925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966659"/>
              </p:ext>
            </p:extLst>
          </p:nvPr>
        </p:nvGraphicFramePr>
        <p:xfrm>
          <a:off x="596395" y="4756167"/>
          <a:ext cx="7785457" cy="2013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3" name="Munkalap" r:id="rId5" imgW="6467511" imgH="1743032" progId="Excel.Sheet.12">
                  <p:embed/>
                </p:oleObj>
              </mc:Choice>
              <mc:Fallback>
                <p:oleObj name="Munkalap" r:id="rId5" imgW="6467511" imgH="1743032" progId="Excel.Sheet.12">
                  <p:embed/>
                  <p:pic>
                    <p:nvPicPr>
                      <p:cNvPr id="6" name="Objektum 5">
                        <a:extLst>
                          <a:ext uri="{FF2B5EF4-FFF2-40B4-BE49-F238E27FC236}">
                            <a16:creationId xmlns="" xmlns:a16="http://schemas.microsoft.com/office/drawing/2014/main" id="{89F562A3-A9DC-422D-9AE7-9C17D793A1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6395" y="4756167"/>
                        <a:ext cx="7785457" cy="20136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églalap 5"/>
          <p:cNvSpPr/>
          <p:nvPr/>
        </p:nvSpPr>
        <p:spPr>
          <a:xfrm>
            <a:off x="4761798" y="1392671"/>
            <a:ext cx="4471955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600" dirty="0"/>
              <a:t>A 39 interfészes és 5 ASP-s önkormányzatnak adathelyességi tesztriportok</a:t>
            </a:r>
          </a:p>
          <a:p>
            <a:pPr lvl="1"/>
            <a:endParaRPr lang="hu-HU" sz="12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sz="1200" dirty="0"/>
              <a:t>Összesen </a:t>
            </a:r>
            <a:r>
              <a:rPr lang="hu-HU" sz="1200" b="1" dirty="0"/>
              <a:t>742 adathelyességi teszt </a:t>
            </a:r>
            <a:r>
              <a:rPr lang="hu-HU" sz="1200" dirty="0"/>
              <a:t>az önkormányzatok közreműködésével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hu-HU" sz="1200" dirty="0"/>
          </a:p>
          <a:p>
            <a:r>
              <a:rPr lang="hu-HU" sz="1600" dirty="0"/>
              <a:t>Az önkormányzatok többsége lelkiismeretesen tesztelt, 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hu-HU" sz="1200" dirty="0"/>
              <a:t>jelzés a szállítóik felé, ha eltér az adattárházba küldött adat a szakrendszerük adatától</a:t>
            </a:r>
          </a:p>
        </p:txBody>
      </p:sp>
      <p:cxnSp>
        <p:nvCxnSpPr>
          <p:cNvPr id="9" name="Egyenes összekötő 8">
            <a:extLst>
              <a:ext uri="{FF2B5EF4-FFF2-40B4-BE49-F238E27FC236}">
                <a16:creationId xmlns="" xmlns:a16="http://schemas.microsoft.com/office/drawing/2014/main" id="{C48A68D7-57C4-4616-B2D8-22EF96192C22}"/>
              </a:ext>
            </a:extLst>
          </p:cNvPr>
          <p:cNvCxnSpPr>
            <a:cxnSpLocks/>
          </p:cNvCxnSpPr>
          <p:nvPr/>
        </p:nvCxnSpPr>
        <p:spPr>
          <a:xfrm>
            <a:off x="4591598" y="1561541"/>
            <a:ext cx="0" cy="193930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églalap 10">
            <a:extLst>
              <a:ext uri="{FF2B5EF4-FFF2-40B4-BE49-F238E27FC236}">
                <a16:creationId xmlns="" xmlns:a16="http://schemas.microsoft.com/office/drawing/2014/main" id="{9C8CFA30-E9BB-4A01-BC6F-1C901B0514A3}"/>
              </a:ext>
            </a:extLst>
          </p:cNvPr>
          <p:cNvSpPr/>
          <p:nvPr/>
        </p:nvSpPr>
        <p:spPr>
          <a:xfrm>
            <a:off x="431438" y="3947938"/>
            <a:ext cx="8255362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1475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400" dirty="0"/>
              <a:t>A forrásrendszerek fejlesztői sok körben javították az interfész leválogató programjukat </a:t>
            </a:r>
          </a:p>
          <a:p>
            <a:pPr marL="371475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u-HU" sz="1400" b="1" dirty="0"/>
              <a:t>Ezzel az alapokat teremtettük meg, a beküldött adatcsomagok feldolgozásra alkalmasak, már nem tartalmaznak alapvető hibákat</a:t>
            </a:r>
          </a:p>
        </p:txBody>
      </p:sp>
      <p:sp>
        <p:nvSpPr>
          <p:cNvPr id="14" name="Nyíl: lefelé mutató 13">
            <a:extLst>
              <a:ext uri="{FF2B5EF4-FFF2-40B4-BE49-F238E27FC236}">
                <a16:creationId xmlns="" xmlns:a16="http://schemas.microsoft.com/office/drawing/2014/main" id="{1C2BA777-A9A0-4D83-B060-BFCD4C2C3A05}"/>
              </a:ext>
            </a:extLst>
          </p:cNvPr>
          <p:cNvSpPr/>
          <p:nvPr/>
        </p:nvSpPr>
        <p:spPr>
          <a:xfrm>
            <a:off x="2227511" y="3500846"/>
            <a:ext cx="393769" cy="377528"/>
          </a:xfrm>
          <a:prstGeom prst="downArrow">
            <a:avLst/>
          </a:prstGeom>
          <a:solidFill>
            <a:srgbClr val="0FB9CB">
              <a:alpha val="3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15" name="Nyíl: lefelé mutató 14">
            <a:extLst>
              <a:ext uri="{FF2B5EF4-FFF2-40B4-BE49-F238E27FC236}">
                <a16:creationId xmlns="" xmlns:a16="http://schemas.microsoft.com/office/drawing/2014/main" id="{F8CC5963-FDF4-4688-8AD1-2F055BCB0FEC}"/>
              </a:ext>
            </a:extLst>
          </p:cNvPr>
          <p:cNvSpPr/>
          <p:nvPr/>
        </p:nvSpPr>
        <p:spPr>
          <a:xfrm>
            <a:off x="6997775" y="3500846"/>
            <a:ext cx="393769" cy="377528"/>
          </a:xfrm>
          <a:prstGeom prst="downArrow">
            <a:avLst/>
          </a:prstGeom>
          <a:solidFill>
            <a:srgbClr val="0FB9CB">
              <a:alpha val="3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35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FB9CB">
            <a:alpha val="36863"/>
          </a:srgbClr>
        </a:solidFill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>
        <a:noAutofit/>
      </a:bodyPr>
      <a:lstStyle>
        <a:defPPr marL="0" indent="0" algn="ctr">
          <a:lnSpc>
            <a:spcPct val="120000"/>
          </a:lnSpc>
          <a:spcBef>
            <a:spcPts val="0"/>
          </a:spcBef>
          <a:spcAft>
            <a:spcPts val="800"/>
          </a:spcAft>
          <a:buNone/>
          <a:defRPr sz="18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Egyéni tervezé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6734</TotalTime>
  <Words>1232</Words>
  <Application>Microsoft Office PowerPoint</Application>
  <PresentationFormat>Diavetítés a képernyőre (4:3 oldalarány)</PresentationFormat>
  <Paragraphs>268</Paragraphs>
  <Slides>23</Slides>
  <Notes>6</Notes>
  <HiddenSlides>0</HiddenSlides>
  <MMClips>0</MMClips>
  <ScaleCrop>false</ScaleCrop>
  <HeadingPairs>
    <vt:vector size="6" baseType="variant">
      <vt:variant>
        <vt:lpstr>Téma</vt:lpstr>
      </vt:variant>
      <vt:variant>
        <vt:i4>2</vt:i4>
      </vt:variant>
      <vt:variant>
        <vt:lpstr>Beágyazott OLE kiszolgálók</vt:lpstr>
      </vt:variant>
      <vt:variant>
        <vt:i4>1</vt:i4>
      </vt:variant>
      <vt:variant>
        <vt:lpstr>Diacímek</vt:lpstr>
      </vt:variant>
      <vt:variant>
        <vt:i4>23</vt:i4>
      </vt:variant>
    </vt:vector>
  </HeadingPairs>
  <TitlesOfParts>
    <vt:vector size="26" baseType="lpstr">
      <vt:lpstr>1_Office-téma</vt:lpstr>
      <vt:lpstr>Egyéni tervezés</vt:lpstr>
      <vt:lpstr>Munkalap</vt:lpstr>
      <vt:lpstr>AZ ASP ADATTÁRHÁZ ELŐREHALADÁSA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Adattárház Tájékoztatási és Riportelérési Portál</vt:lpstr>
      <vt:lpstr>PowerPoint bemutató</vt:lpstr>
      <vt:lpstr>Kockázatelemzést támogató munkák megkezdése  </vt:lpstr>
      <vt:lpstr>szálláshelyek és IFA bevallások összefuttatása deperszon adóazonosítók segítségével</vt:lpstr>
      <vt:lpstr>Adatok Tétel szintű  összefuttatása</vt:lpstr>
      <vt:lpstr>Az adattárház Bevezetés eredményei</vt:lpstr>
      <vt:lpstr>PowerPoint bemutató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Magyar Államkincstár szerepe az önkormányzati elektronikus ügyintézés megvalósításában és üzemeltetésében</dc:title>
  <dc:creator>dalma</dc:creator>
  <cp:lastModifiedBy>Molnár Judit</cp:lastModifiedBy>
  <cp:revision>340</cp:revision>
  <cp:lastPrinted>2019-10-14T15:30:45Z</cp:lastPrinted>
  <dcterms:created xsi:type="dcterms:W3CDTF">2019-04-16T12:15:59Z</dcterms:created>
  <dcterms:modified xsi:type="dcterms:W3CDTF">2019-11-20T12:33:26Z</dcterms:modified>
</cp:coreProperties>
</file>