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720" r:id="rId3"/>
  </p:sldMasterIdLst>
  <p:notesMasterIdLst>
    <p:notesMasterId r:id="rId22"/>
  </p:notesMasterIdLst>
  <p:sldIdLst>
    <p:sldId id="371" r:id="rId4"/>
    <p:sldId id="432" r:id="rId5"/>
    <p:sldId id="433" r:id="rId6"/>
    <p:sldId id="434" r:id="rId7"/>
    <p:sldId id="435" r:id="rId8"/>
    <p:sldId id="440" r:id="rId9"/>
    <p:sldId id="441" r:id="rId10"/>
    <p:sldId id="442" r:id="rId11"/>
    <p:sldId id="443" r:id="rId12"/>
    <p:sldId id="444" r:id="rId13"/>
    <p:sldId id="445" r:id="rId14"/>
    <p:sldId id="446" r:id="rId15"/>
    <p:sldId id="447" r:id="rId16"/>
    <p:sldId id="448" r:id="rId17"/>
    <p:sldId id="450" r:id="rId18"/>
    <p:sldId id="436" r:id="rId19"/>
    <p:sldId id="449" r:id="rId20"/>
    <p:sldId id="439" r:id="rId21"/>
  </p:sldIdLst>
  <p:sldSz cx="9144000" cy="6858000" type="screen4x3"/>
  <p:notesSz cx="6797675" cy="9872663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logh Gábor" initials="B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51"/>
    <a:srgbClr val="1E1C10"/>
    <a:srgbClr val="B3B3B3"/>
    <a:srgbClr val="89A4E7"/>
    <a:srgbClr val="FFFFFF"/>
    <a:srgbClr val="2349AC"/>
    <a:srgbClr val="CCDCEA"/>
    <a:srgbClr val="E5E5E6"/>
    <a:srgbClr val="353329"/>
    <a:srgbClr val="6B6C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0" autoAdjust="0"/>
    <p:restoredTop sz="99278" autoAdjust="0"/>
  </p:normalViewPr>
  <p:slideViewPr>
    <p:cSldViewPr snapToGrid="0" showGuides="1">
      <p:cViewPr varScale="1">
        <p:scale>
          <a:sx n="88" d="100"/>
          <a:sy n="88" d="100"/>
        </p:scale>
        <p:origin x="-1138" y="-72"/>
      </p:cViewPr>
      <p:guideLst>
        <p:guide orient="horz" pos="2183"/>
        <p:guide pos="2880"/>
      </p:guideLst>
    </p:cSldViewPr>
  </p:slideViewPr>
  <p:notesTextViewPr>
    <p:cViewPr>
      <p:scale>
        <a:sx n="3" d="2"/>
        <a:sy n="3" d="2"/>
      </p:scale>
      <p:origin x="0" y="86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CA1A1-AD95-4AC4-B9B5-C5C0C01FAA79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3488"/>
            <a:ext cx="4441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8693C0-4D11-4CA0-B103-66A317045EC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6177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A5C11E-540C-488B-B718-84796C0B45F1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6024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49172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59581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543446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52847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15161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693C0-4D11-4CA0-B103-66A317045ECF}" type="slidenum">
              <a:rPr lang="hu-HU" smtClean="0"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359139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A5C11E-540C-488B-B718-84796C0B45F1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8567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693C0-4D11-4CA0-B103-66A317045ECF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54879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95087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27726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39334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0429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110165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76139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baseline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16671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z="180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41930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2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pic>
        <p:nvPicPr>
          <p:cNvPr id="10" name="Kép 47">
            <a:extLst>
              <a:ext uri="{FF2B5EF4-FFF2-40B4-BE49-F238E27FC236}">
                <a16:creationId xmlns:a16="http://schemas.microsoft.com/office/drawing/2014/main" xmlns="" id="{247A1CBF-0AD4-4D00-A5CC-D362D9F4EE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40353" y="278672"/>
            <a:ext cx="111870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883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312ADDCB-A08C-43AF-85AF-45C81C44FB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xmlns="" id="{DD85625E-76E8-43CE-A8B8-42CBE52EB9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xmlns="" id="{7643769B-A944-4AD4-9837-9F4EB9DDD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xmlns="" id="{DA553EEC-2230-4142-A3F8-448572304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xmlns="" id="{C443C189-A13A-451A-B3DA-49369DD83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854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3BBDC9F8-2127-4EBE-B509-D98433385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xmlns="" id="{830A0500-ED0F-4CD1-9C88-A8045F7CA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xmlns="" id="{2DC74254-7069-4371-B358-D264C4137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xmlns="" id="{99B017D9-C23C-4823-A438-12F1F9A28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xmlns="" id="{0AD548CF-B57F-45E5-BF6D-E4E9F15E8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05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20871F6C-21E8-41D3-B9F0-E6AFA2D4A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xmlns="" id="{0924C2F2-1372-4C0C-BAC0-5CF7AA7A23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xmlns="" id="{FD1E0DD9-6ECC-4D9B-9817-3874242F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xmlns="" id="{580EC97B-B0D0-4EF7-85F4-165F55D01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xmlns="" id="{0F977D72-1785-4C79-A990-5ED3E7A90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8834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8AA5383F-F002-4889-AC02-2E2EBA391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xmlns="" id="{6498CABF-AD92-41E5-8550-9A179D0516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xmlns="" id="{B27DCFA3-581D-43FD-8F0D-1A70E0A163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xmlns="" id="{417BE6F5-3D99-485B-B9D5-570BA4DCE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xmlns="" id="{144DC2C3-BD9D-4460-8FE0-1DE5E35CD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xmlns="" id="{DB596C56-720E-43A4-9D64-6D51F6909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0940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F82CF4F0-7017-48C2-88DC-DD3735EB6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xmlns="" id="{93A01782-8CB1-4051-BA03-3883DA0B0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xmlns="" id="{2CD7E5AE-8F2B-4BD2-A310-CFB2675CCF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xmlns="" id="{1CEBD586-C05B-4B1E-A813-080229727F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xmlns="" id="{BEB86A3E-C4CC-4499-AA80-EEBDC5BD00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xmlns="" id="{3FB6CDCF-3B71-40EE-95E1-46BDFA93D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xmlns="" id="{0F5A8F55-D127-48C5-A0F9-0E5A4F0D9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xmlns="" id="{7B593176-B740-49EC-B012-CFBFDBC4E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8795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CF564E62-8849-450B-8EA9-7D179678A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xmlns="" id="{19A6C847-4E76-4256-88D3-784492AEA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xmlns="" id="{4D2EA99B-61BE-40B6-BCAB-889565E53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xmlns="" id="{F00BF69C-F3D8-4250-9E40-6AD1F5122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8505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xmlns="" id="{8CBA47BF-80AF-4DDE-93CB-7EA32F790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xmlns="" id="{7C3DE4D3-4F95-41AE-BC54-65463613B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57F81A49-CCDF-46F7-A496-1B310E9CB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2517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AB315F9C-69BF-4498-AA13-53B708042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xmlns="" id="{8820527A-ED6B-4EC3-99B5-2DA0C0D14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xmlns="" id="{41C93E51-D696-4253-A398-ECED01E8E9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xmlns="" id="{6C992C81-D009-49DC-B47A-DE76F3237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xmlns="" id="{F6C49C21-FC4C-4BE8-9326-BC2CEFF18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xmlns="" id="{658E318C-93AE-421F-9062-4BC2844CE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9563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634439DA-B2D3-4B8C-B96E-8B4D50D58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xmlns="" id="{F8F266E4-FCC3-4A5A-BE83-8965B5C058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xmlns="" id="{3D73F894-F33D-4198-B19A-FCC6451242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xmlns="" id="{6820E476-5197-4DD1-9FB5-D57C94CC1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xmlns="" id="{86F8D3A2-4CD1-4CE8-B841-52C4980E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xmlns="" id="{5FECF82A-790D-46CF-8390-1A2DE1ACD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5658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93" y="44624"/>
            <a:ext cx="4700075" cy="936104"/>
          </a:xfrm>
        </p:spPr>
        <p:txBody>
          <a:bodyPr>
            <a:normAutofit/>
          </a:bodyPr>
          <a:lstStyle>
            <a:lvl1pPr algn="l">
              <a:defRPr sz="1800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0291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9A8739AC-DC0C-4512-B414-1F92924C9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xmlns="" id="{6C10D021-420F-4A3E-AA67-A4B9F85A10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xmlns="" id="{DB3C7E0A-0088-4F72-BDFA-30494F109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xmlns="" id="{85CC9703-30D4-4B2D-90E2-176334993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xmlns="" id="{6025A637-F699-4D6D-B7FC-6F320835C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6320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xmlns="" id="{716B0D25-7C10-4F64-A757-9179C15DA3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xmlns="" id="{30DDF323-3EE1-4AAB-B895-98F23E3F8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xmlns="" id="{3625C8EF-5D1B-4C01-BF9C-279EC4A4B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xmlns="" id="{F0325FAA-2D44-489E-811F-1252C761F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xmlns="" id="{137F1FBD-32BB-4A3B-8631-CF64E2574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5020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3059832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178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4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6426616" y="0"/>
            <a:ext cx="3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" name="Rectangle 2"/>
          <p:cNvSpPr/>
          <p:nvPr userDrawn="1"/>
        </p:nvSpPr>
        <p:spPr>
          <a:xfrm>
            <a:off x="6462616" y="1749000"/>
            <a:ext cx="180000" cy="3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50067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tyle slide layout">
    <p:bg>
      <p:bgPr>
        <a:blipFill dpi="0" rotWithShape="1">
          <a:blip r:embed="rId2">
            <a:lum/>
          </a:blip>
          <a:srcRect/>
          <a:stretch>
            <a:fillRect l="50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xmlns="" id="{070D5907-0BF6-4B53-8408-C8B6DFB41C84}"/>
              </a:ext>
            </a:extLst>
          </p:cNvPr>
          <p:cNvSpPr/>
          <p:nvPr userDrawn="1"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89A4E7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xmlns="" id="{03B98F0A-ED4B-4B71-8FDC-0EA835D6D7C8}"/>
              </a:ext>
            </a:extLst>
          </p:cNvPr>
          <p:cNvSpPr/>
          <p:nvPr userDrawn="1"/>
        </p:nvSpPr>
        <p:spPr>
          <a:xfrm>
            <a:off x="4572000" y="-25400"/>
            <a:ext cx="4572000" cy="6858000"/>
          </a:xfrm>
          <a:prstGeom prst="rect">
            <a:avLst/>
          </a:prstGeom>
          <a:solidFill>
            <a:srgbClr val="2349AC">
              <a:alpha val="48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</p:spTree>
    <p:extLst>
      <p:ext uri="{BB962C8B-B14F-4D97-AF65-F5344CB8AC3E}">
        <p14:creationId xmlns:p14="http://schemas.microsoft.com/office/powerpoint/2010/main" val="48466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slide layout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5000"/>
                    </a14:imgEffect>
                    <a14:imgEffect>
                      <a14:brightnessContrast bright="-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46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970329-3F49-468D-B494-C62F1C1EC133}" type="datetime1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2019.11.20.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4ECFDF-B4B8-4D79-9C23-DD008FAF0A0B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none" strike="noStrike" kern="1200" cap="all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17366268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700075" cy="936104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A96566-6364-406A-836B-92361E0412DF}" type="datetime1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2019.11.20.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4ECFDF-B4B8-4D79-9C23-DD008FAF0A0B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91703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48B10-A7D6-4769-BAF3-E071CCD8426A}" type="datetime1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2019.11.20.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4ECFDF-B4B8-4D79-9C23-DD008FAF0A0B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none" strike="noStrike" kern="1200" cap="all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6018777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4D6B6-4E66-4913-A9D7-83F78AAD7540}" type="datetime1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2019.11.20.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4ECFDF-B4B8-4D79-9C23-DD008FAF0A0B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29099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FBBFB6-0B2E-4669-9BD8-FB46E3492CAC}" type="datetime1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2019.11.20.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4ECFDF-B4B8-4D79-9C23-DD008FAF0A0B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4262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z="180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147832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89" y="1628800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428537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1DDA3B-32E5-4391-825C-A34C61B7EE29}" type="datetime1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2019.11.20.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4ECFDF-B4B8-4D79-9C23-DD008FAF0A0B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5711957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ECD7FB-DEEE-437E-B401-4FA0FCFF8DED}" type="datetime1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2019.11.20.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4ECFDF-B4B8-4D79-9C23-DD008FAF0A0B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05327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418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2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4ECFDF-B4B8-4D79-9C23-DD008FAF0A0B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pic>
        <p:nvPicPr>
          <p:cNvPr id="10" name="Kép 47">
            <a:extLst>
              <a:ext uri="{FF2B5EF4-FFF2-40B4-BE49-F238E27FC236}">
                <a16:creationId xmlns:a16="http://schemas.microsoft.com/office/drawing/2014/main" xmlns="" id="{247A1CBF-0AD4-4D00-A5CC-D362D9F4EE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40353" y="278672"/>
            <a:ext cx="111870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453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796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696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91" y="1628802"/>
            <a:ext cx="5111750" cy="46910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801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3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24770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3952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33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385754" indent="-385754" algn="l">
              <a:spcAft>
                <a:spcPts val="45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/>
              <a:t>Click to edit Alcím</a:t>
            </a:r>
          </a:p>
          <a:p>
            <a:pPr lvl="0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8832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36105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719" r:id="rId10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685783" rtl="0" eaLnBrk="1" latinLnBrk="0" hangingPunct="1">
        <a:spcBef>
          <a:spcPct val="0"/>
        </a:spcBef>
        <a:buNone/>
        <a:defRPr sz="18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57168" indent="-257168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57199" indent="-214308" algn="l" defTabSz="685783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28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20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12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xmlns="" id="{B210F1F0-1558-4664-83D6-835CA481E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xmlns="" id="{C8C9F16B-03D0-4487-BF5E-9198DA034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xmlns="" id="{9B97105D-BABD-430B-8E02-26EA382865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B1A3A-4FA6-4C31-A4A8-2170EB54106C}" type="datetimeFigureOut">
              <a:rPr lang="hu-HU" smtClean="0"/>
              <a:t>2019.11.20.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xmlns="" id="{339A9161-0A78-4E24-9815-B3479FF22F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xmlns="" id="{B881EC88-33AB-4177-A5CF-07D4E3DE99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242EF-70E5-40F0-991A-8475095ADAB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2667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DA99E7-CE48-4259-B801-469CCD5EC078}" type="datetime1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2019.11.20.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4ECFDF-B4B8-4D79-9C23-DD008FAF0A0B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67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296219" y="1941912"/>
            <a:ext cx="5141199" cy="2141715"/>
          </a:xfrm>
        </p:spPr>
        <p:txBody>
          <a:bodyPr/>
          <a:lstStyle/>
          <a:p>
            <a:pPr algn="ctr"/>
            <a:r>
              <a:rPr lang="hu-HU" sz="3600" dirty="0"/>
              <a:t>asp 2.0 projekt </a:t>
            </a:r>
            <a:r>
              <a:rPr lang="hu-HU" sz="3600" dirty="0" smtClean="0"/>
              <a:t>Adattárház </a:t>
            </a:r>
            <a:r>
              <a:rPr lang="hu-HU" sz="3600" dirty="0" err="1" smtClean="0"/>
              <a:t>előrehaladása</a:t>
            </a:r>
            <a:r>
              <a:rPr lang="hu-HU" sz="3600" dirty="0" smtClean="0"/>
              <a:t>:</a:t>
            </a:r>
            <a:r>
              <a:rPr lang="hu-HU" sz="3600" dirty="0"/>
              <a:t/>
            </a:r>
            <a:br>
              <a:rPr lang="hu-HU" sz="3600" dirty="0"/>
            </a:br>
            <a:r>
              <a:rPr lang="hu-HU" sz="2400" dirty="0"/>
              <a:t>Gazdálkodási </a:t>
            </a:r>
            <a:r>
              <a:rPr lang="hu-HU" sz="2400" dirty="0" smtClean="0"/>
              <a:t>adatkör</a:t>
            </a:r>
            <a:endParaRPr lang="hu-HU" sz="2400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xmlns="" id="{247A1CBF-0AD4-4D00-A5CC-D362D9F4E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4286" y="6293901"/>
            <a:ext cx="864096" cy="305874"/>
          </a:xfrm>
          <a:prstGeom prst="rect">
            <a:avLst/>
          </a:prstGeom>
        </p:spPr>
      </p:pic>
      <p:sp>
        <p:nvSpPr>
          <p:cNvPr id="5" name="Cím 1">
            <a:extLst>
              <a:ext uri="{FF2B5EF4-FFF2-40B4-BE49-F238E27FC236}">
                <a16:creationId xmlns:a16="http://schemas.microsoft.com/office/drawing/2014/main" xmlns="" id="{25B3220E-EA50-4C12-97F8-DE8004DED5B4}"/>
              </a:ext>
            </a:extLst>
          </p:cNvPr>
          <p:cNvSpPr txBox="1">
            <a:spLocks/>
          </p:cNvSpPr>
          <p:nvPr/>
        </p:nvSpPr>
        <p:spPr>
          <a:xfrm>
            <a:off x="2951203" y="4317999"/>
            <a:ext cx="2585073" cy="1074844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hu-HU" sz="1800" cap="none" dirty="0"/>
              <a:t>Kurdi Márió</a:t>
            </a:r>
          </a:p>
          <a:p>
            <a:r>
              <a:rPr lang="hu-HU" sz="1400" b="0" i="1" cap="none" dirty="0"/>
              <a:t>Szakértő</a:t>
            </a:r>
          </a:p>
          <a:p>
            <a:pPr defTabSz="685783">
              <a:defRPr/>
            </a:pPr>
            <a:r>
              <a:rPr lang="hu-HU" sz="1400" b="0" i="1" cap="none" dirty="0">
                <a:solidFill>
                  <a:prstClr val="white"/>
                </a:solidFill>
              </a:rPr>
              <a:t>Magyar Államkincstár</a:t>
            </a:r>
            <a:r>
              <a:rPr lang="hu-HU" sz="2250" cap="none" dirty="0">
                <a:solidFill>
                  <a:prstClr val="white"/>
                </a:solidFill>
              </a:rPr>
              <a:t>               </a:t>
            </a: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</a:t>
            </a: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   </a:t>
            </a:r>
          </a:p>
          <a:p>
            <a:pPr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</a:t>
            </a:r>
            <a:endParaRPr lang="hu-HU" sz="1500" b="0" cap="none" dirty="0">
              <a:solidFill>
                <a:prstClr val="white"/>
              </a:solidFill>
            </a:endParaRPr>
          </a:p>
        </p:txBody>
      </p:sp>
      <p:pic>
        <p:nvPicPr>
          <p:cNvPr id="41" name="Kép 40">
            <a:extLst>
              <a:ext uri="{FF2B5EF4-FFF2-40B4-BE49-F238E27FC236}">
                <a16:creationId xmlns:a16="http://schemas.microsoft.com/office/drawing/2014/main" xmlns="" id="{1FCFA9EB-1CB9-46C8-838A-37E584096A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7037"/>
          <a:stretch/>
        </p:blipFill>
        <p:spPr>
          <a:xfrm>
            <a:off x="31994" y="0"/>
            <a:ext cx="2762181" cy="4317999"/>
          </a:xfrm>
          <a:prstGeom prst="rect">
            <a:avLst/>
          </a:prstGeom>
        </p:spPr>
      </p:pic>
      <p:pic>
        <p:nvPicPr>
          <p:cNvPr id="43" name="Kép 42">
            <a:extLst>
              <a:ext uri="{FF2B5EF4-FFF2-40B4-BE49-F238E27FC236}">
                <a16:creationId xmlns:a16="http://schemas.microsoft.com/office/drawing/2014/main" xmlns="" id="{68C8B811-0380-4DD4-9DD1-5DCBFC5BD1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9815"/>
          <a:stretch/>
        </p:blipFill>
        <p:spPr>
          <a:xfrm>
            <a:off x="0" y="0"/>
            <a:ext cx="2664286" cy="54990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Téglalap 22">
            <a:extLst>
              <a:ext uri="{FF2B5EF4-FFF2-40B4-BE49-F238E27FC236}">
                <a16:creationId xmlns:a16="http://schemas.microsoft.com/office/drawing/2014/main" xmlns="" id="{15E3981B-E3DD-42AB-BBA0-DB1EBDFC3F07}"/>
              </a:ext>
            </a:extLst>
          </p:cNvPr>
          <p:cNvSpPr/>
          <p:nvPr/>
        </p:nvSpPr>
        <p:spPr>
          <a:xfrm>
            <a:off x="0" y="1"/>
            <a:ext cx="2534394" cy="6857998"/>
          </a:xfrm>
          <a:custGeom>
            <a:avLst/>
            <a:gdLst>
              <a:gd name="connsiteX0" fmla="*/ 0 w 3095625"/>
              <a:gd name="connsiteY0" fmla="*/ 0 h 6858000"/>
              <a:gd name="connsiteX1" fmla="*/ 3095625 w 3095625"/>
              <a:gd name="connsiteY1" fmla="*/ 0 h 6858000"/>
              <a:gd name="connsiteX2" fmla="*/ 3095625 w 3095625"/>
              <a:gd name="connsiteY2" fmla="*/ 6858000 h 6858000"/>
              <a:gd name="connsiteX3" fmla="*/ 0 w 3095625"/>
              <a:gd name="connsiteY3" fmla="*/ 6858000 h 6858000"/>
              <a:gd name="connsiteX4" fmla="*/ 0 w 3095625"/>
              <a:gd name="connsiteY4" fmla="*/ 0 h 6858000"/>
              <a:gd name="connsiteX0" fmla="*/ 0 w 3239558"/>
              <a:gd name="connsiteY0" fmla="*/ 0 h 6858000"/>
              <a:gd name="connsiteX1" fmla="*/ 3095625 w 3239558"/>
              <a:gd name="connsiteY1" fmla="*/ 0 h 6858000"/>
              <a:gd name="connsiteX2" fmla="*/ 3095625 w 3239558"/>
              <a:gd name="connsiteY2" fmla="*/ 6858000 h 6858000"/>
              <a:gd name="connsiteX3" fmla="*/ 0 w 3239558"/>
              <a:gd name="connsiteY3" fmla="*/ 6858000 h 6858000"/>
              <a:gd name="connsiteX4" fmla="*/ 0 w 3239558"/>
              <a:gd name="connsiteY4" fmla="*/ 0 h 6858000"/>
              <a:gd name="connsiteX0" fmla="*/ 0 w 3342097"/>
              <a:gd name="connsiteY0" fmla="*/ 0 h 6858000"/>
              <a:gd name="connsiteX1" fmla="*/ 3095625 w 3342097"/>
              <a:gd name="connsiteY1" fmla="*/ 0 h 6858000"/>
              <a:gd name="connsiteX2" fmla="*/ 3095625 w 3342097"/>
              <a:gd name="connsiteY2" fmla="*/ 6858000 h 6858000"/>
              <a:gd name="connsiteX3" fmla="*/ 0 w 3342097"/>
              <a:gd name="connsiteY3" fmla="*/ 6858000 h 6858000"/>
              <a:gd name="connsiteX4" fmla="*/ 0 w 334209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2097" h="6858000">
                <a:moveTo>
                  <a:pt x="0" y="0"/>
                </a:moveTo>
                <a:lnTo>
                  <a:pt x="3095625" y="0"/>
                </a:lnTo>
                <a:cubicBezTo>
                  <a:pt x="3419475" y="2381250"/>
                  <a:pt x="3429000" y="4619625"/>
                  <a:pt x="309562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CCDCE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3" name="Téglalap 22">
            <a:extLst>
              <a:ext uri="{FF2B5EF4-FFF2-40B4-BE49-F238E27FC236}">
                <a16:creationId xmlns:a16="http://schemas.microsoft.com/office/drawing/2014/main" xmlns="" id="{70692428-361B-44A8-B4AE-E8CF4FC5CD47}"/>
              </a:ext>
            </a:extLst>
          </p:cNvPr>
          <p:cNvSpPr/>
          <p:nvPr/>
        </p:nvSpPr>
        <p:spPr>
          <a:xfrm>
            <a:off x="0" y="1"/>
            <a:ext cx="2364872" cy="6857998"/>
          </a:xfrm>
          <a:custGeom>
            <a:avLst/>
            <a:gdLst>
              <a:gd name="connsiteX0" fmla="*/ 0 w 3095625"/>
              <a:gd name="connsiteY0" fmla="*/ 0 h 6858000"/>
              <a:gd name="connsiteX1" fmla="*/ 3095625 w 3095625"/>
              <a:gd name="connsiteY1" fmla="*/ 0 h 6858000"/>
              <a:gd name="connsiteX2" fmla="*/ 3095625 w 3095625"/>
              <a:gd name="connsiteY2" fmla="*/ 6858000 h 6858000"/>
              <a:gd name="connsiteX3" fmla="*/ 0 w 3095625"/>
              <a:gd name="connsiteY3" fmla="*/ 6858000 h 6858000"/>
              <a:gd name="connsiteX4" fmla="*/ 0 w 3095625"/>
              <a:gd name="connsiteY4" fmla="*/ 0 h 6858000"/>
              <a:gd name="connsiteX0" fmla="*/ 0 w 3239558"/>
              <a:gd name="connsiteY0" fmla="*/ 0 h 6858000"/>
              <a:gd name="connsiteX1" fmla="*/ 3095625 w 3239558"/>
              <a:gd name="connsiteY1" fmla="*/ 0 h 6858000"/>
              <a:gd name="connsiteX2" fmla="*/ 3095625 w 3239558"/>
              <a:gd name="connsiteY2" fmla="*/ 6858000 h 6858000"/>
              <a:gd name="connsiteX3" fmla="*/ 0 w 3239558"/>
              <a:gd name="connsiteY3" fmla="*/ 6858000 h 6858000"/>
              <a:gd name="connsiteX4" fmla="*/ 0 w 3239558"/>
              <a:gd name="connsiteY4" fmla="*/ 0 h 6858000"/>
              <a:gd name="connsiteX0" fmla="*/ 0 w 3342097"/>
              <a:gd name="connsiteY0" fmla="*/ 0 h 6858000"/>
              <a:gd name="connsiteX1" fmla="*/ 3095625 w 3342097"/>
              <a:gd name="connsiteY1" fmla="*/ 0 h 6858000"/>
              <a:gd name="connsiteX2" fmla="*/ 3095625 w 3342097"/>
              <a:gd name="connsiteY2" fmla="*/ 6858000 h 6858000"/>
              <a:gd name="connsiteX3" fmla="*/ 0 w 3342097"/>
              <a:gd name="connsiteY3" fmla="*/ 6858000 h 6858000"/>
              <a:gd name="connsiteX4" fmla="*/ 0 w 3342097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2097" h="6858000">
                <a:moveTo>
                  <a:pt x="0" y="0"/>
                </a:moveTo>
                <a:lnTo>
                  <a:pt x="3095625" y="0"/>
                </a:lnTo>
                <a:cubicBezTo>
                  <a:pt x="3419475" y="2381250"/>
                  <a:pt x="3429000" y="4619625"/>
                  <a:pt x="309562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 l="-56254" r="-264285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5" name="Téglalap 24">
            <a:extLst>
              <a:ext uri="{FF2B5EF4-FFF2-40B4-BE49-F238E27FC236}">
                <a16:creationId xmlns:a16="http://schemas.microsoft.com/office/drawing/2014/main" xmlns="" id="{3721FAE5-C8E2-45D2-95D9-5291DDF7DBD6}"/>
              </a:ext>
            </a:extLst>
          </p:cNvPr>
          <p:cNvSpPr/>
          <p:nvPr/>
        </p:nvSpPr>
        <p:spPr>
          <a:xfrm>
            <a:off x="790668" y="-1105714"/>
            <a:ext cx="390746" cy="988829"/>
          </a:xfrm>
          <a:prstGeom prst="rect">
            <a:avLst/>
          </a:prstGeom>
          <a:solidFill>
            <a:srgbClr val="CCD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6" name="Téglalap 25">
            <a:extLst>
              <a:ext uri="{FF2B5EF4-FFF2-40B4-BE49-F238E27FC236}">
                <a16:creationId xmlns:a16="http://schemas.microsoft.com/office/drawing/2014/main" xmlns="" id="{CC13006F-E656-4F60-AE19-4F61CDF6F167}"/>
              </a:ext>
            </a:extLst>
          </p:cNvPr>
          <p:cNvSpPr/>
          <p:nvPr/>
        </p:nvSpPr>
        <p:spPr>
          <a:xfrm>
            <a:off x="413511" y="-1105714"/>
            <a:ext cx="390746" cy="988829"/>
          </a:xfrm>
          <a:prstGeom prst="rect">
            <a:avLst/>
          </a:prstGeom>
          <a:solidFill>
            <a:srgbClr val="89A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7" name="Téglalap 26">
            <a:extLst>
              <a:ext uri="{FF2B5EF4-FFF2-40B4-BE49-F238E27FC236}">
                <a16:creationId xmlns:a16="http://schemas.microsoft.com/office/drawing/2014/main" xmlns="" id="{6F54710F-140E-45B2-8559-7B7E643FEB04}"/>
              </a:ext>
            </a:extLst>
          </p:cNvPr>
          <p:cNvSpPr/>
          <p:nvPr/>
        </p:nvSpPr>
        <p:spPr>
          <a:xfrm>
            <a:off x="1181414" y="-1105714"/>
            <a:ext cx="390746" cy="988829"/>
          </a:xfrm>
          <a:prstGeom prst="rect">
            <a:avLst/>
          </a:prstGeom>
          <a:solidFill>
            <a:srgbClr val="FF7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8" name="Téglalap 27">
            <a:extLst>
              <a:ext uri="{FF2B5EF4-FFF2-40B4-BE49-F238E27FC236}">
                <a16:creationId xmlns:a16="http://schemas.microsoft.com/office/drawing/2014/main" xmlns="" id="{03097C2A-C04A-4CE0-885F-3335B1D147C2}"/>
              </a:ext>
            </a:extLst>
          </p:cNvPr>
          <p:cNvSpPr/>
          <p:nvPr/>
        </p:nvSpPr>
        <p:spPr>
          <a:xfrm>
            <a:off x="31995" y="-1105714"/>
            <a:ext cx="390746" cy="988829"/>
          </a:xfrm>
          <a:prstGeom prst="rect">
            <a:avLst/>
          </a:prstGeom>
          <a:solidFill>
            <a:srgbClr val="234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44" name="Téglalap 43">
            <a:extLst>
              <a:ext uri="{FF2B5EF4-FFF2-40B4-BE49-F238E27FC236}">
                <a16:creationId xmlns:a16="http://schemas.microsoft.com/office/drawing/2014/main" xmlns="" id="{A053C6D6-E7E2-4998-B210-D3A6E4B02C9D}"/>
              </a:ext>
            </a:extLst>
          </p:cNvPr>
          <p:cNvSpPr/>
          <p:nvPr/>
        </p:nvSpPr>
        <p:spPr>
          <a:xfrm>
            <a:off x="1529961" y="-1105715"/>
            <a:ext cx="390746" cy="988829"/>
          </a:xfrm>
          <a:prstGeom prst="rect">
            <a:avLst/>
          </a:prstGeom>
          <a:solidFill>
            <a:srgbClr val="B3B3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hu-HU" sz="135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31" name="Cím 1">
            <a:extLst>
              <a:ext uri="{FF2B5EF4-FFF2-40B4-BE49-F238E27FC236}">
                <a16:creationId xmlns:a16="http://schemas.microsoft.com/office/drawing/2014/main" xmlns="" id="{2877137C-30CD-474E-B991-1BBE1F1FC69B}"/>
              </a:ext>
            </a:extLst>
          </p:cNvPr>
          <p:cNvSpPr txBox="1">
            <a:spLocks/>
          </p:cNvSpPr>
          <p:nvPr/>
        </p:nvSpPr>
        <p:spPr>
          <a:xfrm>
            <a:off x="3528382" y="6293901"/>
            <a:ext cx="1735696" cy="897875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 defTabSz="685783">
              <a:defRPr/>
            </a:pPr>
            <a:r>
              <a:rPr lang="hu-HU" sz="1350" b="0" i="1" cap="none" dirty="0">
                <a:solidFill>
                  <a:prstClr val="white"/>
                </a:solidFill>
              </a:rPr>
              <a:t>Budapest</a:t>
            </a:r>
          </a:p>
          <a:p>
            <a:pPr algn="ctr"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  </a:t>
            </a:r>
          </a:p>
          <a:p>
            <a:pPr algn="ctr" defTabSz="685783">
              <a:defRPr/>
            </a:pPr>
            <a:endParaRPr lang="hu-HU" sz="2250" cap="none" dirty="0">
              <a:solidFill>
                <a:prstClr val="white"/>
              </a:solidFill>
            </a:endParaRPr>
          </a:p>
          <a:p>
            <a:pPr algn="ctr" defTabSz="685783">
              <a:defRPr/>
            </a:pPr>
            <a:r>
              <a:rPr lang="hu-HU" sz="2250" cap="none" dirty="0">
                <a:solidFill>
                  <a:prstClr val="white"/>
                </a:solidFill>
              </a:rPr>
              <a:t>             </a:t>
            </a:r>
            <a:endParaRPr lang="hu-HU" sz="1500" b="0" cap="none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22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72636"/>
            <a:ext cx="9144000" cy="2570577"/>
          </a:xfrm>
          <a:prstGeom prst="rect">
            <a:avLst/>
          </a:prstGeom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10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Riportok –</a:t>
            </a:r>
            <a:br>
              <a:rPr lang="hu-HU" dirty="0"/>
            </a:br>
            <a:r>
              <a:rPr lang="hu-HU" dirty="0"/>
              <a:t>Kiadás szegmens elemzés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Ellipszis 6"/>
          <p:cNvSpPr/>
          <p:nvPr/>
        </p:nvSpPr>
        <p:spPr>
          <a:xfrm>
            <a:off x="4105085" y="2556387"/>
            <a:ext cx="4994709" cy="579539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Ellipszis 7"/>
          <p:cNvSpPr/>
          <p:nvPr/>
        </p:nvSpPr>
        <p:spPr>
          <a:xfrm>
            <a:off x="0" y="2427439"/>
            <a:ext cx="4237703" cy="97452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Ellipszis 9"/>
          <p:cNvSpPr/>
          <p:nvPr/>
        </p:nvSpPr>
        <p:spPr>
          <a:xfrm>
            <a:off x="4572000" y="3552933"/>
            <a:ext cx="1981200" cy="99028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596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Kép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32" y="1504061"/>
            <a:ext cx="9144000" cy="5068353"/>
          </a:xfrm>
          <a:prstGeom prst="rect">
            <a:avLst/>
          </a:prstGeom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11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Riportok –</a:t>
            </a:r>
            <a:br>
              <a:rPr lang="hu-HU" dirty="0"/>
            </a:br>
            <a:r>
              <a:rPr lang="hu-HU" dirty="0"/>
              <a:t>Kiadás szegmens elemzés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Ellipszis 6"/>
          <p:cNvSpPr/>
          <p:nvPr/>
        </p:nvSpPr>
        <p:spPr>
          <a:xfrm>
            <a:off x="6233651" y="2133599"/>
            <a:ext cx="2148388" cy="19608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Ellipszis 7"/>
          <p:cNvSpPr/>
          <p:nvPr/>
        </p:nvSpPr>
        <p:spPr>
          <a:xfrm>
            <a:off x="5535483" y="2753675"/>
            <a:ext cx="757084" cy="394419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Ellipszis 9"/>
          <p:cNvSpPr/>
          <p:nvPr/>
        </p:nvSpPr>
        <p:spPr>
          <a:xfrm>
            <a:off x="6292566" y="2467885"/>
            <a:ext cx="2536801" cy="91441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Ellipszis 11"/>
          <p:cNvSpPr/>
          <p:nvPr/>
        </p:nvSpPr>
        <p:spPr>
          <a:xfrm>
            <a:off x="0" y="3687097"/>
            <a:ext cx="1615067" cy="32164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Ellipszis 12"/>
          <p:cNvSpPr/>
          <p:nvPr/>
        </p:nvSpPr>
        <p:spPr>
          <a:xfrm>
            <a:off x="113072" y="2568730"/>
            <a:ext cx="1381432" cy="81356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" name="Ellipszis 13"/>
          <p:cNvSpPr/>
          <p:nvPr/>
        </p:nvSpPr>
        <p:spPr>
          <a:xfrm>
            <a:off x="5262520" y="3572089"/>
            <a:ext cx="391028" cy="314939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" name="Ellipszis 14"/>
          <p:cNvSpPr/>
          <p:nvPr/>
        </p:nvSpPr>
        <p:spPr>
          <a:xfrm>
            <a:off x="7745165" y="3520501"/>
            <a:ext cx="391028" cy="314939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9381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60719"/>
            <a:ext cx="9145346" cy="3529783"/>
          </a:xfrm>
          <a:prstGeom prst="rect">
            <a:avLst/>
          </a:prstGeom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12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Riportok –</a:t>
            </a:r>
            <a:br>
              <a:rPr lang="hu-HU" dirty="0"/>
            </a:br>
            <a:r>
              <a:rPr lang="hu-HU" dirty="0"/>
              <a:t>Kiadás szegmens elemzés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Ellipszis 6"/>
          <p:cNvSpPr/>
          <p:nvPr/>
        </p:nvSpPr>
        <p:spPr>
          <a:xfrm>
            <a:off x="7846140" y="1960719"/>
            <a:ext cx="988181" cy="40149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" name="Ellipszis 13"/>
          <p:cNvSpPr/>
          <p:nvPr/>
        </p:nvSpPr>
        <p:spPr>
          <a:xfrm>
            <a:off x="4429432" y="3089798"/>
            <a:ext cx="4257368" cy="43127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" name="Ellipszis 14"/>
          <p:cNvSpPr/>
          <p:nvPr/>
        </p:nvSpPr>
        <p:spPr>
          <a:xfrm>
            <a:off x="0" y="3806739"/>
            <a:ext cx="786581" cy="168376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Ellipszis 15"/>
          <p:cNvSpPr/>
          <p:nvPr/>
        </p:nvSpPr>
        <p:spPr>
          <a:xfrm>
            <a:off x="8293509" y="3949570"/>
            <a:ext cx="786581" cy="168376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3460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389542"/>
            <a:ext cx="9080090" cy="4979204"/>
          </a:xfrm>
          <a:prstGeom prst="rect">
            <a:avLst/>
          </a:prstGeom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13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Riportok –</a:t>
            </a:r>
            <a:br>
              <a:rPr lang="hu-HU" dirty="0"/>
            </a:br>
            <a:r>
              <a:rPr lang="hu-HU" dirty="0"/>
              <a:t>Kiadás szegmens elemzés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15" name="Ellipszis 14"/>
          <p:cNvSpPr/>
          <p:nvPr/>
        </p:nvSpPr>
        <p:spPr>
          <a:xfrm>
            <a:off x="1" y="3806739"/>
            <a:ext cx="619432" cy="214177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1969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12" y="1382005"/>
            <a:ext cx="9100988" cy="4340370"/>
          </a:xfrm>
          <a:prstGeom prst="rect">
            <a:avLst/>
          </a:prstGeom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14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Riportok – űrlap adatok az elemi adatokból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15" name="Ellipszis 14"/>
          <p:cNvSpPr/>
          <p:nvPr/>
        </p:nvSpPr>
        <p:spPr>
          <a:xfrm>
            <a:off x="-88490" y="1494504"/>
            <a:ext cx="776747" cy="422787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Ellipszis 7"/>
          <p:cNvSpPr/>
          <p:nvPr/>
        </p:nvSpPr>
        <p:spPr>
          <a:xfrm>
            <a:off x="2875938" y="1936955"/>
            <a:ext cx="358876" cy="154366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Ellipszis 8"/>
          <p:cNvSpPr/>
          <p:nvPr/>
        </p:nvSpPr>
        <p:spPr>
          <a:xfrm>
            <a:off x="3539613" y="1809135"/>
            <a:ext cx="806245" cy="391324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Ellipszis 9"/>
          <p:cNvSpPr/>
          <p:nvPr/>
        </p:nvSpPr>
        <p:spPr>
          <a:xfrm>
            <a:off x="8555298" y="4542502"/>
            <a:ext cx="588702" cy="30971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Ellipszis 10"/>
          <p:cNvSpPr/>
          <p:nvPr/>
        </p:nvSpPr>
        <p:spPr>
          <a:xfrm>
            <a:off x="8555298" y="2300748"/>
            <a:ext cx="588702" cy="30971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6896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327356"/>
            <a:ext cx="9143999" cy="4868028"/>
          </a:xfrm>
          <a:prstGeom prst="rect">
            <a:avLst/>
          </a:prstGeom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15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Riportok – űrlap adatok az elemi adatokból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15" name="Ellipszis 14"/>
          <p:cNvSpPr/>
          <p:nvPr/>
        </p:nvSpPr>
        <p:spPr>
          <a:xfrm>
            <a:off x="1" y="4640826"/>
            <a:ext cx="619432" cy="130769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Ellipszis 6"/>
          <p:cNvSpPr/>
          <p:nvPr/>
        </p:nvSpPr>
        <p:spPr>
          <a:xfrm>
            <a:off x="-79878" y="1327356"/>
            <a:ext cx="619432" cy="130769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Ellipszis 7"/>
          <p:cNvSpPr/>
          <p:nvPr/>
        </p:nvSpPr>
        <p:spPr>
          <a:xfrm>
            <a:off x="8604447" y="5125064"/>
            <a:ext cx="619432" cy="65630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Ellipszis 8"/>
          <p:cNvSpPr/>
          <p:nvPr/>
        </p:nvSpPr>
        <p:spPr>
          <a:xfrm>
            <a:off x="8604447" y="1791929"/>
            <a:ext cx="619432" cy="685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087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16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9248" y="213610"/>
            <a:ext cx="4412043" cy="864096"/>
          </a:xfrm>
        </p:spPr>
        <p:txBody>
          <a:bodyPr/>
          <a:lstStyle/>
          <a:p>
            <a:pPr algn="ctr"/>
            <a:r>
              <a:rPr lang="hu-HU" dirty="0"/>
              <a:t>Miket tártunk fel a</a:t>
            </a:r>
            <a:br>
              <a:rPr lang="hu-HU" dirty="0"/>
            </a:br>
            <a:r>
              <a:rPr lang="hu-HU" dirty="0"/>
              <a:t>projekt alatt?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825" y="1553039"/>
            <a:ext cx="8357525" cy="4581061"/>
          </a:xfrm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hu-HU" sz="2000" b="1" u="sng" dirty="0"/>
              <a:t>Problémák, feltárt hibák, hiányosságok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2000" dirty="0"/>
              <a:t>Heterogén adatminőség (pl.: „középkori” számla),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2000" dirty="0"/>
              <a:t>„Furcsa” könyvelési gyakorlatok (pl.: 5 éve megszűnt </a:t>
            </a:r>
            <a:r>
              <a:rPr lang="hu-HU" sz="2000" dirty="0" err="1"/>
              <a:t>COFOG-ra</a:t>
            </a:r>
            <a:r>
              <a:rPr lang="hu-HU" sz="2000" dirty="0"/>
              <a:t>),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2000" dirty="0"/>
              <a:t>Forrásrendszeri hiányosságok (pl.: egyes funkciók, </a:t>
            </a:r>
            <a:r>
              <a:rPr lang="hu-HU" sz="2000" dirty="0" err="1"/>
              <a:t>validációk</a:t>
            </a:r>
            <a:r>
              <a:rPr lang="hu-HU" sz="2000" dirty="0"/>
              <a:t>, stb.),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2000" dirty="0"/>
              <a:t>Rendszercsatlakozóként a régi szakrendszer használata,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2000" dirty="0"/>
              <a:t>Stb...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hu-HU" sz="2000" dirty="0"/>
          </a:p>
        </p:txBody>
      </p:sp>
    </p:spTree>
    <p:extLst>
      <p:ext uri="{BB962C8B-B14F-4D97-AF65-F5344CB8AC3E}">
        <p14:creationId xmlns:p14="http://schemas.microsoft.com/office/powerpoint/2010/main" val="245144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17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9248" y="213610"/>
            <a:ext cx="4412043" cy="864096"/>
          </a:xfrm>
        </p:spPr>
        <p:txBody>
          <a:bodyPr/>
          <a:lstStyle/>
          <a:p>
            <a:pPr algn="ctr"/>
            <a:r>
              <a:rPr lang="hu-HU" dirty="0"/>
              <a:t>További lehetőségek az adatvagyonban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827" y="1916832"/>
            <a:ext cx="7992887" cy="2736304"/>
          </a:xfrm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hu-HU" sz="2000" b="1" u="sng" dirty="0"/>
              <a:t>További lehetőségek</a:t>
            </a:r>
            <a:r>
              <a:rPr lang="hu-HU" sz="2000" dirty="0"/>
              <a:t> a jelenlegi gazdálkodási adatvagyonban: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2000" dirty="0"/>
              <a:t>szegmens alapú elemzés kibővítése,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2000" dirty="0"/>
              <a:t>napi </a:t>
            </a:r>
            <a:r>
              <a:rPr lang="hu-HU" sz="2000" dirty="0" err="1"/>
              <a:t>küldésű</a:t>
            </a:r>
            <a:r>
              <a:rPr lang="hu-HU" sz="2000" dirty="0"/>
              <a:t> elemi adatok további hasznosításának vizsgálata,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2000" dirty="0"/>
              <a:t>a GAZD adatok más adatkörökkel történő összekapcsolása (ÖNEGM, ADÓ, IVK </a:t>
            </a:r>
            <a:r>
              <a:rPr lang="hu-HU" sz="2000" dirty="0" err="1"/>
              <a:t>stb</a:t>
            </a:r>
            <a:r>
              <a:rPr lang="hu-HU" sz="2000" dirty="0"/>
              <a:t>…​).</a:t>
            </a:r>
          </a:p>
        </p:txBody>
      </p:sp>
    </p:spTree>
    <p:extLst>
      <p:ext uri="{BB962C8B-B14F-4D97-AF65-F5344CB8AC3E}">
        <p14:creationId xmlns:p14="http://schemas.microsoft.com/office/powerpoint/2010/main" val="110063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ép 9">
            <a:extLst>
              <a:ext uri="{FF2B5EF4-FFF2-40B4-BE49-F238E27FC236}">
                <a16:creationId xmlns:a16="http://schemas.microsoft.com/office/drawing/2014/main" xmlns="" id="{3554E28B-A6A3-4E99-BACD-DF9A21599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6297467"/>
            <a:ext cx="1859853" cy="432048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xmlns="" id="{247A1CBF-0AD4-4D00-A5CC-D362D9F4EE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6398" y="6321683"/>
            <a:ext cx="1152128" cy="407832"/>
          </a:xfrm>
          <a:prstGeom prst="rect">
            <a:avLst/>
          </a:prstGeom>
        </p:spPr>
      </p:pic>
      <p:sp>
        <p:nvSpPr>
          <p:cNvPr id="8" name="Cím 1"/>
          <p:cNvSpPr txBox="1">
            <a:spLocks/>
          </p:cNvSpPr>
          <p:nvPr/>
        </p:nvSpPr>
        <p:spPr>
          <a:xfrm>
            <a:off x="1403648" y="2060848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Köszönöm A FIGYELMET!</a:t>
            </a:r>
          </a:p>
        </p:txBody>
      </p:sp>
    </p:spTree>
    <p:extLst>
      <p:ext uri="{BB962C8B-B14F-4D97-AF65-F5344CB8AC3E}">
        <p14:creationId xmlns:p14="http://schemas.microsoft.com/office/powerpoint/2010/main" val="40213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4" y="1808660"/>
            <a:ext cx="7992887" cy="426794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hu-HU" sz="2000" b="1" u="sng" dirty="0"/>
              <a:t>AGENDA</a:t>
            </a:r>
          </a:p>
          <a:p>
            <a:pPr marL="85725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700" dirty="0"/>
              <a:t>Szakrendszerekből bekért </a:t>
            </a:r>
            <a:r>
              <a:rPr lang="hu-HU" sz="1700" u="sng" dirty="0"/>
              <a:t>adatkörök</a:t>
            </a:r>
            <a:r>
              <a:rPr lang="hu-HU" sz="1700" dirty="0"/>
              <a:t>,</a:t>
            </a:r>
          </a:p>
          <a:p>
            <a:pPr marL="85725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700" dirty="0"/>
              <a:t>Az </a:t>
            </a:r>
            <a:r>
              <a:rPr lang="hu-HU" sz="1700" u="sng" dirty="0"/>
              <a:t>adatszolgáltatás</a:t>
            </a:r>
            <a:r>
              <a:rPr lang="hu-HU" sz="1700" dirty="0"/>
              <a:t> állapota az éles környezetben,</a:t>
            </a:r>
          </a:p>
          <a:p>
            <a:pPr marL="85725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700" dirty="0"/>
              <a:t>Néhány </a:t>
            </a:r>
            <a:r>
              <a:rPr lang="hu-HU" sz="1700" u="sng" dirty="0"/>
              <a:t>riport</a:t>
            </a:r>
            <a:r>
              <a:rPr lang="hu-HU" sz="1700" dirty="0"/>
              <a:t> bemutatása,</a:t>
            </a:r>
          </a:p>
          <a:p>
            <a:pPr marL="1157279" lvl="2" indent="-457200">
              <a:spcBef>
                <a:spcPts val="600"/>
              </a:spcBef>
              <a:spcAft>
                <a:spcPts val="600"/>
              </a:spcAft>
            </a:pPr>
            <a:r>
              <a:rPr lang="hu-HU" sz="1400" dirty="0"/>
              <a:t>Kiadások és bevételek teljesülése COFOG-</a:t>
            </a:r>
            <a:r>
              <a:rPr lang="hu-HU" sz="1400" dirty="0" err="1"/>
              <a:t>onként</a:t>
            </a:r>
            <a:r>
              <a:rPr lang="hu-HU" sz="1400" dirty="0"/>
              <a:t>,</a:t>
            </a:r>
          </a:p>
          <a:p>
            <a:pPr marL="1157279" lvl="2" indent="-457200">
              <a:spcBef>
                <a:spcPts val="600"/>
              </a:spcBef>
              <a:spcAft>
                <a:spcPts val="600"/>
              </a:spcAft>
            </a:pPr>
            <a:r>
              <a:rPr lang="hu-HU" sz="1400" dirty="0"/>
              <a:t>Kiadás szegmens-elemzés,</a:t>
            </a:r>
          </a:p>
          <a:p>
            <a:pPr marL="1157279" lvl="2" indent="-457200">
              <a:spcBef>
                <a:spcPts val="600"/>
              </a:spcBef>
              <a:spcAft>
                <a:spcPts val="600"/>
              </a:spcAft>
            </a:pPr>
            <a:r>
              <a:rPr lang="hu-HU" sz="1400" dirty="0"/>
              <a:t>Űrlapok előállítása az elemi adatokból,</a:t>
            </a:r>
          </a:p>
          <a:p>
            <a:pPr marL="85725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700" dirty="0"/>
              <a:t>Eddig </a:t>
            </a:r>
            <a:r>
              <a:rPr lang="hu-HU" sz="1700" u="sng" dirty="0"/>
              <a:t>feltárt</a:t>
            </a:r>
            <a:r>
              <a:rPr lang="hu-HU" sz="1700" dirty="0"/>
              <a:t> hibák/hiányosságok,</a:t>
            </a:r>
          </a:p>
          <a:p>
            <a:pPr marL="85725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700" dirty="0"/>
              <a:t>További </a:t>
            </a:r>
            <a:r>
              <a:rPr lang="hu-HU" sz="1700" u="sng" dirty="0"/>
              <a:t>lehetőségek</a:t>
            </a:r>
            <a:r>
              <a:rPr lang="hu-HU" sz="1700" dirty="0"/>
              <a:t> az adatvagyon hasznosításban.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9975" y="55459"/>
            <a:ext cx="4412043" cy="864096"/>
          </a:xfrm>
        </p:spPr>
        <p:txBody>
          <a:bodyPr/>
          <a:lstStyle/>
          <a:p>
            <a:pPr algn="ctr"/>
            <a:r>
              <a:rPr lang="hu-HU" dirty="0"/>
              <a:t>agenda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09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3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/>
              <a:t>Adatkörök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4" y="1412775"/>
            <a:ext cx="7992887" cy="5207099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hu-HU" sz="1700" dirty="0"/>
              <a:t>A gazdálkodási szakrendszerekből bekért </a:t>
            </a:r>
            <a:r>
              <a:rPr lang="hu-HU" sz="1700" b="1" u="sng" dirty="0"/>
              <a:t>adatkörök</a:t>
            </a:r>
            <a:r>
              <a:rPr lang="hu-HU" sz="1700" dirty="0"/>
              <a:t>: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1700" b="1" u="sng" dirty="0"/>
              <a:t>Űrlap</a:t>
            </a:r>
            <a:r>
              <a:rPr lang="hu-HU" sz="1700" dirty="0"/>
              <a:t> adatkörök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hu-HU" sz="1400" dirty="0"/>
              <a:t>A fontosabb űrlapok (01, 02, 03, 04, 05, 06, 07, 12, 13, 15, 16, A, </a:t>
            </a:r>
            <a:r>
              <a:rPr lang="hu-HU" sz="1400" dirty="0" err="1"/>
              <a:t>egysz</a:t>
            </a:r>
            <a:r>
              <a:rPr lang="hu-HU" sz="1400" dirty="0"/>
              <a:t>. E)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hu-HU" sz="1400" dirty="0"/>
              <a:t>3 gyakorisággal, más-más funkciókkal (heti, havi, éves)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hu-HU" sz="1400" dirty="0"/>
              <a:t>2018 éves (kivéve 150)*, 2019.01 hótól havi és 2019.06 hótól heti adatszolgáltatások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1700" b="1" u="sng" dirty="0"/>
              <a:t>Analitikus</a:t>
            </a:r>
            <a:r>
              <a:rPr lang="hu-HU" sz="1700" dirty="0"/>
              <a:t> adatok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hu-HU" sz="1400" dirty="0"/>
              <a:t>Csak a könyvelt tételek!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hu-HU" sz="1400" dirty="0"/>
              <a:t>Kontír és az ezt alátámasztó elemi adatok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hu-HU" sz="1400" dirty="0"/>
              <a:t>2018.01.01-től ősfeltöltés (kivéve 150)*</a:t>
            </a:r>
          </a:p>
          <a:p>
            <a:pPr marL="4286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hu-HU" sz="1300" dirty="0"/>
              <a:t>*:2019 évi </a:t>
            </a:r>
            <a:r>
              <a:rPr lang="hu-HU" sz="1300" dirty="0" smtClean="0"/>
              <a:t>rendszercsatlakozók</a:t>
            </a:r>
            <a:endParaRPr lang="hu-HU" sz="1400" dirty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endParaRPr lang="hu-HU" sz="1400" dirty="0"/>
          </a:p>
        </p:txBody>
      </p:sp>
    </p:spTree>
    <p:extLst>
      <p:ext uri="{BB962C8B-B14F-4D97-AF65-F5344CB8AC3E}">
        <p14:creationId xmlns:p14="http://schemas.microsoft.com/office/powerpoint/2010/main" val="364925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4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/>
              <a:t>Adatszolgáltatás</a:t>
            </a:r>
            <a:br>
              <a:rPr lang="hu-HU" dirty="0"/>
            </a:br>
            <a:r>
              <a:rPr lang="hu-HU" dirty="0"/>
              <a:t>állapota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7" name="Tartalom helye 1">
            <a:extLst>
              <a:ext uri="{FF2B5EF4-FFF2-40B4-BE49-F238E27FC236}">
                <a16:creationId xmlns:a16="http://schemas.microsoft.com/office/drawing/2014/main" xmlns="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415852"/>
            <a:ext cx="8892480" cy="5184576"/>
          </a:xfrm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hu-HU" sz="2000" b="1" u="sng" dirty="0"/>
              <a:t>ASP</a:t>
            </a:r>
            <a:r>
              <a:rPr lang="hu-HU" sz="2000" dirty="0"/>
              <a:t> (3220 tenant, összesen kb. 10.590 PIR)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1700" dirty="0"/>
              <a:t>Űrlapok naprakészek: 2018 éves (kivéve 150)*, 2019 haviak, 2019.06.07-től hetiek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1700" dirty="0"/>
              <a:t>Analitika: 2018.01.01-tól az előző napig adatok (kivéve 150)*, apróbb javítások lehetnek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hu-HU" sz="2000" b="1" u="sng" dirty="0"/>
              <a:t>Interfészesek</a:t>
            </a:r>
            <a:r>
              <a:rPr lang="hu-HU" sz="2000" dirty="0"/>
              <a:t> (10 szállító, 39 önkormányzat, összesen 477 PIR)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u-HU" sz="1700" dirty="0"/>
              <a:t>Űrlapok: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u-HU" sz="1400" dirty="0"/>
              <a:t>8 szállító, 37 önkormányzat kapott engedélyt az éles ősfeltöltésre, 37 elvégezte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u-HU" sz="1400" dirty="0"/>
              <a:t>2018 éves, 2019 haviak naprakészek, néhány heti csomag hiányzik vagy javítandó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u-HU" sz="1700" dirty="0"/>
              <a:t>Analitika: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u-HU" sz="1400" dirty="0"/>
              <a:t>9 szállító, 38 önkormányzat kapott engedély az éles ősfeltöltésre, 36 elvégezte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u-HU" sz="1400" dirty="0"/>
              <a:t>közel naprakészek, néhány csomag hiányzik vagy javítandó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hu-HU" sz="2100" b="1" u="sng" dirty="0"/>
              <a:t>Országosan</a:t>
            </a:r>
            <a:r>
              <a:rPr lang="hu-HU" sz="2100" dirty="0"/>
              <a:t> a várt adatcsomagok több mint </a:t>
            </a:r>
            <a:r>
              <a:rPr lang="hu-HU" sz="2100" b="1" u="sng" dirty="0">
                <a:solidFill>
                  <a:srgbClr val="FF0000"/>
                </a:solidFill>
              </a:rPr>
              <a:t>99%</a:t>
            </a:r>
            <a:r>
              <a:rPr lang="hu-HU" sz="2100" dirty="0"/>
              <a:t>-a megérkezett.</a:t>
            </a:r>
            <a:endParaRPr lang="hu-HU" sz="2100" b="1" u="sng" dirty="0"/>
          </a:p>
        </p:txBody>
      </p:sp>
    </p:spTree>
    <p:extLst>
      <p:ext uri="{BB962C8B-B14F-4D97-AF65-F5344CB8AC3E}">
        <p14:creationId xmlns:p14="http://schemas.microsoft.com/office/powerpoint/2010/main" val="156638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5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/>
              <a:t>Riportok –</a:t>
            </a:r>
            <a:br>
              <a:rPr lang="hu-HU" dirty="0"/>
            </a:br>
            <a:r>
              <a:rPr lang="hu-HU" dirty="0"/>
              <a:t>portál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54635"/>
            <a:ext cx="9100218" cy="4538662"/>
          </a:xfrm>
          <a:prstGeom prst="rect">
            <a:avLst/>
          </a:prstGeom>
        </p:spPr>
      </p:pic>
      <p:sp>
        <p:nvSpPr>
          <p:cNvPr id="11" name="Ellipszis 10"/>
          <p:cNvSpPr/>
          <p:nvPr/>
        </p:nvSpPr>
        <p:spPr>
          <a:xfrm>
            <a:off x="290946" y="2643447"/>
            <a:ext cx="839586" cy="19950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Ellipszis 11"/>
          <p:cNvSpPr/>
          <p:nvPr/>
        </p:nvSpPr>
        <p:spPr>
          <a:xfrm>
            <a:off x="2812473" y="5813367"/>
            <a:ext cx="1909155" cy="37961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Ellipszis 12"/>
          <p:cNvSpPr/>
          <p:nvPr/>
        </p:nvSpPr>
        <p:spPr>
          <a:xfrm>
            <a:off x="365760" y="2795847"/>
            <a:ext cx="917172" cy="23829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3798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1266953"/>
            <a:ext cx="7901461" cy="5600443"/>
          </a:xfrm>
          <a:prstGeom prst="rect">
            <a:avLst/>
          </a:prstGeom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6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Riportok –</a:t>
            </a:r>
            <a:br>
              <a:rPr lang="hu-HU" dirty="0"/>
            </a:br>
            <a:r>
              <a:rPr lang="hu-HU" dirty="0"/>
              <a:t>05-06 űrlap elemző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11" name="Ellipszis 10"/>
          <p:cNvSpPr/>
          <p:nvPr/>
        </p:nvSpPr>
        <p:spPr>
          <a:xfrm>
            <a:off x="7420795" y="1432485"/>
            <a:ext cx="839586" cy="19950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Ellipszis 11"/>
          <p:cNvSpPr/>
          <p:nvPr/>
        </p:nvSpPr>
        <p:spPr>
          <a:xfrm>
            <a:off x="2441405" y="2722898"/>
            <a:ext cx="5178595" cy="37961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Ellipszis 12"/>
          <p:cNvSpPr/>
          <p:nvPr/>
        </p:nvSpPr>
        <p:spPr>
          <a:xfrm>
            <a:off x="6473144" y="1797521"/>
            <a:ext cx="1864823" cy="22890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" name="Ellipszis 13"/>
          <p:cNvSpPr/>
          <p:nvPr/>
        </p:nvSpPr>
        <p:spPr>
          <a:xfrm>
            <a:off x="406660" y="2864743"/>
            <a:ext cx="520098" cy="12024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" name="Ellipszis 14"/>
          <p:cNvSpPr/>
          <p:nvPr/>
        </p:nvSpPr>
        <p:spPr>
          <a:xfrm>
            <a:off x="406660" y="4256935"/>
            <a:ext cx="1502042" cy="383059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0041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51" y="1331077"/>
            <a:ext cx="7774168" cy="5521120"/>
          </a:xfrm>
          <a:prstGeom prst="rect">
            <a:avLst/>
          </a:prstGeom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7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Riportok –</a:t>
            </a:r>
            <a:br>
              <a:rPr lang="hu-HU" dirty="0"/>
            </a:br>
            <a:r>
              <a:rPr lang="hu-HU" dirty="0"/>
              <a:t>05-06 űrlap elemző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11" name="Ellipszis 10"/>
          <p:cNvSpPr/>
          <p:nvPr/>
        </p:nvSpPr>
        <p:spPr>
          <a:xfrm>
            <a:off x="7180542" y="3921616"/>
            <a:ext cx="839586" cy="19950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Ellipszis 12"/>
          <p:cNvSpPr/>
          <p:nvPr/>
        </p:nvSpPr>
        <p:spPr>
          <a:xfrm>
            <a:off x="2291211" y="4141786"/>
            <a:ext cx="5495977" cy="29723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Ellipszis 15"/>
          <p:cNvSpPr/>
          <p:nvPr/>
        </p:nvSpPr>
        <p:spPr>
          <a:xfrm>
            <a:off x="2399407" y="2790287"/>
            <a:ext cx="5279587" cy="38249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" name="Ellipszis 16"/>
          <p:cNvSpPr/>
          <p:nvPr/>
        </p:nvSpPr>
        <p:spPr>
          <a:xfrm>
            <a:off x="1150736" y="6356359"/>
            <a:ext cx="7059199" cy="50164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4466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8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Riportok –</a:t>
            </a:r>
            <a:br>
              <a:rPr lang="hu-HU" dirty="0"/>
            </a:br>
            <a:r>
              <a:rPr lang="hu-HU" dirty="0"/>
              <a:t>05-06 űrlap elemző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085" y="1253158"/>
            <a:ext cx="7837474" cy="5604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47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xmlns="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9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:a16="http://schemas.microsoft.com/office/drawing/2014/main" xmlns="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Riportok –</a:t>
            </a:r>
            <a:br>
              <a:rPr lang="hu-HU" dirty="0"/>
            </a:br>
            <a:r>
              <a:rPr lang="hu-HU" dirty="0"/>
              <a:t>05-06 űrlap elemző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xmlns="" id="{71FEF02B-B581-4388-9714-2B17197BB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2264"/>
            <a:ext cx="9081348" cy="5058501"/>
          </a:xfrm>
          <a:prstGeom prst="rect">
            <a:avLst/>
          </a:prstGeom>
        </p:spPr>
      </p:pic>
      <p:sp>
        <p:nvSpPr>
          <p:cNvPr id="7" name="Ellipszis 6"/>
          <p:cNvSpPr/>
          <p:nvPr/>
        </p:nvSpPr>
        <p:spPr>
          <a:xfrm>
            <a:off x="7924171" y="2762865"/>
            <a:ext cx="841916" cy="377605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Ellipszis 7"/>
          <p:cNvSpPr/>
          <p:nvPr/>
        </p:nvSpPr>
        <p:spPr>
          <a:xfrm>
            <a:off x="539554" y="2820729"/>
            <a:ext cx="7125394" cy="1710309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Ellipszis 9"/>
          <p:cNvSpPr/>
          <p:nvPr/>
        </p:nvSpPr>
        <p:spPr>
          <a:xfrm>
            <a:off x="128372" y="4822038"/>
            <a:ext cx="7795799" cy="621659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2588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gyéni tervezé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3420</TotalTime>
  <Words>426</Words>
  <Application>Microsoft Office PowerPoint</Application>
  <PresentationFormat>Diavetítés a képernyőre (4:3 oldalarány)</PresentationFormat>
  <Paragraphs>101</Paragraphs>
  <Slides>18</Slides>
  <Notes>16</Notes>
  <HiddenSlides>0</HiddenSlides>
  <MMClips>0</MMClips>
  <ScaleCrop>false</ScaleCrop>
  <HeadingPairs>
    <vt:vector size="4" baseType="variant">
      <vt:variant>
        <vt:lpstr>Téma</vt:lpstr>
      </vt:variant>
      <vt:variant>
        <vt:i4>3</vt:i4>
      </vt:variant>
      <vt:variant>
        <vt:lpstr>Diacímek</vt:lpstr>
      </vt:variant>
      <vt:variant>
        <vt:i4>18</vt:i4>
      </vt:variant>
    </vt:vector>
  </HeadingPairs>
  <TitlesOfParts>
    <vt:vector size="21" baseType="lpstr">
      <vt:lpstr>1_Office-téma</vt:lpstr>
      <vt:lpstr>Egyéni tervezés</vt:lpstr>
      <vt:lpstr>Office-téma</vt:lpstr>
      <vt:lpstr>asp 2.0 projekt Adattárház előrehaladása: Gazdálkodási adatkör</vt:lpstr>
      <vt:lpstr>agenda</vt:lpstr>
      <vt:lpstr>Adatkörök</vt:lpstr>
      <vt:lpstr>Adatszolgáltatás állapota</vt:lpstr>
      <vt:lpstr>Riportok – portál</vt:lpstr>
      <vt:lpstr>Riportok – 05-06 űrlap elemző</vt:lpstr>
      <vt:lpstr>Riportok – 05-06 űrlap elemző</vt:lpstr>
      <vt:lpstr>Riportok – 05-06 űrlap elemző</vt:lpstr>
      <vt:lpstr>Riportok – 05-06 űrlap elemző</vt:lpstr>
      <vt:lpstr>Riportok – Kiadás szegmens elemzés</vt:lpstr>
      <vt:lpstr>Riportok – Kiadás szegmens elemzés</vt:lpstr>
      <vt:lpstr>Riportok – Kiadás szegmens elemzés</vt:lpstr>
      <vt:lpstr>Riportok – Kiadás szegmens elemzés</vt:lpstr>
      <vt:lpstr>Riportok – űrlap adatok az elemi adatokból</vt:lpstr>
      <vt:lpstr>Riportok – űrlap adatok az elemi adatokból</vt:lpstr>
      <vt:lpstr>Miket tártunk fel a projekt alatt?</vt:lpstr>
      <vt:lpstr>További lehetőségek az adatvagyonban</vt:lpstr>
      <vt:lpstr>PowerPoint bemutató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Magyar Államkincstár szerepe az önkormányzati elektronikus ügyintézés megvalósításában és üzemeltetésében</dc:title>
  <dc:creator>Kurdi Márió</dc:creator>
  <cp:lastModifiedBy>Molnár Judit</cp:lastModifiedBy>
  <cp:revision>232</cp:revision>
  <cp:lastPrinted>2019-10-14T15:30:45Z</cp:lastPrinted>
  <dcterms:created xsi:type="dcterms:W3CDTF">2019-04-16T12:15:59Z</dcterms:created>
  <dcterms:modified xsi:type="dcterms:W3CDTF">2019-11-20T12:33:57Z</dcterms:modified>
</cp:coreProperties>
</file>