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258" r:id="rId2"/>
    <p:sldId id="323" r:id="rId3"/>
    <p:sldId id="330" r:id="rId4"/>
    <p:sldId id="331" r:id="rId5"/>
    <p:sldId id="325" r:id="rId6"/>
    <p:sldId id="326" r:id="rId7"/>
    <p:sldId id="341" r:id="rId8"/>
    <p:sldId id="342" r:id="rId9"/>
    <p:sldId id="324" r:id="rId10"/>
    <p:sldId id="332" r:id="rId11"/>
    <p:sldId id="328" r:id="rId12"/>
    <p:sldId id="333" r:id="rId13"/>
    <p:sldId id="334" r:id="rId14"/>
    <p:sldId id="337" r:id="rId15"/>
    <p:sldId id="338" r:id="rId16"/>
    <p:sldId id="336" r:id="rId17"/>
    <p:sldId id="335" r:id="rId18"/>
    <p:sldId id="339" r:id="rId19"/>
    <p:sldId id="340" r:id="rId20"/>
    <p:sldId id="343" r:id="rId21"/>
    <p:sldId id="344" r:id="rId22"/>
    <p:sldId id="347" r:id="rId23"/>
    <p:sldId id="348" r:id="rId24"/>
    <p:sldId id="346" r:id="rId25"/>
    <p:sldId id="296" r:id="rId26"/>
  </p:sldIdLst>
  <p:sldSz cx="9906000" cy="4679950"/>
  <p:notesSz cx="6797675" cy="9926638"/>
  <p:defaultTextStyle>
    <a:defPPr>
      <a:defRPr lang="hu-HU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4">
          <p15:clr>
            <a:srgbClr val="A4A3A4"/>
          </p15:clr>
        </p15:guide>
        <p15:guide id="2" pos="312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0000"/>
    <a:srgbClr val="996600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97" autoAdjust="0"/>
    <p:restoredTop sz="94624" autoAdjust="0"/>
  </p:normalViewPr>
  <p:slideViewPr>
    <p:cSldViewPr>
      <p:cViewPr varScale="1">
        <p:scale>
          <a:sx n="158" d="100"/>
          <a:sy n="158" d="100"/>
        </p:scale>
        <p:origin x="174" y="126"/>
      </p:cViewPr>
      <p:guideLst>
        <p:guide orient="horz" pos="1474"/>
        <p:guide pos="31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F4C7682-CC23-4754-9658-BCA117A8F28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539750" y="744538"/>
            <a:ext cx="78771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noProof="0" smtClean="0"/>
              <a:t>Mintaszöveg szerkesztése</a:t>
            </a:r>
          </a:p>
          <a:p>
            <a:pPr lvl="1"/>
            <a:r>
              <a:rPr lang="hu-HU" altLang="hu-HU" noProof="0" smtClean="0"/>
              <a:t>Második szint</a:t>
            </a:r>
          </a:p>
          <a:p>
            <a:pPr lvl="2"/>
            <a:r>
              <a:rPr lang="hu-HU" altLang="hu-HU" noProof="0" smtClean="0"/>
              <a:t>Harmadik szint</a:t>
            </a:r>
          </a:p>
          <a:p>
            <a:pPr lvl="3"/>
            <a:r>
              <a:rPr lang="hu-HU" altLang="hu-HU" noProof="0" smtClean="0"/>
              <a:t>Negyedik szint</a:t>
            </a:r>
          </a:p>
          <a:p>
            <a:pPr lvl="4"/>
            <a:r>
              <a:rPr lang="hu-HU" altLang="hu-HU" noProof="0" smtClean="0"/>
              <a:t>Ötödik szint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6BC232B-CC70-439F-BD02-2AA319D0955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fld id="{E39DD05D-533C-45B2-831A-51B15A2A1E69}" type="slidenum">
              <a:rPr lang="hu-HU" altLang="hu-HU" sz="1200" smtClean="0">
                <a:latin typeface="Arial" panose="020B0604020202020204" pitchFamily="34" charset="0"/>
              </a:rPr>
              <a:pPr/>
              <a:t>1</a:t>
            </a:fld>
            <a:endParaRPr lang="hu-HU" altLang="hu-HU" sz="1200" smtClean="0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u-HU" altLang="hu-H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fld id="{5AB38FA5-4844-4758-B77B-56BAAFFC7F4A}" type="slidenum">
              <a:rPr lang="hu-HU" altLang="hu-HU" sz="1200" smtClean="0">
                <a:latin typeface="Arial" panose="020B0604020202020204" pitchFamily="34" charset="0"/>
              </a:rPr>
              <a:pPr/>
              <a:t>25</a:t>
            </a:fld>
            <a:endParaRPr lang="hu-HU" altLang="hu-HU" sz="1200" smtClean="0">
              <a:latin typeface="Arial" panose="020B0604020202020204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u-HU" alt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309563" y="1912938"/>
            <a:ext cx="1587" cy="2071687"/>
          </a:xfrm>
          <a:custGeom>
            <a:avLst/>
            <a:gdLst>
              <a:gd name="T0" fmla="*/ 0 w 1587"/>
              <a:gd name="T1" fmla="*/ 0 h 1912"/>
              <a:gd name="T2" fmla="*/ 0 w 1587"/>
              <a:gd name="T3" fmla="*/ 2147483646 h 1912"/>
              <a:gd name="T4" fmla="*/ 0 w 1587"/>
              <a:gd name="T5" fmla="*/ 2147483646 h 1912"/>
              <a:gd name="T6" fmla="*/ 0 w 1587"/>
              <a:gd name="T7" fmla="*/ 2147483646 h 1912"/>
              <a:gd name="T8" fmla="*/ 0 w 1587"/>
              <a:gd name="T9" fmla="*/ 2147483646 h 1912"/>
              <a:gd name="T10" fmla="*/ 0 w 1587"/>
              <a:gd name="T11" fmla="*/ 2147483646 h 1912"/>
              <a:gd name="T12" fmla="*/ 0 w 1587"/>
              <a:gd name="T13" fmla="*/ 0 h 1912"/>
              <a:gd name="T14" fmla="*/ 0 w 1587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7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742951" y="1363663"/>
            <a:ext cx="8420100" cy="976312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hu-HU" altLang="hu-HU" noProof="0" smtClean="0"/>
              <a:t>Mintacím szerkesztése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2651127"/>
            <a:ext cx="6934200" cy="119697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hu-HU" altLang="hu-HU" noProof="0" smtClean="0"/>
              <a:t>Alcím mintájának szerkesztése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E519F-A520-4C47-BDE6-50A0BE0044E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4522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27D00-83E8-47BD-BCC0-31296283C18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968714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7181850" y="200027"/>
            <a:ext cx="2228850" cy="39084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95299" y="200027"/>
            <a:ext cx="6534150" cy="39084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CCAF9-CEC8-4850-9581-E135CCB4DCC1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012591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495301" y="200027"/>
            <a:ext cx="8915400" cy="390842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83A8D-A05B-45CE-BE36-A6F15E53936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25853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08EBD-7EEB-49C0-B85C-4C94D81ED22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667858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76275" y="1166815"/>
            <a:ext cx="8543925" cy="1946275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76275" y="3132140"/>
            <a:ext cx="8543925" cy="1023937"/>
          </a:xfrm>
        </p:spPr>
        <p:txBody>
          <a:bodyPr/>
          <a:lstStyle>
            <a:lvl1pPr marL="0" indent="0">
              <a:buNone/>
              <a:defRPr sz="2400"/>
            </a:lvl1pPr>
            <a:lvl2pPr marL="457193" indent="0">
              <a:buNone/>
              <a:defRPr sz="2000"/>
            </a:lvl2pPr>
            <a:lvl3pPr marL="914387" indent="0">
              <a:buNone/>
              <a:defRPr sz="1800"/>
            </a:lvl3pPr>
            <a:lvl4pPr marL="1371580" indent="0">
              <a:buNone/>
              <a:defRPr sz="1600"/>
            </a:lvl4pPr>
            <a:lvl5pPr marL="1828772" indent="0">
              <a:buNone/>
              <a:defRPr sz="1600"/>
            </a:lvl5pPr>
            <a:lvl6pPr marL="2285965" indent="0">
              <a:buNone/>
              <a:defRPr sz="1600"/>
            </a:lvl6pPr>
            <a:lvl7pPr marL="2743159" indent="0">
              <a:buNone/>
              <a:defRPr sz="1600"/>
            </a:lvl7pPr>
            <a:lvl8pPr marL="3200352" indent="0">
              <a:buNone/>
              <a:defRPr sz="1600"/>
            </a:lvl8pPr>
            <a:lvl9pPr marL="3657545" indent="0">
              <a:buNone/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6A411-19E4-463D-B940-A03A4E7887C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562204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95300" y="1300165"/>
            <a:ext cx="4381500" cy="2808287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029201" y="1300165"/>
            <a:ext cx="4381500" cy="2808287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8D40E-D9D5-4BD3-A918-D7E5F89B654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388975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2626" y="249238"/>
            <a:ext cx="8543925" cy="9048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2626" y="1147763"/>
            <a:ext cx="4191000" cy="5619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3" indent="0">
              <a:buNone/>
              <a:defRPr sz="2000" b="1"/>
            </a:lvl2pPr>
            <a:lvl3pPr marL="914387" indent="0">
              <a:buNone/>
              <a:defRPr sz="1800" b="1"/>
            </a:lvl3pPr>
            <a:lvl4pPr marL="1371580" indent="0">
              <a:buNone/>
              <a:defRPr sz="1600" b="1"/>
            </a:lvl4pPr>
            <a:lvl5pPr marL="1828772" indent="0">
              <a:buNone/>
              <a:defRPr sz="1600" b="1"/>
            </a:lvl5pPr>
            <a:lvl6pPr marL="2285965" indent="0">
              <a:buNone/>
              <a:defRPr sz="1600" b="1"/>
            </a:lvl6pPr>
            <a:lvl7pPr marL="2743159" indent="0">
              <a:buNone/>
              <a:defRPr sz="1600" b="1"/>
            </a:lvl7pPr>
            <a:lvl8pPr marL="3200352" indent="0">
              <a:buNone/>
              <a:defRPr sz="1600" b="1"/>
            </a:lvl8pPr>
            <a:lvl9pPr marL="3657545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82626" y="1709738"/>
            <a:ext cx="4191000" cy="25146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5014914" y="1147763"/>
            <a:ext cx="4211637" cy="5619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3" indent="0">
              <a:buNone/>
              <a:defRPr sz="2000" b="1"/>
            </a:lvl2pPr>
            <a:lvl3pPr marL="914387" indent="0">
              <a:buNone/>
              <a:defRPr sz="1800" b="1"/>
            </a:lvl3pPr>
            <a:lvl4pPr marL="1371580" indent="0">
              <a:buNone/>
              <a:defRPr sz="1600" b="1"/>
            </a:lvl4pPr>
            <a:lvl5pPr marL="1828772" indent="0">
              <a:buNone/>
              <a:defRPr sz="1600" b="1"/>
            </a:lvl5pPr>
            <a:lvl6pPr marL="2285965" indent="0">
              <a:buNone/>
              <a:defRPr sz="1600" b="1"/>
            </a:lvl6pPr>
            <a:lvl7pPr marL="2743159" indent="0">
              <a:buNone/>
              <a:defRPr sz="1600" b="1"/>
            </a:lvl7pPr>
            <a:lvl8pPr marL="3200352" indent="0">
              <a:buNone/>
              <a:defRPr sz="1600" b="1"/>
            </a:lvl8pPr>
            <a:lvl9pPr marL="3657545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5014914" y="1709738"/>
            <a:ext cx="4211637" cy="25146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6FE53-DB2F-4245-AC02-D11A9CE497F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094437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64D2E-8A05-4DC2-AF2A-B7D9644D5E4E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559202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3B43A-5599-4961-B437-82CCF874136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287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2625" y="312738"/>
            <a:ext cx="3194050" cy="10906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11638" y="673102"/>
            <a:ext cx="5014912" cy="3325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82625" y="1403352"/>
            <a:ext cx="3194050" cy="2601913"/>
          </a:xfrm>
        </p:spPr>
        <p:txBody>
          <a:bodyPr/>
          <a:lstStyle>
            <a:lvl1pPr marL="0" indent="0">
              <a:buNone/>
              <a:defRPr sz="1600"/>
            </a:lvl1pPr>
            <a:lvl2pPr marL="457193" indent="0">
              <a:buNone/>
              <a:defRPr sz="1400"/>
            </a:lvl2pPr>
            <a:lvl3pPr marL="914387" indent="0">
              <a:buNone/>
              <a:defRPr sz="1200"/>
            </a:lvl3pPr>
            <a:lvl4pPr marL="1371580" indent="0">
              <a:buNone/>
              <a:defRPr sz="1000"/>
            </a:lvl4pPr>
            <a:lvl5pPr marL="1828772" indent="0">
              <a:buNone/>
              <a:defRPr sz="1000"/>
            </a:lvl5pPr>
            <a:lvl6pPr marL="2285965" indent="0">
              <a:buNone/>
              <a:defRPr sz="1000"/>
            </a:lvl6pPr>
            <a:lvl7pPr marL="2743159" indent="0">
              <a:buNone/>
              <a:defRPr sz="1000"/>
            </a:lvl7pPr>
            <a:lvl8pPr marL="3200352" indent="0">
              <a:buNone/>
              <a:defRPr sz="1000"/>
            </a:lvl8pPr>
            <a:lvl9pPr marL="3657545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7B00B-7C57-4305-ADDB-F633D881CFF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55025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2625" y="312738"/>
            <a:ext cx="3194050" cy="10906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4211638" y="673102"/>
            <a:ext cx="5014912" cy="3325813"/>
          </a:xfrm>
        </p:spPr>
        <p:txBody>
          <a:bodyPr/>
          <a:lstStyle>
            <a:lvl1pPr marL="0" indent="0">
              <a:buNone/>
              <a:defRPr sz="3200"/>
            </a:lvl1pPr>
            <a:lvl2pPr marL="457193" indent="0">
              <a:buNone/>
              <a:defRPr sz="2800"/>
            </a:lvl2pPr>
            <a:lvl3pPr marL="914387" indent="0">
              <a:buNone/>
              <a:defRPr sz="2400"/>
            </a:lvl3pPr>
            <a:lvl4pPr marL="1371580" indent="0">
              <a:buNone/>
              <a:defRPr sz="2000"/>
            </a:lvl4pPr>
            <a:lvl5pPr marL="1828772" indent="0">
              <a:buNone/>
              <a:defRPr sz="2000"/>
            </a:lvl5pPr>
            <a:lvl6pPr marL="2285965" indent="0">
              <a:buNone/>
              <a:defRPr sz="2000"/>
            </a:lvl6pPr>
            <a:lvl7pPr marL="2743159" indent="0">
              <a:buNone/>
              <a:defRPr sz="2000"/>
            </a:lvl7pPr>
            <a:lvl8pPr marL="3200352" indent="0">
              <a:buNone/>
              <a:defRPr sz="2000"/>
            </a:lvl8pPr>
            <a:lvl9pPr marL="3657545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82625" y="1403352"/>
            <a:ext cx="3194050" cy="2601913"/>
          </a:xfrm>
        </p:spPr>
        <p:txBody>
          <a:bodyPr/>
          <a:lstStyle>
            <a:lvl1pPr marL="0" indent="0">
              <a:buNone/>
              <a:defRPr sz="1600"/>
            </a:lvl1pPr>
            <a:lvl2pPr marL="457193" indent="0">
              <a:buNone/>
              <a:defRPr sz="1400"/>
            </a:lvl2pPr>
            <a:lvl3pPr marL="914387" indent="0">
              <a:buNone/>
              <a:defRPr sz="1200"/>
            </a:lvl3pPr>
            <a:lvl4pPr marL="1371580" indent="0">
              <a:buNone/>
              <a:defRPr sz="1000"/>
            </a:lvl4pPr>
            <a:lvl5pPr marL="1828772" indent="0">
              <a:buNone/>
              <a:defRPr sz="1000"/>
            </a:lvl5pPr>
            <a:lvl6pPr marL="2285965" indent="0">
              <a:buNone/>
              <a:defRPr sz="1000"/>
            </a:lvl6pPr>
            <a:lvl7pPr marL="2743159" indent="0">
              <a:buNone/>
              <a:defRPr sz="1000"/>
            </a:lvl7pPr>
            <a:lvl8pPr marL="3200352" indent="0">
              <a:buNone/>
              <a:defRPr sz="1000"/>
            </a:lvl8pPr>
            <a:lvl9pPr marL="3657545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72B7F-B22E-4107-A7B4-7ADEDE756F80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175423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00025"/>
            <a:ext cx="89154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300163"/>
            <a:ext cx="8915400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4262438"/>
            <a:ext cx="23114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4262438"/>
            <a:ext cx="31369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4262438"/>
            <a:ext cx="23114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DB6DAE2-874E-457D-B5F3-CB1FE075717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5pPr>
      <a:lvl6pPr marL="457193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6pPr>
      <a:lvl7pPr marL="914387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7pPr>
      <a:lvl8pPr marL="137158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8pPr>
      <a:lvl9pPr marL="1828772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anose="020B0604030504040204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kern="1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563" indent="-228596" algn="l" defTabSz="9143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55" indent="-228596" algn="l" defTabSz="9143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48" indent="-228596" algn="l" defTabSz="9143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41" indent="-228596" algn="l" defTabSz="91438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3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3" algn="l" defTabSz="9143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7" algn="l" defTabSz="9143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0" algn="l" defTabSz="9143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72" algn="l" defTabSz="9143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65" algn="l" defTabSz="9143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59" algn="l" defTabSz="9143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52" algn="l" defTabSz="9143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45" algn="l" defTabSz="9143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7"/>
          <p:cNvSpPr>
            <a:spLocks noChangeShapeType="1"/>
          </p:cNvSpPr>
          <p:nvPr/>
        </p:nvSpPr>
        <p:spPr bwMode="auto">
          <a:xfrm>
            <a:off x="415925" y="650875"/>
            <a:ext cx="9001125" cy="0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5123" name="Line 8"/>
          <p:cNvSpPr>
            <a:spLocks noChangeShapeType="1"/>
          </p:cNvSpPr>
          <p:nvPr/>
        </p:nvSpPr>
        <p:spPr bwMode="auto">
          <a:xfrm>
            <a:off x="415925" y="4140200"/>
            <a:ext cx="9001125" cy="33338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415925" y="1553369"/>
            <a:ext cx="9361487" cy="2213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r>
              <a:rPr lang="hu-HU" altLang="hu-HU" sz="2400" b="1" dirty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XX. Önkormányzati Költségvetési- és adókonferencia </a:t>
            </a:r>
            <a:endParaRPr lang="hu-HU" altLang="hu-HU" sz="2400" b="1" dirty="0" smtClean="0">
              <a:solidFill>
                <a:srgbClr val="CC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endParaRPr lang="hu-HU" altLang="hu-HU" sz="2400" b="1" dirty="0" smtClean="0">
              <a:solidFill>
                <a:srgbClr val="CC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r>
              <a:rPr lang="hu-HU" altLang="hu-H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Korsós László </a:t>
            </a:r>
          </a:p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r>
              <a:rPr lang="hu-HU" altLang="hu-H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Eger Megyei Jogú Város Polgármesteri Hivatal Adó Iroda Vezető</a:t>
            </a:r>
          </a:p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endParaRPr lang="hu-HU" altLang="hu-H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r>
              <a:rPr lang="hu-HU" altLang="hu-HU" sz="11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Eger, 2019. november 14.</a:t>
            </a:r>
            <a:endParaRPr lang="hu-HU" altLang="hu-HU" sz="11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125" name="Kép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111125"/>
            <a:ext cx="18557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endParaRPr lang="hu-HU" sz="1400" u="sng" dirty="0" smtClean="0">
              <a:solidFill>
                <a:srgbClr val="000000"/>
              </a:solidFill>
            </a:endParaRPr>
          </a:p>
          <a:p>
            <a:r>
              <a:rPr lang="hu-HU" sz="1400" u="sng" dirty="0" smtClean="0">
                <a:solidFill>
                  <a:srgbClr val="000000"/>
                </a:solidFill>
              </a:rPr>
              <a:t>HIPA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pPr algn="just"/>
            <a:r>
              <a:rPr lang="hu-HU" sz="1400" dirty="0">
                <a:solidFill>
                  <a:srgbClr val="000000"/>
                </a:solidFill>
              </a:rPr>
              <a:t>2019. július 1-jétől </a:t>
            </a:r>
            <a:r>
              <a:rPr lang="hu-HU" sz="1400" b="1" dirty="0">
                <a:solidFill>
                  <a:srgbClr val="000000"/>
                </a:solidFill>
              </a:rPr>
              <a:t>lényegileg megszűnt a székhely szerinti önkormányzati adóhatósághoz az adózók által történő külön bejelentkezési, változás-bejelentési kötelezettség</a:t>
            </a:r>
            <a:r>
              <a:rPr lang="hu-HU" sz="1400" dirty="0">
                <a:solidFill>
                  <a:srgbClr val="000000"/>
                </a:solidFill>
              </a:rPr>
              <a:t>, mert azt kiváltotta/kiváltja az állami adóhatóság </a:t>
            </a:r>
            <a:r>
              <a:rPr lang="hu-HU" sz="1400" dirty="0" smtClean="0">
                <a:solidFill>
                  <a:srgbClr val="000000"/>
                </a:solidFill>
              </a:rPr>
              <a:t>adatközlése.</a:t>
            </a:r>
          </a:p>
          <a:p>
            <a:pPr algn="just"/>
            <a:r>
              <a:rPr lang="hu-HU" sz="1400" dirty="0">
                <a:solidFill>
                  <a:srgbClr val="000000"/>
                </a:solidFill>
              </a:rPr>
              <a:t>Ezeket az információkat ugyanis az állami adóhatóság közvetlenül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(elektronikus módon a hivatali kapura) </a:t>
            </a:r>
            <a:r>
              <a:rPr lang="hu-HU" sz="1400" dirty="0">
                <a:solidFill>
                  <a:srgbClr val="000000"/>
                </a:solidFill>
              </a:rPr>
              <a:t>juttatja el a székhely szerinti önkormányzati adóhatósághoz</a:t>
            </a:r>
            <a:r>
              <a:rPr lang="hu-HU" sz="1400" dirty="0" smtClean="0">
                <a:solidFill>
                  <a:srgbClr val="000000"/>
                </a:solidFill>
              </a:rPr>
              <a:t>.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Önmagában </a:t>
            </a:r>
            <a:r>
              <a:rPr lang="hu-HU" sz="1400" dirty="0">
                <a:solidFill>
                  <a:srgbClr val="000000"/>
                </a:solidFill>
              </a:rPr>
              <a:t>a törvényi változás -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elsősorban adózói oldalról </a:t>
            </a:r>
            <a:r>
              <a:rPr lang="hu-HU" sz="1400" dirty="0">
                <a:solidFill>
                  <a:srgbClr val="000000"/>
                </a:solidFill>
              </a:rPr>
              <a:t>- </a:t>
            </a:r>
            <a:r>
              <a:rPr lang="hu-HU" sz="1400" b="1" dirty="0">
                <a:solidFill>
                  <a:srgbClr val="000000"/>
                </a:solidFill>
              </a:rPr>
              <a:t>abszolút pozitív tartalmú</a:t>
            </a:r>
            <a:r>
              <a:rPr lang="hu-HU" sz="1400" dirty="0">
                <a:solidFill>
                  <a:srgbClr val="000000"/>
                </a:solidFill>
              </a:rPr>
              <a:t>, ám a gyakorlati megvalósítás az ASP adó szakrendszer folyamatainak finomhangolását jelentheti. </a:t>
            </a:r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r>
              <a:rPr lang="hu-HU" sz="1400" dirty="0">
                <a:solidFill>
                  <a:srgbClr val="000000"/>
                </a:solidFill>
              </a:rPr>
              <a:t>Eger városához és más megyei jogú városok önkormányzati adóhatóságaihoz az állami adóhatóságtól az elmúlt három hónapban mintegy </a:t>
            </a:r>
            <a:r>
              <a:rPr lang="hu-HU" sz="1400" dirty="0">
                <a:solidFill>
                  <a:schemeClr val="accent6">
                    <a:lumMod val="50000"/>
                  </a:schemeClr>
                </a:solidFill>
              </a:rPr>
              <a:t>183 ezer (!) adatszolgáltatás </a:t>
            </a:r>
            <a:r>
              <a:rPr lang="hu-HU" sz="1400" dirty="0">
                <a:solidFill>
                  <a:srgbClr val="000000"/>
                </a:solidFill>
              </a:rPr>
              <a:t>érkezett. Az év végéig az adatszolgáltatási szám elérheti a </a:t>
            </a:r>
            <a:r>
              <a:rPr lang="hu-HU" sz="1400" dirty="0">
                <a:solidFill>
                  <a:schemeClr val="accent6">
                    <a:lumMod val="50000"/>
                  </a:schemeClr>
                </a:solidFill>
              </a:rPr>
              <a:t>360 ezres darab számot</a:t>
            </a:r>
            <a:r>
              <a:rPr lang="hu-HU" sz="1400" dirty="0" smtClean="0">
                <a:solidFill>
                  <a:srgbClr val="000000"/>
                </a:solidFill>
              </a:rPr>
              <a:t>.</a:t>
            </a:r>
          </a:p>
          <a:p>
            <a:pPr algn="just"/>
            <a:r>
              <a:rPr lang="hu-HU" sz="1400" dirty="0">
                <a:solidFill>
                  <a:srgbClr val="000000"/>
                </a:solidFill>
              </a:rPr>
              <a:t>Jövő évtől -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a NAV-</a:t>
            </a:r>
            <a:r>
              <a:rPr lang="hu-HU" sz="1400" i="1" dirty="0" err="1">
                <a:solidFill>
                  <a:srgbClr val="000000"/>
                </a:solidFill>
                <a:effectLst/>
              </a:rPr>
              <a:t>tól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 kapott információk alapján </a:t>
            </a:r>
            <a:r>
              <a:rPr lang="hu-HU" sz="1400" dirty="0">
                <a:solidFill>
                  <a:srgbClr val="000000"/>
                </a:solidFill>
              </a:rPr>
              <a:t>- valószínűsíthető az, hogy Eger városához </a:t>
            </a:r>
            <a:r>
              <a:rPr lang="hu-HU" sz="1400" dirty="0">
                <a:solidFill>
                  <a:schemeClr val="accent6">
                    <a:lumMod val="50000"/>
                  </a:schemeClr>
                </a:solidFill>
              </a:rPr>
              <a:t>több mint 40-50 ezer</a:t>
            </a:r>
            <a:r>
              <a:rPr lang="hu-HU" sz="1400" dirty="0">
                <a:solidFill>
                  <a:srgbClr val="000000"/>
                </a:solidFill>
              </a:rPr>
              <a:t> /a megyei jogú városi önkormányzati adóhatóságokhoz évi másfél millió db/ adatszolgáltatás érkezhet, amit jelentős ügyintézői közreműködéssel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– kvázi iktatott ügyiratként, egyfajta bevallás feldolgozásként -</a:t>
            </a:r>
            <a:r>
              <a:rPr lang="hu-HU" sz="1400" dirty="0">
                <a:solidFill>
                  <a:srgbClr val="000000"/>
                </a:solidFill>
              </a:rPr>
              <a:t> lehet be és feldolgozni az ASP Adó szakrendszerbe. </a:t>
            </a:r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499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endParaRPr lang="hu-HU" sz="1400" u="sng" dirty="0" smtClean="0">
              <a:solidFill>
                <a:srgbClr val="000000"/>
              </a:solidFill>
            </a:endParaRPr>
          </a:p>
          <a:p>
            <a:r>
              <a:rPr lang="hu-HU" sz="1400" u="sng" dirty="0" smtClean="0">
                <a:solidFill>
                  <a:srgbClr val="000000"/>
                </a:solidFill>
              </a:rPr>
              <a:t>HIPA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A </a:t>
            </a:r>
            <a:r>
              <a:rPr lang="hu-HU" sz="1400" u="sng" dirty="0">
                <a:solidFill>
                  <a:srgbClr val="000000"/>
                </a:solidFill>
              </a:rPr>
              <a:t>jelenlegi működési modell alapján </a:t>
            </a:r>
            <a:r>
              <a:rPr lang="hu-HU" sz="1400" dirty="0">
                <a:solidFill>
                  <a:srgbClr val="000000"/>
                </a:solidFill>
              </a:rPr>
              <a:t>az állami adóhatóság az önkormányzatok felé a hivatali kapukra egyesével küldi az </a:t>
            </a:r>
            <a:r>
              <a:rPr lang="hu-HU" sz="1400" dirty="0" smtClean="0">
                <a:solidFill>
                  <a:srgbClr val="000000"/>
                </a:solidFill>
              </a:rPr>
              <a:t>„</a:t>
            </a:r>
            <a:r>
              <a:rPr lang="hu-HU" sz="1400" dirty="0" smtClean="0">
                <a:solidFill>
                  <a:srgbClr val="C00000"/>
                </a:solidFill>
              </a:rPr>
              <a:t>NAV2ONKOR”</a:t>
            </a:r>
            <a:r>
              <a:rPr lang="hu-HU" sz="1400" dirty="0" smtClean="0">
                <a:solidFill>
                  <a:srgbClr val="000000"/>
                </a:solidFill>
              </a:rPr>
              <a:t> </a:t>
            </a:r>
            <a:r>
              <a:rPr lang="hu-HU" sz="1400" dirty="0">
                <a:solidFill>
                  <a:srgbClr val="000000"/>
                </a:solidFill>
              </a:rPr>
              <a:t>adatszolgáltatásokat. Az ASP oldalon az Irat vagy interfészes Irat rendszerekben külön-külön </a:t>
            </a:r>
            <a:r>
              <a:rPr lang="hu-HU" sz="1400" dirty="0" err="1">
                <a:solidFill>
                  <a:srgbClr val="000000"/>
                </a:solidFill>
              </a:rPr>
              <a:t>főszámokon</a:t>
            </a:r>
            <a:r>
              <a:rPr lang="hu-HU" sz="1400" dirty="0">
                <a:solidFill>
                  <a:srgbClr val="000000"/>
                </a:solidFill>
              </a:rPr>
              <a:t> kerülnek beiktatásra az adatszolgáltatások. 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Álláspontunk </a:t>
            </a:r>
            <a:r>
              <a:rPr lang="hu-HU" sz="1400" dirty="0">
                <a:solidFill>
                  <a:srgbClr val="000000"/>
                </a:solidFill>
              </a:rPr>
              <a:t>szerint </a:t>
            </a:r>
            <a:r>
              <a:rPr lang="hu-HU" sz="1400" b="1" dirty="0">
                <a:solidFill>
                  <a:srgbClr val="000000"/>
                </a:solidFill>
              </a:rPr>
              <a:t>érkeztetni minden adatszolgáltatást kellene</a:t>
            </a:r>
            <a:r>
              <a:rPr lang="hu-HU" sz="1400" dirty="0">
                <a:solidFill>
                  <a:srgbClr val="000000"/>
                </a:solidFill>
              </a:rPr>
              <a:t>, ám </a:t>
            </a:r>
            <a:r>
              <a:rPr lang="hu-HU" sz="1400" b="1" dirty="0">
                <a:solidFill>
                  <a:srgbClr val="000000"/>
                </a:solidFill>
              </a:rPr>
              <a:t>iktatni csak azokat, amelyek alapján adóhatósági intézkedés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(hiánypótlás, felhívás, tájékoztatás stb.) </a:t>
            </a:r>
            <a:r>
              <a:rPr lang="hu-HU" sz="1400" b="1" dirty="0">
                <a:solidFill>
                  <a:srgbClr val="000000"/>
                </a:solidFill>
              </a:rPr>
              <a:t>indul</a:t>
            </a:r>
            <a:r>
              <a:rPr lang="hu-HU" sz="1400" b="1" dirty="0" smtClean="0">
                <a:solidFill>
                  <a:srgbClr val="000000"/>
                </a:solidFill>
              </a:rPr>
              <a:t>.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A módosítási </a:t>
            </a:r>
            <a:r>
              <a:rPr lang="hu-HU" sz="1400" dirty="0">
                <a:solidFill>
                  <a:srgbClr val="000000"/>
                </a:solidFill>
              </a:rPr>
              <a:t>javaslatunk fő célja az lehet, hogy a változások hivatali szinten visszakövethetőek legyenek, </a:t>
            </a:r>
            <a:r>
              <a:rPr lang="hu-HU" sz="1400" u="sng" dirty="0">
                <a:solidFill>
                  <a:srgbClr val="000000"/>
                </a:solidFill>
              </a:rPr>
              <a:t>ASP adó adatbázis szintjén beépüljenek az törzs és egyéb adózói adatokba</a:t>
            </a:r>
            <a:r>
              <a:rPr lang="hu-HU" sz="1400" dirty="0">
                <a:solidFill>
                  <a:srgbClr val="000000"/>
                </a:solidFill>
              </a:rPr>
              <a:t>, valamint, hogy </a:t>
            </a:r>
            <a:r>
              <a:rPr lang="hu-HU" sz="1400" u="sng" dirty="0">
                <a:solidFill>
                  <a:srgbClr val="000000"/>
                </a:solidFill>
              </a:rPr>
              <a:t>az ügyintéző egyértelműen láthassa, mely adatszolgáltatás esetén kell ügyindítást végeznie.  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Alapvetően </a:t>
            </a:r>
            <a:r>
              <a:rPr lang="hu-HU" sz="1400" dirty="0">
                <a:solidFill>
                  <a:srgbClr val="000000"/>
                </a:solidFill>
              </a:rPr>
              <a:t>ketté kellene választani a folyamatokat </a:t>
            </a:r>
            <a:r>
              <a:rPr lang="hu-HU" sz="1400" b="1" dirty="0">
                <a:solidFill>
                  <a:srgbClr val="000000"/>
                </a:solidFill>
              </a:rPr>
              <a:t>tisztán adatszolgáltatásból történő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- lehetőség szerinti automatizált –</a:t>
            </a:r>
            <a:r>
              <a:rPr lang="hu-HU" sz="1400" dirty="0">
                <a:solidFill>
                  <a:srgbClr val="000000"/>
                </a:solidFill>
              </a:rPr>
              <a:t> </a:t>
            </a:r>
            <a:r>
              <a:rPr lang="hu-HU" sz="1400" b="1" dirty="0">
                <a:solidFill>
                  <a:srgbClr val="000000"/>
                </a:solidFill>
              </a:rPr>
              <a:t>adatrögzítésre</a:t>
            </a:r>
            <a:r>
              <a:rPr lang="hu-HU" sz="1400" dirty="0">
                <a:solidFill>
                  <a:srgbClr val="000000"/>
                </a:solidFill>
              </a:rPr>
              <a:t>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(ezeknek iparűzési és idegenforgalmi adókötelezettséget közvetlenül érintő relevanciája nincs)</a:t>
            </a:r>
            <a:r>
              <a:rPr lang="hu-HU" sz="1400" dirty="0">
                <a:solidFill>
                  <a:srgbClr val="000000"/>
                </a:solidFill>
              </a:rPr>
              <a:t> és </a:t>
            </a:r>
            <a:r>
              <a:rPr lang="hu-HU" sz="1400" b="1" dirty="0">
                <a:solidFill>
                  <a:srgbClr val="000000"/>
                </a:solidFill>
              </a:rPr>
              <a:t>adatszolgáltatásból történő ügyindítási </a:t>
            </a:r>
            <a:r>
              <a:rPr lang="hu-HU" sz="1400" b="1" dirty="0" smtClean="0">
                <a:solidFill>
                  <a:srgbClr val="000000"/>
                </a:solidFill>
              </a:rPr>
              <a:t>folyamatokra</a:t>
            </a:r>
            <a:r>
              <a:rPr lang="hu-HU" sz="1400" dirty="0" smtClean="0">
                <a:solidFill>
                  <a:srgbClr val="000000"/>
                </a:solidFill>
              </a:rPr>
              <a:t>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(melyek adóhatósági intézkedést igényelnek). </a:t>
            </a:r>
          </a:p>
          <a:p>
            <a:endParaRPr lang="hu-HU" sz="1400" dirty="0">
              <a:solidFill>
                <a:srgbClr val="000000"/>
              </a:solidFill>
            </a:endParaRPr>
          </a:p>
          <a:p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88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Építményadó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endParaRPr lang="hu-HU" sz="1400" dirty="0">
              <a:solidFill>
                <a:srgbClr val="000000"/>
              </a:solidFill>
            </a:endParaRPr>
          </a:p>
          <a:p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353" y="669412"/>
            <a:ext cx="5413717" cy="1828959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2402" y="2629154"/>
            <a:ext cx="6291617" cy="155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848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Építményadó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A záráskor </a:t>
            </a:r>
            <a:r>
              <a:rPr lang="hu-HU" sz="1400" i="1" dirty="0" smtClean="0">
                <a:solidFill>
                  <a:srgbClr val="000000"/>
                </a:solidFill>
                <a:effectLst/>
              </a:rPr>
              <a:t>(2019.09.30.) </a:t>
            </a:r>
            <a:r>
              <a:rPr lang="hu-HU" sz="1400" dirty="0">
                <a:solidFill>
                  <a:srgbClr val="000000"/>
                </a:solidFill>
              </a:rPr>
              <a:t>26.461 adózó </a:t>
            </a:r>
            <a:r>
              <a:rPr lang="hu-HU" sz="1400" u="sng" dirty="0">
                <a:solidFill>
                  <a:srgbClr val="000000"/>
                </a:solidFill>
              </a:rPr>
              <a:t>41.679 db adótárgya </a:t>
            </a:r>
            <a:r>
              <a:rPr lang="hu-HU" sz="1400" dirty="0">
                <a:solidFill>
                  <a:srgbClr val="000000"/>
                </a:solidFill>
              </a:rPr>
              <a:t>(építménye) tartozott adókötelezettség alá, melyek a megállapított átlagos adómértékkel (önkormányzati adókedvezményekkel csökkentve) 336,5 m2/év/forinttal adóztak, ez a törvényi maximális adókulcs mindössze 17,7%-a. </a:t>
            </a:r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r>
              <a:rPr lang="hu-HU" sz="1400" dirty="0">
                <a:solidFill>
                  <a:srgbClr val="000000"/>
                </a:solidFill>
              </a:rPr>
              <a:t>A lakások többsége után a tulajdonosok önkormányzati adókedvezményt tudnak érvényesíteni, esetenként több adókedvezményt is. 2019. évre </a:t>
            </a:r>
            <a:r>
              <a:rPr lang="hu-HU" sz="1400" u="sng" dirty="0">
                <a:solidFill>
                  <a:srgbClr val="000000"/>
                </a:solidFill>
                <a:effectLst/>
              </a:rPr>
              <a:t>13.292 magánszemély 18.241 darab építménye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(lakások 72,3%-a) </a:t>
            </a:r>
            <a:r>
              <a:rPr lang="hu-HU" sz="1400" dirty="0">
                <a:solidFill>
                  <a:srgbClr val="000000"/>
                </a:solidFill>
              </a:rPr>
              <a:t>után tudott 130.330 ezer forint összértékben helyi önkormányzati adókedvezményt érvényesíteni. </a:t>
            </a: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endParaRPr lang="hu-HU" sz="1400" dirty="0">
              <a:solidFill>
                <a:srgbClr val="000000"/>
              </a:solidFill>
            </a:endParaRP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endParaRPr lang="hu-HU" sz="1400" dirty="0">
              <a:solidFill>
                <a:srgbClr val="000000"/>
              </a:solidFill>
            </a:endParaRPr>
          </a:p>
          <a:p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416" y="90932"/>
            <a:ext cx="1054699" cy="609653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806" y="2339975"/>
            <a:ext cx="4712616" cy="963251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806" y="3406406"/>
            <a:ext cx="6163590" cy="1152244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6160" y="2267967"/>
            <a:ext cx="287444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425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IFA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747" y="533843"/>
            <a:ext cx="5742930" cy="1999661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348" y="2671588"/>
            <a:ext cx="9247728" cy="146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83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IFA (2019)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602" y="619572"/>
            <a:ext cx="5761219" cy="147536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4608" y="2222861"/>
            <a:ext cx="3347529" cy="2013477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1033" y="2197332"/>
            <a:ext cx="3425328" cy="203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002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IFA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632" y="566866"/>
            <a:ext cx="2622150" cy="3832966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968" y="1411684"/>
            <a:ext cx="3999323" cy="212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91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IFA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Hiánypótlási eljárás indítására már van lehetőség </a:t>
            </a:r>
            <a:r>
              <a:rPr lang="hu-HU" sz="1400" i="1" dirty="0" smtClean="0">
                <a:solidFill>
                  <a:srgbClr val="000000"/>
                </a:solidFill>
                <a:effectLst/>
              </a:rPr>
              <a:t>(megfelelő ingatlantörzs esetében)</a:t>
            </a:r>
            <a:r>
              <a:rPr lang="hu-HU" sz="1400" dirty="0" smtClean="0">
                <a:solidFill>
                  <a:srgbClr val="000000"/>
                </a:solidFill>
              </a:rPr>
              <a:t>!</a:t>
            </a:r>
          </a:p>
          <a:p>
            <a:endParaRPr lang="hu-HU" sz="1200" dirty="0" smtClean="0">
              <a:solidFill>
                <a:srgbClr val="000000"/>
              </a:solidFill>
            </a:endParaRPr>
          </a:p>
          <a:p>
            <a:r>
              <a:rPr lang="hu-HU" sz="1200" b="1" dirty="0" smtClean="0">
                <a:solidFill>
                  <a:srgbClr val="000000"/>
                </a:solidFill>
              </a:rPr>
              <a:t>Nemzeti </a:t>
            </a:r>
            <a:r>
              <a:rPr lang="hu-HU" sz="1200" b="1" dirty="0">
                <a:solidFill>
                  <a:srgbClr val="000000"/>
                </a:solidFill>
              </a:rPr>
              <a:t>Turisztikai Adatszolgáltató Központ </a:t>
            </a:r>
            <a:r>
              <a:rPr lang="hu-HU" sz="1200" dirty="0" smtClean="0">
                <a:solidFill>
                  <a:srgbClr val="000000"/>
                </a:solidFill>
              </a:rPr>
              <a:t>(NTAK)</a:t>
            </a:r>
          </a:p>
          <a:p>
            <a:pPr algn="just"/>
            <a:r>
              <a:rPr lang="hu-HU" sz="1200" dirty="0" smtClean="0">
                <a:solidFill>
                  <a:srgbClr val="000000"/>
                </a:solidFill>
              </a:rPr>
              <a:t>A </a:t>
            </a:r>
            <a:r>
              <a:rPr lang="hu-HU" sz="1200" dirty="0">
                <a:solidFill>
                  <a:srgbClr val="000000"/>
                </a:solidFill>
              </a:rPr>
              <a:t>szálláshely-szolgáltatási tevékenység folytatásának részletes feltételeiről és a szálláshely-üzemeltetési engedély kiadásának rendjéről szóló 239/2009. (X. 20.) Korm. rendeletben </a:t>
            </a:r>
            <a:r>
              <a:rPr lang="hu-HU" sz="1200" dirty="0" smtClean="0">
                <a:solidFill>
                  <a:srgbClr val="000000"/>
                </a:solidFill>
              </a:rPr>
              <a:t>2019</a:t>
            </a:r>
            <a:r>
              <a:rPr lang="hu-HU" sz="1200" dirty="0">
                <a:solidFill>
                  <a:srgbClr val="000000"/>
                </a:solidFill>
              </a:rPr>
              <a:t>. június 28. napjától jelentős változások léptek életbe, melyek alapvetően befolyásolják a tevékenység jogszabályszerű gyakorlását. A Kormány rendelet több csoportba sorolja az üzemeltetési fajtákat, így </a:t>
            </a:r>
            <a:r>
              <a:rPr lang="hu-HU" sz="1200" b="1" dirty="0">
                <a:solidFill>
                  <a:srgbClr val="000000"/>
                </a:solidFill>
              </a:rPr>
              <a:t>szálloda, panzió, kemping, közösségi szálláshely, egyéb szálláshely </a:t>
            </a:r>
            <a:r>
              <a:rPr lang="hu-HU" sz="1200" dirty="0">
                <a:solidFill>
                  <a:srgbClr val="000000"/>
                </a:solidFill>
              </a:rPr>
              <a:t>és (új kategóriaként) </a:t>
            </a:r>
            <a:r>
              <a:rPr lang="hu-HU" sz="1200" b="1" dirty="0">
                <a:solidFill>
                  <a:srgbClr val="000000"/>
                </a:solidFill>
                <a:effectLst/>
              </a:rPr>
              <a:t>magánszálláshely </a:t>
            </a:r>
            <a:r>
              <a:rPr lang="hu-HU" sz="1200" dirty="0">
                <a:solidFill>
                  <a:srgbClr val="000000"/>
                </a:solidFill>
              </a:rPr>
              <a:t>üzemeltetési tevékenység csak olyan szálláshelyen folytatható, amely megfelel az előírt követelményeknek. </a:t>
            </a:r>
            <a:endParaRPr lang="hu-HU" sz="1200" dirty="0" smtClean="0">
              <a:solidFill>
                <a:srgbClr val="000000"/>
              </a:solidFill>
            </a:endParaRPr>
          </a:p>
          <a:p>
            <a:pPr algn="just"/>
            <a:r>
              <a:rPr lang="hu-HU" sz="1200" dirty="0" smtClean="0">
                <a:solidFill>
                  <a:srgbClr val="000000"/>
                </a:solidFill>
              </a:rPr>
              <a:t>2020. január 1-jétől szálláshely-szolgáltatás </a:t>
            </a:r>
            <a:r>
              <a:rPr lang="hu-HU" sz="1200" dirty="0">
                <a:solidFill>
                  <a:srgbClr val="000000"/>
                </a:solidFill>
              </a:rPr>
              <a:t>- Magyarország területén - csak olyan szálláshelyen lesz folytatható, amely rendelkezik </a:t>
            </a:r>
            <a:r>
              <a:rPr lang="hu-HU" sz="1200" b="1" dirty="0">
                <a:solidFill>
                  <a:srgbClr val="000000"/>
                </a:solidFill>
              </a:rPr>
              <a:t>szálláshelykezelő szoftverrel</a:t>
            </a:r>
            <a:r>
              <a:rPr lang="hu-HU" sz="1200" dirty="0" smtClean="0">
                <a:solidFill>
                  <a:srgbClr val="000000"/>
                </a:solidFill>
              </a:rPr>
              <a:t>!</a:t>
            </a:r>
          </a:p>
          <a:p>
            <a:pPr algn="just"/>
            <a:r>
              <a:rPr lang="hu-HU" sz="1200" dirty="0">
                <a:solidFill>
                  <a:srgbClr val="000000"/>
                </a:solidFill>
              </a:rPr>
              <a:t>A szálláshelyszolgáltatók az adatszolgáltatási kötelezettségeiket NTAK kompatibilis szoftverekkel teljesíthetik. A </a:t>
            </a:r>
            <a:r>
              <a:rPr lang="hu-HU" sz="1200" u="sng" dirty="0">
                <a:solidFill>
                  <a:srgbClr val="000000"/>
                </a:solidFill>
              </a:rPr>
              <a:t>kevesebb, mint 8 szobával, 16 férőhellyel rendelkező szálláshelyek</a:t>
            </a:r>
            <a:r>
              <a:rPr lang="hu-HU" sz="1200" dirty="0">
                <a:solidFill>
                  <a:srgbClr val="000000"/>
                </a:solidFill>
              </a:rPr>
              <a:t> a piacon elérhető szoftverek mellett az MTÜ által </a:t>
            </a:r>
            <a:r>
              <a:rPr lang="hu-HU" sz="1200" u="sng" dirty="0">
                <a:solidFill>
                  <a:srgbClr val="000000"/>
                </a:solidFill>
              </a:rPr>
              <a:t>ingyenesen biztosított szoftvert is választhatják</a:t>
            </a:r>
            <a:r>
              <a:rPr lang="hu-HU" sz="1200" dirty="0">
                <a:solidFill>
                  <a:srgbClr val="000000"/>
                </a:solidFill>
              </a:rPr>
              <a:t>. A több mint 8 szobával, 16 férőhellyel rendelkező szálláshelyek olyan szoftverek közül választhatnak, melyek alkalmasak az NTAK részére történő adatszolgáltatás teljesítésére.</a:t>
            </a:r>
            <a:endParaRPr lang="hu-HU" sz="12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18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IFA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r>
              <a:rPr lang="hu-HU" sz="1200" dirty="0" smtClean="0">
                <a:solidFill>
                  <a:srgbClr val="000000"/>
                </a:solidFill>
              </a:rPr>
              <a:t>Az </a:t>
            </a:r>
            <a:r>
              <a:rPr lang="hu-HU" sz="1200" dirty="0">
                <a:solidFill>
                  <a:srgbClr val="000000"/>
                </a:solidFill>
              </a:rPr>
              <a:t>önkormányzatok az idegenforgalmi adófizetés ellenőrzése érdekében férhetnek hozzá a vonatkozó statisztikákhoz. Az így rendelkezésre álló adatokat továbbá a területi fejlesztésekhez, tervezéshez is felhasználhatják</a:t>
            </a:r>
            <a:r>
              <a:rPr lang="hu-HU" sz="1200" dirty="0" smtClean="0">
                <a:solidFill>
                  <a:srgbClr val="000000"/>
                </a:solidFill>
              </a:rPr>
              <a:t>.</a:t>
            </a:r>
          </a:p>
          <a:p>
            <a:endParaRPr lang="hu-HU" sz="1200" dirty="0" smtClean="0">
              <a:solidFill>
                <a:srgbClr val="000000"/>
              </a:solidFill>
            </a:endParaRPr>
          </a:p>
          <a:p>
            <a:r>
              <a:rPr lang="hu-HU" sz="1200" dirty="0">
                <a:solidFill>
                  <a:srgbClr val="000000"/>
                </a:solidFill>
              </a:rPr>
              <a:t>237/2018. </a:t>
            </a:r>
            <a:r>
              <a:rPr lang="hu-HU" sz="1200" dirty="0" err="1" smtClean="0">
                <a:solidFill>
                  <a:srgbClr val="000000"/>
                </a:solidFill>
              </a:rPr>
              <a:t>Korm</a:t>
            </a:r>
            <a:r>
              <a:rPr lang="hu-HU" sz="1200" dirty="0" smtClean="0">
                <a:solidFill>
                  <a:srgbClr val="000000"/>
                </a:solidFill>
              </a:rPr>
              <a:t> r. „A </a:t>
            </a:r>
            <a:r>
              <a:rPr lang="hu-HU" sz="1200" dirty="0">
                <a:solidFill>
                  <a:srgbClr val="000000"/>
                </a:solidFill>
              </a:rPr>
              <a:t>szálláshely-szolgáltató és az 5. § (7) bekezdése szerinti felhasználó az adott szálláshely tevékenységére vonatkozó statisztikai adatokat, valamint </a:t>
            </a:r>
            <a:r>
              <a:rPr lang="hu-HU" sz="1200" dirty="0">
                <a:solidFill>
                  <a:srgbClr val="C00000"/>
                </a:solidFill>
              </a:rPr>
              <a:t>az idegenforgalmi adó bevallásához szükséges</a:t>
            </a:r>
            <a:r>
              <a:rPr lang="hu-HU" sz="1200" dirty="0">
                <a:solidFill>
                  <a:srgbClr val="000000"/>
                </a:solidFill>
              </a:rPr>
              <a:t> - </a:t>
            </a:r>
            <a:r>
              <a:rPr lang="hu-HU" sz="1200" i="1" dirty="0">
                <a:solidFill>
                  <a:srgbClr val="000000"/>
                </a:solidFill>
                <a:effectLst/>
              </a:rPr>
              <a:t>személyes adatot nem tartalmazó -</a:t>
            </a:r>
            <a:r>
              <a:rPr lang="hu-HU" sz="1200" dirty="0">
                <a:solidFill>
                  <a:srgbClr val="000000"/>
                </a:solidFill>
              </a:rPr>
              <a:t> nyomtatványt az elektronikus felületen keresztül lekérdezheti</a:t>
            </a:r>
            <a:r>
              <a:rPr lang="hu-HU" sz="1200" dirty="0" smtClean="0">
                <a:solidFill>
                  <a:srgbClr val="000000"/>
                </a:solidFill>
              </a:rPr>
              <a:t>.” (</a:t>
            </a:r>
            <a:r>
              <a:rPr lang="hu-HU" sz="1200" u="sng" dirty="0" smtClean="0">
                <a:solidFill>
                  <a:srgbClr val="000000"/>
                </a:solidFill>
              </a:rPr>
              <a:t>OHP kapcsolat fejlesztés</a:t>
            </a:r>
            <a:r>
              <a:rPr lang="hu-HU" sz="1200" dirty="0" smtClean="0">
                <a:solidFill>
                  <a:srgbClr val="000000"/>
                </a:solidFill>
              </a:rPr>
              <a:t>) </a:t>
            </a:r>
          </a:p>
          <a:p>
            <a:endParaRPr lang="hu-HU" sz="1200" dirty="0" smtClean="0">
              <a:solidFill>
                <a:srgbClr val="000000"/>
              </a:solidFill>
            </a:endParaRPr>
          </a:p>
          <a:p>
            <a:r>
              <a:rPr lang="hu-HU" sz="1200" dirty="0" smtClean="0">
                <a:solidFill>
                  <a:srgbClr val="000000"/>
                </a:solidFill>
              </a:rPr>
              <a:t>Az </a:t>
            </a:r>
            <a:r>
              <a:rPr lang="hu-HU" sz="1200" dirty="0">
                <a:solidFill>
                  <a:srgbClr val="000000"/>
                </a:solidFill>
              </a:rPr>
              <a:t>NTAK fokozatosan kerül bevezetésre, az alábbiaknak megfelelően</a:t>
            </a:r>
            <a:r>
              <a:rPr lang="hu-HU" sz="1200" dirty="0" smtClean="0">
                <a:solidFill>
                  <a:srgbClr val="000000"/>
                </a:solidFill>
              </a:rPr>
              <a:t>:</a:t>
            </a:r>
          </a:p>
          <a:p>
            <a:endParaRPr lang="hu-HU" sz="1200" dirty="0">
              <a:solidFill>
                <a:srgbClr val="000000"/>
              </a:solidFill>
            </a:endParaRPr>
          </a:p>
          <a:p>
            <a:r>
              <a:rPr lang="hu-HU" sz="1200" dirty="0" smtClean="0">
                <a:solidFill>
                  <a:srgbClr val="000000"/>
                </a:solidFill>
              </a:rPr>
              <a:t>Szálláshelytípus</a:t>
            </a:r>
            <a:r>
              <a:rPr lang="hu-HU" sz="1200" dirty="0">
                <a:solidFill>
                  <a:srgbClr val="000000"/>
                </a:solidFill>
              </a:rPr>
              <a:t>	</a:t>
            </a:r>
            <a:r>
              <a:rPr lang="hu-HU" sz="1200" dirty="0" smtClean="0">
                <a:solidFill>
                  <a:srgbClr val="000000"/>
                </a:solidFill>
              </a:rPr>
              <a:t>		</a:t>
            </a:r>
            <a:r>
              <a:rPr lang="hu-HU" sz="1200" u="sng" dirty="0" smtClean="0">
                <a:solidFill>
                  <a:srgbClr val="000000"/>
                </a:solidFill>
              </a:rPr>
              <a:t>Regisztrációs </a:t>
            </a:r>
            <a:r>
              <a:rPr lang="hu-HU" sz="1200" u="sng" dirty="0">
                <a:solidFill>
                  <a:srgbClr val="000000"/>
                </a:solidFill>
              </a:rPr>
              <a:t>időszak</a:t>
            </a:r>
            <a:r>
              <a:rPr lang="hu-HU" sz="1200" dirty="0">
                <a:solidFill>
                  <a:srgbClr val="000000"/>
                </a:solidFill>
              </a:rPr>
              <a:t>	</a:t>
            </a:r>
            <a:r>
              <a:rPr lang="hu-HU" sz="1200" dirty="0" smtClean="0">
                <a:solidFill>
                  <a:srgbClr val="000000"/>
                </a:solidFill>
              </a:rPr>
              <a:t>	</a:t>
            </a:r>
            <a:r>
              <a:rPr lang="hu-HU" sz="1200" u="sng" dirty="0" smtClean="0">
                <a:solidFill>
                  <a:srgbClr val="000000"/>
                </a:solidFill>
              </a:rPr>
              <a:t>Adatszolgáltatás </a:t>
            </a:r>
            <a:r>
              <a:rPr lang="hu-HU" sz="1200" u="sng" dirty="0">
                <a:solidFill>
                  <a:srgbClr val="000000"/>
                </a:solidFill>
              </a:rPr>
              <a:t>kezdete</a:t>
            </a:r>
          </a:p>
          <a:p>
            <a:r>
              <a:rPr lang="hu-HU" sz="1200" dirty="0">
                <a:solidFill>
                  <a:srgbClr val="C00000"/>
                </a:solidFill>
              </a:rPr>
              <a:t>szálloda</a:t>
            </a:r>
            <a:r>
              <a:rPr lang="hu-HU" sz="1200" dirty="0">
                <a:solidFill>
                  <a:srgbClr val="000000"/>
                </a:solidFill>
              </a:rPr>
              <a:t>	</a:t>
            </a:r>
            <a:r>
              <a:rPr lang="hu-HU" sz="1200" dirty="0" smtClean="0">
                <a:solidFill>
                  <a:srgbClr val="000000"/>
                </a:solidFill>
              </a:rPr>
              <a:t>			2019</a:t>
            </a:r>
            <a:r>
              <a:rPr lang="hu-HU" sz="1200" dirty="0">
                <a:solidFill>
                  <a:srgbClr val="000000"/>
                </a:solidFill>
              </a:rPr>
              <a:t>. június 1. és 30. között	2019. július 1-jétől</a:t>
            </a:r>
          </a:p>
          <a:p>
            <a:r>
              <a:rPr lang="hu-HU" sz="1200" dirty="0">
                <a:solidFill>
                  <a:srgbClr val="C00000"/>
                </a:solidFill>
              </a:rPr>
              <a:t>panzió</a:t>
            </a:r>
            <a:r>
              <a:rPr lang="hu-HU" sz="1200" dirty="0">
                <a:solidFill>
                  <a:srgbClr val="000000"/>
                </a:solidFill>
              </a:rPr>
              <a:t>	</a:t>
            </a:r>
            <a:r>
              <a:rPr lang="hu-HU" sz="1200" dirty="0" smtClean="0">
                <a:solidFill>
                  <a:srgbClr val="000000"/>
                </a:solidFill>
              </a:rPr>
              <a:t>			2019</a:t>
            </a:r>
            <a:r>
              <a:rPr lang="hu-HU" sz="1200" dirty="0">
                <a:solidFill>
                  <a:srgbClr val="000000"/>
                </a:solidFill>
              </a:rPr>
              <a:t>. szeptember 1. és 30. között	2019. október 1-jétől</a:t>
            </a:r>
          </a:p>
          <a:p>
            <a:r>
              <a:rPr lang="hu-HU" sz="1200" dirty="0">
                <a:solidFill>
                  <a:srgbClr val="C00000"/>
                </a:solidFill>
              </a:rPr>
              <a:t>kempingek, üdülőházak,</a:t>
            </a:r>
          </a:p>
          <a:p>
            <a:r>
              <a:rPr lang="hu-HU" sz="1200" dirty="0">
                <a:solidFill>
                  <a:srgbClr val="C00000"/>
                </a:solidFill>
              </a:rPr>
              <a:t>közösségi szálláshelyek</a:t>
            </a:r>
            <a:r>
              <a:rPr lang="hu-HU" sz="1200" dirty="0">
                <a:solidFill>
                  <a:srgbClr val="000000"/>
                </a:solidFill>
              </a:rPr>
              <a:t>,</a:t>
            </a:r>
          </a:p>
          <a:p>
            <a:r>
              <a:rPr lang="hu-HU" sz="1200" dirty="0">
                <a:solidFill>
                  <a:srgbClr val="C00000"/>
                </a:solidFill>
              </a:rPr>
              <a:t>egyéb szálláshelyek, falusi szálláshelyek</a:t>
            </a:r>
            <a:r>
              <a:rPr lang="hu-HU" sz="1200" dirty="0">
                <a:solidFill>
                  <a:srgbClr val="000000"/>
                </a:solidFill>
              </a:rPr>
              <a:t>	2019. december 1. és 31. között	2020. január </a:t>
            </a:r>
            <a:r>
              <a:rPr lang="hu-HU" sz="1200" dirty="0" smtClean="0">
                <a:solidFill>
                  <a:srgbClr val="000000"/>
                </a:solidFill>
              </a:rPr>
              <a:t>1-jétől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416" y="90932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382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endParaRPr lang="hu-HU" sz="1400" u="sng" dirty="0" smtClean="0">
              <a:solidFill>
                <a:srgbClr val="000000"/>
              </a:solidFill>
            </a:endParaRPr>
          </a:p>
          <a:p>
            <a:r>
              <a:rPr lang="hu-HU" sz="1400" u="sng" dirty="0" smtClean="0">
                <a:solidFill>
                  <a:srgbClr val="000000"/>
                </a:solidFill>
              </a:rPr>
              <a:t>IFA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pPr algn="just"/>
            <a:r>
              <a:rPr lang="hu-HU" sz="1050" i="1" dirty="0" smtClean="0">
                <a:solidFill>
                  <a:srgbClr val="000000"/>
                </a:solidFill>
                <a:effectLst/>
              </a:rPr>
              <a:t>Ha </a:t>
            </a:r>
            <a:r>
              <a:rPr lang="hu-HU" sz="1050" i="1" dirty="0">
                <a:solidFill>
                  <a:srgbClr val="000000"/>
                </a:solidFill>
                <a:effectLst/>
              </a:rPr>
              <a:t>a jegyző a tárgyévet megelőző évre vonatkozó éves ellenőrzési tervét határidőben nem küldi meg a Nemzeti Turisztikai Adatszolgáltató Központ üzemeltetőjének vagy az éves ellenőrzési terv szerinti ellenőrzési kötelezettségének </a:t>
            </a:r>
            <a:r>
              <a:rPr lang="hu-HU" sz="1050" i="1" dirty="0" smtClean="0">
                <a:solidFill>
                  <a:srgbClr val="000000"/>
                </a:solidFill>
                <a:effectLst/>
              </a:rPr>
              <a:t>nem </a:t>
            </a:r>
            <a:r>
              <a:rPr lang="hu-HU" sz="1050" i="1" dirty="0">
                <a:solidFill>
                  <a:srgbClr val="000000"/>
                </a:solidFill>
                <a:effectLst/>
              </a:rPr>
              <a:t>tesz eleget, akkor az érintett települési önkormányzat az üdülővendégek adott tárgyévet megelőző évi tartózkodási </a:t>
            </a:r>
            <a:r>
              <a:rPr lang="hu-HU" sz="1050" i="1" dirty="0" err="1">
                <a:solidFill>
                  <a:srgbClr val="000000"/>
                </a:solidFill>
                <a:effectLst/>
              </a:rPr>
              <a:t>tényideje</a:t>
            </a:r>
            <a:r>
              <a:rPr lang="hu-HU" sz="1050" i="1" dirty="0">
                <a:solidFill>
                  <a:srgbClr val="000000"/>
                </a:solidFill>
                <a:effectLst/>
              </a:rPr>
              <a:t> alapján </a:t>
            </a:r>
            <a:r>
              <a:rPr lang="hu-HU" sz="1050" b="1" i="1" u="sng" dirty="0">
                <a:solidFill>
                  <a:srgbClr val="000000"/>
                </a:solidFill>
                <a:effectLst/>
              </a:rPr>
              <a:t>beszedett idegenforgalmi adóval összefüggésben a tárgyévet követő évben nem veheti igénybe az üdülőhelyi feladatok támogatását</a:t>
            </a:r>
            <a:r>
              <a:rPr lang="hu-HU" sz="1050" b="1" i="1" u="sng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algn="just"/>
            <a:endParaRPr lang="hu-HU" sz="1050" b="1" i="1" u="sng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hu-HU" sz="1050" dirty="0">
                <a:solidFill>
                  <a:srgbClr val="000000"/>
                </a:solidFill>
                <a:effectLst/>
              </a:rPr>
              <a:t>Mi az Az Én Vendégszobám alkalmazás?</a:t>
            </a:r>
          </a:p>
          <a:p>
            <a:pPr algn="just"/>
            <a:r>
              <a:rPr lang="hu-HU" sz="1050" dirty="0" smtClean="0">
                <a:solidFill>
                  <a:srgbClr val="000000"/>
                </a:solidFill>
                <a:effectLst/>
              </a:rPr>
              <a:t>Az </a:t>
            </a:r>
            <a:r>
              <a:rPr lang="hu-HU" sz="1050" dirty="0">
                <a:solidFill>
                  <a:srgbClr val="000000"/>
                </a:solidFill>
                <a:effectLst/>
              </a:rPr>
              <a:t>Én Vendégszobám egy olyan egyszerűsített vendégnyilvántartó alkalmazás, amely az egyszerűsített feladatok ellátását szolgálja. A Magyar Turisztikai Ügynökség ingyenesen biztosít a legfeljebb 8 szobával és 16 férőhellyel rendelkező szálláshelyek számára</a:t>
            </a:r>
            <a:r>
              <a:rPr lang="hu-HU" sz="1050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algn="just"/>
            <a:r>
              <a:rPr lang="hu-HU" sz="1050" b="1" i="1" u="sng" dirty="0" smtClean="0">
                <a:solidFill>
                  <a:srgbClr val="000000"/>
                </a:solidFill>
                <a:effectLst/>
              </a:rPr>
              <a:t>https</a:t>
            </a:r>
            <a:r>
              <a:rPr lang="hu-HU" sz="1050" b="1" i="1" u="sng" dirty="0">
                <a:solidFill>
                  <a:srgbClr val="000000"/>
                </a:solidFill>
                <a:effectLst/>
              </a:rPr>
              <a:t>://info.ntak.hu/ingyenes-szoftver</a:t>
            </a:r>
            <a:r>
              <a:rPr lang="hu-HU" sz="1050" b="1" i="1" u="sng" dirty="0" smtClean="0">
                <a:solidFill>
                  <a:srgbClr val="000000"/>
                </a:solidFill>
                <a:effectLst/>
              </a:rPr>
              <a:t>/</a:t>
            </a:r>
          </a:p>
          <a:p>
            <a:pPr algn="just"/>
            <a:endParaRPr lang="hu-HU" sz="1050" b="1" i="1" u="sng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hu-HU" sz="1050" dirty="0">
                <a:solidFill>
                  <a:srgbClr val="000000"/>
                </a:solidFill>
                <a:effectLst/>
              </a:rPr>
              <a:t>Létrejött egy új „</a:t>
            </a:r>
            <a:r>
              <a:rPr lang="hu-HU" sz="1050" b="1" dirty="0">
                <a:solidFill>
                  <a:srgbClr val="000000"/>
                </a:solidFill>
                <a:effectLst/>
              </a:rPr>
              <a:t>magánszálláshely</a:t>
            </a:r>
            <a:r>
              <a:rPr lang="hu-HU" sz="1050" dirty="0">
                <a:solidFill>
                  <a:srgbClr val="000000"/>
                </a:solidFill>
                <a:effectLst/>
              </a:rPr>
              <a:t>” szálláshely típus, mely az a nem kizárólag szálláshely-szolgáltatás folytatása céljából, </a:t>
            </a:r>
            <a:r>
              <a:rPr lang="hu-HU" sz="1050" b="1" dirty="0">
                <a:solidFill>
                  <a:srgbClr val="000000"/>
                </a:solidFill>
                <a:effectLst/>
              </a:rPr>
              <a:t>magánszemély vagy egyéni vállalkozó által hasznosított lakás vagy üdülő</a:t>
            </a:r>
            <a:r>
              <a:rPr lang="hu-HU" sz="1050" dirty="0">
                <a:solidFill>
                  <a:srgbClr val="000000"/>
                </a:solidFill>
                <a:effectLst/>
              </a:rPr>
              <a:t>, illetve azok egy lehatárolt részének és hozzátartozó területének hasznosítása, ahol a szobák száma legfeljebb nyolc, és az ágyak száma legfeljebb tizenhat (Korm.rendelet 2. § 6. pontja</a:t>
            </a:r>
            <a:r>
              <a:rPr lang="hu-HU" sz="1050" dirty="0" smtClean="0">
                <a:solidFill>
                  <a:srgbClr val="000000"/>
                </a:solidFill>
                <a:effectLst/>
              </a:rPr>
              <a:t>).</a:t>
            </a:r>
          </a:p>
          <a:p>
            <a:pPr algn="just"/>
            <a:endParaRPr lang="hu-HU" sz="105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hu-HU" sz="1050" dirty="0" smtClean="0">
                <a:solidFill>
                  <a:srgbClr val="000000"/>
                </a:solidFill>
                <a:effectLst/>
              </a:rPr>
              <a:t>A </a:t>
            </a:r>
            <a:r>
              <a:rPr lang="hu-HU" sz="1050" dirty="0">
                <a:solidFill>
                  <a:srgbClr val="000000"/>
                </a:solidFill>
                <a:effectLst/>
              </a:rPr>
              <a:t>2020. szeptember 30-ig nyilvántartásba vett, vagy működési engedéllyel rendelkező azon egyéb szálláshely-szolgáltató, amely megfelel a </a:t>
            </a:r>
            <a:r>
              <a:rPr lang="hu-HU" sz="1050" b="1" dirty="0">
                <a:solidFill>
                  <a:srgbClr val="000000"/>
                </a:solidFill>
                <a:effectLst/>
              </a:rPr>
              <a:t>magánszálláshely</a:t>
            </a:r>
            <a:r>
              <a:rPr lang="hu-HU" sz="1050" dirty="0">
                <a:solidFill>
                  <a:srgbClr val="000000"/>
                </a:solidFill>
                <a:effectLst/>
              </a:rPr>
              <a:t>re vonatkozó követelményeknek, </a:t>
            </a:r>
            <a:r>
              <a:rPr lang="hu-HU" sz="1050" u="sng" dirty="0">
                <a:solidFill>
                  <a:srgbClr val="000000"/>
                </a:solidFill>
                <a:effectLst/>
              </a:rPr>
              <a:t>2021. december 31-ig kérelmezheti, hogy a jegyző a szálláshely-szolgáltatási bejelentését </a:t>
            </a:r>
            <a:r>
              <a:rPr lang="hu-HU" sz="1050" u="sng" dirty="0" smtClean="0">
                <a:solidFill>
                  <a:srgbClr val="000000"/>
                </a:solidFill>
                <a:effectLst/>
              </a:rPr>
              <a:t>magánszálláshely </a:t>
            </a:r>
            <a:r>
              <a:rPr lang="hu-HU" sz="1050" u="sng" dirty="0">
                <a:solidFill>
                  <a:srgbClr val="000000"/>
                </a:solidFill>
                <a:effectLst/>
              </a:rPr>
              <a:t>szolgáltatásra módosítsa.</a:t>
            </a:r>
            <a:r>
              <a:rPr lang="hu-HU" sz="1050" dirty="0">
                <a:solidFill>
                  <a:srgbClr val="000000"/>
                </a:solidFill>
                <a:effectLst/>
              </a:rPr>
              <a:t> </a:t>
            </a:r>
            <a:r>
              <a:rPr lang="hu-HU" sz="1050" dirty="0" smtClean="0">
                <a:solidFill>
                  <a:srgbClr val="000000"/>
                </a:solidFill>
                <a:effectLst/>
              </a:rPr>
              <a:t>/Egerben javasoltuk</a:t>
            </a:r>
            <a:r>
              <a:rPr lang="hu-HU" sz="1050" dirty="0">
                <a:solidFill>
                  <a:srgbClr val="000000"/>
                </a:solidFill>
                <a:effectLst/>
              </a:rPr>
              <a:t>, hogy lehetőség szerint mielőbb tegye meg a módosítást</a:t>
            </a:r>
            <a:r>
              <a:rPr lang="hu-HU" sz="1050" dirty="0" smtClean="0">
                <a:solidFill>
                  <a:srgbClr val="000000"/>
                </a:solidFill>
                <a:effectLst/>
              </a:rPr>
              <a:t>./</a:t>
            </a:r>
          </a:p>
          <a:p>
            <a:pPr algn="just"/>
            <a:endParaRPr lang="hu-HU" sz="1050" dirty="0">
              <a:solidFill>
                <a:srgbClr val="000000"/>
              </a:solidFill>
              <a:effectLst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72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pPr algn="just"/>
            <a:r>
              <a:rPr lang="hu-HU" sz="14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Interfészes csatlakozás indulása előtt </a:t>
            </a:r>
            <a:r>
              <a:rPr lang="hu-HU" sz="1400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sz="1400" i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 </a:t>
            </a:r>
            <a:r>
              <a:rPr lang="hu-HU" sz="1400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 szakrendszer csatlakozás </a:t>
            </a:r>
            <a:r>
              <a:rPr lang="hu-HU" sz="1400" i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előtt):</a:t>
            </a:r>
          </a:p>
          <a:p>
            <a:pPr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Elektronikus űrlapok (ÁNYK)</a:t>
            </a:r>
          </a:p>
          <a:p>
            <a:pPr lvl="1"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kérelmek, </a:t>
            </a:r>
          </a:p>
          <a:p>
            <a:pPr lvl="1"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bevallások, </a:t>
            </a:r>
          </a:p>
          <a:p>
            <a:pPr lvl="1"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adatbejelentések  </a:t>
            </a:r>
            <a:endParaRPr lang="hu-H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adó rendszer, kivetések, befizetések, adóegyenleg</a:t>
            </a:r>
          </a:p>
          <a:p>
            <a:pPr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Meghatalmazotti nyilvántartás </a:t>
            </a:r>
          </a:p>
          <a:p>
            <a:pPr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Bankkártyás fizetés </a:t>
            </a:r>
          </a:p>
          <a:p>
            <a:pPr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VPOS online fizetés</a:t>
            </a:r>
          </a:p>
          <a:p>
            <a:pPr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Csoportos beszedés</a:t>
            </a:r>
          </a:p>
          <a:p>
            <a:pPr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Hírlevél kiküldés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(általános tájékoztatók minden lényeges időpontról értesültek) </a:t>
            </a:r>
          </a:p>
          <a:p>
            <a:pPr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Nagyon részletes honlap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(hírek, tájékoztatók stb.) ASP belépést követően </a:t>
            </a:r>
            <a:r>
              <a:rPr lang="hu-H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egyből legalább 30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tájékoztató került fel!! </a:t>
            </a:r>
          </a:p>
          <a:p>
            <a:pPr algn="just"/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Szálláshely nyilvántartás engedélyezés </a:t>
            </a:r>
            <a:r>
              <a:rPr lang="hu-H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 hagyatéki ügyitézés tartozik ide irodai hatáskörbe az adóügyeken túl</a:t>
            </a:r>
            <a:r>
              <a:rPr lang="hu-H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hu-H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1400" dirty="0">
              <a:solidFill>
                <a:srgbClr val="000000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368" y="323751"/>
            <a:ext cx="1053802" cy="61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95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endParaRPr lang="hu-HU" sz="1400" u="sng" dirty="0" smtClean="0">
              <a:solidFill>
                <a:srgbClr val="000000"/>
              </a:solidFill>
            </a:endParaRPr>
          </a:p>
          <a:p>
            <a:r>
              <a:rPr lang="hu-HU" sz="1400" u="sng" dirty="0" smtClean="0">
                <a:solidFill>
                  <a:srgbClr val="000000"/>
                </a:solidFill>
              </a:rPr>
              <a:t>Probléma (ART)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r>
              <a:rPr lang="hu-HU" sz="1400" dirty="0">
                <a:solidFill>
                  <a:srgbClr val="000000"/>
                </a:solidFill>
              </a:rPr>
              <a:t>Az önkormányzati adóhatóság az adózás rendjéről szóló 2017. évi CL. törvény </a:t>
            </a:r>
            <a:r>
              <a:rPr lang="hu-HU" sz="1400" dirty="0" smtClean="0">
                <a:solidFill>
                  <a:srgbClr val="000000"/>
                </a:solidFill>
              </a:rPr>
              <a:t>alapján </a:t>
            </a:r>
            <a:r>
              <a:rPr lang="hu-HU" sz="1400" dirty="0">
                <a:solidFill>
                  <a:srgbClr val="000000"/>
                </a:solidFill>
              </a:rPr>
              <a:t>történő bírságolási tevékenysége során az önkormányzati adóhatósági szankcióként adóbírságot, illetőleg </a:t>
            </a:r>
            <a:r>
              <a:rPr lang="hu-HU" sz="1400" u="sng" dirty="0">
                <a:solidFill>
                  <a:srgbClr val="000000"/>
                </a:solidFill>
              </a:rPr>
              <a:t>mulasztási bírságot </a:t>
            </a:r>
            <a:r>
              <a:rPr lang="hu-HU" sz="1400" dirty="0" smtClean="0">
                <a:solidFill>
                  <a:srgbClr val="000000"/>
                </a:solidFill>
              </a:rPr>
              <a:t>(esetenként taxatív) szabhat </a:t>
            </a:r>
            <a:r>
              <a:rPr lang="hu-HU" sz="1400" dirty="0">
                <a:solidFill>
                  <a:srgbClr val="000000"/>
                </a:solidFill>
              </a:rPr>
              <a:t>ki. </a:t>
            </a:r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r>
              <a:rPr lang="hu-HU" sz="1400" u="sng" dirty="0" smtClean="0">
                <a:solidFill>
                  <a:srgbClr val="000000"/>
                </a:solidFill>
              </a:rPr>
              <a:t>FELHÍVÁS</a:t>
            </a:r>
            <a:r>
              <a:rPr lang="hu-HU" sz="1400" dirty="0" smtClean="0">
                <a:solidFill>
                  <a:srgbClr val="000000"/>
                </a:solidFill>
              </a:rPr>
              <a:t> A </a:t>
            </a:r>
            <a:r>
              <a:rPr lang="hu-HU" sz="1400" dirty="0">
                <a:solidFill>
                  <a:srgbClr val="000000"/>
                </a:solidFill>
              </a:rPr>
              <a:t>mulasztási bírság kiszabása előtti kötelező hiánypótlási felhívás célja a kötelezettség teljesítésére való ösztönzés, mentesítve a szankció alól azt, aki felhívásra határidőben és jogszerűen teljesít</a:t>
            </a:r>
            <a:r>
              <a:rPr lang="hu-HU" sz="1400" dirty="0" smtClean="0">
                <a:solidFill>
                  <a:srgbClr val="000000"/>
                </a:solidFill>
              </a:rPr>
              <a:t>.</a:t>
            </a:r>
          </a:p>
          <a:p>
            <a:pPr algn="just"/>
            <a:r>
              <a:rPr lang="hu-HU" sz="1400" u="sng" dirty="0" smtClean="0">
                <a:solidFill>
                  <a:srgbClr val="000000"/>
                </a:solidFill>
              </a:rPr>
              <a:t>BÍRSÁG ÉS KÖTELEZÉS 1. </a:t>
            </a:r>
            <a:r>
              <a:rPr lang="hu-HU" sz="1400" dirty="0" smtClean="0">
                <a:solidFill>
                  <a:srgbClr val="000000"/>
                </a:solidFill>
              </a:rPr>
              <a:t>Az </a:t>
            </a:r>
            <a:r>
              <a:rPr lang="hu-HU" sz="1400" dirty="0">
                <a:solidFill>
                  <a:srgbClr val="000000"/>
                </a:solidFill>
              </a:rPr>
              <a:t>adókötelezettség határidőn belüli nem, illetve nem jogszerű teljesítése esetén az önkormányzati adóhatóság a </a:t>
            </a:r>
            <a:r>
              <a:rPr lang="hu-HU" sz="1400" u="sng" dirty="0">
                <a:solidFill>
                  <a:srgbClr val="000000"/>
                </a:solidFill>
              </a:rPr>
              <a:t>természetes személy adózót ötvenezer forint</a:t>
            </a:r>
            <a:r>
              <a:rPr lang="hu-HU" sz="1400" dirty="0">
                <a:solidFill>
                  <a:srgbClr val="000000"/>
                </a:solidFill>
              </a:rPr>
              <a:t>, a </a:t>
            </a:r>
            <a:r>
              <a:rPr lang="hu-HU" sz="1400" u="sng" dirty="0">
                <a:solidFill>
                  <a:srgbClr val="000000"/>
                </a:solidFill>
              </a:rPr>
              <a:t>nem természetes személy adózót százezer forint mulasztási bírsággal</a:t>
            </a:r>
            <a:r>
              <a:rPr lang="hu-HU" sz="1400" dirty="0">
                <a:solidFill>
                  <a:srgbClr val="000000"/>
                </a:solidFill>
              </a:rPr>
              <a:t> </a:t>
            </a:r>
            <a:r>
              <a:rPr lang="hu-HU" sz="1400" u="sng" dirty="0">
                <a:solidFill>
                  <a:srgbClr val="000000"/>
                </a:solidFill>
              </a:rPr>
              <a:t>sújtja</a:t>
            </a:r>
            <a:r>
              <a:rPr lang="hu-HU" sz="1400" dirty="0">
                <a:solidFill>
                  <a:srgbClr val="000000"/>
                </a:solidFill>
              </a:rPr>
              <a:t> és - a mulasztás jogkövetkezményeire történő figyelmeztetés mellett - </a:t>
            </a:r>
            <a:r>
              <a:rPr lang="hu-HU" sz="1400" u="sng" dirty="0">
                <a:solidFill>
                  <a:srgbClr val="000000"/>
                </a:solidFill>
              </a:rPr>
              <a:t>tizenöt napos határidő tűzésével ismételten felhívja </a:t>
            </a:r>
            <a:r>
              <a:rPr lang="hu-HU" sz="1400" dirty="0">
                <a:solidFill>
                  <a:srgbClr val="000000"/>
                </a:solidFill>
              </a:rPr>
              <a:t>az adókötelezettség jogszerű teljesítésére. </a:t>
            </a:r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r>
              <a:rPr lang="hu-HU" sz="1400" dirty="0" smtClean="0">
                <a:solidFill>
                  <a:schemeClr val="accent6">
                    <a:lumMod val="50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6">
                    <a:lumMod val="50000"/>
                  </a:schemeClr>
                </a:solidFill>
              </a:rPr>
              <a:t>kötelezettség határidőben történő teljesítése esetén a </a:t>
            </a:r>
            <a:r>
              <a:rPr lang="hu-HU" sz="1400" u="sng" dirty="0">
                <a:solidFill>
                  <a:schemeClr val="accent6">
                    <a:lumMod val="50000"/>
                  </a:schemeClr>
                </a:solidFill>
              </a:rPr>
              <a:t>kiszabott bírság mérsékelhető vagy elengedhető</a:t>
            </a:r>
            <a:r>
              <a:rPr lang="hu-HU" sz="14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704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Probléma (ART)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r>
              <a:rPr lang="hu-HU" sz="1400" u="sng" dirty="0" smtClean="0">
                <a:solidFill>
                  <a:srgbClr val="000000"/>
                </a:solidFill>
              </a:rPr>
              <a:t>BÍRSÁG </a:t>
            </a:r>
            <a:r>
              <a:rPr lang="hu-HU" sz="1400" u="sng" dirty="0">
                <a:solidFill>
                  <a:srgbClr val="000000"/>
                </a:solidFill>
              </a:rPr>
              <a:t>ÉS KÖTELEZÉS </a:t>
            </a:r>
            <a:r>
              <a:rPr lang="hu-HU" sz="1400" u="sng" dirty="0" smtClean="0">
                <a:solidFill>
                  <a:srgbClr val="000000"/>
                </a:solidFill>
              </a:rPr>
              <a:t>2. </a:t>
            </a:r>
            <a:r>
              <a:rPr lang="hu-HU" sz="1400" dirty="0">
                <a:solidFill>
                  <a:srgbClr val="000000"/>
                </a:solidFill>
              </a:rPr>
              <a:t>A határidő eredménytelen elteltét követően az önkormányzati adóhatóság a </a:t>
            </a:r>
            <a:r>
              <a:rPr lang="hu-HU" sz="1400" u="sng" dirty="0">
                <a:solidFill>
                  <a:srgbClr val="000000"/>
                </a:solidFill>
              </a:rPr>
              <a:t>természetes személy adózót kettőszázezer forint</a:t>
            </a:r>
            <a:r>
              <a:rPr lang="hu-HU" sz="1400" dirty="0">
                <a:solidFill>
                  <a:srgbClr val="000000"/>
                </a:solidFill>
              </a:rPr>
              <a:t>, a </a:t>
            </a:r>
            <a:r>
              <a:rPr lang="hu-HU" sz="1400" u="sng" dirty="0">
                <a:solidFill>
                  <a:srgbClr val="000000"/>
                </a:solidFill>
              </a:rPr>
              <a:t>nem természetes személy adózót ötszázezer forint mulasztási bírsággal sújtja </a:t>
            </a:r>
            <a:r>
              <a:rPr lang="hu-HU" sz="1400" dirty="0">
                <a:solidFill>
                  <a:srgbClr val="000000"/>
                </a:solidFill>
              </a:rPr>
              <a:t>és - a mulasztás jogkövetkezményeire történő figyelmeztetés mellett - </a:t>
            </a:r>
            <a:r>
              <a:rPr lang="hu-HU" sz="1400" u="sng" dirty="0">
                <a:solidFill>
                  <a:srgbClr val="000000"/>
                </a:solidFill>
              </a:rPr>
              <a:t>tizenöt napos határidő tűzésével felhívja az adókötelezettség jogszerű teljesítésére. </a:t>
            </a:r>
          </a:p>
          <a:p>
            <a:pPr algn="just"/>
            <a:endParaRPr lang="hu-HU" sz="1400" dirty="0">
              <a:solidFill>
                <a:srgbClr val="000000"/>
              </a:solidFill>
            </a:endParaRPr>
          </a:p>
          <a:p>
            <a:pPr algn="just"/>
            <a:r>
              <a:rPr lang="hu-HU" sz="1400" dirty="0">
                <a:solidFill>
                  <a:srgbClr val="000000"/>
                </a:solidFill>
              </a:rPr>
              <a:t>Ha az adózó részére az adóhatóság már kiszabta a kettőszázezer vagy az ötszázezer forintos bírságot, </a:t>
            </a:r>
            <a:r>
              <a:rPr lang="hu-HU" sz="1400" u="sng" dirty="0">
                <a:solidFill>
                  <a:srgbClr val="C00000"/>
                </a:solidFill>
              </a:rPr>
              <a:t>a kötelezettség teljesítése esetén sem mérsékelhető a már kiszabott bírság</a:t>
            </a:r>
            <a:r>
              <a:rPr lang="hu-HU" sz="1400" u="sng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endParaRPr lang="hu-HU" sz="1400" u="sng" dirty="0">
              <a:solidFill>
                <a:srgbClr val="C00000"/>
              </a:solidFill>
            </a:endParaRPr>
          </a:p>
          <a:p>
            <a:pPr algn="just"/>
            <a:r>
              <a:rPr lang="hu-HU" sz="1400" u="sng" dirty="0" smtClean="0">
                <a:solidFill>
                  <a:srgbClr val="000000"/>
                </a:solidFill>
              </a:rPr>
              <a:t>20 ezer forint éves kötelezettség építményadó elmaradás esetében a bírság könnyen elérheti a 250 ezer, vagy 600 ezer forintot. (</a:t>
            </a:r>
            <a:r>
              <a:rPr lang="hu-HU" sz="1400" i="1" dirty="0" smtClean="0">
                <a:solidFill>
                  <a:srgbClr val="000000"/>
                </a:solidFill>
                <a:effectLst/>
              </a:rPr>
              <a:t>Ez vajon arányos-e az elmaradt kötelezettséggel? KÚRIA..) </a:t>
            </a:r>
          </a:p>
          <a:p>
            <a:pPr marL="0" indent="0" algn="just">
              <a:buNone/>
            </a:pPr>
            <a:endParaRPr lang="hu-HU" sz="1400" i="1" dirty="0" smtClean="0">
              <a:solidFill>
                <a:srgbClr val="000000"/>
              </a:solidFill>
              <a:effectLst/>
            </a:endParaRPr>
          </a:p>
          <a:p>
            <a:pPr algn="just"/>
            <a:r>
              <a:rPr lang="hu-HU" sz="1400" u="sng" dirty="0" smtClean="0">
                <a:solidFill>
                  <a:srgbClr val="C00000"/>
                </a:solidFill>
              </a:rPr>
              <a:t>Méltányosság , fizetési könnyítés</a:t>
            </a:r>
            <a:r>
              <a:rPr lang="hu-HU" sz="1400" u="sng" dirty="0">
                <a:solidFill>
                  <a:srgbClr val="C00000"/>
                </a:solidFill>
              </a:rPr>
              <a:t>…. </a:t>
            </a:r>
            <a:r>
              <a:rPr lang="hu-HU" sz="1400" dirty="0">
                <a:solidFill>
                  <a:srgbClr val="000000"/>
                </a:solidFill>
                <a:effectLst/>
              </a:rPr>
              <a:t>Taxatív mulasztási bírságok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(Art.221.§) </a:t>
            </a:r>
            <a:r>
              <a:rPr lang="hu-HU" sz="1400" dirty="0">
                <a:solidFill>
                  <a:srgbClr val="000000"/>
                </a:solidFill>
                <a:effectLst/>
              </a:rPr>
              <a:t>megállapítására mérlegelési lehetőséget a törvény nem biztosít!</a:t>
            </a: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581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Probléma (ART)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r>
              <a:rPr lang="hu-HU" sz="1400" dirty="0">
                <a:solidFill>
                  <a:srgbClr val="000000"/>
                </a:solidFill>
              </a:rPr>
              <a:t>97. § [Adatszolgáltatás hagyatéki eljárás esetén]</a:t>
            </a:r>
          </a:p>
          <a:p>
            <a:r>
              <a:rPr lang="hu-HU" sz="1400" dirty="0">
                <a:solidFill>
                  <a:srgbClr val="000000"/>
                </a:solidFill>
              </a:rPr>
              <a:t>Ha az adóhatóság az elhunyt természetes személy adóügyével összefüggésben adóigazgatási eljárást folytat vagy azt kezdeményez, és ennek során az örökösök személyének ismerete szükséges, az adóhatóság megkeresésére a hagyatéki leltározásra illetékes önkormányzati jegyző adatot szolgáltat a hagyatéki leltár készítésének tényéről, a hagyatéki eljárást lefolytató közjegyző nevéről és székhelyéről, valamint a rendelkezésére álló hozzátartozói adatokról (név, cím). Az adóhatóság a jegyző által megküldött hozzátartozói adatokat nyilvántartásából soron kívül </a:t>
            </a:r>
            <a:r>
              <a:rPr lang="hu-HU" sz="1400" dirty="0" err="1">
                <a:solidFill>
                  <a:srgbClr val="000000"/>
                </a:solidFill>
              </a:rPr>
              <a:t>törli</a:t>
            </a:r>
            <a:r>
              <a:rPr lang="hu-HU" sz="1400" dirty="0">
                <a:solidFill>
                  <a:srgbClr val="000000"/>
                </a:solidFill>
              </a:rPr>
              <a:t>, ha az eljárás eredményeként nem állapít meg adót, költségvetési támogatást az elhunyt terhére vagy javára. Az adóhatóság megkeresésére a hagyatéki eljárást lefolytató közjegyző a megkereső adóhatóságot - </a:t>
            </a:r>
            <a:r>
              <a:rPr lang="hu-HU" sz="1400" b="1" dirty="0">
                <a:solidFill>
                  <a:srgbClr val="FF0000"/>
                </a:solidFill>
                <a:effectLst/>
              </a:rPr>
              <a:t>díj- és költségmentesen </a:t>
            </a:r>
            <a:r>
              <a:rPr lang="hu-HU" sz="1400" dirty="0">
                <a:solidFill>
                  <a:srgbClr val="000000"/>
                </a:solidFill>
              </a:rPr>
              <a:t>- tájékoztatja az örökösökről az azonosításukhoz szükséges természetes személyazonosító adatok és lakcím feltüntetésével, valamint az örökrészük alapján örökölt vagyonról és annak értékéről, vagy tájékoztatást ad a hagyatéki eljárás megszüntetéséről</a:t>
            </a:r>
            <a:r>
              <a:rPr lang="hu-HU" sz="1400" dirty="0" smtClean="0">
                <a:solidFill>
                  <a:srgbClr val="000000"/>
                </a:solidFill>
              </a:rPr>
              <a:t>.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endParaRPr lang="hu-HU" sz="1400" dirty="0">
              <a:solidFill>
                <a:srgbClr val="000000"/>
              </a:solidFill>
            </a:endParaRP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6496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Probléma (ART)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r>
              <a:rPr lang="hu-HU" sz="1400" dirty="0" smtClean="0">
                <a:solidFill>
                  <a:srgbClr val="000000"/>
                </a:solidFill>
              </a:rPr>
              <a:t>Adók </a:t>
            </a:r>
            <a:r>
              <a:rPr lang="hu-HU" sz="1400" dirty="0">
                <a:solidFill>
                  <a:srgbClr val="000000"/>
                </a:solidFill>
              </a:rPr>
              <a:t>módjára történő szabályozás </a:t>
            </a:r>
            <a:r>
              <a:rPr lang="hu-HU" sz="1400" dirty="0" smtClean="0">
                <a:solidFill>
                  <a:srgbClr val="000000"/>
                </a:solidFill>
              </a:rPr>
              <a:t>finomhangolása</a:t>
            </a:r>
            <a:r>
              <a:rPr lang="hu-HU" sz="1400" dirty="0">
                <a:solidFill>
                  <a:srgbClr val="000000"/>
                </a:solidFill>
              </a:rPr>
              <a:t>. </a:t>
            </a:r>
            <a:endParaRPr lang="hu-HU" sz="1400" dirty="0" smtClean="0">
              <a:solidFill>
                <a:srgbClr val="000000"/>
              </a:solidFill>
            </a:endParaRPr>
          </a:p>
          <a:p>
            <a:endParaRPr lang="hu-HU" sz="1400" dirty="0">
              <a:solidFill>
                <a:srgbClr val="000000"/>
              </a:solidFill>
            </a:endParaRPr>
          </a:p>
          <a:p>
            <a:r>
              <a:rPr lang="hu-HU" sz="1400" dirty="0" smtClean="0">
                <a:solidFill>
                  <a:srgbClr val="000000"/>
                </a:solidFill>
              </a:rPr>
              <a:t>Figyelemmel </a:t>
            </a:r>
            <a:r>
              <a:rPr lang="hu-HU" sz="1400" dirty="0">
                <a:solidFill>
                  <a:srgbClr val="000000"/>
                </a:solidFill>
              </a:rPr>
              <a:t>arra, hogy vannak eltérések például a útépítési érdekeltségi hozzájárulás és útépítési és </a:t>
            </a:r>
            <a:r>
              <a:rPr lang="hu-HU" sz="1400" dirty="0" err="1">
                <a:solidFill>
                  <a:srgbClr val="000000"/>
                </a:solidFill>
              </a:rPr>
              <a:t>közművesítési</a:t>
            </a:r>
            <a:r>
              <a:rPr lang="hu-HU" sz="1400" dirty="0">
                <a:solidFill>
                  <a:srgbClr val="000000"/>
                </a:solidFill>
              </a:rPr>
              <a:t> hozzájárulás, valamint a közterület-használati díjak adók módjára történő behajtásának hatáskörében </a:t>
            </a:r>
            <a:r>
              <a:rPr lang="hu-HU" sz="1400" i="1" dirty="0">
                <a:solidFill>
                  <a:srgbClr val="000000"/>
                </a:solidFill>
              </a:rPr>
              <a:t>(NAV szerint önkormányzat, szerintünk és ha jól tudom szerintettek is NAV)</a:t>
            </a:r>
            <a:r>
              <a:rPr lang="hu-HU" sz="1400" dirty="0">
                <a:solidFill>
                  <a:srgbClr val="000000"/>
                </a:solidFill>
              </a:rPr>
              <a:t> úgy lehetne egyszerűen orvosolni a problémát, ha </a:t>
            </a:r>
            <a:r>
              <a:rPr lang="hu-HU" sz="1400" b="1" dirty="0">
                <a:solidFill>
                  <a:srgbClr val="000000"/>
                </a:solidFill>
              </a:rPr>
              <a:t>önkormányzati bevétel marad a tartozás beszedéséből befolyó bevétel, akkor önkormányzati adóhatósági hatáskör, ha állami a bevétel lesz akkor állami adóhatóság!</a:t>
            </a:r>
          </a:p>
          <a:p>
            <a:endParaRPr lang="hu-HU" sz="1400" dirty="0">
              <a:solidFill>
                <a:srgbClr val="000000"/>
              </a:solidFill>
            </a:endParaRP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6987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 smtClean="0">
                <a:solidFill>
                  <a:srgbClr val="000000"/>
                </a:solidFill>
              </a:rPr>
              <a:t>Probléma (Htv.)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HIPA adókötelezettségek helyi szabályai: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  <a:effectLst/>
              </a:rPr>
              <a:t>2.869 önkormányzat adóztat valamilyen </a:t>
            </a:r>
            <a:r>
              <a:rPr lang="hu-HU" sz="1400" dirty="0" err="1" smtClean="0">
                <a:solidFill>
                  <a:srgbClr val="000000"/>
                </a:solidFill>
                <a:effectLst/>
              </a:rPr>
              <a:t>hipa</a:t>
            </a:r>
            <a:r>
              <a:rPr lang="hu-HU" sz="1400" dirty="0" smtClean="0">
                <a:solidFill>
                  <a:srgbClr val="000000"/>
                </a:solidFill>
                <a:effectLst/>
              </a:rPr>
              <a:t> állandó tevékenység után képződött adóalapot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  <a:effectLst/>
              </a:rPr>
              <a:t>2.00%-0,2% között (</a:t>
            </a:r>
            <a:r>
              <a:rPr lang="hu-HU" sz="1400" b="1" dirty="0" smtClean="0">
                <a:solidFill>
                  <a:srgbClr val="000000"/>
                </a:solidFill>
                <a:effectLst/>
              </a:rPr>
              <a:t>1.580 településen 2.%, 2.564 település 1,4% </a:t>
            </a:r>
            <a:r>
              <a:rPr lang="hu-HU" sz="1400" dirty="0" smtClean="0">
                <a:solidFill>
                  <a:srgbClr val="000000"/>
                </a:solidFill>
                <a:effectLst/>
              </a:rPr>
              <a:t>vagy magasabb (</a:t>
            </a:r>
            <a:r>
              <a:rPr lang="hu-HU" sz="1400" dirty="0" smtClean="0">
                <a:solidFill>
                  <a:srgbClr val="FF0000"/>
                </a:solidFill>
                <a:effectLst/>
              </a:rPr>
              <a:t>80%</a:t>
            </a:r>
            <a:r>
              <a:rPr lang="hu-HU" sz="1400" dirty="0" smtClean="0">
                <a:solidFill>
                  <a:srgbClr val="000000"/>
                </a:solidFill>
                <a:effectLst/>
              </a:rPr>
              <a:t>))  </a:t>
            </a:r>
          </a:p>
          <a:p>
            <a:pPr algn="just"/>
            <a:endParaRPr lang="hu-HU" sz="140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hu-HU" sz="1400" dirty="0">
                <a:solidFill>
                  <a:srgbClr val="000000"/>
                </a:solidFill>
                <a:effectLst/>
              </a:rPr>
              <a:t>A forráshiányos települések önkormányzatai iparűzésiadó-mentességgel próbálják magukhoz csábítani a cégeket. Amely vállalkozás székhelyét, vagy telephelyét olyan településre helyezi, ahol 0%-</a:t>
            </a:r>
            <a:r>
              <a:rPr lang="hu-HU" sz="1400" dirty="0" err="1">
                <a:solidFill>
                  <a:srgbClr val="000000"/>
                </a:solidFill>
                <a:effectLst/>
              </a:rPr>
              <a:t>os</a:t>
            </a:r>
            <a:r>
              <a:rPr lang="hu-HU" sz="1400" dirty="0">
                <a:solidFill>
                  <a:srgbClr val="000000"/>
                </a:solidFill>
                <a:effectLst/>
              </a:rPr>
              <a:t> az iparűzési adó</a:t>
            </a:r>
            <a:r>
              <a:rPr lang="hu-HU" sz="1400" dirty="0" smtClean="0">
                <a:solidFill>
                  <a:srgbClr val="000000"/>
                </a:solidFill>
                <a:effectLst/>
              </a:rPr>
              <a:t>, vagy nincs bevezetve, </a:t>
            </a:r>
            <a:r>
              <a:rPr lang="hu-HU" sz="1400" dirty="0">
                <a:solidFill>
                  <a:srgbClr val="000000"/>
                </a:solidFill>
                <a:effectLst/>
              </a:rPr>
              <a:t>ott az a vállalkozás akár milliókat is megspórolhat. </a:t>
            </a:r>
            <a:r>
              <a:rPr lang="hu-HU" sz="1400" dirty="0" smtClean="0">
                <a:solidFill>
                  <a:srgbClr val="000000"/>
                </a:solidFill>
                <a:effectLst/>
              </a:rPr>
              <a:t>Kézenfekvőbb </a:t>
            </a:r>
            <a:r>
              <a:rPr lang="hu-HU" sz="1400" dirty="0">
                <a:solidFill>
                  <a:srgbClr val="000000"/>
                </a:solidFill>
                <a:effectLst/>
              </a:rPr>
              <a:t>megoldás, hogy székhelyszolgáltatóhoz </a:t>
            </a:r>
            <a:r>
              <a:rPr lang="hu-HU" sz="1400" dirty="0" smtClean="0">
                <a:solidFill>
                  <a:srgbClr val="000000"/>
                </a:solidFill>
                <a:effectLst/>
              </a:rPr>
              <a:t>való bejelentkezés. </a:t>
            </a:r>
            <a:r>
              <a:rPr lang="hu-HU" sz="1400" dirty="0">
                <a:solidFill>
                  <a:srgbClr val="000000"/>
                </a:solidFill>
                <a:effectLst/>
              </a:rPr>
              <a:t>Ekkor a szolgáltató ad egy befogadónyilatkozatot a cégnek, aki így minden további nélkül használhatja az új székhelyét a munkavégzésre is. </a:t>
            </a:r>
            <a:r>
              <a:rPr lang="hu-HU" sz="1400" dirty="0" smtClean="0">
                <a:solidFill>
                  <a:srgbClr val="000000"/>
                </a:solidFill>
                <a:effectLst/>
              </a:rPr>
              <a:t>Kétség az </a:t>
            </a:r>
            <a:r>
              <a:rPr lang="hu-HU" sz="1400" dirty="0">
                <a:solidFill>
                  <a:srgbClr val="000000"/>
                </a:solidFill>
                <a:effectLst/>
              </a:rPr>
              <a:t>adókötelezettség elkerüléséhez nem elegendő a székhely iparűzési adó mentes területre való </a:t>
            </a:r>
            <a:r>
              <a:rPr lang="hu-HU" sz="1400" dirty="0" smtClean="0">
                <a:solidFill>
                  <a:srgbClr val="000000"/>
                </a:solidFill>
                <a:effectLst/>
              </a:rPr>
              <a:t>áthelyezése.</a:t>
            </a:r>
          </a:p>
          <a:p>
            <a:pPr algn="just"/>
            <a:endParaRPr lang="hu-HU" sz="140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  <a:effectLst/>
              </a:rPr>
              <a:t>„</a:t>
            </a:r>
            <a:r>
              <a:rPr lang="hu-HU" sz="1400" i="1" dirty="0" smtClean="0">
                <a:solidFill>
                  <a:srgbClr val="000000"/>
                </a:solidFill>
                <a:effectLst/>
              </a:rPr>
              <a:t>Több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bevétele van az önkormányzatnak így a gépjárműadóból, mint egyébként lenne </a:t>
            </a:r>
            <a:r>
              <a:rPr lang="hu-HU" sz="1400" i="1" dirty="0" smtClean="0">
                <a:solidFill>
                  <a:srgbClr val="000000"/>
                </a:solidFill>
                <a:effectLst/>
              </a:rPr>
              <a:t>iparűzésiből.”</a:t>
            </a:r>
          </a:p>
          <a:p>
            <a:pPr algn="just"/>
            <a:r>
              <a:rPr lang="hu-HU" sz="1400" i="1" dirty="0">
                <a:solidFill>
                  <a:srgbClr val="000000"/>
                </a:solidFill>
                <a:effectLst/>
              </a:rPr>
              <a:t>Nem lehetne </a:t>
            </a:r>
            <a:r>
              <a:rPr lang="hu-HU" sz="1400" b="1" i="1" dirty="0">
                <a:solidFill>
                  <a:srgbClr val="000000"/>
                </a:solidFill>
                <a:effectLst/>
              </a:rPr>
              <a:t>1,4 % a kötelező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(adóerő számításnál is ezt veszik figyelembe) </a:t>
            </a:r>
            <a:r>
              <a:rPr lang="hu-HU" sz="1400" b="1" i="1" dirty="0">
                <a:solidFill>
                  <a:srgbClr val="000000"/>
                </a:solidFill>
                <a:effectLst/>
              </a:rPr>
              <a:t>mérték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, ez minden </a:t>
            </a:r>
            <a:r>
              <a:rPr lang="hu-HU" sz="1400" i="1" dirty="0" smtClean="0">
                <a:solidFill>
                  <a:srgbClr val="000000"/>
                </a:solidFill>
                <a:effectLst/>
              </a:rPr>
              <a:t>ilyen adókijátszást talán megoldana…. </a:t>
            </a:r>
          </a:p>
          <a:p>
            <a:pPr algn="just"/>
            <a:endParaRPr lang="hu-HU" sz="1400" dirty="0">
              <a:solidFill>
                <a:srgbClr val="000000"/>
              </a:solidFill>
              <a:effectLst/>
            </a:endParaRPr>
          </a:p>
          <a:p>
            <a:pPr algn="just"/>
            <a:endParaRPr lang="hu-HU" sz="140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  <a:effectLst/>
              </a:rPr>
              <a:t> </a:t>
            </a:r>
          </a:p>
          <a:p>
            <a:pPr algn="just"/>
            <a:r>
              <a:rPr lang="hu-HU" sz="1400" dirty="0" smtClean="0">
                <a:solidFill>
                  <a:srgbClr val="000000"/>
                </a:solidFill>
                <a:effectLst/>
              </a:rPr>
              <a:t>  </a:t>
            </a:r>
          </a:p>
          <a:p>
            <a:pPr algn="just"/>
            <a:endParaRPr lang="hu-HU" sz="1400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394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3"/>
          <p:cNvSpPr>
            <a:spLocks noChangeShapeType="1"/>
          </p:cNvSpPr>
          <p:nvPr/>
        </p:nvSpPr>
        <p:spPr bwMode="auto">
          <a:xfrm>
            <a:off x="415925" y="730250"/>
            <a:ext cx="9001125" cy="0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30723" name="Line 4"/>
          <p:cNvSpPr>
            <a:spLocks noChangeShapeType="1"/>
          </p:cNvSpPr>
          <p:nvPr/>
        </p:nvSpPr>
        <p:spPr bwMode="auto">
          <a:xfrm>
            <a:off x="415925" y="4140200"/>
            <a:ext cx="9001125" cy="80963"/>
          </a:xfrm>
          <a:prstGeom prst="line">
            <a:avLst/>
          </a:prstGeom>
          <a:noFill/>
          <a:ln w="38100">
            <a:solidFill>
              <a:srgbClr val="CC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401330" y="1628676"/>
            <a:ext cx="9361487" cy="1749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r>
              <a:rPr lang="hu-HU" altLang="hu-HU" sz="1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KÖSZÖNÖM A MEGTISZTELŐ FIGYELMET</a:t>
            </a:r>
            <a:r>
              <a:rPr lang="hu-HU" altLang="hu-HU" sz="1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!</a:t>
            </a:r>
          </a:p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endParaRPr lang="hu-HU" altLang="hu-HU" sz="1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r>
              <a:rPr lang="hu-HU" altLang="hu-H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Korsós László</a:t>
            </a:r>
          </a:p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endParaRPr lang="hu-HU" altLang="hu-H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 eaLnBrk="1" hangingPunct="1">
              <a:spcBef>
                <a:spcPct val="15000"/>
              </a:spcBef>
              <a:buClrTx/>
              <a:buSzTx/>
              <a:buFontTx/>
              <a:buNone/>
            </a:pPr>
            <a:r>
              <a:rPr lang="hu-HU" altLang="hu-HU" sz="2000" b="1" u="sng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Korsos.laszlo@ph.eger.hu</a:t>
            </a:r>
            <a:r>
              <a:rPr lang="hu-HU" altLang="hu-H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endParaRPr lang="hu-HU" altLang="hu-HU" sz="1800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0725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8" y="190500"/>
            <a:ext cx="185578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pPr algn="just"/>
            <a:r>
              <a:rPr lang="hu-HU" sz="14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Néhány </a:t>
            </a:r>
            <a:r>
              <a:rPr lang="hu-HU" sz="1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adózási adat a 2018. (ASP előtti) évről: </a:t>
            </a:r>
          </a:p>
          <a:p>
            <a:pPr algn="just"/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2018-as adóévben 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közel 30 ezer darab iratot, döntést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/határozatot, hiánypótlást, végzést, levelet, folyószámla egyeneleget, felhívást stb./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kézbesített önkormányzati adóhatóságunk 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elektronikus úton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érintetteknek. </a:t>
            </a:r>
          </a:p>
          <a:p>
            <a:pPr algn="just"/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adózók 2018. évben több mint 17 ezer elektronikus beadványt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indítottak adóhatóságunk felé.</a:t>
            </a:r>
          </a:p>
          <a:p>
            <a:pPr algn="just"/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polgármesteri hivatal ügyeinek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(110.907 db)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43%-a </a:t>
            </a:r>
            <a:r>
              <a:rPr lang="hu-HU" sz="1400" i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(47.660 db)</a:t>
            </a:r>
            <a:r>
              <a:rPr lang="hu-HU" sz="1400" b="1" i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adóügy</a:t>
            </a:r>
            <a:r>
              <a:rPr lang="hu-HU" sz="1400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volt. 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adóügyek 37%-a elektronikus csatornákon érkezett az önkormányzati adóhatósághoz.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Az adóhatóságunkhoz 2018. évben 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17.578 darab elektronikusan benyújtott nyomtatvány, </a:t>
            </a:r>
            <a:r>
              <a:rPr lang="hu-HU" sz="14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ePapír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más kérelem, beadvány érkezett,</a:t>
            </a:r>
            <a:r>
              <a:rPr lang="hu-HU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ebből legnagyobb arányt a helyi iparűzési adóügyek tették ki.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hu-H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e-ADÓ rendszeren keresztül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52.841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adózó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(adónemenként)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83.044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bevallási, adatbejelentési, bejelentési, bejelentkezési adata volt elérhető.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jogosultak naprakészen láthatják adószámláikat, ezáltal rövidülhetnek egyes hatósági ügyintézések időtartamai is.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Önkormányzati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adóhatóságunk elkötelezett az ügyfélcentrikus adófizetési módok további kiszélesítésében. Elektronikus bevallások és bankkártyás fizetési módok egyre elterjedtebbek és egyre népszerűbbek. Az Adó Iroda 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ügyfélfogadásán</a:t>
            </a:r>
            <a:r>
              <a:rPr lang="hu-HU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8.836</a:t>
            </a:r>
            <a:r>
              <a:rPr lang="hu-HU" sz="1400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ezer forint 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összegben fizettek ba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nkkártyával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(POS)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az ügyfeleink. Az 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elektronikus rendszeren keresztül </a:t>
            </a:r>
            <a:r>
              <a:rPr lang="hu-HU" sz="14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(VPOS)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b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14.769 ezer forint adót utaltak </a:t>
            </a:r>
            <a:r>
              <a:rPr lang="hu-HU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át adózóink 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különféle adószámlákra.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hu-HU" sz="1400" dirty="0">
              <a:solidFill>
                <a:schemeClr val="bg1"/>
              </a:solidFill>
            </a:endParaRPr>
          </a:p>
          <a:p>
            <a:endParaRPr lang="hu-HU" sz="1400" dirty="0">
              <a:solidFill>
                <a:srgbClr val="000000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416" y="89983"/>
            <a:ext cx="1053802" cy="61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75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pPr algn="just"/>
            <a:r>
              <a:rPr lang="hu-HU" sz="14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Néhány </a:t>
            </a:r>
            <a:r>
              <a:rPr lang="hu-HU" sz="1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adózási adat a </a:t>
            </a:r>
            <a:r>
              <a:rPr lang="hu-HU" sz="14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2019. (ONKADO és ASP) </a:t>
            </a:r>
            <a:r>
              <a:rPr lang="hu-HU" sz="1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évről: </a:t>
            </a:r>
            <a:endParaRPr lang="hu-HU" sz="1400" b="1" u="sng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1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Eger MJV Önkormányzat </a:t>
            </a:r>
            <a:r>
              <a:rPr lang="hu-HU" sz="1400" b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Adórendszer csatlakozás 2019. </a:t>
            </a:r>
            <a:r>
              <a:rPr lang="hu-HU" sz="1400" b="1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április</a:t>
            </a:r>
            <a:endParaRPr lang="hu-HU" sz="1400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idei év első kilenc hónapjában 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adóigazgatási ügyekben 64.241 darab adóügy volt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szálláshely engedélyezési ügyekben 610 darab ügy, hagyatéki ügyekben 5.127 darab ügy került iktatásra. </a:t>
            </a:r>
            <a:endParaRPr lang="hu-H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iroda a mai napig adóügyekben papír alapon 49.184 db iratot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(döntés, </a:t>
            </a:r>
            <a:r>
              <a:rPr lang="hu-H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felhívás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stb.)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postázott, gazdálkodóknak elektronikus tárhelyekre 9.955 db ügyet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(döntés, </a:t>
            </a:r>
            <a:r>
              <a:rPr lang="hu-H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felhívás </a:t>
            </a:r>
            <a:r>
              <a:rPr lang="hu-H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stb.)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küldött el. </a:t>
            </a:r>
            <a:endParaRPr lang="hu-H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helyi adónemeken belül az iparűzési adó a 74,6%-</a:t>
            </a:r>
            <a:r>
              <a:rPr lang="hu-H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nagyságával, továbbra is a meghatározó adónem. A vagyoni típusú adók a helyi adóbevételek 21,4%-át tették ki, míg a beszedett idegenforgalmi adók az adóbevételek 4,0%-át adták. </a:t>
            </a:r>
            <a:r>
              <a:rPr lang="hu-H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eddig befolyt adóbevételek döntő többségét, 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87,3 %-át a gazdálkodók </a:t>
            </a:r>
            <a:r>
              <a:rPr lang="hu-H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(vállalkozások, vállalkozók) 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fizették. </a:t>
            </a:r>
            <a:r>
              <a:rPr lang="hu-H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(ASP fejlesztés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 </a:t>
            </a:r>
            <a:r>
              <a:rPr lang="hu-H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végrehajtási </a:t>
            </a:r>
            <a:r>
              <a:rPr lang="hu-H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tevékenység eredményeként 2019. </a:t>
            </a:r>
            <a:r>
              <a:rPr lang="hu-H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évben  </a:t>
            </a:r>
            <a:r>
              <a:rPr lang="hu-HU" sz="1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90.251 ezer forint tartozás rendeződött. </a:t>
            </a:r>
            <a:endParaRPr lang="hu-HU" sz="1400" b="1" u="sng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sz="1400" b="1" u="sng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sz="14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1400" dirty="0">
              <a:solidFill>
                <a:schemeClr val="bg1"/>
              </a:solidFill>
            </a:endParaRPr>
          </a:p>
          <a:p>
            <a:endParaRPr lang="hu-HU" sz="1400" dirty="0">
              <a:solidFill>
                <a:srgbClr val="000000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416" y="89983"/>
            <a:ext cx="1053802" cy="611551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688" y="2826056"/>
            <a:ext cx="5877437" cy="161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40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>
                <a:solidFill>
                  <a:srgbClr val="000000"/>
                </a:solidFill>
              </a:rPr>
              <a:t>Összegzés </a:t>
            </a:r>
            <a:r>
              <a:rPr lang="hu-HU" sz="1400" u="sng" dirty="0" smtClean="0">
                <a:solidFill>
                  <a:srgbClr val="000000"/>
                </a:solidFill>
              </a:rPr>
              <a:t>(7 hónap alapján)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>
              <a:solidFill>
                <a:srgbClr val="000000"/>
              </a:solidFill>
            </a:endParaRPr>
          </a:p>
          <a:p>
            <a:pPr algn="just"/>
            <a:r>
              <a:rPr lang="hu-HU" sz="1400" b="1" u="sng" dirty="0">
                <a:solidFill>
                  <a:srgbClr val="000000"/>
                </a:solidFill>
              </a:rPr>
              <a:t>Elégedettség legyen </a:t>
            </a:r>
            <a:r>
              <a:rPr lang="hu-HU" sz="1400" dirty="0">
                <a:solidFill>
                  <a:srgbClr val="000000"/>
                </a:solidFill>
              </a:rPr>
              <a:t>ügyféloldalon, önkormányzati oldalon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(ügyintéző, vezetés)  </a:t>
            </a:r>
            <a:r>
              <a:rPr lang="hu-HU" sz="1400" i="1" dirty="0">
                <a:solidFill>
                  <a:srgbClr val="000000"/>
                </a:solidFill>
              </a:rPr>
              <a:t>is</a:t>
            </a:r>
            <a:r>
              <a:rPr lang="hu-HU" sz="1400" i="1" dirty="0" smtClean="0">
                <a:solidFill>
                  <a:srgbClr val="000000"/>
                </a:solidFill>
              </a:rPr>
              <a:t>.</a:t>
            </a:r>
          </a:p>
          <a:p>
            <a:pPr algn="just"/>
            <a:endParaRPr lang="hu-HU" sz="1400" i="1" dirty="0">
              <a:solidFill>
                <a:srgbClr val="000000"/>
              </a:solidFill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Az </a:t>
            </a:r>
            <a:r>
              <a:rPr lang="hu-HU" sz="1400" dirty="0">
                <a:solidFill>
                  <a:srgbClr val="000000"/>
                </a:solidFill>
              </a:rPr>
              <a:t>ASP adós program egy </a:t>
            </a:r>
            <a:r>
              <a:rPr lang="hu-HU" sz="1400" dirty="0" smtClean="0">
                <a:solidFill>
                  <a:srgbClr val="000000"/>
                </a:solidFill>
              </a:rPr>
              <a:t>összetett</a:t>
            </a:r>
            <a:r>
              <a:rPr lang="hu-HU" sz="1400" dirty="0">
                <a:solidFill>
                  <a:srgbClr val="000000"/>
                </a:solidFill>
              </a:rPr>
              <a:t>, központi rendszerekhez is szorosan kapcsolódó, más szakrendszerekhez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(ELÜGY, </a:t>
            </a:r>
            <a:r>
              <a:rPr lang="hu-HU" sz="1400" i="1" dirty="0" smtClean="0">
                <a:solidFill>
                  <a:srgbClr val="000000"/>
                </a:solidFill>
                <a:effectLst/>
              </a:rPr>
              <a:t>IRAT, IPAR KER, HAGYATÉK stb. ) </a:t>
            </a:r>
            <a:r>
              <a:rPr lang="hu-HU" sz="1400" dirty="0">
                <a:solidFill>
                  <a:srgbClr val="000000"/>
                </a:solidFill>
              </a:rPr>
              <a:t>is illeszkedő program. </a:t>
            </a:r>
            <a:endParaRPr lang="hu-HU" sz="1400" dirty="0" smtClean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hu-HU" sz="1400" dirty="0">
              <a:solidFill>
                <a:srgbClr val="000000"/>
              </a:solidFill>
            </a:endParaRPr>
          </a:p>
          <a:p>
            <a:pPr algn="just"/>
            <a:r>
              <a:rPr lang="hu-HU" sz="1400" dirty="0">
                <a:solidFill>
                  <a:srgbClr val="000000"/>
                </a:solidFill>
              </a:rPr>
              <a:t>A logikai felépítése és működése finomhangolással </a:t>
            </a:r>
            <a:r>
              <a:rPr lang="hu-HU" sz="1400" dirty="0" smtClean="0">
                <a:solidFill>
                  <a:srgbClr val="000000"/>
                </a:solidFill>
              </a:rPr>
              <a:t>felhasználó </a:t>
            </a:r>
            <a:r>
              <a:rPr lang="hu-HU" sz="1400" dirty="0">
                <a:solidFill>
                  <a:srgbClr val="000000"/>
                </a:solidFill>
              </a:rPr>
              <a:t>baráttá </a:t>
            </a:r>
            <a:r>
              <a:rPr lang="hu-HU" sz="1400" dirty="0" smtClean="0">
                <a:solidFill>
                  <a:srgbClr val="000000"/>
                </a:solidFill>
              </a:rPr>
              <a:t>tehető </a:t>
            </a:r>
            <a:r>
              <a:rPr lang="hu-HU" sz="1400" i="1" dirty="0" smtClean="0">
                <a:solidFill>
                  <a:srgbClr val="000000"/>
                </a:solidFill>
                <a:effectLst/>
              </a:rPr>
              <a:t>(még van teendő)</a:t>
            </a:r>
            <a:r>
              <a:rPr lang="hu-HU" sz="1400" dirty="0" smtClean="0">
                <a:solidFill>
                  <a:srgbClr val="000000"/>
                </a:solidFill>
              </a:rPr>
              <a:t>.</a:t>
            </a:r>
          </a:p>
          <a:p>
            <a:pPr marL="0" indent="0" algn="just">
              <a:buNone/>
            </a:pPr>
            <a:endParaRPr lang="hu-HU" sz="1400" dirty="0">
              <a:solidFill>
                <a:srgbClr val="000000"/>
              </a:solidFill>
            </a:endParaRPr>
          </a:p>
          <a:p>
            <a:pPr algn="just"/>
            <a:r>
              <a:rPr lang="hu-HU" sz="1400" dirty="0">
                <a:solidFill>
                  <a:srgbClr val="000000"/>
                </a:solidFill>
              </a:rPr>
              <a:t>Az egyedi ügyek kezelése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(adatbejelentések, adóbevallások, kérelem) </a:t>
            </a:r>
            <a:r>
              <a:rPr lang="hu-HU" sz="1400" dirty="0">
                <a:solidFill>
                  <a:srgbClr val="000000"/>
                </a:solidFill>
              </a:rPr>
              <a:t>– </a:t>
            </a:r>
            <a:r>
              <a:rPr lang="hu-HU" sz="1400" b="1" i="1" dirty="0">
                <a:solidFill>
                  <a:srgbClr val="000000"/>
                </a:solidFill>
              </a:rPr>
              <a:t>kellő kreativitással </a:t>
            </a:r>
            <a:r>
              <a:rPr lang="hu-HU" sz="1400" dirty="0">
                <a:solidFill>
                  <a:srgbClr val="000000"/>
                </a:solidFill>
              </a:rPr>
              <a:t>– többségében ad megoldást, ám kétség kívül a </a:t>
            </a:r>
            <a:r>
              <a:rPr lang="hu-HU" sz="1400" b="1" dirty="0">
                <a:solidFill>
                  <a:srgbClr val="000000"/>
                </a:solidFill>
              </a:rPr>
              <a:t>feldolgozás </a:t>
            </a:r>
            <a:r>
              <a:rPr lang="hu-HU" sz="1400" b="1" dirty="0" smtClean="0">
                <a:solidFill>
                  <a:srgbClr val="000000"/>
                </a:solidFill>
              </a:rPr>
              <a:t>időigényes</a:t>
            </a:r>
            <a:r>
              <a:rPr lang="hu-HU" sz="1400" dirty="0" smtClean="0">
                <a:solidFill>
                  <a:srgbClr val="000000"/>
                </a:solidFill>
              </a:rPr>
              <a:t>, nem feltétlen „felhasználóbarát”. </a:t>
            </a:r>
          </a:p>
          <a:p>
            <a:pPr marL="0" indent="0" algn="just">
              <a:buNone/>
            </a:pPr>
            <a:endParaRPr lang="hu-HU" sz="1400" dirty="0">
              <a:solidFill>
                <a:srgbClr val="000000"/>
              </a:solidFill>
            </a:endParaRPr>
          </a:p>
          <a:p>
            <a:pPr algn="just"/>
            <a:r>
              <a:rPr lang="hu-HU" sz="1400" dirty="0">
                <a:solidFill>
                  <a:srgbClr val="000000"/>
                </a:solidFill>
              </a:rPr>
              <a:t>Tömeges kiküldések szűrései fejlesztéseket </a:t>
            </a:r>
            <a:r>
              <a:rPr lang="hu-HU" sz="1400" dirty="0" smtClean="0">
                <a:solidFill>
                  <a:srgbClr val="000000"/>
                </a:solidFill>
              </a:rPr>
              <a:t>igényelnek – </a:t>
            </a:r>
            <a:r>
              <a:rPr lang="hu-HU" sz="1400" i="1" dirty="0" smtClean="0">
                <a:solidFill>
                  <a:srgbClr val="000000"/>
                </a:solidFill>
              </a:rPr>
              <a:t>ezek sokat javultak, de hektikus </a:t>
            </a:r>
            <a:r>
              <a:rPr lang="hu-HU" sz="1400" dirty="0" smtClean="0">
                <a:solidFill>
                  <a:srgbClr val="000000"/>
                </a:solidFill>
              </a:rPr>
              <a:t>-, </a:t>
            </a:r>
            <a:r>
              <a:rPr lang="hu-HU" sz="1400" u="sng" dirty="0" smtClean="0">
                <a:solidFill>
                  <a:srgbClr val="000000"/>
                </a:solidFill>
              </a:rPr>
              <a:t>szűrések rögzítése</a:t>
            </a:r>
            <a:r>
              <a:rPr lang="hu-HU" sz="1400" dirty="0" smtClean="0">
                <a:solidFill>
                  <a:srgbClr val="000000"/>
                </a:solidFill>
              </a:rPr>
              <a:t>. </a:t>
            </a:r>
            <a:r>
              <a:rPr lang="hu-HU" sz="1400" i="1" dirty="0">
                <a:solidFill>
                  <a:srgbClr val="000000"/>
                </a:solidFill>
              </a:rPr>
              <a:t>(Hibahatárok szűkítése a cél.) </a:t>
            </a:r>
            <a:endParaRPr lang="hu-HU" sz="1400" i="1" dirty="0" smtClean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hu-HU" sz="1400" i="1" dirty="0" smtClean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323751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64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u="sng" dirty="0">
                <a:solidFill>
                  <a:srgbClr val="000000"/>
                </a:solidFill>
              </a:rPr>
              <a:t>Összegzés </a:t>
            </a:r>
            <a:r>
              <a:rPr lang="hu-HU" sz="1400" u="sng" dirty="0" smtClean="0">
                <a:solidFill>
                  <a:srgbClr val="000000"/>
                </a:solidFill>
              </a:rPr>
              <a:t>(7 hónap alapján)</a:t>
            </a:r>
            <a:r>
              <a:rPr lang="hu-HU" sz="1400" dirty="0" smtClean="0">
                <a:solidFill>
                  <a:srgbClr val="000000"/>
                </a:solidFill>
              </a:rPr>
              <a:t>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Az </a:t>
            </a:r>
            <a:r>
              <a:rPr lang="hu-HU" sz="1400" dirty="0">
                <a:solidFill>
                  <a:srgbClr val="000000"/>
                </a:solidFill>
              </a:rPr>
              <a:t>ügyféloldalon /Adózó/ lévő </a:t>
            </a:r>
            <a:r>
              <a:rPr lang="hu-HU" sz="1400" dirty="0" smtClean="0">
                <a:solidFill>
                  <a:srgbClr val="000000"/>
                </a:solidFill>
              </a:rPr>
              <a:t>OHP benyújtások</a:t>
            </a:r>
            <a:r>
              <a:rPr lang="hu-HU" sz="1400" dirty="0">
                <a:solidFill>
                  <a:srgbClr val="000000"/>
                </a:solidFill>
              </a:rPr>
              <a:t>, lekérdezések </a:t>
            </a:r>
            <a:r>
              <a:rPr lang="hu-HU" sz="1400" dirty="0" smtClean="0">
                <a:solidFill>
                  <a:srgbClr val="000000"/>
                </a:solidFill>
              </a:rPr>
              <a:t>és fizetések (</a:t>
            </a:r>
            <a:r>
              <a:rPr lang="hu-HU" sz="1400" u="sng" dirty="0" smtClean="0">
                <a:solidFill>
                  <a:srgbClr val="000000"/>
                </a:solidFill>
              </a:rPr>
              <a:t>465/2017.Korm.rend.</a:t>
            </a:r>
            <a:r>
              <a:rPr lang="hu-HU" sz="1400" dirty="0" smtClean="0">
                <a:solidFill>
                  <a:srgbClr val="000000"/>
                </a:solidFill>
              </a:rPr>
              <a:t>)   támogatását </a:t>
            </a:r>
            <a:r>
              <a:rPr lang="hu-HU" sz="1400" dirty="0">
                <a:solidFill>
                  <a:srgbClr val="000000"/>
                </a:solidFill>
              </a:rPr>
              <a:t>kell zökkenőmentessé tenni.  </a:t>
            </a:r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„</a:t>
            </a:r>
            <a:r>
              <a:rPr lang="hu-HU" sz="1200" i="1" dirty="0" smtClean="0">
                <a:solidFill>
                  <a:srgbClr val="000000"/>
                </a:solidFill>
                <a:effectLst/>
              </a:rPr>
              <a:t>az </a:t>
            </a:r>
            <a:r>
              <a:rPr lang="hu-HU" sz="1200" i="1" dirty="0">
                <a:solidFill>
                  <a:srgbClr val="000000"/>
                </a:solidFill>
                <a:effectLst/>
              </a:rPr>
              <a:t>önkormányzati adóhatóság felé az elektronikus ügyintézés és a bizalmi szolgáltatások általános szabályairól szóló 2015. évi CCXXII. törvény 1. § 14. pontjában meghatározott - az adott önkormányzati adóhatóság által biztosított módon - </a:t>
            </a:r>
            <a:r>
              <a:rPr lang="hu-HU" sz="1200" i="1" u="sng" dirty="0">
                <a:solidFill>
                  <a:srgbClr val="C00000"/>
                </a:solidFill>
                <a:effectLst/>
              </a:rPr>
              <a:t>elektronikus fizetéssel </a:t>
            </a:r>
            <a:r>
              <a:rPr lang="hu-HU" sz="1200" i="1" u="sng" dirty="0" smtClean="0">
                <a:solidFill>
                  <a:srgbClr val="C00000"/>
                </a:solidFill>
                <a:effectLst/>
              </a:rPr>
              <a:t>is teljesítheti</a:t>
            </a:r>
            <a:r>
              <a:rPr lang="hu-HU" sz="1200" i="1" u="sng" dirty="0" smtClean="0">
                <a:solidFill>
                  <a:srgbClr val="000000"/>
                </a:solidFill>
                <a:effectLst/>
              </a:rPr>
              <a:t>.”</a:t>
            </a:r>
          </a:p>
          <a:p>
            <a:pPr algn="just"/>
            <a:r>
              <a:rPr lang="hu-HU" sz="1200" i="1" u="sng" dirty="0" smtClean="0">
                <a:solidFill>
                  <a:srgbClr val="000000"/>
                </a:solidFill>
                <a:effectLst/>
              </a:rPr>
              <a:t>„az </a:t>
            </a:r>
            <a:r>
              <a:rPr lang="hu-HU" sz="1200" i="1" u="sng" dirty="0">
                <a:solidFill>
                  <a:srgbClr val="000000"/>
                </a:solidFill>
                <a:effectLst/>
              </a:rPr>
              <a:t>önkormányzati adóhatóság </a:t>
            </a:r>
            <a:r>
              <a:rPr lang="hu-HU" sz="1200" i="1" u="sng" dirty="0">
                <a:solidFill>
                  <a:srgbClr val="C00000"/>
                </a:solidFill>
                <a:effectLst/>
              </a:rPr>
              <a:t>ezer forintot meghaladó összegű tartozás vagy túlfizetés esetén szeptember 10-ig </a:t>
            </a:r>
            <a:r>
              <a:rPr lang="hu-HU" sz="1200" i="1" u="sng" dirty="0">
                <a:solidFill>
                  <a:srgbClr val="000000"/>
                </a:solidFill>
                <a:effectLst/>
              </a:rPr>
              <a:t>az adózó adószámlájának </a:t>
            </a:r>
            <a:r>
              <a:rPr lang="hu-HU" sz="1200" i="1" u="sng" dirty="0" err="1">
                <a:solidFill>
                  <a:srgbClr val="000000"/>
                </a:solidFill>
                <a:effectLst/>
              </a:rPr>
              <a:t>adónemenkénti</a:t>
            </a:r>
            <a:r>
              <a:rPr lang="hu-HU" sz="1200" i="1" u="sng" dirty="0">
                <a:solidFill>
                  <a:srgbClr val="000000"/>
                </a:solidFill>
                <a:effectLst/>
              </a:rPr>
              <a:t> egyenlegéről, valamint annak részletezéséről és a tartozásai után felszámított késedelmi pótlékról az adózó részére értesítést ad ki</a:t>
            </a:r>
            <a:r>
              <a:rPr lang="hu-HU" sz="1200" i="1" u="sng" dirty="0" smtClean="0">
                <a:solidFill>
                  <a:srgbClr val="000000"/>
                </a:solidFill>
                <a:effectLst/>
              </a:rPr>
              <a:t>.”</a:t>
            </a:r>
            <a:endParaRPr lang="hu-HU" sz="1200" i="1" u="sng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Abszolút </a:t>
            </a:r>
            <a:r>
              <a:rPr lang="hu-HU" sz="1400" dirty="0">
                <a:solidFill>
                  <a:srgbClr val="000000"/>
                </a:solidFill>
              </a:rPr>
              <a:t>pozitívum, hogy a leadott fejlesztési igények </a:t>
            </a:r>
            <a:r>
              <a:rPr lang="hu-HU" sz="1400" i="1" dirty="0">
                <a:solidFill>
                  <a:srgbClr val="000000"/>
                </a:solidFill>
                <a:effectLst/>
              </a:rPr>
              <a:t>– többségében </a:t>
            </a:r>
            <a:r>
              <a:rPr lang="hu-HU" sz="1400" i="1" dirty="0" smtClean="0">
                <a:solidFill>
                  <a:srgbClr val="000000"/>
                </a:solidFill>
                <a:effectLst/>
              </a:rPr>
              <a:t>85% - </a:t>
            </a:r>
            <a:r>
              <a:rPr lang="hu-HU" sz="1400" dirty="0">
                <a:solidFill>
                  <a:srgbClr val="000000"/>
                </a:solidFill>
              </a:rPr>
              <a:t>gyorsan megoldást találnak</a:t>
            </a:r>
            <a:r>
              <a:rPr lang="hu-HU" sz="1400" dirty="0" smtClean="0">
                <a:solidFill>
                  <a:srgbClr val="000000"/>
                </a:solidFill>
              </a:rPr>
              <a:t>. </a:t>
            </a:r>
            <a:r>
              <a:rPr lang="hu-HU" sz="1400" i="1" dirty="0" smtClean="0">
                <a:solidFill>
                  <a:srgbClr val="000000"/>
                </a:solidFill>
              </a:rPr>
              <a:t>(</a:t>
            </a:r>
            <a:r>
              <a:rPr lang="hu-HU" sz="1200" i="1" dirty="0" err="1" smtClean="0">
                <a:solidFill>
                  <a:srgbClr val="C00000"/>
                </a:solidFill>
              </a:rPr>
              <a:t>Cc</a:t>
            </a:r>
            <a:r>
              <a:rPr lang="hu-HU" sz="1200" i="1" dirty="0" smtClean="0">
                <a:solidFill>
                  <a:srgbClr val="C00000"/>
                </a:solidFill>
              </a:rPr>
              <a:t>.: 140 fejlesztési igény Eger részéről)</a:t>
            </a:r>
          </a:p>
          <a:p>
            <a:pPr algn="just"/>
            <a:r>
              <a:rPr lang="hu-HU" sz="1400" u="sng" dirty="0" smtClean="0">
                <a:solidFill>
                  <a:srgbClr val="000000"/>
                </a:solidFill>
              </a:rPr>
              <a:t>2020. évre </a:t>
            </a:r>
            <a:r>
              <a:rPr lang="hu-HU" sz="1400" dirty="0">
                <a:solidFill>
                  <a:srgbClr val="000000"/>
                </a:solidFill>
              </a:rPr>
              <a:t>a program az általunk </a:t>
            </a:r>
            <a:r>
              <a:rPr lang="hu-HU" sz="1400" i="1" dirty="0" smtClean="0">
                <a:solidFill>
                  <a:srgbClr val="000000"/>
                </a:solidFill>
              </a:rPr>
              <a:t>(a nagyvárosok és természetesen más önkormányzatok) </a:t>
            </a:r>
            <a:r>
              <a:rPr lang="hu-HU" sz="1400" dirty="0">
                <a:solidFill>
                  <a:srgbClr val="000000"/>
                </a:solidFill>
              </a:rPr>
              <a:t>leadott fejlesztési igények megvalósítása esetén </a:t>
            </a:r>
            <a:r>
              <a:rPr lang="hu-HU" sz="1400" u="sng" dirty="0" smtClean="0">
                <a:solidFill>
                  <a:srgbClr val="000000"/>
                </a:solidFill>
              </a:rPr>
              <a:t>megoldhatja</a:t>
            </a:r>
            <a:r>
              <a:rPr lang="hu-HU" sz="1400" dirty="0" smtClean="0">
                <a:solidFill>
                  <a:srgbClr val="000000"/>
                </a:solidFill>
              </a:rPr>
              <a:t> </a:t>
            </a:r>
            <a:r>
              <a:rPr lang="hu-HU" sz="1400" dirty="0">
                <a:solidFill>
                  <a:srgbClr val="000000"/>
                </a:solidFill>
              </a:rPr>
              <a:t>az önkormányzati adóigazgatási problémákat</a:t>
            </a:r>
            <a:r>
              <a:rPr lang="hu-HU" sz="1400" dirty="0" smtClean="0">
                <a:solidFill>
                  <a:srgbClr val="000000"/>
                </a:solidFill>
              </a:rPr>
              <a:t>! </a:t>
            </a:r>
            <a:r>
              <a:rPr lang="hu-HU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</a:t>
            </a:r>
            <a:endParaRPr lang="hu-HU" sz="1400" dirty="0" smtClean="0">
              <a:solidFill>
                <a:srgbClr val="000000"/>
              </a:solidFill>
            </a:endParaRPr>
          </a:p>
          <a:p>
            <a:pPr algn="just"/>
            <a:r>
              <a:rPr lang="hu-HU" sz="1400" dirty="0" smtClean="0">
                <a:solidFill>
                  <a:srgbClr val="000000"/>
                </a:solidFill>
              </a:rPr>
              <a:t>Szakértői megbeszéléseket javaslunk a fejlesztések előtt! </a:t>
            </a:r>
            <a:r>
              <a:rPr lang="hu-HU" sz="1400" i="1" dirty="0" smtClean="0">
                <a:solidFill>
                  <a:srgbClr val="000000"/>
                </a:solidFill>
              </a:rPr>
              <a:t>(gyakorlati tapasztalatok)</a:t>
            </a:r>
            <a:endParaRPr lang="hu-HU" sz="1400" i="1" dirty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9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dirty="0">
                <a:solidFill>
                  <a:srgbClr val="000000"/>
                </a:solidFill>
              </a:rPr>
              <a:t>Csatlakozást követően jelentkező fejlesztések:</a:t>
            </a:r>
          </a:p>
          <a:p>
            <a:endParaRPr lang="hu-HU" sz="1400" dirty="0" smtClean="0">
              <a:solidFill>
                <a:srgbClr val="000000"/>
              </a:solidFill>
            </a:endParaRPr>
          </a:p>
          <a:p>
            <a:r>
              <a:rPr lang="hu-HU" sz="1400" b="1" dirty="0" smtClean="0">
                <a:solidFill>
                  <a:srgbClr val="000000"/>
                </a:solidFill>
              </a:rPr>
              <a:t>Eredmények</a:t>
            </a:r>
            <a:r>
              <a:rPr lang="hu-HU" sz="1400" b="1" dirty="0">
                <a:solidFill>
                  <a:srgbClr val="000000"/>
                </a:solidFill>
              </a:rPr>
              <a:t>: </a:t>
            </a:r>
            <a:r>
              <a:rPr lang="hu-HU" sz="1400" b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</a:t>
            </a:r>
            <a:endParaRPr lang="hu-HU" sz="1400" b="1" dirty="0">
              <a:solidFill>
                <a:srgbClr val="000000"/>
              </a:solidFill>
            </a:endParaRPr>
          </a:p>
          <a:p>
            <a:r>
              <a:rPr lang="hu-HU" sz="1400" dirty="0">
                <a:solidFill>
                  <a:srgbClr val="000000"/>
                </a:solidFill>
              </a:rPr>
              <a:t>4T alapon adóazonosító lekérdezése	</a:t>
            </a:r>
          </a:p>
          <a:p>
            <a:r>
              <a:rPr lang="hu-HU" sz="1400" dirty="0">
                <a:solidFill>
                  <a:srgbClr val="000000"/>
                </a:solidFill>
              </a:rPr>
              <a:t>4T alapon rendelkezések lekérdezése	</a:t>
            </a:r>
          </a:p>
          <a:p>
            <a:r>
              <a:rPr lang="hu-HU" sz="1400" dirty="0">
                <a:solidFill>
                  <a:srgbClr val="000000"/>
                </a:solidFill>
              </a:rPr>
              <a:t>Adóazonosító alapon 4T lekérés</a:t>
            </a:r>
          </a:p>
          <a:p>
            <a:r>
              <a:rPr lang="hu-HU" sz="1400" dirty="0">
                <a:solidFill>
                  <a:srgbClr val="000000"/>
                </a:solidFill>
              </a:rPr>
              <a:t>EV adatok 4T alapján	</a:t>
            </a:r>
          </a:p>
          <a:p>
            <a:r>
              <a:rPr lang="hu-HU" sz="1400" dirty="0">
                <a:solidFill>
                  <a:srgbClr val="000000"/>
                </a:solidFill>
              </a:rPr>
              <a:t>EV adatok adószám alapján	</a:t>
            </a:r>
          </a:p>
          <a:p>
            <a:r>
              <a:rPr lang="hu-HU" sz="1400" dirty="0">
                <a:solidFill>
                  <a:srgbClr val="000000"/>
                </a:solidFill>
              </a:rPr>
              <a:t>EV adatok nyilvántartási szám alapján</a:t>
            </a:r>
          </a:p>
          <a:p>
            <a:r>
              <a:rPr lang="hu-HU" sz="1400" dirty="0">
                <a:solidFill>
                  <a:srgbClr val="000000"/>
                </a:solidFill>
              </a:rPr>
              <a:t>Személy és lakcím adatok lekérdezése 4T alapján</a:t>
            </a:r>
          </a:p>
          <a:p>
            <a:r>
              <a:rPr lang="hu-HU" sz="1400" dirty="0">
                <a:solidFill>
                  <a:srgbClr val="000000"/>
                </a:solidFill>
              </a:rPr>
              <a:t>Posta hibrid irat átadás, átvétel </a:t>
            </a:r>
          </a:p>
          <a:p>
            <a:r>
              <a:rPr lang="hu-HU" sz="1400" dirty="0">
                <a:solidFill>
                  <a:srgbClr val="000000"/>
                </a:solidFill>
              </a:rPr>
              <a:t>Logikailag jó szűrések (működés gyakori </a:t>
            </a:r>
            <a:r>
              <a:rPr lang="hu-HU" sz="1400" dirty="0" smtClean="0">
                <a:solidFill>
                  <a:srgbClr val="000000"/>
                </a:solidFill>
              </a:rPr>
              <a:t>hibák </a:t>
            </a:r>
            <a:r>
              <a:rPr lang="hu-HU" sz="14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</a:t>
            </a:r>
            <a:r>
              <a:rPr lang="hu-HU" sz="1400" dirty="0" smtClean="0">
                <a:solidFill>
                  <a:srgbClr val="000000"/>
                </a:solidFill>
              </a:rPr>
              <a:t>)</a:t>
            </a:r>
            <a:endParaRPr lang="hu-HU" sz="1400" dirty="0">
              <a:solidFill>
                <a:srgbClr val="000000"/>
              </a:solidFill>
            </a:endParaRPr>
          </a:p>
          <a:p>
            <a:r>
              <a:rPr lang="hu-HU" sz="1400" dirty="0">
                <a:solidFill>
                  <a:srgbClr val="000000"/>
                </a:solidFill>
              </a:rPr>
              <a:t>EFER </a:t>
            </a:r>
            <a:r>
              <a:rPr lang="hu-HU" sz="1400" dirty="0" smtClean="0">
                <a:solidFill>
                  <a:srgbClr val="000000"/>
                </a:solidFill>
              </a:rPr>
              <a:t>bevezetése?</a:t>
            </a:r>
            <a:endParaRPr lang="hu-HU" sz="1400" dirty="0">
              <a:solidFill>
                <a:srgbClr val="000000"/>
              </a:solidFill>
            </a:endParaRPr>
          </a:p>
          <a:p>
            <a:endParaRPr lang="hu-HU" sz="1400" i="1" dirty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624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0512" y="395759"/>
            <a:ext cx="8915400" cy="3744416"/>
          </a:xfrm>
        </p:spPr>
        <p:txBody>
          <a:bodyPr/>
          <a:lstStyle/>
          <a:p>
            <a:r>
              <a:rPr lang="hu-HU" sz="1400" b="1" dirty="0" smtClean="0">
                <a:solidFill>
                  <a:srgbClr val="000000"/>
                </a:solidFill>
              </a:rPr>
              <a:t>Csatlakozást </a:t>
            </a:r>
            <a:r>
              <a:rPr lang="hu-HU" sz="1400" b="1" dirty="0">
                <a:solidFill>
                  <a:srgbClr val="000000"/>
                </a:solidFill>
              </a:rPr>
              <a:t>követően jelentkező problémák:</a:t>
            </a:r>
          </a:p>
          <a:p>
            <a:r>
              <a:rPr lang="hu-HU" sz="1400" dirty="0">
                <a:solidFill>
                  <a:srgbClr val="000000"/>
                </a:solidFill>
              </a:rPr>
              <a:t>Iratszerkesztő – volt időközben fejlesztés ami </a:t>
            </a:r>
            <a:r>
              <a:rPr lang="hu-HU" sz="1400" dirty="0" smtClean="0">
                <a:solidFill>
                  <a:srgbClr val="000000"/>
                </a:solidFill>
              </a:rPr>
              <a:t>némileg javított </a:t>
            </a:r>
            <a:r>
              <a:rPr lang="hu-HU" sz="1400" dirty="0">
                <a:solidFill>
                  <a:srgbClr val="000000"/>
                </a:solidFill>
              </a:rPr>
              <a:t>–</a:t>
            </a:r>
          </a:p>
          <a:p>
            <a:r>
              <a:rPr lang="hu-HU" sz="1400" dirty="0">
                <a:solidFill>
                  <a:srgbClr val="000000"/>
                </a:solidFill>
              </a:rPr>
              <a:t>Hiánypótlási eljárások </a:t>
            </a:r>
            <a:r>
              <a:rPr lang="hu-HU" sz="1400" dirty="0" smtClean="0">
                <a:solidFill>
                  <a:srgbClr val="000000"/>
                </a:solidFill>
              </a:rPr>
              <a:t>hiánya </a:t>
            </a:r>
            <a:r>
              <a:rPr lang="hu-HU" sz="1400" dirty="0">
                <a:solidFill>
                  <a:srgbClr val="000000"/>
                </a:solidFill>
              </a:rPr>
              <a:t>/Art. 221. § [Hiánypótlásra felhívás kötelező alkalmazása]/</a:t>
            </a:r>
          </a:p>
          <a:p>
            <a:r>
              <a:rPr lang="hu-HU" sz="1400" dirty="0">
                <a:solidFill>
                  <a:srgbClr val="000000"/>
                </a:solidFill>
              </a:rPr>
              <a:t>Tömeges állományokból szűrések, fejlesztést igényel </a:t>
            </a:r>
          </a:p>
          <a:p>
            <a:r>
              <a:rPr lang="hu-HU" sz="1400" dirty="0">
                <a:solidFill>
                  <a:srgbClr val="000000"/>
                </a:solidFill>
              </a:rPr>
              <a:t>Verzió váltások hibái </a:t>
            </a:r>
            <a:r>
              <a:rPr lang="hu-HU" sz="1400" i="1" dirty="0">
                <a:solidFill>
                  <a:srgbClr val="000000"/>
                </a:solidFill>
              </a:rPr>
              <a:t>(javasolt a fokozottabb teszt futtatás)</a:t>
            </a:r>
          </a:p>
          <a:p>
            <a:r>
              <a:rPr lang="hu-HU" sz="1400" dirty="0">
                <a:solidFill>
                  <a:srgbClr val="000000"/>
                </a:solidFill>
              </a:rPr>
              <a:t>OHP oldal működése </a:t>
            </a:r>
            <a:r>
              <a:rPr lang="hu-HU" sz="1400" i="1" dirty="0">
                <a:solidFill>
                  <a:srgbClr val="000000"/>
                </a:solidFill>
              </a:rPr>
              <a:t>(gyakori változások)</a:t>
            </a:r>
          </a:p>
          <a:p>
            <a:r>
              <a:rPr lang="hu-HU" sz="1400" dirty="0" err="1">
                <a:solidFill>
                  <a:srgbClr val="000000"/>
                </a:solidFill>
              </a:rPr>
              <a:t>Iform</a:t>
            </a:r>
            <a:r>
              <a:rPr lang="hu-HU" sz="1400" dirty="0">
                <a:solidFill>
                  <a:srgbClr val="000000"/>
                </a:solidFill>
              </a:rPr>
              <a:t> űrlapok </a:t>
            </a:r>
            <a:r>
              <a:rPr lang="hu-HU" sz="1400" i="1" dirty="0">
                <a:solidFill>
                  <a:srgbClr val="000000"/>
                </a:solidFill>
              </a:rPr>
              <a:t>(ellenőrzés, előtöltés, fejlesztés)</a:t>
            </a:r>
          </a:p>
          <a:p>
            <a:r>
              <a:rPr lang="hu-HU" sz="1400" dirty="0">
                <a:solidFill>
                  <a:srgbClr val="000000"/>
                </a:solidFill>
              </a:rPr>
              <a:t>Képviselői adatok (465/2017. </a:t>
            </a:r>
            <a:r>
              <a:rPr lang="hu-HU" sz="1400" dirty="0" err="1">
                <a:solidFill>
                  <a:srgbClr val="000000"/>
                </a:solidFill>
              </a:rPr>
              <a:t>Korm</a:t>
            </a:r>
            <a:r>
              <a:rPr lang="hu-HU" sz="1400" dirty="0">
                <a:solidFill>
                  <a:srgbClr val="000000"/>
                </a:solidFill>
              </a:rPr>
              <a:t> r. 22.§ (2) </a:t>
            </a:r>
            <a:r>
              <a:rPr lang="hu-HU" sz="1400" dirty="0" err="1">
                <a:solidFill>
                  <a:srgbClr val="000000"/>
                </a:solidFill>
              </a:rPr>
              <a:t>bek</a:t>
            </a:r>
            <a:r>
              <a:rPr lang="hu-HU" sz="1400" dirty="0">
                <a:solidFill>
                  <a:srgbClr val="000000"/>
                </a:solidFill>
              </a:rPr>
              <a:t>.) elektronikus elérhetőség</a:t>
            </a:r>
          </a:p>
          <a:p>
            <a:r>
              <a:rPr lang="hu-HU" sz="1400" dirty="0">
                <a:solidFill>
                  <a:srgbClr val="000000"/>
                </a:solidFill>
              </a:rPr>
              <a:t>Űrlap benyújtás, egyenleg lekérdezés – </a:t>
            </a:r>
            <a:r>
              <a:rPr lang="hu-HU" sz="1400" i="1" dirty="0">
                <a:solidFill>
                  <a:srgbClr val="000000"/>
                </a:solidFill>
              </a:rPr>
              <a:t>eltérő </a:t>
            </a:r>
            <a:r>
              <a:rPr lang="hu-HU" sz="1400" i="1" dirty="0" smtClean="0">
                <a:solidFill>
                  <a:srgbClr val="000000"/>
                </a:solidFill>
              </a:rPr>
              <a:t>logika - </a:t>
            </a:r>
            <a:endParaRPr lang="hu-HU" sz="1400" i="1" dirty="0">
              <a:solidFill>
                <a:srgbClr val="000000"/>
              </a:solidFill>
            </a:endParaRPr>
          </a:p>
          <a:p>
            <a:r>
              <a:rPr lang="hu-HU" sz="1400" dirty="0" err="1" smtClean="0">
                <a:solidFill>
                  <a:srgbClr val="000000"/>
                </a:solidFill>
              </a:rPr>
              <a:t>Validációs</a:t>
            </a:r>
            <a:r>
              <a:rPr lang="hu-HU" sz="1400" dirty="0" smtClean="0">
                <a:solidFill>
                  <a:srgbClr val="000000"/>
                </a:solidFill>
              </a:rPr>
              <a:t> </a:t>
            </a:r>
            <a:r>
              <a:rPr lang="hu-HU" sz="1400" dirty="0">
                <a:solidFill>
                  <a:srgbClr val="000000"/>
                </a:solidFill>
              </a:rPr>
              <a:t>hibák (</a:t>
            </a:r>
            <a:r>
              <a:rPr lang="hu-HU" sz="1400" i="1" dirty="0">
                <a:solidFill>
                  <a:srgbClr val="000000"/>
                </a:solidFill>
              </a:rPr>
              <a:t>csekk</a:t>
            </a:r>
            <a:r>
              <a:rPr lang="hu-HU" sz="1400" dirty="0">
                <a:solidFill>
                  <a:srgbClr val="000000"/>
                </a:solidFill>
              </a:rPr>
              <a:t>)</a:t>
            </a:r>
          </a:p>
          <a:p>
            <a:r>
              <a:rPr lang="hu-HU" sz="1400" dirty="0">
                <a:solidFill>
                  <a:srgbClr val="000000"/>
                </a:solidFill>
              </a:rPr>
              <a:t>Szerver </a:t>
            </a:r>
            <a:r>
              <a:rPr lang="hu-HU" sz="1400" dirty="0" smtClean="0">
                <a:solidFill>
                  <a:srgbClr val="000000"/>
                </a:solidFill>
              </a:rPr>
              <a:t>problémák?</a:t>
            </a:r>
            <a:endParaRPr lang="hu-HU" sz="1400" dirty="0">
              <a:solidFill>
                <a:srgbClr val="000000"/>
              </a:solidFill>
            </a:endParaRPr>
          </a:p>
          <a:p>
            <a:r>
              <a:rPr lang="hu-HU" sz="1400" dirty="0">
                <a:solidFill>
                  <a:srgbClr val="000000"/>
                </a:solidFill>
              </a:rPr>
              <a:t>Követeléskezelési, végrehajtási eljárások </a:t>
            </a:r>
            <a:r>
              <a:rPr lang="hu-HU" sz="1400" dirty="0" smtClean="0">
                <a:solidFill>
                  <a:srgbClr val="000000"/>
                </a:solidFill>
              </a:rPr>
              <a:t>kezelése – fejlesztés most gőzerővel folyik -. </a:t>
            </a:r>
            <a:endParaRPr lang="hu-HU" sz="1400" dirty="0">
              <a:solidFill>
                <a:srgbClr val="000000"/>
              </a:solidFill>
            </a:endParaRPr>
          </a:p>
          <a:p>
            <a:endParaRPr lang="hu-HU" sz="1400" i="1" dirty="0">
              <a:solidFill>
                <a:srgbClr val="00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13" y="25174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7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00026"/>
            <a:ext cx="8915400" cy="555774"/>
          </a:xfrm>
        </p:spPr>
        <p:txBody>
          <a:bodyPr/>
          <a:lstStyle/>
          <a:p>
            <a:pPr algn="ctr"/>
            <a:r>
              <a:rPr lang="hu-HU" sz="2400" dirty="0" smtClean="0">
                <a:solidFill>
                  <a:srgbClr val="CC9900"/>
                </a:solidFill>
              </a:rPr>
              <a:t>EGER Adóbevételek alakulása </a:t>
            </a:r>
            <a:r>
              <a:rPr lang="hu-HU" sz="2000" dirty="0" smtClean="0">
                <a:solidFill>
                  <a:srgbClr val="CC9900"/>
                </a:solidFill>
              </a:rPr>
              <a:t>(ASP 2019.)</a:t>
            </a:r>
            <a:endParaRPr lang="hu-HU" sz="2000" dirty="0">
              <a:solidFill>
                <a:srgbClr val="CC9900"/>
              </a:solidFill>
            </a:endParaRP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5300" y="827807"/>
            <a:ext cx="8915400" cy="120279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28" y="2034299"/>
            <a:ext cx="4101472" cy="2385927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8976" y="2178314"/>
            <a:ext cx="4070473" cy="209789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4750" y="156683"/>
            <a:ext cx="105469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69329"/>
      </p:ext>
    </p:extLst>
  </p:cSld>
  <p:clrMapOvr>
    <a:masterClrMapping/>
  </p:clrMapOvr>
</p:sld>
</file>

<file path=ppt/theme/theme1.xml><?xml version="1.0" encoding="utf-8"?>
<a:theme xmlns:a="http://schemas.openxmlformats.org/drawingml/2006/main" name="Óceán">
  <a:themeElements>
    <a:clrScheme name="Óceá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Óceá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Óceá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ceá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ceá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ceá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ceá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ceá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ceá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ceá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6859</TotalTime>
  <Words>2349</Words>
  <Application>Microsoft Office PowerPoint</Application>
  <PresentationFormat>Egyéni</PresentationFormat>
  <Paragraphs>185</Paragraphs>
  <Slides>25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31" baseType="lpstr">
      <vt:lpstr>Arial</vt:lpstr>
      <vt:lpstr>Century Gothic</vt:lpstr>
      <vt:lpstr>Tahoma</vt:lpstr>
      <vt:lpstr>Times New Roman</vt:lpstr>
      <vt:lpstr>Wingdings</vt:lpstr>
      <vt:lpstr>Óceán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EGER Adóbevételek alakulása (ASP 2019.)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nagyt</dc:creator>
  <cp:lastModifiedBy>Korsós László</cp:lastModifiedBy>
  <cp:revision>150</cp:revision>
  <cp:lastPrinted>2017-02-08T07:44:01Z</cp:lastPrinted>
  <dcterms:created xsi:type="dcterms:W3CDTF">2014-10-14T13:08:05Z</dcterms:created>
  <dcterms:modified xsi:type="dcterms:W3CDTF">2019-11-15T10:13:21Z</dcterms:modified>
</cp:coreProperties>
</file>