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83" r:id="rId2"/>
    <p:sldId id="291" r:id="rId3"/>
    <p:sldId id="333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2" r:id="rId14"/>
    <p:sldId id="331" r:id="rId15"/>
    <p:sldId id="261" r:id="rId16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Szerző" initials="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6C7"/>
    <a:srgbClr val="08B7A3"/>
    <a:srgbClr val="1D8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5652" autoAdjust="0"/>
  </p:normalViewPr>
  <p:slideViewPr>
    <p:cSldViewPr snapToGrid="0">
      <p:cViewPr varScale="1">
        <p:scale>
          <a:sx n="86" d="100"/>
          <a:sy n="86" d="100"/>
        </p:scale>
        <p:origin x="821" y="72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3482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963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41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041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41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34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62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8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379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913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87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2424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60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173837" y="784210"/>
            <a:ext cx="9600201" cy="5179532"/>
            <a:chOff x="2173837" y="784210"/>
            <a:chExt cx="9600201" cy="5179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55011" y="2083459"/>
              <a:ext cx="9419027" cy="295465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6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ASP Gazdálkodási szakrendszer szakmai napja</a:t>
              </a:r>
            </a:p>
            <a:p>
              <a:endParaRPr lang="hu-HU" sz="3600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	Bejövő előleg és végszámla kezelése</a:t>
              </a:r>
            </a:p>
            <a:p>
              <a:pPr algn="l"/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	– FAD és normál ÁFA kategóriák esetén</a:t>
              </a:r>
            </a:p>
            <a:p>
              <a:endParaRPr lang="hu-HU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219556" y="5343654"/>
              <a:ext cx="1647695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1800" dirty="0">
                  <a:latin typeface="Calibri Light" panose="020F0302020204030204" pitchFamily="34" charset="0"/>
                </a:rPr>
                <a:t>2020. október 29.</a:t>
              </a:r>
              <a:endParaRPr lang="en-US" sz="1800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8" b="43979"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sz="5500" dirty="0"/>
              <a:t>Ekkor  a számla még nem könyvelhető, mert az elszámolt előleget teljesítésként is le kell könyvelni csak </a:t>
            </a:r>
            <a:r>
              <a:rPr lang="hu-HU" sz="5500" i="1" dirty="0"/>
              <a:t>költségvetési </a:t>
            </a:r>
            <a:r>
              <a:rPr lang="hu-HU" sz="5500" dirty="0"/>
              <a:t>számvitelben.</a:t>
            </a:r>
          </a:p>
          <a:p>
            <a:pPr marL="0" indent="0">
              <a:buNone/>
            </a:pPr>
            <a:endParaRPr lang="hu-HU" sz="5500" dirty="0"/>
          </a:p>
          <a:p>
            <a:pPr marL="0" indent="0">
              <a:buNone/>
            </a:pPr>
            <a:endParaRPr lang="hu-HU" sz="5500" dirty="0"/>
          </a:p>
          <a:p>
            <a:pPr marL="0" indent="0">
              <a:buNone/>
            </a:pPr>
            <a:endParaRPr lang="hu-HU" sz="5500" dirty="0"/>
          </a:p>
          <a:p>
            <a:pPr marL="0" indent="0">
              <a:buNone/>
            </a:pPr>
            <a:r>
              <a:rPr lang="hu-HU" sz="5500" dirty="0"/>
              <a:t>Ehhez a program a számla teljesítésigazolásakor utalványrendeletet generál, amit a először a </a:t>
            </a:r>
          </a:p>
          <a:p>
            <a:pPr marL="0" indent="0">
              <a:buNone/>
            </a:pPr>
            <a:r>
              <a:rPr lang="hu-HU" sz="5500" dirty="0"/>
              <a:t>1512 </a:t>
            </a:r>
            <a:r>
              <a:rPr lang="hu-HU" sz="5500" dirty="0" err="1"/>
              <a:t>mp-ben</a:t>
            </a:r>
            <a:r>
              <a:rPr lang="hu-HU" sz="5500" dirty="0"/>
              <a:t> teljesítetté kell tenni, majd a 91 mp-ban lehet könyvelni.</a:t>
            </a:r>
          </a:p>
          <a:p>
            <a:pPr marL="0" indent="0">
              <a:buNone/>
            </a:pPr>
            <a:endParaRPr lang="hu-HU" sz="5500" dirty="0"/>
          </a:p>
          <a:p>
            <a:pPr marL="0" indent="0">
              <a:buNone/>
            </a:pPr>
            <a:endParaRPr lang="hu-HU" sz="5500" dirty="0"/>
          </a:p>
          <a:p>
            <a:pPr marL="0" indent="0">
              <a:buNone/>
            </a:pPr>
            <a:endParaRPr lang="hu-HU" sz="5500" dirty="0"/>
          </a:p>
          <a:p>
            <a:pPr marL="0" indent="0">
              <a:buNone/>
            </a:pPr>
            <a:endParaRPr lang="hu-HU" sz="5500" dirty="0"/>
          </a:p>
          <a:p>
            <a:pPr marL="0" indent="0">
              <a:buNone/>
            </a:pPr>
            <a:r>
              <a:rPr lang="hu-HU" sz="5500" dirty="0"/>
              <a:t>Ezt követően lehet a számlát &lt;Igazolni&gt; vagy &lt;Igazolni és véglegesíteni&gt; a 1230 mp-ban.</a:t>
            </a:r>
          </a:p>
          <a:p>
            <a:pPr marL="0" indent="0">
              <a:buNone/>
            </a:pPr>
            <a:endParaRPr lang="hu-HU" sz="5500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2632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3EACD33-BE61-49E2-AB15-499016071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99" y="2391643"/>
            <a:ext cx="5856142" cy="495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A419C57-C8DD-4C84-9F06-9198AEF22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25" y="3808391"/>
            <a:ext cx="11267642" cy="1102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76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/>
              <a:t>Előleg és végszámla az ÁFA bevallásban</a:t>
            </a:r>
          </a:p>
          <a:p>
            <a:pPr>
              <a:buFontTx/>
              <a:buChar char="-"/>
            </a:pPr>
            <a:r>
              <a:rPr lang="hu-HU" dirty="0"/>
              <a:t>Az előlegszámla:</a:t>
            </a:r>
          </a:p>
          <a:p>
            <a:pPr lvl="1">
              <a:buFontTx/>
              <a:buChar char="-"/>
            </a:pPr>
            <a:r>
              <a:rPr lang="hu-HU" dirty="0"/>
              <a:t> csak a pénzügyi teljesítéskor kerül be a bevallásba (automatikusan)</a:t>
            </a:r>
          </a:p>
          <a:p>
            <a:pPr>
              <a:buFontTx/>
              <a:buChar char="-"/>
            </a:pPr>
            <a:r>
              <a:rPr lang="hu-HU" dirty="0"/>
              <a:t>Rész- és végszámla:</a:t>
            </a:r>
          </a:p>
          <a:p>
            <a:pPr lvl="1">
              <a:buFontTx/>
              <a:buChar char="-"/>
            </a:pPr>
            <a:r>
              <a:rPr lang="hu-HU" dirty="0"/>
              <a:t>A FAD-os részt a 9054 mp-</a:t>
            </a:r>
            <a:r>
              <a:rPr lang="hu-HU" dirty="0" err="1"/>
              <a:t>ból</a:t>
            </a:r>
            <a:r>
              <a:rPr lang="hu-HU" dirty="0"/>
              <a:t> kell átadni a bevallásba</a:t>
            </a:r>
          </a:p>
          <a:p>
            <a:pPr lvl="1">
              <a:buFontTx/>
              <a:buChar char="-"/>
            </a:pPr>
            <a:r>
              <a:rPr lang="hu-HU" dirty="0"/>
              <a:t>A normál ÁFA-s rész:</a:t>
            </a:r>
          </a:p>
          <a:p>
            <a:pPr lvl="2">
              <a:buFontTx/>
              <a:buChar char="-"/>
            </a:pPr>
            <a:r>
              <a:rPr lang="hu-HU" dirty="0"/>
              <a:t>Ha a teljesítés és a számla ÁFA tv. szerinti időpontja egy bevallási időszakba esik, akkor az utalványrendelet automatikusan a bevallásba kerül</a:t>
            </a:r>
          </a:p>
          <a:p>
            <a:pPr lvl="2">
              <a:buFontTx/>
              <a:buChar char="-"/>
            </a:pPr>
            <a:r>
              <a:rPr lang="hu-HU" dirty="0"/>
              <a:t>Ha a teljesítés és a számla ÁFA tv. szerinti időpontja  nem azonos bevallási időszakra esik, akkor</a:t>
            </a:r>
          </a:p>
          <a:p>
            <a:pPr marL="914400" lvl="2" indent="0">
              <a:buNone/>
            </a:pPr>
            <a:r>
              <a:rPr lang="hu-HU" dirty="0"/>
              <a:t>a 9052 mp-</a:t>
            </a:r>
            <a:r>
              <a:rPr lang="hu-HU" dirty="0" err="1"/>
              <a:t>ból</a:t>
            </a:r>
            <a:r>
              <a:rPr lang="hu-HU" dirty="0"/>
              <a:t> lehet átadni a bevallásba. Ennek feltétel, hogy vagy a 121 </a:t>
            </a:r>
            <a:r>
              <a:rPr lang="hu-HU" dirty="0" err="1"/>
              <a:t>mp-ben</a:t>
            </a:r>
            <a:r>
              <a:rPr lang="hu-HU" dirty="0"/>
              <a:t> ki legyen töltve a visszaigénylési jel vagy a számla könyvelve legyen.</a:t>
            </a:r>
          </a:p>
          <a:p>
            <a:pPr lvl="1">
              <a:buFontTx/>
              <a:buChar char="-"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9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i="1" dirty="0"/>
              <a:t>991 mp –vég és előlegszámla ellenőrzés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Végszámlánál használt 36* és az előleg számlához kapcsolódó utalványrendeleten használt 36* eltér. Amennyiben a bejövő számlán van hiba, azt a 1232 </a:t>
            </a:r>
            <a:r>
              <a:rPr lang="hu-HU" sz="2400" dirty="0" err="1"/>
              <a:t>mp-ben</a:t>
            </a:r>
            <a:r>
              <a:rPr lang="hu-HU" sz="2400" dirty="0"/>
              <a:t>, ha az utalványrendeleten, azt a 93 </a:t>
            </a:r>
            <a:r>
              <a:rPr lang="hu-HU" sz="2400" dirty="0" err="1"/>
              <a:t>mp-ben</a:t>
            </a:r>
            <a:r>
              <a:rPr lang="hu-HU" sz="2400" dirty="0"/>
              <a:t> lehet javítani.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A számlán szerepelnie kell az utalványrendelten használt 36* főkönyvek közül legalább egynek.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395D6F6-ACA6-46CA-BC29-E097B010C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243" y="1555294"/>
            <a:ext cx="3442584" cy="561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73BC4D2-75A9-4EE6-83F1-AA1B64095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444" y="3454131"/>
            <a:ext cx="7191377" cy="1697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534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i="1" dirty="0"/>
              <a:t>A bemutatottól eltérő eset 1.: A végszámla 0 Ft összegű</a:t>
            </a:r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r>
              <a:rPr lang="hu-HU" dirty="0"/>
              <a:t>Mivel volt FAD-os és normál ÁFA kulcsos elszámolt összeg, ezért a végszámlán is kell lennie mindkettőnek.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4797560-BEBB-49E2-B621-4C4D6B69A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90" y="1897432"/>
            <a:ext cx="10731531" cy="2188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E0F6729-3113-485B-B5C2-E4490E465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90" y="4968885"/>
            <a:ext cx="6736664" cy="93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3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i="1" dirty="0"/>
              <a:t>A bemutatottól eltérő eset 2.: Mínuszos végszámla</a:t>
            </a:r>
          </a:p>
          <a:p>
            <a:pPr marL="457200" lvl="1" indent="0">
              <a:buNone/>
            </a:pPr>
            <a:r>
              <a:rPr lang="hu-HU" dirty="0"/>
              <a:t>Elvileg nem fordulhat elő, mert ebben az esetben az előlegszámlát kell helyesbíteni.</a:t>
            </a:r>
          </a:p>
          <a:p>
            <a:pPr marL="457200" lvl="1" indent="0">
              <a:buNone/>
            </a:pPr>
            <a:r>
              <a:rPr lang="hu-HU" dirty="0"/>
              <a:t>Kezelése: 0 összegű végszámla felvitele, majd mínuszos normál számla berögzítése</a:t>
            </a:r>
          </a:p>
          <a:p>
            <a:pPr marL="457200" lvl="1" indent="0">
              <a:buNone/>
            </a:pPr>
            <a:r>
              <a:rPr lang="hu-HU" i="1" dirty="0"/>
              <a:t>A bemutatottól eltérő eset 3.: Díjbekérő-előleg-végszámla kezelés</a:t>
            </a:r>
          </a:p>
          <a:p>
            <a:pPr marL="457200" lvl="1" indent="0">
              <a:buNone/>
            </a:pPr>
            <a:r>
              <a:rPr lang="hu-HU" dirty="0"/>
              <a:t>A 121 mp-ban a díjbekérőn lévő Áfa kategória rögzítése lehetséges, de nem szükséges, mert nem lehet ÁFA visszaigénylés bizonylata.</a:t>
            </a:r>
          </a:p>
          <a:p>
            <a:pPr marL="457200" lvl="1" indent="0">
              <a:buNone/>
            </a:pPr>
            <a:r>
              <a:rPr lang="hu-HU" dirty="0"/>
              <a:t>Amennyiben a díjbekérőn rögzítve van FAD-os ÁFA kulcs, akkor az előlegszámla érkeztetésekor az elszámolt FAD-os alap összeg mező kitöltése nem lehetséges.</a:t>
            </a:r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r>
              <a:rPr lang="hu-HU" dirty="0"/>
              <a:t>A rész- és végszámla, illetve az előlegszámla és/vagy díjbekérőnek ugyanahhoz a kötelezettségvállaláshoz kell tartoznia.</a:t>
            </a:r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E641E8E-9DE1-465E-8770-9DB3330BF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12" y="4481490"/>
            <a:ext cx="10689586" cy="71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315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420308" y="1654270"/>
            <a:ext cx="5351386" cy="3855279"/>
            <a:chOff x="3471959" y="784210"/>
            <a:chExt cx="5351386" cy="385527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023312" y="2979453"/>
              <a:ext cx="3635611" cy="135421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Köszönöm</a:t>
              </a:r>
            </a:p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 figyelmet!</a:t>
              </a:r>
              <a:endParaRPr lang="en-US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i="1" dirty="0"/>
              <a:t>Jogszabályok:</a:t>
            </a:r>
          </a:p>
          <a:p>
            <a:pPr marL="0" indent="0">
              <a:buNone/>
            </a:pPr>
            <a:r>
              <a:rPr lang="hu-HU" sz="2400" dirty="0"/>
              <a:t>4/2013. (I. 11.) Korm. rendelet - az államháztartás számviteléről</a:t>
            </a:r>
          </a:p>
          <a:p>
            <a:pPr marL="0" indent="0">
              <a:buNone/>
            </a:pPr>
            <a:r>
              <a:rPr lang="hu-HU" sz="2400" dirty="0"/>
              <a:t>19. A pénzügyi könyvvezetés </a:t>
            </a:r>
          </a:p>
          <a:p>
            <a:pPr marL="0" indent="0">
              <a:buNone/>
            </a:pPr>
            <a:r>
              <a:rPr lang="hu-HU" sz="2400" dirty="0"/>
              <a:t>48. § (8) *  A követelés jellegű sajátos elszámolások között kell elszámolni</a:t>
            </a:r>
          </a:p>
          <a:p>
            <a:pPr marL="0" indent="0">
              <a:buNone/>
            </a:pPr>
            <a:r>
              <a:rPr lang="hu-HU" sz="2400" dirty="0"/>
              <a:t>a) az adott előlegeket az előleggel történő elszámolásig, visszatérítéséig, amelyek a vásárolt immateriális javak, tárgyi eszközök, készletek és az igénybe vett szolgáltatások szállítójának előlegként megfizetett - általános forgalmi adót nem tartalmazó - összegből, a foglalkoztatottaknak adott illetmény-, munkabérelőlegekből, az utólagos elszámolásra adott más előlegekből, a teljesített túlfizetésekből, téves és visszajáró kifizetésekből - ideértve a 40. § (2) bekezdés a) pontja szerint visszatérítendő költségvetési kiadásoknak a 40. § (4) bekezdése szerint elszámolt összegét is -, valamint az adott előlegek értékvesztéséből és annak visszaírásából származnak..</a:t>
            </a:r>
          </a:p>
          <a:p>
            <a:pPr marL="0" indent="0">
              <a:buNone/>
            </a:pPr>
            <a:r>
              <a:rPr lang="hu-HU" sz="2400" dirty="0"/>
              <a:t>38/2013. (IX. 19.) NGM rendelet - az államháztartásban felmerülő egyes gyakoribb gazdasági események kötelező elszámolási módjáról:</a:t>
            </a:r>
          </a:p>
          <a:p>
            <a:pPr marL="0" indent="0">
              <a:buNone/>
            </a:pPr>
            <a:r>
              <a:rPr lang="hu-HU" sz="2000" dirty="0"/>
              <a:t>II. FEJEZET     IMMATERIÁLIS JAVAK BESZERZÉSÉVEL, ELŐÁLLÍTÁSÁVAL, BERUHÁZÁSOKKAL KAPCSOLATOS ELSZÁMOLÁSOK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0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i="1" dirty="0"/>
              <a:t>112 mp -  kötelezettségvállalás rögzítése</a:t>
            </a:r>
          </a:p>
          <a:p>
            <a:pPr marL="0" indent="0">
              <a:buNone/>
            </a:pPr>
            <a:r>
              <a:rPr lang="hu-HU" sz="2400" dirty="0"/>
              <a:t>A kötelezettségvállalásnak tartalmaznia kell az előleg és a végszámla összegét is.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Előzetes kötelezettségvállalás kontírozása a 1151 </a:t>
            </a:r>
            <a:r>
              <a:rPr lang="hu-HU" sz="2400" dirty="0" err="1"/>
              <a:t>mp-ben</a:t>
            </a:r>
            <a:r>
              <a:rPr lang="hu-HU" sz="2400" dirty="0"/>
              <a:t>.</a:t>
            </a:r>
          </a:p>
          <a:p>
            <a:pPr marL="0" indent="0">
              <a:buNone/>
            </a:pPr>
            <a:endParaRPr lang="hu-HU" sz="2400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838EFCA-ADDD-46CD-850D-1BA2C2455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35" y="2396538"/>
            <a:ext cx="11011530" cy="1652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782CA21-F5B4-4BC2-8D2B-70DCD59A3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36" y="4748911"/>
            <a:ext cx="11011530" cy="102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262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/>
              <a:t>Előlegszámla érkeztetése a 121 mp-ban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Az előlegszámla tartalmaz Fordított és normál ÁFA kulcsos tételt is.</a:t>
            </a:r>
          </a:p>
          <a:p>
            <a:pPr marL="0" indent="0">
              <a:buNone/>
            </a:pPr>
            <a:r>
              <a:rPr lang="hu-HU" dirty="0"/>
              <a:t>Az előlegszámla nem könyvelhető, nem jelenik meg a 1230 mp-ban.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5A6B9B0-B533-4EAF-830C-D954394AE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72" y="1947475"/>
            <a:ext cx="11176149" cy="296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29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/>
              <a:t>Az előleg kifizetése</a:t>
            </a:r>
          </a:p>
          <a:p>
            <a:pPr marL="0" indent="0">
              <a:buNone/>
            </a:pPr>
            <a:r>
              <a:rPr lang="hu-HU" dirty="0"/>
              <a:t>Az utalványrendelet csak pénzügyi számvitelben könyvelhető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Fontos, hogy az előlegszámla ÁFA és visszaigénylési jel helyesen legyen kitöltve, mert az előlegeket csak azok pénzforgalomban történő teljesítésükkor kell a bevallásba rakni, azok csak az utalványrendeleten könyveltek alapján tudnak oda bekerülni.</a:t>
            </a:r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9461067-4EF0-43B6-9103-B95357C00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51288"/>
            <a:ext cx="10891621" cy="128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670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/>
              <a:t>9050 mp – ÁFA bevallásban az előleg megjelenése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Az előlegszámlából csak a normál ÁFA kulcs alá tartozó rész kerülhet be.</a:t>
            </a:r>
          </a:p>
          <a:p>
            <a:pPr marL="0" indent="0">
              <a:buNone/>
            </a:pPr>
            <a:r>
              <a:rPr lang="hu-HU" dirty="0"/>
              <a:t>Az előlegszámla ilyenkor nem jelenik meg a 9054 mp-ban.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26FCBCD-F3F6-42BC-8CDD-7F3705C19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78" y="3395997"/>
            <a:ext cx="11267643" cy="140902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1038238-F795-480E-BA34-D5FCC8388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78" y="2185670"/>
            <a:ext cx="7102455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i="1" dirty="0"/>
              <a:t>121 mp – végszámla érkeztetése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 teljes előlegszámlát elszámoljuk ebben a példában.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Az előlegszámla sorait nem muszáj mínuszos sorként felvinni (ebben az esetben a végszámla ténylegesen fizetendő összegeit kell ÁFA </a:t>
            </a:r>
            <a:r>
              <a:rPr lang="hu-HU" dirty="0" err="1"/>
              <a:t>kulcsonként</a:t>
            </a:r>
            <a:r>
              <a:rPr lang="hu-HU" dirty="0"/>
              <a:t> berögzíteni.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E36365C-CAD5-4170-8A04-8BA0462A5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79" y="1885505"/>
            <a:ext cx="7232806" cy="37113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3445B4F-184E-46E8-8ED1-4AB650689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05" y="2891984"/>
            <a:ext cx="11201315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7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/>
              <a:t>1230 mp – végszámla könyvelése</a:t>
            </a:r>
          </a:p>
          <a:p>
            <a:pPr marL="457200" lvl="1" indent="0">
              <a:buNone/>
            </a:pPr>
            <a:r>
              <a:rPr lang="hu-HU" dirty="0"/>
              <a:t>Az előzetes kötelezettségvállalást a végszámla + elszámolt előleg összegében kell kivezetni</a:t>
            </a:r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pPr marL="457200" lvl="1" indent="0">
              <a:buNone/>
            </a:pPr>
            <a:r>
              <a:rPr lang="hu-HU" dirty="0"/>
              <a:t>A végleges kötelezettségvállalást a költségvetési és pénzügyi számvitelben a </a:t>
            </a:r>
            <a:r>
              <a:rPr lang="hu-HU" dirty="0" err="1"/>
              <a:t>végszámla+előlegszámla</a:t>
            </a:r>
            <a:r>
              <a:rPr lang="hu-HU" dirty="0"/>
              <a:t> összegében kell rögzíteni</a:t>
            </a:r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DE7678B-43DD-4749-9561-A14B23E1A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51287"/>
            <a:ext cx="10775614" cy="1220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7404AC7E-1EFF-4882-9E9D-852B25816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771140"/>
            <a:ext cx="9924875" cy="861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08F04E1-EC8C-4A7C-BAFC-1EE047483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689422"/>
            <a:ext cx="10028789" cy="434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376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Bejövő előleg és végszámla kezelése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  <a:t>– FAD és normál ÁFA kategóriák esetén</a:t>
            </a: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br>
              <a:rPr lang="hu-HU" sz="2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871F8E-5FE7-4243-AFC9-887E600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420543"/>
            <a:ext cx="11267642" cy="47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Az elszámolt előleg összegét a pénzügyi számviteli oldalon ki kell vezetni</a:t>
            </a:r>
          </a:p>
          <a:p>
            <a:pPr marL="0" indent="0">
              <a:buNone/>
            </a:pPr>
            <a:r>
              <a:rPr lang="hu-HU" sz="2000" dirty="0"/>
              <a:t>Mi szerepelt az előleg utalványrendeletén?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/>
              <a:t>A  Szállító tartozás ellenszámláival szemben kell a 36*főkönyveit használni.</a:t>
            </a:r>
          </a:p>
          <a:p>
            <a:pPr marL="0" indent="0">
              <a:buNone/>
            </a:pPr>
            <a:r>
              <a:rPr lang="hu-HU" sz="2000" dirty="0"/>
              <a:t>A kontírozást úgy kezdjük el, mintha mindkét számvitelben rögzítenénk és csak a &lt;Hozzáad&gt;-ás előtt kattintsunk a „Csak PSZ” rádiógombra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225725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32FD198-2F08-45AE-B0EB-0E488956B44D}"/>
              </a:ext>
            </a:extLst>
          </p:cNvPr>
          <p:cNvSpPr/>
          <p:nvPr/>
        </p:nvSpPr>
        <p:spPr>
          <a:xfrm>
            <a:off x="3048000" y="3096441"/>
            <a:ext cx="6096000" cy="1166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D4DABA6-EE53-4DA9-A27D-081E5D25D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79" y="2318858"/>
            <a:ext cx="11324301" cy="128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A3C0B38-BF18-4505-BCA5-71A767F74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796" y="4629034"/>
            <a:ext cx="3321299" cy="464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4532F01-5F9A-4DC2-A467-AAF57B881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30" y="5357812"/>
            <a:ext cx="11324301" cy="765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24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1050</Words>
  <Application>Microsoft Office PowerPoint</Application>
  <PresentationFormat>Szélesvásznú</PresentationFormat>
  <Paragraphs>161</Paragraphs>
  <Slides>15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Office-téma</vt:lpstr>
      <vt:lpstr>PowerPoint-bemutató</vt:lpstr>
      <vt:lpstr> Bejövő előleg és végszámla kezelése – FAD és normál ÁFA kategóriák esetén   </vt:lpstr>
      <vt:lpstr> Bejövő előleg és végszámla kezelése – FAD és normál ÁFA kategóriák esetén   </vt:lpstr>
      <vt:lpstr> Bejövő előleg és végszámla kezelése – FAD és normál ÁFA kategóriák esetén   </vt:lpstr>
      <vt:lpstr> Bejövő előleg és végszámla kezelése – FAD és normál ÁFA kategóriák esetén   </vt:lpstr>
      <vt:lpstr> Bejövő előleg és végszámla kezelése – FAD és normál ÁFA kategóriák esetén   </vt:lpstr>
      <vt:lpstr> Bejövő előleg és végszámla kezelése – FAD és normál ÁFA kategóriák esetén   </vt:lpstr>
      <vt:lpstr> Bejövő előleg és végszámla kezelése – FAD és normál ÁFA kategóriák esetén   </vt:lpstr>
      <vt:lpstr> Bejövő előleg és végszámla kezelése – FAD és normál ÁFA kategóriák esetén   </vt:lpstr>
      <vt:lpstr> Bejövő előleg és végszámla kezelése – FAD és normál ÁFA kategóriák esetén   </vt:lpstr>
      <vt:lpstr> Bejövő előleg és végszámla kezelése – FAD és normál ÁFA kategóriák esetén   </vt:lpstr>
      <vt:lpstr> Bejövő előleg és végszámla kezelése – FAD és normál ÁFA kategóriák esetén   </vt:lpstr>
      <vt:lpstr> Bejövő előleg és végszámla kezelése – FAD és normál ÁFA kategóriák esetén   </vt:lpstr>
      <vt:lpstr> Bejövő előleg és végszámla kezelése – FAD és normál ÁFA kategóriák esetén 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2020-10-27T09:15:05Z</dcterms:created>
  <dcterms:modified xsi:type="dcterms:W3CDTF">2020-10-27T09:15:17Z</dcterms:modified>
</cp:coreProperties>
</file>