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83" r:id="rId2"/>
    <p:sldId id="326" r:id="rId3"/>
    <p:sldId id="291" r:id="rId4"/>
    <p:sldId id="329" r:id="rId5"/>
    <p:sldId id="330" r:id="rId6"/>
    <p:sldId id="293" r:id="rId7"/>
    <p:sldId id="296" r:id="rId8"/>
    <p:sldId id="298" r:id="rId9"/>
    <p:sldId id="297" r:id="rId10"/>
    <p:sldId id="301" r:id="rId11"/>
    <p:sldId id="306" r:id="rId12"/>
    <p:sldId id="332" r:id="rId13"/>
    <p:sldId id="333" r:id="rId14"/>
    <p:sldId id="321" r:id="rId15"/>
    <p:sldId id="318" r:id="rId16"/>
    <p:sldId id="325" r:id="rId17"/>
    <p:sldId id="323" r:id="rId18"/>
    <p:sldId id="324" r:id="rId19"/>
    <p:sldId id="327" r:id="rId20"/>
    <p:sldId id="328" r:id="rId21"/>
    <p:sldId id="261" r:id="rId22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C7"/>
    <a:srgbClr val="08B7A3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86" d="100"/>
          <a:sy n="86" d="100"/>
        </p:scale>
        <p:origin x="715" y="7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46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05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9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00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90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68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821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97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543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74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77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78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09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02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96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84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3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41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575901"/>
              <a:ext cx="9419027" cy="19697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Zárás előtti ellenőrzések és hibák javítása</a:t>
              </a:r>
            </a:p>
            <a:p>
              <a:endParaRPr lang="hu-HU" sz="36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647695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2020. október 29.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8" y="365125"/>
            <a:ext cx="10891622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462178" y="1316611"/>
            <a:ext cx="8681821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i="1" dirty="0"/>
              <a:t>Utalványrendelet ellenőrzés – 35*, 42* hibás egyenleg</a:t>
            </a:r>
            <a:endParaRPr lang="hu-H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74EF0AD-A69E-45C0-952F-DBF5BEC6A624}"/>
              </a:ext>
            </a:extLst>
          </p:cNvPr>
          <p:cNvSpPr/>
          <p:nvPr/>
        </p:nvSpPr>
        <p:spPr>
          <a:xfrm>
            <a:off x="462179" y="4064317"/>
            <a:ext cx="11267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utalványrendelet és a hozzá kapcsolódó bizonylat vagy számla összesítve hibás egyenlegű 351*, 352*, 42* főkönyvet tartalmaz. A 906 mp-ban ellenőrizni a kell a számla/bizonylat és az utalványrendelet rovat adatait. A B/K összesítőn belül azokra a paraméterekre csoportosítsunk, melyek a hibalistán is szerepelnek. Ezt követően a szükséges javítást a helyesbítő menüpontokban lehet megtenni.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EA5923B-DF4D-46C7-9358-B433BA323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155" y="2103308"/>
            <a:ext cx="9330666" cy="172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525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7113864" y="1458208"/>
            <a:ext cx="45261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49* = 0</a:t>
            </a:r>
          </a:p>
          <a:p>
            <a:r>
              <a:rPr lang="hu-HU" sz="1600" dirty="0"/>
              <a:t>35*: nem lehet K egyenlege</a:t>
            </a:r>
          </a:p>
          <a:p>
            <a:r>
              <a:rPr lang="hu-HU" sz="1600" dirty="0"/>
              <a:t>42*: nem lehet T egyenlege</a:t>
            </a:r>
          </a:p>
          <a:p>
            <a:r>
              <a:rPr lang="hu-HU" sz="1600" dirty="0"/>
              <a:t>7* = 591*</a:t>
            </a:r>
          </a:p>
          <a:p>
            <a:r>
              <a:rPr lang="hu-HU" sz="1600" dirty="0"/>
              <a:t>7* = 5* kivéve 591*</a:t>
            </a:r>
          </a:p>
          <a:p>
            <a:r>
              <a:rPr lang="hu-HU" sz="1600" dirty="0"/>
              <a:t>05* </a:t>
            </a:r>
            <a:r>
              <a:rPr lang="hu-HU" sz="1600" dirty="0" err="1"/>
              <a:t>Ei</a:t>
            </a:r>
            <a:r>
              <a:rPr lang="hu-HU" sz="1600" dirty="0"/>
              <a:t>, nem lehet K egyenlege</a:t>
            </a:r>
          </a:p>
          <a:p>
            <a:r>
              <a:rPr lang="hu-HU" sz="1600" dirty="0"/>
              <a:t>09* </a:t>
            </a:r>
            <a:r>
              <a:rPr lang="hu-HU" sz="1600" dirty="0" err="1"/>
              <a:t>Ei</a:t>
            </a:r>
            <a:r>
              <a:rPr lang="hu-HU" sz="1600" dirty="0"/>
              <a:t>, nem lehet T egyenlege</a:t>
            </a:r>
          </a:p>
          <a:p>
            <a:r>
              <a:rPr lang="hu-HU" sz="1600" dirty="0"/>
              <a:t>05* </a:t>
            </a:r>
            <a:r>
              <a:rPr lang="hu-HU" sz="1600" dirty="0" err="1"/>
              <a:t>Kö</a:t>
            </a:r>
            <a:r>
              <a:rPr lang="hu-HU" sz="1600" dirty="0"/>
              <a:t>, nem lehet T egyenlege</a:t>
            </a:r>
          </a:p>
          <a:p>
            <a:r>
              <a:rPr lang="hu-HU" sz="1600" dirty="0"/>
              <a:t>09* </a:t>
            </a:r>
            <a:r>
              <a:rPr lang="hu-HU" sz="1600" dirty="0" err="1"/>
              <a:t>Kö</a:t>
            </a:r>
            <a:r>
              <a:rPr lang="hu-HU" sz="1600" dirty="0"/>
              <a:t>, nem lehet K egyenlege</a:t>
            </a:r>
          </a:p>
          <a:p>
            <a:r>
              <a:rPr lang="hu-HU" sz="1600" dirty="0"/>
              <a:t>35* = (09* </a:t>
            </a:r>
            <a:r>
              <a:rPr lang="hu-HU" sz="1600" dirty="0" err="1"/>
              <a:t>Kö</a:t>
            </a:r>
            <a:r>
              <a:rPr lang="hu-HU" sz="1600" dirty="0"/>
              <a:t>. - (09* Telj. - 098173*)</a:t>
            </a:r>
          </a:p>
          <a:p>
            <a:r>
              <a:rPr lang="hu-HU" sz="1600" dirty="0"/>
              <a:t>42* + (0021 + 0023 = (05* </a:t>
            </a:r>
            <a:r>
              <a:rPr lang="hu-HU" sz="1600" dirty="0" err="1"/>
              <a:t>Kö</a:t>
            </a:r>
            <a:r>
              <a:rPr lang="hu-HU" sz="1600" dirty="0"/>
              <a:t>. - (05* Telj. - 059163*)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399176" y="1273541"/>
            <a:ext cx="226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Főkönyvi ellenőrzések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66BA493-0ADE-4701-9FC1-9AF7BC385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32" y="4388928"/>
            <a:ext cx="9156889" cy="140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A04D3903-E9A2-447F-9250-D5741CE17A8A}"/>
              </a:ext>
            </a:extLst>
          </p:cNvPr>
          <p:cNvSpPr/>
          <p:nvPr/>
        </p:nvSpPr>
        <p:spPr>
          <a:xfrm>
            <a:off x="462179" y="24009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i="1" dirty="0"/>
              <a:t>Lehetséges okok: </a:t>
            </a:r>
            <a:r>
              <a:rPr lang="hu-HU" dirty="0"/>
              <a:t>Hibás egyenlegű számla és bizonylat van az adott főkönyvön. Lehet, hogy a számla/bizonylat előjele és a számla egyenlege között nincs eltérés, ezért másik ellenőrzés nem jelzi hibának. </a:t>
            </a:r>
            <a:endParaRPr lang="hu-HU" dirty="0">
              <a:effectLst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FF66C80-1BA3-4BEE-B135-31FDBEA3C7FE}"/>
              </a:ext>
            </a:extLst>
          </p:cNvPr>
          <p:cNvSpPr/>
          <p:nvPr/>
        </p:nvSpPr>
        <p:spPr>
          <a:xfrm>
            <a:off x="462179" y="5807631"/>
            <a:ext cx="926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Megoldás: </a:t>
            </a:r>
            <a:r>
              <a:rPr lang="hu-HU" dirty="0"/>
              <a:t>Keresni kell a 906 mp-ban a ellenkező egyenlegű bizonylatot/számlát.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54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399176" y="1273541"/>
            <a:ext cx="520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Bizonylat-rovat-fizetési határidő egyenleg ellenőrzés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427DC3A-A8F5-4BBA-846C-75D9C95E91A8}"/>
              </a:ext>
            </a:extLst>
          </p:cNvPr>
          <p:cNvSpPr/>
          <p:nvPr/>
        </p:nvSpPr>
        <p:spPr>
          <a:xfrm>
            <a:off x="462179" y="1878773"/>
            <a:ext cx="734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program megvizsgálja, hogy a bizonylat előjeléhez képest van-e az rovatokon és részletezőkódon belül attól eltérő előjelű fizetési határidő szerinti egyenleg</a:t>
            </a:r>
            <a:endParaRPr lang="hu-HU" dirty="0">
              <a:effectLst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D44DADA-44CF-4086-988A-6368A4E5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78" y="2689199"/>
            <a:ext cx="5806943" cy="97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i="1" dirty="0"/>
              <a:t>Megoldás</a:t>
            </a:r>
            <a:r>
              <a:rPr lang="hu-HU" dirty="0"/>
              <a:t>: A 906 mp-ban a hibás bizonylaton belül (teljesítések nélkül) rovatra és azon belül fizetési határidő szerint csoportosított listát lekérni. </a:t>
            </a:r>
            <a:endParaRPr lang="hu-HU" dirty="0">
              <a:effectLst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1731650A-5D31-4523-BDEE-9726ADD66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100" y="4793255"/>
            <a:ext cx="8771380" cy="94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937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9334" y="365125"/>
            <a:ext cx="10864466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57F413-F227-496C-9910-B032921FB6EB}"/>
              </a:ext>
            </a:extLst>
          </p:cNvPr>
          <p:cNvSpPr/>
          <p:nvPr/>
        </p:nvSpPr>
        <p:spPr>
          <a:xfrm>
            <a:off x="399176" y="1273541"/>
            <a:ext cx="520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Bizonylat-rovat-fizetési határidő egyenleg ellenőrzés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172357-EA01-49C6-8788-844D069C6DE3}"/>
              </a:ext>
            </a:extLst>
          </p:cNvPr>
          <p:cNvSpPr/>
          <p:nvPr/>
        </p:nvSpPr>
        <p:spPr>
          <a:xfrm>
            <a:off x="462179" y="3739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endParaRPr lang="hu-HU" dirty="0">
              <a:effectLst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1BB69D0-8A6C-4485-B9A3-5BE3E68B4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05" y="1638346"/>
            <a:ext cx="7399661" cy="3848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3055A22D-83E9-472E-9164-4802AF202706}"/>
              </a:ext>
            </a:extLst>
          </p:cNvPr>
          <p:cNvSpPr/>
          <p:nvPr/>
        </p:nvSpPr>
        <p:spPr>
          <a:xfrm>
            <a:off x="462179" y="2449475"/>
            <a:ext cx="3707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Keresni kell olyan pozitív egyenlegű fizetési </a:t>
            </a:r>
            <a:r>
              <a:rPr lang="hu-HU" dirty="0" err="1"/>
              <a:t>határidejű</a:t>
            </a:r>
            <a:r>
              <a:rPr lang="hu-HU" dirty="0"/>
              <a:t> egyenleget, ahová a hibás egyenleg átvezethető vagy amennyiben a hibás egyenleg van jó helyen, akkor a pozitív egyenlegű tételt kell átmozgatni.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715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2020. nyarán technikailag meg lett újítva a zárás futtatása.</a:t>
            </a:r>
          </a:p>
          <a:p>
            <a:pPr marL="0" indent="0" algn="just">
              <a:buNone/>
            </a:pPr>
            <a:r>
              <a:rPr lang="hu-HU" dirty="0"/>
              <a:t>Ennek eredményeként a végleges követelések/kötelezettségek zárása lépés futási ideje a korábbi </a:t>
            </a:r>
            <a:r>
              <a:rPr lang="hu-HU" b="1" u="sng" dirty="0"/>
              <a:t>egyharmadára</a:t>
            </a:r>
            <a:r>
              <a:rPr lang="hu-HU" b="1" dirty="0"/>
              <a:t> </a:t>
            </a:r>
            <a:r>
              <a:rPr lang="hu-HU" dirty="0"/>
              <a:t>csökkent.</a:t>
            </a:r>
          </a:p>
          <a:p>
            <a:pPr marL="0" indent="0" algn="just">
              <a:buNone/>
            </a:pPr>
            <a:r>
              <a:rPr lang="hu-HU" dirty="0"/>
              <a:t>Az </a:t>
            </a:r>
            <a:r>
              <a:rPr lang="hu-HU" dirty="0" err="1"/>
              <a:t>újraírt</a:t>
            </a:r>
            <a:r>
              <a:rPr lang="hu-HU" dirty="0"/>
              <a:t> kód ellenőrizve lett átemelt adatokon történő futtatásával.</a:t>
            </a:r>
          </a:p>
          <a:p>
            <a:pPr marL="0" indent="0">
              <a:buNone/>
            </a:pPr>
            <a:r>
              <a:rPr lang="hu-HU" dirty="0"/>
              <a:t>Ennek keretében 321 </a:t>
            </a:r>
            <a:r>
              <a:rPr lang="hu-HU" dirty="0" err="1"/>
              <a:t>tenanton</a:t>
            </a:r>
            <a:r>
              <a:rPr lang="hu-HU" dirty="0"/>
              <a:t> (az összes </a:t>
            </a:r>
            <a:r>
              <a:rPr lang="hu-HU" dirty="0" err="1"/>
              <a:t>tenant</a:t>
            </a:r>
            <a:r>
              <a:rPr lang="hu-HU" dirty="0"/>
              <a:t> kb. 10 %-a) minden intézményre le lett futtatva újból a 2019. évi zárás.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3E789D3B-2590-4CC3-89F2-CD0927E29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98015" y="1799515"/>
            <a:ext cx="6798323" cy="44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7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i="1" dirty="0"/>
              <a:t>Felhasználói hibákból eredő rossz zárási tételek:</a:t>
            </a:r>
          </a:p>
          <a:p>
            <a:r>
              <a:rPr lang="hu-HU" dirty="0"/>
              <a:t>A zárás előtti ellenőrzések jelzik a hibát, de annak rendezése elmarad</a:t>
            </a:r>
            <a:br>
              <a:rPr lang="hu-HU" dirty="0"/>
            </a:br>
            <a:endParaRPr lang="hu-HU" b="1" i="1" dirty="0"/>
          </a:p>
          <a:p>
            <a:pPr marL="0" indent="0">
              <a:buNone/>
            </a:pPr>
            <a:r>
              <a:rPr lang="hu-HU" b="1" i="1" dirty="0"/>
              <a:t>Ezek közül amelyek minden esetben zárási hibát okoznak:</a:t>
            </a:r>
          </a:p>
          <a:p>
            <a:r>
              <a:rPr lang="hu-HU" dirty="0"/>
              <a:t>Egyedi utalványrendeletek</a:t>
            </a:r>
          </a:p>
          <a:p>
            <a:r>
              <a:rPr lang="hu-HU" dirty="0"/>
              <a:t>Utalványrendeletek 35*, 42* egyenleg problémák</a:t>
            </a:r>
          </a:p>
          <a:p>
            <a:r>
              <a:rPr lang="hu-HU" dirty="0"/>
              <a:t>Utalványrendeletek hibás egyenlegei</a:t>
            </a:r>
          </a:p>
          <a:p>
            <a:r>
              <a:rPr lang="hu-HU" dirty="0"/>
              <a:t>Rovat- fizetési határidő ellenőrzések</a:t>
            </a:r>
          </a:p>
          <a:p>
            <a:endParaRPr lang="hu-HU" b="1" i="1" dirty="0"/>
          </a:p>
          <a:p>
            <a:pPr marL="0" indent="0">
              <a:buNone/>
            </a:pPr>
            <a:r>
              <a:rPr lang="hu-HU" b="1" i="1" dirty="0"/>
              <a:t>Korábbi, (már tiltott), hibás adatfelvitel miatti hibák :</a:t>
            </a:r>
          </a:p>
          <a:p>
            <a:r>
              <a:rPr lang="hu-HU" dirty="0"/>
              <a:t>Időbeli elhatárolás </a:t>
            </a:r>
            <a:r>
              <a:rPr lang="hu-HU" dirty="0" err="1"/>
              <a:t>ksz-psz</a:t>
            </a:r>
            <a:r>
              <a:rPr lang="hu-HU" dirty="0"/>
              <a:t> oldali páros könyvelési tétel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6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i="1" dirty="0"/>
              <a:t>Hibaellenőrzésekben történt módosítások</a:t>
            </a:r>
          </a:p>
          <a:p>
            <a:r>
              <a:rPr lang="hu-HU" i="1" dirty="0"/>
              <a:t>Rovat- fizetési határidő ellenőrzés:</a:t>
            </a:r>
          </a:p>
          <a:p>
            <a:pPr lvl="1"/>
            <a:r>
              <a:rPr lang="hu-HU" dirty="0"/>
              <a:t>Új feltétel: A rovatok szétbontása 0041, 0042, illetve 0022 és 0024 ellenszámlák szerint</a:t>
            </a:r>
          </a:p>
          <a:p>
            <a:pPr marL="457200" lvl="1" indent="0">
              <a:buNone/>
            </a:pPr>
            <a:r>
              <a:rPr lang="hu-HU" dirty="0"/>
              <a:t>Előállhatott az az eset, hogy pl. 0042/09rovat2 főkönyv egyenlege negatív volt, de ezt ellensúlyozta a 0041/09rovat2 főkönyv pozitív egyenlege, ami esetleg teljesítéssel kifutott, így a következő év megnyitásakor csak a negatív egyenlegű tétel maradt meg.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i="1" dirty="0"/>
              <a:t>Utalványrendeletek 35*,42* egyenleg ellenőrzése</a:t>
            </a:r>
          </a:p>
          <a:p>
            <a:pPr lvl="1"/>
            <a:r>
              <a:rPr lang="hu-HU" dirty="0"/>
              <a:t>Új feltétel: Részletezőkódokra is csoportosít, mert az zárási szempont (főkönyvek közötti nyitó tétel eltérést okozott)</a:t>
            </a:r>
          </a:p>
          <a:p>
            <a:pPr lvl="1"/>
            <a:r>
              <a:rPr lang="hu-HU" dirty="0"/>
              <a:t>Előállt az az eset, hogy bár az ellenszámla egyenlege helyes volt, de ezen belül részletezőkódokon eltérő előjelű egyenleg volt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8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/>
              <a:t>Várható változások 1. </a:t>
            </a:r>
          </a:p>
          <a:p>
            <a:pPr marL="0" indent="0">
              <a:buNone/>
            </a:pPr>
            <a:r>
              <a:rPr lang="hu-HU" i="1" dirty="0"/>
              <a:t>Zárás indítását meggátló hibaszűrések kialakítása</a:t>
            </a:r>
          </a:p>
          <a:p>
            <a:pPr lvl="1"/>
            <a:r>
              <a:rPr lang="hu-HU" dirty="0"/>
              <a:t>Egyedi utalványrendeletek</a:t>
            </a:r>
          </a:p>
          <a:p>
            <a:pPr lvl="1"/>
            <a:r>
              <a:rPr lang="hu-HU" dirty="0"/>
              <a:t>Utalványrendeletek 35*, 42* egyenleg problémák</a:t>
            </a:r>
          </a:p>
          <a:p>
            <a:pPr lvl="1"/>
            <a:r>
              <a:rPr lang="hu-HU" dirty="0"/>
              <a:t>Utalványrendeletek hibás egyenlegei</a:t>
            </a:r>
          </a:p>
          <a:p>
            <a:pPr lvl="1"/>
            <a:r>
              <a:rPr lang="hu-HU" dirty="0"/>
              <a:t>Bizonylat-Rovat-Fizetési határidő ellenőrzések</a:t>
            </a:r>
          </a:p>
          <a:p>
            <a:pPr lvl="1"/>
            <a:r>
              <a:rPr lang="hu-HU" dirty="0"/>
              <a:t>Hibás főkönyvi egyenlegek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Ezek közül bármelyik hibás eredménye esetén a zárás még </a:t>
            </a:r>
            <a:r>
              <a:rPr lang="hu-HU" dirty="0" err="1"/>
              <a:t>Rendszeradmin</a:t>
            </a:r>
            <a:r>
              <a:rPr lang="hu-HU" dirty="0"/>
              <a:t> jogosultsággal sem lesz elindítható.</a:t>
            </a:r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3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/>
              <a:t>Várható változások 2. </a:t>
            </a:r>
          </a:p>
          <a:p>
            <a:pPr marL="0" indent="0">
              <a:buNone/>
            </a:pPr>
            <a:r>
              <a:rPr lang="hu-HU" dirty="0"/>
              <a:t>Hibák keresését elősegítő módosítások</a:t>
            </a:r>
          </a:p>
          <a:p>
            <a:pPr lvl="1"/>
            <a:r>
              <a:rPr lang="hu-HU" dirty="0"/>
              <a:t>906 mp B/K összesítő lekérdezésébe plusz 4. csoportosítási lehetőség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dirty="0"/>
              <a:t>906 mp B/K összesítő lekérdezéskor csak nem 0 egyenlegű csoportos listázása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dirty="0"/>
              <a:t>991 mp a hibás szűrések színkódolással ellátása, felületi elhelyezésének módosítása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AFDE660-7CD9-40DF-BDCB-0A36C5BE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28" y="2967595"/>
            <a:ext cx="10767993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0158"/>
            <a:ext cx="11267642" cy="4706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991 mp – ellenőrzései</a:t>
            </a:r>
          </a:p>
          <a:p>
            <a:pPr marL="0" indent="0">
              <a:buNone/>
            </a:pPr>
            <a:r>
              <a:rPr lang="hu-HU" i="1" dirty="0"/>
              <a:t>Felhasználó által javítható hibák:</a:t>
            </a:r>
          </a:p>
          <a:p>
            <a:pPr marL="0" indent="0">
              <a:buNone/>
            </a:pPr>
            <a:r>
              <a:rPr lang="hu-HU" dirty="0"/>
              <a:t>A hiba javítása csak a felhasználó által történhet meg, mert hibaszűrés eredménye önmagában nem adja meg a választ, hogy mit kell kijavítani.</a:t>
            </a:r>
          </a:p>
          <a:p>
            <a:pPr marL="0" indent="0">
              <a:buNone/>
            </a:pPr>
            <a:r>
              <a:rPr lang="hu-HU" i="1" dirty="0"/>
              <a:t>Tájékoztató jellegű ellenőrzések:</a:t>
            </a:r>
          </a:p>
          <a:p>
            <a:pPr marL="0" indent="0">
              <a:buNone/>
            </a:pPr>
            <a:r>
              <a:rPr lang="hu-HU" dirty="0"/>
              <a:t>Felhasználói felülvizsgálatot igényel, mert lehet, hogy nincs hiba, de a rögzített adatok alapján hiba valószínűsíthető.</a:t>
            </a:r>
          </a:p>
          <a:p>
            <a:pPr marL="0" indent="0">
              <a:buNone/>
            </a:pPr>
            <a:r>
              <a:rPr lang="hu-HU" i="1" dirty="0"/>
              <a:t>Felhasználó által nem javítható hibák:</a:t>
            </a:r>
          </a:p>
          <a:p>
            <a:pPr marL="0" indent="0">
              <a:buNone/>
            </a:pPr>
            <a:r>
              <a:rPr lang="hu-HU" dirty="0"/>
              <a:t>Nincs teendője a felhasználónak, mert a hibás eredményű ellenőrzésről automatikus levelet kap az üzemeltető és a háttrében történik a javítás. Nem kell az ilyen hibáról bejelentést küldeni.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5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73705"/>
            <a:ext cx="11267642" cy="47032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i="1" dirty="0"/>
              <a:t>Várható változások 3. </a:t>
            </a:r>
          </a:p>
          <a:p>
            <a:pPr marL="0" indent="0">
              <a:buNone/>
            </a:pPr>
            <a:r>
              <a:rPr lang="hu-HU" dirty="0"/>
              <a:t>B3* rovat fizetési </a:t>
            </a:r>
            <a:r>
              <a:rPr lang="hu-HU" dirty="0" err="1"/>
              <a:t>határidejének</a:t>
            </a:r>
            <a:r>
              <a:rPr lang="hu-HU" dirty="0"/>
              <a:t> kezelése megváltozik.</a:t>
            </a:r>
          </a:p>
          <a:p>
            <a:pPr marL="0" indent="0">
              <a:buNone/>
            </a:pPr>
            <a:r>
              <a:rPr lang="hu-HU" dirty="0"/>
              <a:t>1. 72 mp: Az átvett adatok, amennyiben tárgyéviek (</a:t>
            </a:r>
            <a:r>
              <a:rPr lang="hu-HU" dirty="0" err="1"/>
              <a:t>ksz</a:t>
            </a:r>
            <a:r>
              <a:rPr lang="hu-HU" dirty="0"/>
              <a:t> </a:t>
            </a:r>
            <a:r>
              <a:rPr lang="hu-HU" dirty="0" err="1"/>
              <a:t>elszla</a:t>
            </a:r>
            <a:r>
              <a:rPr lang="hu-HU" dirty="0"/>
              <a:t>: 0041 és/vagy </a:t>
            </a:r>
            <a:r>
              <a:rPr lang="hu-HU" dirty="0" err="1"/>
              <a:t>psz</a:t>
            </a:r>
            <a:r>
              <a:rPr lang="hu-HU" dirty="0"/>
              <a:t> elszla:351*) mindig tárgyév-12-31, a következő éviek (</a:t>
            </a:r>
            <a:r>
              <a:rPr lang="hu-HU" dirty="0" err="1"/>
              <a:t>ksz</a:t>
            </a:r>
            <a:r>
              <a:rPr lang="hu-HU" dirty="0"/>
              <a:t> </a:t>
            </a:r>
            <a:r>
              <a:rPr lang="hu-HU" dirty="0" err="1"/>
              <a:t>elszla</a:t>
            </a:r>
            <a:r>
              <a:rPr lang="hu-HU" dirty="0"/>
              <a:t>: 0042 és/vagy </a:t>
            </a:r>
            <a:r>
              <a:rPr lang="hu-HU" dirty="0" err="1"/>
              <a:t>psz</a:t>
            </a:r>
            <a:r>
              <a:rPr lang="hu-HU" dirty="0"/>
              <a:t> elszla:352*) mindig tárgyévet követő év-12-31 dátumot kapnak. Az év a könyvelési dátum évéhez van viszonyítva.</a:t>
            </a:r>
          </a:p>
          <a:p>
            <a:pPr marL="0" indent="0">
              <a:buNone/>
            </a:pPr>
            <a:r>
              <a:rPr lang="hu-HU" dirty="0"/>
              <a:t>2. Felületi rögzítés az 1. pont alapján</a:t>
            </a:r>
          </a:p>
          <a:p>
            <a:pPr marL="0" indent="0">
              <a:buNone/>
            </a:pPr>
            <a:r>
              <a:rPr lang="hu-HU" dirty="0"/>
              <a:t>3. 491 mp és a 993 mp egyenleg számítása nem csoportosít fizetési határidőre, és a menüpontokban generált új tételek az 1. pont szerint jönnek létre.</a:t>
            </a:r>
          </a:p>
          <a:p>
            <a:pPr marL="0" indent="0">
              <a:buNone/>
            </a:pPr>
            <a:r>
              <a:rPr lang="hu-HU" dirty="0"/>
              <a:t>4. A fizetési határidőre történő könyvelési ellenőrzések (14* mp-ok) , hibaszűrések (991,993 mp-ok) 2021-től a B3* rovatra is kiterjednek.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2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650189" y="1346369"/>
            <a:ext cx="10515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utalvány-</a:t>
            </a:r>
          </a:p>
          <a:p>
            <a:r>
              <a:rPr lang="hu-HU" sz="2000" b="1" i="1" dirty="0"/>
              <a:t>rendelet ellenőrzés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90" y="3244565"/>
            <a:ext cx="11079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Azok az utalványrendeletek kerülnek a hibalistára, amelyekhez nem kapcsolódik számla/bizonylat, de az utalványrendeleten van költségvetési számviteli tétel. Ez például akkor fordulhat elő, ha az utalványrendeletet másik számlához akartuk átkapcsolni, de csak a lekapcsolás történt meg.</a:t>
            </a:r>
          </a:p>
          <a:p>
            <a:r>
              <a:rPr lang="hu-HU" dirty="0"/>
              <a:t>A hibás utalványrendeleteket az 501 mp-ban ellenőrizzük, le, hogy melyik követeléshez/kötelezettségvállaláshoz kapcsolódik és amennyiben ez az adat meg van, akkor keresni kell olyan összegű számlát/bizonylatot mely egyezik az utalványrendelettel.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F6A86FD-8BD8-4A50-B80D-E7F20E423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431" y="1335141"/>
            <a:ext cx="8248390" cy="165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FC7A683-46F4-4CDA-A028-D594834D9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410" y="5008108"/>
            <a:ext cx="9815411" cy="150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890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569752" y="1343077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650189" y="1812355"/>
            <a:ext cx="108916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Amennyiben az adott kötelezettségvállaláson/követelésen nincs „szabad” számla/bizonylat, akkora  keresést a kötelezettségvállalás/követelés azonosító törlése után folytassuk. Az utalványrendeletnek kapcsolását a bejövő számlához a 521 mp-ban,</a:t>
            </a:r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 </a:t>
            </a:r>
          </a:p>
          <a:p>
            <a:r>
              <a:rPr lang="hu-HU" sz="2000" dirty="0"/>
              <a:t>bizonylathoz a 517 </a:t>
            </a:r>
            <a:r>
              <a:rPr lang="hu-HU" sz="2000" dirty="0" err="1"/>
              <a:t>mp-ben</a:t>
            </a:r>
            <a:r>
              <a:rPr lang="hu-HU" sz="2000" dirty="0"/>
              <a:t>,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kimenő számlához a 531 mp-ban tehetjük meg.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F621BF7-9355-4C14-9E9B-5E65E1EC7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46" y="2495527"/>
            <a:ext cx="5211575" cy="124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C358D31-11BE-40C2-BCFE-2A507F850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552" y="3798295"/>
            <a:ext cx="5934032" cy="125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DF6696F-3352-484C-B7A0-9D5B5B1AC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708" y="5217822"/>
            <a:ext cx="4772876" cy="137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56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45"/>
            <a:ext cx="10515600" cy="4538618"/>
          </a:xfrm>
        </p:spPr>
        <p:txBody>
          <a:bodyPr/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9D42C26-7E40-4B3C-B171-77095811345B}"/>
              </a:ext>
            </a:extLst>
          </p:cNvPr>
          <p:cNvSpPr/>
          <p:nvPr/>
        </p:nvSpPr>
        <p:spPr>
          <a:xfrm>
            <a:off x="838200" y="1318544"/>
            <a:ext cx="1051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/>
              <a:t>Egyedi utalványrendelet ellenőrzés</a:t>
            </a:r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64BB99-86B6-42E9-819B-669B4EC951C1}"/>
              </a:ext>
            </a:extLst>
          </p:cNvPr>
          <p:cNvSpPr/>
          <p:nvPr/>
        </p:nvSpPr>
        <p:spPr>
          <a:xfrm>
            <a:off x="779477" y="1799514"/>
            <a:ext cx="11040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összekapcsolás csak akkor lehetséges,</a:t>
            </a:r>
          </a:p>
          <a:p>
            <a:r>
              <a:rPr lang="hu-HU" sz="2000" dirty="0"/>
              <a:t>ha az utalványrendeletet a 93 mp-</a:t>
            </a:r>
            <a:r>
              <a:rPr lang="hu-HU" sz="2000" dirty="0" err="1"/>
              <a:t>ból</a:t>
            </a:r>
            <a:r>
              <a:rPr lang="hu-HU" sz="2000" dirty="0"/>
              <a:t> visszamozgattuk</a:t>
            </a:r>
          </a:p>
          <a:p>
            <a:r>
              <a:rPr lang="hu-HU" sz="2000" dirty="0"/>
              <a:t>a 91/92 mp-</a:t>
            </a:r>
            <a:r>
              <a:rPr lang="hu-HU" sz="2000" dirty="0" err="1"/>
              <a:t>ba</a:t>
            </a:r>
            <a:r>
              <a:rPr lang="hu-HU" sz="2000" dirty="0"/>
              <a:t>, mert könyvelt utalványrendelet</a:t>
            </a:r>
          </a:p>
          <a:p>
            <a:r>
              <a:rPr lang="hu-HU" sz="2000" dirty="0"/>
              <a:t> nem kapcsolható számlához.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Ha nincs kapcsolódás akkor keressünk az utalványrendelettel egyező összegű számlát vagy bizonylatot és először az 511 mp-ban kapcsoljuk hozzá a követeléshez vagy kötelezettségvállaláshoz.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F8335A9-1695-4C5D-8AD9-B8FA84C01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023" y="1504748"/>
            <a:ext cx="5194797" cy="2129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BCCC144-F606-408E-9D4A-DE3EBFD87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68" y="4666605"/>
            <a:ext cx="3596952" cy="139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077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CE8568C-678B-4160-8558-9095F1BEE172}"/>
              </a:ext>
            </a:extLst>
          </p:cNvPr>
          <p:cNvSpPr/>
          <p:nvPr/>
        </p:nvSpPr>
        <p:spPr>
          <a:xfrm>
            <a:off x="713063" y="1346327"/>
            <a:ext cx="2869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Eltérő rovatrend ellenőrzés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64B475E-F9EC-4E53-B086-F6B37EE5EB8D}"/>
              </a:ext>
            </a:extLst>
          </p:cNvPr>
          <p:cNvSpPr/>
          <p:nvPr/>
        </p:nvSpPr>
        <p:spPr>
          <a:xfrm>
            <a:off x="713063" y="2819682"/>
            <a:ext cx="10828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utalványrendeleten más rovat szerepel, mint a számlán/bizonylaton. Az ellenőrzés alaprovatokra és nem alábontott rovatokra történik. </a:t>
            </a:r>
          </a:p>
          <a:p>
            <a:endParaRPr lang="hu-HU" dirty="0"/>
          </a:p>
          <a:p>
            <a:r>
              <a:rPr lang="hu-HU" i="1" dirty="0"/>
              <a:t>Előfordulás oka</a:t>
            </a:r>
            <a:r>
              <a:rPr lang="hu-HU" dirty="0"/>
              <a:t>: a helyesbítés meg lett csinálva a számlán/bizonylaton, de az utalványrendeleten nem.</a:t>
            </a:r>
          </a:p>
          <a:p>
            <a:endParaRPr lang="hu-HU" dirty="0"/>
          </a:p>
          <a:p>
            <a:r>
              <a:rPr lang="hu-HU" dirty="0"/>
              <a:t>Javítás módja: A 906 mp-ban ellenőrizni a kell a számla/bizonylat és az utalványrendelet rovat adatait.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B/K összesítő lekérdezési lehetőségei különböző csoportosítást, sorrendezését tesznek lehetővé. </a:t>
            </a:r>
          </a:p>
          <a:p>
            <a:r>
              <a:rPr lang="hu-HU" dirty="0"/>
              <a:t>Ezt követően a szükséges javítást a helyesbítő menüpontokban lehet megtenni.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61E634D-D427-4241-AD18-C7363A61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826" y="1737295"/>
            <a:ext cx="6062995" cy="92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A17819D-0C23-4BF8-A201-45C99B8BE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428" y="4635547"/>
            <a:ext cx="7773074" cy="73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39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8" y="365125"/>
            <a:ext cx="10891622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1054897" y="2135792"/>
            <a:ext cx="10682256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 bejövő számla hibás egyenlegű (mínuszos számla esetén pozitív) ellenszámlát/részletezőt/előirányzatkódot/főkönyvet/rovatot tartalmaz. A 906 mp-ban ellenőrizni a kell a bejövő számla könyvelési adatait. A B/K összesítő lekérdezési lehetőségei különböző csoportosítást, sorrendezését tesznek lehetővé. Ezt követően a szükséges javítást a 1232 menüpontban lehet megtenni. A vizsgálat csak a nem vagy csak a részben teljesített számlákat vizsgálja.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D7D49FA-0FD9-4CAE-91B2-B1B478784C6F}"/>
              </a:ext>
            </a:extLst>
          </p:cNvPr>
          <p:cNvSpPr/>
          <p:nvPr/>
        </p:nvSpPr>
        <p:spPr>
          <a:xfrm>
            <a:off x="747404" y="1351227"/>
            <a:ext cx="490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/>
              <a:t>Bejövő számlák hibás egyenlegeinek ellenőrzése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75D8784-B14D-40D1-B398-02058CAFD6D1}"/>
              </a:ext>
            </a:extLst>
          </p:cNvPr>
          <p:cNvSpPr/>
          <p:nvPr/>
        </p:nvSpPr>
        <p:spPr>
          <a:xfrm>
            <a:off x="747404" y="3945655"/>
            <a:ext cx="484664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i="1" dirty="0"/>
              <a:t>Kimenő számlák hibás egyenlegeinek ellenőrzése</a:t>
            </a:r>
            <a:endParaRPr lang="hu-H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A2E6C23-E01A-44A9-855C-DB146EF0CB15}"/>
              </a:ext>
            </a:extLst>
          </p:cNvPr>
          <p:cNvSpPr/>
          <p:nvPr/>
        </p:nvSpPr>
        <p:spPr>
          <a:xfrm>
            <a:off x="1080117" y="4510429"/>
            <a:ext cx="10682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kimenő számla hibás egyenlegű (mínuszos számla esetén pozitív) ellenszámlát/részletezőt/előirányzatkódot/főkönyvet/rovatot tartalmaz. A 906 mp-ban ellenőrizni a kell a kimenő számla könyvelési adatait. A B/K összesítő lekérdezési lehetőségei különböző csoportosítást, sorrendezését tesznek lehetővé. Ezt követően a szükséges javítást a 1372 menüpontban lehet megtenni. A vizsgálat csak a nem vagy csak a részben teljesített számlákat vizsgálja.</a:t>
            </a:r>
          </a:p>
        </p:txBody>
      </p:sp>
    </p:spTree>
    <p:extLst>
      <p:ext uri="{BB962C8B-B14F-4D97-AF65-F5344CB8AC3E}">
        <p14:creationId xmlns:p14="http://schemas.microsoft.com/office/powerpoint/2010/main" val="282368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FFE71A5-9785-48DF-ABAE-0CCC2271D93D}"/>
              </a:ext>
            </a:extLst>
          </p:cNvPr>
          <p:cNvSpPr/>
          <p:nvPr/>
        </p:nvSpPr>
        <p:spPr>
          <a:xfrm>
            <a:off x="462179" y="1369171"/>
            <a:ext cx="440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/>
              <a:t>Bizonylatok hibás egyenlegeinek ellenőrzése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E72CC1E-9519-4297-8681-D32DEDC45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" y="1847159"/>
            <a:ext cx="11004234" cy="176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BDCD1A8E-BFFF-4306-8E54-832D53D2F98D}"/>
              </a:ext>
            </a:extLst>
          </p:cNvPr>
          <p:cNvSpPr/>
          <p:nvPr/>
        </p:nvSpPr>
        <p:spPr>
          <a:xfrm>
            <a:off x="462179" y="3717359"/>
            <a:ext cx="11004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Lehetséges okok</a:t>
            </a:r>
            <a:r>
              <a:rPr lang="hu-HU" dirty="0"/>
              <a:t>: </a:t>
            </a:r>
          </a:p>
          <a:p>
            <a:pPr marL="285750" indent="-285750">
              <a:buFontTx/>
              <a:buChar char="-"/>
            </a:pPr>
            <a:r>
              <a:rPr lang="hu-HU" dirty="0"/>
              <a:t>Több az értékvesztés, mint a követelés: értékvesztés vagy a követelés átkönyvelése más bizonylatra.</a:t>
            </a:r>
          </a:p>
          <a:p>
            <a:pPr marL="285750" indent="-285750">
              <a:buFontTx/>
              <a:buChar char="-"/>
            </a:pPr>
            <a:r>
              <a:rPr lang="hu-HU" dirty="0"/>
              <a:t>A pluszos bizonylatból negatív bizonylatot csináltak. A 1423 </a:t>
            </a:r>
            <a:r>
              <a:rPr lang="hu-HU" dirty="0" err="1"/>
              <a:t>mp-ben</a:t>
            </a:r>
            <a:r>
              <a:rPr lang="hu-HU" dirty="0"/>
              <a:t> a bizonylat összegét módosítani kell. Figyelni kell arra, hogy </a:t>
            </a:r>
            <a:r>
              <a:rPr lang="hu-HU" b="1" dirty="0"/>
              <a:t>A bizonylat összege nem csökkenthető az utalványrendeletek összege alá.</a:t>
            </a:r>
            <a:r>
              <a:rPr lang="hu-HU" dirty="0"/>
              <a:t> Lehet, hogy szükséges a követelés/kötelezettségvállalás értékének átmeneti módosítása a 112 mp-ban.</a:t>
            </a:r>
          </a:p>
          <a:p>
            <a:pPr marL="285750" indent="-285750">
              <a:buFontTx/>
              <a:buChar char="-"/>
            </a:pPr>
            <a:r>
              <a:rPr lang="hu-HU" dirty="0"/>
              <a:t>A 906 mp-ban ellenőrizni a kell a bizonylat könyvelési adatait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r>
              <a:rPr lang="hu-HU" i="1" dirty="0"/>
              <a:t>Megoldás</a:t>
            </a:r>
            <a:r>
              <a:rPr lang="hu-HU" dirty="0"/>
              <a:t>:</a:t>
            </a:r>
          </a:p>
          <a:p>
            <a:r>
              <a:rPr lang="hu-HU" dirty="0"/>
              <a:t>-    értékvesztés vagy a követelés átkönyvelése más bizonylatra.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794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179" y="365125"/>
            <a:ext cx="10891621" cy="1325563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Zárás előtti ellenőrzések és hibák javítása</a:t>
            </a: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86EB30C-4FB4-417A-8F92-F430B98377D4}"/>
              </a:ext>
            </a:extLst>
          </p:cNvPr>
          <p:cNvSpPr/>
          <p:nvPr/>
        </p:nvSpPr>
        <p:spPr>
          <a:xfrm>
            <a:off x="462179" y="1360663"/>
            <a:ext cx="5747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i="1" dirty="0"/>
              <a:t>Utalványrendeletek hibás egyenlegeinek ellenőrzése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FA295FD-DA2C-40FA-A199-E5B73858BE21}"/>
              </a:ext>
            </a:extLst>
          </p:cNvPr>
          <p:cNvSpPr/>
          <p:nvPr/>
        </p:nvSpPr>
        <p:spPr>
          <a:xfrm>
            <a:off x="738231" y="3595075"/>
            <a:ext cx="109915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utalványrendelet hibás egyenlegű (mínuszos számla esetén pozitív) részletezőt/előirányzatkódot tartalmaz a kapcsolódó bizonylatukkal/számlájukkal együtt. A 906 mp-ban ellenőrizni a kell az utalványrendeletek könyvelési adatait.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Ezt követően a szükséges javítást a 93/1232/1423/1372 menüpontban lehet megtenni.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98864F9-E84D-4247-858B-0C28C2A7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056" y="1993058"/>
            <a:ext cx="6916765" cy="1299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AE9511-8AD7-4BF4-868D-359DF33F9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919" y="4582130"/>
            <a:ext cx="7856901" cy="108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444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1621</Words>
  <Application>Microsoft Office PowerPoint</Application>
  <PresentationFormat>Szélesvásznú</PresentationFormat>
  <Paragraphs>197</Paragraphs>
  <Slides>21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Office-téma</vt:lpstr>
      <vt:lpstr>PowerPoint-bemutató</vt:lpstr>
      <vt:lpstr>Zárás előtti ellenőrzések és hibák javítása  </vt:lpstr>
      <vt:lpstr> Zárás előtti ellenőrzések és hibák javítása  </vt:lpstr>
      <vt:lpstr> Zárás előtti ellenőrzések és hibák javítása  </vt:lpstr>
      <vt:lpstr> Zárás előtti ellenőrzések és hibák javítása  </vt:lpstr>
      <vt:lpstr>Zárás előtti ellenőrzések és hibák javítása  </vt:lpstr>
      <vt:lpstr>Zárás előtti ellenőrzések és hibák javítása </vt:lpstr>
      <vt:lpstr>Zárás előtti ellenőrzések és hibák javítása </vt:lpstr>
      <vt:lpstr>Zárás előtti ellenőrzések és hibák javítása </vt:lpstr>
      <vt:lpstr>Zárás előtti ellenőrzések és hibák javítása </vt:lpstr>
      <vt:lpstr>Zárás előtti ellenőrzések és hibák javítása </vt:lpstr>
      <vt:lpstr>Zárás előtti ellenőrzések és hibák javítása </vt:lpstr>
      <vt:lpstr>Zárás előtti ellenőrzések és hibák javítása </vt:lpstr>
      <vt:lpstr> Zárás előtti ellenőrzések és hibák javítása  </vt:lpstr>
      <vt:lpstr> Zárás előtti ellenőrzések és hibák javítása  </vt:lpstr>
      <vt:lpstr> Zárás előtti ellenőrzések és hibák javítása  </vt:lpstr>
      <vt:lpstr> Zárás előtti ellenőrzések és hibák javítása  </vt:lpstr>
      <vt:lpstr> Zárás előtti ellenőrzések és hibák javítása  </vt:lpstr>
      <vt:lpstr> Zárás előtti ellenőrzések és hibák javítása  </vt:lpstr>
      <vt:lpstr> Zárás előtti ellenőrzések és hibák javítása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2020-10-27T09:15:47Z</dcterms:created>
  <dcterms:modified xsi:type="dcterms:W3CDTF">2020-10-27T09:17:58Z</dcterms:modified>
</cp:coreProperties>
</file>