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257" r:id="rId2"/>
    <p:sldId id="330" r:id="rId3"/>
    <p:sldId id="340" r:id="rId4"/>
    <p:sldId id="342" r:id="rId5"/>
    <p:sldId id="344" r:id="rId6"/>
    <p:sldId id="350" r:id="rId7"/>
    <p:sldId id="351" r:id="rId8"/>
    <p:sldId id="352" r:id="rId9"/>
    <p:sldId id="353" r:id="rId10"/>
    <p:sldId id="347" r:id="rId11"/>
    <p:sldId id="348" r:id="rId12"/>
    <p:sldId id="349" r:id="rId13"/>
    <p:sldId id="354" r:id="rId14"/>
    <p:sldId id="341" r:id="rId15"/>
    <p:sldId id="355" r:id="rId16"/>
    <p:sldId id="261" r:id="rId17"/>
  </p:sldIdLst>
  <p:sldSz cx="12192000" cy="6858000"/>
  <p:notesSz cx="6742113" cy="987266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Szerző" initials="S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B7A3"/>
    <a:srgbClr val="1E86C7"/>
    <a:srgbClr val="1D8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652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640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1373" y="-494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83EFB-B49B-4E3C-A73D-F5023EDB3074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60AD8-463B-4B6E-84AC-804788858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60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4ADCA-CAEC-47DD-BEC7-90748EB31DB3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FFCA-385D-4C5F-B044-35A7E1EB19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74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F7CE-4BFC-47D1-B8A6-617E67BD3E6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080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1453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1651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49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286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9567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6279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717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271849" y="4751220"/>
            <a:ext cx="5796053" cy="4626098"/>
          </a:xfrm>
        </p:spPr>
        <p:txBody>
          <a:bodyPr/>
          <a:lstStyle/>
          <a:p>
            <a:pPr algn="just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55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8717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1345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144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4965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5367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2406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476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89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61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0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90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53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69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5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9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06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11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8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F083-D969-4836-9ABA-945AAAE3ECA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Rectangle 10"/>
          <p:cNvSpPr/>
          <p:nvPr userDrawn="1"/>
        </p:nvSpPr>
        <p:spPr>
          <a:xfrm>
            <a:off x="11042242" y="6477202"/>
            <a:ext cx="311558" cy="380798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atin typeface="Calibri Light" panose="020F0302020204030204" pitchFamily="34" charset="0"/>
            </a:endParaRPr>
          </a:p>
        </p:txBody>
      </p:sp>
      <p:sp>
        <p:nvSpPr>
          <p:cNvPr id="8" name="Rectangle 24"/>
          <p:cNvSpPr/>
          <p:nvPr userDrawn="1"/>
        </p:nvSpPr>
        <p:spPr>
          <a:xfrm rot="5400000">
            <a:off x="-2265919" y="2265919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1" y="0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ectangle 24"/>
          <p:cNvSpPr/>
          <p:nvPr userDrawn="1"/>
        </p:nvSpPr>
        <p:spPr>
          <a:xfrm rot="5400000">
            <a:off x="-2265919" y="2284847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9"/>
          <p:cNvSpPr/>
          <p:nvPr userDrawn="1"/>
        </p:nvSpPr>
        <p:spPr>
          <a:xfrm>
            <a:off x="0" y="-8819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9347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2173837" y="784210"/>
            <a:ext cx="9600201" cy="5179532"/>
            <a:chOff x="2173837" y="784210"/>
            <a:chExt cx="9600201" cy="5179532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355011" y="3029872"/>
              <a:ext cx="9419027" cy="106182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hu-HU" dirty="0" smtClean="0">
                  <a:solidFill>
                    <a:srgbClr val="1E86C7"/>
                  </a:solidFill>
                  <a:latin typeface="Arial Black" panose="020B0A04020102020204" pitchFamily="34" charset="0"/>
                </a:rPr>
                <a:t>ASP GAZD konzultációs nap</a:t>
              </a:r>
            </a:p>
            <a:p>
              <a:pPr algn="l"/>
              <a:r>
                <a:rPr lang="hu-HU" sz="2500" dirty="0">
                  <a:solidFill>
                    <a:srgbClr val="1D84C7"/>
                  </a:solidFill>
                  <a:latin typeface="Arial Black" panose="020B0A04020102020204" pitchFamily="34" charset="0"/>
                </a:rPr>
                <a:t>A 491 menüpont bemutatása</a:t>
              </a:r>
              <a:endParaRPr lang="hu-HU" sz="2500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" name="Subtitle 2"/>
            <p:cNvSpPr txBox="1">
              <a:spLocks/>
            </p:cNvSpPr>
            <p:nvPr/>
          </p:nvSpPr>
          <p:spPr>
            <a:xfrm>
              <a:off x="2355011" y="5003264"/>
              <a:ext cx="1867884" cy="30777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sz="2000" i="1" dirty="0" smtClean="0">
                  <a:latin typeface="Calibri Light" panose="020F0302020204030204" pitchFamily="34" charset="0"/>
                </a:rPr>
                <a:t>2020</a:t>
              </a:r>
              <a:r>
                <a:rPr lang="hu-HU" sz="2000" i="1" dirty="0" smtClean="0">
                  <a:latin typeface="Calibri Light" panose="020F0302020204030204" pitchFamily="34" charset="0"/>
                </a:rPr>
                <a:t>. október 29. </a:t>
              </a:r>
              <a:endParaRPr lang="en-US" sz="2000" i="1" dirty="0">
                <a:latin typeface="Calibri Light" panose="020F0302020204030204" pitchFamily="34" charset="0"/>
              </a:endParaRPr>
            </a:p>
          </p:txBody>
        </p:sp>
        <p:sp>
          <p:nvSpPr>
            <p:cNvPr id="4" name="Téglalap 3"/>
            <p:cNvSpPr/>
            <p:nvPr/>
          </p:nvSpPr>
          <p:spPr>
            <a:xfrm>
              <a:off x="2173837" y="2731625"/>
              <a:ext cx="45719" cy="32321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3AA9540F-E081-452D-AC2E-3B137AB9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884" y="784210"/>
            <a:ext cx="720080" cy="86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ABC327F-B4A4-43D2-8311-872AE4D268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6253" y="3312902"/>
            <a:ext cx="4755747" cy="35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15536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A 491 menüpont bemutatása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804" y="180793"/>
            <a:ext cx="2233482" cy="55680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913" y="1219200"/>
            <a:ext cx="8747045" cy="44911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Folyamatábra: Feldolgozás 6"/>
          <p:cNvSpPr/>
          <p:nvPr/>
        </p:nvSpPr>
        <p:spPr>
          <a:xfrm>
            <a:off x="78376" y="1294401"/>
            <a:ext cx="3048001" cy="2998925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2000" b="1" dirty="0">
                <a:solidFill>
                  <a:schemeClr val="bg1"/>
                </a:solidFill>
                <a:cs typeface="Helvetica" pitchFamily="34" charset="0"/>
              </a:rPr>
              <a:t>Végrehajtási információk szerkesztése: </a:t>
            </a:r>
            <a:r>
              <a:rPr lang="hu-HU" sz="2000" dirty="0">
                <a:solidFill>
                  <a:schemeClr val="bg1"/>
                </a:solidFill>
                <a:cs typeface="Helvetica" pitchFamily="34" charset="0"/>
              </a:rPr>
              <a:t>a követelések végrehajtásával kapcsolatos egyéb adatok, információk (pl.: a követelés végrehajtás céljából végrehajtó irodának átadásra került) megadására van lehetőség. </a:t>
            </a:r>
          </a:p>
        </p:txBody>
      </p:sp>
    </p:spTree>
    <p:extLst>
      <p:ext uri="{BB962C8B-B14F-4D97-AF65-F5344CB8AC3E}">
        <p14:creationId xmlns:p14="http://schemas.microsoft.com/office/powerpoint/2010/main" val="218661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15536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A 491 menüpont bemutatása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804" y="180793"/>
            <a:ext cx="2233482" cy="55680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355" y="1247395"/>
            <a:ext cx="8019780" cy="48996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Folyamatábra: Feldolgozás 12"/>
          <p:cNvSpPr/>
          <p:nvPr/>
        </p:nvSpPr>
        <p:spPr>
          <a:xfrm>
            <a:off x="269965" y="1074387"/>
            <a:ext cx="2651538" cy="1078419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Leírási/Visszaírási művelet rögzítése</a:t>
            </a:r>
          </a:p>
        </p:txBody>
      </p:sp>
      <p:sp>
        <p:nvSpPr>
          <p:cNvPr id="16" name="Folyamatábra: Feldolgozás 15"/>
          <p:cNvSpPr/>
          <p:nvPr/>
        </p:nvSpPr>
        <p:spPr>
          <a:xfrm>
            <a:off x="215738" y="3115894"/>
            <a:ext cx="2716450" cy="1162697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Inaktiválás:</a:t>
            </a:r>
            <a:r>
              <a:rPr lang="hu-HU" dirty="0"/>
              <a:t> eredeti </a:t>
            </a:r>
            <a:r>
              <a:rPr lang="hu-HU" dirty="0" err="1"/>
              <a:t>kontír</a:t>
            </a:r>
            <a:r>
              <a:rPr lang="hu-HU" dirty="0"/>
              <a:t> tétel ellenkező T/K jelű </a:t>
            </a:r>
            <a:r>
              <a:rPr lang="hu-HU" u="sng" dirty="0"/>
              <a:t>helyesbítése</a:t>
            </a:r>
          </a:p>
        </p:txBody>
      </p:sp>
      <p:sp>
        <p:nvSpPr>
          <p:cNvPr id="17" name="Folyamatábra: Feldolgozás 16"/>
          <p:cNvSpPr/>
          <p:nvPr/>
        </p:nvSpPr>
        <p:spPr>
          <a:xfrm>
            <a:off x="269965" y="5233852"/>
            <a:ext cx="2662223" cy="1467394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b="1" dirty="0"/>
              <a:t>Törlés: </a:t>
            </a:r>
            <a:r>
              <a:rPr lang="hu-HU" dirty="0"/>
              <a:t>az eredeti </a:t>
            </a:r>
            <a:r>
              <a:rPr lang="hu-HU" dirty="0" err="1"/>
              <a:t>kontírtétel</a:t>
            </a:r>
            <a:r>
              <a:rPr lang="hu-HU" dirty="0"/>
              <a:t> + inaktiválással előálló helyesbítő </a:t>
            </a:r>
            <a:r>
              <a:rPr lang="hu-HU" dirty="0" err="1"/>
              <a:t>kontírtétel</a:t>
            </a:r>
            <a:r>
              <a:rPr lang="hu-HU" dirty="0"/>
              <a:t> </a:t>
            </a:r>
            <a:r>
              <a:rPr lang="hu-HU" u="sng" dirty="0"/>
              <a:t>törlése</a:t>
            </a:r>
          </a:p>
        </p:txBody>
      </p:sp>
      <p:sp>
        <p:nvSpPr>
          <p:cNvPr id="11" name="Lefelé nyíl 10"/>
          <p:cNvSpPr/>
          <p:nvPr/>
        </p:nvSpPr>
        <p:spPr>
          <a:xfrm>
            <a:off x="1036320" y="2274100"/>
            <a:ext cx="905691" cy="720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>
            <a:off x="1036320" y="4400540"/>
            <a:ext cx="905691" cy="693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10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15536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A 491 menüpont bemutatása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804" y="180793"/>
            <a:ext cx="2233482" cy="55680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3" y="1111375"/>
            <a:ext cx="6937252" cy="19049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91" y="3039291"/>
            <a:ext cx="6154888" cy="18244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9" name="Egyenes összekötő nyíllal 8"/>
          <p:cNvCxnSpPr/>
          <p:nvPr/>
        </p:nvCxnSpPr>
        <p:spPr>
          <a:xfrm flipH="1">
            <a:off x="5672216" y="2866064"/>
            <a:ext cx="279054" cy="16225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8258" y="5264807"/>
            <a:ext cx="3901778" cy="13412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4" name="Egyenes összekötő nyíllal 13"/>
          <p:cNvCxnSpPr/>
          <p:nvPr/>
        </p:nvCxnSpPr>
        <p:spPr>
          <a:xfrm flipH="1">
            <a:off x="3352800" y="4641669"/>
            <a:ext cx="1811383" cy="13846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Kép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1872" y="4322989"/>
            <a:ext cx="5860128" cy="23603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24" name="Egyenes összekötő nyíllal 23"/>
          <p:cNvCxnSpPr/>
          <p:nvPr/>
        </p:nvCxnSpPr>
        <p:spPr>
          <a:xfrm flipV="1">
            <a:off x="4528457" y="5572128"/>
            <a:ext cx="2019657" cy="5587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lyamatábra: Feldolgozás 31"/>
          <p:cNvSpPr/>
          <p:nvPr/>
        </p:nvSpPr>
        <p:spPr>
          <a:xfrm>
            <a:off x="7532915" y="1347818"/>
            <a:ext cx="3204754" cy="1392885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Inaktiválás:</a:t>
            </a:r>
            <a:r>
              <a:rPr lang="hu-HU" sz="2000" dirty="0"/>
              <a:t> eredeti </a:t>
            </a:r>
            <a:r>
              <a:rPr lang="hu-HU" sz="2000" dirty="0" err="1"/>
              <a:t>kontír</a:t>
            </a:r>
            <a:r>
              <a:rPr lang="hu-HU" sz="2000" dirty="0"/>
              <a:t> tétel ellenkező T/K jelű </a:t>
            </a:r>
            <a:r>
              <a:rPr lang="hu-HU" sz="2000" u="sng" dirty="0"/>
              <a:t>helyesbítése</a:t>
            </a:r>
          </a:p>
        </p:txBody>
      </p:sp>
    </p:spTree>
    <p:extLst>
      <p:ext uri="{BB962C8B-B14F-4D97-AF65-F5344CB8AC3E}">
        <p14:creationId xmlns:p14="http://schemas.microsoft.com/office/powerpoint/2010/main" val="20473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15536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A 491 menüpont bemutatása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804" y="180793"/>
            <a:ext cx="2233482" cy="556806"/>
          </a:xfrm>
          <a:prstGeom prst="rect">
            <a:avLst/>
          </a:prstGeom>
        </p:spPr>
      </p:pic>
      <p:sp>
        <p:nvSpPr>
          <p:cNvPr id="13" name="Folyamatábra: Feldolgozás 12"/>
          <p:cNvSpPr/>
          <p:nvPr/>
        </p:nvSpPr>
        <p:spPr>
          <a:xfrm>
            <a:off x="7898674" y="1273105"/>
            <a:ext cx="3173241" cy="1383009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2000" b="1" dirty="0"/>
              <a:t>Törlés: </a:t>
            </a:r>
            <a:r>
              <a:rPr lang="hu-HU" sz="2000" dirty="0"/>
              <a:t>az eredeti </a:t>
            </a:r>
            <a:r>
              <a:rPr lang="hu-HU" sz="2000" dirty="0" err="1"/>
              <a:t>kontírtétel</a:t>
            </a:r>
            <a:r>
              <a:rPr lang="hu-HU" sz="2000" dirty="0"/>
              <a:t> + inaktiválással előálló helyesbítő </a:t>
            </a:r>
            <a:r>
              <a:rPr lang="hu-HU" sz="2000" dirty="0" err="1"/>
              <a:t>kontírtétel</a:t>
            </a:r>
            <a:r>
              <a:rPr lang="hu-HU" sz="2000" dirty="0"/>
              <a:t> </a:t>
            </a:r>
            <a:r>
              <a:rPr lang="hu-HU" sz="2000" u="sng" dirty="0"/>
              <a:t>törlése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87" y="1011365"/>
            <a:ext cx="6743799" cy="18546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87" y="3014927"/>
            <a:ext cx="6101815" cy="17936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9" name="Egyenes összekötő nyíllal 8"/>
          <p:cNvCxnSpPr/>
          <p:nvPr/>
        </p:nvCxnSpPr>
        <p:spPr>
          <a:xfrm flipH="1">
            <a:off x="5590036" y="2783234"/>
            <a:ext cx="279054" cy="16225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824" y="5230397"/>
            <a:ext cx="3817951" cy="12421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4" name="Egyenes összekötő nyíllal 13"/>
          <p:cNvCxnSpPr/>
          <p:nvPr/>
        </p:nvCxnSpPr>
        <p:spPr>
          <a:xfrm flipH="1">
            <a:off x="3518686" y="4538066"/>
            <a:ext cx="1811383" cy="13846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602" y="4259391"/>
            <a:ext cx="5872161" cy="20020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24" name="Egyenes összekötő nyíllal 23"/>
          <p:cNvCxnSpPr/>
          <p:nvPr/>
        </p:nvCxnSpPr>
        <p:spPr>
          <a:xfrm flipV="1">
            <a:off x="3997234" y="5564777"/>
            <a:ext cx="2638697" cy="4235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15536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A 491 menüpont bemutatása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804" y="180793"/>
            <a:ext cx="2233482" cy="556806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661851" y="1294401"/>
            <a:ext cx="10128069" cy="540147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defRPr/>
            </a:pPr>
            <a:r>
              <a:rPr lang="hu-HU" sz="23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„Gyakori” probléma a 491 menüpont használata közben: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3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Kézi nyitó követelés esetén visszaíráskor hiányzik az eredeti 9* PSZ könyvviteli számla,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3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Értékvesztés visszaíráskor nem helyes 358* PSZ könyvviteli ellenszámla használata,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3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 követelés bizonylatához „kontírozott” utalványrendelet tartozik </a:t>
            </a:r>
            <a:endParaRPr lang="hu-HU" sz="23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3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Visszaírás esetén nem jelenik meg a számla/bizonylat, ha előző évben teljes összegben leírásra került (nincs nyitó tétel)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3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Közelmúltban javítottuk: végszámla esetén „fehér” képernyő; </a:t>
            </a:r>
            <a:r>
              <a:rPr lang="hu-HU" sz="2300" dirty="0" err="1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kontírképzés</a:t>
            </a:r>
            <a:r>
              <a:rPr lang="hu-HU" sz="23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alábontott rovatra, </a:t>
            </a:r>
            <a:r>
              <a:rPr lang="hu-HU" sz="2300" dirty="0" err="1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kontírképzés</a:t>
            </a:r>
            <a:r>
              <a:rPr lang="hu-HU" sz="23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hu-HU" sz="23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nettó-áfa eltérő részletezőkódra</a:t>
            </a:r>
          </a:p>
        </p:txBody>
      </p:sp>
    </p:spTree>
    <p:extLst>
      <p:ext uri="{BB962C8B-B14F-4D97-AF65-F5344CB8AC3E}">
        <p14:creationId xmlns:p14="http://schemas.microsoft.com/office/powerpoint/2010/main" val="2775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25149" y="5532436"/>
            <a:ext cx="2566851" cy="1325563"/>
          </a:xfrm>
          <a:solidFill>
            <a:srgbClr val="0070C0"/>
          </a:solidFill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Kérdések?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30850"/>
            <a:ext cx="4025537" cy="5072177"/>
          </a:xfrm>
          <a:ln w="28575">
            <a:solidFill>
              <a:schemeClr val="accent1"/>
            </a:solidFill>
          </a:ln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9625149" y="0"/>
            <a:ext cx="2566851" cy="1325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smtClean="0">
                <a:solidFill>
                  <a:schemeClr val="bg1"/>
                </a:solidFill>
              </a:rPr>
              <a:t>Kérdések?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5532437"/>
            <a:ext cx="2566851" cy="1325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chemeClr val="bg1"/>
                </a:solidFill>
              </a:rPr>
              <a:t>Kérdések?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2566851" cy="13255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smtClean="0">
                <a:solidFill>
                  <a:schemeClr val="bg1"/>
                </a:solidFill>
              </a:rPr>
              <a:t>Kérdések?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689463" y="1001486"/>
            <a:ext cx="7323908" cy="4502567"/>
            <a:chOff x="3471959" y="784210"/>
            <a:chExt cx="5561632" cy="3855279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3535679" y="2308761"/>
              <a:ext cx="5497912" cy="115953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dirty="0" smtClean="0">
                  <a:solidFill>
                    <a:srgbClr val="1E86C7"/>
                  </a:solidFill>
                  <a:latin typeface="Arial Black" panose="020B0A04020102020204" pitchFamily="34" charset="0"/>
                </a:rPr>
                <a:t>Köszönöm megtisztelő figyelmüket!</a:t>
              </a: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471959" y="2731625"/>
              <a:ext cx="63720" cy="1907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740804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A 491 menüpont bemutatása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141" y="64134"/>
            <a:ext cx="2233482" cy="556806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130630" y="1016000"/>
            <a:ext cx="5451564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defRPr/>
            </a:pP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Korábban…</a:t>
            </a:r>
          </a:p>
          <a:p>
            <a:pPr marL="0" lvl="1" algn="just">
              <a:lnSpc>
                <a:spcPct val="150000"/>
              </a:lnSpc>
              <a:defRPr/>
            </a:pP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Értékvesztés/behajthatatlanság/elengedés visszaírás elszámolása: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Könyvelés (1372, 1423) és rögzítés (régi 491) külön menüpontokban,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Egyesével az érintett kimenő számlán, bizonylaton,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 1423 menüpontban bizonylat összegének módosítása,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Javítási lehetőség: kézi helyesbítés</a:t>
            </a:r>
          </a:p>
        </p:txBody>
      </p:sp>
      <p:sp>
        <p:nvSpPr>
          <p:cNvPr id="10" name="Téglalap 9"/>
          <p:cNvSpPr/>
          <p:nvPr/>
        </p:nvSpPr>
        <p:spPr>
          <a:xfrm>
            <a:off x="5791200" y="1016000"/>
            <a:ext cx="6035040" cy="56784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defRPr/>
            </a:pP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Az új 491 menüpontban…</a:t>
            </a:r>
          </a:p>
          <a:p>
            <a:pPr marL="0" lvl="1" algn="just">
              <a:lnSpc>
                <a:spcPct val="150000"/>
              </a:lnSpc>
              <a:defRPr/>
            </a:pP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Értékvesztés/behajthatatlanság/elengedés </a:t>
            </a:r>
            <a:r>
              <a:rPr lang="hu-HU" sz="22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visszaírás </a:t>
            </a: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elszámolása: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Könyvelés és rögzítés a menüpontban,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Tömegesen elvégezhető a menüpontban,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Automatikus </a:t>
            </a:r>
            <a:r>
              <a:rPr lang="hu-HU" sz="2200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kontírképzés</a:t>
            </a: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a kimenő számlára, bizonylatra,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Elvégzett műveletről elszámolási bizonylat generálás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Elvégzett művelet javítási lehetőség: inaktiválás/törlés.</a:t>
            </a:r>
          </a:p>
        </p:txBody>
      </p:sp>
    </p:spTree>
    <p:extLst>
      <p:ext uri="{BB962C8B-B14F-4D97-AF65-F5344CB8AC3E}">
        <p14:creationId xmlns:p14="http://schemas.microsoft.com/office/powerpoint/2010/main" val="5492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15536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A 491 menüpont bemutatása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804" y="180793"/>
            <a:ext cx="2233482" cy="556806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235132" y="1088573"/>
            <a:ext cx="11739154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hu-HU" sz="2200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209" y="1088571"/>
            <a:ext cx="9039554" cy="38439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Folyamatábra: Feldolgozás 7"/>
          <p:cNvSpPr/>
          <p:nvPr/>
        </p:nvSpPr>
        <p:spPr>
          <a:xfrm>
            <a:off x="150397" y="1189240"/>
            <a:ext cx="2636346" cy="3156338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2000" b="1" dirty="0"/>
              <a:t>Szűrőbeállítások: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/>
              <a:t>Bizonylat típusa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/>
              <a:t>Vizsgált időszak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/>
              <a:t>Intézmény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/>
              <a:t>Művelet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/>
              <a:t>Leírási esemény típusa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/>
              <a:t>Pénzügyi teljesítés határnap</a:t>
            </a:r>
          </a:p>
        </p:txBody>
      </p:sp>
    </p:spTree>
    <p:extLst>
      <p:ext uri="{BB962C8B-B14F-4D97-AF65-F5344CB8AC3E}">
        <p14:creationId xmlns:p14="http://schemas.microsoft.com/office/powerpoint/2010/main" val="6744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15536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A 491 menüpont bemutatása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804" y="180793"/>
            <a:ext cx="2233482" cy="55680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418" y="1050861"/>
            <a:ext cx="7602582" cy="43088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72" y="5359710"/>
            <a:ext cx="4557155" cy="13488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7" name="Egyenes összekötő nyíllal 6"/>
          <p:cNvCxnSpPr/>
          <p:nvPr/>
        </p:nvCxnSpPr>
        <p:spPr>
          <a:xfrm flipH="1">
            <a:off x="2969623" y="2743200"/>
            <a:ext cx="4476206" cy="349203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yamatábra: Feldolgozás 8"/>
          <p:cNvSpPr/>
          <p:nvPr/>
        </p:nvSpPr>
        <p:spPr>
          <a:xfrm>
            <a:off x="401354" y="1050862"/>
            <a:ext cx="3665549" cy="2963790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150000"/>
              </a:lnSpc>
              <a:defRPr/>
            </a:pPr>
            <a:r>
              <a:rPr lang="hu-HU" sz="20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Műveletek: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Lista: szűrési beállítás alapján az összes követelést </a:t>
            </a:r>
            <a:r>
              <a:rPr lang="hu-HU" sz="2000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listázza</a:t>
            </a:r>
            <a:endParaRPr lang="hu-HU" sz="2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Részletes lista: elvégzett műveleteket </a:t>
            </a:r>
            <a:r>
              <a:rPr lang="hu-HU" sz="2000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listázza</a:t>
            </a:r>
            <a:endParaRPr lang="hu-HU" sz="2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15536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A 491 menüpont bemutatása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804" y="180793"/>
            <a:ext cx="2233482" cy="55680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588" y="1016000"/>
            <a:ext cx="6705600" cy="43707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Folyamatábra: Feldolgozás 6"/>
          <p:cNvSpPr/>
          <p:nvPr/>
        </p:nvSpPr>
        <p:spPr>
          <a:xfrm>
            <a:off x="296092" y="1124059"/>
            <a:ext cx="2380779" cy="4327507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2000" b="1" dirty="0">
                <a:solidFill>
                  <a:schemeClr val="bg1"/>
                </a:solidFill>
                <a:cs typeface="Helvetica" pitchFamily="34" charset="0"/>
              </a:rPr>
              <a:t>Műveletek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u-HU" sz="2000" b="1" dirty="0">
                <a:solidFill>
                  <a:schemeClr val="bg1"/>
                </a:solidFill>
                <a:cs typeface="Helvetica" pitchFamily="34" charset="0"/>
              </a:rPr>
              <a:t>Leírás: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Behajthatatlan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Értékvesztés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Elengedés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El nem ismert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Elévült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1" dirty="0">
                <a:solidFill>
                  <a:schemeClr val="bg1"/>
                </a:solidFill>
                <a:cs typeface="Helvetica" pitchFamily="34" charset="0"/>
              </a:rPr>
              <a:t>Visszaírás: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Behajthatatlan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Értékvesztés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Elengedés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El nem ismert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Elévült</a:t>
            </a:r>
            <a:endParaRPr lang="hu-HU" sz="2000" dirty="0">
              <a:solidFill>
                <a:schemeClr val="bg1"/>
              </a:solidFill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15536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A 491 menüpont bemutatása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804" y="180793"/>
            <a:ext cx="2233482" cy="556806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322216" y="1126414"/>
            <a:ext cx="2847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hu-HU" sz="2000" b="1" dirty="0" smtClean="0">
              <a:solidFill>
                <a:schemeClr val="tx2">
                  <a:lumMod val="75000"/>
                </a:schemeClr>
              </a:solidFill>
              <a:cs typeface="Helvetica" pitchFamily="34" charset="0"/>
            </a:endParaRPr>
          </a:p>
          <a:p>
            <a:endParaRPr lang="hu-HU" sz="2000" dirty="0" smtClean="0">
              <a:solidFill>
                <a:schemeClr val="tx2">
                  <a:lumMod val="75000"/>
                </a:schemeClr>
              </a:solidFill>
              <a:cs typeface="Helvetica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470" y="938277"/>
            <a:ext cx="8677816" cy="48366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Folyamatábra: Feldolgozás 6"/>
          <p:cNvSpPr/>
          <p:nvPr/>
        </p:nvSpPr>
        <p:spPr>
          <a:xfrm>
            <a:off x="143690" y="1074162"/>
            <a:ext cx="3026229" cy="3523964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2000" b="1" dirty="0">
                <a:solidFill>
                  <a:schemeClr val="bg1"/>
                </a:solidFill>
                <a:cs typeface="Helvetica" pitchFamily="34" charset="0"/>
              </a:rPr>
              <a:t>Behajthatatlanság rögzítése: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cs typeface="Helvetica" pitchFamily="34" charset="0"/>
              </a:rPr>
              <a:t>Kapcsolódó dokumentum azonosító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cs typeface="Helvetica" pitchFamily="34" charset="0"/>
              </a:rPr>
              <a:t>Kapcsolódó dokumentum feltöltése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cs typeface="Helvetica" pitchFamily="34" charset="0"/>
              </a:rPr>
              <a:t>8432/33* PSZ könyvviteli számla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cs typeface="Helvetica" pitchFamily="34" charset="0"/>
              </a:rPr>
              <a:t>Leírandó összeg</a:t>
            </a:r>
          </a:p>
        </p:txBody>
      </p:sp>
    </p:spTree>
    <p:extLst>
      <p:ext uri="{BB962C8B-B14F-4D97-AF65-F5344CB8AC3E}">
        <p14:creationId xmlns:p14="http://schemas.microsoft.com/office/powerpoint/2010/main" val="41452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15536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A 491 menüpont bemutatása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804" y="180793"/>
            <a:ext cx="2233482" cy="55680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36" y="1016000"/>
            <a:ext cx="8367485" cy="34750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234" y="4674849"/>
            <a:ext cx="5397901" cy="21041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Folyamatábra: Feldolgozás 8"/>
          <p:cNvSpPr/>
          <p:nvPr/>
        </p:nvSpPr>
        <p:spPr>
          <a:xfrm>
            <a:off x="168055" y="1077588"/>
            <a:ext cx="3001864" cy="2797725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2000" b="1" dirty="0">
                <a:solidFill>
                  <a:schemeClr val="bg1"/>
                </a:solidFill>
                <a:cs typeface="Helvetica" pitchFamily="34" charset="0"/>
              </a:rPr>
              <a:t>Ellenőrző lista:</a:t>
            </a:r>
          </a:p>
          <a:p>
            <a:pPr marL="285750" lvl="0" indent="-285750">
              <a:buFontTx/>
              <a:buChar char="-"/>
            </a:pPr>
            <a:r>
              <a:rPr lang="hu-HU" sz="2000" b="1" dirty="0">
                <a:solidFill>
                  <a:schemeClr val="bg1"/>
                </a:solidFill>
                <a:cs typeface="Helvetica" pitchFamily="34" charset="0"/>
              </a:rPr>
              <a:t>Az összes műveletre kijelölt tételt tartalmazza</a:t>
            </a:r>
          </a:p>
          <a:p>
            <a:pPr marL="285750" lvl="0" indent="-285750">
              <a:buFontTx/>
              <a:buChar char="-"/>
            </a:pPr>
            <a:r>
              <a:rPr lang="hu-HU" sz="2000" b="1" dirty="0">
                <a:solidFill>
                  <a:schemeClr val="bg1"/>
                </a:solidFill>
                <a:cs typeface="Helvetica" pitchFamily="34" charset="0"/>
              </a:rPr>
              <a:t>Kijelölt tételek kivételének lehetősége</a:t>
            </a:r>
          </a:p>
          <a:p>
            <a:pPr marL="285750" indent="-285750">
              <a:buFontTx/>
              <a:buChar char="-"/>
            </a:pPr>
            <a:r>
              <a:rPr lang="hu-HU" sz="2000" b="1" dirty="0">
                <a:solidFill>
                  <a:schemeClr val="bg1"/>
                </a:solidFill>
                <a:cs typeface="Helvetica" pitchFamily="34" charset="0"/>
              </a:rPr>
              <a:t>Hiba esetén „</a:t>
            </a:r>
            <a:r>
              <a:rPr lang="hu-HU" sz="2000" b="1" dirty="0">
                <a:solidFill>
                  <a:srgbClr val="FF0000"/>
                </a:solidFill>
              </a:rPr>
              <a:t>piros színnel</a:t>
            </a:r>
            <a:r>
              <a:rPr lang="hu-HU" sz="2000" b="1" dirty="0">
                <a:solidFill>
                  <a:schemeClr val="bg1"/>
                </a:solidFill>
                <a:cs typeface="Helvetica" pitchFamily="34" charset="0"/>
              </a:rPr>
              <a:t>” hibajelzés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2029512" y="3314613"/>
            <a:ext cx="2316063" cy="23987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4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15536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A 491 menüpont bemutatása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804" y="180793"/>
            <a:ext cx="2233482" cy="55680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09" y="982432"/>
            <a:ext cx="4908550" cy="17850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209" y="1015999"/>
            <a:ext cx="5421487" cy="25891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2550" y="3724439"/>
            <a:ext cx="9377145" cy="30215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8" name="Egyenes összekötő nyíllal 17"/>
          <p:cNvCxnSpPr/>
          <p:nvPr/>
        </p:nvCxnSpPr>
        <p:spPr>
          <a:xfrm flipV="1">
            <a:off x="1863882" y="2502243"/>
            <a:ext cx="4273825" cy="148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643809" y="2636375"/>
            <a:ext cx="1570382" cy="13675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15536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A 491 menüpont bemutatása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804" y="180793"/>
            <a:ext cx="2233482" cy="55680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7" y="3309819"/>
            <a:ext cx="7331570" cy="33161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558" y="1016000"/>
            <a:ext cx="4435224" cy="22938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8" name="Egyenes összekötő nyíllal 7"/>
          <p:cNvCxnSpPr/>
          <p:nvPr/>
        </p:nvCxnSpPr>
        <p:spPr>
          <a:xfrm flipV="1">
            <a:off x="6480313" y="2375452"/>
            <a:ext cx="2117035" cy="41247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yamatábra: Feldolgozás 8"/>
          <p:cNvSpPr/>
          <p:nvPr/>
        </p:nvSpPr>
        <p:spPr>
          <a:xfrm>
            <a:off x="583474" y="1045134"/>
            <a:ext cx="5007429" cy="2028992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2000" b="1" dirty="0">
                <a:solidFill>
                  <a:schemeClr val="bg1"/>
                </a:solidFill>
                <a:cs typeface="Helvetica" pitchFamily="34" charset="0"/>
              </a:rPr>
              <a:t>Értékvesztés rögzítése: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cs typeface="Helvetica" pitchFamily="34" charset="0"/>
              </a:rPr>
              <a:t>Kapcsolódó dokumentum azonosító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cs typeface="Helvetica" pitchFamily="34" charset="0"/>
              </a:rPr>
              <a:t>Kapcsolódó dokumentum feltöltése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cs typeface="Helvetica" pitchFamily="34" charset="0"/>
              </a:rPr>
              <a:t>8435* PSZ könyvviteli számla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cs typeface="Helvetica" pitchFamily="34" charset="0"/>
              </a:rPr>
              <a:t>Leírandó összeg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b="1" u="sng" dirty="0">
                <a:solidFill>
                  <a:schemeClr val="bg1"/>
                </a:solidFill>
                <a:cs typeface="Helvetica" pitchFamily="34" charset="0"/>
              </a:rPr>
              <a:t>Értékvesztés ellenszámla választása </a:t>
            </a:r>
          </a:p>
        </p:txBody>
      </p:sp>
    </p:spTree>
    <p:extLst>
      <p:ext uri="{BB962C8B-B14F-4D97-AF65-F5344CB8AC3E}">
        <p14:creationId xmlns:p14="http://schemas.microsoft.com/office/powerpoint/2010/main" val="28488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431</Words>
  <Application>Microsoft Office PowerPoint</Application>
  <PresentationFormat>Szélesvásznú</PresentationFormat>
  <Paragraphs>100</Paragraphs>
  <Slides>16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Helvetica</vt:lpstr>
      <vt:lpstr>Wingdings</vt:lpstr>
      <vt:lpstr>Office-téma</vt:lpstr>
      <vt:lpstr>PowerPoint-bemutató</vt:lpstr>
      <vt:lpstr>A 491 menüpont bemutatása</vt:lpstr>
      <vt:lpstr>A 491 menüpont bemutatása</vt:lpstr>
      <vt:lpstr>A 491 menüpont bemutatása</vt:lpstr>
      <vt:lpstr>A 491 menüpont bemutatása</vt:lpstr>
      <vt:lpstr>A 491 menüpont bemutatása</vt:lpstr>
      <vt:lpstr>A 491 menüpont bemutatása</vt:lpstr>
      <vt:lpstr>A 491 menüpont bemutatása</vt:lpstr>
      <vt:lpstr>A 491 menüpont bemutatása</vt:lpstr>
      <vt:lpstr>A 491 menüpont bemutatása</vt:lpstr>
      <vt:lpstr>A 491 menüpont bemutatása</vt:lpstr>
      <vt:lpstr>A 491 menüpont bemutatása</vt:lpstr>
      <vt:lpstr>A 491 menüpont bemutatása</vt:lpstr>
      <vt:lpstr>A 491 menüpont bemutatása</vt:lpstr>
      <vt:lpstr>Kérdések?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2020-10-27T09:13:26Z</dcterms:created>
  <dcterms:modified xsi:type="dcterms:W3CDTF">2020-10-27T09:22:08Z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