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67"/>
  </p:notesMasterIdLst>
  <p:handoutMasterIdLst>
    <p:handoutMasterId r:id="rId68"/>
  </p:handoutMasterIdLst>
  <p:sldIdLst>
    <p:sldId id="283" r:id="rId2"/>
    <p:sldId id="287" r:id="rId3"/>
    <p:sldId id="309" r:id="rId4"/>
    <p:sldId id="308" r:id="rId5"/>
    <p:sldId id="289" r:id="rId6"/>
    <p:sldId id="315" r:id="rId7"/>
    <p:sldId id="286" r:id="rId8"/>
    <p:sldId id="288" r:id="rId9"/>
    <p:sldId id="284" r:id="rId10"/>
    <p:sldId id="324" r:id="rId11"/>
    <p:sldId id="323" r:id="rId12"/>
    <p:sldId id="285" r:id="rId13"/>
    <p:sldId id="298" r:id="rId14"/>
    <p:sldId id="312" r:id="rId15"/>
    <p:sldId id="297" r:id="rId16"/>
    <p:sldId id="296" r:id="rId17"/>
    <p:sldId id="294" r:id="rId18"/>
    <p:sldId id="307" r:id="rId19"/>
    <p:sldId id="293" r:id="rId20"/>
    <p:sldId id="292" r:id="rId21"/>
    <p:sldId id="310" r:id="rId22"/>
    <p:sldId id="313" r:id="rId23"/>
    <p:sldId id="299" r:id="rId24"/>
    <p:sldId id="300" r:id="rId25"/>
    <p:sldId id="301" r:id="rId26"/>
    <p:sldId id="302" r:id="rId27"/>
    <p:sldId id="303" r:id="rId28"/>
    <p:sldId id="304" r:id="rId29"/>
    <p:sldId id="291" r:id="rId30"/>
    <p:sldId id="290" r:id="rId31"/>
    <p:sldId id="305" r:id="rId32"/>
    <p:sldId id="311" r:id="rId33"/>
    <p:sldId id="325" r:id="rId34"/>
    <p:sldId id="316" r:id="rId35"/>
    <p:sldId id="318" r:id="rId36"/>
    <p:sldId id="321" r:id="rId37"/>
    <p:sldId id="322" r:id="rId38"/>
    <p:sldId id="319" r:id="rId39"/>
    <p:sldId id="320" r:id="rId40"/>
    <p:sldId id="326" r:id="rId41"/>
    <p:sldId id="327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51" r:id="rId56"/>
    <p:sldId id="350" r:id="rId57"/>
    <p:sldId id="348" r:id="rId58"/>
    <p:sldId id="349" r:id="rId59"/>
    <p:sldId id="352" r:id="rId60"/>
    <p:sldId id="353" r:id="rId61"/>
    <p:sldId id="354" r:id="rId62"/>
    <p:sldId id="355" r:id="rId63"/>
    <p:sldId id="356" r:id="rId64"/>
    <p:sldId id="357" r:id="rId65"/>
    <p:sldId id="261" r:id="rId66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7"/>
    <a:srgbClr val="1D84C7"/>
    <a:srgbClr val="08B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648" y="6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65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25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3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08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34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19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31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58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03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07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75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9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11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6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971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21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940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11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45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077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89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431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505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834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752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493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961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917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478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094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483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93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650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0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621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67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2855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6229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228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33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66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5279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48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9134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72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98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4698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3737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600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9966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4469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2791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687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86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5111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1405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5724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7588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8082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09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95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94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9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e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92811" cy="5179532"/>
            <a:chOff x="2173837" y="784210"/>
            <a:chExt cx="969281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514346"/>
              <a:ext cx="9511637" cy="227754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endParaRPr lang="hu-HU" sz="36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	ASP adókövetelések kezelése,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                                      72 menüpont 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530868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 smtClean="0">
                  <a:latin typeface="Calibri Light" panose="020F0302020204030204" pitchFamily="34" charset="0"/>
                </a:rPr>
                <a:t>2021</a:t>
              </a:r>
              <a:r>
                <a:rPr lang="hu-HU" sz="1800" dirty="0">
                  <a:latin typeface="Calibri Light" panose="020F0302020204030204" pitchFamily="34" charset="0"/>
                </a:rPr>
                <a:t>. Január 19.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8516F49-3BBA-48D7-BE7B-4A13641C74AC}"/>
              </a:ext>
            </a:extLst>
          </p:cNvPr>
          <p:cNvSpPr/>
          <p:nvPr/>
        </p:nvSpPr>
        <p:spPr>
          <a:xfrm>
            <a:off x="2061678" y="5809853"/>
            <a:ext cx="4771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A prezentáció az </a:t>
            </a:r>
            <a:r>
              <a:rPr lang="hu-HU" sz="1400" b="1" i="1" dirty="0" err="1">
                <a:solidFill>
                  <a:srgbClr val="7030A0"/>
                </a:solidFill>
                <a:latin typeface="Calibri Light" panose="020F0302020204030204" pitchFamily="34" charset="0"/>
              </a:rPr>
              <a:t>IdomSoft</a:t>
            </a:r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 Zrt. tulajdonát képezi, szerzői jog védi. </a:t>
            </a:r>
            <a:endParaRPr lang="en-US" sz="1400" b="1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30E9A33-D5D8-42E4-A77E-913481E2F88B}"/>
              </a:ext>
            </a:extLst>
          </p:cNvPr>
          <p:cNvSpPr/>
          <p:nvPr/>
        </p:nvSpPr>
        <p:spPr>
          <a:xfrm>
            <a:off x="981510" y="1157701"/>
            <a:ext cx="1083857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390F8C-6239-4422-9BE0-E4A8CCDA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978" y="845340"/>
            <a:ext cx="3279932" cy="102421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76A5C4E-A516-4E77-8854-5D82EAA75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855" y="1557196"/>
            <a:ext cx="8384064" cy="48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30E9A33-D5D8-42E4-A77E-913481E2F88B}"/>
              </a:ext>
            </a:extLst>
          </p:cNvPr>
          <p:cNvSpPr/>
          <p:nvPr/>
        </p:nvSpPr>
        <p:spPr>
          <a:xfrm>
            <a:off x="981510" y="1157701"/>
            <a:ext cx="1083857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központilag létrehozott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szabályok a K7… kóddal kerültek jelölésre.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Abban az esetben,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központi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szabályokon lévő főkönyv nincs az intézményhez rendelve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 rendszer figyelmeztető üzenetet küld: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A15A2A0-A5F1-4F3B-B22A-543F86937F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77881" y="3699966"/>
            <a:ext cx="7663791" cy="84212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3390F8C-6239-4422-9BE0-E4A8CCDAD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159" y="1069404"/>
            <a:ext cx="327993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F5F8AB3-285D-44EF-A26C-F408393224A4}"/>
              </a:ext>
            </a:extLst>
          </p:cNvPr>
          <p:cNvSpPr/>
          <p:nvPr/>
        </p:nvSpPr>
        <p:spPr>
          <a:xfrm>
            <a:off x="855678" y="1069404"/>
            <a:ext cx="108741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223 mp-ban ellenőrizve, valóban azt láthatjuk, hogy nincs az intézményhez rendelve a 351341 ellenszámla: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r>
              <a:rPr lang="hu-HU" b="1" i="1" dirty="0">
                <a:solidFill>
                  <a:srgbClr val="FF0000"/>
                </a:solidFill>
              </a:rPr>
              <a:t>Fontos!</a:t>
            </a:r>
          </a:p>
          <a:p>
            <a:endParaRPr lang="hu-HU" b="1" dirty="0"/>
          </a:p>
          <a:p>
            <a:pPr marL="285750" indent="-28575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főkönyv hozzárendelését követően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kontírozás automatikusan meg fog történni.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EFD8310-B8C0-4946-8C8E-7931A9FB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77" y="2462077"/>
            <a:ext cx="7811590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4BC300D-41F4-42A7-AB98-45BC6CC83492}"/>
              </a:ext>
            </a:extLst>
          </p:cNvPr>
          <p:cNvSpPr/>
          <p:nvPr/>
        </p:nvSpPr>
        <p:spPr>
          <a:xfrm>
            <a:off x="1400960" y="1169115"/>
            <a:ext cx="105767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központilag betöltött sablonokban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következő adatok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írhatóak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lenyíló lehetőségek közül választva: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részletezőkód  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könyvviteli ellenszámla 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könyvviteli számla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54EE706-28A6-4DFA-9EDA-1E35A839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75" y="1734044"/>
            <a:ext cx="3279932" cy="10242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4DC9EC0-120C-4D12-A46B-4389415B7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824" y="3493052"/>
            <a:ext cx="5163271" cy="8097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995D614-6A5E-4FC3-8E78-88A2228CE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248" y="4876217"/>
            <a:ext cx="4134427" cy="10002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19785ED-FDD4-43AF-8FF1-682D1B599B1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78808" y="1731539"/>
            <a:ext cx="5118995" cy="149833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79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F468DAF-B393-433B-924A-68FFB68D58BA}"/>
              </a:ext>
            </a:extLst>
          </p:cNvPr>
          <p:cNvSpPr/>
          <p:nvPr/>
        </p:nvSpPr>
        <p:spPr>
          <a:xfrm>
            <a:off x="763398" y="948888"/>
            <a:ext cx="11073468" cy="57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 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kontírozás során a rendszer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előirányzat kódot a 112 menüpontban létrehozott követelésből veszi át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kontírozási szabályokban bármilyen előirányzat kód megadható)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lehetőség van saját sablon beállítására is,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csak az előirányzat kód eltérés miatt nem kell saját sablont rögzíteni.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sablon létrehozható a 254 menüpontban, és a 72 mp-ban az adott sorhoz tartozó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szabály mellett lévő választ gombra kattintva a saját sablon kiválasztható, a módosítást követően, a beállítások mentése után, az így megadott sablon szerint történik meg a kontírozás.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sablon választását követően a visszalépés melyik funkció gombbal történik meg!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&lt;Vissza a sablon megtartásával&gt; gombbal lépünk ki, a sablon megmarad.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&lt;Vissza&gt; gomb használatával lépünk ki, töröljük a sablon!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Következmény: adat átemeléskor / adat beírásakor a bizonylat elkészül, de nem kerül rá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kontírtétel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3B61692-6179-4A1C-85C9-F84B5B907B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02354" y="3396305"/>
            <a:ext cx="4534512" cy="9123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BC4299B-4DC0-4E2A-B954-6A760047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724" y="5019024"/>
            <a:ext cx="2267266" cy="22863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A38C07C-6044-4B5C-AF8B-D393E3300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344" y="5551975"/>
            <a:ext cx="3003258" cy="59937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51E2A3B0-4F7A-43C4-9CFF-F9CAA3442591}"/>
              </a:ext>
            </a:extLst>
          </p:cNvPr>
          <p:cNvSpPr/>
          <p:nvPr/>
        </p:nvSpPr>
        <p:spPr>
          <a:xfrm>
            <a:off x="7578447" y="5544175"/>
            <a:ext cx="696287" cy="20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EB0A82DE-D6F8-436F-AA8B-74C9FABF693B}"/>
              </a:ext>
            </a:extLst>
          </p:cNvPr>
          <p:cNvSpPr/>
          <p:nvPr/>
        </p:nvSpPr>
        <p:spPr>
          <a:xfrm>
            <a:off x="875250" y="6360413"/>
            <a:ext cx="562063" cy="15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3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6B35A62-BAFD-4898-9BEC-A15CAA40E256}"/>
              </a:ext>
            </a:extLst>
          </p:cNvPr>
          <p:cNvSpPr/>
          <p:nvPr/>
        </p:nvSpPr>
        <p:spPr>
          <a:xfrm>
            <a:off x="402672" y="1069405"/>
            <a:ext cx="11450972" cy="592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mégsem a saját sablont szeretnék használni, akkor 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gombbal </a:t>
            </a:r>
            <a:r>
              <a:rPr lang="hu-HU" b="1" dirty="0"/>
              <a:t>a sablonok </a:t>
            </a:r>
            <a:r>
              <a:rPr lang="hu-HU" b="1" dirty="0" err="1"/>
              <a:t>visszaállíthatóak</a:t>
            </a:r>
            <a:r>
              <a:rPr lang="hu-HU" dirty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72 mp-ban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sablonok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beállítás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ra, belépéskor megjelenik 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tájékoztató üzenet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(Vigyázzunk, hogy a sablonok ellenőrzésekor  nehogy kitöröljük a sablont, mert akkor az automatikus kontírozás nem fog megtörténni!)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0755000-1D2B-421A-9938-E6DB3DA5B4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63599" y="1154015"/>
            <a:ext cx="4069928" cy="4145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0CAC74-CC11-4004-BB29-B00FAC9A4D6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10687" y="2411990"/>
            <a:ext cx="6669527" cy="126238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603539A-B519-4A58-899D-4CDA9320A165}"/>
              </a:ext>
            </a:extLst>
          </p:cNvPr>
          <p:cNvSpPr/>
          <p:nvPr/>
        </p:nvSpPr>
        <p:spPr>
          <a:xfrm>
            <a:off x="1493240" y="4702356"/>
            <a:ext cx="9655729" cy="17823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Amennyiben a </a:t>
            </a:r>
            <a:r>
              <a:rPr lang="hu-H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kontír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szabályok ellenőrzése / módosítása megtörtént, az adatrögzítés megkezdődhet.</a:t>
            </a:r>
          </a:p>
        </p:txBody>
      </p:sp>
    </p:spTree>
    <p:extLst>
      <p:ext uri="{BB962C8B-B14F-4D97-AF65-F5344CB8AC3E}">
        <p14:creationId xmlns:p14="http://schemas.microsoft.com/office/powerpoint/2010/main" val="324940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adatok átemelése és  feldolgozása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3690AD8-4E78-4C4A-9D96-ABC284BF83C1}"/>
              </a:ext>
            </a:extLst>
          </p:cNvPr>
          <p:cNvSpPr/>
          <p:nvPr/>
        </p:nvSpPr>
        <p:spPr>
          <a:xfrm>
            <a:off x="462179" y="1016000"/>
            <a:ext cx="11592801" cy="577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 ADÓ szakrendszerből az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adatimportálás és feldolgozás folyamata során a kapott adatok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elkülönített rész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bontva kerülnek feldolgozásra: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Nyitó adatok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Állományváltozások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Pénzforgalom utólagos helyesbítése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Teljesítés adatok (csoportosítva bevételi illetve kiadási adatokra)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1E86C7"/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AEC822D-E26C-4E39-AA62-25EA502AB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482" y="1904301"/>
            <a:ext cx="3709367" cy="63018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E503BBE-C215-41CD-8E81-F8662824F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10" y="2565552"/>
            <a:ext cx="4280064" cy="96845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425E713-A28E-4E7A-98B1-9E87EAD80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940" y="3736906"/>
            <a:ext cx="3317817" cy="61072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0F1939E-AB20-451D-8E2F-9B3079D63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159" y="4791301"/>
            <a:ext cx="4504260" cy="176795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265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adatok átemelése és  feldolgozása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F01FE4F-82CB-4DEA-A325-414AEAB0C127}"/>
              </a:ext>
            </a:extLst>
          </p:cNvPr>
          <p:cNvSpPr/>
          <p:nvPr/>
        </p:nvSpPr>
        <p:spPr>
          <a:xfrm>
            <a:off x="738231" y="1016000"/>
            <a:ext cx="10561740" cy="563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nyitó adatok, az állományváltozások és a pénzforgalom utólagos helyesbítésénél az adatok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oszlopban szerepelnek a felületen: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Előző időszak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(itt feltüntetésre kerül az utolsó adatbeemelés időpontja, illetve a beemelt időszak utolsó dátuma). Az oszlop adata felületről nem módosítható.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Halmozott adatok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oszlopba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 ADÓ szakrendszerből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lekért állományi adatok kerülnek (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Az oszlopban előállt adatok </a:t>
            </a:r>
            <a:r>
              <a:rPr lang="hu-H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indokolt esetben 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kézi úton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módosíthatóak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„Változás adatok”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oszlopot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az előző értékekből számolja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5135DCB-89E2-4278-9286-B7AC6147A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21" y="3890394"/>
            <a:ext cx="5608090" cy="8011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E6B1730B-FFBE-4CEC-9860-F190E4A37F39}"/>
              </a:ext>
            </a:extLst>
          </p:cNvPr>
          <p:cNvSpPr/>
          <p:nvPr/>
        </p:nvSpPr>
        <p:spPr>
          <a:xfrm>
            <a:off x="1333500" y="4813470"/>
            <a:ext cx="9799320" cy="1389210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A beemelt adatokból a végrehajtás előtt a program információkat jelenít meg annak érdekében, hogy a véglegesítés előtt ellenőrzésre legyen lehetőség.</a:t>
            </a:r>
          </a:p>
        </p:txBody>
      </p:sp>
    </p:spTree>
    <p:extLst>
      <p:ext uri="{BB962C8B-B14F-4D97-AF65-F5344CB8AC3E}">
        <p14:creationId xmlns:p14="http://schemas.microsoft.com/office/powerpoint/2010/main" val="304606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adatok átemelése és  feldolgozása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86AC690-AAFC-48DB-9A31-8CAF86F2FA9E}"/>
              </a:ext>
            </a:extLst>
          </p:cNvPr>
          <p:cNvSpPr/>
          <p:nvPr/>
        </p:nvSpPr>
        <p:spPr>
          <a:xfrm>
            <a:off x="124287" y="1218895"/>
            <a:ext cx="11623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ASP ADÓ szakrendszerből a 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énzügyi teljesítés dátuma alapján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átemelt összesítő táblázat.</a:t>
            </a:r>
          </a:p>
          <a:p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0BD0CBA-0F56-434E-B86E-8C410899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2" y="2650921"/>
            <a:ext cx="11400651" cy="39507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301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ASP ADÓ szakrendszerből átemelt összesítő táblázat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celláinak megfeleltetése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86AC690-AAFC-48DB-9A31-8CAF86F2FA9E}"/>
              </a:ext>
            </a:extLst>
          </p:cNvPr>
          <p:cNvSpPr/>
          <p:nvPr/>
        </p:nvSpPr>
        <p:spPr>
          <a:xfrm>
            <a:off x="266701" y="1272299"/>
            <a:ext cx="114631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ASP ADÓ szakrendszerből átemelt összesítő táblázat celláinak megfeleltetése a 72 mp-ban: </a:t>
            </a: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0EB3416-93E4-4583-872D-28332F317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95" y="1860901"/>
            <a:ext cx="3906221" cy="309209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A298984-D92D-4674-A8FB-83160ADC6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941" y="1860901"/>
            <a:ext cx="7230358" cy="31794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917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670171" cy="1007611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ASP szakrendszerei közül az ADÓ és a Gazdálkodási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szakrendszer között integrációs kapcsolat fontosabb lépései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ASP ADÓ szakrendszerből a helyi adókra vonatkozó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átemelhetőek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az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adatok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kézi rögzítés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útján 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feldolgozhatóak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E9537E-C1B4-4F42-82DB-17A5DECB9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52449"/>
            <a:ext cx="4315427" cy="74305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F4D06EAF-C147-404A-971C-8B72BECEA83C}"/>
              </a:ext>
            </a:extLst>
          </p:cNvPr>
          <p:cNvSpPr/>
          <p:nvPr/>
        </p:nvSpPr>
        <p:spPr>
          <a:xfrm>
            <a:off x="4178391" y="1784698"/>
            <a:ext cx="1800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87DCB32-192C-44A7-8713-B1BD98AA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021" y="4404369"/>
            <a:ext cx="4504260" cy="176795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9FC7274-ECE8-44C8-B150-4C35CF1BB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221" y="3923874"/>
            <a:ext cx="5347418" cy="90847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BEC376-7B3A-4E6A-A654-61408626F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25" y="5050580"/>
            <a:ext cx="5675135" cy="128412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C335199-503D-47F7-BC0C-5F1A51832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135" y="3185481"/>
            <a:ext cx="5519435" cy="10159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805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Nyitó adatok feldolgozása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9BADE4A-8D8F-48FF-8CC2-44D221BDDBC7}"/>
              </a:ext>
            </a:extLst>
          </p:cNvPr>
          <p:cNvSpPr/>
          <p:nvPr/>
        </p:nvSpPr>
        <p:spPr>
          <a:xfrm>
            <a:off x="562063" y="1218895"/>
            <a:ext cx="11023134" cy="599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Nyitó adatok feldolgozása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ASP ADÓ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szakrendszer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ből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átemelt nyitó adatokat a program megvizsgálja, összehasonlítja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KASZPER gazdálkodási szakrendszerben lévő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könyvelt adatokkal</a:t>
            </a: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72 mp-ban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kiválasztott követelésen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könyvelt adatok között </a:t>
            </a: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létezik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 </a:t>
            </a:r>
            <a:r>
              <a:rPr lang="hu-HU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tétel a nyitó (55, 98) bizonylatnemeken?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igen, </a:t>
            </a: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akkor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tényleges adatfeldolgozás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ezen a részen, ebben az esetben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történik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nyitó adatok beemelését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Könyvelés nélkül kell elvégezni. 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Ebben az esetben az  &lt;Előző időszak&gt; oszlopába bekerülnek a nyitó adatok, de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1423 mp-ban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nem történik tényleges könyvelés, hiszen a rendszerben már van nyitó adatunk könyvelve. </a:t>
            </a:r>
          </a:p>
          <a:p>
            <a:pPr marL="800100" lvl="1" indent="-342900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1A1915E-AA04-45BC-BA6F-2096C68B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946" y="1287849"/>
            <a:ext cx="3709367" cy="63018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307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Nyitó adatok feldolgozása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9BADE4A-8D8F-48FF-8CC2-44D221BDDBC7}"/>
              </a:ext>
            </a:extLst>
          </p:cNvPr>
          <p:cNvSpPr/>
          <p:nvPr/>
        </p:nvSpPr>
        <p:spPr>
          <a:xfrm>
            <a:off x="562063" y="1218895"/>
            <a:ext cx="11023134" cy="533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Miért van szükség arra, hogy könyvelés nélkül emeljük be a nyitó adatokat?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&lt;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Változás adatok&gt;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oszlopban lévő adatokat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az &lt;Előző időszak&gt;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oszlopban lévő adatból és a &lt;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Halmozott adatok&gt;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oszlopban lévő állományi adatokból számolja ki.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Mivel a rendszer az &lt;Előző időszak&gt;  oszlopában lévő adatokkal is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számol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ezért van szükség arra, hogy a nyitó adatoknál az &lt;Előző időszak&gt; oszlopba bekerüljenek az adatok.</a:t>
            </a: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Hogy  a könyvelt tételek és a mezők értékeinek összehasonlítása megtörténik, és eltérés esetén hibajelzést ad a program, melyet az ASP ADÓ szakrendszer ügyintézőjével egyeztetni kell.</a:t>
            </a: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van már nyitó bizonylatnemmel könyvelt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tétel a kiválasztott követelésen, akkor a &lt;Bizonylat választása&gt; lehetőségnél megjelenik a bizonylat sorszáma. (abban az esetben, ha az adott követeléshez több bizonylat is kiválasztható, akkor először rendezzük egy bizonylatra a könyvelési tételeket.) </a:t>
            </a: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7BE32BC-CE57-4416-86A3-3AD48010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65" y="5639105"/>
            <a:ext cx="1353124" cy="68969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04706B5-5FC3-43A4-82BE-460D929AC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606" y="5529270"/>
            <a:ext cx="6030167" cy="10288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84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Nyitó adatok feldolgozása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9BADE4A-8D8F-48FF-8CC2-44D221BDDBC7}"/>
              </a:ext>
            </a:extLst>
          </p:cNvPr>
          <p:cNvSpPr/>
          <p:nvPr/>
        </p:nvSpPr>
        <p:spPr>
          <a:xfrm>
            <a:off x="562063" y="1218895"/>
            <a:ext cx="11023134" cy="50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még nincs könyvelt nyitó adat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akkor (Új indulók)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megvizsgálja, hogy a követelésen lévő adatok egyeznek-e a kiválasztott követelés adott évre szóló tételsorok adatával,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az adatok rendben vannak a program a kontírozást elvégzi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7000"/>
              </a:lnSpc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(Az értékvesztés összege, nem szerepelhet a 112 mp-ban rögzített követelésen.)</a:t>
            </a:r>
          </a:p>
          <a:p>
            <a:pPr lvl="1" algn="just">
              <a:lnSpc>
                <a:spcPct val="107000"/>
              </a:lnSpc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A nyitó adatok beemelésekor a &lt;Könyvelés nélkül&gt; előtt lévő négyzetet ne jelöljük ki.</a:t>
            </a:r>
          </a:p>
          <a:p>
            <a:pPr lvl="1" algn="just">
              <a:lnSpc>
                <a:spcPct val="107000"/>
              </a:lnSpc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</a:p>
          <a:p>
            <a:pPr lvl="1" algn="just">
              <a:lnSpc>
                <a:spcPct val="107000"/>
              </a:lnSpc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értékvesztés állományára vonatkozó adat jelenleg az ASP ADÓ szakrendszerből nem kerül átemelésre, ennek összegét az ASP ADÓ szakrendszerből külön lekért lista alapján,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kézi úton kell beírni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megfelelő cellába.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(Az értékvesztés C1 és a C25 cellában való adatainak megjelenítése folyamatban van, az ASP ADÓ 	szakrendszerben  előreláthatólag márciustól.)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 algn="just">
              <a:lnSpc>
                <a:spcPct val="107000"/>
              </a:lnSpc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1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Nyitó adatok feldolgozása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C2D3E5AB-137C-4A3A-AA77-CA354E87D2C6}"/>
              </a:ext>
            </a:extLst>
          </p:cNvPr>
          <p:cNvSpPr/>
          <p:nvPr/>
        </p:nvSpPr>
        <p:spPr>
          <a:xfrm>
            <a:off x="528507" y="1016000"/>
            <a:ext cx="10721130" cy="36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adatok beemelése során a rendszer megerősítést kér.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Véglegesítésekor a program tájékoztató üzenetben megjeleníti a létrehozott bizonylat sorszámát.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1421 mp-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kerül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kontírozási tételek automatikusan előállnak, a sablonokon szereplő adatok alapján.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az adatok helyesek, az Igazolás és véglegesítés elvégezhető, a bizonylat a 1423 mp-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kerül át.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Azoknak a nyitó tételeknek a kontírozási tétele, melyekhez nem kapcsolódik költségvetési számvitel (túlfizetés, azonosítás alatt álló), a 94 mp-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kerülnek, ezeket is könyvelni kell.</a:t>
            </a:r>
          </a:p>
        </p:txBody>
      </p:sp>
    </p:spTree>
    <p:extLst>
      <p:ext uri="{BB962C8B-B14F-4D97-AF65-F5344CB8AC3E}">
        <p14:creationId xmlns:p14="http://schemas.microsoft.com/office/powerpoint/2010/main" val="411092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Pénzforgalmi tételek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75CE016-1A7D-47B7-8FF0-EB49E087F305}"/>
              </a:ext>
            </a:extLst>
          </p:cNvPr>
          <p:cNvSpPr/>
          <p:nvPr/>
        </p:nvSpPr>
        <p:spPr>
          <a:xfrm>
            <a:off x="594360" y="1069404"/>
            <a:ext cx="10059658" cy="533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Pénzforgalmi tételek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Fontos,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esetben a legutolsó alszámú követelés kerüljön behívásra, és az adott adónemhez rögzített követelés legyen.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ASP ADÓ szakrendszerből történő forgalmi adatok átemeléshez az Adatlekérés részen ki kell tölteni a Pénzügyi teljesítés dátumát.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059E10B-5234-4732-9BF1-D6FA246C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19" y="4088026"/>
            <a:ext cx="8249801" cy="148610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5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Pénzforgalmi tételek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2737C8E-4E14-45C2-B4A6-2407998EBF08}"/>
              </a:ext>
            </a:extLst>
          </p:cNvPr>
          <p:cNvSpPr/>
          <p:nvPr/>
        </p:nvSpPr>
        <p:spPr>
          <a:xfrm>
            <a:off x="541020" y="1143008"/>
            <a:ext cx="11452860" cy="494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lekért időszak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egyes banki napjára átemelésre kerülnek a teljesítés adatok a bevételek és kiadások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jogcímenkénti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bontásában.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utalványrendeletek automatikus ellenjegyzése céljából, az aláírók a 72 mp felületén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kiválaszthatóak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pénzforgalmi adatok gazdálkodási szakrendszerbe történő beemelése a &lt;Pénzforgalmi adatok véglegesítése&gt; funkcióval véglegesíthető.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adatok beemeléséhez a rendszer megerősítést kér.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B49F3FE-79D4-4D94-A050-5B7B8A77BAB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64278" y="3248323"/>
            <a:ext cx="8272305" cy="785879"/>
          </a:xfrm>
          <a:prstGeom prst="rect">
            <a:avLst/>
          </a:prstGeom>
          <a:ln w="31750" cap="sq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344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Pénzforgalmi tételek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0D26CE1-A97F-49C7-95C6-2EE52679C6E5}"/>
              </a:ext>
            </a:extLst>
          </p:cNvPr>
          <p:cNvSpPr/>
          <p:nvPr/>
        </p:nvSpPr>
        <p:spPr>
          <a:xfrm>
            <a:off x="381000" y="1150626"/>
            <a:ext cx="11178539" cy="36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Azon pénzforgalmi tételekhez, melyeknek könyvelése költségvetési számvitelt is érint,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az adónemre elszámolt bevételek, a rendszer minden egyes banki naphoz létrehoz egy bizonylatot és egy utalványrendeletet, ezeken a kontírozási tételek automatikusan előállnak. </a:t>
            </a:r>
          </a:p>
          <a:p>
            <a:pPr lvl="1">
              <a:lnSpc>
                <a:spcPct val="107000"/>
              </a:lnSpc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Bizonylatok 1421 mp-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utalványrendeletek 91 mp-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találhatóak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Azon pénzforgalmi tételek esetében, ahol nincs követelés kapcsolat – amelyeket csak a pénzügyi számvitelben kell elszámolni - az automatikus feldolgozás során elkészül az utalványrendelet.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kontírozási tételek ellenőrzését követően a könyvelés elvégezhető.</a:t>
            </a:r>
          </a:p>
        </p:txBody>
      </p:sp>
    </p:spTree>
    <p:extLst>
      <p:ext uri="{BB962C8B-B14F-4D97-AF65-F5344CB8AC3E}">
        <p14:creationId xmlns:p14="http://schemas.microsoft.com/office/powerpoint/2010/main" val="276340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Állományváltozások feldolgozása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 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65EAB3B-F0DC-447C-9AC9-E2035391F0F4}"/>
              </a:ext>
            </a:extLst>
          </p:cNvPr>
          <p:cNvSpPr/>
          <p:nvPr/>
        </p:nvSpPr>
        <p:spPr>
          <a:xfrm>
            <a:off x="763397" y="1098957"/>
            <a:ext cx="10603685" cy="533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Állományváltozások feldolgozása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az egyes mezőkbe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beemelt értéket a korábbi beemelt értékekkel összehasonlítja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feldolgozásukra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eltérés esetén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kerül sor.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állományváltozások nem tartalmazhatják a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pénzforgalmilag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teljesült adatokat a túlfizetés kivételével.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állományváltozásoknál az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adatbeemelés elegendő negyedévente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mérlegjelentés készítésekor, de 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gyakoribb adatbeemelés is lehetséges.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különböző időszak adatainak feldolgozása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nyitáshoz kapcsolódó bizonylaton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történik meg.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bizonylat összegét a rendszer automatikusan változtatja meg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változtatás során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alszámú bizonylat jön létre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korábbi bizonylat inaktiválása mellett. Ezzel a működéssel valósul meg az, hogy a nem pénzforgalmi állományváltozások egyetlen bizonylaton vannak kezelve.        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új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sorok könyvelt állapotban jöttek létre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bizonylatot a 1423 mp-ban találjuk meg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76B815A5-5EE7-4A96-BA7E-B0FF3265BBDB}"/>
              </a:ext>
            </a:extLst>
          </p:cNvPr>
          <p:cNvSpPr/>
          <p:nvPr/>
        </p:nvSpPr>
        <p:spPr>
          <a:xfrm>
            <a:off x="1386840" y="2186940"/>
            <a:ext cx="266700" cy="16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A6631F6E-042C-41B6-9C78-14A37857DFCD}"/>
              </a:ext>
            </a:extLst>
          </p:cNvPr>
          <p:cNvSpPr/>
          <p:nvPr/>
        </p:nvSpPr>
        <p:spPr>
          <a:xfrm>
            <a:off x="2887980" y="5516880"/>
            <a:ext cx="4953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938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Állományváltozások feldolgozása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F74D54B-6052-4770-A6E3-7C5BB764812E}"/>
              </a:ext>
            </a:extLst>
          </p:cNvPr>
          <p:cNvSpPr/>
          <p:nvPr/>
        </p:nvSpPr>
        <p:spPr>
          <a:xfrm>
            <a:off x="944880" y="1218894"/>
            <a:ext cx="9410700" cy="566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valamely értékmezőbe ”-” előjelű adat kerül be, akkor a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kontírsablon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ellenkező T/K jelű rögzítést hajt végre előjel nélküli értékkel.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állományi adatok lekérésére szintén a felület alsó részén van lehetőség, a számlafejtés dátumának kiválasztásával.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Adatkérés gombra kattintva a rendszer átemeli az ASP ADÓ szakrendszerből az állományváltozás adatait.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06C250-2BAA-4277-B7C9-3FB37958C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36" y="3286052"/>
            <a:ext cx="6268325" cy="104789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687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Állományváltozások feldolgozása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71B2334-83AE-4272-82DE-1E30C241FD83}"/>
              </a:ext>
            </a:extLst>
          </p:cNvPr>
          <p:cNvSpPr/>
          <p:nvPr/>
        </p:nvSpPr>
        <p:spPr>
          <a:xfrm>
            <a:off x="708661" y="1218895"/>
            <a:ext cx="8435340" cy="36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Átemelésre minden esetben halmozott adat kerül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korábban már végeztünk adat beemelést,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vagyis van az előző időszaknál adat, 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kiszámolja a változás adatait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így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könyvelési tételek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esetben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a változásnak megfelelően állnak elő.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6DF6DA8-7E40-4BE9-B7E8-5D745788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818" y="3630259"/>
            <a:ext cx="4868905" cy="6955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006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adatok átemelésének feltételei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302004" y="1157693"/>
            <a:ext cx="117361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átemeléséhez </a:t>
            </a:r>
            <a:r>
              <a:rPr lang="hu-H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 ADÓ szakrendszerben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hó végéig megtörténjen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 adónemre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vonatkozóan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tételek feldolgozása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készüljön el a főkönyvi feladásra vonatkozó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számfejtés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átvétele az ASP ADÓ szakrendszerben előálló „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Átadott adatok a gazdálkodási szakrendszernek”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tábla felhasználásával történik.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integrációs kapcsolat során az ASP ADÓ szakrendszerben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teljeskörűen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rögzített és mentésre került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 bankszámla kivonatok átemelése is megtörténik.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5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Pénzforgalom utólagos helyesbítése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DF28667-3D50-4250-9A03-CC640764EA4F}"/>
              </a:ext>
            </a:extLst>
          </p:cNvPr>
          <p:cNvSpPr/>
          <p:nvPr/>
        </p:nvSpPr>
        <p:spPr>
          <a:xfrm>
            <a:off x="462179" y="1143005"/>
            <a:ext cx="106249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Pénzforgalom utólagos helyesbítése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 működési elve az ASP ADÓ szakrendszer működési elvét követi, 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következik,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adó számlára érkező bevétel adónemre elszámolt bevételként kerül könyvelésre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túlfizetéssel, 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 költségvetést megillető bevétellel és a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beazonosítás alatt álló tételből adónemre elszámolt bevétellel kapcsolatos tételek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rendezésére a pénzforgalom utólagos helyesbítése részen lehetséges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(feltétel, hogy ezt megelőzően a pénzforgalmi adatok kerüljenek könyvelésre).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1121B10A-0A0A-49F9-A0BB-A0CC151E7790}"/>
              </a:ext>
            </a:extLst>
          </p:cNvPr>
          <p:cNvSpPr/>
          <p:nvPr/>
        </p:nvSpPr>
        <p:spPr>
          <a:xfrm rot="5400000">
            <a:off x="4587240" y="2479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84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Pénzforgalom utólagos helyesbítése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66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túlfizetésből adónemre elszámolt bevétel, valamint az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adónemre elszámolt bevételből túlfizetés különbségének adata automatikusan bekerül a megfelelő cellába.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adónemre elszámolt bevételből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 szervezetet megillető bevétel kivezetése érdekében a sorhoz tartozó cellába kézi úton megadjuk az összeget. 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beazonosítás alatt álló tételekből adónemre elszámolt bevétel összege az ASP ADÓ szakrendszerből kerül átemelésre.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helyesbítés adatok beemelésével az egyes helyesbítési tételekhez előáll a megfelelő előjelű bizonylat és utalványrendelet, valamint ezek kontírozási tételei (túlfizetés esetén az adat előjelétől függően).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6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 kezelése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Fizetési határidő kezelése a 72 mp-ban –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2020. év</a:t>
            </a:r>
          </a:p>
          <a:p>
            <a:pPr algn="just">
              <a:lnSpc>
                <a:spcPct val="107000"/>
              </a:lnSpc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adatátemelés során a követeléshez tartozó bizonylaton előírás történt, akkor, a fizetési határidő tekintetében, a 72 mp felületen megadott időszak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dátum került rá fizetési határidőként a bizonylatra. (pl.: 2020.03.31)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értékvesztés ill. annak visszaírása esetén, állományhoz alkalmazott automatikus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szabályon szereplő pénzügyi számvitel szerinti főkönyv alapján megállapítottuk, hogy értékvesztés vagy visszaírás-e az éppen aktuális könyvelés. 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Vizsgálat történt arra vonatkozólag, hogy az alaptételeken, azaz a 351* vagy 352* -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könyvelt tételek esetében melyik a legkorábbi fizetési határidő, és a rögzítés 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legkorábbi fizetési határidővel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történt meg.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58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 kezelése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99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Fizetési határidő kezelése a 72 mp-ban –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2021. év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adó szakrendszerből átemelt adatok esetében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Átadott adatok a gazdálkodási szakrendszernek”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tábla nem tartalmaz fizetési határidőhöz kapcsolódó információt, ezért a 72 mp-ban elkészülő bizonylatok fizetési határidejét a rendszer az alábbiak szerint kezeli: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nyitó adatok, </a:t>
            </a:r>
          </a:p>
          <a:p>
            <a:pPr marL="800100" lvl="1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Állományváltozások,</a:t>
            </a:r>
          </a:p>
          <a:p>
            <a:pPr marL="800100" lvl="1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Pénzforgalom utólagos helyesbítése részekbe beírt vagy beemelt adatok alapján</a:t>
            </a:r>
          </a:p>
          <a:p>
            <a:pPr marL="1257300" lvl="2" indent="-342900" algn="just">
              <a:lnSpc>
                <a:spcPct val="107000"/>
              </a:lnSpc>
              <a:buFontTx/>
              <a:buChar char="-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nyilvántartási ellenszámla: 0041 és/vagy könyvviteli ellenszámla 351* akkor a bizonylaton létrejövő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kontírtételek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fizetési határideje mindig az átemelési időszak évének 12-31 napja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57300" lvl="2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Abban az esetben ha a nyilvántartási ellenszámla 0042 és/vagy a könyvviteli ellenszámla 352* akkor bizonylaton létrejövő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kontírtételek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fizetési határideje mindig a tárgyévet követő év 12-31 napja lesz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 algn="just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fizetési határidő kezelését a felületi rögzítéseknél is a 142* menüpontokban, a fentiek alapján kell majd megtenni.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5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756089" y="1069403"/>
            <a:ext cx="9890619" cy="729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(254) Kontírozási sablonok készítése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(saját sablon készítése)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kontírsablonok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fajtái: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központi sablonok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ezeknek a sablonoknak az eseménykódja mindig K betűvel kezdődik és a táblázatban "Alap" oszlopának igen értékre szűréssel gyűjthetők ki.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sablonok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melyeket a felhasználó tud rögzíteni. 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saját sablonoknak két csoportja lehet: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központi sablonból leszármaztatott sablonok 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önálló saját sablonok.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10BBF8E-4A0E-4154-9897-3B4143A19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9" y="4507922"/>
            <a:ext cx="5271569" cy="16191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3A7ADAC-5FED-4C5F-9853-B1ECF6B6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38" y="4507922"/>
            <a:ext cx="6446446" cy="16191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7658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szabály készítése: az "Új szabály" gombbal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Válasszuk ki a kontírozandó csoportot!                 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Utalványrendelet (Kiadási), (Bevételi),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Bejövő számla/Kiadási bizonylat (Kiadási),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Kimenő számla/Bevételi bizonylat (Bevételi)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Pénzforgalom nélküli (vegyes),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Fontos, hogy a kontírozandó csoport utólag nem módosítható, csak a szabály készítésekor lehet megadni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3439D5A-8B0C-4837-8FEF-6AF38CCB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019" y="1079368"/>
            <a:ext cx="4366358" cy="8131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B8642B8-ECDE-4D34-80F7-39FCBFBC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716" y="2095366"/>
            <a:ext cx="3915321" cy="17337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4806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632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Gazdasági esemény kód: a felhasználó által megadott érték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Kivonatolt kód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Megnevezés: A szabály megnevezése. Tetszőlegesen megadható, a szabály könnyen azonosítható legyen.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CFD6A41-9BEB-407D-9FBA-837C7C06C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866" y="3726258"/>
            <a:ext cx="9243133" cy="31317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A32F091-797E-4C56-AD61-4DC55FAE7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2114"/>
            <a:ext cx="2850112" cy="17526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601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AA6614B-E9EA-47BC-A8DC-06B009D2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51" y="1218895"/>
            <a:ext cx="8743406" cy="44629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937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10660331" cy="599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szabály típusa lehet listából választható, vagy automatikus. 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 csak az automatikus típusú szabályok közül választhat,</a:t>
            </a:r>
          </a:p>
          <a:p>
            <a:pPr lvl="2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a szűrőknél jogcímet adunk megfeltételként              ebben az esetben a feltételnek megfelelő jogcím választása esetén a kontírozás automatikusan megtörténik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felhasználók pedig csak a listából választható típusú szabályok közül választhatnak.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Intézmény: Megadható, hogy mely intézmények használhatják a szabályt.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Kontírozás helye: 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hely beállításának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az automatikus típusú szabályoknál van jelentősége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(Például egy olyan szabályt, aminek a helye az "utalványrendelet összevezetésekor", azt a rendszer nem fogja figyelembe venni az utalványrendelet készítésekor.) </a:t>
            </a:r>
          </a:p>
          <a:p>
            <a:pPr lvl="2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mező, kitöltése 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 jogcím, intézmény, terhelendő bankszámlaszám vagy partner bankszámla lehet.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kontírozás adatait a szokott módon adjuk meg, annyi eltéréssel, hogy nem adunk meg "Könyvelési esemény dátumát" és "Összértéket".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„Vissza" gombra kattintva elmentjük a szabályt és befejezzük a szerkesztését.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52DC70-A914-4305-B614-1CFF19A4A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609" y="4831619"/>
            <a:ext cx="2815195" cy="7225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9E0182-191F-40C6-87FE-D6557F022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63" y="2403691"/>
            <a:ext cx="6694368" cy="61255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4E5A8A24-6D52-467D-9686-FB015F2C20BC}"/>
              </a:ext>
            </a:extLst>
          </p:cNvPr>
          <p:cNvSpPr/>
          <p:nvPr/>
        </p:nvSpPr>
        <p:spPr>
          <a:xfrm>
            <a:off x="6618083" y="1816567"/>
            <a:ext cx="700766" cy="215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661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Kontírozási sablonok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0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Listából választható kontírozási szabályok választásának lehetősége:</a:t>
            </a:r>
          </a:p>
          <a:p>
            <a:pPr marL="342900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kontírozási felületen, ahol &lt;Kontír betöltése&gt; felírat látható</a:t>
            </a: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&lt;Választ&gt; gombra kattintva megjelenik egy lista a választható szabályokkal.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Ezen kívül a 112 mp-ban az &lt;automatikus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sablon&gt; felíratnál a követeléshez / kötelezettségvállalásokhoz sablonok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választhatóak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ki.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Csoportos kontírozás során a 1230 mp-ban, a 1370 mp-ban és a 1421 mp-ban is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kiválaszthatóak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sablonok a kontírozáshoz</a:t>
            </a:r>
          </a:p>
          <a:p>
            <a:pPr marL="800100" lvl="1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Kimenő számla táblázatból való betöltése során, a táblázat AY oszlopában a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sablon eseménykódja megadható</a:t>
            </a:r>
          </a:p>
          <a:p>
            <a:pPr lvl="1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5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adatok átemelésének feltételei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360728" y="1272299"/>
            <a:ext cx="11526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bankszámla kivonatok tételei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megadott időszakra, napi bontásban emelhetők 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gazdálkodási szakrendszerbe. </a:t>
            </a:r>
          </a:p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átemelt tételek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előre rögzített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kódok segítségével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automatikusan kontírozásra kerülnek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Mindezek feltétele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gazdálkodási szakrendszer 112 mp-ban legyen az adott költségvetési évre vonatkozóan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adónemenként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nyitó követelés előírás évben esedékes, valamint évet követően esedékes bontásban.</a:t>
            </a:r>
          </a:p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átemelt adatokat a 112 mp-ban nem kell rögzíteni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tételeket, mivel a követelés állományban bekövetkezett változásokat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továbbiakban az átemelt adatoknak megfelelő összegben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automatikusan rögzíti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18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204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112 mp-ban létrehozott követelés adatai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AA0A88-7440-4454-A0E7-B7EE081F1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89" y="1829105"/>
            <a:ext cx="10974332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3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Adatok a 72 mp-ban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82DFDAB-D63A-484D-B8A4-D9DAB2B7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49" y="1776182"/>
            <a:ext cx="5029902" cy="33056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0783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64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Adatok a 72 mp-ban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/>
              <a:t>A &lt;bizonylat választása&gt; lehetőségnél nem jelenik meg bizonylat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CFF6B64-E3E0-478A-B753-9A38D16CF5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5640" y="2621915"/>
            <a:ext cx="5760720" cy="16141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696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3"/>
            <a:ext cx="11085844" cy="566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Adatok a 72 mp-ban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611674-24A1-4B97-A1DE-88717EEE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72" y="1660103"/>
            <a:ext cx="6578670" cy="30748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AEBEBC-D5C6-49E5-8DA8-19FE4CA8B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337" y="2266788"/>
            <a:ext cx="2896004" cy="11622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5423CE-8471-484B-BA54-2DAF1A785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700" y="5112227"/>
            <a:ext cx="5410955" cy="6763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2527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5"/>
            <a:ext cx="11267642" cy="587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 felületén az előző időszak oszlopában megjelennek a nyitó adatok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a 1421 mp-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kerül, mert ebben az esetben új bizonylat jött létre és kontírozott állapotban. A követeléssel megegyezően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tételei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bizonylatot igazolni és véglegesíteni kell, akkor kerül könyvelt állapotba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A4E643-543E-45D8-A947-2BEB43916B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5604" y="1904788"/>
            <a:ext cx="5760720" cy="102044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2C0EA11-EF02-4A19-BF0A-FF9AE6FB5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62" y="3632615"/>
            <a:ext cx="8840434" cy="11812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3CBD0D3-2D9A-4A3E-A63D-821989E6D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724" y="4971284"/>
            <a:ext cx="7563200" cy="150256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09824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3"/>
            <a:ext cx="11085844" cy="55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túlfizetés és a behajthatatlan követelések nyitó adatainak ellenőrzése a 94 mp-ban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tételek könyvelését el kell végezni a 94 mp-ban.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elkészült bizonylat száma tájékoztatásként megjelenik a felületen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Elkészült bizonylatok: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2021/EÁ-………./1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4410E5B-8A3E-4CCA-9C5C-3636227190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39358" y="2032000"/>
            <a:ext cx="9705147" cy="1984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AC16488-CFAB-4CFA-AF8D-CD3F87DC09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59748" y="4326792"/>
            <a:ext cx="3076575" cy="8953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411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28517" y="1218894"/>
            <a:ext cx="11076790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Egyéb állományváltozások bizonylata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56E85D-30A1-4C01-890A-65E3916E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56" y="1780945"/>
            <a:ext cx="10126488" cy="32961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9017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61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nyitó főkönyv ellenőrzése: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 Főkönyvek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E7942BC-C371-430D-8B74-B93BCC69A1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78198" y="1611242"/>
            <a:ext cx="5760720" cy="21507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EBCF6A4-4F76-416A-899A-7B66B16DFE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60915" y="4792713"/>
            <a:ext cx="5760720" cy="10591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3869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362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PÉNZÜGYI NYILVÁNTARTÁSI SZÁMLÁK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PÉNZÜGYI ÁLLOMÁNYI FŐKÖNYVEK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C90C9A1-DAE6-4AF9-9565-B1267EA541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25096" y="1120045"/>
            <a:ext cx="5760720" cy="1231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332966B-9128-4794-A328-DF3E142E9B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74494" y="2821061"/>
            <a:ext cx="5611322" cy="33699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5820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53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állományváltozások beemelése: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&lt;Időszak&gt; adatainak megadása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Megerősítést követően 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módosított bizonylat azonosítóját 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láthatjuk: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alszámú bizonylat jött létre.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D449257-BB4C-4241-A088-E5A6D71110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09874" y="1562713"/>
            <a:ext cx="5760720" cy="24288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8B8CAF8-6D24-422C-9BBC-BC1B9C0079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63256" y="4205995"/>
            <a:ext cx="2752725" cy="11620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08C11D0-9515-4BC8-B1C1-664CA8A1240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24025" y="5862396"/>
            <a:ext cx="5439410" cy="6000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173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adókövetelések kezelése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895B635-3FBD-4229-B8BD-68CF2C7D3747}"/>
              </a:ext>
            </a:extLst>
          </p:cNvPr>
          <p:cNvSpPr/>
          <p:nvPr/>
        </p:nvSpPr>
        <p:spPr>
          <a:xfrm>
            <a:off x="595617" y="1409354"/>
            <a:ext cx="111342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Egy-egy adónemet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egy-egy követelésen és a követeléshez kapcsolódó bizonylaton javasolt kezelni.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kapcsolódnak a pénzforgalom utalványrendeletei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megvalósul az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adónem = 1 követelés = (1 pénzforgalom nélküli változások bizonylata + 1 pénzforgalomhoz kapcsolódó bizonylat(ok) és utalványrendelet(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 megoldása.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adónemre el nem számolható bevételeket és kiadásokat tartalmazó utalványrendeleteket (melyek csak pénzügyi számvitelben történő könyvelést foglalnak magukban) nem szabad a követeléshez kapcsolni.</a:t>
            </a:r>
          </a:p>
        </p:txBody>
      </p:sp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B0F8FD8E-C22A-4417-AB07-DFE9E55506D1}"/>
              </a:ext>
            </a:extLst>
          </p:cNvPr>
          <p:cNvSpPr/>
          <p:nvPr/>
        </p:nvSpPr>
        <p:spPr>
          <a:xfrm>
            <a:off x="1157681" y="1308681"/>
            <a:ext cx="6635691" cy="14932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adókövetelések kezelése: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240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1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állományváltozások beemelésével az előző időszak oszlopba bekerültek az adatok.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DA905C9-A42C-44C9-966C-EAE532370C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5704" y="2209046"/>
            <a:ext cx="8382763" cy="31053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059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57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tételek ellenőrzése a 1423 mp-ban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összege automatikusan módosult: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CEE869-5B94-4FB8-B43C-06AD197DB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599" y="2533525"/>
            <a:ext cx="8430802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8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5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kontírjai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automatikusan rákerültek a bizonylatra, a fizetési határidő a 2021. évi változások alapján jelenik meg.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2B6A07-10E2-40B8-9811-F09C8DFE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7" y="2489702"/>
            <a:ext cx="9501434" cy="29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8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11267642" cy="475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behajthatatlan  követelés állomány változásának ellenőrzése, és könyvelése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megerősítést kér: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r>
              <a:rPr lang="hu-HU" dirty="0"/>
              <a:t>Az igen gombra kattintva a bizonylat elkészül, a tételek könyvelésre kerülnek.</a:t>
            </a:r>
          </a:p>
          <a:p>
            <a:r>
              <a:rPr lang="hu-HU" dirty="0"/>
              <a:t>Elkészült bizonylatok:</a:t>
            </a:r>
          </a:p>
          <a:p>
            <a:r>
              <a:rPr lang="hu-HU" dirty="0"/>
              <a:t>2021/EÁ-……../2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73C31EC-EBB2-4136-8036-2C8EBFF9E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607" y="1634150"/>
            <a:ext cx="9407473" cy="10764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F1222E3-6D84-4945-997E-83638EDEC8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26802" y="3010461"/>
            <a:ext cx="4782541" cy="14755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B6EEF53-3C0C-4854-A796-479A2097D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003" y="3010461"/>
            <a:ext cx="5519831" cy="17879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9973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31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Ellenőrzések: 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/>
              <a:t>A főkönyvi kivonat ellenőrzése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FE99E99-86DC-4655-A933-DBC3EC4F04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5703" y="1470298"/>
            <a:ext cx="8050635" cy="117331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54703E8-31D1-42A8-BFCC-FB1D0518B76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0994" y="3429000"/>
            <a:ext cx="5760720" cy="21672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14598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36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Ellenőrzés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68524AB-31B6-4D81-8008-98BD3D8B93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20170" y="1719331"/>
            <a:ext cx="8291147" cy="12913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974509B-AC3C-41DB-9522-1B17002E5A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20170" y="3456056"/>
            <a:ext cx="8472384" cy="20275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7165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6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Pénzforgalom utólagos helyesbítése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megerősítő üzenetet küld: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tájékoztató üzenetet küld: A pénzforgalom beemelése sikeresen megtörtént!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A9ADB21-B498-4416-B2FC-60BC2D5308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70783" y="1578125"/>
            <a:ext cx="7032884" cy="15984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E151064-2373-4FB4-AA77-228607DBEBE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21686" y="3504545"/>
            <a:ext cx="2781300" cy="11811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8BB70E1-951C-4DC6-B14F-3433AC65D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279875"/>
            <a:ext cx="5143476" cy="12530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9856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906442"/>
            <a:ext cx="10874144" cy="619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 ellenőrzése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Beemelést követően az adatok az előző időszak adatainál jelennek meg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D80D571-8051-4AA1-97EF-0BB89FC4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83" y="1290541"/>
            <a:ext cx="3333092" cy="464762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EB6B29E-5248-4979-8521-1058F066828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80324" y="3082221"/>
            <a:ext cx="5760720" cy="10642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0466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14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ellenőrzése a 1421 mp-ban</a:t>
            </a:r>
          </a:p>
          <a:p>
            <a:endParaRPr lang="hu-HU" dirty="0"/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igazolása és véglegesítése után a 1423 mp-ban kerül.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1B8636C-3F16-48B7-AC0B-911C8AF73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5" y="1576129"/>
            <a:ext cx="10278909" cy="37057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6122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3"/>
            <a:ext cx="11013416" cy="491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 a 91 mp-ban kontírozott állapotú, ellenőrzést követően igazolni és véglegesíteni kell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kontírjai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482953-4078-4884-8B73-BF33908C9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944" y="2032000"/>
            <a:ext cx="10297962" cy="13146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BC7BAAD-F904-4EAA-93FA-D206B0DDF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14" y="3511368"/>
            <a:ext cx="9848021" cy="22719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230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Az adókövetelések kezelése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895B635-3FBD-4229-B8BD-68CF2C7D3747}"/>
              </a:ext>
            </a:extLst>
          </p:cNvPr>
          <p:cNvSpPr/>
          <p:nvPr/>
        </p:nvSpPr>
        <p:spPr>
          <a:xfrm>
            <a:off x="595617" y="1409354"/>
            <a:ext cx="1113420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991 menüpont ellenőrzésének lefuttatása során,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adókövetelések bizonylatai a legtöbb esetben a 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izonylatok hibás egyenlegeinek ellenőrzéséhez kerültek be, hibás tételként, melyeket ellenőrizni kellett.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ellenőrzések elvégzése során a jellemzően előforduló hibák okai: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adónem                    több követelésre, több bizonylatra került rögzítésre</a:t>
            </a:r>
          </a:p>
          <a:p>
            <a:pPr lvl="1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adónem                        egy követelésen szerepelt, több bizonylaton</a:t>
            </a:r>
          </a:p>
          <a:p>
            <a:pPr lvl="1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összes követelés (B3*,B4*…stb.)                     egy követelésen szerepelt, több pénzforgalom nélküli változások bizonylatán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és az értékvesztés adatai, az értékvesztés visszaírása külön – külön bizonylatokon, eltérő főkönyvi számlákon kerültek rögzítésre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során egy adónem egy követelésre ill. egy bizonylatra került.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112 mp-ban az adóköveteléshez automatikus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kontírsablont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kapcsoltak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ndolatbuborék: felhő 6">
            <a:extLst>
              <a:ext uri="{FF2B5EF4-FFF2-40B4-BE49-F238E27FC236}">
                <a16:creationId xmlns:a16="http://schemas.microsoft.com/office/drawing/2014/main" id="{3F458087-885E-4CB3-BE88-BC9A555499EB}"/>
              </a:ext>
            </a:extLst>
          </p:cNvPr>
          <p:cNvSpPr/>
          <p:nvPr/>
        </p:nvSpPr>
        <p:spPr>
          <a:xfrm>
            <a:off x="1157682" y="1308682"/>
            <a:ext cx="6518246" cy="9647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adókövetelések rendezése során tapasztaltak</a:t>
            </a:r>
          </a:p>
          <a:p>
            <a:pPr algn="ctr"/>
            <a:endParaRPr lang="hu-HU" dirty="0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CDFD3EF-2DBD-4698-99AA-67A65AFCD923}"/>
              </a:ext>
            </a:extLst>
          </p:cNvPr>
          <p:cNvSpPr/>
          <p:nvPr/>
        </p:nvSpPr>
        <p:spPr>
          <a:xfrm>
            <a:off x="2667698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F8378A00-18F0-44D0-83C2-41DF0A7BB790}"/>
              </a:ext>
            </a:extLst>
          </p:cNvPr>
          <p:cNvSpPr/>
          <p:nvPr/>
        </p:nvSpPr>
        <p:spPr>
          <a:xfrm>
            <a:off x="3654033" y="40999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2D7CC41B-DA92-4939-A699-1E8FEDD17AC9}"/>
              </a:ext>
            </a:extLst>
          </p:cNvPr>
          <p:cNvSpPr/>
          <p:nvPr/>
        </p:nvSpPr>
        <p:spPr>
          <a:xfrm>
            <a:off x="5466518" y="46862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499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577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Teljesítés adatok átemelése</a:t>
            </a:r>
          </a:p>
          <a:p>
            <a:endParaRPr lang="hu-HU" dirty="0"/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megerősítő üzenetet küld: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&lt;igen&gt;  gombra kattintva a rendszer tájékoztató üzenetet küld: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2CBE849-7743-489E-8417-333260A99B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50626" y="1517024"/>
            <a:ext cx="5760720" cy="20313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2BE773D-2DAA-42E5-9860-E7C2EEBBA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012" y="3750403"/>
            <a:ext cx="3086531" cy="12765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054F2F-0A39-4725-ADA9-F31EBA578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46" y="5340976"/>
            <a:ext cx="4497539" cy="12765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3925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82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teljesítés adatok beemelését követően a felület ellenőrzése</a:t>
            </a:r>
          </a:p>
          <a:p>
            <a:endParaRPr lang="hu-HU" dirty="0"/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17EF667-1C6D-4AA1-B563-B76AAA99C3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5640" y="2111692"/>
            <a:ext cx="5760720" cy="26346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7729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386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ellenőrzése a 1421 mp-ban</a:t>
            </a:r>
          </a:p>
          <a:p>
            <a:endParaRPr lang="hu-HU" dirty="0"/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bizonylatot igazolni és véglegesíteni kell.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E8A9E6C-7F00-4AEC-A23C-3583CD6A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04" y="1554366"/>
            <a:ext cx="6544588" cy="20291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1996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4"/>
            <a:ext cx="9890619" cy="482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utalványrendeletek ellenőrzése a 91 mp-ban, majd igazolás és véglegesítés.</a:t>
            </a:r>
          </a:p>
          <a:p>
            <a:endParaRPr lang="hu-HU" dirty="0"/>
          </a:p>
          <a:p>
            <a:endParaRPr lang="hu-HU" dirty="0"/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7ABED0-0A6B-404A-9449-86FB838E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04" y="1562274"/>
            <a:ext cx="6856324" cy="14165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DEB1A88-8872-4087-9886-725BFAA1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04" y="3395308"/>
            <a:ext cx="8364459" cy="11804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011D270-B957-4113-919C-FDED10E63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704" y="3119044"/>
            <a:ext cx="2095792" cy="2762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256869D-E63F-4E69-AEB1-2169E12A6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239" y="4664928"/>
            <a:ext cx="2133898" cy="2381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EDC8B2-5D59-4ABD-B367-05640D6F6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7598" y="4992267"/>
            <a:ext cx="8364459" cy="10845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8139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Adatok átemelése a 72 mp-ban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0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BFD1C4C-D7F0-4A35-8DD6-BB7B0FD71B0F}"/>
              </a:ext>
            </a:extLst>
          </p:cNvPr>
          <p:cNvSpPr/>
          <p:nvPr/>
        </p:nvSpPr>
        <p:spPr>
          <a:xfrm>
            <a:off x="855677" y="1069403"/>
            <a:ext cx="10874144" cy="49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utalványrendeletek ellenőrzése a 91 mp-ban, majd igazolás és véglegesítés.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112 mp adatai: </a:t>
            </a: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accent1">
                  <a:lumMod val="50000"/>
                </a:schemeClr>
              </a:buClr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6BBC0D-E155-4EB9-B733-861A94B4A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54" y="1471067"/>
            <a:ext cx="2105319" cy="2857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5C3F536-F747-4290-80B6-231945F58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098" y="1874049"/>
            <a:ext cx="9488145" cy="17147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19DC69F-2741-463D-9C79-E3A36D1BB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217" y="4143446"/>
            <a:ext cx="8128932" cy="18835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9280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33BD8C4-0E07-451D-B518-F372755AFF49}"/>
              </a:ext>
            </a:extLst>
          </p:cNvPr>
          <p:cNvSpPr/>
          <p:nvPr/>
        </p:nvSpPr>
        <p:spPr>
          <a:xfrm>
            <a:off x="318782" y="1132518"/>
            <a:ext cx="110979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évre vonatkozóan: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 követelések felülvizsgálata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követelések rendezésére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 szerint a zárást megelőzően kerüljön sor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(amennyiben szükséges)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(Egy-egy adónemet egy-egy követelésen kezeljünk, a pénzforgalom nélküli változások egy bizonylaton szerepeljenek.)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követelések rendezésére nem történik meg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teljeskörűen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zárást megelőzően, akkor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2021. évben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elvégezhető. (amennyiben a 991 mp ellenőrzése 2020. évre nem jelzi hibásnak a tételeket)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az esetben az alábbiakat kell figyelembe venni</a:t>
            </a:r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kiválasztott követeléshez kapcsolódó bizonylaton van –e nyitó tétel (55 vagy 98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biz.nem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több bizonylat is kiválasztható, egy bizonylat kerüljön kiválasztásra, és arra a bizonylatra kell átvezetni a tételeket (azt a bizonylatot, amelyre már nem szeretnénk a kontírozást megtenni, azokat le kell nullázni)</a:t>
            </a:r>
          </a:p>
          <a:p>
            <a:r>
              <a:rPr lang="hu-H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Fontos!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 használatát követően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 bankszámlák beemelését nem kell megtenni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0787C828-901A-4C2D-B04D-64C8705D6DB8}"/>
              </a:ext>
            </a:extLst>
          </p:cNvPr>
          <p:cNvSpPr/>
          <p:nvPr/>
        </p:nvSpPr>
        <p:spPr>
          <a:xfrm>
            <a:off x="5041783" y="1218895"/>
            <a:ext cx="3254930" cy="755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Elvégzendő feladatok</a:t>
            </a:r>
          </a:p>
        </p:txBody>
      </p:sp>
    </p:spTree>
    <p:extLst>
      <p:ext uri="{BB962C8B-B14F-4D97-AF65-F5344CB8AC3E}">
        <p14:creationId xmlns:p14="http://schemas.microsoft.com/office/powerpoint/2010/main" val="176240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00788C8-1F77-4832-B06B-E4934842C073}"/>
              </a:ext>
            </a:extLst>
          </p:cNvPr>
          <p:cNvSpPr/>
          <p:nvPr/>
        </p:nvSpPr>
        <p:spPr>
          <a:xfrm>
            <a:off x="713064" y="1218898"/>
            <a:ext cx="1082179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adatok megadása szükséges a 72 menüpontban?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menüpontba belépve ki kell választani: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évszámot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intézményt, 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számlakód mezőben a megfelelő adónemet, majd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adónemhez előzőleg létrehozott követelést.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endParaRPr lang="hu-H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D84C7"/>
              </a:buClr>
            </a:pP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Fontos!</a:t>
            </a:r>
          </a:p>
          <a:p>
            <a:pPr>
              <a:buClr>
                <a:srgbClr val="1D84C7"/>
              </a:buClr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112 mp-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rögzített követelésen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legyen </a:t>
            </a:r>
          </a:p>
          <a:p>
            <a:pPr>
              <a:buClr>
                <a:srgbClr val="1D84C7"/>
              </a:buClr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automatikus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kiválasztva	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CF8A2B9-4FB4-40B3-808D-E108AB25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016" y="2274194"/>
            <a:ext cx="4191585" cy="38867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084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A 72 menüpontban való rögzítések megkezdése </a:t>
            </a:r>
            <a:b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1D84C7"/>
                </a:solidFill>
                <a:latin typeface="Arial Black" panose="020B0A04020102020204" pitchFamily="34" charset="0"/>
              </a:rPr>
              <a:t>előtti feladatok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30E9A33-D5D8-42E4-A77E-913481E2F88B}"/>
              </a:ext>
            </a:extLst>
          </p:cNvPr>
          <p:cNvSpPr/>
          <p:nvPr/>
        </p:nvSpPr>
        <p:spPr>
          <a:xfrm>
            <a:off x="981510" y="1157701"/>
            <a:ext cx="108385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évben a 72 mp-ban való rögzítés megkezdése előtti teendők:  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központilag beállított szabályok ellenőrzése az adott költségvetési évre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Fontos,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lehetőség van a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szabályok nyomtatására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mely segíthet az ellenőrzés elvégzésében</a:t>
            </a:r>
          </a:p>
          <a:p>
            <a:pPr marL="342900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&lt;Alapértelmezett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szabályok beállítása&gt; funkciónál ellenőrizhetjük a központilag beállított szabályokat, a központi szabályokon szereplő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főkönyvi számokat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korábbi rögzítések során a központi sablonokon lévő főkönyvre történt-e a könyvelés? </a:t>
            </a:r>
          </a:p>
          <a:p>
            <a:pPr marL="800100" lvl="1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nem a központi sablonok szereplő főkönyvön vannak a könyvelt tételek, akkor:</a:t>
            </a:r>
          </a:p>
          <a:p>
            <a:pPr marL="1257300" lvl="2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alábontott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főkönyvek használata esetén, a 72 mp-ban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kell állítani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alábontott főkönyvet (ehhez nem szükséges új sablon), ellenkező esetben a központi sablonon lévő főkönyvre történik meg a könyvelés</a:t>
            </a:r>
          </a:p>
          <a:p>
            <a:pPr marL="1257300" lvl="2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 a felhasználók, akik korábban alábontott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főkönyvre rögzítettek, és a továbbiakban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mégsem az alábontott főkönyvet szeretnék használni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mp-ban, hanem a központi sablon főkönyvét, akkor a korábbi könyvelések helyesbítését kell elvégezni a 1423 mp-ban</a:t>
            </a:r>
          </a:p>
          <a:p>
            <a:pPr marL="1257300" lvl="2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sablon beállítására is lehetőség van  (ha saját sablon kerül beállításra, fontos, hogy milyen központi sablont helyettesítünk, a saját sablon elkészítésekor figyeljünk a kontírozás helyének pontos meghatározására)</a:t>
            </a:r>
          </a:p>
          <a:p>
            <a:pPr marL="800100" lvl="1" indent="-342900">
              <a:buClr>
                <a:srgbClr val="1D84C7"/>
              </a:buClr>
              <a:buFont typeface="Wingdings" panose="05000000000000000000" pitchFamily="2" charset="2"/>
              <a:buChar char="ü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Évváltáskor a központi sablonok másolása megtörténik (van olyan adónem, ahol nincsenek központi sablonok beállítva)</a:t>
            </a:r>
            <a:endParaRPr lang="hu-HU" sz="19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390F8C-6239-4422-9BE0-E4A8CCDA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978" y="954805"/>
            <a:ext cx="3279932" cy="1024217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FE67CE43-5C77-4DAE-9749-AF90F5E92854}"/>
              </a:ext>
            </a:extLst>
          </p:cNvPr>
          <p:cNvSpPr/>
          <p:nvPr/>
        </p:nvSpPr>
        <p:spPr>
          <a:xfrm>
            <a:off x="7951594" y="2665602"/>
            <a:ext cx="578840" cy="358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63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3791</Words>
  <Application>Microsoft Office PowerPoint</Application>
  <PresentationFormat>Szélesvásznú</PresentationFormat>
  <Paragraphs>873</Paragraphs>
  <Slides>65</Slides>
  <Notes>64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2" baseType="lpstr">
      <vt:lpstr>Arial</vt:lpstr>
      <vt:lpstr>Arial Black</vt:lpstr>
      <vt:lpstr>Calibri</vt:lpstr>
      <vt:lpstr>Calibri Light</vt:lpstr>
      <vt:lpstr>Times New Roman</vt:lpstr>
      <vt:lpstr>Wingdings</vt:lpstr>
      <vt:lpstr>Office-téma</vt:lpstr>
      <vt:lpstr>PowerPoint-bemutató</vt:lpstr>
      <vt:lpstr>Az ASP szakrendszerei közül az ADÓ és a Gazdálkodási szakrendszer között integrációs kapcsolat fontosabb lépései</vt:lpstr>
      <vt:lpstr>Az adatok átemelésének feltételei</vt:lpstr>
      <vt:lpstr>Az adatok átemelésének feltételei</vt:lpstr>
      <vt:lpstr>Az adókövetelések kezelése</vt:lpstr>
      <vt:lpstr>Az adókövetelések kezelése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 72 menüpontban való rögzítések megkezdése  előtti feladatok</vt:lpstr>
      <vt:lpstr>Az adatok átemelése és  feldolgozása</vt:lpstr>
      <vt:lpstr>Az adatok átemelése és  feldolgozása</vt:lpstr>
      <vt:lpstr>Az adatok átemelése és  feldolgozása</vt:lpstr>
      <vt:lpstr>Az ASP ADÓ szakrendszerből átemelt összesítő táblázat  celláinak megfeleltetése </vt:lpstr>
      <vt:lpstr>Nyitó adatok feldolgozása </vt:lpstr>
      <vt:lpstr>Nyitó adatok feldolgozása </vt:lpstr>
      <vt:lpstr>Nyitó adatok feldolgozása </vt:lpstr>
      <vt:lpstr>Nyitó adatok feldolgozása </vt:lpstr>
      <vt:lpstr>Pénzforgalmi tételek</vt:lpstr>
      <vt:lpstr>Pénzforgalmi tételek</vt:lpstr>
      <vt:lpstr>Pénzforgalmi tételek</vt:lpstr>
      <vt:lpstr>Állományváltozások feldolgozása  </vt:lpstr>
      <vt:lpstr>Állományváltozások feldolgozása</vt:lpstr>
      <vt:lpstr>Állományváltozások feldolgozása</vt:lpstr>
      <vt:lpstr>Pénzforgalom utólagos helyesbítése</vt:lpstr>
      <vt:lpstr>Pénzforgalom utólagos helyesbítése</vt:lpstr>
      <vt:lpstr>Fizetési határidő kezelése a 72 mp-ban </vt:lpstr>
      <vt:lpstr>Fizetési határidő kezelése a 72 mp-ban </vt:lpstr>
      <vt:lpstr> Kontírozási sablonok </vt:lpstr>
      <vt:lpstr>Kontírozási sablonok </vt:lpstr>
      <vt:lpstr>Kontírozási sablonok</vt:lpstr>
      <vt:lpstr>Kontírozási sablonok</vt:lpstr>
      <vt:lpstr>Kontírozási sablonok</vt:lpstr>
      <vt:lpstr>Kontírozási sablonok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Adatok átemelése a 72 mp-ban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2021-01-18T10:03:47Z</dcterms:created>
  <dcterms:modified xsi:type="dcterms:W3CDTF">2021-01-18T10:04:14Z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