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43"/>
  </p:notesMasterIdLst>
  <p:handoutMasterIdLst>
    <p:handoutMasterId r:id="rId44"/>
  </p:handoutMasterIdLst>
  <p:sldIdLst>
    <p:sldId id="283" r:id="rId2"/>
    <p:sldId id="326" r:id="rId3"/>
    <p:sldId id="324" r:id="rId4"/>
    <p:sldId id="291" r:id="rId5"/>
    <p:sldId id="329" r:id="rId6"/>
    <p:sldId id="330" r:id="rId7"/>
    <p:sldId id="335" r:id="rId8"/>
    <p:sldId id="334" r:id="rId9"/>
    <p:sldId id="336" r:id="rId10"/>
    <p:sldId id="337" r:id="rId11"/>
    <p:sldId id="338" r:id="rId12"/>
    <p:sldId id="340" r:id="rId13"/>
    <p:sldId id="339" r:id="rId14"/>
    <p:sldId id="343" r:id="rId15"/>
    <p:sldId id="341" r:id="rId16"/>
    <p:sldId id="342" r:id="rId17"/>
    <p:sldId id="297" r:id="rId18"/>
    <p:sldId id="344" r:id="rId19"/>
    <p:sldId id="345" r:id="rId20"/>
    <p:sldId id="348" r:id="rId21"/>
    <p:sldId id="346" r:id="rId22"/>
    <p:sldId id="301" r:id="rId23"/>
    <p:sldId id="350" r:id="rId24"/>
    <p:sldId id="347" r:id="rId25"/>
    <p:sldId id="306" r:id="rId26"/>
    <p:sldId id="349" r:id="rId27"/>
    <p:sldId id="351" r:id="rId28"/>
    <p:sldId id="359" r:id="rId29"/>
    <p:sldId id="361" r:id="rId30"/>
    <p:sldId id="360" r:id="rId31"/>
    <p:sldId id="362" r:id="rId32"/>
    <p:sldId id="332" r:id="rId33"/>
    <p:sldId id="333" r:id="rId34"/>
    <p:sldId id="352" r:id="rId35"/>
    <p:sldId id="353" r:id="rId36"/>
    <p:sldId id="354" r:id="rId37"/>
    <p:sldId id="356" r:id="rId38"/>
    <p:sldId id="358" r:id="rId39"/>
    <p:sldId id="355" r:id="rId40"/>
    <p:sldId id="357" r:id="rId41"/>
    <p:sldId id="261" r:id="rId42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Szerző" initials="S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B7A3"/>
    <a:srgbClr val="1D84C7"/>
    <a:srgbClr val="1E8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4" autoAdjust="0"/>
    <p:restoredTop sz="95652" autoAdjust="0"/>
  </p:normalViewPr>
  <p:slideViewPr>
    <p:cSldViewPr snapToGrid="0">
      <p:cViewPr varScale="1">
        <p:scale>
          <a:sx n="88" d="100"/>
          <a:sy n="88" d="100"/>
        </p:scale>
        <p:origin x="648" y="62"/>
      </p:cViewPr>
      <p:guideLst>
        <p:guide orient="horz" pos="640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C1D83EFB-B49B-4E3C-A73D-F5023EDB3074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9C60AD8-463B-4B6E-84AC-804788858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60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0034ADCA-CAEC-47DD-BEC7-90748EB31DB3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6C1FFCA-385D-4C5F-B044-35A7E1EB1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74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F7CE-4BFC-47D1-B8A6-617E67BD3E6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08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9540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817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185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585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9764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614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156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419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6155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47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377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929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8153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0464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8035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9368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9056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6576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873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822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042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543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14457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5377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696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008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0508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64992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2230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6003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8183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592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3406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126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09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2028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352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971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450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89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6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0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0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53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6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11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8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F083-D969-4836-9ABA-945AAAE3ECA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Rectangle 10"/>
          <p:cNvSpPr/>
          <p:nvPr userDrawn="1"/>
        </p:nvSpPr>
        <p:spPr>
          <a:xfrm>
            <a:off x="11042242" y="6477202"/>
            <a:ext cx="311558" cy="380798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atin typeface="Calibri Light" panose="020F0302020204030204" pitchFamily="34" charset="0"/>
            </a:endParaRPr>
          </a:p>
        </p:txBody>
      </p:sp>
      <p:sp>
        <p:nvSpPr>
          <p:cNvPr id="8" name="Rectangle 24"/>
          <p:cNvSpPr/>
          <p:nvPr userDrawn="1"/>
        </p:nvSpPr>
        <p:spPr>
          <a:xfrm rot="5400000">
            <a:off x="-2265919" y="2265919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1" y="0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24"/>
          <p:cNvSpPr/>
          <p:nvPr userDrawn="1"/>
        </p:nvSpPr>
        <p:spPr>
          <a:xfrm rot="5400000">
            <a:off x="-2265919" y="2284847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>
            <a:off x="0" y="-8819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34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2173837" y="784210"/>
            <a:ext cx="9600201" cy="5179532"/>
            <a:chOff x="2173837" y="784210"/>
            <a:chExt cx="9600201" cy="5179532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355011" y="2575901"/>
              <a:ext cx="9419027" cy="196977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6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Zárást akadályozó ellenőrzések és hibák javítása</a:t>
              </a:r>
            </a:p>
            <a:p>
              <a:endParaRPr lang="hu-HU" sz="3600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hu-HU" sz="20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	</a:t>
              </a:r>
              <a:endParaRPr lang="hu-HU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2219556" y="5343654"/>
              <a:ext cx="1511632" cy="2769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1800" dirty="0">
                  <a:latin typeface="Calibri Light" panose="020F0302020204030204" pitchFamily="34" charset="0"/>
                </a:rPr>
                <a:t>2021. január 19.</a:t>
              </a:r>
              <a:endParaRPr lang="en-US" sz="1800" dirty="0">
                <a:latin typeface="Calibri Light" panose="020F0302020204030204" pitchFamily="34" charset="0"/>
              </a:endParaRPr>
            </a:p>
          </p:txBody>
        </p:sp>
        <p:sp>
          <p:nvSpPr>
            <p:cNvPr id="4" name="Téglalap 3"/>
            <p:cNvSpPr/>
            <p:nvPr/>
          </p:nvSpPr>
          <p:spPr>
            <a:xfrm>
              <a:off x="2173837" y="2731625"/>
              <a:ext cx="45719" cy="32321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3AA9540F-E081-452D-AC2E-3B137AB9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4" y="784210"/>
            <a:ext cx="720080" cy="8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ABC327F-B4A4-43D2-8311-872AE4D268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038" b="43979"/>
          <a:stretch/>
        </p:blipFill>
        <p:spPr>
          <a:xfrm>
            <a:off x="7436253" y="3312902"/>
            <a:ext cx="4755747" cy="3545098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8516F49-3BBA-48D7-BE7B-4A13641C74AC}"/>
              </a:ext>
            </a:extLst>
          </p:cNvPr>
          <p:cNvSpPr/>
          <p:nvPr/>
        </p:nvSpPr>
        <p:spPr>
          <a:xfrm>
            <a:off x="2079095" y="6049304"/>
            <a:ext cx="4771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b="1" i="1" dirty="0">
                <a:solidFill>
                  <a:srgbClr val="7030A0"/>
                </a:solidFill>
                <a:latin typeface="Calibri Light" panose="020F0302020204030204" pitchFamily="34" charset="0"/>
              </a:rPr>
              <a:t>A prezentáció az </a:t>
            </a:r>
            <a:r>
              <a:rPr lang="hu-HU" sz="1400" b="1" i="1" dirty="0" err="1">
                <a:solidFill>
                  <a:srgbClr val="7030A0"/>
                </a:solidFill>
                <a:latin typeface="Calibri Light" panose="020F0302020204030204" pitchFamily="34" charset="0"/>
              </a:rPr>
              <a:t>IdomSoft</a:t>
            </a:r>
            <a:r>
              <a:rPr lang="hu-HU" sz="1400" b="1" i="1" dirty="0">
                <a:solidFill>
                  <a:srgbClr val="7030A0"/>
                </a:solidFill>
                <a:latin typeface="Calibri Light" panose="020F0302020204030204" pitchFamily="34" charset="0"/>
              </a:rPr>
              <a:t> Zrt. tulajdonát képezi, szerzői jog védi. </a:t>
            </a:r>
            <a:endParaRPr lang="en-US" sz="1400" b="1" i="1" dirty="0">
              <a:solidFill>
                <a:srgbClr val="7030A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476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838200" y="1318544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utalványrendelet ellenőrzés – 1. példa 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79477" y="1799514"/>
            <a:ext cx="110406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57538AF4-7848-4816-8899-7C32D0933FA9}"/>
              </a:ext>
            </a:extLst>
          </p:cNvPr>
          <p:cNvSpPr/>
          <p:nvPr/>
        </p:nvSpPr>
        <p:spPr>
          <a:xfrm>
            <a:off x="838201" y="2057691"/>
            <a:ext cx="10675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Az utalványrendelet 7 Ft-ról szólt, a bizonylat aminek nincs párja 5 Ft összegű.</a:t>
            </a:r>
          </a:p>
          <a:p>
            <a:r>
              <a:rPr lang="hu-HU" sz="2000" dirty="0"/>
              <a:t>A megjegyzés rovat alapján valószínűleg egy pénztári kerekítéshez készítettek bizonylatot.</a:t>
            </a:r>
          </a:p>
          <a:p>
            <a:r>
              <a:rPr lang="hu-HU" sz="2000" dirty="0"/>
              <a:t>A pénztári kerekítés esetében a bizonylatkészítésnél a fizetési módot ne állítsuk készpénzesre, mert akkor a program a kerekítést is kerekíteni fogja, így nem a megfelelő összegű bizonylatot kapjuk.</a:t>
            </a:r>
          </a:p>
          <a:p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  <a:p>
            <a:r>
              <a:rPr lang="hu-HU" sz="2000" dirty="0"/>
              <a:t>Megoldás: a bizonylatot a 1423 </a:t>
            </a:r>
            <a:r>
              <a:rPr lang="hu-HU" sz="2000" dirty="0" err="1"/>
              <a:t>mp-ből</a:t>
            </a:r>
            <a:r>
              <a:rPr lang="hu-HU" sz="2000" dirty="0"/>
              <a:t> vissza kell mozgatni. Itt a fizetési módot csekkesre vagy átutalásosra kell állítani. Ezzel a generált kerekítési tételsor törlődik a bizonylatról. </a:t>
            </a:r>
          </a:p>
          <a:p>
            <a:r>
              <a:rPr lang="hu-HU" sz="2000" dirty="0"/>
              <a:t>A bizonylat könyvelés után a bizonylatot és az utalványrendelete össze kell kapcsolni.</a:t>
            </a:r>
            <a:endParaRPr lang="hu-H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027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45022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1027906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838200" y="1318544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utalványrendelet ellenőrzés –  2. példa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79477" y="1799514"/>
            <a:ext cx="110406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B17EF21-FF3B-4FFC-81C1-5AAB2D8E5446}"/>
              </a:ext>
            </a:extLst>
          </p:cNvPr>
          <p:cNvSpPr/>
          <p:nvPr/>
        </p:nvSpPr>
        <p:spPr>
          <a:xfrm>
            <a:off x="914400" y="1716994"/>
            <a:ext cx="7164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991 mp-ban az ellenőrzés eredménye</a:t>
            </a:r>
            <a:endParaRPr lang="hu-HU" dirty="0">
              <a:effectLst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035795E-0D7B-48DF-9CFD-CA91437EB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56" y="2094440"/>
            <a:ext cx="6843353" cy="114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86E91473-DA65-472D-A877-AB4CB19A706D}"/>
              </a:ext>
            </a:extLst>
          </p:cNvPr>
          <p:cNvSpPr/>
          <p:nvPr/>
        </p:nvSpPr>
        <p:spPr>
          <a:xfrm>
            <a:off x="793961" y="3447180"/>
            <a:ext cx="10574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1501 mp-ban az utalványrendelet adatainak megtekintése:</a:t>
            </a:r>
          </a:p>
          <a:p>
            <a:r>
              <a:rPr lang="hu-HU" dirty="0"/>
              <a:t> az utalványrendelet nem kapcsolódik kötelezettségvállaláshoz</a:t>
            </a:r>
            <a:endParaRPr lang="hu-HU" dirty="0">
              <a:effectLst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FC20DC52-A9D1-4E8F-BDF5-DB994AF63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236419"/>
            <a:ext cx="9030483" cy="211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777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56634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838200" y="1318544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utalványrendelet ellenőrzés –  2. példa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79477" y="1799514"/>
            <a:ext cx="110406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EF96EBE5-A6B8-477A-B4BA-0CF91DC743CE}"/>
              </a:ext>
            </a:extLst>
          </p:cNvPr>
          <p:cNvSpPr/>
          <p:nvPr/>
        </p:nvSpPr>
        <p:spPr>
          <a:xfrm>
            <a:off x="833878" y="1780142"/>
            <a:ext cx="10891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501 mp-ban összegre keresünk, mert a 1501 </a:t>
            </a:r>
            <a:r>
              <a:rPr lang="hu-HU" dirty="0" err="1"/>
              <a:t>mp-ben</a:t>
            </a:r>
            <a:r>
              <a:rPr lang="hu-HU" dirty="0"/>
              <a:t> nem volt kötelezettségvállalás azonosító az utalványrendelethez.</a:t>
            </a:r>
            <a:endParaRPr lang="hu-HU" dirty="0">
              <a:effectLst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00A73E87-6603-4C64-AF49-6E787CCDB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68" y="2457250"/>
            <a:ext cx="10204064" cy="1668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AD8A768D-D482-4F18-A616-F2DE0618FA5B}"/>
              </a:ext>
            </a:extLst>
          </p:cNvPr>
          <p:cNvSpPr/>
          <p:nvPr/>
        </p:nvSpPr>
        <p:spPr>
          <a:xfrm>
            <a:off x="914972" y="4236071"/>
            <a:ext cx="5748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93 mp – ellenőrizzük az utalványrendelet könyvelési adatait</a:t>
            </a:r>
            <a:endParaRPr lang="hu-HU" dirty="0">
              <a:effectLst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665BC40-E5D5-4A07-BB31-73BAF51D7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72" y="4716006"/>
            <a:ext cx="8458933" cy="139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12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1349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838200" y="1318544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utalványrendelet ellenőrzés –  2. példa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79477" y="1799514"/>
            <a:ext cx="110406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2594813-026B-4BE6-97C6-820B5325EBC7}"/>
              </a:ext>
            </a:extLst>
          </p:cNvPr>
          <p:cNvSpPr/>
          <p:nvPr/>
        </p:nvSpPr>
        <p:spPr>
          <a:xfrm>
            <a:off x="838200" y="1783506"/>
            <a:ext cx="4818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906 mp – rovat alapján bizonylat/számla keresése</a:t>
            </a:r>
            <a:endParaRPr lang="hu-HU" dirty="0">
              <a:effectLst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0238902-56E3-45C7-A3F9-294F24B44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45" y="2376993"/>
            <a:ext cx="2293333" cy="3772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EE34715A-82B0-40F7-A9E0-00B6E8F450BF}"/>
              </a:ext>
            </a:extLst>
          </p:cNvPr>
          <p:cNvSpPr/>
          <p:nvPr/>
        </p:nvSpPr>
        <p:spPr>
          <a:xfrm>
            <a:off x="4493089" y="451834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Valamelyik bizonylatot ki kell választani, mert összeg alapján nem volt egyezőség, de a rovat alapján egyértelmű, hogy az utalványrendelet csak ezeknek a bizonylatok valamelyikéhez tartozhat.</a:t>
            </a:r>
            <a:endParaRPr lang="hu-HU" dirty="0">
              <a:effectLst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B8B5C2C3-5417-4AD4-AC84-853BE0101BBA}"/>
              </a:ext>
            </a:extLst>
          </p:cNvPr>
          <p:cNvSpPr/>
          <p:nvPr/>
        </p:nvSpPr>
        <p:spPr>
          <a:xfrm>
            <a:off x="4493089" y="25512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Mivel nem volt kapcsolódó kötelezettségvállalás/követelés és összeg alapján sem található olyan bizonylat/számla, ami egyértelműen az utalványrendelethez tartozik, ezért a keresést a 906 mp-ban folytatjuk az utalványrendelet rovat információja alapján.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894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4436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838200" y="1318544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utalványrendelet ellenőrzés –  3. példa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79477" y="1799514"/>
            <a:ext cx="110406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5B705B7C-8D7C-4A0F-913C-AACA9E240404}"/>
              </a:ext>
            </a:extLst>
          </p:cNvPr>
          <p:cNvSpPr/>
          <p:nvPr/>
        </p:nvSpPr>
        <p:spPr>
          <a:xfrm>
            <a:off x="838200" y="1851857"/>
            <a:ext cx="3695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/>
              <a:t>991 mp-ban az ellenőrzés eredménye</a:t>
            </a:r>
            <a:endParaRPr lang="hu-HU" dirty="0">
              <a:effectLst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ABE00F4-7920-455E-94ED-F56A9F106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941" y="2378545"/>
            <a:ext cx="6797629" cy="1104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BFA507DE-B018-4DC3-88A8-02E03A1C6972}"/>
              </a:ext>
            </a:extLst>
          </p:cNvPr>
          <p:cNvSpPr/>
          <p:nvPr/>
        </p:nvSpPr>
        <p:spPr>
          <a:xfrm>
            <a:off x="838200" y="3750531"/>
            <a:ext cx="5620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1501 mp-ban az utalványrendelet adatainak megtekintése</a:t>
            </a:r>
            <a:endParaRPr lang="hu-HU" dirty="0">
              <a:effectLst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F7A2548-FB48-4EF1-B70A-AE25E791F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41" y="4341119"/>
            <a:ext cx="9106689" cy="2103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634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628"/>
            <a:ext cx="10823810" cy="359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dirty="0"/>
              <a:t>A 1501 mp-ban az utalványrendelet részletes adatait a &lt;megtekint&gt; funkcióval megnézzük.</a:t>
            </a:r>
            <a:endParaRPr lang="hu-HU" sz="2000" dirty="0">
              <a:effectLst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838200" y="1318544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utalványrendelet ellenőrzés –  3. példa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79477" y="1799514"/>
            <a:ext cx="110406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B7AC3B2-B72B-4A22-9889-0E3FC3D43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11" y="2264476"/>
            <a:ext cx="10823810" cy="1872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AE61F923-3467-4F15-B23B-DDD99B9A60AC}"/>
              </a:ext>
            </a:extLst>
          </p:cNvPr>
          <p:cNvSpPr/>
          <p:nvPr/>
        </p:nvSpPr>
        <p:spPr>
          <a:xfrm>
            <a:off x="872455" y="5131929"/>
            <a:ext cx="4144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Nézzük meg a kis utalványrendelet adatait</a:t>
            </a:r>
            <a:endParaRPr lang="hu-HU" dirty="0">
              <a:effectLst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AC630E5-484D-4B01-A65A-B25478642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528" y="4484218"/>
            <a:ext cx="6698560" cy="21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0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838200" y="1318544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utalványrendelet ellenőrzés –  3. példa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79477" y="1799514"/>
            <a:ext cx="110406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8FB3FE2A-9F4E-4ACF-9A97-7C67962F52EF}"/>
              </a:ext>
            </a:extLst>
          </p:cNvPr>
          <p:cNvSpPr/>
          <p:nvPr/>
        </p:nvSpPr>
        <p:spPr>
          <a:xfrm>
            <a:off x="838200" y="1798418"/>
            <a:ext cx="10891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csoportos (hibás) utalványrendeleten több a kontírozott tételek összeg, mint az utalványrendelet összege. A kis utalványrendelet van lekönyvelve és tartozik a számlához. </a:t>
            </a:r>
          </a:p>
          <a:p>
            <a:r>
              <a:rPr lang="hu-HU" dirty="0"/>
              <a:t>Ebből az derül, hogy a csoportos utalványrendelet felesleges. A kontírozását mindenképpen törölni kell, mert a kis utalványrendelet is kontírozva van, ami így </a:t>
            </a:r>
            <a:r>
              <a:rPr lang="hu-HU" dirty="0" err="1"/>
              <a:t>duplázódást</a:t>
            </a:r>
            <a:r>
              <a:rPr lang="hu-HU" dirty="0"/>
              <a:t> jelent.</a:t>
            </a:r>
          </a:p>
          <a:p>
            <a:r>
              <a:rPr lang="hu-HU" dirty="0"/>
              <a:t>A 1501 </a:t>
            </a:r>
            <a:r>
              <a:rPr lang="hu-HU" dirty="0" err="1"/>
              <a:t>mp-ben</a:t>
            </a:r>
            <a:r>
              <a:rPr lang="hu-HU" dirty="0"/>
              <a:t> az utalványrendelet mozgatását végezzük el, mert az kontírozást törölni fogja.</a:t>
            </a:r>
            <a:endParaRPr lang="hu-HU" dirty="0">
              <a:effectLst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E36E818-F6DA-4BD7-8C72-9782CA6BC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8" y="3383476"/>
            <a:ext cx="9510584" cy="57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C30C1B1-57E1-435B-8C05-14F89040D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8" y="4335527"/>
            <a:ext cx="5692633" cy="148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F8253B08-6316-4870-9FEB-0D2040944B73}"/>
              </a:ext>
            </a:extLst>
          </p:cNvPr>
          <p:cNvSpPr/>
          <p:nvPr/>
        </p:nvSpPr>
        <p:spPr>
          <a:xfrm>
            <a:off x="6713728" y="4746516"/>
            <a:ext cx="5016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993 </a:t>
            </a:r>
            <a:r>
              <a:rPr lang="hu-HU" dirty="0" err="1"/>
              <a:t>mp-ben</a:t>
            </a:r>
            <a:r>
              <a:rPr lang="hu-HU" dirty="0"/>
              <a:t> az újbóli ellenőrzéskor így már nem jelenik meg hibaként az utalványrendelet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0627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40550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86EB30C-4FB4-417A-8F92-F430B98377D4}"/>
              </a:ext>
            </a:extLst>
          </p:cNvPr>
          <p:cNvSpPr/>
          <p:nvPr/>
        </p:nvSpPr>
        <p:spPr>
          <a:xfrm>
            <a:off x="462179" y="1360663"/>
            <a:ext cx="5747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i="1" dirty="0"/>
              <a:t>Utalványrendeletek hibás egyenlegeinek ellenőrzése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8FA295FD-DA2C-40FA-A199-E5B73858BE21}"/>
              </a:ext>
            </a:extLst>
          </p:cNvPr>
          <p:cNvSpPr/>
          <p:nvPr/>
        </p:nvSpPr>
        <p:spPr>
          <a:xfrm>
            <a:off x="738231" y="3595075"/>
            <a:ext cx="109915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Az utalványrendelet hibás egyenlegű (mínuszos számla esetén pozitív) részletezőt/előirányzatkódot tartalmaz a kapcsolódó bizonylatukkal/számlájukkal együtt. A 906 mp-ban ellenőrizni a kell az utalványrendeletek könyvelési adatait.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Ezt követően a szükséges javítást a 93/1232/1423/1372 menüpontban lehet megtenni.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98864F9-E84D-4247-858B-0C28C2A7F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056" y="1993058"/>
            <a:ext cx="6916765" cy="1299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7AE9511-8AD7-4BF4-868D-359DF33F9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919" y="4582130"/>
            <a:ext cx="7856901" cy="1089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4443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86EB30C-4FB4-417A-8F92-F430B98377D4}"/>
              </a:ext>
            </a:extLst>
          </p:cNvPr>
          <p:cNvSpPr/>
          <p:nvPr/>
        </p:nvSpPr>
        <p:spPr>
          <a:xfrm>
            <a:off x="838200" y="1360663"/>
            <a:ext cx="7089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Utalványrendeletek hibás egyenlegeinek ellenőrzése – 1. példa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04159010-4DD8-4BF1-8744-B87E4045F6AA}"/>
              </a:ext>
            </a:extLst>
          </p:cNvPr>
          <p:cNvSpPr/>
          <p:nvPr/>
        </p:nvSpPr>
        <p:spPr>
          <a:xfrm>
            <a:off x="821422" y="1843583"/>
            <a:ext cx="3347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991 mp – ellenőrzés eredménye</a:t>
            </a:r>
            <a:endParaRPr lang="hu-HU" dirty="0">
              <a:effectLst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93B621A5-D16D-401D-9327-9B31785F2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898" y="1948328"/>
            <a:ext cx="5364945" cy="1546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8155E942-6651-4105-AD63-867D1595B162}"/>
              </a:ext>
            </a:extLst>
          </p:cNvPr>
          <p:cNvSpPr/>
          <p:nvPr/>
        </p:nvSpPr>
        <p:spPr>
          <a:xfrm>
            <a:off x="838200" y="3558131"/>
            <a:ext cx="2877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906 mp – adatok ellenőrzése</a:t>
            </a:r>
            <a:endParaRPr lang="hu-HU" dirty="0">
              <a:effectLst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5A9A38A-D06A-4EB4-8B95-59DC180CC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22" y="3988502"/>
            <a:ext cx="9609653" cy="1035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C4DEF74B-431E-4DA6-869D-7BABD59C3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422" y="5192498"/>
            <a:ext cx="10891621" cy="1327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463FE05A-F456-4D37-825D-0B75125FC818}"/>
              </a:ext>
            </a:extLst>
          </p:cNvPr>
          <p:cNvCxnSpPr/>
          <p:nvPr/>
        </p:nvCxnSpPr>
        <p:spPr>
          <a:xfrm flipH="1">
            <a:off x="4630723" y="2692866"/>
            <a:ext cx="1946246" cy="157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E2A2759A-78DE-424C-98DB-EF99835E19F0}"/>
              </a:ext>
            </a:extLst>
          </p:cNvPr>
          <p:cNvCxnSpPr/>
          <p:nvPr/>
        </p:nvCxnSpPr>
        <p:spPr>
          <a:xfrm flipH="1">
            <a:off x="6096000" y="2652834"/>
            <a:ext cx="1009065" cy="1610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BC0B2AE7-D88A-47B6-977C-286409AA4A0D}"/>
              </a:ext>
            </a:extLst>
          </p:cNvPr>
          <p:cNvCxnSpPr/>
          <p:nvPr/>
        </p:nvCxnSpPr>
        <p:spPr>
          <a:xfrm>
            <a:off x="7657873" y="2690186"/>
            <a:ext cx="135499" cy="1599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CD9EF4D6-1293-43AB-9F21-1EE57BACF3D3}"/>
              </a:ext>
            </a:extLst>
          </p:cNvPr>
          <p:cNvCxnSpPr/>
          <p:nvPr/>
        </p:nvCxnSpPr>
        <p:spPr>
          <a:xfrm>
            <a:off x="8439963" y="2692866"/>
            <a:ext cx="1097650" cy="157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230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86EB30C-4FB4-417A-8F92-F430B98377D4}"/>
              </a:ext>
            </a:extLst>
          </p:cNvPr>
          <p:cNvSpPr/>
          <p:nvPr/>
        </p:nvSpPr>
        <p:spPr>
          <a:xfrm>
            <a:off x="838200" y="1333396"/>
            <a:ext cx="6840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i="1" dirty="0"/>
              <a:t>Utalványrendeletek hibás egyenlegeinek ellenőrzése – 1. példa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A1955404-5A54-4630-ACB4-1695D082A6A1}"/>
              </a:ext>
            </a:extLst>
          </p:cNvPr>
          <p:cNvSpPr/>
          <p:nvPr/>
        </p:nvSpPr>
        <p:spPr>
          <a:xfrm>
            <a:off x="838200" y="1825625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Részletes lekérdezés elvégzése</a:t>
            </a:r>
            <a:endParaRPr lang="hu-HU" dirty="0">
              <a:effectLst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10B553D-E0CE-4FEB-BE9A-1304C0E24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65" y="2323803"/>
            <a:ext cx="9632515" cy="1066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E099AC8-19B1-4089-9835-12A4CAAA4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65" y="3653883"/>
            <a:ext cx="10891621" cy="1218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079F9150-26A1-4CF8-8E64-8CC999B760D3}"/>
              </a:ext>
            </a:extLst>
          </p:cNvPr>
          <p:cNvSpPr/>
          <p:nvPr/>
        </p:nvSpPr>
        <p:spPr>
          <a:xfrm>
            <a:off x="907366" y="5136196"/>
            <a:ext cx="10132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utalványrendeletek Áfa kategóriája eltér az előírás Áfa kategóriájától.</a:t>
            </a:r>
          </a:p>
          <a:p>
            <a:r>
              <a:rPr lang="hu-HU" dirty="0"/>
              <a:t>Megoldás: Mindkét utalványrendeleten az ÁFA kategóriát javítani kell. A javítás a 93 mp-ban elvégezhető.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921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39635"/>
            <a:ext cx="10902507" cy="1262742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0158"/>
            <a:ext cx="11267642" cy="47068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/>
              <a:t>991 mp – ellenőrzései</a:t>
            </a:r>
          </a:p>
          <a:p>
            <a:pPr marL="0" indent="0">
              <a:buNone/>
            </a:pPr>
            <a:r>
              <a:rPr lang="hu-HU" i="1" dirty="0"/>
              <a:t>Felhasználó által javítható hibák:</a:t>
            </a:r>
          </a:p>
          <a:p>
            <a:pPr marL="0" indent="0">
              <a:buNone/>
            </a:pPr>
            <a:r>
              <a:rPr lang="hu-HU" dirty="0"/>
              <a:t>A hiba javítása csak a felhasználó által történhet meg, mert hibaszűrés eredménye önmagában nem adja meg a választ, hogy mit kell kijavítani.</a:t>
            </a:r>
          </a:p>
          <a:p>
            <a:pPr marL="0" indent="0">
              <a:buNone/>
            </a:pPr>
            <a:r>
              <a:rPr lang="hu-HU" i="1" dirty="0"/>
              <a:t>Tájékoztató jellegű ellenőrzések:</a:t>
            </a:r>
          </a:p>
          <a:p>
            <a:pPr marL="0" indent="0">
              <a:buNone/>
            </a:pPr>
            <a:r>
              <a:rPr lang="hu-HU" dirty="0"/>
              <a:t>Felhasználói felülvizsgálatot igényel, mert lehet, hogy nincs hiba, de a rögzített adatok alapján hiba valószínűsíthető.</a:t>
            </a:r>
          </a:p>
          <a:p>
            <a:pPr marL="0" indent="0">
              <a:buNone/>
            </a:pPr>
            <a:r>
              <a:rPr lang="hu-HU" i="1" dirty="0"/>
              <a:t>Felhasználó által nem javítható hibák:</a:t>
            </a:r>
          </a:p>
          <a:p>
            <a:pPr marL="0" indent="0">
              <a:buNone/>
            </a:pPr>
            <a:r>
              <a:rPr lang="hu-HU" dirty="0"/>
              <a:t>Nincs teendője a felhasználónak, mert a hibás eredményű ellenőrzésről automatikus levelet kap az üzemeltető és a háttrében történik a javítás. Nem kell az ilyen hibáról bejelentést küldeni.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5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86EB30C-4FB4-417A-8F92-F430B98377D4}"/>
              </a:ext>
            </a:extLst>
          </p:cNvPr>
          <p:cNvSpPr/>
          <p:nvPr/>
        </p:nvSpPr>
        <p:spPr>
          <a:xfrm>
            <a:off x="838200" y="1360663"/>
            <a:ext cx="5403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Utalványrendeletek hibás egyenlegeinek ellenőrzése – 2. példa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4059BEE-1B61-49B4-A5CB-D8EF005D8C2B}"/>
              </a:ext>
            </a:extLst>
          </p:cNvPr>
          <p:cNvSpPr/>
          <p:nvPr/>
        </p:nvSpPr>
        <p:spPr>
          <a:xfrm>
            <a:off x="3025753" y="2081340"/>
            <a:ext cx="318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991 mp – ellenőrzés eredménye</a:t>
            </a:r>
            <a:endParaRPr lang="hu-HU" dirty="0">
              <a:effectLst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9935998-D686-449B-88F7-E47911DB8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773" y="1501443"/>
            <a:ext cx="5403048" cy="1554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590A9BF0-C74C-435A-80A7-FB140F357E55}"/>
              </a:ext>
            </a:extLst>
          </p:cNvPr>
          <p:cNvSpPr/>
          <p:nvPr/>
        </p:nvSpPr>
        <p:spPr>
          <a:xfrm>
            <a:off x="4657112" y="3310442"/>
            <a:ext cx="2877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906 mp – adatok ellenőrzése</a:t>
            </a:r>
            <a:endParaRPr lang="hu-HU" dirty="0">
              <a:effectLst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669CE5F-5596-4F08-83F1-A928DF873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58" y="2842619"/>
            <a:ext cx="3779848" cy="115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8E1DB3E-0AAE-4557-B539-3A7490288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8538" y="3897708"/>
            <a:ext cx="9632515" cy="111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9DEF57E-EA1B-4572-8111-012C94D31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5026566"/>
            <a:ext cx="9010475" cy="144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A48C484B-8B4B-410E-ACBA-806B3A2DE244}"/>
              </a:ext>
            </a:extLst>
          </p:cNvPr>
          <p:cNvCxnSpPr/>
          <p:nvPr/>
        </p:nvCxnSpPr>
        <p:spPr>
          <a:xfrm flipH="1">
            <a:off x="4370664" y="2384231"/>
            <a:ext cx="2709644" cy="651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00D3324C-D4D7-4CAD-A7A3-7A2C47D4F3BA}"/>
              </a:ext>
            </a:extLst>
          </p:cNvPr>
          <p:cNvCxnSpPr/>
          <p:nvPr/>
        </p:nvCxnSpPr>
        <p:spPr>
          <a:xfrm flipH="1">
            <a:off x="5670958" y="2203486"/>
            <a:ext cx="2667699" cy="1980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2A469A39-8C37-4029-A557-1B6B92C62959}"/>
              </a:ext>
            </a:extLst>
          </p:cNvPr>
          <p:cNvCxnSpPr/>
          <p:nvPr/>
        </p:nvCxnSpPr>
        <p:spPr>
          <a:xfrm flipH="1">
            <a:off x="7194650" y="2259197"/>
            <a:ext cx="1620575" cy="1925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3DFDFF35-E03E-4D23-B2FC-258B235E3ECC}"/>
              </a:ext>
            </a:extLst>
          </p:cNvPr>
          <p:cNvCxnSpPr/>
          <p:nvPr/>
        </p:nvCxnSpPr>
        <p:spPr>
          <a:xfrm flipH="1">
            <a:off x="9028297" y="2266006"/>
            <a:ext cx="324206" cy="1917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81E9B127-8891-4215-80F9-2ECACCE7141A}"/>
              </a:ext>
            </a:extLst>
          </p:cNvPr>
          <p:cNvCxnSpPr/>
          <p:nvPr/>
        </p:nvCxnSpPr>
        <p:spPr>
          <a:xfrm>
            <a:off x="10251184" y="2278750"/>
            <a:ext cx="237727" cy="1936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66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737"/>
            <a:ext cx="10515600" cy="4351338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86EB30C-4FB4-417A-8F92-F430B98377D4}"/>
              </a:ext>
            </a:extLst>
          </p:cNvPr>
          <p:cNvSpPr/>
          <p:nvPr/>
        </p:nvSpPr>
        <p:spPr>
          <a:xfrm>
            <a:off x="838198" y="1287962"/>
            <a:ext cx="7148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Utalványrendeletek hibás egyenlegeinek ellenőrzése – 2. példa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81CA3FC9-74DC-4030-8E02-21306F142B3D}"/>
              </a:ext>
            </a:extLst>
          </p:cNvPr>
          <p:cNvSpPr/>
          <p:nvPr/>
        </p:nvSpPr>
        <p:spPr>
          <a:xfrm>
            <a:off x="838198" y="1755540"/>
            <a:ext cx="1495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Ellenőrizzük le a részletes adatokat is</a:t>
            </a:r>
            <a:endParaRPr lang="hu-HU" dirty="0">
              <a:effectLst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E8EFBDF-8DCF-469C-BE34-3681967DE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251" y="1727484"/>
            <a:ext cx="9330570" cy="3475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FDDE4364-441F-456C-A8B7-B0ED18F043E2}"/>
              </a:ext>
            </a:extLst>
          </p:cNvPr>
          <p:cNvSpPr/>
          <p:nvPr/>
        </p:nvSpPr>
        <p:spPr>
          <a:xfrm>
            <a:off x="617204" y="5211994"/>
            <a:ext cx="11112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részletes adatokból az látható, hogy a (KÖT) </a:t>
            </a:r>
            <a:r>
              <a:rPr lang="hu-HU" dirty="0" err="1"/>
              <a:t>ei</a:t>
            </a:r>
            <a:r>
              <a:rPr lang="hu-HU" dirty="0"/>
              <a:t>. kódon csak előírások találhatóak, az (ÖNV) </a:t>
            </a:r>
            <a:r>
              <a:rPr lang="hu-HU" dirty="0" err="1"/>
              <a:t>ei</a:t>
            </a:r>
            <a:r>
              <a:rPr lang="hu-HU" dirty="0"/>
              <a:t>. kódon pedig előírások és teljesítések is. Ez alapján valószínűleg a bizonylaton kell a helyesbítést elvégezni.</a:t>
            </a:r>
          </a:p>
          <a:p>
            <a:r>
              <a:rPr lang="hu-HU" dirty="0"/>
              <a:t>Javítás: 1423 </a:t>
            </a:r>
            <a:r>
              <a:rPr lang="hu-HU" dirty="0" err="1"/>
              <a:t>mp-ben</a:t>
            </a:r>
            <a:r>
              <a:rPr lang="hu-HU" dirty="0"/>
              <a:t> helyesbíteni kell az </a:t>
            </a:r>
            <a:r>
              <a:rPr lang="hu-HU" dirty="0" err="1"/>
              <a:t>ei</a:t>
            </a:r>
            <a:r>
              <a:rPr lang="hu-HU" dirty="0"/>
              <a:t>. kódot.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3024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8" y="365125"/>
            <a:ext cx="10891622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462178" y="1316611"/>
            <a:ext cx="8681821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i="1" dirty="0"/>
              <a:t>Utalványrendelet ellenőrzés – 35*, 42* hibás egyenleg</a:t>
            </a:r>
            <a:endParaRPr lang="hu-H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74EF0AD-A69E-45C0-952F-DBF5BEC6A624}"/>
              </a:ext>
            </a:extLst>
          </p:cNvPr>
          <p:cNvSpPr/>
          <p:nvPr/>
        </p:nvSpPr>
        <p:spPr>
          <a:xfrm>
            <a:off x="462179" y="4064317"/>
            <a:ext cx="112676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Az utalványrendelet és a hozzá kapcsolódó bizonylat vagy számla összesítve hibás egyenlegű 351*, 352*, 42* főkönyvet tartalmaz. A 906 mp-ban ellenőrizni a kell a számla/bizonylat és az utalványrendelet rovat adatait. A B/K összesítőn belül azokra a paraméterekre csoportosítsunk, melyek a hibalistán is szerepelnek. Ezt követően a szükséges javítást a helyesbítő menüpontokban lehet megtenni.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EA5923B-DF4D-46C7-9358-B433BA323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155" y="2103308"/>
            <a:ext cx="9330666" cy="1729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5250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86EB30C-4FB4-417A-8F92-F430B98377D4}"/>
              </a:ext>
            </a:extLst>
          </p:cNvPr>
          <p:cNvSpPr/>
          <p:nvPr/>
        </p:nvSpPr>
        <p:spPr>
          <a:xfrm>
            <a:off x="897621" y="1360663"/>
            <a:ext cx="7575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Utalványrendelet ellenőrzés – 35*, 42* hibás egyenleg – 1. példa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7CF9CE0-B55A-4DDE-82A4-2A9A3C153A97}"/>
              </a:ext>
            </a:extLst>
          </p:cNvPr>
          <p:cNvSpPr/>
          <p:nvPr/>
        </p:nvSpPr>
        <p:spPr>
          <a:xfrm>
            <a:off x="897621" y="1755540"/>
            <a:ext cx="318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991 mp – ellenőrzés eredménye</a:t>
            </a:r>
            <a:endParaRPr lang="hu-HU" dirty="0">
              <a:effectLst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746F8EB-D3DB-4E18-A025-389255DB0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533" y="1940206"/>
            <a:ext cx="6538527" cy="114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81CA86F6-A13D-4F00-8543-10C5CAF88186}"/>
              </a:ext>
            </a:extLst>
          </p:cNvPr>
          <p:cNvSpPr/>
          <p:nvPr/>
        </p:nvSpPr>
        <p:spPr>
          <a:xfrm>
            <a:off x="838200" y="3395688"/>
            <a:ext cx="2930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906 mp – adatok ellenőrzése </a:t>
            </a:r>
            <a:endParaRPr lang="hu-HU" dirty="0">
              <a:effectLst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AE7126A-4090-474F-8CF5-C1EFABBE2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572" y="3534204"/>
            <a:ext cx="746667" cy="105165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A669ECDA-D440-4759-A03E-1E73D5B8C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122" y="3557279"/>
            <a:ext cx="898477" cy="104403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211A71A-8809-4468-AA22-07867CA4B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621" y="4735522"/>
            <a:ext cx="7780694" cy="998307"/>
          </a:xfrm>
          <a:prstGeom prst="rect">
            <a:avLst/>
          </a:prstGeom>
        </p:spPr>
      </p:pic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F0C0C312-7825-420A-8DDD-F79BEFD4B1E4}"/>
              </a:ext>
            </a:extLst>
          </p:cNvPr>
          <p:cNvCxnSpPr/>
          <p:nvPr/>
        </p:nvCxnSpPr>
        <p:spPr>
          <a:xfrm flipH="1">
            <a:off x="4882393" y="2827707"/>
            <a:ext cx="896179" cy="752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B6EF49D5-52DE-4223-AC63-5362E24F1C32}"/>
              </a:ext>
            </a:extLst>
          </p:cNvPr>
          <p:cNvCxnSpPr/>
          <p:nvPr/>
        </p:nvCxnSpPr>
        <p:spPr>
          <a:xfrm flipH="1">
            <a:off x="6151905" y="2861193"/>
            <a:ext cx="2111251" cy="802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287D5319-229D-4D57-89BC-1C05825B9CF2}"/>
              </a:ext>
            </a:extLst>
          </p:cNvPr>
          <p:cNvCxnSpPr/>
          <p:nvPr/>
        </p:nvCxnSpPr>
        <p:spPr>
          <a:xfrm flipH="1">
            <a:off x="4377847" y="2851048"/>
            <a:ext cx="3941398" cy="220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273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86EB30C-4FB4-417A-8F92-F430B98377D4}"/>
              </a:ext>
            </a:extLst>
          </p:cNvPr>
          <p:cNvSpPr/>
          <p:nvPr/>
        </p:nvSpPr>
        <p:spPr>
          <a:xfrm>
            <a:off x="897621" y="1360663"/>
            <a:ext cx="7575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Utalványrendelet ellenőrzés – 35*, 42* hibás egyenleg – 1. példa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BF7CE5C-7A50-4849-99F1-9F83CEBE9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38" y="2401744"/>
            <a:ext cx="10731531" cy="2640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E8306BA6-8F5F-4197-87B4-2A50179C998A}"/>
              </a:ext>
            </a:extLst>
          </p:cNvPr>
          <p:cNvSpPr/>
          <p:nvPr/>
        </p:nvSpPr>
        <p:spPr>
          <a:xfrm>
            <a:off x="1037438" y="5288191"/>
            <a:ext cx="10731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előírás több főkönyvön történt meg, de a teljesítés ettől részben eltér. A részletes adatok alapján látszik, hogy az eltérés a 35111 és a 351112 főkönyv között. A felhasználónak kell az adatok alapján eldönteni, hogy az előírást vagy a teljesítést kell-e javítani.</a:t>
            </a:r>
            <a:endParaRPr lang="hu-HU" dirty="0">
              <a:effectLst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BA2C7C16-0F48-4581-B0E2-929DA2D2A3D9}"/>
              </a:ext>
            </a:extLst>
          </p:cNvPr>
          <p:cNvSpPr/>
          <p:nvPr/>
        </p:nvSpPr>
        <p:spPr>
          <a:xfrm>
            <a:off x="897621" y="1791067"/>
            <a:ext cx="300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A részletes adatok ellenőrzése</a:t>
            </a:r>
            <a:endParaRPr lang="hu-HU" dirty="0">
              <a:effectLst/>
            </a:endParaRPr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595F0B1F-F5FA-406D-B7D4-D837633B4E2A}"/>
              </a:ext>
            </a:extLst>
          </p:cNvPr>
          <p:cNvCxnSpPr/>
          <p:nvPr/>
        </p:nvCxnSpPr>
        <p:spPr>
          <a:xfrm flipH="1">
            <a:off x="10534650" y="3171825"/>
            <a:ext cx="647700" cy="1514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891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7113864" y="1458208"/>
            <a:ext cx="45261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/>
              <a:t>49* = 0</a:t>
            </a:r>
          </a:p>
          <a:p>
            <a:r>
              <a:rPr lang="hu-HU" sz="1600" dirty="0"/>
              <a:t>35*: nem lehet K egyenlege</a:t>
            </a:r>
          </a:p>
          <a:p>
            <a:r>
              <a:rPr lang="hu-HU" sz="1600" dirty="0"/>
              <a:t>42*: nem lehet T egyenlege</a:t>
            </a:r>
          </a:p>
          <a:p>
            <a:r>
              <a:rPr lang="hu-HU" sz="1600" dirty="0"/>
              <a:t>7* = 591*</a:t>
            </a:r>
          </a:p>
          <a:p>
            <a:r>
              <a:rPr lang="hu-HU" sz="1600" dirty="0"/>
              <a:t>7* = 5* kivéve 591*</a:t>
            </a:r>
          </a:p>
          <a:p>
            <a:r>
              <a:rPr lang="hu-HU" sz="1600" dirty="0"/>
              <a:t>05* </a:t>
            </a:r>
            <a:r>
              <a:rPr lang="hu-HU" sz="1600" dirty="0" err="1"/>
              <a:t>Ei</a:t>
            </a:r>
            <a:r>
              <a:rPr lang="hu-HU" sz="1600" dirty="0"/>
              <a:t>, nem lehet K egyenlege</a:t>
            </a:r>
          </a:p>
          <a:p>
            <a:r>
              <a:rPr lang="hu-HU" sz="1600" dirty="0"/>
              <a:t>09* </a:t>
            </a:r>
            <a:r>
              <a:rPr lang="hu-HU" sz="1600" dirty="0" err="1"/>
              <a:t>Ei</a:t>
            </a:r>
            <a:r>
              <a:rPr lang="hu-HU" sz="1600" dirty="0"/>
              <a:t>, nem lehet T egyenlege</a:t>
            </a:r>
          </a:p>
          <a:p>
            <a:r>
              <a:rPr lang="hu-HU" sz="1600" dirty="0"/>
              <a:t>05* </a:t>
            </a:r>
            <a:r>
              <a:rPr lang="hu-HU" sz="1600" dirty="0" err="1"/>
              <a:t>Kö</a:t>
            </a:r>
            <a:r>
              <a:rPr lang="hu-HU" sz="1600" dirty="0"/>
              <a:t>, nem lehet T egyenlege</a:t>
            </a:r>
          </a:p>
          <a:p>
            <a:r>
              <a:rPr lang="hu-HU" sz="1600" dirty="0"/>
              <a:t>09* </a:t>
            </a:r>
            <a:r>
              <a:rPr lang="hu-HU" sz="1600" dirty="0" err="1"/>
              <a:t>Kö</a:t>
            </a:r>
            <a:r>
              <a:rPr lang="hu-HU" sz="1600" dirty="0"/>
              <a:t>, nem lehet K egyenlege</a:t>
            </a:r>
          </a:p>
          <a:p>
            <a:r>
              <a:rPr lang="hu-HU" sz="1600" dirty="0"/>
              <a:t>35* = (09* </a:t>
            </a:r>
            <a:r>
              <a:rPr lang="hu-HU" sz="1600" dirty="0" err="1"/>
              <a:t>Kö</a:t>
            </a:r>
            <a:r>
              <a:rPr lang="hu-HU" sz="1600" dirty="0"/>
              <a:t>. - (09* Telj. - 098173*)</a:t>
            </a:r>
          </a:p>
          <a:p>
            <a:r>
              <a:rPr lang="hu-HU" sz="1600" dirty="0"/>
              <a:t>42* + (0021 + 0023 = (05* </a:t>
            </a:r>
            <a:r>
              <a:rPr lang="hu-HU" sz="1600" dirty="0" err="1"/>
              <a:t>Kö</a:t>
            </a:r>
            <a:r>
              <a:rPr lang="hu-HU" sz="1600" dirty="0"/>
              <a:t>. - (05* Telj. - 059163*)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057F413-F227-496C-9910-B032921FB6EB}"/>
              </a:ext>
            </a:extLst>
          </p:cNvPr>
          <p:cNvSpPr/>
          <p:nvPr/>
        </p:nvSpPr>
        <p:spPr>
          <a:xfrm>
            <a:off x="399176" y="1273541"/>
            <a:ext cx="226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i="1" dirty="0"/>
              <a:t>Főkönyvi ellenőrzések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66BA493-0ADE-4701-9FC1-9AF7BC385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932" y="4388928"/>
            <a:ext cx="9156889" cy="1409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A04D3903-E9A2-447F-9250-D5741CE17A8A}"/>
              </a:ext>
            </a:extLst>
          </p:cNvPr>
          <p:cNvSpPr/>
          <p:nvPr/>
        </p:nvSpPr>
        <p:spPr>
          <a:xfrm>
            <a:off x="462179" y="240099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i="1" dirty="0"/>
              <a:t>Lehetséges okok: </a:t>
            </a:r>
            <a:r>
              <a:rPr lang="hu-HU" dirty="0"/>
              <a:t>Hibás egyenlegű számla és bizonylat van az adott főkönyvön. Lehet, hogy a számla/bizonylat előjele és a számla egyenlege között nincs eltérés, ezért másik ellenőrzés nem jelzi hibának. </a:t>
            </a:r>
            <a:endParaRPr lang="hu-HU" dirty="0">
              <a:effectLst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FF66C80-1BA3-4BEE-B135-31FDBEA3C7FE}"/>
              </a:ext>
            </a:extLst>
          </p:cNvPr>
          <p:cNvSpPr/>
          <p:nvPr/>
        </p:nvSpPr>
        <p:spPr>
          <a:xfrm>
            <a:off x="462179" y="5807631"/>
            <a:ext cx="9269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/>
              <a:t>Megoldás: </a:t>
            </a:r>
            <a:r>
              <a:rPr lang="hu-HU" dirty="0"/>
              <a:t>Keresni kell a 906 mp-ban a ellenkező egyenlegű bizonylatot/számlát.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8548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86EB30C-4FB4-417A-8F92-F430B98377D4}"/>
              </a:ext>
            </a:extLst>
          </p:cNvPr>
          <p:cNvSpPr/>
          <p:nvPr/>
        </p:nvSpPr>
        <p:spPr>
          <a:xfrm>
            <a:off x="897621" y="1360663"/>
            <a:ext cx="7575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Főkönyvi ellenőrzések – 1. példa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0DC4FB5-AD4F-4A37-9847-E4E6DA39F8D2}"/>
              </a:ext>
            </a:extLst>
          </p:cNvPr>
          <p:cNvSpPr/>
          <p:nvPr/>
        </p:nvSpPr>
        <p:spPr>
          <a:xfrm>
            <a:off x="897621" y="1825625"/>
            <a:ext cx="318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991 mp – ellenőrzés eredménye</a:t>
            </a:r>
            <a:endParaRPr lang="hu-HU" dirty="0">
              <a:effectLst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E5D923A-BD3B-42CF-8A15-3C9853BCB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824" y="2010291"/>
            <a:ext cx="5014395" cy="252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485F469B-AB4B-421E-8D74-FF375B8ED4F7}"/>
              </a:ext>
            </a:extLst>
          </p:cNvPr>
          <p:cNvSpPr/>
          <p:nvPr/>
        </p:nvSpPr>
        <p:spPr>
          <a:xfrm>
            <a:off x="918592" y="4162864"/>
            <a:ext cx="2877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906 mp – adatok ellenőrzése</a:t>
            </a:r>
            <a:endParaRPr lang="hu-HU" dirty="0">
              <a:effectLst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469078A-4CBE-4490-8B6A-AE9ABE5FA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262" y="4777172"/>
            <a:ext cx="777307" cy="1013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BDD21D04-DD53-4553-A267-21E63900C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035" y="4756710"/>
            <a:ext cx="6043184" cy="1127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1707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38273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86EB30C-4FB4-417A-8F92-F430B98377D4}"/>
              </a:ext>
            </a:extLst>
          </p:cNvPr>
          <p:cNvSpPr/>
          <p:nvPr/>
        </p:nvSpPr>
        <p:spPr>
          <a:xfrm>
            <a:off x="897621" y="1360663"/>
            <a:ext cx="7575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Főkönyvi ellenőrzések – 1. példa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DE48F3C1-AEAB-407F-A507-89A30E56B1F0}"/>
              </a:ext>
            </a:extLst>
          </p:cNvPr>
          <p:cNvSpPr/>
          <p:nvPr/>
        </p:nvSpPr>
        <p:spPr>
          <a:xfrm>
            <a:off x="5641071" y="1456293"/>
            <a:ext cx="2070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/>
              <a:t>A szűrés eredménye</a:t>
            </a:r>
            <a:endParaRPr lang="hu-HU" dirty="0">
              <a:effectLst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F25A4BF6-EEA7-460C-8742-0173B3125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048" y="1629098"/>
            <a:ext cx="3414056" cy="3246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9780CCC9-540F-41DE-ACCC-98CC83431B3E}"/>
              </a:ext>
            </a:extLst>
          </p:cNvPr>
          <p:cNvSpPr/>
          <p:nvPr/>
        </p:nvSpPr>
        <p:spPr>
          <a:xfrm>
            <a:off x="897621" y="19707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902 mp - főkönyvi ellenőrzés</a:t>
            </a:r>
          </a:p>
          <a:p>
            <a:r>
              <a:rPr lang="hu-HU" dirty="0"/>
              <a:t>A főkönyv mezőt a 351* főkönyvekre szűkítjük.</a:t>
            </a:r>
            <a:endParaRPr lang="hu-HU" dirty="0">
              <a:effectLst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7102483A-0004-4FCC-ACFE-A65368D68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31" y="2778865"/>
            <a:ext cx="5608806" cy="495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CABB06CF-20AD-4885-9809-6E07827FE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99" y="3635168"/>
            <a:ext cx="7172675" cy="1546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CDD9490A-628D-4D36-A8B5-3208887F1EDD}"/>
              </a:ext>
            </a:extLst>
          </p:cNvPr>
          <p:cNvCxnSpPr>
            <a:cxnSpLocks/>
          </p:cNvCxnSpPr>
          <p:nvPr/>
        </p:nvCxnSpPr>
        <p:spPr>
          <a:xfrm flipH="1">
            <a:off x="7125402" y="2843717"/>
            <a:ext cx="3933123" cy="141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E35A77E5-7A72-4CCA-8125-5A77AB771D39}"/>
              </a:ext>
            </a:extLst>
          </p:cNvPr>
          <p:cNvCxnSpPr>
            <a:cxnSpLocks/>
          </p:cNvCxnSpPr>
          <p:nvPr/>
        </p:nvCxnSpPr>
        <p:spPr>
          <a:xfrm flipH="1">
            <a:off x="8010875" y="2843717"/>
            <a:ext cx="3271794" cy="2028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CA76222D-9D6A-438D-B100-96B11724C32C}"/>
              </a:ext>
            </a:extLst>
          </p:cNvPr>
          <p:cNvCxnSpPr>
            <a:cxnSpLocks/>
          </p:cNvCxnSpPr>
          <p:nvPr/>
        </p:nvCxnSpPr>
        <p:spPr>
          <a:xfrm>
            <a:off x="7000875" y="4263107"/>
            <a:ext cx="701417" cy="538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D0F48F1C-81C3-4F5C-A078-780101B6D95A}"/>
              </a:ext>
            </a:extLst>
          </p:cNvPr>
          <p:cNvCxnSpPr>
            <a:cxnSpLocks/>
          </p:cNvCxnSpPr>
          <p:nvPr/>
        </p:nvCxnSpPr>
        <p:spPr>
          <a:xfrm flipH="1" flipV="1">
            <a:off x="6867525" y="4296921"/>
            <a:ext cx="662969" cy="569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églalap 32">
            <a:extLst>
              <a:ext uri="{FF2B5EF4-FFF2-40B4-BE49-F238E27FC236}">
                <a16:creationId xmlns:a16="http://schemas.microsoft.com/office/drawing/2014/main" id="{2E9ED265-398C-4794-9311-1387E9A23992}"/>
              </a:ext>
            </a:extLst>
          </p:cNvPr>
          <p:cNvSpPr/>
          <p:nvPr/>
        </p:nvSpPr>
        <p:spPr>
          <a:xfrm>
            <a:off x="686926" y="5337908"/>
            <a:ext cx="11102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Itt láthatjuk azt is, hogy vannak olyan hibák, amik több ellenőrzésnél is megjelennek. Ha az utalványrendeletek 35*,42* hibás egyenlegeinél és a főkönyvi ellenőrzésnél is hiba van, akkor 35*, 42* egyenleg javítás után célszerű a főkönyvi ellenőrzést újból lefuttatni.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1246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86EB30C-4FB4-417A-8F92-F430B98377D4}"/>
              </a:ext>
            </a:extLst>
          </p:cNvPr>
          <p:cNvSpPr/>
          <p:nvPr/>
        </p:nvSpPr>
        <p:spPr>
          <a:xfrm>
            <a:off x="897621" y="1308022"/>
            <a:ext cx="7575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Főkönyvi ellenőrzések – 2. példa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0DC4FB5-AD4F-4A37-9847-E4E6DA39F8D2}"/>
              </a:ext>
            </a:extLst>
          </p:cNvPr>
          <p:cNvSpPr/>
          <p:nvPr/>
        </p:nvSpPr>
        <p:spPr>
          <a:xfrm>
            <a:off x="897621" y="1637501"/>
            <a:ext cx="318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991 mp – ellenőrzés eredménye</a:t>
            </a:r>
            <a:endParaRPr lang="hu-HU" dirty="0">
              <a:effectLst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8E095CB8-5834-4DF3-A1F9-22F0A635B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21" y="1950737"/>
            <a:ext cx="3901778" cy="2690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7B12E30D-0199-4EDA-B242-406821828CB6}"/>
              </a:ext>
            </a:extLst>
          </p:cNvPr>
          <p:cNvSpPr/>
          <p:nvPr/>
        </p:nvSpPr>
        <p:spPr>
          <a:xfrm>
            <a:off x="5257800" y="216052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Ilyen hiba akkor szokott előfordulni, amikor a bejövő végszámla le van könyvelve, de az elszámolt előlegnek a generált utalványrendeletének véglegesítése elmaradt.</a:t>
            </a:r>
          </a:p>
          <a:p>
            <a:r>
              <a:rPr lang="hu-HU" dirty="0"/>
              <a:t>A &lt;vég- és előlegszámla ellenőrzés&gt; hibakeresés ezt azért nem jelzi, mert az a könyvelt adatokat ellenőrzi le. </a:t>
            </a:r>
            <a:endParaRPr lang="hu-HU" dirty="0">
              <a:effectLst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9C00DA29-58EF-40BB-8ABB-05120F9434F2}"/>
              </a:ext>
            </a:extLst>
          </p:cNvPr>
          <p:cNvSpPr/>
          <p:nvPr/>
        </p:nvSpPr>
        <p:spPr>
          <a:xfrm>
            <a:off x="5213089" y="4057495"/>
            <a:ext cx="578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Ezért a keresést összeg alapján a 1501 mp-ban kezdjük meg.</a:t>
            </a:r>
            <a:endParaRPr lang="hu-HU" dirty="0">
              <a:effectLst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B51963A2-3110-426C-B6FF-03DAA1A10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92" y="4533699"/>
            <a:ext cx="10769416" cy="2324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8517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86EB30C-4FB4-417A-8F92-F430B98377D4}"/>
              </a:ext>
            </a:extLst>
          </p:cNvPr>
          <p:cNvSpPr/>
          <p:nvPr/>
        </p:nvSpPr>
        <p:spPr>
          <a:xfrm>
            <a:off x="897621" y="1360663"/>
            <a:ext cx="7575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Főkönyvi ellenőrzések – 2. példa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28C2C70-D4D4-4455-865C-B3FE099EDDAE}"/>
              </a:ext>
            </a:extLst>
          </p:cNvPr>
          <p:cNvSpPr/>
          <p:nvPr/>
        </p:nvSpPr>
        <p:spPr>
          <a:xfrm>
            <a:off x="897621" y="1825625"/>
            <a:ext cx="1083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Két utalványrendeletet találtunk azonos összeggel. Ez arra utal, hogy az előleg 50 % volt és a másik 50 %-ot a végszámlával kellett rendezni.</a:t>
            </a:r>
          </a:p>
          <a:p>
            <a:r>
              <a:rPr lang="hu-HU" dirty="0"/>
              <a:t>Ellenőrizzük le az utalványrendeletek és a számla kontírozását.</a:t>
            </a:r>
            <a:endParaRPr lang="hu-HU" dirty="0">
              <a:effectLst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5639D904-2A8D-468F-B640-246190C3A091}"/>
              </a:ext>
            </a:extLst>
          </p:cNvPr>
          <p:cNvSpPr/>
          <p:nvPr/>
        </p:nvSpPr>
        <p:spPr>
          <a:xfrm>
            <a:off x="897621" y="2813807"/>
            <a:ext cx="8138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2020/8508 utalványrendelet kontírozása még nem történt meg.</a:t>
            </a:r>
            <a:endParaRPr lang="hu-HU" dirty="0">
              <a:effectLst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B29DE82-3A33-44F5-BC07-B141D232F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13" y="3160467"/>
            <a:ext cx="6660457" cy="1028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42CCEB0C-4A40-4B87-92E0-EEE5C0C7D50C}"/>
              </a:ext>
            </a:extLst>
          </p:cNvPr>
          <p:cNvSpPr/>
          <p:nvPr/>
        </p:nvSpPr>
        <p:spPr>
          <a:xfrm>
            <a:off x="838199" y="4253282"/>
            <a:ext cx="10891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2021/8 utalványrendeleten van az elszámolt előleg költségvetési számvitelben történő teljesítésként megjelenítésére szolgáló adat.</a:t>
            </a:r>
            <a:endParaRPr lang="hu-HU" dirty="0">
              <a:effectLst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411BF24B-27F8-4F0D-A3C5-5EE38ABA0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21" y="4861012"/>
            <a:ext cx="10463167" cy="12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9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/>
              <a:t>Zárás indítását meggátló hibaszűrések</a:t>
            </a:r>
          </a:p>
          <a:p>
            <a:pPr lvl="1"/>
            <a:r>
              <a:rPr lang="hu-HU" dirty="0"/>
              <a:t>Egyedi utalványrendeletek</a:t>
            </a:r>
          </a:p>
          <a:p>
            <a:pPr lvl="1"/>
            <a:r>
              <a:rPr lang="hu-HU" dirty="0"/>
              <a:t>Utalványrendeletek 35*, 42* egyenleg problémák</a:t>
            </a:r>
          </a:p>
          <a:p>
            <a:pPr lvl="1"/>
            <a:r>
              <a:rPr lang="hu-HU" dirty="0"/>
              <a:t>Utalványrendeletek hibás egyenlegei</a:t>
            </a:r>
          </a:p>
          <a:p>
            <a:pPr lvl="1"/>
            <a:r>
              <a:rPr lang="hu-HU" dirty="0"/>
              <a:t>Bizonylat-Rovat-Fizetési határidő ellenőrzések</a:t>
            </a:r>
          </a:p>
          <a:p>
            <a:pPr lvl="1"/>
            <a:r>
              <a:rPr lang="hu-HU" dirty="0"/>
              <a:t>Hibás főkönyvi egyenlegek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>
                <a:highlight>
                  <a:srgbClr val="08B7A3"/>
                </a:highlight>
              </a:rPr>
              <a:t>Ezek közül bármelyik hibás eredménye esetén a zárás nem indítható el.</a:t>
            </a:r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03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86EB30C-4FB4-417A-8F92-F430B98377D4}"/>
              </a:ext>
            </a:extLst>
          </p:cNvPr>
          <p:cNvSpPr/>
          <p:nvPr/>
        </p:nvSpPr>
        <p:spPr>
          <a:xfrm>
            <a:off x="897621" y="1360663"/>
            <a:ext cx="7575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Főkönyvi ellenőrzések – 2. példa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382A96D-93BE-4FD3-A860-847F5A72C90F}"/>
              </a:ext>
            </a:extLst>
          </p:cNvPr>
          <p:cNvSpPr/>
          <p:nvPr/>
        </p:nvSpPr>
        <p:spPr>
          <a:xfrm>
            <a:off x="929215" y="1805971"/>
            <a:ext cx="2118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A számla kontírozása</a:t>
            </a:r>
            <a:endParaRPr lang="hu-HU" dirty="0">
              <a:effectLst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8E9D4A5-B633-4A60-B99D-E7FFD6BA0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22" y="2204306"/>
            <a:ext cx="10738399" cy="975238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0B20853B-DADD-4400-9CDA-940FA1ACEC36}"/>
              </a:ext>
            </a:extLst>
          </p:cNvPr>
          <p:cNvSpPr/>
          <p:nvPr/>
        </p:nvSpPr>
        <p:spPr>
          <a:xfrm>
            <a:off x="929215" y="3351993"/>
            <a:ext cx="427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Véglegesítsük a generált utalványrendeletet</a:t>
            </a:r>
            <a:endParaRPr lang="hu-HU" dirty="0">
              <a:effectLst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3F2A0D95-DEA4-4C26-BB8B-1F7CD21BC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422" y="3766141"/>
            <a:ext cx="5037257" cy="24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50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86EB30C-4FB4-417A-8F92-F430B98377D4}"/>
              </a:ext>
            </a:extLst>
          </p:cNvPr>
          <p:cNvSpPr/>
          <p:nvPr/>
        </p:nvSpPr>
        <p:spPr>
          <a:xfrm>
            <a:off x="897621" y="1360663"/>
            <a:ext cx="7575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Főkönyvi ellenőrzések – 2. példa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E3C3F38D-ED35-441E-9615-B39B1B5336BD}"/>
              </a:ext>
            </a:extLst>
          </p:cNvPr>
          <p:cNvSpPr/>
          <p:nvPr/>
        </p:nvSpPr>
        <p:spPr>
          <a:xfrm>
            <a:off x="945950" y="1772251"/>
            <a:ext cx="420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Ismételt ellenőrzést végzünk a 991 </a:t>
            </a:r>
            <a:r>
              <a:rPr lang="hu-HU" dirty="0" err="1"/>
              <a:t>mp-ben</a:t>
            </a:r>
            <a:endParaRPr lang="hu-HU" dirty="0">
              <a:effectLst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EAA54A9-9D16-419D-848D-EC8F35A96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777" y="1954799"/>
            <a:ext cx="4541914" cy="297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896CB5D-8EE6-4107-AE80-070CDACED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584" y="2594894"/>
            <a:ext cx="2415749" cy="1371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2DFE46C-723C-4F51-B786-B087830BB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717" y="2551288"/>
            <a:ext cx="3360711" cy="2483810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C4CCE773-EE02-447F-BCEC-06F3AE7EF525}"/>
              </a:ext>
            </a:extLst>
          </p:cNvPr>
          <p:cNvSpPr/>
          <p:nvPr/>
        </p:nvSpPr>
        <p:spPr>
          <a:xfrm>
            <a:off x="7390769" y="2661521"/>
            <a:ext cx="43390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nem könyvelt, de az időszakhoz tartozó utalványrendelet a &lt;</a:t>
            </a:r>
            <a:r>
              <a:rPr lang="hu-HU" dirty="0" err="1"/>
              <a:t>Kontírozatlan</a:t>
            </a:r>
            <a:r>
              <a:rPr lang="hu-HU" dirty="0"/>
              <a:t>/nem könyvelt/ nem összekapcsolt bizonylat, utalványrendelet&gt; szűrés eredménylistájában is megtalálható volt, mert a bank napja a vizsgált időszakra esett.</a:t>
            </a:r>
            <a:endParaRPr lang="hu-HU" dirty="0">
              <a:effectLst/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E220D4D-C02E-44C0-A669-C8B9D86DA7D4}"/>
              </a:ext>
            </a:extLst>
          </p:cNvPr>
          <p:cNvSpPr/>
          <p:nvPr/>
        </p:nvSpPr>
        <p:spPr>
          <a:xfrm>
            <a:off x="1182584" y="5205311"/>
            <a:ext cx="10402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Amennyiben nem egy összegből adódik az eltérés a keresési időszak szűkítésével állapítsuk meg a hiba pontos időpontját, illetve a 906 </a:t>
            </a:r>
            <a:r>
              <a:rPr lang="hu-HU" dirty="0" err="1"/>
              <a:t>mp-ben</a:t>
            </a:r>
            <a:r>
              <a:rPr lang="hu-HU" dirty="0"/>
              <a:t> az vizsgált időszakba tartozó kontírozott, de nem könyvelt tételeit szűrjük le.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5429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057F413-F227-496C-9910-B032921FB6EB}"/>
              </a:ext>
            </a:extLst>
          </p:cNvPr>
          <p:cNvSpPr/>
          <p:nvPr/>
        </p:nvSpPr>
        <p:spPr>
          <a:xfrm>
            <a:off x="399176" y="1273541"/>
            <a:ext cx="5205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i="1" dirty="0"/>
              <a:t>Bizonylat-rovat-fizetési határidő egyenleg ellenőrzés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427DC3A-A8F5-4BBA-846C-75D9C95E91A8}"/>
              </a:ext>
            </a:extLst>
          </p:cNvPr>
          <p:cNvSpPr/>
          <p:nvPr/>
        </p:nvSpPr>
        <p:spPr>
          <a:xfrm>
            <a:off x="462179" y="1878773"/>
            <a:ext cx="7345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program megvizsgálja, hogy a bizonylat előjeléhez képest </a:t>
            </a:r>
            <a:r>
              <a:rPr lang="hu-HU"/>
              <a:t>van-e a </a:t>
            </a:r>
            <a:r>
              <a:rPr lang="hu-HU" dirty="0"/>
              <a:t>rovatokon és részletezőkódon belül attól eltérő előjelű fizetési határidő szerinti egyenleg</a:t>
            </a:r>
            <a:endParaRPr lang="hu-HU" dirty="0">
              <a:effectLst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D44DADA-44CF-4086-988A-6368A4E53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878" y="2689199"/>
            <a:ext cx="5806943" cy="975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7D172357-EA01-49C6-8788-844D069C6DE3}"/>
              </a:ext>
            </a:extLst>
          </p:cNvPr>
          <p:cNvSpPr/>
          <p:nvPr/>
        </p:nvSpPr>
        <p:spPr>
          <a:xfrm>
            <a:off x="462179" y="37398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i="1" dirty="0"/>
              <a:t>Megoldás</a:t>
            </a:r>
            <a:r>
              <a:rPr lang="hu-HU" dirty="0"/>
              <a:t>: A 906 mp-ban a hibás bizonylaton belül (teljesítések nélkül) nyilvántartási </a:t>
            </a:r>
            <a:r>
              <a:rPr lang="hu-HU" dirty="0" err="1"/>
              <a:t>ellenszámlánként</a:t>
            </a:r>
            <a:r>
              <a:rPr lang="hu-HU" dirty="0"/>
              <a:t> rovatra és azon belül fizetési határidő szerint csoportosított listát lekérni. </a:t>
            </a:r>
            <a:endParaRPr lang="hu-HU" dirty="0">
              <a:effectLst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B18D340-B986-4080-A4BE-7636542A3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064" y="4840492"/>
            <a:ext cx="9868755" cy="12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73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334" y="365125"/>
            <a:ext cx="10864466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057F413-F227-496C-9910-B032921FB6EB}"/>
              </a:ext>
            </a:extLst>
          </p:cNvPr>
          <p:cNvSpPr/>
          <p:nvPr/>
        </p:nvSpPr>
        <p:spPr>
          <a:xfrm>
            <a:off x="904874" y="1273541"/>
            <a:ext cx="6505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/>
              <a:t>Bizonylat-rovat-fizetési határidő egyenleg ellenőrzés – 1. példa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7D172357-EA01-49C6-8788-844D069C6DE3}"/>
              </a:ext>
            </a:extLst>
          </p:cNvPr>
          <p:cNvSpPr/>
          <p:nvPr/>
        </p:nvSpPr>
        <p:spPr>
          <a:xfrm>
            <a:off x="462179" y="37398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 </a:t>
            </a:r>
            <a:endParaRPr lang="hu-HU" dirty="0">
              <a:effectLst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8076FDB-03E4-4295-8FCE-97944ADA7622}"/>
              </a:ext>
            </a:extLst>
          </p:cNvPr>
          <p:cNvSpPr/>
          <p:nvPr/>
        </p:nvSpPr>
        <p:spPr>
          <a:xfrm>
            <a:off x="838200" y="1777810"/>
            <a:ext cx="318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991 mp – ellenőrzés eredménye</a:t>
            </a:r>
            <a:endParaRPr lang="hu-HU" dirty="0">
              <a:effectLst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C58C11A-4B1E-49B5-80A1-2D0977529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567" y="1825625"/>
            <a:ext cx="5700254" cy="2339048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B138153F-0D24-4BC3-BB2F-526A6258A149}"/>
              </a:ext>
            </a:extLst>
          </p:cNvPr>
          <p:cNvSpPr/>
          <p:nvPr/>
        </p:nvSpPr>
        <p:spPr>
          <a:xfrm rot="10800000" flipV="1">
            <a:off x="838200" y="4231259"/>
            <a:ext cx="4114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906 mp – adatok ellenőrzése</a:t>
            </a:r>
            <a:endParaRPr lang="hu-HU" dirty="0">
              <a:effectLst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DF4FD46B-F1B5-4AB1-B65B-ECA201E9C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548" y="5086243"/>
            <a:ext cx="9617273" cy="1165714"/>
          </a:xfrm>
          <a:prstGeom prst="rect">
            <a:avLst/>
          </a:prstGeom>
        </p:spPr>
      </p:pic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1FC904D3-0819-4EC9-9987-91B00727C1B0}"/>
              </a:ext>
            </a:extLst>
          </p:cNvPr>
          <p:cNvCxnSpPr/>
          <p:nvPr/>
        </p:nvCxnSpPr>
        <p:spPr>
          <a:xfrm flipH="1">
            <a:off x="5921567" y="2598188"/>
            <a:ext cx="2231833" cy="2821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97AD77A4-E7A7-4966-A7B9-A7926DB61CAC}"/>
              </a:ext>
            </a:extLst>
          </p:cNvPr>
          <p:cNvCxnSpPr/>
          <p:nvPr/>
        </p:nvCxnSpPr>
        <p:spPr>
          <a:xfrm flipH="1">
            <a:off x="7560745" y="2564443"/>
            <a:ext cx="1107005" cy="2836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2C709095-C8E6-4195-B5D8-EDDDB27097E6}"/>
              </a:ext>
            </a:extLst>
          </p:cNvPr>
          <p:cNvCxnSpPr/>
          <p:nvPr/>
        </p:nvCxnSpPr>
        <p:spPr>
          <a:xfrm flipH="1">
            <a:off x="9099863" y="2551288"/>
            <a:ext cx="510862" cy="2868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4A1B0335-553A-47EE-B68D-6C8B9F642DC0}"/>
              </a:ext>
            </a:extLst>
          </p:cNvPr>
          <p:cNvCxnSpPr/>
          <p:nvPr/>
        </p:nvCxnSpPr>
        <p:spPr>
          <a:xfrm>
            <a:off x="10187452" y="2564443"/>
            <a:ext cx="379075" cy="2855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154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334" y="365125"/>
            <a:ext cx="10864466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057F413-F227-496C-9910-B032921FB6EB}"/>
              </a:ext>
            </a:extLst>
          </p:cNvPr>
          <p:cNvSpPr/>
          <p:nvPr/>
        </p:nvSpPr>
        <p:spPr>
          <a:xfrm>
            <a:off x="838200" y="1273541"/>
            <a:ext cx="6438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/>
              <a:t>Bizonylat-rovat-fizetési határidő egyenleg ellenőrzés – 1. példa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7D172357-EA01-49C6-8788-844D069C6DE3}"/>
              </a:ext>
            </a:extLst>
          </p:cNvPr>
          <p:cNvSpPr/>
          <p:nvPr/>
        </p:nvSpPr>
        <p:spPr>
          <a:xfrm>
            <a:off x="462179" y="37398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 </a:t>
            </a:r>
            <a:endParaRPr lang="hu-HU" dirty="0">
              <a:effectLst/>
            </a:endParaRPr>
          </a:p>
        </p:txBody>
      </p:sp>
      <p:pic>
        <p:nvPicPr>
          <p:cNvPr id="2050" name="Picture 2" descr="C:\Users\kerekesa\AppData\Local\Temp\lu5272xfhiuy.tmp\lu5272xfhj91_tmp_cc1a22f9c47fc014.png">
            <a:extLst>
              <a:ext uri="{FF2B5EF4-FFF2-40B4-BE49-F238E27FC236}">
                <a16:creationId xmlns:a16="http://schemas.microsoft.com/office/drawing/2014/main" id="{2FB44300-3FE9-401C-ADCD-4328C169F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62681"/>
            <a:ext cx="8117790" cy="1209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CC1794B7-F620-495A-9AEA-20A76E1BCC3E}"/>
              </a:ext>
            </a:extLst>
          </p:cNvPr>
          <p:cNvSpPr/>
          <p:nvPr/>
        </p:nvSpPr>
        <p:spPr>
          <a:xfrm>
            <a:off x="838200" y="1799514"/>
            <a:ext cx="3809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Az összesítő jellegű lekérés eredménye</a:t>
            </a:r>
            <a:endParaRPr lang="hu-HU" dirty="0">
              <a:effectLst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1FBA30B-98E0-43B8-A300-41B8E3470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896088"/>
            <a:ext cx="7258050" cy="1028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C966EAB9-48BB-4366-8B21-17EB6FB2FF02}"/>
              </a:ext>
            </a:extLst>
          </p:cNvPr>
          <p:cNvSpPr/>
          <p:nvPr/>
        </p:nvSpPr>
        <p:spPr>
          <a:xfrm>
            <a:off x="838199" y="5167644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0042 ellenszámlára könyvelt B74* rovatú tételeknek a fizetési határidőre csoportosított listájából látszik, hogy van ahol T egyenleg van ahol K egyenleg van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0034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334" y="365125"/>
            <a:ext cx="10864466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057F413-F227-496C-9910-B032921FB6EB}"/>
              </a:ext>
            </a:extLst>
          </p:cNvPr>
          <p:cNvSpPr/>
          <p:nvPr/>
        </p:nvSpPr>
        <p:spPr>
          <a:xfrm>
            <a:off x="904875" y="1273541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/>
              <a:t>Bizonylat-rovat-fizetési határidő egyenleg ellenőrzés – 1. példa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7D172357-EA01-49C6-8788-844D069C6DE3}"/>
              </a:ext>
            </a:extLst>
          </p:cNvPr>
          <p:cNvSpPr/>
          <p:nvPr/>
        </p:nvSpPr>
        <p:spPr>
          <a:xfrm>
            <a:off x="462179" y="37398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 </a:t>
            </a:r>
            <a:endParaRPr lang="hu-HU" dirty="0">
              <a:effectLst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54AB9DAC-2C38-4B20-B9BE-1E0DF6DC4ADE}"/>
              </a:ext>
            </a:extLst>
          </p:cNvPr>
          <p:cNvSpPr/>
          <p:nvPr/>
        </p:nvSpPr>
        <p:spPr>
          <a:xfrm>
            <a:off x="904875" y="1797964"/>
            <a:ext cx="10824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részletes kimutatású adatokból látszik, hogy úgy tűnik, mintha a 0042-es ellenszámláról helyesbítettek volna, de az új tételek is ugyanarra a fizetési határidőre jöttek volna létre.</a:t>
            </a:r>
            <a:endParaRPr lang="hu-HU" dirty="0">
              <a:effectLst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C2C5D8A-2BBA-4D82-BC82-AEAEF4523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4" y="2515134"/>
            <a:ext cx="9655377" cy="1089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1B9B477-35DA-4C55-93B4-6CA7C4F8D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24" y="3843487"/>
            <a:ext cx="10729697" cy="24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50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334" y="365125"/>
            <a:ext cx="10864466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057F413-F227-496C-9910-B032921FB6EB}"/>
              </a:ext>
            </a:extLst>
          </p:cNvPr>
          <p:cNvSpPr/>
          <p:nvPr/>
        </p:nvSpPr>
        <p:spPr>
          <a:xfrm>
            <a:off x="1000125" y="1273541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/>
              <a:t>Bizonylat-rovat-fizetési határidő egyenleg ellenőrzés – 1. példa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7D172357-EA01-49C6-8788-844D069C6DE3}"/>
              </a:ext>
            </a:extLst>
          </p:cNvPr>
          <p:cNvSpPr/>
          <p:nvPr/>
        </p:nvSpPr>
        <p:spPr>
          <a:xfrm>
            <a:off x="984633" y="2282079"/>
            <a:ext cx="6873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/>
              <a:t>Fontos, hogy az új tételeknél a fizetési határidőt jól adjuk meg, mert automatikusan a program ezt a követelésnek az -ig dátumára állítja be.</a:t>
            </a:r>
            <a:endParaRPr lang="hu-HU">
              <a:effectLst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D64EBD2-7FD0-4608-854C-0241ED3C7137}"/>
              </a:ext>
            </a:extLst>
          </p:cNvPr>
          <p:cNvSpPr/>
          <p:nvPr/>
        </p:nvSpPr>
        <p:spPr>
          <a:xfrm>
            <a:off x="1000125" y="1777810"/>
            <a:ext cx="478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A 1423 </a:t>
            </a:r>
            <a:r>
              <a:rPr lang="hu-HU" dirty="0" err="1"/>
              <a:t>mp-ben</a:t>
            </a:r>
            <a:r>
              <a:rPr lang="hu-HU" dirty="0"/>
              <a:t> a hibás tételeket helyesbíteni kell</a:t>
            </a:r>
            <a:endParaRPr lang="hu-HU" dirty="0">
              <a:effectLst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58E8B5A-5597-41D0-A087-0BF7630F4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508" y="2282079"/>
            <a:ext cx="2598517" cy="75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7E99ED6-6292-4191-AC48-B2E75535A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33" y="3492340"/>
            <a:ext cx="10745188" cy="1600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7153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8667" y="114111"/>
            <a:ext cx="10864466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057F413-F227-496C-9910-B032921FB6EB}"/>
              </a:ext>
            </a:extLst>
          </p:cNvPr>
          <p:cNvSpPr/>
          <p:nvPr/>
        </p:nvSpPr>
        <p:spPr>
          <a:xfrm>
            <a:off x="933450" y="1273541"/>
            <a:ext cx="6496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/>
              <a:t>Bizonylat-rovat-fizetési határidő egyenleg ellenőrzés – 1. példa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7D172357-EA01-49C6-8788-844D069C6DE3}"/>
              </a:ext>
            </a:extLst>
          </p:cNvPr>
          <p:cNvSpPr/>
          <p:nvPr/>
        </p:nvSpPr>
        <p:spPr>
          <a:xfrm>
            <a:off x="462179" y="37398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 </a:t>
            </a:r>
            <a:endParaRPr lang="hu-HU" dirty="0">
              <a:effectLst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14600B6E-BD23-4EE3-8950-A415DB9F4624}"/>
              </a:ext>
            </a:extLst>
          </p:cNvPr>
          <p:cNvSpPr/>
          <p:nvPr/>
        </p:nvSpPr>
        <p:spPr>
          <a:xfrm>
            <a:off x="942975" y="17778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A 991 </a:t>
            </a:r>
            <a:r>
              <a:rPr lang="hu-HU" dirty="0" err="1"/>
              <a:t>mp-ben</a:t>
            </a:r>
            <a:r>
              <a:rPr lang="hu-HU" dirty="0"/>
              <a:t> végzett újbóli legyűjtésnél már nincs 2019-03-10 fizetési dátumú hiba.</a:t>
            </a:r>
            <a:endParaRPr lang="hu-HU" dirty="0">
              <a:effectLst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0EAAEF5-D436-4249-BE1C-92C668E2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36" y="2792822"/>
            <a:ext cx="6819864" cy="2464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8689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334" y="365125"/>
            <a:ext cx="10864466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057F413-F227-496C-9910-B032921FB6EB}"/>
              </a:ext>
            </a:extLst>
          </p:cNvPr>
          <p:cNvSpPr/>
          <p:nvPr/>
        </p:nvSpPr>
        <p:spPr>
          <a:xfrm>
            <a:off x="962024" y="1273541"/>
            <a:ext cx="6696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/>
              <a:t>Bizonylat-rovat-fizetési határidő egyenleg ellenőrzés – 2. példa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7D172357-EA01-49C6-8788-844D069C6DE3}"/>
              </a:ext>
            </a:extLst>
          </p:cNvPr>
          <p:cNvSpPr/>
          <p:nvPr/>
        </p:nvSpPr>
        <p:spPr>
          <a:xfrm>
            <a:off x="462179" y="37398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 </a:t>
            </a:r>
            <a:endParaRPr lang="hu-HU" dirty="0">
              <a:effectLst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5AFA7095-C3B0-4620-8B81-79811567D299}"/>
              </a:ext>
            </a:extLst>
          </p:cNvPr>
          <p:cNvSpPr/>
          <p:nvPr/>
        </p:nvSpPr>
        <p:spPr>
          <a:xfrm>
            <a:off x="962024" y="1825625"/>
            <a:ext cx="318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991 mp – ellenőrzés eredménye</a:t>
            </a:r>
            <a:endParaRPr lang="hu-HU" dirty="0">
              <a:effectLst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5BAEA27-7E1F-4E90-8294-9B247DF52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881" y="2010291"/>
            <a:ext cx="5791702" cy="2201905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61E4C575-E77C-4A28-94DB-8058ECBBC097}"/>
              </a:ext>
            </a:extLst>
          </p:cNvPr>
          <p:cNvSpPr/>
          <p:nvPr/>
        </p:nvSpPr>
        <p:spPr>
          <a:xfrm>
            <a:off x="962024" y="43471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A listából a 783/2019/2 bizonylatot fogjuk megvizsgálni részletesen.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9022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334" y="365125"/>
            <a:ext cx="10864466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057F413-F227-496C-9910-B032921FB6EB}"/>
              </a:ext>
            </a:extLst>
          </p:cNvPr>
          <p:cNvSpPr/>
          <p:nvPr/>
        </p:nvSpPr>
        <p:spPr>
          <a:xfrm>
            <a:off x="962024" y="1273541"/>
            <a:ext cx="6696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/>
              <a:t>Bizonylat-rovat-fizetési határidő egyenleg ellenőrzés – 2. példa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7D172357-EA01-49C6-8788-844D069C6DE3}"/>
              </a:ext>
            </a:extLst>
          </p:cNvPr>
          <p:cNvSpPr/>
          <p:nvPr/>
        </p:nvSpPr>
        <p:spPr>
          <a:xfrm>
            <a:off x="462179" y="37398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 </a:t>
            </a:r>
            <a:endParaRPr lang="hu-HU" dirty="0">
              <a:effectLst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AA649C93-0ACD-456F-8496-AAC2ADADBC42}"/>
              </a:ext>
            </a:extLst>
          </p:cNvPr>
          <p:cNvSpPr/>
          <p:nvPr/>
        </p:nvSpPr>
        <p:spPr>
          <a:xfrm>
            <a:off x="962024" y="1825625"/>
            <a:ext cx="5443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A 1423 mp-ban ellenőrizzük le a 783/2019/2 bizonylatot</a:t>
            </a:r>
            <a:endParaRPr lang="hu-HU" dirty="0">
              <a:effectLst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3412278-B125-46D1-9175-0A42112CE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4" y="2329894"/>
            <a:ext cx="8314140" cy="2476715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32BEE501-EC8C-4DAE-BFDB-B6C19683C6BB}"/>
              </a:ext>
            </a:extLst>
          </p:cNvPr>
          <p:cNvSpPr/>
          <p:nvPr/>
        </p:nvSpPr>
        <p:spPr>
          <a:xfrm>
            <a:off x="962024" y="5074499"/>
            <a:ext cx="10767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problémát az okozza, hogy a pénztári kerekítéshez készített bizonylatot készpénzes fizetési móddal hozták létre, így a kerekítés is kerekítve lett. A bizonylat nem lett </a:t>
            </a:r>
            <a:r>
              <a:rPr lang="hu-HU" dirty="0" err="1"/>
              <a:t>inaktiválva</a:t>
            </a:r>
            <a:r>
              <a:rPr lang="hu-HU" dirty="0"/>
              <a:t>, lekönyvelték, és évről-évre vitték magukkal.</a:t>
            </a:r>
          </a:p>
          <a:p>
            <a:r>
              <a:rPr lang="hu-HU" dirty="0"/>
              <a:t>Az ellenőrzés azért hozza hibásnak, mert bevételi bizonylaton van kiadási, azaz mínuszos jellegű sor.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32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47518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650189" y="1346369"/>
            <a:ext cx="10515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utalvány-</a:t>
            </a:r>
          </a:p>
          <a:p>
            <a:r>
              <a:rPr lang="hu-HU" sz="2000" b="1" i="1" dirty="0"/>
              <a:t>rendelet ellenőrzés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650190" y="3244565"/>
            <a:ext cx="11079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Azok az utalványrendeletek kerülnek a hibalistára, amelyekhez nem kapcsolódik számla/bizonylat, de az utalványrendeleten van költségvetési számviteli tétel. Ez például akkor fordulhat elő, ha az utalványrendeletet másik számlához akartuk átkapcsolni, de csak a lekapcsolás történt meg.</a:t>
            </a:r>
          </a:p>
          <a:p>
            <a:r>
              <a:rPr lang="hu-HU" dirty="0"/>
              <a:t>A hibás utalványrendeleteket az 501 mp-ban ellenőrizzük, le, hogy melyik követeléshez/kötelezettségvállaláshoz kapcsolódik és amennyiben ez az adat meg van, akkor keresni kell olyan összegű számlát/bizonylatot mely egyezik az utalványrendelettel. </a:t>
            </a:r>
            <a:endParaRPr lang="hu-HU" sz="20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F6A86FD-8BD8-4A50-B80D-E7F20E423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431" y="1335141"/>
            <a:ext cx="8248390" cy="1654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FC7A683-46F4-4CDA-A028-D594834D9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410" y="5008108"/>
            <a:ext cx="9815411" cy="150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8903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334" y="365125"/>
            <a:ext cx="10864466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057F413-F227-496C-9910-B032921FB6EB}"/>
              </a:ext>
            </a:extLst>
          </p:cNvPr>
          <p:cNvSpPr/>
          <p:nvPr/>
        </p:nvSpPr>
        <p:spPr>
          <a:xfrm>
            <a:off x="962024" y="1273541"/>
            <a:ext cx="6696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/>
              <a:t>Bizonylat-rovat-fizetési határidő egyenleg ellenőrzés – 2. példa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7D172357-EA01-49C6-8788-844D069C6DE3}"/>
              </a:ext>
            </a:extLst>
          </p:cNvPr>
          <p:cNvSpPr/>
          <p:nvPr/>
        </p:nvSpPr>
        <p:spPr>
          <a:xfrm>
            <a:off x="462179" y="37398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 </a:t>
            </a:r>
            <a:endParaRPr lang="hu-HU" dirty="0">
              <a:effectLst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FAC10D38-57AB-403B-A125-2D44AFFC7A50}"/>
              </a:ext>
            </a:extLst>
          </p:cNvPr>
          <p:cNvSpPr/>
          <p:nvPr/>
        </p:nvSpPr>
        <p:spPr>
          <a:xfrm>
            <a:off x="962024" y="1596148"/>
            <a:ext cx="9172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javítás a KASZPER 5.052 20210115.1 verziótól lehetséges a felületről a felhasználó által.</a:t>
            </a:r>
            <a:endParaRPr lang="hu-HU" dirty="0">
              <a:effectLst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BB8233C-85E2-430D-B226-E6AD68282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4" y="2676090"/>
            <a:ext cx="8321761" cy="1310754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5F589921-1B21-49E6-AB3B-3EFC6590F220}"/>
              </a:ext>
            </a:extLst>
          </p:cNvPr>
          <p:cNvSpPr/>
          <p:nvPr/>
        </p:nvSpPr>
        <p:spPr>
          <a:xfrm>
            <a:off x="962024" y="1963357"/>
            <a:ext cx="6313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hibás nyitó tételeket ki kell jelölni és a &lt;Kiválasztott tételek helyesbítése&gt; funkciót kell használni.</a:t>
            </a:r>
            <a:endParaRPr lang="hu-HU" dirty="0">
              <a:effectLst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9FF8D84-7738-4D6F-B1E2-2CD57DD42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774" y="4176212"/>
            <a:ext cx="5845047" cy="2126164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AD9DC194-5D6D-4DE8-86D4-5EE62334B077}"/>
              </a:ext>
            </a:extLst>
          </p:cNvPr>
          <p:cNvSpPr/>
          <p:nvPr/>
        </p:nvSpPr>
        <p:spPr>
          <a:xfrm>
            <a:off x="962024" y="4727413"/>
            <a:ext cx="4637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993 </a:t>
            </a:r>
            <a:r>
              <a:rPr lang="hu-HU" dirty="0" err="1"/>
              <a:t>mp-ben</a:t>
            </a:r>
            <a:r>
              <a:rPr lang="hu-HU" dirty="0"/>
              <a:t> az újbóli lekérdezés után már nincs ott a 783/2019/2 bizonylat.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8589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420308" y="1654270"/>
            <a:ext cx="5351386" cy="3855279"/>
            <a:chOff x="3471959" y="784210"/>
            <a:chExt cx="5351386" cy="3855279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023312" y="2979453"/>
              <a:ext cx="3635611" cy="135421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Köszönöm</a:t>
              </a:r>
            </a:p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a figyelmet!</a:t>
              </a:r>
              <a:endParaRPr lang="en-US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471959" y="2731625"/>
              <a:ext cx="63720" cy="1907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112744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569752" y="1343077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utalványrendelet ellenőrzés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650189" y="1812355"/>
            <a:ext cx="108916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Amennyiben az adott kötelezettségvállaláson/követelésen nincs „szabad” számla/bizonylat, akkora  keresést a kötelezettségvállalás/követelés azonosító törlése után folytassuk. Az utalványrendeletnek kapcsolását a bejövő számlához a 521 mp-ban,</a:t>
            </a:r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 </a:t>
            </a:r>
          </a:p>
          <a:p>
            <a:r>
              <a:rPr lang="hu-HU" sz="2000" dirty="0"/>
              <a:t>bizonylathoz a 517 </a:t>
            </a:r>
            <a:r>
              <a:rPr lang="hu-HU" sz="2000" dirty="0" err="1"/>
              <a:t>mp-ben</a:t>
            </a:r>
            <a:r>
              <a:rPr lang="hu-HU" sz="2000" dirty="0"/>
              <a:t>, 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kimenő számlához a 531 mp-ban tehetjük meg.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F621BF7-9355-4C14-9E9B-5E65E1EC7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246" y="2495527"/>
            <a:ext cx="5211575" cy="12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C358D31-11BE-40C2-BCFE-2A507F850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552" y="3798295"/>
            <a:ext cx="5934032" cy="125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DF6696F-3352-484C-B7A0-9D5B5B1AC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708" y="5217822"/>
            <a:ext cx="4772876" cy="137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956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21796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838200" y="1318544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utalványrendelet ellenőrzés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79477" y="1799514"/>
            <a:ext cx="110406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Az összekapcsolás csak akkor lehetséges,</a:t>
            </a:r>
          </a:p>
          <a:p>
            <a:r>
              <a:rPr lang="hu-HU" sz="2000" dirty="0"/>
              <a:t>ha az utalványrendeletet a 93 mp-</a:t>
            </a:r>
            <a:r>
              <a:rPr lang="hu-HU" sz="2000" dirty="0" err="1"/>
              <a:t>ból</a:t>
            </a:r>
            <a:r>
              <a:rPr lang="hu-HU" sz="2000" dirty="0"/>
              <a:t> visszamozgattuk</a:t>
            </a:r>
          </a:p>
          <a:p>
            <a:r>
              <a:rPr lang="hu-HU" sz="2000" dirty="0"/>
              <a:t>a 91/92 mp-</a:t>
            </a:r>
            <a:r>
              <a:rPr lang="hu-HU" sz="2000" dirty="0" err="1"/>
              <a:t>ba</a:t>
            </a:r>
            <a:r>
              <a:rPr lang="hu-HU" sz="2000" dirty="0"/>
              <a:t>, mert könyvelt utalványrendelet</a:t>
            </a:r>
          </a:p>
          <a:p>
            <a:r>
              <a:rPr lang="hu-HU" sz="2000" dirty="0"/>
              <a:t> nem kapcsolható számlához.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Ha nincs kapcsolódás akkor keressünk az utalványrendelettel egyező összegű számlát vagy bizonylatot és először az 511 mp-ban kapcsoljuk hozzá a követeléshez vagy kötelezettségvállaláshoz.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F8335A9-1695-4C5D-8AD9-B8FA84C01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023" y="1504748"/>
            <a:ext cx="5194797" cy="2129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BCCC144-F606-408E-9D4A-DE3EBFD87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868" y="4666605"/>
            <a:ext cx="3596952" cy="1394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077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843"/>
            <a:ext cx="10574323" cy="4854527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838200" y="1318544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utalványrendelet ellenőrzés – 1. példa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79477" y="1799514"/>
            <a:ext cx="110406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2B04132-F82A-4EEA-96AF-1A6D4EC29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08" y="2165255"/>
            <a:ext cx="6995766" cy="1203555"/>
          </a:xfrm>
          <a:prstGeom prst="rect">
            <a:avLst/>
          </a:prstGeom>
          <a:ln w="190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FE67403-3FE8-4B5E-91F2-4DA7EE11F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08" y="4322831"/>
            <a:ext cx="9022862" cy="2033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59EAEED2-024F-40ED-9F55-38DFB56D7EE3}"/>
              </a:ext>
            </a:extLst>
          </p:cNvPr>
          <p:cNvSpPr/>
          <p:nvPr/>
        </p:nvSpPr>
        <p:spPr>
          <a:xfrm>
            <a:off x="838200" y="3434630"/>
            <a:ext cx="10561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1501 mp-ban az utalványrendelet adatainak megtekintése: </a:t>
            </a:r>
          </a:p>
          <a:p>
            <a:r>
              <a:rPr lang="hu-HU" dirty="0">
                <a:effectLst/>
              </a:rPr>
              <a:t>Az utalványrendelet</a:t>
            </a:r>
            <a:r>
              <a:rPr lang="hu-HU" dirty="0"/>
              <a:t> kötelezettségvállaláshoz tartozik. Ezt az információt további szűréshez tudjuk felhasználni.</a:t>
            </a:r>
            <a:endParaRPr lang="hu-HU" dirty="0">
              <a:effectLst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CE540334-5BBB-46E3-AA8C-4AF7AECAD274}"/>
              </a:ext>
            </a:extLst>
          </p:cNvPr>
          <p:cNvSpPr/>
          <p:nvPr/>
        </p:nvSpPr>
        <p:spPr>
          <a:xfrm>
            <a:off x="838200" y="1799514"/>
            <a:ext cx="3695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991 mp-ban az ellenőrzés eredménye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713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838200" y="1318544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utalványrendelet ellenőrzés – 1. példa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79477" y="1799514"/>
            <a:ext cx="110406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87595CF-5B23-45A2-959F-80767213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34" y="2290467"/>
            <a:ext cx="8611346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58924465-9C87-4CA4-BB8D-D47B291EFBCB}"/>
              </a:ext>
            </a:extLst>
          </p:cNvPr>
          <p:cNvSpPr/>
          <p:nvPr/>
        </p:nvSpPr>
        <p:spPr>
          <a:xfrm>
            <a:off x="924625" y="1854229"/>
            <a:ext cx="462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Az utalványrendelet kontírozásának ellenőrzése</a:t>
            </a:r>
            <a:endParaRPr lang="hu-HU" dirty="0">
              <a:effectLst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78B7587-A913-4C59-95F8-F6F6FB310AF8}"/>
              </a:ext>
            </a:extLst>
          </p:cNvPr>
          <p:cNvSpPr/>
          <p:nvPr/>
        </p:nvSpPr>
        <p:spPr>
          <a:xfrm>
            <a:off x="870008" y="346432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r>
              <a:rPr lang="hu-HU" dirty="0"/>
              <a:t>501 mp-ban a kötelezettségvállalásra szűkítjük a lista elemeit</a:t>
            </a:r>
            <a:endParaRPr lang="hu-HU" dirty="0">
              <a:effectLst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D6601087-0F58-4CC3-A081-3E7C07B8A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625" y="4473632"/>
            <a:ext cx="6873836" cy="1044030"/>
          </a:xfrm>
          <a:prstGeom prst="rect">
            <a:avLst/>
          </a:prstGeom>
        </p:spPr>
      </p:pic>
      <p:sp>
        <p:nvSpPr>
          <p:cNvPr id="17" name="Téglalap 16">
            <a:extLst>
              <a:ext uri="{FF2B5EF4-FFF2-40B4-BE49-F238E27FC236}">
                <a16:creationId xmlns:a16="http://schemas.microsoft.com/office/drawing/2014/main" id="{AE53619D-2816-4EAE-B169-BEB768DDAE53}"/>
              </a:ext>
            </a:extLst>
          </p:cNvPr>
          <p:cNvSpPr/>
          <p:nvPr/>
        </p:nvSpPr>
        <p:spPr>
          <a:xfrm>
            <a:off x="870008" y="5616606"/>
            <a:ext cx="867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Itt egyetlen egy bizonylatot találunk, aminek az összege eltér az utalványrendeletétől.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057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838200" y="1318544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utalványrendelet ellenőrzés – 1. példa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79477" y="1799514"/>
            <a:ext cx="110406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9575569-0EB7-40EF-80B3-62A4EA6E8E71}"/>
              </a:ext>
            </a:extLst>
          </p:cNvPr>
          <p:cNvSpPr/>
          <p:nvPr/>
        </p:nvSpPr>
        <p:spPr>
          <a:xfrm>
            <a:off x="838200" y="1802326"/>
            <a:ext cx="5108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A 1423 </a:t>
            </a:r>
            <a:r>
              <a:rPr lang="hu-HU" dirty="0" err="1"/>
              <a:t>mp-ben</a:t>
            </a:r>
            <a:r>
              <a:rPr lang="hu-HU" dirty="0"/>
              <a:t> ellenőrizzük a bizonylat kontírozását.</a:t>
            </a:r>
            <a:endParaRPr lang="hu-HU" dirty="0">
              <a:effectLst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9FFFDE6F-5364-4CA7-A7B5-52018229C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12135"/>
            <a:ext cx="6934801" cy="1988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770D259-8217-4539-9338-7AB1A5912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455817"/>
            <a:ext cx="10432684" cy="1988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708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2329</Words>
  <Application>Microsoft Office PowerPoint</Application>
  <PresentationFormat>Szélesvásznú</PresentationFormat>
  <Paragraphs>329</Paragraphs>
  <Slides>41</Slides>
  <Notes>40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Times New Roman</vt:lpstr>
      <vt:lpstr>Office-téma</vt:lpstr>
      <vt:lpstr>PowerPoint-bemutató</vt:lpstr>
      <vt:lpstr>Zárást akadályozó ellenőrzések  és hibák javítása </vt:lpstr>
      <vt:lpstr> Zárást akadályozó ellenőrzések  és hibák javítása  </vt:lpstr>
      <vt:lpstr> Zárást akadályozó ellenőrzések  és hibák javítása  </vt:lpstr>
      <vt:lpstr> Zárást akadályozó ellenőrzések  és hibák javítása </vt:lpstr>
      <vt:lpstr> Zárást akadályozó ellenőrzések  és hibák javítása  </vt:lpstr>
      <vt:lpstr> Zárást akadályozó ellenőrzések  és hibák javítása  </vt:lpstr>
      <vt:lpstr> Zárást akadályozó ellenőrzések  és hibák javítása  </vt:lpstr>
      <vt:lpstr> Zárást akadályozó ellenőrzések  és hibák javítása  </vt:lpstr>
      <vt:lpstr> Zárást akadályozó ellenőrzések  és hibák javítása  </vt:lpstr>
      <vt:lpstr> Zárást akadályozó ellenőrzések  és hibák javítása  </vt:lpstr>
      <vt:lpstr> Zárást akadályozó ellenőrzések  és hibák javítása  </vt:lpstr>
      <vt:lpstr> Zárást akadályozó ellenőrzések  és hibák javítása </vt:lpstr>
      <vt:lpstr> Zárást akadályozó ellenőrzések  és hibák javítása  </vt:lpstr>
      <vt:lpstr> Zárást akadályozó ellenőrzések  és hibák javítása  </vt:lpstr>
      <vt:lpstr> Zárást akadályozó ellenőrzések  és hibák javítása 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Zárást akadályozó ellenőrzések  és hibák javítása</vt:lpstr>
      <vt:lpstr>Zárást akadályozó ellenőrzések  és hibák javítása </vt:lpstr>
      <vt:lpstr>Zárást akadályozó ellenőrzések  és hibák javítása </vt:lpstr>
      <vt:lpstr>Zárást akadályozó ellenőrzések  és hibák javítása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2021-01-18T10:32:11Z</dcterms:created>
  <dcterms:modified xsi:type="dcterms:W3CDTF">2021-01-20T14:19:59Z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