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83" r:id="rId2"/>
    <p:sldId id="341" r:id="rId3"/>
    <p:sldId id="291" r:id="rId4"/>
    <p:sldId id="347" r:id="rId5"/>
    <p:sldId id="348" r:id="rId6"/>
    <p:sldId id="342" r:id="rId7"/>
    <p:sldId id="326" r:id="rId8"/>
    <p:sldId id="324" r:id="rId9"/>
    <p:sldId id="329" r:id="rId10"/>
    <p:sldId id="340" r:id="rId11"/>
    <p:sldId id="343" r:id="rId12"/>
    <p:sldId id="344" r:id="rId13"/>
    <p:sldId id="345" r:id="rId14"/>
    <p:sldId id="346" r:id="rId15"/>
    <p:sldId id="350" r:id="rId16"/>
    <p:sldId id="349" r:id="rId17"/>
    <p:sldId id="261" r:id="rId18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7A3"/>
    <a:srgbClr val="1D84C7"/>
    <a:srgbClr val="1E8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652" autoAdjust="0"/>
  </p:normalViewPr>
  <p:slideViewPr>
    <p:cSldViewPr snapToGrid="0">
      <p:cViewPr>
        <p:scale>
          <a:sx n="96" d="100"/>
          <a:sy n="96" d="100"/>
        </p:scale>
        <p:origin x="-1344" y="-55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18.A költségvetési könyvvezetés</a:t>
            </a:r>
          </a:p>
          <a:p>
            <a:r>
              <a:rPr lang="hu-HU" dirty="0" smtClean="0"/>
              <a:t>39. § (1) A költségvetési könyvvezetés keretében a bevételi és kiadási előirányzatok alakulására, a követelések, kötelezettségvállalások, más fizetési kötelezettségek, valamint ezek teljesítésére kiható gazdasági eseményekről </a:t>
            </a:r>
            <a:r>
              <a:rPr lang="hu-HU" dirty="0" smtClean="0">
                <a:solidFill>
                  <a:srgbClr val="FF0000"/>
                </a:solidFill>
              </a:rPr>
              <a:t>a </a:t>
            </a:r>
            <a:r>
              <a:rPr lang="hu-HU" b="1" dirty="0" smtClean="0">
                <a:solidFill>
                  <a:srgbClr val="FF0000"/>
                </a:solidFill>
              </a:rPr>
              <a:t>valóságnak megfelelő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b="1" dirty="0" smtClean="0">
                <a:solidFill>
                  <a:srgbClr val="FF0000"/>
                </a:solidFill>
              </a:rPr>
              <a:t>folyamatos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b="1" dirty="0" smtClean="0">
                <a:solidFill>
                  <a:srgbClr val="FF0000"/>
                </a:solidFill>
              </a:rPr>
              <a:t>zárt rendszerű</a:t>
            </a:r>
            <a:r>
              <a:rPr lang="hu-HU" dirty="0" smtClean="0">
                <a:solidFill>
                  <a:srgbClr val="FF0000"/>
                </a:solidFill>
              </a:rPr>
              <a:t>, áttekinthető </a:t>
            </a:r>
            <a:r>
              <a:rPr lang="hu-HU" u="sng" dirty="0" smtClean="0">
                <a:solidFill>
                  <a:srgbClr val="FF0000"/>
                </a:solidFill>
              </a:rPr>
              <a:t>nyilvántartást kell vezetni</a:t>
            </a:r>
            <a:r>
              <a:rPr lang="hu-HU" u="sng" dirty="0" smtClean="0"/>
              <a:t> </a:t>
            </a:r>
            <a:r>
              <a:rPr lang="hu-HU" dirty="0" smtClean="0"/>
              <a:t>és azt a költségvetési év végével lezárni.</a:t>
            </a:r>
          </a:p>
          <a:p>
            <a:endParaRPr lang="hu-HU" dirty="0" smtClean="0"/>
          </a:p>
          <a:p>
            <a:r>
              <a:rPr lang="hu-HU" dirty="0" smtClean="0"/>
              <a:t>19.A pénzügyi könyvvezetés</a:t>
            </a:r>
          </a:p>
          <a:p>
            <a:r>
              <a:rPr lang="hu-HU" dirty="0" smtClean="0"/>
              <a:t>45. § (1) A pénzügyi könyvvezetés keretében a tevékenység során előforduló, az eszközökre és forrásokra, azok változására és az eredmény alakulására ható gazdasági eseményekről a valóságnak megfelelő, folyamatos, zárt rendszerű, áttekinthető nyilvántartást kell vezetni és azt a költségvetési év végével lezárni.</a:t>
            </a:r>
          </a:p>
          <a:p>
            <a:endParaRPr lang="hu-HU" dirty="0" smtClean="0"/>
          </a:p>
          <a:p>
            <a:r>
              <a:rPr lang="hu-HU" dirty="0" err="1" smtClean="0"/>
              <a:t>Összgyűlt</a:t>
            </a:r>
            <a:r>
              <a:rPr lang="hu-HU" dirty="0" smtClean="0"/>
              <a:t> hibák: =pókháló (összegabalyodott hibák rendszerét helyesen javítani sokkal bonyolultabb, összetettebb, mintha mindig csak egyes hibákat kellene javítani.</a:t>
            </a:r>
          </a:p>
          <a:p>
            <a:r>
              <a:rPr lang="hu-HU" dirty="0" smtClean="0"/>
              <a:t>Fejlesztést is igényelhet – több időt igényelhet.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18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18.A költségvetési könyvvezetés</a:t>
            </a:r>
          </a:p>
          <a:p>
            <a:r>
              <a:rPr lang="hu-HU" dirty="0"/>
              <a:t>39. § (1) A költségvetési könyvvezetés keretében a bevételi és kiadási előirányzatok alakulására, a követelések, kötelezettségvállalások, más fizetési kötelezettségek, valamint ezek teljesítésére kiható gazdasági eseményekről </a:t>
            </a:r>
            <a:r>
              <a:rPr lang="hu-HU" dirty="0">
                <a:solidFill>
                  <a:srgbClr val="FF0000"/>
                </a:solidFill>
              </a:rPr>
              <a:t>a </a:t>
            </a:r>
            <a:r>
              <a:rPr lang="hu-HU" b="1" dirty="0">
                <a:solidFill>
                  <a:srgbClr val="FF0000"/>
                </a:solidFill>
              </a:rPr>
              <a:t>valóságnak megfelelő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b="1" dirty="0">
                <a:solidFill>
                  <a:srgbClr val="FF0000"/>
                </a:solidFill>
              </a:rPr>
              <a:t>folyamatos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b="1" dirty="0">
                <a:solidFill>
                  <a:srgbClr val="FF0000"/>
                </a:solidFill>
              </a:rPr>
              <a:t>zárt rendszerű</a:t>
            </a:r>
            <a:r>
              <a:rPr lang="hu-HU" dirty="0">
                <a:solidFill>
                  <a:srgbClr val="FF0000"/>
                </a:solidFill>
              </a:rPr>
              <a:t>, áttekinthető </a:t>
            </a:r>
            <a:r>
              <a:rPr lang="hu-HU" u="sng" dirty="0">
                <a:solidFill>
                  <a:srgbClr val="FF0000"/>
                </a:solidFill>
              </a:rPr>
              <a:t>nyilvántartást kell vezetni</a:t>
            </a:r>
            <a:r>
              <a:rPr lang="hu-HU" u="sng" dirty="0"/>
              <a:t> </a:t>
            </a:r>
            <a:r>
              <a:rPr lang="hu-HU" dirty="0"/>
              <a:t>és azt a költségvetési év végével lezárni.</a:t>
            </a:r>
          </a:p>
          <a:p>
            <a:endParaRPr lang="hu-HU" dirty="0"/>
          </a:p>
          <a:p>
            <a:r>
              <a:rPr lang="hu-HU" dirty="0"/>
              <a:t>19.A pénzügyi könyvvezetés</a:t>
            </a:r>
          </a:p>
          <a:p>
            <a:r>
              <a:rPr lang="hu-HU" dirty="0"/>
              <a:t>45. § (1) A pénzügyi könyvvezetés keretében a tevékenység során előforduló, az eszközökre és forrásokra, azok változására és az eredmény alakulására ható gazdasági eseményekről a valóságnak megfelelő, folyamatos, zárt rendszerű, áttekinthető nyilvántartást kell vezetni és azt a költségvetési év végével lezárni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54/A §(1</a:t>
            </a:r>
            <a:r>
              <a:rPr lang="hu-HU" dirty="0"/>
              <a:t>) A beszámolóval le nem zárt 7. § szerinti időszakkal kapcsolatos hibákat a könyvelés keretében, a hibát okozó tétel visszakönyvelésével és a helyes tétel e rendeletnek megfelelő könyvelésével kell javítani.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Zárás – helyett írhatunk ELLENŐRZÉST, VEZETŐI RIPORT igényt is!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18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79768" y="4742790"/>
            <a:ext cx="5438140" cy="390923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79768" y="4742790"/>
            <a:ext cx="5438140" cy="390923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03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81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79768" y="4777959"/>
            <a:ext cx="5438140" cy="413157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77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54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1216813" y="2513911"/>
            <a:ext cx="9486231" cy="3097893"/>
            <a:chOff x="2219556" y="2600670"/>
            <a:chExt cx="8734087" cy="3019983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219556" y="2600670"/>
              <a:ext cx="8734087" cy="19202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Főkönyvi </a:t>
              </a:r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egyeztetés </a:t>
              </a:r>
              <a:r>
                <a:rPr lang="hu-HU" sz="3600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(991 mp) </a:t>
              </a:r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használatának előnyei. </a:t>
              </a:r>
              <a:endParaRPr lang="hu-HU" sz="3600" dirty="0" smtClean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r>
                <a:rPr lang="hu-HU" sz="3600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Tervezett </a:t>
              </a:r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módosítások </a:t>
              </a:r>
              <a:endParaRPr lang="hu-HU" sz="3600" dirty="0" smtClean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493999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 dirty="0">
                  <a:latin typeface="Calibri Light" panose="020F0302020204030204" pitchFamily="34" charset="0"/>
                </a:rPr>
                <a:t>2021. </a:t>
              </a:r>
              <a:r>
                <a:rPr lang="hu-HU" sz="1800" dirty="0" smtClean="0">
                  <a:latin typeface="Calibri Light" panose="020F0302020204030204" pitchFamily="34" charset="0"/>
                </a:rPr>
                <a:t>Június 16.</a:t>
              </a:r>
              <a:endParaRPr lang="en-US" sz="1800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881994" y="784210"/>
            <a:ext cx="6155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Arial Black" panose="020B0A04020102020204" pitchFamily="34" charset="0"/>
              </a:rPr>
              <a:t>Önkormányzati ASP Alkalmazásokat Támogató Főosztály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36815" y="4411475"/>
            <a:ext cx="3710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Herczeg András</a:t>
            </a:r>
          </a:p>
          <a:p>
            <a:r>
              <a:rPr lang="hu-HU" dirty="0" smtClean="0"/>
              <a:t>ASP Gazdálkodási szakrendszer </a:t>
            </a:r>
            <a:r>
              <a:rPr lang="hu-HU" dirty="0" smtClean="0"/>
              <a:t>alkalmazási </a:t>
            </a:r>
            <a:r>
              <a:rPr lang="hu-HU" dirty="0" smtClean="0"/>
              <a:t>szakértő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5663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Problémás gyakorlat– ASP 991mp nem ideális gyakoriságú használata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78" y="161239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59382" y="1813121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EF96EBE5-A6B8-477A-B4BA-0CF91DC743CE}"/>
              </a:ext>
            </a:extLst>
          </p:cNvPr>
          <p:cNvSpPr/>
          <p:nvPr/>
        </p:nvSpPr>
        <p:spPr>
          <a:xfrm>
            <a:off x="833878" y="1780142"/>
            <a:ext cx="10891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991 mp futtatása csak a kötelező jelentések, beszámolók leadását megelőző záráskor</a:t>
            </a:r>
            <a:endParaRPr lang="hu-HU" dirty="0">
              <a:effectLst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1338943" y="3216729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obbanás 1 11"/>
          <p:cNvSpPr/>
          <p:nvPr/>
        </p:nvSpPr>
        <p:spPr>
          <a:xfrm>
            <a:off x="2642507" y="3248841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3" name="Robbanás 1 12"/>
          <p:cNvSpPr/>
          <p:nvPr/>
        </p:nvSpPr>
        <p:spPr>
          <a:xfrm>
            <a:off x="2886074" y="357880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6" name="Robbanás 1 15"/>
          <p:cNvSpPr/>
          <p:nvPr/>
        </p:nvSpPr>
        <p:spPr>
          <a:xfrm>
            <a:off x="2886074" y="4244255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7" name="Robbanás 1 16"/>
          <p:cNvSpPr/>
          <p:nvPr/>
        </p:nvSpPr>
        <p:spPr>
          <a:xfrm>
            <a:off x="1543050" y="321355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8" name="Robbanás 1 17"/>
          <p:cNvSpPr/>
          <p:nvPr/>
        </p:nvSpPr>
        <p:spPr>
          <a:xfrm>
            <a:off x="1926772" y="3051536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9" name="Robbanás 1 18"/>
          <p:cNvSpPr/>
          <p:nvPr/>
        </p:nvSpPr>
        <p:spPr>
          <a:xfrm>
            <a:off x="1187904" y="3676333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1" name="Robbanás 1 20"/>
          <p:cNvSpPr/>
          <p:nvPr/>
        </p:nvSpPr>
        <p:spPr>
          <a:xfrm>
            <a:off x="1196068" y="426310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2" name="Robbanás 1 21"/>
          <p:cNvSpPr/>
          <p:nvPr/>
        </p:nvSpPr>
        <p:spPr>
          <a:xfrm>
            <a:off x="1460047" y="461499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3" name="Robbanás 1 22"/>
          <p:cNvSpPr/>
          <p:nvPr/>
        </p:nvSpPr>
        <p:spPr>
          <a:xfrm>
            <a:off x="2005693" y="481692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4" name="Robbanás 1 23"/>
          <p:cNvSpPr/>
          <p:nvPr/>
        </p:nvSpPr>
        <p:spPr>
          <a:xfrm>
            <a:off x="2590800" y="471596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3712029" y="3255915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2163536" y="4053566"/>
            <a:ext cx="226150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zis 39"/>
          <p:cNvSpPr/>
          <p:nvPr/>
        </p:nvSpPr>
        <p:spPr>
          <a:xfrm>
            <a:off x="6019801" y="3238358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Egyenes összekötő nyíllal 38"/>
          <p:cNvCxnSpPr/>
          <p:nvPr/>
        </p:nvCxnSpPr>
        <p:spPr>
          <a:xfrm flipV="1">
            <a:off x="4625066" y="4056015"/>
            <a:ext cx="2340431" cy="4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bbanás 1 40"/>
          <p:cNvSpPr/>
          <p:nvPr/>
        </p:nvSpPr>
        <p:spPr>
          <a:xfrm>
            <a:off x="6161305" y="328666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2" name="Robbanás 1 41"/>
          <p:cNvSpPr/>
          <p:nvPr/>
        </p:nvSpPr>
        <p:spPr>
          <a:xfrm>
            <a:off x="7240361" y="315943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3" name="Robbanás 1 42"/>
          <p:cNvSpPr/>
          <p:nvPr/>
        </p:nvSpPr>
        <p:spPr>
          <a:xfrm>
            <a:off x="7598231" y="420215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4" name="Robbanás 1 43"/>
          <p:cNvSpPr/>
          <p:nvPr/>
        </p:nvSpPr>
        <p:spPr>
          <a:xfrm>
            <a:off x="7123342" y="4755150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5" name="Robbanás 1 44"/>
          <p:cNvSpPr/>
          <p:nvPr/>
        </p:nvSpPr>
        <p:spPr>
          <a:xfrm>
            <a:off x="6019801" y="446503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6" name="Ellipszis 45"/>
          <p:cNvSpPr/>
          <p:nvPr/>
        </p:nvSpPr>
        <p:spPr>
          <a:xfrm>
            <a:off x="8285389" y="3256318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Egyenes összekötő nyíllal 46"/>
          <p:cNvCxnSpPr/>
          <p:nvPr/>
        </p:nvCxnSpPr>
        <p:spPr>
          <a:xfrm>
            <a:off x="7123342" y="4053566"/>
            <a:ext cx="20669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>
            <a:off x="8775246" y="2727109"/>
            <a:ext cx="66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zárás</a:t>
            </a:r>
            <a:endParaRPr lang="hu-HU" dirty="0"/>
          </a:p>
        </p:txBody>
      </p:sp>
      <p:cxnSp>
        <p:nvCxnSpPr>
          <p:cNvPr id="30" name="Egyenes összekötő nyíllal 29"/>
          <p:cNvCxnSpPr/>
          <p:nvPr/>
        </p:nvCxnSpPr>
        <p:spPr>
          <a:xfrm flipH="1" flipV="1">
            <a:off x="8792935" y="4539261"/>
            <a:ext cx="16329" cy="1002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>
            <a:off x="9554934" y="4591252"/>
            <a:ext cx="0" cy="6902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8033657" y="5584763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991 futtatása</a:t>
            </a:r>
            <a:endParaRPr lang="hu-HU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9017452" y="5292162"/>
            <a:ext cx="1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hibajavítás</a:t>
            </a:r>
            <a:endParaRPr lang="hu-HU" dirty="0"/>
          </a:p>
        </p:txBody>
      </p:sp>
      <p:cxnSp>
        <p:nvCxnSpPr>
          <p:cNvPr id="58" name="Egyenes összekötő nyíllal 57"/>
          <p:cNvCxnSpPr/>
          <p:nvPr/>
        </p:nvCxnSpPr>
        <p:spPr>
          <a:xfrm flipV="1">
            <a:off x="9093653" y="3030680"/>
            <a:ext cx="1" cy="548129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>
            <a:off x="9444718" y="2911775"/>
            <a:ext cx="70348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/>
          <p:cNvSpPr txBox="1"/>
          <p:nvPr/>
        </p:nvSpPr>
        <p:spPr>
          <a:xfrm>
            <a:off x="10228486" y="2727109"/>
            <a:ext cx="120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Beszámoló feladás K11-be</a:t>
            </a:r>
          </a:p>
        </p:txBody>
      </p:sp>
      <p:sp>
        <p:nvSpPr>
          <p:cNvPr id="64" name="Robbanás 1 63"/>
          <p:cNvSpPr/>
          <p:nvPr/>
        </p:nvSpPr>
        <p:spPr>
          <a:xfrm>
            <a:off x="3712029" y="344433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5" name="Robbanás 1 64"/>
          <p:cNvSpPr/>
          <p:nvPr/>
        </p:nvSpPr>
        <p:spPr>
          <a:xfrm>
            <a:off x="3830411" y="330474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6" name="Robbanás 1 65"/>
          <p:cNvSpPr/>
          <p:nvPr/>
        </p:nvSpPr>
        <p:spPr>
          <a:xfrm>
            <a:off x="4166508" y="321355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7" name="Robbanás 1 66"/>
          <p:cNvSpPr/>
          <p:nvPr/>
        </p:nvSpPr>
        <p:spPr>
          <a:xfrm>
            <a:off x="4506684" y="316402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8" name="Robbanás 1 67"/>
          <p:cNvSpPr/>
          <p:nvPr/>
        </p:nvSpPr>
        <p:spPr>
          <a:xfrm>
            <a:off x="4788355" y="3202031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9" name="Robbanás 1 68"/>
          <p:cNvSpPr/>
          <p:nvPr/>
        </p:nvSpPr>
        <p:spPr>
          <a:xfrm>
            <a:off x="3552826" y="367977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0" name="Robbanás 1 69"/>
          <p:cNvSpPr/>
          <p:nvPr/>
        </p:nvSpPr>
        <p:spPr>
          <a:xfrm>
            <a:off x="5131254" y="3387633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1" name="Robbanás 1 70"/>
          <p:cNvSpPr/>
          <p:nvPr/>
        </p:nvSpPr>
        <p:spPr>
          <a:xfrm>
            <a:off x="5242833" y="358965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2" name="Robbanás 1 71"/>
          <p:cNvSpPr/>
          <p:nvPr/>
        </p:nvSpPr>
        <p:spPr>
          <a:xfrm>
            <a:off x="5302705" y="4183952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3" name="Robbanás 1 72"/>
          <p:cNvSpPr/>
          <p:nvPr/>
        </p:nvSpPr>
        <p:spPr>
          <a:xfrm>
            <a:off x="3552826" y="388170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4" name="Robbanás 1 73"/>
          <p:cNvSpPr/>
          <p:nvPr/>
        </p:nvSpPr>
        <p:spPr>
          <a:xfrm>
            <a:off x="3629026" y="421041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5" name="Robbanás 1 74"/>
          <p:cNvSpPr/>
          <p:nvPr/>
        </p:nvSpPr>
        <p:spPr>
          <a:xfrm>
            <a:off x="3747408" y="4462965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6" name="Robbanás 1 75"/>
          <p:cNvSpPr/>
          <p:nvPr/>
        </p:nvSpPr>
        <p:spPr>
          <a:xfrm>
            <a:off x="3948793" y="4664895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7" name="Robbanás 1 76"/>
          <p:cNvSpPr/>
          <p:nvPr/>
        </p:nvSpPr>
        <p:spPr>
          <a:xfrm>
            <a:off x="4185557" y="481076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8" name="Robbanás 1 77"/>
          <p:cNvSpPr/>
          <p:nvPr/>
        </p:nvSpPr>
        <p:spPr>
          <a:xfrm>
            <a:off x="4635952" y="481692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9" name="Robbanás 1 78"/>
          <p:cNvSpPr/>
          <p:nvPr/>
        </p:nvSpPr>
        <p:spPr>
          <a:xfrm>
            <a:off x="5012872" y="460883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0" name="Robbanás 1 79"/>
          <p:cNvSpPr/>
          <p:nvPr/>
        </p:nvSpPr>
        <p:spPr>
          <a:xfrm>
            <a:off x="6432087" y="3161306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1" name="Robbanás 1 80"/>
          <p:cNvSpPr/>
          <p:nvPr/>
        </p:nvSpPr>
        <p:spPr>
          <a:xfrm>
            <a:off x="6659328" y="3105262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2" name="Robbanás 1 81"/>
          <p:cNvSpPr/>
          <p:nvPr/>
        </p:nvSpPr>
        <p:spPr>
          <a:xfrm>
            <a:off x="6915141" y="3096441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3" name="Robbanás 1 82"/>
          <p:cNvSpPr/>
          <p:nvPr/>
        </p:nvSpPr>
        <p:spPr>
          <a:xfrm>
            <a:off x="7432223" y="343906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4" name="Robbanás 1 83"/>
          <p:cNvSpPr/>
          <p:nvPr/>
        </p:nvSpPr>
        <p:spPr>
          <a:xfrm>
            <a:off x="7500249" y="3593853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5" name="Robbanás 1 84"/>
          <p:cNvSpPr/>
          <p:nvPr/>
        </p:nvSpPr>
        <p:spPr>
          <a:xfrm>
            <a:off x="7668987" y="388170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6" name="Robbanás 1 85"/>
          <p:cNvSpPr/>
          <p:nvPr/>
        </p:nvSpPr>
        <p:spPr>
          <a:xfrm>
            <a:off x="7550605" y="4389322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7" name="Robbanás 1 86"/>
          <p:cNvSpPr/>
          <p:nvPr/>
        </p:nvSpPr>
        <p:spPr>
          <a:xfrm>
            <a:off x="7659453" y="3697266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8" name="Robbanás 1 87"/>
          <p:cNvSpPr/>
          <p:nvPr/>
        </p:nvSpPr>
        <p:spPr>
          <a:xfrm>
            <a:off x="7365539" y="4566002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89" name="Robbanás 1 88"/>
          <p:cNvSpPr/>
          <p:nvPr/>
        </p:nvSpPr>
        <p:spPr>
          <a:xfrm>
            <a:off x="6796759" y="4834905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0" name="Robbanás 1 89"/>
          <p:cNvSpPr/>
          <p:nvPr/>
        </p:nvSpPr>
        <p:spPr>
          <a:xfrm>
            <a:off x="7004960" y="485651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1" name="Robbanás 1 90"/>
          <p:cNvSpPr/>
          <p:nvPr/>
        </p:nvSpPr>
        <p:spPr>
          <a:xfrm>
            <a:off x="6432087" y="4709802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2" name="Robbanás 1 91"/>
          <p:cNvSpPr/>
          <p:nvPr/>
        </p:nvSpPr>
        <p:spPr>
          <a:xfrm>
            <a:off x="6607630" y="4906420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3" name="Robbanás 1 92"/>
          <p:cNvSpPr/>
          <p:nvPr/>
        </p:nvSpPr>
        <p:spPr>
          <a:xfrm>
            <a:off x="6161305" y="465458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4" name="Robbanás 1 93"/>
          <p:cNvSpPr/>
          <p:nvPr/>
        </p:nvSpPr>
        <p:spPr>
          <a:xfrm>
            <a:off x="6019801" y="4203161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5" name="Robbanás 1 94"/>
          <p:cNvSpPr/>
          <p:nvPr/>
        </p:nvSpPr>
        <p:spPr>
          <a:xfrm>
            <a:off x="5783037" y="3814452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6" name="Robbanás 1 95"/>
          <p:cNvSpPr/>
          <p:nvPr/>
        </p:nvSpPr>
        <p:spPr>
          <a:xfrm>
            <a:off x="6019801" y="3480575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7" name="Robbanás 1 96"/>
          <p:cNvSpPr/>
          <p:nvPr/>
        </p:nvSpPr>
        <p:spPr>
          <a:xfrm>
            <a:off x="6076941" y="3690623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8" name="Robbanás 1 97"/>
          <p:cNvSpPr/>
          <p:nvPr/>
        </p:nvSpPr>
        <p:spPr>
          <a:xfrm>
            <a:off x="6076941" y="3887223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9" name="Robbanás 1 98"/>
          <p:cNvSpPr/>
          <p:nvPr/>
        </p:nvSpPr>
        <p:spPr>
          <a:xfrm>
            <a:off x="6313705" y="343906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00" name="Robbanás 1 99"/>
          <p:cNvSpPr/>
          <p:nvPr/>
        </p:nvSpPr>
        <p:spPr>
          <a:xfrm>
            <a:off x="6604901" y="332036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01" name="Robbanás 1 100"/>
          <p:cNvSpPr/>
          <p:nvPr/>
        </p:nvSpPr>
        <p:spPr>
          <a:xfrm>
            <a:off x="6920576" y="3349806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02" name="Robbanás 1 101"/>
          <p:cNvSpPr/>
          <p:nvPr/>
        </p:nvSpPr>
        <p:spPr>
          <a:xfrm>
            <a:off x="7195459" y="3387633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5663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Célzott </a:t>
            </a: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jövőkép </a:t>
            </a: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– ASP GAZD 991mp ideális gyakoriságú használata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78" y="161239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59148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59382" y="1813121"/>
            <a:ext cx="11040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EF96EBE5-A6B8-477A-B4BA-0CF91DC743CE}"/>
              </a:ext>
            </a:extLst>
          </p:cNvPr>
          <p:cNvSpPr/>
          <p:nvPr/>
        </p:nvSpPr>
        <p:spPr>
          <a:xfrm>
            <a:off x="833878" y="1780142"/>
            <a:ext cx="10891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991 mp heti </a:t>
            </a:r>
            <a:r>
              <a:rPr lang="hu-HU" dirty="0" err="1" smtClean="0"/>
              <a:t>rendszerességű</a:t>
            </a:r>
            <a:r>
              <a:rPr lang="hu-HU" dirty="0" smtClean="0"/>
              <a:t> futtatása, és a jelzett hibák javítása a könyvelésben</a:t>
            </a:r>
            <a:endParaRPr lang="hu-HU" dirty="0">
              <a:effectLst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1338943" y="3216729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obbanás 1 8"/>
          <p:cNvSpPr/>
          <p:nvPr/>
        </p:nvSpPr>
        <p:spPr>
          <a:xfrm>
            <a:off x="2371725" y="308473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2" name="Robbanás 1 11"/>
          <p:cNvSpPr/>
          <p:nvPr/>
        </p:nvSpPr>
        <p:spPr>
          <a:xfrm>
            <a:off x="2642507" y="3248841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3" name="Robbanás 1 12"/>
          <p:cNvSpPr/>
          <p:nvPr/>
        </p:nvSpPr>
        <p:spPr>
          <a:xfrm>
            <a:off x="2886074" y="357880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4" name="Robbanás 1 13"/>
          <p:cNvSpPr/>
          <p:nvPr/>
        </p:nvSpPr>
        <p:spPr>
          <a:xfrm>
            <a:off x="2828925" y="4353741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6" name="Robbanás 1 15"/>
          <p:cNvSpPr/>
          <p:nvPr/>
        </p:nvSpPr>
        <p:spPr>
          <a:xfrm>
            <a:off x="2988129" y="3994785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7" name="Robbanás 1 16"/>
          <p:cNvSpPr/>
          <p:nvPr/>
        </p:nvSpPr>
        <p:spPr>
          <a:xfrm>
            <a:off x="1543050" y="321355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8" name="Robbanás 1 17"/>
          <p:cNvSpPr/>
          <p:nvPr/>
        </p:nvSpPr>
        <p:spPr>
          <a:xfrm>
            <a:off x="1926772" y="3051536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9" name="Robbanás 1 18"/>
          <p:cNvSpPr/>
          <p:nvPr/>
        </p:nvSpPr>
        <p:spPr>
          <a:xfrm>
            <a:off x="1306286" y="3430730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0" name="Robbanás 1 19"/>
          <p:cNvSpPr/>
          <p:nvPr/>
        </p:nvSpPr>
        <p:spPr>
          <a:xfrm>
            <a:off x="1179739" y="378073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1" name="Robbanás 1 20"/>
          <p:cNvSpPr/>
          <p:nvPr/>
        </p:nvSpPr>
        <p:spPr>
          <a:xfrm>
            <a:off x="1196068" y="426310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2" name="Robbanás 1 21"/>
          <p:cNvSpPr/>
          <p:nvPr/>
        </p:nvSpPr>
        <p:spPr>
          <a:xfrm>
            <a:off x="1460047" y="461499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3" name="Robbanás 1 22"/>
          <p:cNvSpPr/>
          <p:nvPr/>
        </p:nvSpPr>
        <p:spPr>
          <a:xfrm>
            <a:off x="2005693" y="4816929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4" name="Robbanás 1 23"/>
          <p:cNvSpPr/>
          <p:nvPr/>
        </p:nvSpPr>
        <p:spPr>
          <a:xfrm>
            <a:off x="2590800" y="471596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3712029" y="3255915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2163536" y="4053566"/>
            <a:ext cx="226150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3122838" y="5617029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991 futtatása</a:t>
            </a:r>
            <a:endParaRPr lang="hu-HU" dirty="0"/>
          </a:p>
        </p:txBody>
      </p:sp>
      <p:cxnSp>
        <p:nvCxnSpPr>
          <p:cNvPr id="33" name="Egyenes összekötő nyíllal 32"/>
          <p:cNvCxnSpPr/>
          <p:nvPr/>
        </p:nvCxnSpPr>
        <p:spPr>
          <a:xfrm>
            <a:off x="4904014" y="4681804"/>
            <a:ext cx="0" cy="6902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4536622" y="5372100"/>
            <a:ext cx="1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hibajavítás</a:t>
            </a:r>
            <a:endParaRPr lang="hu-HU" dirty="0"/>
          </a:p>
        </p:txBody>
      </p:sp>
      <p:sp>
        <p:nvSpPr>
          <p:cNvPr id="40" name="Ellipszis 39"/>
          <p:cNvSpPr/>
          <p:nvPr/>
        </p:nvSpPr>
        <p:spPr>
          <a:xfrm>
            <a:off x="6019801" y="3238358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Egyenes összekötő nyíllal 38"/>
          <p:cNvCxnSpPr/>
          <p:nvPr/>
        </p:nvCxnSpPr>
        <p:spPr>
          <a:xfrm flipV="1">
            <a:off x="4625066" y="4056015"/>
            <a:ext cx="2340431" cy="4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bbanás 1 40"/>
          <p:cNvSpPr/>
          <p:nvPr/>
        </p:nvSpPr>
        <p:spPr>
          <a:xfrm>
            <a:off x="6161305" y="328666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2" name="Robbanás 1 41"/>
          <p:cNvSpPr/>
          <p:nvPr/>
        </p:nvSpPr>
        <p:spPr>
          <a:xfrm>
            <a:off x="7240361" y="3159434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3" name="Robbanás 1 42"/>
          <p:cNvSpPr/>
          <p:nvPr/>
        </p:nvSpPr>
        <p:spPr>
          <a:xfrm>
            <a:off x="7598231" y="4202158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4" name="Robbanás 1 43"/>
          <p:cNvSpPr/>
          <p:nvPr/>
        </p:nvSpPr>
        <p:spPr>
          <a:xfrm>
            <a:off x="7123342" y="4755150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5" name="Robbanás 1 44"/>
          <p:cNvSpPr/>
          <p:nvPr/>
        </p:nvSpPr>
        <p:spPr>
          <a:xfrm>
            <a:off x="6019801" y="4465037"/>
            <a:ext cx="236764" cy="20193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46" name="Ellipszis 45"/>
          <p:cNvSpPr/>
          <p:nvPr/>
        </p:nvSpPr>
        <p:spPr>
          <a:xfrm>
            <a:off x="8285389" y="3256318"/>
            <a:ext cx="164918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Egyenes összekötő nyíllal 46"/>
          <p:cNvCxnSpPr/>
          <p:nvPr/>
        </p:nvCxnSpPr>
        <p:spPr>
          <a:xfrm>
            <a:off x="7123342" y="4053566"/>
            <a:ext cx="20669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>
            <a:off x="8775246" y="2727109"/>
            <a:ext cx="66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zárás</a:t>
            </a:r>
            <a:endParaRPr lang="hu-HU" dirty="0"/>
          </a:p>
        </p:txBody>
      </p:sp>
      <p:cxnSp>
        <p:nvCxnSpPr>
          <p:cNvPr id="50" name="Egyenes összekötő nyíllal 49"/>
          <p:cNvCxnSpPr/>
          <p:nvPr/>
        </p:nvCxnSpPr>
        <p:spPr>
          <a:xfrm flipH="1" flipV="1">
            <a:off x="4250871" y="4767399"/>
            <a:ext cx="16329" cy="1002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 flipV="1">
            <a:off x="8792935" y="4539261"/>
            <a:ext cx="16329" cy="1002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>
            <a:off x="9554934" y="4591252"/>
            <a:ext cx="0" cy="6902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8033657" y="5584763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991 futtatása</a:t>
            </a:r>
            <a:endParaRPr lang="hu-HU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9017452" y="5292162"/>
            <a:ext cx="1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hibajavítás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10228486" y="2727109"/>
            <a:ext cx="120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Beszámoló feladás K11-be</a:t>
            </a:r>
          </a:p>
        </p:txBody>
      </p:sp>
      <p:cxnSp>
        <p:nvCxnSpPr>
          <p:cNvPr id="48" name="Egyenes összekötő nyíllal 47"/>
          <p:cNvCxnSpPr/>
          <p:nvPr/>
        </p:nvCxnSpPr>
        <p:spPr>
          <a:xfrm flipV="1">
            <a:off x="9102705" y="3059865"/>
            <a:ext cx="1" cy="548129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9444718" y="3014702"/>
            <a:ext cx="70348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1274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Bevezetett módosítások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40" y="1542553"/>
            <a:ext cx="10495059" cy="463441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ASP.GAZD működésének módosítása a szabályosabb működés </a:t>
            </a:r>
            <a:r>
              <a:rPr lang="hu-HU" dirty="0" smtClean="0"/>
              <a:t>érdekében: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 - a főkönyvek összerendelése rovat kódokkal, kormányzati funkció kódokkal (COFOG), </a:t>
            </a:r>
            <a:r>
              <a:rPr lang="hu-HU" dirty="0" smtClean="0"/>
              <a:t>(254 mp)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- kötelező egyezőség vizsgálata tetszőleges időszakra és időpontban,</a:t>
            </a:r>
          </a:p>
          <a:p>
            <a:pPr marL="0" indent="0">
              <a:buNone/>
            </a:pPr>
            <a:r>
              <a:rPr lang="hu-HU" dirty="0"/>
              <a:t>- az eredeti előirányzat bizonylat visszanyitásának tiltása, </a:t>
            </a:r>
          </a:p>
          <a:p>
            <a:pPr marL="0" indent="0">
              <a:buNone/>
            </a:pPr>
            <a:r>
              <a:rPr lang="hu-HU" dirty="0"/>
              <a:t>- az évzárás során </a:t>
            </a:r>
            <a:r>
              <a:rPr lang="hu-HU" dirty="0" smtClean="0"/>
              <a:t>kötelező ellenőrzés</a:t>
            </a:r>
            <a:r>
              <a:rPr lang="hu-HU" dirty="0"/>
              <a:t>, ahol a hibák kijavítása nélkül nem kezdhető meg a zárás. 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062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1274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Tervezett módosítások bevezetése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921"/>
            <a:ext cx="10515600" cy="4193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1) Automatikus felugró rendszerüzenet </a:t>
            </a:r>
          </a:p>
          <a:p>
            <a:pPr marL="0" indent="0">
              <a:buNone/>
            </a:pPr>
            <a:r>
              <a:rPr lang="hu-HU" dirty="0" smtClean="0"/>
              <a:t>2</a:t>
            </a:r>
            <a:r>
              <a:rPr lang="hu-HU" dirty="0" smtClean="0"/>
              <a:t>) </a:t>
            </a:r>
            <a:r>
              <a:rPr lang="hu-HU" dirty="0" smtClean="0"/>
              <a:t>A </a:t>
            </a:r>
            <a:r>
              <a:rPr lang="hu-HU" dirty="0"/>
              <a:t>991 Főkönyvi egyeztetés menüpont használatának havi rendszerességgel történő </a:t>
            </a:r>
            <a:r>
              <a:rPr lang="hu-HU" b="1" dirty="0"/>
              <a:t>automatikus lekérdezése</a:t>
            </a:r>
            <a:r>
              <a:rPr lang="hu-HU" dirty="0"/>
              <a:t>, és rendszerüzenetben való megjelenítése a felhasználó számára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461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1274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Javaslatok a hibák elkerülése érdekében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921"/>
            <a:ext cx="10515600" cy="4193042"/>
          </a:xfrm>
        </p:spPr>
        <p:txBody>
          <a:bodyPr>
            <a:normAutofit/>
          </a:bodyPr>
          <a:lstStyle/>
          <a:p>
            <a:pPr marL="228600" lvl="2">
              <a:spcBef>
                <a:spcPts val="1000"/>
              </a:spcBef>
              <a:buFontTx/>
              <a:buChar char="-"/>
            </a:pPr>
            <a:r>
              <a:rPr lang="hu-HU" sz="2800" dirty="0" smtClean="0"/>
              <a:t>Folyamatos </a:t>
            </a:r>
            <a:r>
              <a:rPr lang="hu-HU" sz="2800" dirty="0"/>
              <a:t>pénzkészlet egyeztetés</a:t>
            </a:r>
          </a:p>
          <a:p>
            <a:pPr>
              <a:buFontTx/>
              <a:buChar char="-"/>
            </a:pPr>
            <a:r>
              <a:rPr lang="hu-HU" dirty="0" smtClean="0"/>
              <a:t>991mp rendszeres használata és a jelzett hibák következetes javítása!</a:t>
            </a:r>
          </a:p>
          <a:p>
            <a:pPr>
              <a:buFontTx/>
              <a:buChar char="-"/>
            </a:pPr>
            <a:r>
              <a:rPr lang="hu-HU" dirty="0" smtClean="0"/>
              <a:t>501mp (összevezetettség)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402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1274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A módosítások előnyeiről: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4" y="1461052"/>
            <a:ext cx="10499035" cy="4715911"/>
          </a:xfrm>
        </p:spPr>
        <p:txBody>
          <a:bodyPr>
            <a:normAutofit/>
          </a:bodyPr>
          <a:lstStyle/>
          <a:p>
            <a:pPr marL="228600" lvl="2">
              <a:spcBef>
                <a:spcPts val="1000"/>
              </a:spcBef>
              <a:buFontTx/>
              <a:buChar char="-"/>
            </a:pPr>
            <a:r>
              <a:rPr lang="hu-HU" sz="2800" dirty="0" smtClean="0"/>
              <a:t>Saját: </a:t>
            </a:r>
          </a:p>
          <a:p>
            <a:pPr marL="685800" lvl="3">
              <a:spcBef>
                <a:spcPts val="1000"/>
              </a:spcBef>
              <a:buFontTx/>
              <a:buChar char="-"/>
            </a:pPr>
            <a:r>
              <a:rPr lang="hu-HU" sz="2600" dirty="0" smtClean="0"/>
              <a:t>Önkormányzati vezetők részére megbízható, naprakész </a:t>
            </a:r>
            <a:r>
              <a:rPr lang="hu-HU" sz="2600" dirty="0" err="1" smtClean="0"/>
              <a:t>riportolási</a:t>
            </a:r>
            <a:r>
              <a:rPr lang="hu-HU" sz="2600" dirty="0" smtClean="0"/>
              <a:t> lehetőség</a:t>
            </a:r>
          </a:p>
          <a:p>
            <a:pPr marL="685800" lvl="3">
              <a:spcBef>
                <a:spcPts val="1000"/>
              </a:spcBef>
              <a:buFontTx/>
              <a:buChar char="-"/>
            </a:pPr>
            <a:r>
              <a:rPr lang="hu-HU" sz="2600" dirty="0" smtClean="0"/>
              <a:t>Hibajavítási munkaterhelés eloszlása egyenletesebbé válik</a:t>
            </a:r>
          </a:p>
          <a:p>
            <a:pPr marL="685800" lvl="3">
              <a:spcBef>
                <a:spcPts val="1000"/>
              </a:spcBef>
              <a:buFontTx/>
              <a:buChar char="-"/>
            </a:pPr>
            <a:r>
              <a:rPr lang="hu-HU" sz="2600" dirty="0" smtClean="0"/>
              <a:t>Rutin kapcsán nyert hatékonyság</a:t>
            </a:r>
          </a:p>
          <a:p>
            <a:pPr marL="228600" lvl="2">
              <a:spcBef>
                <a:spcPts val="1000"/>
              </a:spcBef>
              <a:buFontTx/>
              <a:buChar char="-"/>
            </a:pPr>
            <a:r>
              <a:rPr lang="hu-HU" sz="2800" dirty="0" smtClean="0"/>
              <a:t>Külső:</a:t>
            </a:r>
          </a:p>
          <a:p>
            <a:pPr lvl="1">
              <a:buFontTx/>
              <a:buChar char="-"/>
            </a:pPr>
            <a:r>
              <a:rPr lang="hu-HU" dirty="0" smtClean="0"/>
              <a:t>K11 jelentések határidőben történő hibátlan feladása</a:t>
            </a:r>
          </a:p>
          <a:p>
            <a:pPr lvl="1">
              <a:buFontTx/>
              <a:buChar char="-"/>
            </a:pPr>
            <a:r>
              <a:rPr lang="hu-HU" dirty="0" smtClean="0"/>
              <a:t>Ellenőrzések retorzióinak elkerülése</a:t>
            </a:r>
          </a:p>
          <a:p>
            <a:pPr lvl="1">
              <a:buFontTx/>
              <a:buChar char="-"/>
            </a:pPr>
            <a:r>
              <a:rPr lang="hu-HU" dirty="0" smtClean="0"/>
              <a:t>Adattárházi előnyök</a:t>
            </a:r>
          </a:p>
          <a:p>
            <a:pPr lvl="1">
              <a:buFontTx/>
              <a:buChar char="-"/>
            </a:pPr>
            <a:r>
              <a:rPr lang="hu-HU" dirty="0" smtClean="0"/>
              <a:t>ASP Központ: SM leterheltség egyenletesebb: hibák javításának átfutása csökkenhet</a:t>
            </a:r>
          </a:p>
          <a:p>
            <a:pPr>
              <a:buFontTx/>
              <a:buChar char="-"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594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1274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KÉRDÉSEK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921"/>
            <a:ext cx="10515600" cy="4193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8" y="1325334"/>
            <a:ext cx="5045645" cy="504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71661" y="3849513"/>
            <a:ext cx="3635611" cy="1354217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Köszönjük</a:t>
            </a:r>
            <a:endParaRPr lang="hu-HU" dirty="0">
              <a:solidFill>
                <a:srgbClr val="1E86C7"/>
              </a:solidFill>
              <a:latin typeface="Arial Black" panose="020B0A04020102020204" pitchFamily="34" charset="0"/>
            </a:endParaRPr>
          </a:p>
          <a:p>
            <a:pPr algn="l"/>
            <a:r>
              <a:rPr lang="hu-HU" dirty="0">
                <a:solidFill>
                  <a:srgbClr val="1E86C7"/>
                </a:solidFill>
                <a:latin typeface="Arial Black" panose="020B0A04020102020204" pitchFamily="34" charset="0"/>
              </a:rPr>
              <a:t>a figyelmet!</a:t>
            </a:r>
            <a:endParaRPr lang="en-US" dirty="0">
              <a:solidFill>
                <a:srgbClr val="1E86C7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457200"/>
            <a:ext cx="10410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Felugró KASZPER azonnali rendszerüzenet tárgyhó 10-e és 20-a között!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943100"/>
            <a:ext cx="10410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47518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Előadás tematikája</a:t>
            </a: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650189" y="1277674"/>
            <a:ext cx="10515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 smtClean="0"/>
              <a:t>991 mp használatával kapcsolatos megvalósult és tervezett módosítások indoklása</a:t>
            </a:r>
          </a:p>
          <a:p>
            <a:r>
              <a:rPr lang="hu-HU" sz="2000" b="1" i="1" dirty="0" smtClean="0"/>
              <a:t>Az elvárt használat/működés előnyei, motiváció </a:t>
            </a:r>
            <a:endParaRPr lang="hu-HU" sz="2000" b="1" i="1" dirty="0"/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48162" y="2262559"/>
            <a:ext cx="110796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módosítástól való félelmek: </a:t>
            </a:r>
          </a:p>
          <a:p>
            <a:pPr marL="1257300" lvl="2" indent="-342900">
              <a:buFontTx/>
              <a:buChar char="-"/>
            </a:pPr>
            <a:r>
              <a:rPr lang="hu-HU" sz="2400" dirty="0" smtClean="0"/>
              <a:t>„Miért?/Minek?”</a:t>
            </a:r>
          </a:p>
          <a:p>
            <a:pPr marL="1257300" lvl="2" indent="-342900">
              <a:buFontTx/>
              <a:buChar char="-"/>
            </a:pPr>
            <a:r>
              <a:rPr lang="hu-HU" sz="2400" dirty="0" smtClean="0"/>
              <a:t>„Már megint többet kell dolgozni?!”</a:t>
            </a:r>
          </a:p>
          <a:p>
            <a:pPr lvl="2"/>
            <a:endParaRPr lang="hu-HU" sz="2400" dirty="0" smtClean="0"/>
          </a:p>
          <a:p>
            <a:r>
              <a:rPr lang="hu-HU" sz="2400" dirty="0" smtClean="0"/>
              <a:t>Külső indokok:</a:t>
            </a:r>
          </a:p>
          <a:p>
            <a:pPr marL="1257300" lvl="2" indent="-342900">
              <a:buFontTx/>
              <a:buChar char="-"/>
            </a:pPr>
            <a:r>
              <a:rPr lang="hu-HU" sz="2400" dirty="0" smtClean="0"/>
              <a:t>Ellenőrzések (külső/belső) tapasztalatai, javaslatai</a:t>
            </a:r>
          </a:p>
          <a:p>
            <a:pPr marL="1257300" lvl="2" indent="-342900">
              <a:buFontTx/>
              <a:buChar char="-"/>
            </a:pPr>
            <a:r>
              <a:rPr lang="hu-HU" sz="2400" dirty="0" err="1" smtClean="0"/>
              <a:t>Áhsz.-nek</a:t>
            </a:r>
            <a:r>
              <a:rPr lang="hu-HU" sz="2400" dirty="0" smtClean="0"/>
              <a:t> történő megfelelés!</a:t>
            </a:r>
          </a:p>
          <a:p>
            <a:endParaRPr lang="hu-HU" sz="2400" dirty="0" smtClean="0"/>
          </a:p>
          <a:p>
            <a:r>
              <a:rPr lang="hu-HU" sz="2400" dirty="0" smtClean="0"/>
              <a:t>Belső indokok:</a:t>
            </a:r>
          </a:p>
          <a:p>
            <a:pPr lvl="2"/>
            <a:r>
              <a:rPr lang="hu-HU" sz="2400" dirty="0" smtClean="0"/>
              <a:t>- Előnyök (</a:t>
            </a:r>
            <a:r>
              <a:rPr lang="hu-HU" sz="2400" dirty="0" err="1" smtClean="0"/>
              <a:t>ASP-t</a:t>
            </a:r>
            <a:r>
              <a:rPr lang="hu-HU" sz="2400" dirty="0" smtClean="0"/>
              <a:t> használók és üzemeltetők részére is)</a:t>
            </a:r>
            <a:endParaRPr lang="hu-HU" sz="2400" dirty="0"/>
          </a:p>
          <a:p>
            <a:endParaRPr lang="hu-HU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589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47518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Jogszabályi háttér</a:t>
            </a: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650189" y="1346369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4/2013. (I. 11.) Korm. </a:t>
            </a:r>
            <a:r>
              <a:rPr lang="hu-HU" sz="2000" b="1" i="1" dirty="0" smtClean="0"/>
              <a:t>rendelet az </a:t>
            </a:r>
            <a:r>
              <a:rPr lang="hu-HU" sz="2000" b="1" i="1" dirty="0"/>
              <a:t>államháztartás számviteléről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48162" y="1913786"/>
            <a:ext cx="1107963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53. § (1) A könyvviteli zárlat során a (3) bekezdés szerinti elszámolási időszakokat követően el kell végezni a folyamatos </a:t>
            </a:r>
            <a:r>
              <a:rPr lang="hu-HU" sz="2400" b="1" dirty="0"/>
              <a:t>könyvelés teljessé tétele érdekében </a:t>
            </a:r>
            <a:r>
              <a:rPr lang="hu-HU" sz="2400" dirty="0"/>
              <a:t>szükséges kiegészítő, helyesbítő, egyeztető, összesítő könyvelési munkákat, a könyvviteli, valamint a költségvetési könyvvitel során vezetett nyilvántartási számlák lezárását, és – a (3) bekezdés szerinti könyvviteli zárlat alátámasztására – a </a:t>
            </a:r>
            <a:r>
              <a:rPr lang="hu-HU" sz="2400" u="sng" dirty="0"/>
              <a:t>főkönyvi kivonat </a:t>
            </a:r>
            <a:r>
              <a:rPr lang="hu-HU" sz="2400" dirty="0"/>
              <a:t>elkészítését</a:t>
            </a:r>
            <a:r>
              <a:rPr lang="hu-HU" sz="2400" dirty="0" smtClean="0"/>
              <a:t>.</a:t>
            </a:r>
          </a:p>
          <a:p>
            <a:pPr algn="just"/>
            <a:endParaRPr lang="hu-HU" sz="2400" dirty="0" smtClean="0"/>
          </a:p>
          <a:p>
            <a:r>
              <a:rPr lang="hu-HU" sz="2400" dirty="0"/>
              <a:t>53. § (3) A könyvviteli </a:t>
            </a:r>
            <a:r>
              <a:rPr lang="hu-HU" sz="2400" dirty="0" smtClean="0"/>
              <a:t>zárlat (havi, negyedéves, éves) keretében (17</a:t>
            </a:r>
            <a:r>
              <a:rPr lang="hu-HU" sz="2400" dirty="0"/>
              <a:t>. </a:t>
            </a:r>
            <a:r>
              <a:rPr lang="hu-HU" sz="2400" dirty="0" smtClean="0"/>
              <a:t>melléklet szerinti) kötelező egyezőségek </a:t>
            </a:r>
            <a:r>
              <a:rPr lang="hu-HU" sz="2400" dirty="0"/>
              <a:t>vizsgálatával el kell végezni a költségvetési és a pénzügyi könyvvezetés helyességének ellenőrzését.</a:t>
            </a:r>
          </a:p>
          <a:p>
            <a:endParaRPr lang="hu-HU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0640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47518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Jogszabályi háttér</a:t>
            </a: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650189" y="1346369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4/2013. (I. 11.) Korm. </a:t>
            </a:r>
            <a:r>
              <a:rPr lang="hu-HU" sz="2000" b="1" i="1" dirty="0" smtClean="0"/>
              <a:t>rendelet az </a:t>
            </a:r>
            <a:r>
              <a:rPr lang="hu-HU" sz="2000" b="1" i="1" dirty="0"/>
              <a:t>államháztartás számviteléről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48162" y="1913786"/>
            <a:ext cx="110796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54./A </a:t>
            </a:r>
            <a:r>
              <a:rPr lang="hu-HU" sz="2400" dirty="0"/>
              <a:t>§ </a:t>
            </a:r>
            <a:r>
              <a:rPr lang="hu-HU" sz="2400" dirty="0" smtClean="0"/>
              <a:t>(1</a:t>
            </a:r>
            <a:r>
              <a:rPr lang="hu-HU" sz="2400" dirty="0"/>
              <a:t>) A beszámolóval le nem zárt 7. § szerinti időszakkal kapcsolatos hibákat a könyvelés keretében, a hibát okozó tétel visszakönyvelésével és a helyes tétel e rendeletnek megfelelő könyvelésével kell javítani. </a:t>
            </a:r>
            <a:endParaRPr lang="hu-HU" sz="2400" dirty="0" smtClean="0"/>
          </a:p>
          <a:p>
            <a:pPr algn="just"/>
            <a:endParaRPr lang="hu-HU" sz="2400" dirty="0" smtClean="0"/>
          </a:p>
          <a:p>
            <a:r>
              <a:rPr lang="hu-HU" sz="2400" dirty="0"/>
              <a:t>54</a:t>
            </a:r>
            <a:r>
              <a:rPr lang="hu-HU" sz="2400" dirty="0" smtClean="0"/>
              <a:t>./B </a:t>
            </a:r>
            <a:r>
              <a:rPr lang="hu-HU" sz="2400" dirty="0"/>
              <a:t>§ (1) A mérlegkészítés időpontját követően – az 54/A. §</a:t>
            </a:r>
            <a:r>
              <a:rPr lang="hu-HU" sz="2400" dirty="0" err="1"/>
              <a:t>-ban</a:t>
            </a:r>
            <a:r>
              <a:rPr lang="hu-HU" sz="2400" dirty="0"/>
              <a:t> felsorolt szervek által feltárt hibák javításai kivételével – a feltárt hibákat a feltárás időszakának könyvelése keretében kell a hibát okozó tétel e rendeletnek megfelelő könyvelésével javítani. A feltárt hiba miatt az előző időszakok éves költségvetési beszámolója nem javítható és nem küldhető meg újra a Kincstárnak.</a:t>
            </a:r>
            <a:endParaRPr lang="hu-HU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993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604157"/>
            <a:ext cx="10891621" cy="62083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Jogszabályi háttér</a:t>
            </a: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Önkormányzati </a:t>
            </a:r>
            <a:r>
              <a:rPr lang="hu-HU" sz="2400" b="1" dirty="0">
                <a:solidFill>
                  <a:srgbClr val="FF0000"/>
                </a:solidFill>
              </a:rPr>
              <a:t>adattárház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650190" y="1224987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257/2016. (VIII. 31.) Korm. </a:t>
            </a:r>
            <a:r>
              <a:rPr lang="hu-HU" sz="2000" b="1" i="1" dirty="0" smtClean="0"/>
              <a:t>rendelet az </a:t>
            </a:r>
            <a:r>
              <a:rPr lang="hu-HU" sz="2000" b="1" i="1" dirty="0"/>
              <a:t>önkormányzati ASP rendszerről 9.§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2165614"/>
            <a:ext cx="11079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  <a:r>
              <a:rPr lang="hu-HU" dirty="0"/>
              <a:t>Az önkormányzati adattárház adattartalma a kormányzati és önkormányzati </a:t>
            </a:r>
            <a:r>
              <a:rPr lang="hu-HU" b="1" dirty="0"/>
              <a:t>döntések előkészítését </a:t>
            </a:r>
            <a:r>
              <a:rPr lang="hu-HU" dirty="0"/>
              <a:t>szolgálja.</a:t>
            </a:r>
          </a:p>
          <a:p>
            <a:r>
              <a:rPr lang="hu-HU" b="1" dirty="0" smtClean="0"/>
              <a:t>Adatforrások</a:t>
            </a:r>
            <a:r>
              <a:rPr lang="hu-HU" dirty="0" smtClean="0"/>
              <a:t>:</a:t>
            </a:r>
            <a:endParaRPr lang="hu-HU" dirty="0"/>
          </a:p>
          <a:p>
            <a:r>
              <a:rPr lang="hu-HU" dirty="0"/>
              <a:t> a) </a:t>
            </a:r>
            <a:r>
              <a:rPr lang="hu-HU" dirty="0" err="1"/>
              <a:t>a</a:t>
            </a:r>
            <a:r>
              <a:rPr lang="hu-HU" dirty="0"/>
              <a:t> szakrendszerekben képződött (GAZD, ADÓ, IVK, IPARKER, IRAT)</a:t>
            </a:r>
          </a:p>
          <a:p>
            <a:r>
              <a:rPr lang="hu-HU" dirty="0"/>
              <a:t> b) interfészen átadott</a:t>
            </a:r>
          </a:p>
          <a:p>
            <a:r>
              <a:rPr lang="hu-HU" dirty="0"/>
              <a:t> c) a Kincstár rendszereiben az önkormányzati körre </a:t>
            </a:r>
            <a:r>
              <a:rPr lang="hu-HU" dirty="0" smtClean="0"/>
              <a:t>vonatkozó adat </a:t>
            </a:r>
            <a:r>
              <a:rPr lang="hu-HU" dirty="0"/>
              <a:t>(KTÖRZS, Kincstár Önkormányzati Előirányzat Gazdálkodási Modul)	</a:t>
            </a:r>
          </a:p>
          <a:p>
            <a:endParaRPr lang="hu-HU" dirty="0"/>
          </a:p>
          <a:p>
            <a:r>
              <a:rPr lang="hu-HU" dirty="0" smtClean="0"/>
              <a:t> </a:t>
            </a:r>
            <a:r>
              <a:rPr lang="hu-HU" b="1" dirty="0" smtClean="0"/>
              <a:t>Adatfelelős</a:t>
            </a:r>
            <a:r>
              <a:rPr lang="hu-HU" dirty="0" smtClean="0"/>
              <a:t>: </a:t>
            </a:r>
            <a:r>
              <a:rPr lang="hu-HU" dirty="0"/>
              <a:t>a rá vonatkozó adatok tekintetében a </a:t>
            </a:r>
            <a:r>
              <a:rPr lang="hu-HU" u="sng" dirty="0"/>
              <a:t>helyi önkormányzat</a:t>
            </a:r>
            <a:r>
              <a:rPr lang="hu-HU" dirty="0"/>
              <a:t>, vagy az önkormányzati költségvetési szerv.</a:t>
            </a:r>
          </a:p>
          <a:p>
            <a:r>
              <a:rPr lang="hu-HU" dirty="0"/>
              <a:t> </a:t>
            </a:r>
            <a:r>
              <a:rPr lang="hu-HU" b="1" dirty="0" smtClean="0"/>
              <a:t>Adatkezelői</a:t>
            </a:r>
            <a:r>
              <a:rPr lang="hu-HU" dirty="0" smtClean="0"/>
              <a:t> feladatok keretében</a:t>
            </a:r>
          </a:p>
          <a:p>
            <a:r>
              <a:rPr lang="hu-HU" dirty="0" smtClean="0"/>
              <a:t> </a:t>
            </a:r>
            <a:r>
              <a:rPr lang="hu-HU" dirty="0"/>
              <a:t>a) saját feladatainak ellátásához,</a:t>
            </a:r>
          </a:p>
          <a:p>
            <a:r>
              <a:rPr lang="hu-HU" dirty="0"/>
              <a:t> c) </a:t>
            </a:r>
            <a:r>
              <a:rPr lang="hu-HU" dirty="0" smtClean="0"/>
              <a:t>a BM</a:t>
            </a:r>
            <a:r>
              <a:rPr lang="hu-HU" dirty="0"/>
              <a:t>, </a:t>
            </a:r>
            <a:r>
              <a:rPr lang="hu-HU" dirty="0" smtClean="0"/>
              <a:t>PM, </a:t>
            </a:r>
            <a:r>
              <a:rPr lang="hu-HU" dirty="0"/>
              <a:t>a KSH és az ÁSZ számára jogszabályban rögzített feladataik ellátása céljából rendszeres és eseti </a:t>
            </a:r>
            <a:r>
              <a:rPr lang="hu-HU" u="sng" dirty="0"/>
              <a:t>adatlekérdezést</a:t>
            </a:r>
            <a:r>
              <a:rPr lang="hu-HU" dirty="0"/>
              <a:t>, adatösszegzést és </a:t>
            </a:r>
            <a:r>
              <a:rPr lang="hu-HU" u="sng" dirty="0"/>
              <a:t>adatszolgáltatást</a:t>
            </a:r>
            <a:r>
              <a:rPr lang="hu-HU" dirty="0"/>
              <a:t> végez.</a:t>
            </a:r>
          </a:p>
        </p:txBody>
      </p:sp>
    </p:spTree>
    <p:extLst>
      <p:ext uri="{BB962C8B-B14F-4D97-AF65-F5344CB8AC3E}">
        <p14:creationId xmlns:p14="http://schemas.microsoft.com/office/powerpoint/2010/main" val="40791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7879" y="331471"/>
            <a:ext cx="10902507" cy="1262742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Zárást akadályozó ellenőrzések </a:t>
            </a:r>
            <a:r>
              <a:rPr lang="hu-HU" sz="24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400" dirty="0" smtClean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és </a:t>
            </a: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hibák </a:t>
            </a:r>
            <a:r>
              <a:rPr lang="hu-HU" sz="24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javítása – 2021.01.19-i Szakmai Nap előadása</a:t>
            </a:r>
            <a:r>
              <a:rPr lang="hu-HU" sz="24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4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4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0158"/>
            <a:ext cx="11267642" cy="4706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991 </a:t>
            </a:r>
            <a:r>
              <a:rPr lang="hu-HU" b="1" dirty="0"/>
              <a:t>mp – ellenőrzései</a:t>
            </a:r>
          </a:p>
          <a:p>
            <a:pPr marL="0" indent="0">
              <a:buNone/>
            </a:pPr>
            <a:r>
              <a:rPr lang="hu-HU" sz="2400" i="1" dirty="0"/>
              <a:t>Felhasználó által javítható hibák: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0000"/>
                </a:solidFill>
              </a:rPr>
              <a:t>A hiba javítása csak a felhasználó által történhet meg, mert hibaszűrés eredménye önmagában nem adja meg a választ, hogy mit kell </a:t>
            </a:r>
            <a:r>
              <a:rPr lang="hu-HU" sz="2400" dirty="0" smtClean="0">
                <a:solidFill>
                  <a:srgbClr val="FF0000"/>
                </a:solidFill>
              </a:rPr>
              <a:t>kijavítani.</a:t>
            </a:r>
            <a:endParaRPr lang="hu-HU" sz="24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400" i="1" dirty="0" smtClean="0"/>
              <a:t>(</a:t>
            </a:r>
            <a:r>
              <a:rPr lang="hu-HU" sz="2400" i="1" dirty="0" smtClean="0">
                <a:solidFill>
                  <a:srgbClr val="FF0000"/>
                </a:solidFill>
              </a:rPr>
              <a:t>Tájékoztató </a:t>
            </a:r>
            <a:r>
              <a:rPr lang="hu-HU" sz="2400" i="1" dirty="0">
                <a:solidFill>
                  <a:srgbClr val="FF0000"/>
                </a:solidFill>
              </a:rPr>
              <a:t>jellegű </a:t>
            </a:r>
            <a:r>
              <a:rPr lang="hu-HU" sz="2400" i="1" dirty="0" smtClean="0">
                <a:solidFill>
                  <a:srgbClr val="FF0000"/>
                </a:solidFill>
              </a:rPr>
              <a:t>ellenőrzések(nem kell hibajegyet feladni)</a:t>
            </a:r>
            <a:r>
              <a:rPr lang="hu-HU" sz="2400" i="1" dirty="0" smtClean="0"/>
              <a:t>, Felhasználó </a:t>
            </a:r>
            <a:r>
              <a:rPr lang="hu-HU" sz="2400" i="1" dirty="0"/>
              <a:t>által nem </a:t>
            </a:r>
            <a:r>
              <a:rPr lang="hu-HU" sz="2400" i="1" dirty="0" smtClean="0"/>
              <a:t>javítható hibák)</a:t>
            </a:r>
          </a:p>
          <a:p>
            <a:pPr marL="0" indent="0">
              <a:spcBef>
                <a:spcPts val="600"/>
              </a:spcBef>
              <a:buNone/>
            </a:pPr>
            <a:endParaRPr lang="hu-HU" sz="2400" i="1" dirty="0" smtClean="0"/>
          </a:p>
          <a:p>
            <a:pPr marL="0" indent="0">
              <a:buNone/>
            </a:pPr>
            <a:r>
              <a:rPr lang="hu-HU" sz="2400" b="1" dirty="0"/>
              <a:t>2021.01.19-én megrendezésre került Gazdálkodási szakmai nap (ASP GAZD KASZPER felkészülés zárásra_20210119</a:t>
            </a:r>
            <a:r>
              <a:rPr lang="hu-HU" sz="2400" b="1" dirty="0" smtClean="0"/>
              <a:t>)</a:t>
            </a:r>
          </a:p>
          <a:p>
            <a:pPr marL="0" indent="0">
              <a:buNone/>
            </a:pPr>
            <a:r>
              <a:rPr lang="hu-HU" sz="2400" dirty="0"/>
              <a:t>https://alkalmazaskozpont.asp.lgov.hu/node/198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KASZPER Dokumentáció/ </a:t>
            </a:r>
            <a:r>
              <a:rPr lang="hu-HU" sz="2400" dirty="0"/>
              <a:t>Letölthető anyagok / 2021. januári online szakmai nap / 4. Előadás Zárást akadályozó ellenőrzések és hibák </a:t>
            </a:r>
            <a:r>
              <a:rPr lang="hu-HU" sz="2400" dirty="0" smtClean="0"/>
              <a:t>javítása  (</a:t>
            </a:r>
            <a:r>
              <a:rPr lang="hu-HU" sz="2400" dirty="0" err="1" smtClean="0"/>
              <a:t>ppt</a:t>
            </a:r>
            <a:r>
              <a:rPr lang="hu-HU" sz="2400" dirty="0" smtClean="0"/>
              <a:t> és </a:t>
            </a:r>
            <a:r>
              <a:rPr lang="hu-HU" sz="2400" dirty="0" err="1" smtClean="0"/>
              <a:t>webszeminárium</a:t>
            </a:r>
            <a:r>
              <a:rPr lang="hu-HU" sz="2400" dirty="0" smtClean="0"/>
              <a:t> is!)</a:t>
            </a:r>
            <a:endParaRPr lang="hu-HU" sz="24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991mp – Főkönyvi egyeztetés ellenőrzései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100" b="1" dirty="0" smtClean="0"/>
              <a:t>Dokumentáció:</a:t>
            </a:r>
          </a:p>
          <a:p>
            <a:pPr marL="0" indent="0">
              <a:buNone/>
            </a:pPr>
            <a:r>
              <a:rPr lang="hu-HU" sz="2600" i="1" dirty="0" smtClean="0"/>
              <a:t>Javasolt </a:t>
            </a:r>
            <a:r>
              <a:rPr lang="hu-HU" sz="2600" i="1" dirty="0"/>
              <a:t>gyakorlat „Minden ellenőrzés” lefuttatása, majd a Hibás tételek szűrése. A „Minden ellenőrzés” lefuttatása nagyobb intézmény esetében esetlegesen néhány percig is eltarthat.</a:t>
            </a:r>
          </a:p>
          <a:p>
            <a:pPr marL="0" indent="0">
              <a:buNone/>
            </a:pPr>
            <a:r>
              <a:rPr lang="hu-HU" sz="2600" i="1" dirty="0"/>
              <a:t> </a:t>
            </a:r>
          </a:p>
          <a:p>
            <a:pPr marL="0" indent="0" algn="r">
              <a:buNone/>
            </a:pPr>
            <a:r>
              <a:rPr lang="hu-HU" sz="2600" i="1" dirty="0"/>
              <a:t>A felhasználó által önállóan javítható hibák ellenőrzései: </a:t>
            </a:r>
            <a:r>
              <a:rPr lang="hu-HU" sz="2600" b="1" dirty="0"/>
              <a:t>26 féle </a:t>
            </a:r>
            <a:r>
              <a:rPr lang="hu-HU" sz="2600" b="1" dirty="0" smtClean="0"/>
              <a:t>automatikus ellenőrzés</a:t>
            </a:r>
            <a:r>
              <a:rPr lang="hu-HU" sz="2600" i="1" dirty="0"/>
              <a:t>!! </a:t>
            </a:r>
            <a:r>
              <a:rPr lang="hu-HU" sz="2600" i="1" dirty="0" smtClean="0"/>
              <a:t>    Az </a:t>
            </a:r>
            <a:r>
              <a:rPr lang="hu-HU" sz="2600" i="1" u="sng" dirty="0" err="1" smtClean="0"/>
              <a:t>Áhsz</a:t>
            </a:r>
            <a:r>
              <a:rPr lang="hu-HU" sz="2600" i="1" u="sng" dirty="0" smtClean="0"/>
              <a:t>. </a:t>
            </a:r>
            <a:r>
              <a:rPr lang="hu-HU" sz="2600" i="1" u="sng" dirty="0"/>
              <a:t>17. számú melléklet </a:t>
            </a:r>
            <a:r>
              <a:rPr lang="hu-HU" sz="2600" i="1" u="sng" dirty="0" smtClean="0"/>
              <a:t>szerint 132 </a:t>
            </a:r>
            <a:r>
              <a:rPr lang="hu-HU" sz="2600" i="1" u="sng" dirty="0"/>
              <a:t>db </a:t>
            </a:r>
            <a:r>
              <a:rPr lang="hu-HU" sz="2600" i="1" u="sng" dirty="0" smtClean="0"/>
              <a:t>összefüggés vizsgálat</a:t>
            </a:r>
            <a:endParaRPr lang="hu-HU" sz="2600" i="1" u="sng" dirty="0"/>
          </a:p>
          <a:p>
            <a:pPr marL="0" indent="0">
              <a:buNone/>
            </a:pPr>
            <a:endParaRPr lang="hu-HU" sz="2000" i="1" dirty="0" smtClean="0"/>
          </a:p>
          <a:p>
            <a:pPr marL="0" indent="0">
              <a:buNone/>
            </a:pPr>
            <a:r>
              <a:rPr lang="hu-HU" i="1" dirty="0" smtClean="0"/>
              <a:t>Zárás </a:t>
            </a:r>
            <a:r>
              <a:rPr lang="hu-HU" i="1" dirty="0"/>
              <a:t>indítását meggátló hibaszűrések</a:t>
            </a:r>
          </a:p>
          <a:p>
            <a:pPr lvl="1"/>
            <a:r>
              <a:rPr lang="hu-HU" dirty="0"/>
              <a:t>Egyedi utalványrendeletek</a:t>
            </a:r>
          </a:p>
          <a:p>
            <a:pPr lvl="1"/>
            <a:r>
              <a:rPr lang="hu-HU" dirty="0"/>
              <a:t>Utalványrendeletek 35*, 42* egyenleg problémák</a:t>
            </a:r>
          </a:p>
          <a:p>
            <a:pPr lvl="1"/>
            <a:r>
              <a:rPr lang="hu-HU" dirty="0"/>
              <a:t>Utalványrendeletek hibás egyenlegei</a:t>
            </a:r>
          </a:p>
          <a:p>
            <a:pPr lvl="1"/>
            <a:r>
              <a:rPr lang="hu-HU" dirty="0"/>
              <a:t>Bizonylat-Rovat-Fizetési határidő ellenőrzések</a:t>
            </a:r>
          </a:p>
          <a:p>
            <a:pPr lvl="1"/>
            <a:r>
              <a:rPr lang="hu-HU" dirty="0"/>
              <a:t>Hibás főkönyvi egyenlegek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667909" y="3554233"/>
            <a:ext cx="596348" cy="21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86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112744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ETRIUSZ 69mp – Ellenőrző</a:t>
            </a: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 </a:t>
            </a:r>
            <a:r>
              <a:rPr lang="hu-HU" sz="2800" dirty="0" smtClean="0">
                <a:solidFill>
                  <a:srgbClr val="1E86C7"/>
                </a:solidFill>
                <a:latin typeface="Arial Black" panose="020B0A04020102020204" pitchFamily="34" charset="0"/>
              </a:rPr>
              <a:t>menüpont csoport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/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921"/>
            <a:ext cx="10515600" cy="4193042"/>
          </a:xfrm>
        </p:spPr>
        <p:txBody>
          <a:bodyPr/>
          <a:lstStyle/>
          <a:p>
            <a:r>
              <a:rPr lang="hu-HU" dirty="0"/>
              <a:t>Amennyiben a (991) Főkönyvi egyeztetések alapján a hibák javításra kerültek, úgy a kötelező egyezőségek vizsgálata az ETRIUSZBAN nem fog hibát találni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569752" y="1343077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(691) Kötelező egyezőségek vizsgálata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795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837</Words>
  <Application>Microsoft Office PowerPoint</Application>
  <PresentationFormat>Egyéni</PresentationFormat>
  <Paragraphs>168</Paragraphs>
  <Slides>17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PowerPoint bemutató</vt:lpstr>
      <vt:lpstr>Felugró KASZPER azonnali rendszerüzenet tárgyhó 10-e és 20-a között!</vt:lpstr>
      <vt:lpstr> Előadás tematikája  </vt:lpstr>
      <vt:lpstr> Jogszabályi háttér  </vt:lpstr>
      <vt:lpstr> Jogszabályi háttér  </vt:lpstr>
      <vt:lpstr> Jogszabályi háttér  </vt:lpstr>
      <vt:lpstr>Zárást akadályozó ellenőrzések  és hibák javítása – 2021.01.19-i Szakmai Nap előadása </vt:lpstr>
      <vt:lpstr> 991mp – Főkönyvi egyeztetés ellenőrzései </vt:lpstr>
      <vt:lpstr> ETRIUSZ 69mp – Ellenőrző menüpont csoport </vt:lpstr>
      <vt:lpstr> Problémás gyakorlat– ASP 991mp nem ideális gyakoriságú használata </vt:lpstr>
      <vt:lpstr> Célzott jövőkép – ASP GAZD 991mp ideális gyakoriságú használata </vt:lpstr>
      <vt:lpstr> Bevezetett módosítások </vt:lpstr>
      <vt:lpstr> Tervezett módosítások bevezetése </vt:lpstr>
      <vt:lpstr> Javaslatok a hibák elkerülése érdekében </vt:lpstr>
      <vt:lpstr> A módosítások előnyeiről: </vt:lpstr>
      <vt:lpstr>KÉRDÉSEK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2021-01-18T10:32:11Z</dcterms:created>
  <dcterms:modified xsi:type="dcterms:W3CDTF">2021-06-15T09:26:59Z</dcterms:modified>
</cp:coreProperties>
</file>