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0" r:id="rId3"/>
    <p:sldId id="361" r:id="rId4"/>
    <p:sldId id="362" r:id="rId5"/>
    <p:sldId id="363" r:id="rId6"/>
    <p:sldId id="364" r:id="rId7"/>
    <p:sldId id="365" r:id="rId8"/>
    <p:sldId id="367" r:id="rId9"/>
    <p:sldId id="368" r:id="rId10"/>
    <p:sldId id="369" r:id="rId11"/>
  </p:sldIdLst>
  <p:sldSz cx="12192000" cy="6858000"/>
  <p:notesSz cx="6742113" cy="987266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40" userDrawn="1">
          <p15:clr>
            <a:srgbClr val="A4A3A4"/>
          </p15:clr>
        </p15:guide>
        <p15:guide id="2" pos="2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Szerző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4C7"/>
    <a:srgbClr val="5B9BD5"/>
    <a:srgbClr val="08B7A3"/>
    <a:srgbClr val="1E8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652" autoAdjust="0"/>
  </p:normalViewPr>
  <p:slideViewPr>
    <p:cSldViewPr snapToGrid="0">
      <p:cViewPr varScale="1">
        <p:scale>
          <a:sx n="117" d="100"/>
          <a:sy n="117" d="100"/>
        </p:scale>
        <p:origin x="-372" y="-102"/>
      </p:cViewPr>
      <p:guideLst>
        <p:guide orient="horz" pos="640"/>
        <p:guide pos="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5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83EFB-B49B-4E3C-A73D-F5023EDB3074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60AD8-463B-4B6E-84AC-8047888587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0601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4ADCA-CAEC-47DD-BEC7-90748EB31DB3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FFCA-385D-4C5F-B044-35A7E1EB19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74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9F7CE-4BFC-47D1-B8A6-617E67BD3E6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080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0385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30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1392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4</a:t>
            </a:fld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3261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104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7891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7</a:t>
            </a:fld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622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028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091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89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061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0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9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53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869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154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59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0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11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688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F083-D969-4836-9ABA-945AAAE3ECA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Rectangle 10"/>
          <p:cNvSpPr/>
          <p:nvPr userDrawn="1"/>
        </p:nvSpPr>
        <p:spPr>
          <a:xfrm>
            <a:off x="11042242" y="6477202"/>
            <a:ext cx="311558" cy="380798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>
              <a:latin typeface="Calibri Light" panose="020F0302020204030204" pitchFamily="34" charset="0"/>
            </a:endParaRPr>
          </a:p>
        </p:txBody>
      </p:sp>
      <p:sp>
        <p:nvSpPr>
          <p:cNvPr id="8" name="Rectangle 24"/>
          <p:cNvSpPr/>
          <p:nvPr userDrawn="1"/>
        </p:nvSpPr>
        <p:spPr>
          <a:xfrm rot="5400000">
            <a:off x="-2265919" y="2265919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9"/>
          <p:cNvSpPr/>
          <p:nvPr userDrawn="1"/>
        </p:nvSpPr>
        <p:spPr>
          <a:xfrm>
            <a:off x="-1" y="0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10" name="Rectangle 24"/>
          <p:cNvSpPr/>
          <p:nvPr userDrawn="1"/>
        </p:nvSpPr>
        <p:spPr>
          <a:xfrm rot="5400000">
            <a:off x="-2265919" y="2284847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9"/>
          <p:cNvSpPr/>
          <p:nvPr userDrawn="1"/>
        </p:nvSpPr>
        <p:spPr>
          <a:xfrm>
            <a:off x="0" y="-8819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59347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/>
          <p:cNvGrpSpPr/>
          <p:nvPr/>
        </p:nvGrpSpPr>
        <p:grpSpPr>
          <a:xfrm>
            <a:off x="2025792" y="548848"/>
            <a:ext cx="8969436" cy="5500856"/>
            <a:chOff x="2173837" y="548848"/>
            <a:chExt cx="8969436" cy="5500856"/>
          </a:xfrm>
        </p:grpSpPr>
        <p:sp>
          <p:nvSpPr>
            <p:cNvPr id="2" name="Title 1"/>
            <p:cNvSpPr txBox="1">
              <a:spLocks/>
            </p:cNvSpPr>
            <p:nvPr/>
          </p:nvSpPr>
          <p:spPr>
            <a:xfrm>
              <a:off x="2355011" y="2441471"/>
              <a:ext cx="8788262" cy="236988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hu-HU" sz="4200" dirty="0" smtClean="0">
                  <a:solidFill>
                    <a:srgbClr val="1E86C7"/>
                  </a:solidFill>
                  <a:latin typeface="Arial Black" panose="020B0A04020102020204" pitchFamily="34" charset="0"/>
                </a:rPr>
                <a:t>ASP GAZD konzultációs nap</a:t>
              </a:r>
            </a:p>
            <a:p>
              <a:pPr algn="l"/>
              <a:r>
                <a:rPr lang="hu-HU" sz="2800" i="1" dirty="0" smtClean="0">
                  <a:solidFill>
                    <a:srgbClr val="1E86C7"/>
                  </a:solidFill>
                  <a:latin typeface="Arial Black" panose="020B0A04020102020204" pitchFamily="34" charset="0"/>
                </a:rPr>
                <a:t>A </a:t>
              </a:r>
              <a:r>
                <a:rPr lang="hu-HU" sz="2800" i="1" dirty="0">
                  <a:solidFill>
                    <a:srgbClr val="1E86C7"/>
                  </a:solidFill>
                  <a:latin typeface="Arial Black" panose="020B0A04020102020204" pitchFamily="34" charset="0"/>
                </a:rPr>
                <a:t>bér és önkormányzati támogatás adatok feldolgozását, könyvelésének automatizálását szolgáló </a:t>
              </a:r>
              <a:r>
                <a:rPr lang="hu-HU" sz="2800" i="1" dirty="0" smtClean="0">
                  <a:solidFill>
                    <a:srgbClr val="1E86C7"/>
                  </a:solidFill>
                  <a:latin typeface="Arial Black" panose="020B0A04020102020204" pitchFamily="34" charset="0"/>
                </a:rPr>
                <a:t>fejlesztés (KKSZBÉR)</a:t>
              </a:r>
              <a:endParaRPr lang="hu-HU" sz="2800" i="1" dirty="0">
                <a:solidFill>
                  <a:srgbClr val="1E86C7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" name="Subtitle 2"/>
            <p:cNvSpPr txBox="1">
              <a:spLocks/>
            </p:cNvSpPr>
            <p:nvPr/>
          </p:nvSpPr>
          <p:spPr>
            <a:xfrm>
              <a:off x="2355011" y="5003264"/>
              <a:ext cx="2512354" cy="1046440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u-HU" sz="20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Jakab Árpád</a:t>
              </a:r>
            </a:p>
            <a:p>
              <a:pPr marL="0" indent="0">
                <a:buNone/>
              </a:pPr>
              <a:r>
                <a:rPr lang="hu-HU" sz="2000" i="1" dirty="0" smtClean="0">
                  <a:latin typeface="Calibri Light" panose="020F0302020204030204" pitchFamily="34" charset="0"/>
                </a:rPr>
                <a:t>Üzleti elemző</a:t>
              </a:r>
            </a:p>
            <a:p>
              <a:pPr marL="0" indent="0">
                <a:buNone/>
              </a:pPr>
              <a:r>
                <a:rPr lang="hu-HU" sz="2000" i="1" dirty="0" smtClean="0">
                  <a:latin typeface="Calibri Light" panose="020F0302020204030204" pitchFamily="34" charset="0"/>
                </a:rPr>
                <a:t>Szeged, 2021. június 16. </a:t>
              </a:r>
              <a:endParaRPr lang="en-US" sz="2000" i="1" dirty="0">
                <a:latin typeface="Calibri Light" panose="020F0302020204030204" pitchFamily="34" charset="0"/>
              </a:endParaRPr>
            </a:p>
          </p:txBody>
        </p:sp>
        <p:sp>
          <p:nvSpPr>
            <p:cNvPr id="4" name="Téglalap 3"/>
            <p:cNvSpPr/>
            <p:nvPr/>
          </p:nvSpPr>
          <p:spPr>
            <a:xfrm>
              <a:off x="2173837" y="2731625"/>
              <a:ext cx="45719" cy="32321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7" name="Kép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1627" y="548848"/>
              <a:ext cx="5351386" cy="1334098"/>
            </a:xfrm>
            <a:prstGeom prst="rect">
              <a:avLst/>
            </a:prstGeom>
          </p:spPr>
        </p:pic>
      </p:grpSp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3AA9540F-E081-452D-AC2E-3B137AB9F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84" y="784210"/>
            <a:ext cx="720080" cy="86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3ABC327F-B4A4-43D2-8311-872AE4D268C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36253" y="3312902"/>
            <a:ext cx="4755747" cy="354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75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1689463" y="1001486"/>
            <a:ext cx="7323908" cy="4502567"/>
            <a:chOff x="3471959" y="784210"/>
            <a:chExt cx="5561632" cy="3855279"/>
          </a:xfrm>
        </p:grpSpPr>
        <p:sp>
          <p:nvSpPr>
            <p:cNvPr id="8" name="Title 1"/>
            <p:cNvSpPr txBox="1">
              <a:spLocks/>
            </p:cNvSpPr>
            <p:nvPr/>
          </p:nvSpPr>
          <p:spPr>
            <a:xfrm>
              <a:off x="3535679" y="2308761"/>
              <a:ext cx="5497912" cy="115953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hu-HU" dirty="0" smtClean="0">
                  <a:solidFill>
                    <a:srgbClr val="1E86C7"/>
                  </a:solidFill>
                  <a:latin typeface="Arial Black" panose="020B0A04020102020204" pitchFamily="34" charset="0"/>
                </a:rPr>
                <a:t>Köszönöm megtisztelő figyelmüket!</a:t>
              </a:r>
            </a:p>
          </p:txBody>
        </p:sp>
        <p:sp>
          <p:nvSpPr>
            <p:cNvPr id="11" name="Téglalap 10"/>
            <p:cNvSpPr/>
            <p:nvPr/>
          </p:nvSpPr>
          <p:spPr>
            <a:xfrm>
              <a:off x="3471959" y="2731625"/>
              <a:ext cx="63720" cy="190786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71959" y="784210"/>
              <a:ext cx="5351386" cy="1334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707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8360228" y="1992086"/>
            <a:ext cx="3551130" cy="830997"/>
          </a:xfrm>
          <a:prstGeom prst="rect">
            <a:avLst/>
          </a:prstGeom>
          <a:solidFill>
            <a:srgbClr val="92D05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hu-HU" sz="2400" dirty="0" smtClean="0"/>
              <a:t>KIRA rendszer és</a:t>
            </a:r>
          </a:p>
          <a:p>
            <a:pPr marL="0" lvl="1" algn="ctr">
              <a:defRPr/>
            </a:pPr>
            <a:r>
              <a:rPr lang="hu-HU" sz="2400" dirty="0" smtClean="0"/>
              <a:t>ÖNFRNET rendszer</a:t>
            </a:r>
            <a:endParaRPr lang="hu-HU" sz="2400" dirty="0"/>
          </a:p>
        </p:txBody>
      </p:sp>
      <p:sp>
        <p:nvSpPr>
          <p:cNvPr id="12" name="Téglalap 11"/>
          <p:cNvSpPr/>
          <p:nvPr/>
        </p:nvSpPr>
        <p:spPr>
          <a:xfrm>
            <a:off x="391528" y="1182026"/>
            <a:ext cx="6166027" cy="4734629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Cél: a bér és önkormányzati állami támogatások könyvelésének automatizálása</a:t>
            </a:r>
          </a:p>
          <a:p>
            <a:pPr marL="342900" lvl="1" indent="-3429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ASP GAZDÁLKODÁSI rendszerbe automatikus adatbetöltés            </a:t>
            </a:r>
            <a:r>
              <a:rPr lang="hu-HU" sz="2400" b="1" dirty="0" smtClean="0"/>
              <a:t>Új 97102 menüpont! </a:t>
            </a:r>
          </a:p>
          <a:p>
            <a:pPr marL="342900" lvl="1" indent="-3429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Funkciók: a KIRA és ÖNFRNET rendszerekből kapott adatok</a:t>
            </a:r>
          </a:p>
          <a:p>
            <a:pPr marL="800100" lvl="2" indent="-34290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Beemelése</a:t>
            </a:r>
          </a:p>
          <a:p>
            <a:pPr marL="800100" lvl="2" indent="-34290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Tárolása</a:t>
            </a:r>
          </a:p>
          <a:p>
            <a:pPr marL="800100" lvl="2" indent="-34290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Exportálása (</a:t>
            </a:r>
            <a:r>
              <a:rPr lang="hu-HU" sz="2400" dirty="0" err="1" smtClean="0"/>
              <a:t>xls</a:t>
            </a:r>
            <a:r>
              <a:rPr lang="hu-HU" sz="2400" dirty="0" smtClean="0"/>
              <a:t>, </a:t>
            </a:r>
            <a:r>
              <a:rPr lang="hu-HU" sz="2400" dirty="0" err="1" smtClean="0"/>
              <a:t>pdf</a:t>
            </a:r>
            <a:r>
              <a:rPr lang="hu-HU" sz="2400" dirty="0" smtClean="0"/>
              <a:t>)</a:t>
            </a:r>
          </a:p>
          <a:p>
            <a:pPr marL="800100" lvl="2" indent="-34290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Feldolgozás</a:t>
            </a:r>
            <a:endParaRPr lang="hu-HU" sz="2400" dirty="0"/>
          </a:p>
        </p:txBody>
      </p:sp>
      <p:sp>
        <p:nvSpPr>
          <p:cNvPr id="5" name="Balra-jobbra nyíl 4"/>
          <p:cNvSpPr/>
          <p:nvPr/>
        </p:nvSpPr>
        <p:spPr>
          <a:xfrm>
            <a:off x="6640286" y="2032000"/>
            <a:ext cx="1637211" cy="751170"/>
          </a:xfrm>
          <a:prstGeom prst="leftRightArrow">
            <a:avLst/>
          </a:prstGeom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Integráció</a:t>
            </a:r>
            <a:endParaRPr lang="hu-HU" sz="2000" dirty="0"/>
          </a:p>
        </p:txBody>
      </p:sp>
      <p:sp>
        <p:nvSpPr>
          <p:cNvPr id="8" name="Jobbra nyíl 7"/>
          <p:cNvSpPr/>
          <p:nvPr/>
        </p:nvSpPr>
        <p:spPr>
          <a:xfrm>
            <a:off x="2525486" y="2516013"/>
            <a:ext cx="578762" cy="307070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85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4075253" y="1041821"/>
            <a:ext cx="3631832" cy="589072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 algn="ctr">
              <a:lnSpc>
                <a:spcPct val="150000"/>
              </a:lnSpc>
              <a:defRPr/>
            </a:pPr>
            <a:r>
              <a:rPr lang="hu-HU" sz="2400" b="1" dirty="0"/>
              <a:t>ASP Gazdálkodási rendszer</a:t>
            </a:r>
          </a:p>
        </p:txBody>
      </p:sp>
      <p:sp>
        <p:nvSpPr>
          <p:cNvPr id="8" name="Téglalap 7"/>
          <p:cNvSpPr/>
          <p:nvPr/>
        </p:nvSpPr>
        <p:spPr>
          <a:xfrm>
            <a:off x="6165668" y="2473889"/>
            <a:ext cx="5277573" cy="4067780"/>
          </a:xfrm>
          <a:prstGeom prst="rect">
            <a:avLst/>
          </a:prstGeom>
          <a:solidFill>
            <a:srgbClr val="92D05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 algn="ctr">
              <a:lnSpc>
                <a:spcPts val="26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hu-HU" sz="2400" b="1" dirty="0" smtClean="0"/>
              <a:t>Önkormányzati támogatás adatok</a:t>
            </a:r>
          </a:p>
          <a:p>
            <a:pPr marL="342900" lvl="1" indent="-342900" algn="just">
              <a:lnSpc>
                <a:spcPts val="26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ÖNFRNET rendszer</a:t>
            </a:r>
          </a:p>
          <a:p>
            <a:pPr marL="342900" lvl="1" indent="-342900" algn="just">
              <a:lnSpc>
                <a:spcPts val="2600"/>
              </a:lnSpc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Havi önkormányzati </a:t>
            </a:r>
            <a:r>
              <a:rPr lang="hu-HU" sz="2400" dirty="0"/>
              <a:t>támogatás (</a:t>
            </a:r>
            <a:r>
              <a:rPr lang="hu-HU" sz="2400" dirty="0" err="1"/>
              <a:t>nettósítási</a:t>
            </a:r>
            <a:r>
              <a:rPr lang="hu-HU" sz="2400" dirty="0"/>
              <a:t>) </a:t>
            </a:r>
            <a:r>
              <a:rPr lang="hu-HU" sz="2400" dirty="0" smtClean="0"/>
              <a:t>adatok: </a:t>
            </a:r>
          </a:p>
          <a:p>
            <a:pPr marL="800100" lvl="2" indent="-342900" algn="just">
              <a:lnSpc>
                <a:spcPts val="2600"/>
              </a:lnSpc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15/A 1.1 Adatközlő</a:t>
            </a:r>
          </a:p>
          <a:p>
            <a:pPr marL="800100" lvl="2" indent="-342900" algn="just">
              <a:lnSpc>
                <a:spcPts val="2600"/>
              </a:lnSpc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15/A 2.3 Adatközlő</a:t>
            </a:r>
          </a:p>
          <a:p>
            <a:pPr marL="800100" lvl="2" indent="-342900" algn="just">
              <a:lnSpc>
                <a:spcPts val="2600"/>
              </a:lnSpc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15/A 3.1 Adatközlő</a:t>
            </a:r>
          </a:p>
          <a:p>
            <a:pPr marL="800100" lvl="2" indent="-342900">
              <a:lnSpc>
                <a:spcPts val="2600"/>
              </a:lnSpc>
              <a:buFont typeface="Wingdings" panose="05000000000000000000" pitchFamily="2" charset="2"/>
              <a:buChar char="§"/>
              <a:defRPr/>
            </a:pPr>
            <a:r>
              <a:rPr lang="hu-HU" sz="2400" dirty="0" smtClean="0"/>
              <a:t>Tájékoztatás kerekítésről (pénzügyi körzet összesen)</a:t>
            </a:r>
          </a:p>
          <a:p>
            <a:pPr marL="342900" lvl="1" indent="-342900">
              <a:lnSpc>
                <a:spcPts val="2600"/>
              </a:lnSpc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Pénzforgalmi és pénzforgalom nélküli tételek elkülönítése</a:t>
            </a:r>
            <a:endParaRPr lang="hu-HU" sz="2400" dirty="0"/>
          </a:p>
        </p:txBody>
      </p:sp>
      <p:sp>
        <p:nvSpPr>
          <p:cNvPr id="9" name="Téglalap 8"/>
          <p:cNvSpPr/>
          <p:nvPr/>
        </p:nvSpPr>
        <p:spPr>
          <a:xfrm>
            <a:off x="315835" y="2473889"/>
            <a:ext cx="5007429" cy="3221395"/>
          </a:xfrm>
          <a:prstGeom prst="rect">
            <a:avLst/>
          </a:prstGeom>
          <a:solidFill>
            <a:srgbClr val="92D05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 algn="ctr">
              <a:lnSpc>
                <a:spcPts val="2600"/>
              </a:lnSpc>
              <a:spcAft>
                <a:spcPts val="1200"/>
              </a:spcAft>
              <a:defRPr/>
            </a:pPr>
            <a:r>
              <a:rPr lang="hu-HU" sz="2400" b="1" dirty="0" smtClean="0"/>
              <a:t>Bér adatok</a:t>
            </a:r>
          </a:p>
          <a:p>
            <a:pPr marL="342900" lvl="1" indent="-342900" algn="just">
              <a:lnSpc>
                <a:spcPts val="2600"/>
              </a:lnSpc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KIRA rendszer</a:t>
            </a:r>
          </a:p>
          <a:p>
            <a:pPr marL="342900" lvl="1" indent="-342900" algn="just">
              <a:lnSpc>
                <a:spcPts val="26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Napi, </a:t>
            </a:r>
            <a:r>
              <a:rPr lang="hu-HU" sz="2400" dirty="0" err="1" smtClean="0"/>
              <a:t>főszámfejtés</a:t>
            </a:r>
            <a:r>
              <a:rPr lang="hu-HU" sz="2400" dirty="0" smtClean="0"/>
              <a:t>: nettó bér</a:t>
            </a:r>
          </a:p>
          <a:p>
            <a:pPr marL="342900" lvl="1" indent="-342900" algn="just">
              <a:lnSpc>
                <a:spcPts val="26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Havi összesítő: bér levonások</a:t>
            </a:r>
          </a:p>
          <a:p>
            <a:pPr marL="342900" lvl="1" indent="-342900" algn="just">
              <a:lnSpc>
                <a:spcPts val="26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Kötelező és önkéntes levonások (KOLEV lista)</a:t>
            </a:r>
          </a:p>
          <a:p>
            <a:pPr marL="342900" lvl="1" indent="-342900" algn="just">
              <a:lnSpc>
                <a:spcPts val="26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 smtClean="0"/>
              <a:t>Finanszírozási összesítő lista (</a:t>
            </a:r>
            <a:r>
              <a:rPr lang="hu-HU" sz="2400" dirty="0" err="1" smtClean="0"/>
              <a:t>finansz</a:t>
            </a:r>
            <a:r>
              <a:rPr lang="hu-HU" sz="2400" dirty="0" smtClean="0"/>
              <a:t>. lista)</a:t>
            </a:r>
          </a:p>
        </p:txBody>
      </p:sp>
      <p:sp>
        <p:nvSpPr>
          <p:cNvPr id="10" name="Jobbra nyíl 9"/>
          <p:cNvSpPr/>
          <p:nvPr/>
        </p:nvSpPr>
        <p:spPr>
          <a:xfrm rot="3748683">
            <a:off x="6618516" y="1808552"/>
            <a:ext cx="735515" cy="487681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7020925">
            <a:off x="4405344" y="1825442"/>
            <a:ext cx="735515" cy="487681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6165668" y="2331135"/>
            <a:ext cx="4955178" cy="7576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3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191227" y="1069404"/>
            <a:ext cx="5547722" cy="2800767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200" b="1" dirty="0" smtClean="0"/>
              <a:t>Beemelés: </a:t>
            </a:r>
            <a:r>
              <a:rPr lang="hu-HU" sz="2200" dirty="0" smtClean="0"/>
              <a:t>a külső rendszerekből kapott adatok </a:t>
            </a:r>
            <a:r>
              <a:rPr lang="hu-HU" sz="2200" u="sng" dirty="0" smtClean="0"/>
              <a:t>átemelése</a:t>
            </a:r>
            <a:r>
              <a:rPr lang="hu-HU" sz="2200" dirty="0" smtClean="0"/>
              <a:t> a </a:t>
            </a:r>
            <a:r>
              <a:rPr lang="hu-HU" sz="2200" dirty="0" err="1" smtClean="0"/>
              <a:t>Gazd</a:t>
            </a:r>
            <a:r>
              <a:rPr lang="hu-HU" sz="2200" dirty="0" smtClean="0"/>
              <a:t>. rendszerbe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Művelet paramétereinek megadás: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200" dirty="0" smtClean="0"/>
              <a:t>Intézmény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200" dirty="0" smtClean="0"/>
              <a:t>Típus: KIRA/ÖNFRNET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200" dirty="0" smtClean="0"/>
              <a:t>Év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200" dirty="0" smtClean="0"/>
              <a:t>Hó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Beemelés</a:t>
            </a:r>
            <a:endParaRPr lang="hu-HU" sz="2200" dirty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8390" y="3984534"/>
            <a:ext cx="8185676" cy="275589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24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191227" y="1069404"/>
            <a:ext cx="3405413" cy="3139321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200" b="1" dirty="0" smtClean="0"/>
              <a:t>Tárolás: </a:t>
            </a:r>
            <a:r>
              <a:rPr lang="hu-HU" sz="2200" dirty="0" smtClean="0"/>
              <a:t>a külső rendszerekből kapott adatok beemelést követően </a:t>
            </a:r>
            <a:r>
              <a:rPr lang="hu-HU" sz="2200" u="sng" dirty="0" smtClean="0"/>
              <a:t>tárolásra </a:t>
            </a:r>
            <a:r>
              <a:rPr lang="hu-HU" sz="2200" dirty="0" smtClean="0"/>
              <a:t>kerülnek a </a:t>
            </a:r>
            <a:r>
              <a:rPr lang="hu-HU" sz="2200" dirty="0" err="1" smtClean="0"/>
              <a:t>Gazd</a:t>
            </a:r>
            <a:r>
              <a:rPr lang="hu-HU" sz="2200" dirty="0" smtClean="0"/>
              <a:t>. rendszerben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Beemelést követően a korábban beemelt adatok is </a:t>
            </a:r>
            <a:r>
              <a:rPr lang="hu-HU" sz="2200" dirty="0" err="1" smtClean="0"/>
              <a:t>listázódnak</a:t>
            </a:r>
            <a:endParaRPr lang="hu-HU" sz="2200" dirty="0" smtClean="0"/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Szűrési lehetőségek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1452" y="1272299"/>
            <a:ext cx="8237339" cy="427621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76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112849" y="1069404"/>
            <a:ext cx="4461484" cy="2123658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200" b="1" dirty="0" smtClean="0"/>
              <a:t>Exportálás/letöltés:</a:t>
            </a:r>
            <a:endParaRPr lang="hu-HU" sz="2200" dirty="0" smtClean="0"/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A beemelt adatok </a:t>
            </a:r>
            <a:r>
              <a:rPr lang="hu-HU" sz="2200" dirty="0" err="1" smtClean="0"/>
              <a:t>exportálhatóak</a:t>
            </a:r>
            <a:r>
              <a:rPr lang="hu-HU" sz="2200" dirty="0" smtClean="0"/>
              <a:t>: PDF és XLS formátumban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200" dirty="0" smtClean="0"/>
              <a:t>A nyomtatási sablonok hasonlóak a bér és </a:t>
            </a:r>
            <a:r>
              <a:rPr lang="hu-HU" sz="2200" dirty="0" err="1" smtClean="0"/>
              <a:t>nettósítási</a:t>
            </a:r>
            <a:r>
              <a:rPr lang="hu-HU" sz="2200" dirty="0" smtClean="0"/>
              <a:t> adatközlők sablonjaihoz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2732" y="1069404"/>
            <a:ext cx="7428970" cy="226939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272" y="3290221"/>
            <a:ext cx="4674403" cy="353866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3122" y="3130399"/>
            <a:ext cx="5693816" cy="369848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10" name="Egyenes összekötő nyíllal 9"/>
          <p:cNvCxnSpPr/>
          <p:nvPr/>
        </p:nvCxnSpPr>
        <p:spPr>
          <a:xfrm flipH="1">
            <a:off x="3814354" y="2760617"/>
            <a:ext cx="1380390" cy="7228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5490778" y="2760616"/>
            <a:ext cx="2890450" cy="8648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5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468" y="1218895"/>
            <a:ext cx="8644026" cy="263700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Téglalap 6"/>
          <p:cNvSpPr/>
          <p:nvPr/>
        </p:nvSpPr>
        <p:spPr>
          <a:xfrm>
            <a:off x="60960" y="1042284"/>
            <a:ext cx="3230880" cy="4555093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000" b="1" dirty="0" smtClean="0"/>
              <a:t>Feldolgozás: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b="1" dirty="0" smtClean="0"/>
              <a:t>Megjelenítés összesítő munkalapokon: 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Önkormányzatok állami támogatása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Közfoglalkoztatottak támogatása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Megelőlegezés bevétele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/>
              <a:t>Megelőlegezés </a:t>
            </a:r>
            <a:r>
              <a:rPr lang="hu-HU" dirty="0" smtClean="0"/>
              <a:t>visszafizetése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/>
              <a:t>Bevétel kerekítési </a:t>
            </a:r>
            <a:r>
              <a:rPr lang="hu-HU" dirty="0" smtClean="0"/>
              <a:t>különbözetre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/>
              <a:t>Kiadás kerekítési </a:t>
            </a:r>
            <a:r>
              <a:rPr lang="hu-HU" dirty="0" smtClean="0"/>
              <a:t>különbözetre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/>
              <a:t>Forgótőke </a:t>
            </a:r>
            <a:r>
              <a:rPr lang="hu-HU" dirty="0" smtClean="0"/>
              <a:t>feltöltése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dirty="0" smtClean="0"/>
              <a:t>Egyéb levonások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468" y="4183568"/>
            <a:ext cx="8644026" cy="167822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05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174065" y="1218895"/>
            <a:ext cx="3518368" cy="3785652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000" b="1" dirty="0" smtClean="0"/>
              <a:t>Feldolgozás: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000" b="1" dirty="0" smtClean="0"/>
              <a:t>Követelés/kötelezettség választása</a:t>
            </a:r>
            <a:r>
              <a:rPr lang="hu-HU" sz="2000" dirty="0" smtClean="0"/>
              <a:t>: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000" dirty="0" smtClean="0"/>
              <a:t>munkalaponként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000" dirty="0" smtClean="0"/>
              <a:t>kivétel: </a:t>
            </a:r>
            <a:r>
              <a:rPr lang="hu-HU" sz="2000" dirty="0"/>
              <a:t>E</a:t>
            </a:r>
            <a:r>
              <a:rPr lang="hu-HU" sz="2000" dirty="0" smtClean="0"/>
              <a:t>gyéb levonások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000" dirty="0" smtClean="0"/>
              <a:t>kiválasztott mentése</a:t>
            </a: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hu-HU" sz="2000" b="1" dirty="0" smtClean="0"/>
              <a:t>Bizonylat és vagy utalványrendelet generálás</a:t>
            </a:r>
            <a:r>
              <a:rPr lang="hu-HU" sz="2000" dirty="0" smtClean="0"/>
              <a:t>: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000" dirty="0" smtClean="0"/>
              <a:t>követelés/kötelezettség összegének módosítása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000" dirty="0" smtClean="0"/>
              <a:t>ismételt generálás tiltása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3690" y="1069405"/>
            <a:ext cx="8148661" cy="249961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3689" y="4467417"/>
            <a:ext cx="8148662" cy="159136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10" name="Egyenes összekötő nyíllal 9"/>
          <p:cNvCxnSpPr/>
          <p:nvPr/>
        </p:nvCxnSpPr>
        <p:spPr>
          <a:xfrm>
            <a:off x="7707086" y="3483429"/>
            <a:ext cx="52251" cy="1663337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3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1D84C7"/>
                </a:solidFill>
                <a:latin typeface="Arial Black" panose="020B0A04020102020204" pitchFamily="34" charset="0"/>
              </a:rPr>
              <a:t>Célok, funkciók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3276599" y="1069404"/>
            <a:ext cx="8215913" cy="5509200"/>
          </a:xfrm>
          <a:prstGeom prst="rect">
            <a:avLst/>
          </a:prstGeom>
          <a:solidFill>
            <a:srgbClr val="FFC00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hu-HU" sz="2200" b="1" dirty="0" smtClean="0"/>
              <a:t>Feldolgozás: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100" b="1" dirty="0" smtClean="0"/>
              <a:t>Kontír generálás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központi </a:t>
            </a:r>
            <a:r>
              <a:rPr lang="hu-HU" sz="2100" dirty="0" err="1" smtClean="0"/>
              <a:t>kontírsablonok</a:t>
            </a:r>
            <a:r>
              <a:rPr lang="hu-HU" sz="2100" dirty="0" smtClean="0"/>
              <a:t> alapján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err="1" smtClean="0"/>
              <a:t>kontírsablonok</a:t>
            </a:r>
            <a:r>
              <a:rPr lang="hu-HU" sz="2100" dirty="0" smtClean="0"/>
              <a:t> nyomtathatók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részletező kód választása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pénzforgalmi </a:t>
            </a:r>
            <a:r>
              <a:rPr lang="hu-HU" sz="2100" dirty="0"/>
              <a:t>és pénzforgalom </a:t>
            </a:r>
            <a:r>
              <a:rPr lang="hu-HU" sz="2100" dirty="0" smtClean="0"/>
              <a:t>nélküli </a:t>
            </a:r>
            <a:r>
              <a:rPr lang="hu-HU" sz="2100" dirty="0" err="1" smtClean="0"/>
              <a:t>kontírok</a:t>
            </a:r>
            <a:endParaRPr lang="hu-HU" sz="2100" b="1" dirty="0" smtClean="0"/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100" b="1" dirty="0" smtClean="0"/>
              <a:t>Adatok újrafeldolgozása: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Adatfeldolgozás ellenőrzése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Entitás generálás után a ismételt feldolgozás tiltása</a:t>
            </a:r>
          </a:p>
          <a:p>
            <a:pPr marL="800100" lvl="2" indent="-342900">
              <a:buFont typeface="Wingdings" panose="05000000000000000000" pitchFamily="2" charset="2"/>
              <a:buChar char="§"/>
              <a:defRPr/>
            </a:pPr>
            <a:r>
              <a:rPr lang="hu-HU" sz="2100" dirty="0" smtClean="0"/>
              <a:t>Generált entitások inaktiválása:  </a:t>
            </a:r>
          </a:p>
          <a:p>
            <a:pPr marL="1257300" lvl="3" indent="-342900">
              <a:buFont typeface="Courier New" panose="02070309020205020404" pitchFamily="49" charset="0"/>
              <a:buChar char="o"/>
              <a:defRPr/>
            </a:pPr>
            <a:r>
              <a:rPr lang="hu-HU" sz="2100" dirty="0"/>
              <a:t>m</a:t>
            </a:r>
            <a:r>
              <a:rPr lang="hu-HU" sz="2100" dirty="0" smtClean="0"/>
              <a:t>egerősítő üzenet után a generált bizonylat/utalványrendelt inaktiválásra kerül</a:t>
            </a:r>
          </a:p>
          <a:p>
            <a:pPr marL="1257300" lvl="3" indent="-342900">
              <a:buFont typeface="Courier New" panose="02070309020205020404" pitchFamily="49" charset="0"/>
              <a:buChar char="o"/>
              <a:defRPr/>
            </a:pPr>
            <a:r>
              <a:rPr lang="hu-HU" sz="2100" dirty="0"/>
              <a:t>a</a:t>
            </a:r>
            <a:r>
              <a:rPr lang="hu-HU" sz="2100" dirty="0" smtClean="0"/>
              <a:t> bizonylaton/utalványrendelet lévő </a:t>
            </a:r>
            <a:r>
              <a:rPr lang="hu-HU" sz="2100" dirty="0" err="1" smtClean="0"/>
              <a:t>kontír</a:t>
            </a:r>
            <a:r>
              <a:rPr lang="hu-HU" sz="2100" dirty="0" smtClean="0"/>
              <a:t> törlésre kerül</a:t>
            </a:r>
          </a:p>
          <a:p>
            <a:pPr marL="1257300" lvl="3" indent="-342900">
              <a:buFont typeface="Courier New" panose="02070309020205020404" pitchFamily="49" charset="0"/>
              <a:buChar char="o"/>
              <a:defRPr/>
            </a:pPr>
            <a:r>
              <a:rPr lang="hu-HU" sz="2100" dirty="0" smtClean="0"/>
              <a:t>zárt időszakra nem lehetséges</a:t>
            </a:r>
          </a:p>
          <a:p>
            <a:pPr marL="1257300" lvl="3" indent="-342900">
              <a:buFont typeface="Courier New" panose="02070309020205020404" pitchFamily="49" charset="0"/>
              <a:buChar char="o"/>
              <a:defRPr/>
            </a:pPr>
            <a:r>
              <a:rPr lang="hu-HU" sz="2100" dirty="0" smtClean="0"/>
              <a:t>inaktiválás után az adatok újra feldolgozhatók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hu-HU" sz="2100" b="1" dirty="0" smtClean="0"/>
              <a:t>Naplózás: </a:t>
            </a:r>
            <a:r>
              <a:rPr lang="hu-HU" sz="2100" dirty="0" smtClean="0"/>
              <a:t>ki, mikor, mit csinált?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60960" y="990722"/>
            <a:ext cx="2978331" cy="975360"/>
          </a:xfrm>
          <a:prstGeom prst="horizontalScroll">
            <a:avLst/>
          </a:prstGeom>
          <a:ln w="19050">
            <a:solidFill>
              <a:srgbClr val="1D84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b="1" dirty="0" smtClean="0"/>
              <a:t>Folyamatban:</a:t>
            </a:r>
            <a:endParaRPr lang="hu-HU" sz="2200" b="1" dirty="0"/>
          </a:p>
        </p:txBody>
      </p:sp>
    </p:spTree>
    <p:extLst>
      <p:ext uri="{BB962C8B-B14F-4D97-AF65-F5344CB8AC3E}">
        <p14:creationId xmlns:p14="http://schemas.microsoft.com/office/powerpoint/2010/main" val="40156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366</Words>
  <Application>Microsoft Office PowerPoint</Application>
  <PresentationFormat>Egyéni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PowerPoint bemutató</vt:lpstr>
      <vt:lpstr>Célok, funkciók</vt:lpstr>
      <vt:lpstr>Célok, funkciók</vt:lpstr>
      <vt:lpstr>Célok, funkciók</vt:lpstr>
      <vt:lpstr>Célok, funkciók</vt:lpstr>
      <vt:lpstr>Célok, funkciók</vt:lpstr>
      <vt:lpstr>Célok, funkciók</vt:lpstr>
      <vt:lpstr>Célok, funkciók</vt:lpstr>
      <vt:lpstr>Célok, funkciók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2021-06-14T06:33:35Z</dcterms:created>
  <dcterms:modified xsi:type="dcterms:W3CDTF">2021-06-15T10:26:02Z</dcterms:modified>
</cp:coreProperties>
</file>