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32" r:id="rId1"/>
  </p:sldMasterIdLst>
  <p:notesMasterIdLst>
    <p:notesMasterId r:id="rId11"/>
  </p:notesMasterIdLst>
  <p:handoutMasterIdLst>
    <p:handoutMasterId r:id="rId12"/>
  </p:handoutMasterIdLst>
  <p:sldIdLst>
    <p:sldId id="257" r:id="rId2"/>
    <p:sldId id="363" r:id="rId3"/>
    <p:sldId id="288" r:id="rId4"/>
    <p:sldId id="338" r:id="rId5"/>
    <p:sldId id="337" r:id="rId6"/>
    <p:sldId id="364" r:id="rId7"/>
    <p:sldId id="365" r:id="rId8"/>
    <p:sldId id="350" r:id="rId9"/>
    <p:sldId id="320" r:id="rId10"/>
  </p:sldIdLst>
  <p:sldSz cx="12192000" cy="6858000"/>
  <p:notesSz cx="6797675" cy="99282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40" userDrawn="1">
          <p15:clr>
            <a:srgbClr val="A4A3A4"/>
          </p15:clr>
        </p15:guide>
        <p15:guide id="2" pos="2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Szerző" initials="S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6699"/>
    <a:srgbClr val="1D84C7"/>
    <a:srgbClr val="1E86C7"/>
    <a:srgbClr val="003300"/>
    <a:srgbClr val="08B7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44" autoAdjust="0"/>
    <p:restoredTop sz="84327" autoAdjust="0"/>
  </p:normalViewPr>
  <p:slideViewPr>
    <p:cSldViewPr snapToGrid="0">
      <p:cViewPr varScale="1">
        <p:scale>
          <a:sx n="98" d="100"/>
          <a:sy n="98" d="100"/>
        </p:scale>
        <p:origin x="-1266" y="-96"/>
      </p:cViewPr>
      <p:guideLst>
        <p:guide orient="horz" pos="640"/>
        <p:guide pos="2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r">
              <a:defRPr sz="1200"/>
            </a:lvl1pPr>
          </a:lstStyle>
          <a:p>
            <a:fld id="{C1D83EFB-B49B-4E3C-A73D-F5023EDB3074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0093"/>
            <a:ext cx="2945659" cy="498135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30093"/>
            <a:ext cx="2945659" cy="498135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r">
              <a:defRPr sz="1200"/>
            </a:lvl1pPr>
          </a:lstStyle>
          <a:p>
            <a:fld id="{A9C60AD8-463B-4B6E-84AC-80478885871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06017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6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6"/>
          </a:xfrm>
          <a:prstGeom prst="rect">
            <a:avLst/>
          </a:prstGeom>
        </p:spPr>
        <p:txBody>
          <a:bodyPr vert="horz" lIns="92044" tIns="46022" rIns="92044" bIns="46022" rtlCol="0"/>
          <a:lstStyle>
            <a:lvl1pPr algn="r">
              <a:defRPr sz="1200"/>
            </a:lvl1pPr>
          </a:lstStyle>
          <a:p>
            <a:fld id="{0034ADCA-CAEC-47DD-BEC7-90748EB31DB3}" type="datetimeFigureOut">
              <a:rPr lang="hu-HU" smtClean="0"/>
              <a:t>2021. 06. 15.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44" tIns="46022" rIns="92044" bIns="46022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2044" tIns="46022" rIns="92044" bIns="46022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59" cy="498135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59" cy="498135"/>
          </a:xfrm>
          <a:prstGeom prst="rect">
            <a:avLst/>
          </a:prstGeom>
        </p:spPr>
        <p:txBody>
          <a:bodyPr vert="horz" lIns="92044" tIns="46022" rIns="92044" bIns="46022" rtlCol="0" anchor="b"/>
          <a:lstStyle>
            <a:lvl1pPr algn="r">
              <a:defRPr sz="1200"/>
            </a:lvl1pPr>
          </a:lstStyle>
          <a:p>
            <a:fld id="{A6C1FFCA-385D-4C5F-B044-35A7E1EB19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7493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9F7CE-4BFC-47D1-B8A6-617E67BD3E67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0080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1259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4901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48249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42477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7594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4030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40865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C1FFCA-385D-4C5F-B044-35A7E1EB19D6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7791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F5207-EC30-45BF-B1FC-A3D9DC87F6A8}" type="datetime1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9789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B2005-8E6E-4E5B-A9C9-3E1289276D52}" type="datetime1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061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7440A-2271-4D5D-A285-C43BD3F3E36C}" type="datetime1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70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FABAB-40DF-4142-BF88-5D6CCC327117}" type="datetime1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490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AECE3-4834-41AD-B6DF-FD8DD11BD195}" type="datetime1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5536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A7CA-D69E-4583-9413-C17F51FE9438}" type="datetime1">
              <a:rPr lang="hu-HU" smtClean="0"/>
              <a:t>2021. 06. 15.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7869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74C4-EA31-422E-B736-6063976241D7}" type="datetime1">
              <a:rPr lang="hu-HU" smtClean="0"/>
              <a:t>2021. 06. 15.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154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52637-D372-4510-BEEE-8DBE62C82FB9}" type="datetime1">
              <a:rPr lang="hu-HU" smtClean="0"/>
              <a:t>2021. 06. 15.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59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50073-9CE6-40DB-AA5B-34A616A95CAB}" type="datetime1">
              <a:rPr lang="hu-HU" smtClean="0"/>
              <a:t>2021. 06. 15.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506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9571F-D1E5-4E8B-A5AE-AD71AF350026}" type="datetime1">
              <a:rPr lang="hu-HU" smtClean="0"/>
              <a:t>2021. 06. 15.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311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CD7BB-12A3-42DF-88FE-A49A4CA1C736}" type="datetime1">
              <a:rPr lang="hu-HU" smtClean="0"/>
              <a:t>2021. 06. 15.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688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FA21F-4931-43E5-8D2A-A9BBEA19BAAF}" type="datetime1">
              <a:rPr lang="hu-HU" smtClean="0"/>
              <a:t>2021. 06. 15.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6F083-D969-4836-9ABA-945AAAE3ECA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Rectangle 10"/>
          <p:cNvSpPr/>
          <p:nvPr userDrawn="1"/>
        </p:nvSpPr>
        <p:spPr>
          <a:xfrm>
            <a:off x="11042242" y="6477202"/>
            <a:ext cx="311558" cy="380798"/>
          </a:xfrm>
          <a:prstGeom prst="rect">
            <a:avLst/>
          </a:prstGeom>
          <a:solidFill>
            <a:srgbClr val="188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>
              <a:latin typeface="Calibri Light" panose="020F0302020204030204" pitchFamily="34" charset="0"/>
            </a:endParaRPr>
          </a:p>
        </p:txBody>
      </p:sp>
      <p:sp>
        <p:nvSpPr>
          <p:cNvPr id="8" name="Rectangle 24"/>
          <p:cNvSpPr/>
          <p:nvPr userDrawn="1"/>
        </p:nvSpPr>
        <p:spPr>
          <a:xfrm rot="5400000">
            <a:off x="-2265919" y="2265919"/>
            <a:ext cx="4692090" cy="160252"/>
          </a:xfrm>
          <a:prstGeom prst="rect">
            <a:avLst/>
          </a:prstGeom>
          <a:solidFill>
            <a:srgbClr val="6366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" name="Rectangle 9"/>
          <p:cNvSpPr/>
          <p:nvPr userDrawn="1"/>
        </p:nvSpPr>
        <p:spPr>
          <a:xfrm>
            <a:off x="-1" y="0"/>
            <a:ext cx="252381" cy="367301"/>
          </a:xfrm>
          <a:prstGeom prst="rect">
            <a:avLst/>
          </a:prstGeom>
          <a:solidFill>
            <a:srgbClr val="188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10" name="Rectangle 24"/>
          <p:cNvSpPr/>
          <p:nvPr userDrawn="1"/>
        </p:nvSpPr>
        <p:spPr>
          <a:xfrm rot="5400000">
            <a:off x="-2265919" y="2284847"/>
            <a:ext cx="4692090" cy="160252"/>
          </a:xfrm>
          <a:prstGeom prst="rect">
            <a:avLst/>
          </a:prstGeom>
          <a:solidFill>
            <a:srgbClr val="6366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9"/>
          <p:cNvSpPr/>
          <p:nvPr userDrawn="1"/>
        </p:nvSpPr>
        <p:spPr>
          <a:xfrm>
            <a:off x="0" y="-8819"/>
            <a:ext cx="252381" cy="367301"/>
          </a:xfrm>
          <a:prstGeom prst="rect">
            <a:avLst/>
          </a:prstGeom>
          <a:solidFill>
            <a:srgbClr val="1884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59347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Csoportba foglalás 4"/>
          <p:cNvGrpSpPr/>
          <p:nvPr/>
        </p:nvGrpSpPr>
        <p:grpSpPr>
          <a:xfrm>
            <a:off x="1375794" y="784210"/>
            <a:ext cx="10364689" cy="5261175"/>
            <a:chOff x="2173837" y="784210"/>
            <a:chExt cx="9566646" cy="5261175"/>
          </a:xfrm>
        </p:grpSpPr>
        <p:sp>
          <p:nvSpPr>
            <p:cNvPr id="2" name="Title 1"/>
            <p:cNvSpPr txBox="1">
              <a:spLocks/>
            </p:cNvSpPr>
            <p:nvPr/>
          </p:nvSpPr>
          <p:spPr>
            <a:xfrm>
              <a:off x="2321456" y="3350026"/>
              <a:ext cx="9419027" cy="1107996"/>
            </a:xfrm>
            <a:prstGeom prst="rect">
              <a:avLst/>
            </a:prstGeom>
            <a:noFill/>
          </p:spPr>
          <p:txBody>
            <a:bodyPr vert="horz" wrap="square" lIns="0" tIns="0" rIns="0" bIns="0" rtlCol="0" anchor="ctr">
              <a:sp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hu-HU" sz="3600" b="1" dirty="0">
                  <a:solidFill>
                    <a:srgbClr val="1E86C7"/>
                  </a:solidFill>
                  <a:latin typeface="+mn-lt"/>
                </a:rPr>
                <a:t>NAV Online Számla feladási hibák</a:t>
              </a:r>
            </a:p>
            <a:p>
              <a:r>
                <a:rPr lang="hu-HU" sz="3600" b="1" dirty="0">
                  <a:solidFill>
                    <a:srgbClr val="1E86C7"/>
                  </a:solidFill>
                  <a:latin typeface="+mn-lt"/>
                </a:rPr>
                <a:t>megelőzése, javítása </a:t>
              </a:r>
            </a:p>
          </p:txBody>
        </p:sp>
        <p:sp>
          <p:nvSpPr>
            <p:cNvPr id="3" name="Subtitle 2"/>
            <p:cNvSpPr txBox="1">
              <a:spLocks/>
            </p:cNvSpPr>
            <p:nvPr/>
          </p:nvSpPr>
          <p:spPr>
            <a:xfrm>
              <a:off x="2219556" y="5343654"/>
              <a:ext cx="2341988" cy="701731"/>
            </a:xfrm>
            <a:prstGeom prst="rect">
              <a:avLst/>
            </a:prstGeom>
          </p:spPr>
          <p:txBody>
            <a:bodyPr vert="horz" wrap="none" lIns="0" tIns="0" rIns="0" bIns="0" rtlCol="0">
              <a:sp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hu-H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Váradi Gabriella</a:t>
              </a:r>
            </a:p>
            <a:p>
              <a:pPr marL="0" indent="0">
                <a:buNone/>
              </a:pPr>
              <a:r>
                <a:rPr lang="hu-HU" sz="1800" dirty="0">
                  <a:latin typeface="Calibri Light" panose="020F0302020204030204" pitchFamily="34" charset="0"/>
                </a:rPr>
                <a:t>üzleti elemző</a:t>
              </a:r>
              <a:endParaRPr lang="en-US" sz="1800" dirty="0">
                <a:latin typeface="Calibri Light" panose="020F0302020204030204" pitchFamily="34" charset="0"/>
              </a:endParaRPr>
            </a:p>
          </p:txBody>
        </p:sp>
        <p:sp>
          <p:nvSpPr>
            <p:cNvPr id="4" name="Téglalap 3"/>
            <p:cNvSpPr/>
            <p:nvPr/>
          </p:nvSpPr>
          <p:spPr>
            <a:xfrm>
              <a:off x="2173837" y="2731625"/>
              <a:ext cx="45719" cy="323211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7" name="Kép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1959" y="784210"/>
              <a:ext cx="5351386" cy="1334098"/>
            </a:xfrm>
            <a:prstGeom prst="rect">
              <a:avLst/>
            </a:prstGeom>
          </p:spPr>
        </p:pic>
      </p:grpSp>
      <p:pic>
        <p:nvPicPr>
          <p:cNvPr id="8" name="Picture 4">
            <a:extLst>
              <a:ext uri="{FF2B5EF4-FFF2-40B4-BE49-F238E27FC236}">
                <a16:creationId xmlns:a16="http://schemas.microsoft.com/office/drawing/2014/main" xmlns="" id="{3AA9540F-E081-452D-AC2E-3B137AB9F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884" y="784210"/>
            <a:ext cx="720080" cy="868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xmlns="" id="{3ABC327F-B4A4-43D2-8311-872AE4D268C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8038" b="43979"/>
          <a:stretch/>
        </p:blipFill>
        <p:spPr>
          <a:xfrm>
            <a:off x="7436253" y="3312902"/>
            <a:ext cx="4755747" cy="3545098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xmlns="" id="{5DCBBE77-68FC-48EF-99F5-7A9C8FAADA71}"/>
              </a:ext>
            </a:extLst>
          </p:cNvPr>
          <p:cNvSpPr txBox="1">
            <a:spLocks/>
          </p:cNvSpPr>
          <p:nvPr/>
        </p:nvSpPr>
        <p:spPr>
          <a:xfrm>
            <a:off x="4071939" y="2649757"/>
            <a:ext cx="6180209" cy="553998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600" b="1" dirty="0">
                <a:solidFill>
                  <a:srgbClr val="1E86C7"/>
                </a:solidFill>
                <a:latin typeface="+mn-lt"/>
              </a:rPr>
              <a:t>ASP Gazdálkodási szakrendszer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xmlns="" id="{A3163592-0117-49D0-8863-D682D176F418}"/>
              </a:ext>
            </a:extLst>
          </p:cNvPr>
          <p:cNvSpPr txBox="1">
            <a:spLocks/>
          </p:cNvSpPr>
          <p:nvPr/>
        </p:nvSpPr>
        <p:spPr>
          <a:xfrm>
            <a:off x="4624688" y="5372059"/>
            <a:ext cx="2273058" cy="369332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>
                <a:latin typeface="Arial" panose="020B0604020202020204" pitchFamily="34" charset="0"/>
                <a:cs typeface="Arial" panose="020B0604020202020204" pitchFamily="34" charset="0"/>
              </a:rPr>
              <a:t>2021. június 16.</a:t>
            </a:r>
            <a:endParaRPr lang="en-US" sz="1800" dirty="0">
              <a:latin typeface="Calibri Light" panose="020F0302020204030204" pitchFamily="34" charset="0"/>
            </a:endParaRPr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2E192F44-123B-44AB-8F57-7305AA872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1</a:t>
            </a:fld>
            <a:endParaRPr lang="hu-HU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xmlns="" id="{76D4CC9E-E461-45E3-834E-77873342E038}"/>
              </a:ext>
            </a:extLst>
          </p:cNvPr>
          <p:cNvSpPr txBox="1">
            <a:spLocks/>
          </p:cNvSpPr>
          <p:nvPr/>
        </p:nvSpPr>
        <p:spPr>
          <a:xfrm>
            <a:off x="310813" y="6282261"/>
            <a:ext cx="7853753" cy="215444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1400" b="1" i="1" dirty="0">
                <a:solidFill>
                  <a:srgbClr val="7030A0"/>
                </a:solidFill>
                <a:latin typeface="Calibri Light" panose="020F0302020204030204" pitchFamily="34" charset="0"/>
              </a:rPr>
              <a:t>A prezentáció az IdomSoft Zrt. tulajdonát képezi, szerzői jog védi, engedély nélküli közzététele/megosztása tilos. </a:t>
            </a:r>
            <a:endParaRPr lang="en-US" sz="1400" b="1" i="1" dirty="0">
              <a:solidFill>
                <a:srgbClr val="7030A0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759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3200" b="1" i="1" dirty="0">
                <a:solidFill>
                  <a:srgbClr val="1D84C7"/>
                </a:solidFill>
              </a:rPr>
              <a:t>NAV Online Számla</a:t>
            </a:r>
            <a:r>
              <a:rPr lang="hu-HU" sz="3200" b="1" dirty="0">
                <a:solidFill>
                  <a:srgbClr val="1D84C7"/>
                </a:solidFill>
              </a:rPr>
              <a:t> – </a:t>
            </a:r>
            <a:r>
              <a:rPr lang="hu-HU" sz="3200" b="1" i="1" dirty="0">
                <a:solidFill>
                  <a:srgbClr val="1D84C7"/>
                </a:solidFill>
                <a:latin typeface="+mn-lt"/>
              </a:rPr>
              <a:t>Működési célok</a:t>
            </a:r>
            <a:endParaRPr lang="hu-HU" sz="3200" b="1" i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E282D33A-3DD6-4FEE-ADC8-73C6B825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2</a:t>
            </a:fld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9B92CE70-AA96-45F3-A95A-A1FD1BE81FD1}"/>
              </a:ext>
            </a:extLst>
          </p:cNvPr>
          <p:cNvSpPr/>
          <p:nvPr/>
        </p:nvSpPr>
        <p:spPr>
          <a:xfrm>
            <a:off x="571745" y="1272299"/>
            <a:ext cx="11048507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Korábban az elsődleges cél az volt, hogy a jogszabálynak megfelelően történjen meg az adatszolgáltatás a kiállított számlákról  de már ekkor is kerültek új ellenőrzési pontok a számlakiállítás és a partnerrögzítés folyamataiba. A számlakiállítás és az adatszolgáltatás teljesítésének jogszerűsége biztosított.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Az indulást követően pedig – a NAV API verzióváltások lekövetésén túl – a hibamegelőzési fejlesztések kerültek előtérbe, amelyek értelemszerűen korlátozzák a „számlázási szabadságot”, de segítenek a jogkövetésben. 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 hibamegelőző fejlesztések néhány esetben „nem barátságosak” (lásd: feladási hibás számlákat nem lehet módosítani, érvényteleníteni), de mindenképpen azt szolgálják, hogy ne halmozzuk a hibásan kiállított számlákat.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 Miből lesz hibamegelőző fejlesztés?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hu-HU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Elsősorban azokból a hibákból, amelyek sokaknál, vagy rendszeresen előfordulnak (ilyen már nincs).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hu-HU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 ritkán előforduló hibákból is  csak azokról van ismeretünk, amelyek feladási hibát okoztak, de ezek kapcsán észreveszünk számlázási gyakorlati hibákat is (lásd pl. alanyi és tárgyi mentes jelölés keveredése).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 NAV rendszerében jelenleg az adatszolgáltatást megakadályozó (ERROR) hibaüzenetek száma ~91 db, a figyelmeztető (WARNING) üzenetek száma ~136 db.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Akik 04.01-jéig nem intézkedtek a feladási hibáik javításáról, azoknál a verzióváltással még több hiba keletkezhetett.</a:t>
            </a:r>
          </a:p>
        </p:txBody>
      </p:sp>
    </p:spTree>
    <p:extLst>
      <p:ext uri="{BB962C8B-B14F-4D97-AF65-F5344CB8AC3E}">
        <p14:creationId xmlns:p14="http://schemas.microsoft.com/office/powerpoint/2010/main" val="777008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3200" b="1" i="1" dirty="0">
                <a:solidFill>
                  <a:srgbClr val="1D84C7"/>
                </a:solidFill>
              </a:rPr>
              <a:t>NAV Online Számla</a:t>
            </a:r>
            <a:r>
              <a:rPr lang="hu-HU" sz="3200" b="1" dirty="0">
                <a:solidFill>
                  <a:srgbClr val="1D84C7"/>
                </a:solidFill>
              </a:rPr>
              <a:t> – </a:t>
            </a:r>
            <a:r>
              <a:rPr lang="hu-HU" sz="3200" b="1" i="1" dirty="0">
                <a:solidFill>
                  <a:srgbClr val="1D84C7"/>
                </a:solidFill>
                <a:latin typeface="+mn-lt"/>
              </a:rPr>
              <a:t>Hibajavítási lehetőségek</a:t>
            </a:r>
            <a:endParaRPr lang="hu-HU" sz="3200" b="1" i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E282D33A-3DD6-4FEE-ADC8-73C6B825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3</a:t>
            </a:fld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xmlns="" id="{0E343412-EE5D-41AB-BE38-8F34DB07A0C5}"/>
              </a:ext>
            </a:extLst>
          </p:cNvPr>
          <p:cNvSpPr/>
          <p:nvPr/>
        </p:nvSpPr>
        <p:spPr>
          <a:xfrm>
            <a:off x="552090" y="1213295"/>
            <a:ext cx="110485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hu-HU" sz="2400" b="1" dirty="0">
                <a:solidFill>
                  <a:srgbClr val="006600"/>
                </a:solidFill>
                <a:cs typeface="Helvetica" pitchFamily="34" charset="0"/>
              </a:rPr>
              <a:t>Elsősorban a számlakibocsátónak kell elvégeznie a javítást!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9B92CE70-AA96-45F3-A95A-A1FD1BE81FD1}"/>
              </a:ext>
            </a:extLst>
          </p:cNvPr>
          <p:cNvSpPr/>
          <p:nvPr/>
        </p:nvSpPr>
        <p:spPr>
          <a:xfrm>
            <a:off x="571745" y="1729997"/>
            <a:ext cx="11048507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Az adatszolgáltatásnak emberi beavatkozás nélkül kell megvalósulnia  azaz nem döntheti el a felhasználó, hogy egy adott számlát beküld-e a NAV-hoz vagy sem, ha az egyébként adatszolgáltatásra kötelezett.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Kizárólag a teljesen feloldhatatlan esetekben avatkozunk be, de akkor is úgy, hogy alaposan dokumentálásra kerüljön a hibajavítás.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egy esetleges későbbi NAV ellenőrzéskor indokolni lehessen, hogy mi történt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jegyzői nyilatkozat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 folyamat dokumentálása képernyőképekkel (KASZPER, NAV Online Számla)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az adatszolgáltatási kötelezettség ne sérüljön</a:t>
            </a:r>
          </a:p>
          <a:p>
            <a:pPr marL="0" lvl="1"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hu-HU" sz="1600" b="1" dirty="0">
                <a:solidFill>
                  <a:srgbClr val="006600"/>
                </a:solidFill>
                <a:cs typeface="Helvetica" pitchFamily="34" charset="0"/>
                <a:sym typeface="Wingdings" panose="05000000000000000000" pitchFamily="2" charset="2"/>
              </a:rPr>
              <a:t>Hibajavítási útmutatók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Részletes leírást adunk, de figyelembe kell venni, hogy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ha nem küldik meg a feladási hiba keletkezésének teljes történetét, beleértve a számlával kapcsolatos NAV oldali rögzítéseket, feladásokat, akkor nem biztos, hogy az adott megoldás megfelelő lesz;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04.29-e óta a NAV Online Számla tesztrendszer használata felfüggesztésre került a KAÜ azonosítás bevezetésének fejlesztése miatt  ezért a hibák reprodukálása, és azokra a működő javító megoldások letesztelése most nem lehetséges.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Kiállított számlát a rendszerből nem törlünk, a számláról hiányzó adatot azon nem </a:t>
            </a:r>
            <a:r>
              <a:rPr lang="hu-HU" sz="1600" dirty="0" err="1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pótolunk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 az adatszolgáltatás során.</a:t>
            </a:r>
          </a:p>
        </p:txBody>
      </p:sp>
    </p:spTree>
    <p:extLst>
      <p:ext uri="{BB962C8B-B14F-4D97-AF65-F5344CB8AC3E}">
        <p14:creationId xmlns:p14="http://schemas.microsoft.com/office/powerpoint/2010/main" val="1319626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3200" b="1" i="1" dirty="0">
                <a:solidFill>
                  <a:srgbClr val="1D84C7"/>
                </a:solidFill>
              </a:rPr>
              <a:t>NAV Online Számla</a:t>
            </a:r>
            <a:r>
              <a:rPr lang="hu-HU" sz="3200" b="1" dirty="0">
                <a:solidFill>
                  <a:srgbClr val="1D84C7"/>
                </a:solidFill>
              </a:rPr>
              <a:t> – </a:t>
            </a:r>
            <a:r>
              <a:rPr lang="hu-HU" sz="3200" b="1" i="1" dirty="0">
                <a:solidFill>
                  <a:srgbClr val="1D84C7"/>
                </a:solidFill>
                <a:latin typeface="+mn-lt"/>
              </a:rPr>
              <a:t>Adatbeküldések monitorozása</a:t>
            </a:r>
            <a:endParaRPr lang="hu-HU" sz="3200" b="1" i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E282D33A-3DD6-4FEE-ADC8-73C6B825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4</a:t>
            </a:fld>
            <a:endParaRPr 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1139CA53-2214-48C5-B8A4-428A239F68E0}"/>
              </a:ext>
            </a:extLst>
          </p:cNvPr>
          <p:cNvSpPr txBox="1"/>
          <p:nvPr/>
        </p:nvSpPr>
        <p:spPr>
          <a:xfrm>
            <a:off x="462179" y="1218895"/>
            <a:ext cx="11267642" cy="147732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sz="1600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Informatikai szempontból nézve a számlák beküldése több párhuzamos szálon valósul meg.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sz="1600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A túlterhelések elkerülése érdekében a fogadó oldalon van forgalomkorlátozás.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sz="1600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Ezért fordul elő, hogy a nagyobb számlázási ciklusban a kiállított számlák adott esetben csak a hajnali órákban kapják meg a &lt;Befogadva&gt; státuszt. 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 ez nem probléma, és nem szankcionálható. Meg kell várni a másnap reggelt. Ha még akkor sem történne meg a befogadás, akkor azt ellenőrizni kell, szükség esetén jelezni a problémát.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xmlns="" id="{F257ABF7-11EA-4E72-A6FC-D15467B2E3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148" y="2899117"/>
            <a:ext cx="11935807" cy="2580715"/>
          </a:xfrm>
          <a:prstGeom prst="rect">
            <a:avLst/>
          </a:prstGeom>
          <a:ln w="22225">
            <a:solidFill>
              <a:srgbClr val="006699"/>
            </a:solidFill>
          </a:ln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xmlns="" id="{7F1996BE-630A-4B8A-8DC7-8B7D2AE095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2388" y="4850360"/>
            <a:ext cx="8671315" cy="1871115"/>
          </a:xfrm>
          <a:prstGeom prst="rect">
            <a:avLst/>
          </a:prstGeom>
          <a:ln w="22225">
            <a:solidFill>
              <a:srgbClr val="006699"/>
            </a:solidFill>
          </a:ln>
        </p:spPr>
      </p:pic>
    </p:spTree>
    <p:extLst>
      <p:ext uri="{BB962C8B-B14F-4D97-AF65-F5344CB8AC3E}">
        <p14:creationId xmlns:p14="http://schemas.microsoft.com/office/powerpoint/2010/main" val="1106669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3200" b="1" i="1" dirty="0">
                <a:solidFill>
                  <a:srgbClr val="1D84C7"/>
                </a:solidFill>
              </a:rPr>
              <a:t>NAV Online Számla</a:t>
            </a:r>
            <a:r>
              <a:rPr lang="hu-HU" sz="3200" b="1" dirty="0">
                <a:solidFill>
                  <a:srgbClr val="1D84C7"/>
                </a:solidFill>
              </a:rPr>
              <a:t> – </a:t>
            </a:r>
            <a:r>
              <a:rPr lang="hu-HU" sz="3200" b="1" i="1" dirty="0">
                <a:solidFill>
                  <a:srgbClr val="1D84C7"/>
                </a:solidFill>
                <a:latin typeface="+mn-lt"/>
              </a:rPr>
              <a:t>Feladási hibák megelőzése</a:t>
            </a:r>
            <a:endParaRPr lang="hu-HU" sz="3200" b="1" i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E282D33A-3DD6-4FEE-ADC8-73C6B825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5</a:t>
            </a:fld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5B10211E-A452-490F-A7E9-33C197843A69}"/>
              </a:ext>
            </a:extLst>
          </p:cNvPr>
          <p:cNvSpPr/>
          <p:nvPr/>
        </p:nvSpPr>
        <p:spPr>
          <a:xfrm>
            <a:off x="462179" y="1544565"/>
            <a:ext cx="5240424" cy="5139869"/>
          </a:xfrm>
          <a:prstGeom prst="rect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  <a:buClr>
                <a:srgbClr val="C00000"/>
              </a:buClr>
              <a:defRPr/>
            </a:pPr>
            <a:r>
              <a:rPr lang="hu-HU" sz="1600" b="1" dirty="0">
                <a:solidFill>
                  <a:srgbClr val="006600"/>
                </a:solidFill>
                <a:cs typeface="Helvetica" pitchFamily="34" charset="0"/>
              </a:rPr>
              <a:t>Legutóbb beépített ellenőrzések, figyelmeztetések: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2010-nél régebbi évszámot nem fogad a NAV egyes dátum típusú mezőkben, ezért mi is korlátoztuk.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A partner típusa megjelenik a 1310-es menüpontban.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1318,1319 menüpontokban a hibás és a várakozó NAV státuszú számlákra nem lehet módosító, érvénytelenítő számlát készíteni.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Figyelemfelhívás az adatszolgáltatás „lassulása” esetén követendő gyakorlatra a 1301-es menüpontban.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Partner belföldi adószámokban a kötőjelek pótlása, közösségi adószám formátum ellenőrzés.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b="1" dirty="0">
                <a:solidFill>
                  <a:srgbClr val="7030A0"/>
                </a:solidFill>
                <a:cs typeface="Helvetica" pitchFamily="34" charset="0"/>
              </a:rPr>
              <a:t>Az alanyi és tárgyi mentes jelölések használatának korlátozása az intézményi adószám függvényében.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Internetes kapcsolat megszakadását követő böngészőfrissítések miatti számla sokszorozódások megakadályozása.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i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Korábbiakat most nem részletezzük, már együtt élünk velük.</a:t>
            </a: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xmlns="" id="{C8CC7415-ED27-4FA8-937B-45A35B3CB99A}"/>
              </a:ext>
            </a:extLst>
          </p:cNvPr>
          <p:cNvSpPr txBox="1"/>
          <p:nvPr/>
        </p:nvSpPr>
        <p:spPr>
          <a:xfrm>
            <a:off x="464084" y="1095617"/>
            <a:ext cx="11076360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Hibamegelőző fejlesztések – elsősorban a KASZPER-es számlákra vonatkozóan</a:t>
            </a:r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xmlns="" id="{F0F3412A-2F1D-4F4B-BF21-07F7D1BF7954}"/>
              </a:ext>
            </a:extLst>
          </p:cNvPr>
          <p:cNvSpPr/>
          <p:nvPr/>
        </p:nvSpPr>
        <p:spPr>
          <a:xfrm>
            <a:off x="6300020" y="1547074"/>
            <a:ext cx="5240424" cy="2616101"/>
          </a:xfrm>
          <a:prstGeom prst="rect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hu-HU" sz="1600" b="1" dirty="0">
                <a:solidFill>
                  <a:srgbClr val="006600"/>
                </a:solidFill>
                <a:cs typeface="Helvetica" pitchFamily="34" charset="0"/>
              </a:rPr>
              <a:t>Előkészített hibamegelőző fejlesztések: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Önkéntes beküldési állapotú számlák sztornói esetében a hibás kézi beküldési sorrend megakadályozása.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Megszűnt számlakibocsátói adószám alatt ne lehessen számlát kiállítani.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Fordított adózású tételt tartalmazó számla ne </a:t>
            </a:r>
            <a:r>
              <a:rPr lang="hu-HU" sz="1600" dirty="0" err="1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készülhessen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 adószám nélküli partnernek.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Az üres, a korrekció, a NAV partnertípusok esetében ne lehessen számlát készíteni.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xmlns="" id="{E711B27E-4606-4455-9CCC-8C468792C002}"/>
              </a:ext>
            </a:extLst>
          </p:cNvPr>
          <p:cNvSpPr/>
          <p:nvPr/>
        </p:nvSpPr>
        <p:spPr>
          <a:xfrm>
            <a:off x="6300020" y="4531277"/>
            <a:ext cx="5240424" cy="2123658"/>
          </a:xfrm>
          <a:prstGeom prst="rect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hu-HU" sz="1600" b="1" dirty="0">
                <a:solidFill>
                  <a:srgbClr val="006600"/>
                </a:solidFill>
                <a:cs typeface="Helvetica" pitchFamily="34" charset="0"/>
              </a:rPr>
              <a:t>Egyeztetés alatt lévő témák: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Külső kimenő számlára készített KASZPER-es módosító és érvénytelenítő számla készítésének szigorítása.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Számlatípus eltérések kezelése a feladáskor.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Külső számlák felrögzítési módja (csoportos jellegű rögzítés problémái)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Számviteli bizonylat</a:t>
            </a:r>
          </a:p>
        </p:txBody>
      </p:sp>
    </p:spTree>
    <p:extLst>
      <p:ext uri="{BB962C8B-B14F-4D97-AF65-F5344CB8AC3E}">
        <p14:creationId xmlns:p14="http://schemas.microsoft.com/office/powerpoint/2010/main" val="72155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3200" b="1" i="1" dirty="0">
                <a:solidFill>
                  <a:srgbClr val="1D84C7"/>
                </a:solidFill>
              </a:rPr>
              <a:t>NAV Online Számla</a:t>
            </a:r>
            <a:r>
              <a:rPr lang="hu-HU" sz="3200" b="1" dirty="0">
                <a:solidFill>
                  <a:srgbClr val="1D84C7"/>
                </a:solidFill>
              </a:rPr>
              <a:t> – </a:t>
            </a:r>
            <a:r>
              <a:rPr lang="hu-HU" sz="3200" b="1" i="1" dirty="0">
                <a:solidFill>
                  <a:srgbClr val="1D84C7"/>
                </a:solidFill>
                <a:latin typeface="+mn-lt"/>
              </a:rPr>
              <a:t>Hibajavítás „házilag”</a:t>
            </a:r>
            <a:endParaRPr lang="hu-HU" sz="3200" b="1" i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E282D33A-3DD6-4FEE-ADC8-73C6B825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6</a:t>
            </a:fld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xmlns="" id="{0E343412-EE5D-41AB-BE38-8F34DB07A0C5}"/>
              </a:ext>
            </a:extLst>
          </p:cNvPr>
          <p:cNvSpPr/>
          <p:nvPr/>
        </p:nvSpPr>
        <p:spPr>
          <a:xfrm>
            <a:off x="552090" y="1213295"/>
            <a:ext cx="110485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hu-HU" sz="2400" b="1" dirty="0">
                <a:solidFill>
                  <a:srgbClr val="006600"/>
                </a:solidFill>
                <a:cs typeface="Helvetica" pitchFamily="34" charset="0"/>
              </a:rPr>
              <a:t>Mire figyeljünk, amikor önállóan törekszünk a hibák javítására?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9B92CE70-AA96-45F3-A95A-A1FD1BE81FD1}"/>
              </a:ext>
            </a:extLst>
          </p:cNvPr>
          <p:cNvSpPr/>
          <p:nvPr/>
        </p:nvSpPr>
        <p:spPr>
          <a:xfrm>
            <a:off x="571745" y="1729997"/>
            <a:ext cx="11048507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Természetesen a megelőzés a legfontosabb  inkább akkor kérdezzenek, amikor a számla még nem került kiállításra, illetve ha a felugró figyelmeztetések esetleg elbizonytalanítják.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 tervek szerint a NAV 2021. évben bevezeti az áfabevallás kiajánlását. Ez azért fontos, mert amilyen számlákat a NAV Online Számla rendszerbe továbbítunk, azok mind a saját, mind a partnerünk kiajánlott áfabevallásában meg fognak jelenni. Az adóhivatal különbséget tesz az adatminőségi és adattartalmi hibák között.  nemcsak az áfabevallás kiajánlásához, hanem kockázatelemzési célokra is használják az adatkört.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 Befogadva figyelmeztetéssel státuszú számlák esetén mindenképpen ellenőrizzük a hibajelzést és a számlát, mert nagy valószínűséggel a számla hibásan került kiállításra, javítani kell.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Magánszemély/Dolgozó partnertípusú vevőnek kiállított számla megjegyzés részében ne ismételjük meg a vevő nevét, címét, hiszen így „értelmét veszti” az </a:t>
            </a:r>
            <a:r>
              <a:rPr lang="hu-HU" sz="1600" dirty="0" err="1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anonimizálás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.</a:t>
            </a:r>
          </a:p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Technikai érvénytelenítés alkalmazása során vegyük figyelembe, hogy a NAV Online Számla rendszerben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ha az eredeti számlát technikailag érvénytelenítjük, akkor az arra készült sztornó, helyesbítő számlák is automatikusan technikailag érvénytelenítve lesznek;</a:t>
            </a:r>
          </a:p>
          <a:p>
            <a:pPr marL="742950" lvl="2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§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ha a legutolsó módosító számlát érvénytelenítjük technikailag, akkor az eredeti számla megmarad.</a:t>
            </a:r>
          </a:p>
        </p:txBody>
      </p:sp>
    </p:spTree>
    <p:extLst>
      <p:ext uri="{BB962C8B-B14F-4D97-AF65-F5344CB8AC3E}">
        <p14:creationId xmlns:p14="http://schemas.microsoft.com/office/powerpoint/2010/main" val="3736791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3200" b="1" i="1" dirty="0">
                <a:solidFill>
                  <a:srgbClr val="1D84C7"/>
                </a:solidFill>
              </a:rPr>
              <a:t>NAV Online Számla</a:t>
            </a:r>
            <a:r>
              <a:rPr lang="hu-HU" sz="3200" b="1" dirty="0">
                <a:solidFill>
                  <a:srgbClr val="1D84C7"/>
                </a:solidFill>
              </a:rPr>
              <a:t> – </a:t>
            </a:r>
            <a:r>
              <a:rPr lang="hu-HU" sz="3200" b="1" i="1" dirty="0">
                <a:solidFill>
                  <a:srgbClr val="1D84C7"/>
                </a:solidFill>
                <a:latin typeface="+mn-lt"/>
              </a:rPr>
              <a:t>Hibatípusok</a:t>
            </a:r>
            <a:endParaRPr lang="hu-HU" sz="3200" b="1" i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E282D33A-3DD6-4FEE-ADC8-73C6B825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7</a:t>
            </a:fld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xmlns="" id="{DB2927B6-0ECF-4E1B-8F56-B1AEA8504615}"/>
              </a:ext>
            </a:extLst>
          </p:cNvPr>
          <p:cNvSpPr txBox="1"/>
          <p:nvPr/>
        </p:nvSpPr>
        <p:spPr>
          <a:xfrm>
            <a:off x="462179" y="1137665"/>
            <a:ext cx="2912191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Nyugták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xmlns="" id="{921E5913-03A4-47A5-8661-1452D7A8028B}"/>
              </a:ext>
            </a:extLst>
          </p:cNvPr>
          <p:cNvSpPr/>
          <p:nvPr/>
        </p:nvSpPr>
        <p:spPr>
          <a:xfrm>
            <a:off x="3374370" y="1089183"/>
            <a:ext cx="8355451" cy="1323439"/>
          </a:xfrm>
          <a:prstGeom prst="rect">
            <a:avLst/>
          </a:prstGeom>
          <a:ln w="25400">
            <a:noFill/>
          </a:ln>
        </p:spPr>
        <p:txBody>
          <a:bodyPr wrap="square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A külső nyugták könyveléstechnikai célból történő felrögzítését a 1381-es menüpontban kell megtenni, nem a 1310-ben. Ha mégis külső számlaként vitték fel, majd </a:t>
            </a:r>
            <a:r>
              <a:rPr lang="hu-HU" sz="1600" dirty="0" err="1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lesztornózták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, akkor a feladási hiba csak úgy szüntethető meg, ha a NAV-nál is ugyanúgy berögzítik, ezt követően a sztornója is be fog menni. A helyes eljárás az lett volna, ha a sztornót is külső kimenő számlaként készítik el.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6E63E1C8-B7D0-4E47-9929-1A24A0A06D0C}"/>
              </a:ext>
            </a:extLst>
          </p:cNvPr>
          <p:cNvSpPr txBox="1"/>
          <p:nvPr/>
        </p:nvSpPr>
        <p:spPr>
          <a:xfrm>
            <a:off x="462179" y="2400986"/>
            <a:ext cx="2912191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Külső számlák csoportban</a:t>
            </a:r>
          </a:p>
        </p:txBody>
      </p:sp>
      <p:sp>
        <p:nvSpPr>
          <p:cNvPr id="17" name="Téglalap 16">
            <a:extLst>
              <a:ext uri="{FF2B5EF4-FFF2-40B4-BE49-F238E27FC236}">
                <a16:creationId xmlns:a16="http://schemas.microsoft.com/office/drawing/2014/main" xmlns="" id="{EF7E0732-8740-427B-B924-62CFF47D2208}"/>
              </a:ext>
            </a:extLst>
          </p:cNvPr>
          <p:cNvSpPr/>
          <p:nvPr/>
        </p:nvSpPr>
        <p:spPr>
          <a:xfrm>
            <a:off x="3374368" y="2388011"/>
            <a:ext cx="8355451" cy="584775"/>
          </a:xfrm>
          <a:prstGeom prst="rect">
            <a:avLst/>
          </a:prstGeom>
          <a:ln w="25400">
            <a:noFill/>
          </a:ln>
        </p:spPr>
        <p:txBody>
          <a:bodyPr wrap="square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Egy-egy számlát önmagában kell a rendszernek megítélnie, ezért kerüljük a külső számlák csoportos módon történő felrögzítését!</a:t>
            </a:r>
          </a:p>
        </p:txBody>
      </p:sp>
      <p:sp>
        <p:nvSpPr>
          <p:cNvPr id="18" name="Szövegdoboz 17">
            <a:extLst>
              <a:ext uri="{FF2B5EF4-FFF2-40B4-BE49-F238E27FC236}">
                <a16:creationId xmlns:a16="http://schemas.microsoft.com/office/drawing/2014/main" xmlns="" id="{AAE49E2A-59FE-46E9-BFD8-9826E966EBD3}"/>
              </a:ext>
            </a:extLst>
          </p:cNvPr>
          <p:cNvSpPr txBox="1"/>
          <p:nvPr/>
        </p:nvSpPr>
        <p:spPr>
          <a:xfrm>
            <a:off x="462179" y="3089604"/>
            <a:ext cx="2912191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Regisztrációs hibák</a:t>
            </a:r>
          </a:p>
        </p:txBody>
      </p:sp>
      <p:sp>
        <p:nvSpPr>
          <p:cNvPr id="19" name="Téglalap 18">
            <a:extLst>
              <a:ext uri="{FF2B5EF4-FFF2-40B4-BE49-F238E27FC236}">
                <a16:creationId xmlns:a16="http://schemas.microsoft.com/office/drawing/2014/main" xmlns="" id="{B2040694-81A5-4D1D-992D-11ADFA0AD984}"/>
              </a:ext>
            </a:extLst>
          </p:cNvPr>
          <p:cNvSpPr/>
          <p:nvPr/>
        </p:nvSpPr>
        <p:spPr>
          <a:xfrm>
            <a:off x="3374368" y="3009723"/>
            <a:ext cx="8355451" cy="1323439"/>
          </a:xfrm>
          <a:prstGeom prst="rect">
            <a:avLst/>
          </a:prstGeom>
          <a:ln w="25400">
            <a:noFill/>
          </a:ln>
        </p:spPr>
        <p:txBody>
          <a:bodyPr wrap="square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Ellenőrizzék a technikai felhasználóra berögzített adatokat (név, jelszó, aláíró kulcs, cserekulcs), illetve megoldás lehet új technikai felhasználó generálása és annak az adatainak a megadása az intézményen. Ha lecserélik a technikai felhasználót a 221-ben, vagy javítják a kulcsokat, akkor a számlák automatikusan elindulnak majd a következő feladási ciklusban. (pl. Érvénytelen </a:t>
            </a:r>
            <a:r>
              <a:rPr lang="hu-HU" sz="1600" dirty="0" err="1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excangeToken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!)</a:t>
            </a:r>
          </a:p>
        </p:txBody>
      </p:sp>
      <p:sp>
        <p:nvSpPr>
          <p:cNvPr id="21" name="Szövegdoboz 20">
            <a:extLst>
              <a:ext uri="{FF2B5EF4-FFF2-40B4-BE49-F238E27FC236}">
                <a16:creationId xmlns:a16="http://schemas.microsoft.com/office/drawing/2014/main" xmlns="" id="{C5D7F40E-C058-460F-9DB2-6296C395D48E}"/>
              </a:ext>
            </a:extLst>
          </p:cNvPr>
          <p:cNvSpPr txBox="1"/>
          <p:nvPr/>
        </p:nvSpPr>
        <p:spPr>
          <a:xfrm>
            <a:off x="462179" y="4385836"/>
            <a:ext cx="2912191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Előzményszámla hiánya</a:t>
            </a:r>
          </a:p>
        </p:txBody>
      </p:sp>
      <p:sp>
        <p:nvSpPr>
          <p:cNvPr id="22" name="Téglalap 21">
            <a:extLst>
              <a:ext uri="{FF2B5EF4-FFF2-40B4-BE49-F238E27FC236}">
                <a16:creationId xmlns:a16="http://schemas.microsoft.com/office/drawing/2014/main" xmlns="" id="{9260D4DF-9E53-4DBA-A7AC-CDC462642E8A}"/>
              </a:ext>
            </a:extLst>
          </p:cNvPr>
          <p:cNvSpPr/>
          <p:nvPr/>
        </p:nvSpPr>
        <p:spPr>
          <a:xfrm>
            <a:off x="3374368" y="4343903"/>
            <a:ext cx="8355451" cy="584775"/>
          </a:xfrm>
          <a:prstGeom prst="rect">
            <a:avLst/>
          </a:prstGeom>
          <a:ln w="25400">
            <a:noFill/>
          </a:ln>
        </p:spPr>
        <p:txBody>
          <a:bodyPr wrap="square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Külső számlák KASZPER-es számlával történő módosítása. 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 Ha nem számlázási eszköz megváltoztatásáról van szó, akkor külső helyesbítőt, külső sztornót alkalmazzanak rögzítéskor.</a:t>
            </a:r>
            <a:endParaRPr lang="hu-HU" sz="1600" dirty="0">
              <a:solidFill>
                <a:schemeClr val="tx2">
                  <a:lumMod val="75000"/>
                </a:schemeClr>
              </a:solidFill>
              <a:cs typeface="Helvetica" pitchFamily="34" charset="0"/>
            </a:endParaRP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xmlns="" id="{DEB435D1-BA11-4E1C-A6A0-F78C4B5AA6CB}"/>
              </a:ext>
            </a:extLst>
          </p:cNvPr>
          <p:cNvSpPr txBox="1"/>
          <p:nvPr/>
        </p:nvSpPr>
        <p:spPr>
          <a:xfrm>
            <a:off x="462179" y="5109482"/>
            <a:ext cx="2912191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Számla-, tétellánc hibák</a:t>
            </a:r>
          </a:p>
        </p:txBody>
      </p:sp>
      <p:sp>
        <p:nvSpPr>
          <p:cNvPr id="24" name="Téglalap 23">
            <a:extLst>
              <a:ext uri="{FF2B5EF4-FFF2-40B4-BE49-F238E27FC236}">
                <a16:creationId xmlns:a16="http://schemas.microsoft.com/office/drawing/2014/main" xmlns="" id="{34050C06-F59F-4B9E-BD6F-1AB2A71558FB}"/>
              </a:ext>
            </a:extLst>
          </p:cNvPr>
          <p:cNvSpPr/>
          <p:nvPr/>
        </p:nvSpPr>
        <p:spPr>
          <a:xfrm>
            <a:off x="3374368" y="5045496"/>
            <a:ext cx="8355451" cy="1077218"/>
          </a:xfrm>
          <a:prstGeom prst="rect">
            <a:avLst/>
          </a:prstGeom>
          <a:ln w="25400">
            <a:noFill/>
          </a:ln>
        </p:spPr>
        <p:txBody>
          <a:bodyPr wrap="square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Akkor fordul elő, ha a KASZPER-ben és a NAV Online Számla rendszerben egymástól függetlenül rögzítünk egy eredeti számlához kapcsolódóan sztornó és helyesbítő számlákat. Ezt helyrehozni igen nehéz, leginkább a technikai érvénytelenítés és/vagy a manuális rögzítés alkalmazásával lehet feloldani.</a:t>
            </a:r>
          </a:p>
        </p:txBody>
      </p:sp>
      <p:sp>
        <p:nvSpPr>
          <p:cNvPr id="25" name="Szövegdoboz 24">
            <a:extLst>
              <a:ext uri="{FF2B5EF4-FFF2-40B4-BE49-F238E27FC236}">
                <a16:creationId xmlns:a16="http://schemas.microsoft.com/office/drawing/2014/main" xmlns="" id="{1A7DAD84-A2B3-4308-A18E-8837DFE7A6B3}"/>
              </a:ext>
            </a:extLst>
          </p:cNvPr>
          <p:cNvSpPr txBox="1"/>
          <p:nvPr/>
        </p:nvSpPr>
        <p:spPr>
          <a:xfrm>
            <a:off x="462178" y="6140905"/>
            <a:ext cx="2912191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v"/>
              <a:defRPr/>
            </a:pPr>
            <a:r>
              <a:rPr lang="hu-HU" b="1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Régi számlák</a:t>
            </a:r>
          </a:p>
        </p:txBody>
      </p:sp>
      <p:sp>
        <p:nvSpPr>
          <p:cNvPr id="26" name="Téglalap 25">
            <a:extLst>
              <a:ext uri="{FF2B5EF4-FFF2-40B4-BE49-F238E27FC236}">
                <a16:creationId xmlns:a16="http://schemas.microsoft.com/office/drawing/2014/main" xmlns="" id="{084B90FC-F88C-4305-B99B-39A5A2D36112}"/>
              </a:ext>
            </a:extLst>
          </p:cNvPr>
          <p:cNvSpPr/>
          <p:nvPr/>
        </p:nvSpPr>
        <p:spPr>
          <a:xfrm>
            <a:off x="3374368" y="6061529"/>
            <a:ext cx="8355451" cy="830997"/>
          </a:xfrm>
          <a:prstGeom prst="rect">
            <a:avLst/>
          </a:prstGeom>
          <a:ln w="25400">
            <a:noFill/>
          </a:ln>
        </p:spPr>
        <p:txBody>
          <a:bodyPr wrap="square">
            <a:spAutoFit/>
          </a:bodyPr>
          <a:lstStyle/>
          <a:p>
            <a:pPr marL="285750" lvl="1" indent="-285750" algn="just">
              <a:spcAft>
                <a:spcPts val="600"/>
              </a:spcAft>
              <a:buClr>
                <a:srgbClr val="C00000"/>
              </a:buClr>
              <a:buFont typeface="Wingdings" panose="05000000000000000000" pitchFamily="2" charset="2"/>
              <a:buChar char="Ø"/>
              <a:defRPr/>
            </a:pP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</a:rPr>
              <a:t>„Régi” számlák sztornózása esetén a hiányzó, de most már kötelező mezők hiánya, hibája</a:t>
            </a:r>
            <a:r>
              <a:rPr lang="hu-HU" sz="1600" dirty="0">
                <a:solidFill>
                  <a:schemeClr val="tx2">
                    <a:lumMod val="75000"/>
                  </a:schemeClr>
                </a:solidFill>
                <a:cs typeface="Helvetica" pitchFamily="34" charset="0"/>
                <a:sym typeface="Wingdings" panose="05000000000000000000" pitchFamily="2" charset="2"/>
              </a:rPr>
              <a:t>.  leginkább a manuális rögzítéssel oldható csak  fel. (pl. hibás adószám, hiányzó, szóközös adómentesség oka mező)</a:t>
            </a:r>
            <a:endParaRPr lang="hu-HU" sz="1600" dirty="0">
              <a:solidFill>
                <a:schemeClr val="tx2">
                  <a:lumMod val="75000"/>
                </a:schemeClr>
              </a:solidFill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812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16000"/>
          </a:xfrm>
          <a:noFill/>
          <a:ln>
            <a:noFill/>
          </a:ln>
          <a:effectLst>
            <a:reflection endPos="0" dir="5400000" sy="-100000" algn="bl" rotWithShape="0"/>
          </a:effectLst>
        </p:spPr>
        <p:txBody>
          <a:bodyPr wrap="square" lIns="468000" tIns="0" rIns="0" bIns="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3200" b="1" i="1" dirty="0">
                <a:solidFill>
                  <a:srgbClr val="1D84C7"/>
                </a:solidFill>
              </a:rPr>
              <a:t>NAV Online Számla</a:t>
            </a:r>
            <a:r>
              <a:rPr lang="hu-HU" sz="3200" b="1" dirty="0">
                <a:solidFill>
                  <a:srgbClr val="1D84C7"/>
                </a:solidFill>
              </a:rPr>
              <a:t> – </a:t>
            </a:r>
            <a:r>
              <a:rPr lang="hu-HU" sz="3200" b="1" i="1" dirty="0">
                <a:solidFill>
                  <a:srgbClr val="1D84C7"/>
                </a:solidFill>
                <a:latin typeface="+mn-lt"/>
              </a:rPr>
              <a:t>További lehetőségek</a:t>
            </a:r>
            <a:endParaRPr lang="hu-HU" sz="3200" b="1" i="1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15" name="Egyenes összekötő 14"/>
          <p:cNvCxnSpPr/>
          <p:nvPr/>
        </p:nvCxnSpPr>
        <p:spPr>
          <a:xfrm>
            <a:off x="462179" y="1016000"/>
            <a:ext cx="11267642" cy="0"/>
          </a:xfrm>
          <a:prstGeom prst="line">
            <a:avLst/>
          </a:prstGeom>
          <a:ln w="1905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Kép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6339" y="256299"/>
            <a:ext cx="2233482" cy="556806"/>
          </a:xfrm>
          <a:prstGeom prst="rect">
            <a:avLst/>
          </a:prstGeom>
        </p:spPr>
      </p:pic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E282D33A-3DD6-4FEE-ADC8-73C6B825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8</a:t>
            </a:fld>
            <a:endParaRPr 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xmlns="" id="{B1B56245-8F98-487E-88A7-823258F3F683}"/>
              </a:ext>
            </a:extLst>
          </p:cNvPr>
          <p:cNvSpPr txBox="1"/>
          <p:nvPr/>
        </p:nvSpPr>
        <p:spPr>
          <a:xfrm>
            <a:off x="462179" y="1283138"/>
            <a:ext cx="4461407" cy="923330"/>
          </a:xfrm>
          <a:prstGeom prst="rect">
            <a:avLst/>
          </a:prstGeom>
          <a:blipFill dpi="0" rotWithShape="1">
            <a:blip r:embed="rId4">
              <a:alphaModFix amt="70000"/>
            </a:blip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/>
              <a:t>Bejövő számlák átvétele a NAV Online Számla rendszerből a KASZPER 121-es menüpontjába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xmlns="" id="{833CC8E3-E7A4-42A2-A322-0FFC993D5D53}"/>
              </a:ext>
            </a:extLst>
          </p:cNvPr>
          <p:cNvSpPr/>
          <p:nvPr/>
        </p:nvSpPr>
        <p:spPr>
          <a:xfrm>
            <a:off x="6459794" y="1358737"/>
            <a:ext cx="5101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hu-HU" sz="2800" b="1" dirty="0">
                <a:solidFill>
                  <a:srgbClr val="006600"/>
                </a:solidFill>
                <a:cs typeface="Helvetica" pitchFamily="34" charset="0"/>
              </a:rPr>
              <a:t>2021. IV. negyedévre tervezve</a:t>
            </a:r>
          </a:p>
        </p:txBody>
      </p:sp>
      <p:sp>
        <p:nvSpPr>
          <p:cNvPr id="9" name="Nyíl: jobbra mutató 8">
            <a:extLst>
              <a:ext uri="{FF2B5EF4-FFF2-40B4-BE49-F238E27FC236}">
                <a16:creationId xmlns:a16="http://schemas.microsoft.com/office/drawing/2014/main" xmlns="" id="{29AF65EF-F961-4A4D-B30C-79DE4D1E5FF9}"/>
              </a:ext>
            </a:extLst>
          </p:cNvPr>
          <p:cNvSpPr/>
          <p:nvPr/>
        </p:nvSpPr>
        <p:spPr>
          <a:xfrm>
            <a:off x="5189682" y="1382572"/>
            <a:ext cx="729338" cy="501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xmlns="" id="{5DE7FBD3-F02F-4945-AF34-E25ACD588181}"/>
              </a:ext>
            </a:extLst>
          </p:cNvPr>
          <p:cNvSpPr txBox="1"/>
          <p:nvPr/>
        </p:nvSpPr>
        <p:spPr>
          <a:xfrm>
            <a:off x="462179" y="2667232"/>
            <a:ext cx="4461407" cy="923330"/>
          </a:xfrm>
          <a:prstGeom prst="rect">
            <a:avLst/>
          </a:prstGeom>
          <a:blipFill dpi="0" rotWithShape="1">
            <a:blip r:embed="rId4">
              <a:alphaModFix amt="70000"/>
            </a:blip>
            <a:srcRect/>
            <a:tile tx="0" ty="0" sx="100000" sy="100000" flip="none" algn="tl"/>
          </a:blip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b="1" dirty="0"/>
              <a:t>A 3.0 verzióval lehetővé vált az elektronikus számlák NAV-</a:t>
            </a:r>
            <a:r>
              <a:rPr lang="hu-HU" b="1" dirty="0" err="1"/>
              <a:t>on</a:t>
            </a:r>
            <a:r>
              <a:rPr lang="hu-HU" b="1" dirty="0"/>
              <a:t> keresztüli megküldése a vevő részére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14" name="Nyíl: jobbra mutató 13">
            <a:extLst>
              <a:ext uri="{FF2B5EF4-FFF2-40B4-BE49-F238E27FC236}">
                <a16:creationId xmlns:a16="http://schemas.microsoft.com/office/drawing/2014/main" xmlns="" id="{6879C73D-1606-44CB-9D25-F6BB5C37B785}"/>
              </a:ext>
            </a:extLst>
          </p:cNvPr>
          <p:cNvSpPr/>
          <p:nvPr/>
        </p:nvSpPr>
        <p:spPr>
          <a:xfrm>
            <a:off x="5189682" y="2842819"/>
            <a:ext cx="729338" cy="5014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Téglalap 15">
            <a:extLst>
              <a:ext uri="{FF2B5EF4-FFF2-40B4-BE49-F238E27FC236}">
                <a16:creationId xmlns:a16="http://schemas.microsoft.com/office/drawing/2014/main" xmlns="" id="{3C9320B6-BFCE-4EA4-8AAB-1844B4DB3349}"/>
              </a:ext>
            </a:extLst>
          </p:cNvPr>
          <p:cNvSpPr/>
          <p:nvPr/>
        </p:nvSpPr>
        <p:spPr>
          <a:xfrm>
            <a:off x="6459794" y="2821044"/>
            <a:ext cx="51014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Aft>
                <a:spcPts val="600"/>
              </a:spcAft>
              <a:buClr>
                <a:srgbClr val="C00000"/>
              </a:buClr>
              <a:defRPr/>
            </a:pPr>
            <a:r>
              <a:rPr lang="hu-HU" sz="2800" b="1" dirty="0">
                <a:solidFill>
                  <a:srgbClr val="006600"/>
                </a:solidFill>
                <a:cs typeface="Helvetica" pitchFamily="34" charset="0"/>
              </a:rPr>
              <a:t>Jelenleg még nem tárgyalt téma</a:t>
            </a:r>
          </a:p>
        </p:txBody>
      </p:sp>
    </p:spTree>
    <p:extLst>
      <p:ext uri="{BB962C8B-B14F-4D97-AF65-F5344CB8AC3E}">
        <p14:creationId xmlns:p14="http://schemas.microsoft.com/office/powerpoint/2010/main" val="4016436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/>
          <p:cNvGrpSpPr/>
          <p:nvPr/>
        </p:nvGrpSpPr>
        <p:grpSpPr>
          <a:xfrm>
            <a:off x="3420308" y="660904"/>
            <a:ext cx="5351386" cy="3958963"/>
            <a:chOff x="3471959" y="784210"/>
            <a:chExt cx="5351386" cy="3855279"/>
          </a:xfrm>
        </p:grpSpPr>
        <p:sp>
          <p:nvSpPr>
            <p:cNvPr id="11" name="Téglalap 10"/>
            <p:cNvSpPr/>
            <p:nvPr/>
          </p:nvSpPr>
          <p:spPr>
            <a:xfrm>
              <a:off x="3471959" y="2731625"/>
              <a:ext cx="63720" cy="190786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pic>
          <p:nvPicPr>
            <p:cNvPr id="6" name="Kép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71959" y="784210"/>
              <a:ext cx="5351386" cy="1334098"/>
            </a:xfrm>
            <a:prstGeom prst="rect">
              <a:avLst/>
            </a:prstGeom>
          </p:spPr>
        </p:pic>
      </p:grpSp>
      <p:sp>
        <p:nvSpPr>
          <p:cNvPr id="4" name="Téglalap 3">
            <a:extLst>
              <a:ext uri="{FF2B5EF4-FFF2-40B4-BE49-F238E27FC236}">
                <a16:creationId xmlns:a16="http://schemas.microsoft.com/office/drawing/2014/main" xmlns="" id="{E75B0819-E42F-42D7-B079-8AD2310E1FC3}"/>
              </a:ext>
            </a:extLst>
          </p:cNvPr>
          <p:cNvSpPr/>
          <p:nvPr/>
        </p:nvSpPr>
        <p:spPr>
          <a:xfrm>
            <a:off x="3906183" y="2234004"/>
            <a:ext cx="6469088" cy="32932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8000" dirty="0">
                <a:ln w="28575">
                  <a:solidFill>
                    <a:srgbClr val="006600"/>
                  </a:solidFill>
                </a:ln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  <a:reflection blurRad="6350" stA="53000" endA="300" endPos="35500" dir="5400000" sy="-90000" algn="bl" rotWithShape="0"/>
                </a:effectLst>
              </a:rPr>
              <a:t>Válaszok a kérdésekre…</a:t>
            </a:r>
          </a:p>
          <a:p>
            <a:pPr algn="ctr"/>
            <a:r>
              <a:rPr lang="hu-HU" sz="4800" dirty="0">
                <a:ln w="28575">
                  <a:solidFill>
                    <a:srgbClr val="006600"/>
                  </a:solidFill>
                </a:ln>
                <a:solidFill>
                  <a:srgbClr val="1E86C7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  <a:reflection blurRad="6350" stA="53000" endA="300" endPos="35500" dir="5400000" sy="-90000" algn="bl" rotWithShape="0"/>
                </a:effectLst>
              </a:rPr>
              <a:t>Köszönöm a figyelmet!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7569C1C1-EEC7-49BF-8EEB-FAA8D9864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6F083-D969-4836-9ABA-945AAAE3ECA7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1558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1294</Words>
  <Application>Microsoft Office PowerPoint</Application>
  <PresentationFormat>Egyéni</PresentationFormat>
  <Paragraphs>101</Paragraphs>
  <Slides>9</Slides>
  <Notes>9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Office-téma</vt:lpstr>
      <vt:lpstr>PowerPoint bemutató</vt:lpstr>
      <vt:lpstr>NAV Online Számla – Működési célok</vt:lpstr>
      <vt:lpstr>NAV Online Számla – Hibajavítási lehetőségek</vt:lpstr>
      <vt:lpstr>NAV Online Számla – Adatbeküldések monitorozása</vt:lpstr>
      <vt:lpstr>NAV Online Számla – Feladási hibák megelőzése</vt:lpstr>
      <vt:lpstr>NAV Online Számla – Hibajavítás „házilag”</vt:lpstr>
      <vt:lpstr>NAV Online Számla – Hibatípusok</vt:lpstr>
      <vt:lpstr>NAV Online Számla – További lehetőségek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2021-06-14T06:34:28Z</dcterms:created>
  <dcterms:modified xsi:type="dcterms:W3CDTF">2021-06-15T10:25:35Z</dcterms:modified>
</cp:coreProperties>
</file>