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5" r:id="rId2"/>
    <p:sldMasterId id="2147483816" r:id="rId3"/>
  </p:sldMasterIdLst>
  <p:notesMasterIdLst>
    <p:notesMasterId r:id="rId41"/>
  </p:notesMasterIdLst>
  <p:handoutMasterIdLst>
    <p:handoutMasterId r:id="rId42"/>
  </p:handoutMasterIdLst>
  <p:sldIdLst>
    <p:sldId id="998" r:id="rId4"/>
    <p:sldId id="978" r:id="rId5"/>
    <p:sldId id="972" r:id="rId6"/>
    <p:sldId id="989" r:id="rId7"/>
    <p:sldId id="979" r:id="rId8"/>
    <p:sldId id="952" r:id="rId9"/>
    <p:sldId id="953" r:id="rId10"/>
    <p:sldId id="955" r:id="rId11"/>
    <p:sldId id="951" r:id="rId12"/>
    <p:sldId id="960" r:id="rId13"/>
    <p:sldId id="963" r:id="rId14"/>
    <p:sldId id="961" r:id="rId15"/>
    <p:sldId id="966" r:id="rId16"/>
    <p:sldId id="967" r:id="rId17"/>
    <p:sldId id="968" r:id="rId18"/>
    <p:sldId id="965" r:id="rId19"/>
    <p:sldId id="964" r:id="rId20"/>
    <p:sldId id="969" r:id="rId21"/>
    <p:sldId id="962" r:id="rId22"/>
    <p:sldId id="980" r:id="rId23"/>
    <p:sldId id="981" r:id="rId24"/>
    <p:sldId id="971" r:id="rId25"/>
    <p:sldId id="973" r:id="rId26"/>
    <p:sldId id="976" r:id="rId27"/>
    <p:sldId id="975" r:id="rId28"/>
    <p:sldId id="977" r:id="rId29"/>
    <p:sldId id="982" r:id="rId30"/>
    <p:sldId id="983" r:id="rId31"/>
    <p:sldId id="987" r:id="rId32"/>
    <p:sldId id="990" r:id="rId33"/>
    <p:sldId id="991" r:id="rId34"/>
    <p:sldId id="986" r:id="rId35"/>
    <p:sldId id="992" r:id="rId36"/>
    <p:sldId id="993" r:id="rId37"/>
    <p:sldId id="994" r:id="rId38"/>
    <p:sldId id="995" r:id="rId39"/>
    <p:sldId id="1001" r:id="rId40"/>
  </p:sldIdLst>
  <p:sldSz cx="9144000" cy="6858000" type="screen4x3"/>
  <p:notesSz cx="6669088" cy="987266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B3294E87-F76C-454E-8B51-8B63D66FCC3E}">
          <p14:sldIdLst/>
        </p14:section>
        <p14:section name="Adó-Gazdálkodás integráció" id="{CA0779DE-DD1C-43E2-8F3C-EFBEAEC85C6C}">
          <p14:sldIdLst>
            <p14:sldId id="998"/>
            <p14:sldId id="978"/>
            <p14:sldId id="972"/>
            <p14:sldId id="989"/>
            <p14:sldId id="979"/>
          </p14:sldIdLst>
        </p14:section>
        <p14:section name="Nyitó adatok" id="{48001606-7BF1-4504-825F-8D85EE744086}">
          <p14:sldIdLst>
            <p14:sldId id="952"/>
            <p14:sldId id="953"/>
            <p14:sldId id="955"/>
            <p14:sldId id="951"/>
          </p14:sldIdLst>
        </p14:section>
        <p14:section name="Pénzforgalom / teljesítés adatok" id="{55D7D3E4-EAA7-4B19-B9D8-03F03A672C88}">
          <p14:sldIdLst>
            <p14:sldId id="960"/>
            <p14:sldId id="963"/>
            <p14:sldId id="961"/>
            <p14:sldId id="966"/>
            <p14:sldId id="967"/>
            <p14:sldId id="968"/>
            <p14:sldId id="965"/>
            <p14:sldId id="964"/>
            <p14:sldId id="969"/>
            <p14:sldId id="962"/>
            <p14:sldId id="980"/>
            <p14:sldId id="981"/>
          </p14:sldIdLst>
        </p14:section>
        <p14:section name="Állományváltozás" id="{611504D4-E065-467A-A062-77792E80EA48}">
          <p14:sldIdLst>
            <p14:sldId id="971"/>
            <p14:sldId id="973"/>
            <p14:sldId id="976"/>
            <p14:sldId id="975"/>
            <p14:sldId id="977"/>
            <p14:sldId id="982"/>
            <p14:sldId id="983"/>
          </p14:sldIdLst>
        </p14:section>
        <p14:section name="Augusztus" id="{B979C083-B49D-4BAB-9907-71E09E4501B7}">
          <p14:sldIdLst>
            <p14:sldId id="987"/>
            <p14:sldId id="990"/>
            <p14:sldId id="991"/>
            <p14:sldId id="986"/>
          </p14:sldIdLst>
        </p14:section>
        <p14:section name="Szeptember III.név" id="{A0F171AA-431B-4C03-9630-71710AD61BA3}">
          <p14:sldIdLst>
            <p14:sldId id="992"/>
            <p14:sldId id="993"/>
            <p14:sldId id="994"/>
            <p14:sldId id="995"/>
            <p14:sldId id="10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alma Barkóczi" initials="DB" lastIdx="28" clrIdx="6">
    <p:extLst/>
  </p:cmAuthor>
  <p:cmAuthor id="1" name="Gábor Balogh" initials="GB" lastIdx="14" clrIdx="0">
    <p:extLst/>
  </p:cmAuthor>
  <p:cmAuthor id="8" name="PSA" initials="PSA" lastIdx="9" clrIdx="7">
    <p:extLst/>
  </p:cmAuthor>
  <p:cmAuthor id="2" name="szakértő" initials="KC" lastIdx="35" clrIdx="1">
    <p:extLst/>
  </p:cmAuthor>
  <p:cmAuthor id="9" name="Kovács Róbert" initials="KR" lastIdx="4" clrIdx="8">
    <p:extLst/>
  </p:cmAuthor>
  <p:cmAuthor id="3" name="Alexandra Papp-Somlai" initials="AP" lastIdx="5" clrIdx="2">
    <p:extLst/>
  </p:cmAuthor>
  <p:cmAuthor id="4" name="Balogh Gábor" initials="BG" lastIdx="50" clrIdx="3">
    <p:extLst/>
  </p:cmAuthor>
  <p:cmAuthor id="5" name="Szerző" initials="KC" lastIdx="1" clrIdx="4">
    <p:extLst/>
  </p:cmAuthor>
  <p:cmAuthor id="6" name=" " initials="" lastIdx="28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349AC"/>
    <a:srgbClr val="858585"/>
    <a:srgbClr val="B3B3B3"/>
    <a:srgbClr val="FF7751"/>
    <a:srgbClr val="CCDCEA"/>
    <a:srgbClr val="89A4E7"/>
    <a:srgbClr val="F2DDCC"/>
    <a:srgbClr val="CFCFCF"/>
    <a:srgbClr val="F9C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Világos stílus 3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539" autoAdjust="0"/>
    <p:restoredTop sz="85240" autoAdjust="0"/>
  </p:normalViewPr>
  <p:slideViewPr>
    <p:cSldViewPr snapToGrid="0">
      <p:cViewPr varScale="1">
        <p:scale>
          <a:sx n="97" d="100"/>
          <a:sy n="97" d="100"/>
        </p:scale>
        <p:origin x="1602" y="96"/>
      </p:cViewPr>
      <p:guideLst>
        <p:guide orient="horz" pos="1207"/>
        <p:guide pos="431"/>
      </p:guideLst>
    </p:cSldViewPr>
  </p:slideViewPr>
  <p:outlineViewPr>
    <p:cViewPr>
      <p:scale>
        <a:sx n="33" d="100"/>
        <a:sy n="33" d="100"/>
      </p:scale>
      <p:origin x="0" y="2391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80B01-4045-4762-95CD-6918DC9AB0EF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17DB-644D-4677-8F31-EA3DABA390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332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05755-30EC-4C1A-99E7-28B751FEEF1F}" type="datetimeFigureOut">
              <a:rPr lang="hu-HU" smtClean="0"/>
              <a:t>2021. 09. 14.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1233488"/>
            <a:ext cx="44434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9CC04-A31B-41A0-98FE-43E74CC2388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753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865188" y="739775"/>
            <a:ext cx="4938712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31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865188" y="739775"/>
            <a:ext cx="4938712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37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4A4672-9E70-4484-B78F-D6CF844E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3E8262C-F230-4880-A3DC-BD8B1FC7A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FF26F9-56C0-48E2-924F-99F48939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1A674E-9DA3-4DA4-9F05-BEE361AE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32E5F7C-AA83-4DF5-BA0A-D4D7707E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40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5B56DF-3390-4D8E-9686-D7B2F5F9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B5CF3DC-1D5F-4A2C-8368-24AF8BBAD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DAFE52-C354-4444-9503-C1D89D55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1456FD-7AA9-4C0B-A5E3-2A56C3C0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232196A-F621-4388-A687-884B82E2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97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3177C74-08C1-48A6-B310-C62C74AD2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E704474-3FAB-438C-9EE2-D659060AE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408772-25DE-497B-8243-AAB81DE8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C3607BB-C2AF-4C49-AF2C-CB1ED5F9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1B15034-B329-4D90-BDF1-B4F78EB3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181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4669815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91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1957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4637212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9215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0606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1" y="1628801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463310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2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4551925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1409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8FE6B7-6281-469A-91F0-ECA86FE7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13FF85-F7ED-4E2D-80BD-F5CE277D0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A8DF81-EC94-4858-B77A-C7F6E300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834576-0E24-4C02-A407-8B5F7479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541F86-F7DD-4BBB-99DD-869B428A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150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927637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9358725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90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110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6926054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8594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8217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0" y="1628801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0870731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2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84748004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21435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12824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C6D382-8FCF-4C5D-A79C-E9CBE0AB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9570437-645E-480E-B08F-3AB79856F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E0421BB-A23E-42E1-8984-D2C74A75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6B9CDA-D183-4976-A1AE-8CB60F27A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CBE8EFA-6453-4247-BE53-46BBA593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212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B162E9-A08F-4C82-B94A-70AD555E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1DF8A9-3AC6-438D-8721-E0984CB81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B2668DB-CF3A-4B95-956B-D550301D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177375B-7543-4976-8AF5-E4BEC4AD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20F8B1B-BBEF-4E69-97C8-467DDB65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C9AEA29-D734-4B7E-BBBA-5A0E6E81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5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D9261B-F876-459C-971C-B4D77A70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2420025-A801-4C29-9113-5FD1BB4E5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1A8805E-46E4-44BB-9EC2-83DCA06E9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A42FF1F-03A2-401F-98F0-C82EE6D31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5EE300B-52A2-46F5-B603-159CB0110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50CC6C6-4088-4CB5-8069-85524348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DD8E468-5BDF-4AD1-86A4-980EA3AA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7CF92EA-4F8F-48A0-9D30-2C557FAD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553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402D97-62A5-407B-8F4F-0552186A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4C89376-7CB2-47A1-BEA6-F6F97D93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39A6D4F-EEAA-4A39-B0B2-1055326F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9815A12-3199-4178-AAF8-82A129C7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082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E8C2A2B-75DE-4C54-B624-DF2FE75E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70F4EA5-DEC0-4327-B4B8-79127C9A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602DC20-A42D-4661-B3DA-85093A01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979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7D52AD-C9CC-429E-89B9-E07693E1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7D60B9-6D81-43FB-8442-26CEC118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68ACD1-20C8-4AA3-9EDE-959677D07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1D752CB-2D85-43D4-9429-05187B02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D93CBDC-8C3D-44F5-A036-DB3496D2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E30D603-4DFF-4399-BDA7-62DC0C57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31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131169-A461-4F1B-BC92-91463851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3FE46AF-D3E9-4A94-8CDB-AD2EACE02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E71B7B5-9BDA-4855-95E2-78CE66F0C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9151885-94D4-48AD-8823-DD53D0EDC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47D136F-8F46-401F-BC07-28D231D2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0371D0E-3619-416A-887F-199E52F3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27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1CD901D-19BB-469D-B266-1D5AF15A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7C1F250-9DFD-4B0A-8B44-E0D622C1D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A64EBE-D070-4A5F-821D-024BA1E71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9EF88-2220-41BE-941F-8425CBAC3584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D8DB21-E21B-48CD-AD35-22BD3DCBF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40D8B8B-DDF5-4ABA-8B2B-05674E1AC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200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2021. 09. 14.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0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2021. 09. 14.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4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aspoktatas.hu/mod/book/view.php?id=383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spoktatas.hu/course/view.php?id=21&amp;section=6" TargetMode="External"/><Relationship Id="rId5" Type="http://schemas.openxmlformats.org/officeDocument/2006/relationships/hyperlink" Target="https://www.aspoktatas.hu/course/view.php?id=21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0996" y="548680"/>
            <a:ext cx="7074786" cy="38164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3600" dirty="0"/>
              <a:t>ADÓ és Gazdálkodás Integráció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554E28B-A6A3-4E99-BACD-DF9A21599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40" y="5988947"/>
            <a:ext cx="2119460" cy="57976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47A1CBF-0AD4-4D00-A5CC-D362D9F4E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926" y="5988947"/>
            <a:ext cx="1561925" cy="580021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25B3220E-EA50-4C12-97F8-DE8004DED5B4}"/>
              </a:ext>
            </a:extLst>
          </p:cNvPr>
          <p:cNvSpPr txBox="1">
            <a:spLocks/>
          </p:cNvSpPr>
          <p:nvPr/>
        </p:nvSpPr>
        <p:spPr>
          <a:xfrm>
            <a:off x="1109574" y="2124077"/>
            <a:ext cx="2295526" cy="114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hu-HU" sz="1800" b="0" i="1" cap="none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u-HU" sz="1800" b="0" i="1" cap="none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800" b="0" i="1" cap="none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2021. szeptember 29. </a:t>
            </a:r>
          </a:p>
          <a:p>
            <a:endParaRPr lang="hu-HU" sz="1800" b="0" i="1" cap="none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1800" b="0" i="1" cap="none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4522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10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Pénzforgalmi adatátadás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4294967295"/>
          </p:nvPr>
        </p:nvSpPr>
        <p:spPr>
          <a:xfrm>
            <a:off x="413511" y="1400175"/>
            <a:ext cx="8446664" cy="1380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500" dirty="0"/>
              <a:t>Számlakivonatok tételes adatainak rögzítése (napi feladat)</a:t>
            </a:r>
          </a:p>
          <a:p>
            <a:pPr marL="0" indent="0">
              <a:buNone/>
            </a:pPr>
            <a:r>
              <a:rPr lang="hu-HU" sz="1500" dirty="0"/>
              <a:t>Gazdálkodási szakrendszerben a már könyvelt kivonatok adatait lehet „áthívni” számlakivonatonként bevételi és kiadási jogcímekre összesítve</a:t>
            </a:r>
          </a:p>
          <a:p>
            <a:pPr marL="0" indent="0">
              <a:buNone/>
            </a:pPr>
            <a:r>
              <a:rPr lang="hu-HU" sz="1500" dirty="0"/>
              <a:t>Átadásra került kivonat esetén a </a:t>
            </a:r>
            <a:r>
              <a:rPr lang="hu-HU" sz="1500" dirty="0" err="1"/>
              <a:t>GAZD-nak</a:t>
            </a:r>
            <a:r>
              <a:rPr lang="hu-HU" sz="1500" dirty="0"/>
              <a:t> átadva? mező jelölt. Ezt követően az Adó szakrendszerben a kivonat nem törölhető.</a:t>
            </a:r>
          </a:p>
          <a:p>
            <a:pPr marL="0" indent="0">
              <a:buNone/>
            </a:pPr>
            <a:endParaRPr lang="hu-HU" sz="1500" dirty="0"/>
          </a:p>
          <a:p>
            <a:pPr marL="0" indent="0">
              <a:buNone/>
            </a:pPr>
            <a:endParaRPr lang="hu-H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0" y="3136226"/>
            <a:ext cx="8591530" cy="26702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5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11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Pénzforgalmi adatátadás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8306" y="1153422"/>
            <a:ext cx="7906466" cy="606606"/>
          </a:xfrm>
        </p:spPr>
        <p:txBody>
          <a:bodyPr>
            <a:normAutofit/>
          </a:bodyPr>
          <a:lstStyle/>
          <a:p>
            <a:r>
              <a:rPr lang="hu-HU" sz="1800" b="1" dirty="0"/>
              <a:t>Pénzforgalom átvétele előtti feladat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289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dirty="0"/>
              <a:t>Számviteli szabályzat szerinti időszakonként egyeztetendő</a:t>
            </a:r>
          </a:p>
          <a:p>
            <a:pPr algn="just"/>
            <a:r>
              <a:rPr lang="hu-HU" sz="1800" dirty="0"/>
              <a:t>Minden az adott időszakhoz tartozó kivonat könyvelése megtörtént? Időszaki záró kivonat egyeztetése.</a:t>
            </a:r>
          </a:p>
          <a:p>
            <a:r>
              <a:rPr lang="hu-HU" sz="1800" dirty="0"/>
              <a:t>A számlakivonatok forgalma megegyezik az Adó szakrendszerben rögzített összeggel?</a:t>
            </a:r>
          </a:p>
          <a:p>
            <a:r>
              <a:rPr lang="hu-HU" sz="1800" dirty="0"/>
              <a:t>Függő tételek listájának egyeztetése</a:t>
            </a:r>
          </a:p>
          <a:p>
            <a:pPr algn="just"/>
            <a:r>
              <a:rPr lang="hu-HU" sz="1800" dirty="0"/>
              <a:t>Utalás analitika tételek egyeztetése – az utalásra átadott tételek rendezése megtörtént, nincs szükség módosításra?</a:t>
            </a:r>
          </a:p>
          <a:p>
            <a:pPr algn="just"/>
            <a:r>
              <a:rPr lang="hu-HU" sz="1800" dirty="0"/>
              <a:t>Utalások egyeztetése (hónapon belül, a pénzforgalmi adatátadás előtt ha az utalás kódja hibás, még törölhető/módosítható a pénzforgalmi tétel)</a:t>
            </a:r>
          </a:p>
          <a:p>
            <a:pPr marL="0" indent="0">
              <a:buNone/>
            </a:pPr>
            <a:r>
              <a:rPr lang="hu-HU" sz="1800" dirty="0"/>
              <a:t>	Egyéb kiadás = Saját költségvetésnek történő utalásként kerülnek </a:t>
            </a:r>
            <a:br>
              <a:rPr lang="hu-HU" sz="1800" dirty="0"/>
            </a:br>
            <a:r>
              <a:rPr lang="hu-HU" sz="1800" dirty="0"/>
              <a:t>	átadásra azok az utalások amelyek </a:t>
            </a:r>
            <a:r>
              <a:rPr lang="hu-HU" sz="1800" dirty="0" err="1"/>
              <a:t>Ávr</a:t>
            </a:r>
            <a:r>
              <a:rPr lang="hu-HU" sz="1800" dirty="0"/>
              <a:t>. 145. § (5)</a:t>
            </a:r>
            <a:r>
              <a:rPr lang="hu-HU" sz="1800" dirty="0" err="1"/>
              <a:t>-ban</a:t>
            </a:r>
            <a:r>
              <a:rPr lang="hu-HU" sz="1800" dirty="0"/>
              <a:t> nem szerepelnek</a:t>
            </a:r>
            <a:br>
              <a:rPr lang="hu-HU" sz="1800" dirty="0"/>
            </a:br>
            <a:r>
              <a:rPr lang="hu-HU" sz="1800" dirty="0"/>
              <a:t>	(pl. bankköltség)	</a:t>
            </a:r>
          </a:p>
        </p:txBody>
      </p:sp>
    </p:spTree>
    <p:extLst>
      <p:ext uri="{BB962C8B-B14F-4D97-AF65-F5344CB8AC3E}">
        <p14:creationId xmlns:p14="http://schemas.microsoft.com/office/powerpoint/2010/main" val="3362050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12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Pénzforgalmi adatátadás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884" y="1153421"/>
            <a:ext cx="7886700" cy="865879"/>
          </a:xfrm>
        </p:spPr>
        <p:txBody>
          <a:bodyPr>
            <a:normAutofit/>
          </a:bodyPr>
          <a:lstStyle/>
          <a:p>
            <a:r>
              <a:rPr lang="hu-HU" sz="1800" b="1" dirty="0"/>
              <a:t>Egyeztetéshez használható kimutatások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189" y="1936614"/>
            <a:ext cx="7886700" cy="4014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1500" dirty="0"/>
          </a:p>
          <a:p>
            <a:r>
              <a:rPr lang="hu-HU" sz="1800" dirty="0"/>
              <a:t>Számlakivonatok listája </a:t>
            </a:r>
            <a:br>
              <a:rPr lang="hu-HU" sz="1800" dirty="0"/>
            </a:br>
            <a:r>
              <a:rPr lang="hu-HU" sz="1800" dirty="0"/>
              <a:t>(havi –adónemenként) </a:t>
            </a:r>
            <a:r>
              <a:rPr lang="hu-HU" sz="1800" dirty="0" err="1"/>
              <a:t>pdf</a:t>
            </a:r>
            <a:r>
              <a:rPr lang="hu-HU" sz="1800" dirty="0"/>
              <a:t> </a:t>
            </a:r>
          </a:p>
          <a:p>
            <a:r>
              <a:rPr lang="hu-HU" sz="1800" dirty="0"/>
              <a:t>Számlakivonatok tábla export </a:t>
            </a:r>
            <a:br>
              <a:rPr lang="hu-HU" sz="1800" dirty="0"/>
            </a:br>
            <a:r>
              <a:rPr lang="hu-HU" sz="1800" dirty="0"/>
              <a:t>(szűrés az összes kivonatból) </a:t>
            </a:r>
            <a:r>
              <a:rPr lang="hu-HU" sz="1800" dirty="0" err="1"/>
              <a:t>xls</a:t>
            </a:r>
            <a:endParaRPr lang="hu-HU" sz="1800" dirty="0"/>
          </a:p>
          <a:p>
            <a:r>
              <a:rPr lang="hu-HU" sz="1800" dirty="0"/>
              <a:t>Függőtétel adatai tábla export </a:t>
            </a:r>
            <a:br>
              <a:rPr lang="hu-HU" sz="1800" dirty="0"/>
            </a:br>
            <a:r>
              <a:rPr lang="hu-HU" sz="1800" dirty="0"/>
              <a:t>(szűrés az összes tételből) </a:t>
            </a:r>
            <a:r>
              <a:rPr lang="hu-HU" sz="1800" dirty="0" err="1"/>
              <a:t>xls</a:t>
            </a:r>
            <a:r>
              <a:rPr lang="hu-HU" sz="1800" dirty="0"/>
              <a:t> </a:t>
            </a:r>
          </a:p>
          <a:p>
            <a:r>
              <a:rPr lang="hu-HU" sz="1800" dirty="0"/>
              <a:t>Utalási napló - számlaszám </a:t>
            </a:r>
            <a:br>
              <a:rPr lang="hu-HU" sz="1800" dirty="0"/>
            </a:br>
            <a:r>
              <a:rPr lang="hu-HU" sz="1800" dirty="0"/>
              <a:t>(kiválasztott időszakra adónemenként) </a:t>
            </a:r>
            <a:r>
              <a:rPr lang="hu-HU" sz="1800" dirty="0" err="1"/>
              <a:t>pdf</a:t>
            </a:r>
            <a:endParaRPr lang="hu-HU" sz="1800" dirty="0"/>
          </a:p>
          <a:p>
            <a:endParaRPr lang="hu-H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09775"/>
            <a:ext cx="3248025" cy="401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48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13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Pénzforgalmi adatátadás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884" y="1153424"/>
            <a:ext cx="7886700" cy="530421"/>
          </a:xfrm>
        </p:spPr>
        <p:txBody>
          <a:bodyPr>
            <a:normAutofit/>
          </a:bodyPr>
          <a:lstStyle/>
          <a:p>
            <a:r>
              <a:rPr lang="hu-HU" sz="1800" b="1" dirty="0"/>
              <a:t>Számlakivonatok listája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36" y="1672968"/>
            <a:ext cx="6068928" cy="19242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50" y="3889492"/>
            <a:ext cx="6078914" cy="17990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98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14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Pénzforgalmi adatátadás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036948"/>
            <a:ext cx="7886700" cy="653740"/>
          </a:xfrm>
        </p:spPr>
        <p:txBody>
          <a:bodyPr>
            <a:normAutofit/>
          </a:bodyPr>
          <a:lstStyle/>
          <a:p>
            <a:r>
              <a:rPr lang="hu-HU" sz="1800" b="1" dirty="0"/>
              <a:t>Számlakivonatok tábla export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8884" y="1696825"/>
            <a:ext cx="7906466" cy="4480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500" dirty="0"/>
              <a:t>Számlakivonat adatai_tenant </a:t>
            </a:r>
            <a:r>
              <a:rPr lang="hu-HU" sz="1500" dirty="0" err="1"/>
              <a:t>név.xlsx</a:t>
            </a:r>
            <a:endParaRPr lang="hu-HU" sz="15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6" y="2096769"/>
            <a:ext cx="8801007" cy="15698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51" y="3873553"/>
            <a:ext cx="6724650" cy="2381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33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15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Pénzforgalmi adatátadás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036948"/>
            <a:ext cx="7886700" cy="653740"/>
          </a:xfrm>
        </p:spPr>
        <p:txBody>
          <a:bodyPr>
            <a:normAutofit/>
          </a:bodyPr>
          <a:lstStyle/>
          <a:p>
            <a:r>
              <a:rPr lang="hu-HU" sz="1800" b="1" dirty="0"/>
              <a:t>Függőtétel adatai tábla export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8158" y="1555423"/>
            <a:ext cx="7827192" cy="4621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500" dirty="0"/>
              <a:t>Függőtétel adatai_tenant </a:t>
            </a:r>
            <a:r>
              <a:rPr lang="hu-HU" sz="1500" dirty="0" err="1"/>
              <a:t>név.xlsx</a:t>
            </a:r>
            <a:endParaRPr lang="hu-HU" sz="1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6" y="1903820"/>
            <a:ext cx="8822365" cy="24972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00" y="4442083"/>
            <a:ext cx="6038850" cy="1962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4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16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Pénzforgalmi adatátadás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257" y="1084082"/>
            <a:ext cx="4767739" cy="624526"/>
          </a:xfrm>
        </p:spPr>
        <p:txBody>
          <a:bodyPr>
            <a:normAutofit/>
          </a:bodyPr>
          <a:lstStyle/>
          <a:p>
            <a:r>
              <a:rPr lang="hu-HU" sz="1800" b="1" dirty="0"/>
              <a:t>Utalási napló (számlaszám)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9" y="1923068"/>
            <a:ext cx="5516038" cy="3945920"/>
          </a:xfrm>
        </p:spPr>
        <p:txBody>
          <a:bodyPr>
            <a:normAutofit/>
          </a:bodyPr>
          <a:lstStyle/>
          <a:p>
            <a:r>
              <a:rPr lang="hu-HU" sz="1500" dirty="0"/>
              <a:t>Utalás megnevezése és kódja is szerepel a kimutatáson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76" y="2408099"/>
            <a:ext cx="7086600" cy="3543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57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17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Pénzforgalmi adatátadás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53422"/>
            <a:ext cx="7886700" cy="537266"/>
          </a:xfrm>
        </p:spPr>
        <p:txBody>
          <a:bodyPr>
            <a:normAutofit/>
          </a:bodyPr>
          <a:lstStyle/>
          <a:p>
            <a:r>
              <a:rPr lang="hu-HU" sz="1800" b="1" dirty="0"/>
              <a:t>Bevételi jogcímek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03" y="1674579"/>
            <a:ext cx="6818333" cy="45205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2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18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Pénzforgalmi adatátadás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53422"/>
            <a:ext cx="7886700" cy="537266"/>
          </a:xfrm>
        </p:spPr>
        <p:txBody>
          <a:bodyPr>
            <a:normAutofit/>
          </a:bodyPr>
          <a:lstStyle/>
          <a:p>
            <a:r>
              <a:rPr lang="hu-HU" sz="1800" b="1" dirty="0"/>
              <a:t>Kiadási jogcímek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632210"/>
            <a:ext cx="6038850" cy="4772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25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19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Pénzforgalmi adatátadás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9" y="1508454"/>
            <a:ext cx="5378593" cy="41722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74" y="5634550"/>
            <a:ext cx="1421013" cy="8668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126" y="1767691"/>
            <a:ext cx="2683092" cy="40246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ggatott nyíl jobbra 2"/>
          <p:cNvSpPr/>
          <p:nvPr/>
        </p:nvSpPr>
        <p:spPr>
          <a:xfrm>
            <a:off x="5679506" y="3261535"/>
            <a:ext cx="480483" cy="518474"/>
          </a:xfrm>
          <a:prstGeom prst="stripedRightArrow">
            <a:avLst/>
          </a:prstGeom>
          <a:solidFill>
            <a:schemeClr val="bg2">
              <a:lumMod val="9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5"/>
          <p:cNvCxnSpPr/>
          <p:nvPr/>
        </p:nvCxnSpPr>
        <p:spPr>
          <a:xfrm>
            <a:off x="5562321" y="5335774"/>
            <a:ext cx="313786" cy="245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4455095" y="5326144"/>
            <a:ext cx="559966" cy="245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413512" y="1153422"/>
            <a:ext cx="8446665" cy="537266"/>
          </a:xfrm>
        </p:spPr>
        <p:txBody>
          <a:bodyPr>
            <a:normAutofit/>
          </a:bodyPr>
          <a:lstStyle/>
          <a:p>
            <a:r>
              <a:rPr lang="hu-HU" sz="1500" b="1" dirty="0"/>
              <a:t>Adó – tételes nyilvántartás                                                                                                Gazdálkodás  -  összesített </a:t>
            </a:r>
            <a:br>
              <a:rPr lang="hu-HU" sz="1500" b="1" dirty="0"/>
            </a:br>
            <a:r>
              <a:rPr lang="hu-HU" sz="1500" b="1" dirty="0"/>
              <a:t>                                                                                                                                                  pénzforgalom könyvelés</a:t>
            </a:r>
          </a:p>
        </p:txBody>
      </p:sp>
    </p:spTree>
    <p:extLst>
      <p:ext uri="{BB962C8B-B14F-4D97-AF65-F5344CB8AC3E}">
        <p14:creationId xmlns:p14="http://schemas.microsoft.com/office/powerpoint/2010/main" val="222043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9" y="4310003"/>
            <a:ext cx="4382311" cy="159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2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Adó - Gazdálkodás integráció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30239" y="1153425"/>
            <a:ext cx="3868737" cy="486841"/>
          </a:xfrm>
        </p:spPr>
        <p:txBody>
          <a:bodyPr>
            <a:normAutofit/>
          </a:bodyPr>
          <a:lstStyle/>
          <a:p>
            <a:pPr algn="ctr"/>
            <a:r>
              <a:rPr lang="hu-HU" sz="1700" dirty="0">
                <a:latin typeface="+mj-lt"/>
              </a:rPr>
              <a:t>Pénzforgalmi adatok átadása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630239" y="1885361"/>
            <a:ext cx="3868737" cy="43043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600" dirty="0"/>
              <a:t>Számlakivonatok forgalmának </a:t>
            </a:r>
            <a:r>
              <a:rPr lang="hu-HU" sz="1600" b="1" dirty="0"/>
              <a:t>bevételi és kiadási jogcímekre összesített adatátadása.</a:t>
            </a:r>
          </a:p>
          <a:p>
            <a:pPr marL="0" indent="0">
              <a:buNone/>
            </a:pPr>
            <a:r>
              <a:rPr lang="hu-HU" sz="1600" dirty="0"/>
              <a:t>Feltétele: </a:t>
            </a:r>
          </a:p>
          <a:p>
            <a:r>
              <a:rPr lang="hu-HU" sz="1600" dirty="0"/>
              <a:t>számlakivonat könyvelése az Adó szakrendszerben megtörtént</a:t>
            </a:r>
          </a:p>
          <a:p>
            <a:r>
              <a:rPr lang="hu-HU" sz="1600" dirty="0"/>
              <a:t>korábban nem került átvételre az adat a Gazdálkodás szakrendszerbe  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4629150" y="1153423"/>
            <a:ext cx="3887788" cy="48684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sz="1800" dirty="0">
                <a:latin typeface="+mj-lt"/>
              </a:rPr>
              <a:t>Gazdálkodási rendszer összesítő </a:t>
            </a:r>
            <a:br>
              <a:rPr lang="hu-HU" sz="1800" dirty="0">
                <a:latin typeface="+mj-lt"/>
              </a:rPr>
            </a:br>
            <a:r>
              <a:rPr lang="hu-HU" sz="1800" dirty="0">
                <a:latin typeface="+mj-lt"/>
              </a:rPr>
              <a:t>adatok átadása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4629150" y="1875934"/>
            <a:ext cx="3887788" cy="43137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600" dirty="0"/>
              <a:t>A zárás időpontjában fennálló </a:t>
            </a:r>
            <a:r>
              <a:rPr lang="hu-HU" sz="1600" b="1" dirty="0"/>
              <a:t>közhatalmi bevételekkel kapcsolatos követelések, kötelezettségek záró adatának átadása</a:t>
            </a:r>
            <a:r>
              <a:rPr lang="hu-HU" sz="1600" dirty="0"/>
              <a:t>. Mindig halmozott adatot tartalmaz.</a:t>
            </a:r>
          </a:p>
          <a:p>
            <a:pPr marL="0" indent="0" algn="just">
              <a:buNone/>
            </a:pPr>
            <a:r>
              <a:rPr lang="hu-HU" sz="1600" dirty="0"/>
              <a:t>A </a:t>
            </a:r>
            <a:r>
              <a:rPr lang="hu-HU" sz="1600" b="1" dirty="0"/>
              <a:t>könyvelendő adatokon túl egyeztető adat</a:t>
            </a:r>
            <a:r>
              <a:rPr lang="hu-HU" sz="1600" dirty="0"/>
              <a:t>ként a pénzforgalmi adatokat is tartalmazza.</a:t>
            </a:r>
          </a:p>
          <a:p>
            <a:pPr marL="0" indent="0">
              <a:buNone/>
            </a:pPr>
            <a:r>
              <a:rPr lang="hu-HU" sz="1600" dirty="0"/>
              <a:t>Főkönyvi feladásra épül az adatátadás, nincs szükség a Gazdálkodási rendszer összesítő  elkészítésére. </a:t>
            </a:r>
            <a:r>
              <a:rPr lang="hu-HU" sz="1600" b="1" dirty="0"/>
              <a:t>Fontos az egyeztetés az Adó ügyintézővel az adat átvétel előtt</a:t>
            </a:r>
            <a:r>
              <a:rPr lang="hu-HU" sz="1600" dirty="0"/>
              <a:t>. </a:t>
            </a:r>
          </a:p>
          <a:p>
            <a:pPr marL="0" indent="0" algn="just">
              <a:buNone/>
            </a:pPr>
            <a:r>
              <a:rPr lang="hu-HU" sz="1600" dirty="0"/>
              <a:t>A főkönyvi feladás minden esetben tárolásra kerül, így a </a:t>
            </a:r>
            <a:r>
              <a:rPr lang="hu-HU" sz="1600" b="1" dirty="0"/>
              <a:t>Gazdálkodási rendszer összesítő a későbbiekben is nyomtatható </a:t>
            </a:r>
            <a:r>
              <a:rPr lang="hu-HU" sz="1600" dirty="0"/>
              <a:t>(menthető) a korábbi főkönyvi feladás kiválasztásával. </a:t>
            </a:r>
          </a:p>
          <a:p>
            <a:pPr marL="0" indent="0">
              <a:buNone/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652050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20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Pénzforgalmi adatátadás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53422"/>
            <a:ext cx="7886700" cy="537266"/>
          </a:xfrm>
        </p:spPr>
        <p:txBody>
          <a:bodyPr>
            <a:normAutofit/>
          </a:bodyPr>
          <a:lstStyle/>
          <a:p>
            <a:r>
              <a:rPr lang="hu-HU" sz="1800" b="1" dirty="0"/>
              <a:t>Pénzforgalommal kapcsolatos 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500" dirty="0"/>
              <a:t>Mit jelent a beazonosítás alatt álló tétel? </a:t>
            </a:r>
            <a:br>
              <a:rPr lang="hu-HU" sz="1500" dirty="0"/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Beazonosítás alatt álló tételek azok az Adó szakrendszerben Függő néven szereplő befizetések, amelyeknél a befizető személyét a kivonat rögzítésekor nem sikerült azonosítani. Ezek jellemzően olyan csekkes befizetések, ahol a befizető adatai hiányosak, vagy olyan befizetések, amelyeket az adózó képviselője, meghatalmazottja teljesített, és az adózó azonosító adatai a befizetésben nem találhatók meg. </a:t>
            </a:r>
          </a:p>
          <a:p>
            <a:r>
              <a:rPr lang="hu-HU" sz="1500" dirty="0"/>
              <a:t>Mi történik a beazonosítás alatt álló tételekkel a későbbiekben?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Ha az adózót sikerül beazonosítani, akkor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1) a Függő tétel rendezésre kerül, a Függő tétel adatai táblában az állapota Rendezett lesz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2) a Befizetések között megjelenik az Adózóra elszámolt befizetés, ami a Gazdálkodási rendszer összesítőben a Beazonosítás alatt álló tételekből adónemre elszámolt (22.) soron kerül kimutatásra pénzforgalmi korrekciós tételként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Ha az adózónak volt adóhátraléka, akkor a befizetés ezzel szemben „elszámolódik”, amennyiben téves befizetésről van szó akkor az adózónak túlfizetése keletkezik.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Amíg az adózót nem sikerül azonosítani, addig a D oszlopban szerepel a befizetett összeg.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A beazonosításra határidő nincs, így az a függő tételeknek lehet nyitó állománya is. </a:t>
            </a:r>
          </a:p>
          <a:p>
            <a:pPr marL="0" indent="0">
              <a:buNone/>
            </a:pPr>
            <a:endParaRPr lang="hu-HU" sz="15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8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21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Pénzforgalmi adatátadás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53422"/>
            <a:ext cx="7886700" cy="537266"/>
          </a:xfrm>
        </p:spPr>
        <p:txBody>
          <a:bodyPr>
            <a:normAutofit/>
          </a:bodyPr>
          <a:lstStyle/>
          <a:p>
            <a:r>
              <a:rPr lang="hu-HU" sz="1800" b="1" dirty="0"/>
              <a:t>Pénzforgalommal kapcsolatos 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69456"/>
          </a:xfrm>
        </p:spPr>
        <p:txBody>
          <a:bodyPr>
            <a:normAutofit/>
          </a:bodyPr>
          <a:lstStyle/>
          <a:p>
            <a:r>
              <a:rPr lang="hu-HU" sz="1500" dirty="0"/>
              <a:t>Hol szerepelnek a téves befizetések?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Ha a befizetőt (adózót) sikerült azonosítani akkor túlfizetése keletkezett.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Ha a befizető nem azonosítható, akkor Függő/Beazonosítás alatt álló tételként szerepel a Gazdálkodási rendszer összesítőben.</a:t>
            </a:r>
          </a:p>
          <a:p>
            <a:r>
              <a:rPr lang="hu-HU" sz="1500" dirty="0"/>
              <a:t>Mi a költségvetéstől visszakapott összeg?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Az adóbevételi számlák egyenlegét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időszakonként átvezetik a költségvetési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számlára. Amennyiben egy adózó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túlfizetésének rendezésére nem áll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rendelkezésre elegendő pénz az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adóbevételi számlán,akkor a szükséges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összeg a költségvetési számláról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kerül átvezetésre.</a:t>
            </a:r>
          </a:p>
          <a:p>
            <a:pPr marL="0" indent="0">
              <a:buNone/>
            </a:pPr>
            <a:endParaRPr lang="hu-HU" sz="15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6" y="2774578"/>
            <a:ext cx="4089792" cy="37267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498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22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Időszaki zárás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24002"/>
            <a:ext cx="7975798" cy="46529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hu-HU" b="1" dirty="0"/>
              <a:t>A Gazdálkodási szakrendszer felé történő adatátadás minden esetben az ASP.Adó-ban futtatott </a:t>
            </a:r>
            <a:r>
              <a:rPr lang="hu-HU" b="1" u="sng" dirty="0"/>
              <a:t>főkönyvi feladásra számfejtés</a:t>
            </a:r>
            <a:r>
              <a:rPr lang="hu-HU" b="1" dirty="0"/>
              <a:t> alapján történik</a:t>
            </a:r>
            <a:r>
              <a:rPr lang="hu-HU" dirty="0"/>
              <a:t>. Az adatátvétel a Gazdálkodási szakrendszerben a 72. menüpontban indítható. </a:t>
            </a:r>
          </a:p>
          <a:p>
            <a:pPr marL="0" indent="0" algn="just">
              <a:buNone/>
            </a:pPr>
            <a:r>
              <a:rPr lang="hu-HU" dirty="0"/>
              <a:t>Ahhoz, hogy a főkönyvi könyvelés felé történő feladásban minden olyan - és csak olyan - gazdasági esemény hatása szerepeljen, amely az adott időszakra vonatkozik, a zárási feladatok ASP Adó rendszerben történő megkezdését megelőzően a következő feladatok kötelezően végrehajtandók:  </a:t>
            </a:r>
          </a:p>
          <a:p>
            <a:pPr lvl="0" algn="just"/>
            <a:r>
              <a:rPr lang="hu-HU" dirty="0"/>
              <a:t>az adott időszakhoz tartozó összes számlakivonat feldolgozása</a:t>
            </a:r>
          </a:p>
          <a:p>
            <a:pPr lvl="0" algn="just"/>
            <a:r>
              <a:rPr lang="hu-HU" dirty="0"/>
              <a:t>az időszaki záró számlakivonat egyenlegének egyeztetése (papír alapú kivonat és a rögzített adatok egyeztetése) </a:t>
            </a:r>
          </a:p>
          <a:p>
            <a:pPr lvl="0" algn="just"/>
            <a:r>
              <a:rPr lang="hu-HU" dirty="0"/>
              <a:t>368/2011. (XII. 31.) Korm. rendelet 145. § (8) és (9) </a:t>
            </a:r>
            <a:r>
              <a:rPr lang="hu-HU" dirty="0" err="1"/>
              <a:t>bek</a:t>
            </a:r>
            <a:r>
              <a:rPr lang="hu-HU" dirty="0"/>
              <a:t>. alapján kötelezően tovább utalandó bevételek megállapítása/egyeztetése (a tárgyhót követő 10-i utaláshoz) </a:t>
            </a:r>
          </a:p>
          <a:p>
            <a:pPr marL="0" indent="0" algn="just">
              <a:buNone/>
            </a:pPr>
            <a:r>
              <a:rPr lang="hu-HU" dirty="0"/>
              <a:t> </a:t>
            </a:r>
          </a:p>
          <a:p>
            <a:pPr marL="0" indent="0" algn="just">
              <a:buNone/>
            </a:pPr>
            <a:r>
              <a:rPr lang="hu-HU" b="1" dirty="0"/>
              <a:t>Fontos! </a:t>
            </a:r>
            <a:r>
              <a:rPr lang="hu-HU" dirty="0"/>
              <a:t>A zárást megelőzően a véglegesíthető tételek közül</a:t>
            </a:r>
            <a:r>
              <a:rPr lang="hu-HU" b="1" dirty="0"/>
              <a:t> el kell végezni azok véglegesítését, amelyek az adott időszakban véglegessé váltak, </a:t>
            </a:r>
            <a:r>
              <a:rPr lang="hu-HU" dirty="0"/>
              <a:t>viszont</a:t>
            </a:r>
            <a:r>
              <a:rPr lang="hu-HU" b="1" dirty="0"/>
              <a:t> ne kerüljenek véglegesítésre olyan tételek, amelyeknél a véglegesnek minősülés dátuma már a következő időszakba esik</a:t>
            </a:r>
            <a:r>
              <a:rPr lang="hu-HU" dirty="0"/>
              <a:t>. </a:t>
            </a:r>
          </a:p>
          <a:p>
            <a:pPr marL="0" indent="0" algn="just">
              <a:buNone/>
            </a:pPr>
            <a:r>
              <a:rPr lang="hu-HU" dirty="0"/>
              <a:t>Az Utalások táblában ellenőrizni kell az adott időszak utalási kódjait, illetve szükség esetén javítani kell azokat.</a:t>
            </a:r>
          </a:p>
          <a:p>
            <a:pPr marL="0" indent="0" algn="just">
              <a:buNone/>
            </a:pPr>
            <a:r>
              <a:rPr lang="hu-HU" b="1" dirty="0"/>
              <a:t> </a:t>
            </a:r>
            <a:endParaRPr lang="hu-HU" dirty="0"/>
          </a:p>
          <a:p>
            <a:pPr marL="0" indent="0" algn="just">
              <a:buNone/>
            </a:pPr>
            <a:r>
              <a:rPr lang="hu-HU" b="1" dirty="0"/>
              <a:t>A következő időszak számlakivonatainak feldolgozása az ASP.Adó és a Gazdálkodás szakrendszerben is csak a zárási feladatok elvégzését követően folyatható.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7438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23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Időszaki zárás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238250"/>
            <a:ext cx="7886700" cy="4938713"/>
          </a:xfrm>
        </p:spPr>
        <p:txBody>
          <a:bodyPr/>
          <a:lstStyle/>
          <a:p>
            <a:r>
              <a:rPr lang="hu-HU" sz="1500" dirty="0"/>
              <a:t>Főkönyvi feladás futtatásakor az adat áthívható a Gazdálkodási szakrendszerbe, annak típusától, időszakától függetlenül</a:t>
            </a:r>
            <a:endParaRPr lang="hu-HU" dirty="0"/>
          </a:p>
          <a:p>
            <a:r>
              <a:rPr lang="hu-HU" sz="1500" dirty="0"/>
              <a:t>Havi, vagy </a:t>
            </a:r>
            <a:r>
              <a:rPr lang="hu-HU" sz="1500" dirty="0" err="1"/>
              <a:t>hóközi</a:t>
            </a:r>
            <a:r>
              <a:rPr lang="hu-HU" sz="1500" dirty="0"/>
              <a:t> főkönyvi feladás esetén nem készül értékvesztés számítás </a:t>
            </a:r>
          </a:p>
          <a:p>
            <a:r>
              <a:rPr lang="hu-HU" sz="1500" dirty="0"/>
              <a:t>Negyedéves/féléves/éves zárás esetén az értékvesztés számítás automatikusan elkészül és az értékvesztés adat átadásra kerül </a:t>
            </a:r>
          </a:p>
          <a:p>
            <a:r>
              <a:rPr lang="hu-HU" sz="1500" dirty="0"/>
              <a:t>Záráskor elkészítendő az adott időszakra vonatkozó Gazdálkodási rendszer összesítő, Zárási összesítő illetve az Ellenőrző lista. Ha az ellenőrző lista hibákat tartalmaz azok okát felül kell vizsgálni, javítani kell, illetve ha a hiba felhasználó által nem javítható hibajegyben jelezni kell. </a:t>
            </a:r>
          </a:p>
          <a:p>
            <a:r>
              <a:rPr lang="hu-HU" sz="1500" dirty="0">
                <a:solidFill>
                  <a:srgbClr val="FF0000"/>
                </a:solidFill>
              </a:rPr>
              <a:t>FONTOS! Egyeztetni hogy </a:t>
            </a:r>
            <a:r>
              <a:rPr lang="hu-HU" sz="1500" b="1" dirty="0">
                <a:solidFill>
                  <a:srgbClr val="FF0000"/>
                </a:solidFill>
              </a:rPr>
              <a:t>mikor végleges a zárás adat Adó oldalon</a:t>
            </a:r>
            <a:r>
              <a:rPr lang="hu-HU" sz="1500" dirty="0">
                <a:solidFill>
                  <a:srgbClr val="FF0000"/>
                </a:solidFill>
              </a:rPr>
              <a:t>. </a:t>
            </a:r>
            <a:br>
              <a:rPr lang="hu-HU" sz="1500" dirty="0">
                <a:solidFill>
                  <a:srgbClr val="FF0000"/>
                </a:solidFill>
              </a:rPr>
            </a:br>
            <a:br>
              <a:rPr lang="hu-HU" sz="1500" dirty="0">
                <a:solidFill>
                  <a:srgbClr val="FF0000"/>
                </a:solidFill>
              </a:rPr>
            </a:br>
            <a:r>
              <a:rPr lang="hu-HU" sz="1500" dirty="0"/>
              <a:t>Negyedéves főkönyvi feladás egészen addig futtatható egy az időszakra, ameddig</a:t>
            </a:r>
            <a:br>
              <a:rPr lang="hu-HU" sz="1500" dirty="0"/>
            </a:br>
            <a:r>
              <a:rPr lang="hu-HU" sz="1500" dirty="0"/>
              <a:t>   a)  későbbi dátummal nem kerül futtatásra negyedéves számfejtés</a:t>
            </a:r>
            <a:br>
              <a:rPr lang="hu-HU" sz="1500" dirty="0"/>
            </a:br>
            <a:r>
              <a:rPr lang="hu-HU" sz="1500" dirty="0"/>
              <a:t>   b)  a Gazdálkodási szakrendszer nem vette át a </a:t>
            </a:r>
            <a:r>
              <a:rPr lang="hu-HU" sz="1500" dirty="0" err="1"/>
              <a:t>Gazdálkodési</a:t>
            </a:r>
            <a:r>
              <a:rPr lang="hu-HU" sz="1500" dirty="0"/>
              <a:t> rendszer összesítő adatait</a:t>
            </a:r>
            <a:br>
              <a:rPr lang="hu-HU" sz="1500" dirty="0"/>
            </a:br>
            <a:r>
              <a:rPr lang="hu-HU" sz="1500" dirty="0"/>
              <a:t>   c)  nem került rögzítésre a zárást követő időszaki számlakivonat</a:t>
            </a:r>
            <a:br>
              <a:rPr lang="hu-HU" sz="1500" dirty="0"/>
            </a:br>
            <a:r>
              <a:rPr lang="hu-HU" sz="1500" dirty="0"/>
              <a:t>   d)  ezen felül az aktuális dátum alapján is történnek ellenőrzések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50" y="4906499"/>
            <a:ext cx="6191250" cy="1304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970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24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Időszaki zárás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189" y="1091344"/>
            <a:ext cx="7886700" cy="464081"/>
          </a:xfrm>
        </p:spPr>
        <p:txBody>
          <a:bodyPr>
            <a:normAutofit/>
          </a:bodyPr>
          <a:lstStyle/>
          <a:p>
            <a:r>
              <a:rPr lang="hu-HU" sz="1800" b="1" dirty="0"/>
              <a:t>Záráshoz használható kimutatások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70581"/>
            <a:ext cx="7886700" cy="47063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1500" dirty="0"/>
              <a:t>Állomány adatok egyeztetéséhez</a:t>
            </a:r>
          </a:p>
          <a:p>
            <a:r>
              <a:rPr lang="hu-HU" sz="1500" dirty="0"/>
              <a:t>Gazdálkodási rendszer összesítő (főkönyvi feladás dátumára halmozott adat –adónemenként) </a:t>
            </a:r>
            <a:r>
              <a:rPr lang="hu-HU" sz="1500" dirty="0" err="1"/>
              <a:t>xls</a:t>
            </a:r>
            <a:endParaRPr lang="hu-HU" sz="1500" dirty="0"/>
          </a:p>
          <a:p>
            <a:r>
              <a:rPr lang="hu-HU" sz="1500" dirty="0"/>
              <a:t>Hátralékosok (tételes)</a:t>
            </a:r>
          </a:p>
          <a:p>
            <a:r>
              <a:rPr lang="hu-HU" sz="1500" dirty="0"/>
              <a:t>Túlfizetésesek (tételes) </a:t>
            </a:r>
          </a:p>
          <a:p>
            <a:r>
              <a:rPr lang="hu-HU" sz="1500" dirty="0"/>
              <a:t>Rendezetlen függő tételek</a:t>
            </a:r>
          </a:p>
          <a:p>
            <a:r>
              <a:rPr lang="hu-HU" sz="1500" dirty="0"/>
              <a:t>Behajthatatlan tételek</a:t>
            </a:r>
          </a:p>
          <a:p>
            <a:r>
              <a:rPr lang="hu-HU" sz="1500" dirty="0"/>
              <a:t>Pénzügyek/Köztartozások/Kimutató szervezetnek utalások tábla Excel exportja</a:t>
            </a:r>
          </a:p>
          <a:p>
            <a:r>
              <a:rPr lang="hu-HU" sz="1500" dirty="0"/>
              <a:t>Ellenőrző lista</a:t>
            </a:r>
          </a:p>
          <a:p>
            <a:pPr marL="0" indent="0">
              <a:buNone/>
            </a:pPr>
            <a:endParaRPr lang="hu-HU" sz="1500" dirty="0"/>
          </a:p>
          <a:p>
            <a:pPr marL="0" indent="0">
              <a:buNone/>
            </a:pPr>
            <a:r>
              <a:rPr lang="hu-HU" sz="1500" dirty="0"/>
              <a:t>Pénzforgalmi adatok egyeztetéséhez </a:t>
            </a:r>
          </a:p>
          <a:p>
            <a:r>
              <a:rPr lang="hu-HU" sz="1500" dirty="0"/>
              <a:t>Számlakivonatok listája (havi –adónemenként) </a:t>
            </a:r>
            <a:r>
              <a:rPr lang="hu-HU" sz="1500" dirty="0" err="1"/>
              <a:t>pdf</a:t>
            </a:r>
            <a:r>
              <a:rPr lang="hu-HU" sz="1500" dirty="0"/>
              <a:t> </a:t>
            </a:r>
          </a:p>
          <a:p>
            <a:r>
              <a:rPr lang="hu-HU" sz="1500" dirty="0"/>
              <a:t>Számlakivonatok tábla export (szűrés az összes kivonatból) </a:t>
            </a:r>
            <a:r>
              <a:rPr lang="hu-HU" sz="1500" dirty="0" err="1"/>
              <a:t>xls</a:t>
            </a:r>
            <a:endParaRPr lang="hu-HU" sz="1500" dirty="0"/>
          </a:p>
          <a:p>
            <a:r>
              <a:rPr lang="hu-HU" sz="1500" dirty="0"/>
              <a:t>Függőtétel adatai tábla export (szűrés az összes tételből) </a:t>
            </a:r>
            <a:r>
              <a:rPr lang="hu-HU" sz="1500" dirty="0" err="1"/>
              <a:t>xls</a:t>
            </a:r>
            <a:r>
              <a:rPr lang="hu-HU" sz="1500" dirty="0"/>
              <a:t> </a:t>
            </a:r>
          </a:p>
          <a:p>
            <a:r>
              <a:rPr lang="hu-HU" sz="1500" dirty="0"/>
              <a:t>Utalási napló számlaszám (kiválasztott időszakra adónemenként) </a:t>
            </a:r>
            <a:r>
              <a:rPr lang="hu-HU" sz="1500" dirty="0" err="1"/>
              <a:t>pdf</a:t>
            </a:r>
            <a:endParaRPr lang="hu-HU" sz="1500" dirty="0"/>
          </a:p>
          <a:p>
            <a:pPr marL="0" indent="0">
              <a:buNone/>
            </a:pPr>
            <a:endParaRPr lang="hu-HU" sz="1500" dirty="0"/>
          </a:p>
          <a:p>
            <a:pPr marL="0" indent="0">
              <a:buNone/>
            </a:pPr>
            <a:r>
              <a:rPr lang="hu-HU" sz="1500" dirty="0"/>
              <a:t>Pénzforgalom utólagos helyesbítéséhez </a:t>
            </a:r>
          </a:p>
          <a:p>
            <a:r>
              <a:rPr lang="hu-HU" sz="1500" dirty="0"/>
              <a:t>Tételes analitika lista (részletes lista)</a:t>
            </a:r>
          </a:p>
          <a:p>
            <a:pPr marL="0" indent="0">
              <a:buNone/>
            </a:pPr>
            <a:endParaRPr lang="hu-HU" sz="1500" dirty="0"/>
          </a:p>
          <a:p>
            <a:pPr marL="0" indent="0">
              <a:buNone/>
            </a:pPr>
            <a:endParaRPr lang="hu-HU" sz="1500" dirty="0"/>
          </a:p>
          <a:p>
            <a:pPr marL="0" indent="0">
              <a:buNone/>
            </a:pPr>
            <a:endParaRPr lang="hu-HU" sz="1500" dirty="0"/>
          </a:p>
          <a:p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3446616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25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Időszaki zárás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" y="1364346"/>
            <a:ext cx="9148032" cy="513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01313" y="6464227"/>
            <a:ext cx="4363589" cy="360648"/>
          </a:xfrm>
        </p:spPr>
        <p:txBody>
          <a:bodyPr>
            <a:normAutofit/>
          </a:bodyPr>
          <a:lstStyle/>
          <a:p>
            <a:r>
              <a:rPr lang="hu-HU" sz="1500" dirty="0">
                <a:solidFill>
                  <a:srgbClr val="FF0000"/>
                </a:solidFill>
              </a:rPr>
              <a:t>Fontos! Záró egyenleg eltérés ne legyen!</a:t>
            </a:r>
          </a:p>
        </p:txBody>
      </p:sp>
      <p:sp>
        <p:nvSpPr>
          <p:cNvPr id="21" name="Cím 1"/>
          <p:cNvSpPr txBox="1">
            <a:spLocks/>
          </p:cNvSpPr>
          <p:nvPr/>
        </p:nvSpPr>
        <p:spPr>
          <a:xfrm>
            <a:off x="31995" y="1003696"/>
            <a:ext cx="4363589" cy="360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500" b="1" dirty="0"/>
              <a:t>Gazdálkodási rendszer összesítő</a:t>
            </a:r>
          </a:p>
        </p:txBody>
      </p:sp>
    </p:spTree>
    <p:extLst>
      <p:ext uri="{BB962C8B-B14F-4D97-AF65-F5344CB8AC3E}">
        <p14:creationId xmlns:p14="http://schemas.microsoft.com/office/powerpoint/2010/main" val="671965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20" y="193227"/>
            <a:ext cx="4872283" cy="65437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58220" y="193228"/>
            <a:ext cx="8157131" cy="447796"/>
          </a:xfrm>
        </p:spPr>
        <p:txBody>
          <a:bodyPr>
            <a:normAutofit/>
          </a:bodyPr>
          <a:lstStyle/>
          <a:p>
            <a:r>
              <a:rPr lang="hu-HU" sz="1500" b="1" dirty="0"/>
              <a:t>Gazdálkodási rendszer összesítő adatai</a:t>
            </a:r>
          </a:p>
        </p:txBody>
      </p:sp>
    </p:spTree>
    <p:extLst>
      <p:ext uri="{BB962C8B-B14F-4D97-AF65-F5344CB8AC3E}">
        <p14:creationId xmlns:p14="http://schemas.microsoft.com/office/powerpoint/2010/main" val="4086882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27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IDŐSZAKI ZÁRÁS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53422"/>
            <a:ext cx="7886700" cy="537266"/>
          </a:xfrm>
        </p:spPr>
        <p:txBody>
          <a:bodyPr>
            <a:normAutofit/>
          </a:bodyPr>
          <a:lstStyle/>
          <a:p>
            <a:r>
              <a:rPr lang="hu-HU" sz="1800" b="1" dirty="0"/>
              <a:t>Állományváltozással – gazdálkodási rendszer összesítővel kapcsolatos 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706252"/>
            <a:ext cx="7886700" cy="4795115"/>
          </a:xfrm>
        </p:spPr>
        <p:txBody>
          <a:bodyPr>
            <a:normAutofit/>
          </a:bodyPr>
          <a:lstStyle/>
          <a:p>
            <a:r>
              <a:rPr lang="hu-HU" sz="1500" dirty="0"/>
              <a:t>Az értékvesztés adat mikor kerül átadásra a Gazdálkodás felé?</a:t>
            </a:r>
            <a:br>
              <a:rPr lang="hu-HU" sz="1500" dirty="0"/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Első alkalommal 2021. I. negyedévi zárásakor került átadásra értékvesztés adat a 72 mp-ba. Ezt megelőzően ilyen adat nem szerepelt az összesítőben, ezért nyitó összege sincs.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Az értékvesztés automatikus számítására a negyedéves zárások során kerül sor, így értékvesztés állomány változást is csak a negyedéves zárásoknál kell könyvelni. Havi zárások esetén az adott időszakot megelőző utolsó negyedév értékvesztés adata kerül átadásra.</a:t>
            </a:r>
          </a:p>
          <a:p>
            <a:r>
              <a:rPr lang="hu-HU" sz="1500" dirty="0"/>
              <a:t>A zárási összesítő azonosítatlan befizetés adata nem egyezik a Gazdálkodási rendszer összesítőben szereplő záró értékkel. Melyik értéknek kell szerepelni a könyvelésben?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A Gazdálkodási rendszer összesítő halmozott adatot tartalmaz, míg a Zárási összesítő, csak a tárgyévben keletkezett függő tételeket tartalmazza. A Gazdálkodási rendszer összesítő  adata a mérvadó ebben az esetben is.</a:t>
            </a:r>
          </a:p>
          <a:p>
            <a:r>
              <a:rPr lang="hu-HU" sz="1500" dirty="0"/>
              <a:t>Mi kerül a behajthatatlan követelés oszlopba?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Azok az Előíró tételek szerepelnek itt, amelyek az </a:t>
            </a:r>
            <a:r>
              <a:rPr lang="hu-HU" sz="1500" i="1" dirty="0" err="1">
                <a:solidFill>
                  <a:schemeClr val="accent1">
                    <a:lumMod val="75000"/>
                  </a:schemeClr>
                </a:solidFill>
              </a:rPr>
              <a:t>Avt</a:t>
            </a: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. 20. § alapján Ideiglenesen eredménytelen végrehajtással érintett tartozásnak minősülnek. Ezek a tételek nem törölhetők, azonban elkülönítetten kell ezeket kezelni. (Adó szakrendszerben BHJ jelölés a Könyvelési tételeknél) A behajthatatlan tételek értékvesztése elkülönítetten kimutatásra kerül. Tárgy éven túli követelést nem lehet behajthatatlannak minősíteni. </a:t>
            </a:r>
          </a:p>
          <a:p>
            <a:r>
              <a:rPr lang="hu-HU" sz="1500" dirty="0">
                <a:solidFill>
                  <a:srgbClr val="000000"/>
                </a:solidFill>
              </a:rPr>
              <a:t>Tárgyéven túl esedékes követelések közé milyen tételek kerülhetnek?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Részletfizetés tételek (éven túli fizetési határidő megadásánál)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Helyi iparűzési adó adónemben bevallott következő évi adóelőleg tételek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hu-HU" sz="15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8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28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IDŐSZAKI ZÁRÁS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53422"/>
            <a:ext cx="7886700" cy="537266"/>
          </a:xfrm>
        </p:spPr>
        <p:txBody>
          <a:bodyPr>
            <a:normAutofit/>
          </a:bodyPr>
          <a:lstStyle/>
          <a:p>
            <a:r>
              <a:rPr lang="hu-HU" sz="1800" b="1" dirty="0"/>
              <a:t>Állományváltozással – gazdálkodási rendszer összesítővel kapcsolatos 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69456"/>
          </a:xfrm>
        </p:spPr>
        <p:txBody>
          <a:bodyPr>
            <a:normAutofit/>
          </a:bodyPr>
          <a:lstStyle/>
          <a:p>
            <a:r>
              <a:rPr lang="hu-HU" sz="1500" dirty="0"/>
              <a:t>Mit jelent a méltányossági törlés?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Adózói kérelem alapján adótartozásra nyújtott mérséklés/elengedés. Adómérséklésből az adózónak túlfizetése nem keletkezhet  (K5 mező ezért nem tartalmaz adatot) </a:t>
            </a:r>
          </a:p>
          <a:p>
            <a:r>
              <a:rPr lang="hu-HU" sz="1500" dirty="0"/>
              <a:t>Mi a túlfizetés oka? </a:t>
            </a:r>
            <a:br>
              <a:rPr lang="hu-HU" sz="1500" dirty="0"/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Art.</a:t>
            </a:r>
            <a:r>
              <a:rPr lang="hu-HU" sz="1500" dirty="0"/>
              <a:t> </a:t>
            </a: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szerint  túlfizetés az, ha az adott adónem tekintetében az adózónak vagy a tartozás megfizetésére kötelezett személynek fizetési kötelezettségét meghaladó összeg áll az adószámlán a rendelkezésére. </a:t>
            </a:r>
          </a:p>
          <a:p>
            <a:r>
              <a:rPr lang="hu-HU" sz="1500" dirty="0"/>
              <a:t>Hogyan kezelendők a túlfizetések?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A túlfizetés visszatérítését/más adónemre történő átvezetését az adózó kérheti. A túlfizetés pénzforgalmi rendezése a K14 és K15 sorokon szerepel.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Ha más adónemen az adózónak hátraléka van, a túlfizetés hatósági átvezetéssel is átvezethető a hátralékos adószámlára. (K15)	</a:t>
            </a:r>
          </a:p>
          <a:p>
            <a:r>
              <a:rPr lang="hu-HU" sz="1500" dirty="0"/>
              <a:t>Mi a szerepe a Tárgyévben keletkezett túlfizetés (időszaki záró állománya) adatnak?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A befizetések elszámolása alapértelmezetten Követelés csökkenést jelent. A pénzforgalmi tételek rögzítése is ennek megfelelően történik. Amennyiben egy befizetésből az adózónak Túlfizetése keletkezett (időszak végén is még fenn áll ez a túlfizetés) akkor a Követelések oszlopban elszámolt bevétel átvezetésre kerül a Túlfizetések közé (Pénzforgalmi korrekciós tételként) 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hu-HU" sz="15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99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29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Augusztusi pénzforgalmi tételek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14" y="1785020"/>
            <a:ext cx="7029450" cy="2143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82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57" y="4069433"/>
            <a:ext cx="4925143" cy="50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3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Adó - Gazdálkodás integráció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53422"/>
            <a:ext cx="7886700" cy="537266"/>
          </a:xfrm>
        </p:spPr>
        <p:txBody>
          <a:bodyPr>
            <a:normAutofit/>
          </a:bodyPr>
          <a:lstStyle/>
          <a:p>
            <a:r>
              <a:rPr lang="hu-HU" sz="1800" b="1" dirty="0"/>
              <a:t>Főkönyvi feladás típusú számfejtések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8884" y="1843099"/>
            <a:ext cx="5706162" cy="4262427"/>
          </a:xfrm>
        </p:spPr>
        <p:txBody>
          <a:bodyPr>
            <a:normAutofit/>
          </a:bodyPr>
          <a:lstStyle/>
          <a:p>
            <a:r>
              <a:rPr lang="hu-HU" sz="1800" dirty="0"/>
              <a:t>    Főkönyvi feladás (tetszőleges időszakra)</a:t>
            </a:r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r>
              <a:rPr lang="hu-HU" sz="1800" dirty="0"/>
              <a:t>    Első negyedévi számfejtés</a:t>
            </a:r>
          </a:p>
          <a:p>
            <a:r>
              <a:rPr lang="hu-HU" sz="1800" dirty="0"/>
              <a:t>    Első félévi számfejtés</a:t>
            </a:r>
          </a:p>
          <a:p>
            <a:r>
              <a:rPr lang="hu-HU" sz="1800" dirty="0"/>
              <a:t>    Harmadik negyedévi számfejtés</a:t>
            </a:r>
          </a:p>
          <a:p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r>
              <a:rPr lang="hu-HU" sz="1800" dirty="0"/>
              <a:t>    Második félévi valós számfejtés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342294"/>
            <a:ext cx="3619500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5533093"/>
            <a:ext cx="4235269" cy="49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6" y="1754725"/>
            <a:ext cx="3676196" cy="35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888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30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Augusztusi pénzforgalmi tételek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7" y="1580605"/>
            <a:ext cx="7000875" cy="4257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7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31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Augusztusi pénzforgalmi tételek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4" y="1681978"/>
            <a:ext cx="8039561" cy="2811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026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32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Augusztusi Gazdálkodási rendszer összesítő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" y="1108333"/>
            <a:ext cx="90868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099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33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Szeptemberi pénzforgalmi tételek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185990"/>
            <a:ext cx="7077075" cy="2486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859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34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Szeptemberi pénzforgalmi tételek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41" y="1493699"/>
            <a:ext cx="7191375" cy="4457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330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35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Szeptemberi pénzforgalmi tételek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4" y="1800225"/>
            <a:ext cx="8283517" cy="31956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801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36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Szeptemberi Gazdálkodási rendszer összesítő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5" y="1349054"/>
            <a:ext cx="8883508" cy="520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571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6775" y="1009649"/>
            <a:ext cx="5038725" cy="1914525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B026B01-E232-4192-9248-FEF16A69E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16" y="5819576"/>
            <a:ext cx="1709884" cy="43204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61E3025-18A3-4CFD-9877-EAA091087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325" y="5843792"/>
            <a:ext cx="1044699" cy="4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506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4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Adó - Gazdálkodás integráció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53422"/>
            <a:ext cx="7886700" cy="537266"/>
          </a:xfrm>
        </p:spPr>
        <p:txBody>
          <a:bodyPr>
            <a:normAutofit/>
          </a:bodyPr>
          <a:lstStyle/>
          <a:p>
            <a:r>
              <a:rPr lang="hu-HU" sz="1800" b="1" dirty="0"/>
              <a:t>Zárással kapcsolatos általános 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611986"/>
            <a:ext cx="7886700" cy="4564979"/>
          </a:xfrm>
        </p:spPr>
        <p:txBody>
          <a:bodyPr>
            <a:normAutofit/>
          </a:bodyPr>
          <a:lstStyle/>
          <a:p>
            <a:r>
              <a:rPr lang="hu-HU" sz="1500" dirty="0"/>
              <a:t>Zárási összesítő adatai nem egyeznek meg a 72 mp-ban átvett adatokkal.</a:t>
            </a:r>
            <a:br>
              <a:rPr lang="hu-HU" sz="1500" dirty="0"/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A közhatalmi bevételek időszaki „leltára” a Gazdálkodási rendszer összesítő. A Zárási összesítő nem tartalmaz minden könyveléshez szükséges adatot (tárgyévet követően esedékes tételek) , ezért került kialakításra a 72 mp-ban is átvehető összesítő. </a:t>
            </a:r>
          </a:p>
          <a:p>
            <a:r>
              <a:rPr lang="hu-HU" sz="1500" dirty="0"/>
              <a:t>Gazdálkodási rendszer összesítő 72 mp-ban átvett adatai nem egyeznek az átvett </a:t>
            </a:r>
            <a:r>
              <a:rPr lang="hu-HU" sz="1500" dirty="0" err="1"/>
              <a:t>xls</a:t>
            </a:r>
            <a:r>
              <a:rPr lang="hu-HU" sz="1500" dirty="0"/>
              <a:t> adataival.</a:t>
            </a:r>
            <a:br>
              <a:rPr lang="hu-HU" sz="1500" dirty="0"/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Ha a zárás során hibát tapasztal az ügyintéző, lehetősége van azt javítani (bizonyos korlátok között pl.: amíg a Gazdálkodás nem vette át a zárási adatokat). Ezért fontos egyeztetni, mikor végleges az adat, mikor vehető át. </a:t>
            </a:r>
            <a:b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Amennyiben a Nyitó Gazdálkodási rendszer összesítő adatai nem egyeznek az előző évi záró értékkel ellenőrizni kell, hogy a zárás ténylegesen a II. félévi összesítő alapján került –e könyvelésre</a:t>
            </a:r>
          </a:p>
          <a:p>
            <a:r>
              <a:rPr lang="hu-HU" sz="1500" dirty="0"/>
              <a:t>Nem készült el a Gazdálkodási rendszer összesítő </a:t>
            </a:r>
            <a:r>
              <a:rPr lang="hu-HU" sz="1500" dirty="0" err="1"/>
              <a:t>xls</a:t>
            </a:r>
            <a:r>
              <a:rPr lang="hu-HU" sz="1500" dirty="0"/>
              <a:t>, de a 72 mp-ban átvettük az adatokat, lehet pótolni az összesítőt? </a:t>
            </a:r>
            <a:br>
              <a:rPr lang="hu-HU" sz="1500" dirty="0"/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A főkönyvi feladásra zárás adatai tárolásra kerülnek, így a feladás kiválasztásával az összesítő és az ahhoz tartozó tételes kimutatás éven belül elkészíthető.</a:t>
            </a:r>
          </a:p>
          <a:p>
            <a:r>
              <a:rPr lang="hu-HU" sz="1500" dirty="0"/>
              <a:t>A Gazdálkodási rendszer összesítő </a:t>
            </a:r>
            <a:r>
              <a:rPr lang="hu-HU" sz="1500" dirty="0" err="1"/>
              <a:t>xls</a:t>
            </a:r>
            <a:r>
              <a:rPr lang="hu-HU" sz="1500" dirty="0"/>
              <a:t> utolsó sorában eltérés látható. Hol lehet ellenőrizni, miből származik ez az eltérés? </a:t>
            </a:r>
            <a:br>
              <a:rPr lang="hu-HU" sz="1500" dirty="0"/>
            </a:br>
            <a:r>
              <a:rPr lang="hu-HU" sz="1500" i="1" dirty="0">
                <a:solidFill>
                  <a:schemeClr val="accent1">
                    <a:lumMod val="75000"/>
                  </a:schemeClr>
                </a:solidFill>
              </a:rPr>
              <a:t>A zárási útmutatónak megfelelően az ellenőrző listát ilyen esetben el kell készíteni. Ez segítséget nyújt az eltérés okának feltárásában. </a:t>
            </a:r>
          </a:p>
        </p:txBody>
      </p:sp>
    </p:spTree>
    <p:extLst>
      <p:ext uri="{BB962C8B-B14F-4D97-AF65-F5344CB8AC3E}">
        <p14:creationId xmlns:p14="http://schemas.microsoft.com/office/powerpoint/2010/main" val="172934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5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Adó - Gazdálkodás integráció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53422"/>
            <a:ext cx="7886700" cy="537266"/>
          </a:xfrm>
        </p:spPr>
        <p:txBody>
          <a:bodyPr>
            <a:normAutofit/>
          </a:bodyPr>
          <a:lstStyle/>
          <a:p>
            <a:r>
              <a:rPr lang="hu-HU" sz="2000" b="1" dirty="0"/>
              <a:t>Zárással kapcsolatos segédletek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914525"/>
            <a:ext cx="7886700" cy="426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+mj-lt"/>
              </a:rPr>
              <a:t>Oktatási portálon: </a:t>
            </a:r>
            <a:endParaRPr lang="hu-HU" sz="2000" dirty="0">
              <a:latin typeface="+mj-lt"/>
              <a:hlinkClick r:id="rId5" tooltip="ASP Önkormányzati adórendszer"/>
            </a:endParaRPr>
          </a:p>
          <a:p>
            <a:pPr marL="0" indent="0">
              <a:buNone/>
            </a:pPr>
            <a:r>
              <a:rPr lang="hu-HU" sz="2000" dirty="0">
                <a:hlinkClick r:id="rId5" tooltip="ASP Önkormányzati adórendszer"/>
              </a:rPr>
              <a:t>Önkormányzati adórendszer</a:t>
            </a:r>
            <a:r>
              <a:rPr lang="hu-HU" sz="2000" dirty="0"/>
              <a:t> </a:t>
            </a:r>
            <a:r>
              <a:rPr lang="hu-HU" sz="2000" dirty="0">
                <a:hlinkClick r:id="rId6"/>
              </a:rPr>
              <a:t>Pénzügyek, számvitel (ADÓ 05)</a:t>
            </a:r>
            <a:r>
              <a:rPr lang="hu-HU" sz="2000" dirty="0"/>
              <a:t> </a:t>
            </a:r>
            <a:r>
              <a:rPr lang="hu-HU" sz="2000" dirty="0">
                <a:hlinkClick r:id="rId7" tooltip="Könyv"/>
              </a:rPr>
              <a:t>Zárások és összesítők_Új </a:t>
            </a: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>
                <a:latin typeface="+mj-lt"/>
              </a:rPr>
              <a:t>Alkalmazásközpont portálon: </a:t>
            </a:r>
          </a:p>
          <a:p>
            <a:pPr marL="0" indent="0">
              <a:buNone/>
            </a:pPr>
            <a:r>
              <a:rPr lang="hu-HU" sz="2000" dirty="0"/>
              <a:t>Gazdálkodási rendszer összesítő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>
                <a:latin typeface="+mj-lt"/>
              </a:rPr>
              <a:t>A megyei igazgatóságokon keresztül: </a:t>
            </a:r>
          </a:p>
          <a:p>
            <a:pPr marL="0" indent="0">
              <a:buNone/>
            </a:pPr>
            <a:r>
              <a:rPr lang="hu-HU" sz="2000" dirty="0"/>
              <a:t>Zárási segédlet – negyedévente illetve éves zárásnál </a:t>
            </a:r>
          </a:p>
        </p:txBody>
      </p:sp>
    </p:spTree>
    <p:extLst>
      <p:ext uri="{BB962C8B-B14F-4D97-AF65-F5344CB8AC3E}">
        <p14:creationId xmlns:p14="http://schemas.microsoft.com/office/powerpoint/2010/main" val="212623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6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Nyitó adatok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414022"/>
            <a:ext cx="7886700" cy="17600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1900" b="1" dirty="0">
                <a:latin typeface="+mj-lt"/>
              </a:rPr>
              <a:t>Nyitási folyamat</a:t>
            </a:r>
          </a:p>
          <a:p>
            <a:pPr marL="0" indent="0">
              <a:buNone/>
            </a:pPr>
            <a:r>
              <a:rPr lang="hu-HU" sz="1500" dirty="0"/>
              <a:t>Az Adó szakrendszerben a „Pénzügyi évnyitás” során a főkönyvi feladás automatikusan elkészül. </a:t>
            </a:r>
          </a:p>
          <a:p>
            <a:pPr marL="0" indent="0">
              <a:buNone/>
            </a:pPr>
            <a:r>
              <a:rPr lang="hu-HU" sz="1500" dirty="0"/>
              <a:t>Nem vonható vissza, nem indítható újra. </a:t>
            </a:r>
          </a:p>
          <a:p>
            <a:pPr marL="0" indent="0">
              <a:buNone/>
            </a:pPr>
            <a:r>
              <a:rPr lang="hu-HU" sz="1500" dirty="0"/>
              <a:t>Nyitó összegek megegyeznek az előző évi záró adatokkal. </a:t>
            </a:r>
          </a:p>
          <a:p>
            <a:pPr marL="0" indent="0">
              <a:buNone/>
            </a:pPr>
            <a:endParaRPr lang="hu-HU" sz="1500" dirty="0"/>
          </a:p>
          <a:p>
            <a:pPr marL="0" indent="0">
              <a:buNone/>
            </a:pPr>
            <a:r>
              <a:rPr lang="hu-HU" sz="1500" dirty="0"/>
              <a:t>Gazdálkodási rendszer összesítő később is letölthető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7" y="3174063"/>
            <a:ext cx="8176891" cy="27773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21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7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Nyitó adatok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4292" y="1257450"/>
            <a:ext cx="8482508" cy="435989"/>
          </a:xfrm>
        </p:spPr>
        <p:txBody>
          <a:bodyPr>
            <a:normAutofit/>
          </a:bodyPr>
          <a:lstStyle/>
          <a:p>
            <a:r>
              <a:rPr lang="hu-HU" sz="1800" b="1" dirty="0"/>
              <a:t>Egyeztetéshez használható kimutatások – Gazdálkodási rendszer összesítő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3" y="1984928"/>
            <a:ext cx="8916631" cy="44193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56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8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Nyitó adatok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3" y="1594060"/>
            <a:ext cx="9143999" cy="40731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20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-4033" y="-116886"/>
            <a:ext cx="9151144" cy="1270308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8028102" y="5533095"/>
            <a:ext cx="1115899" cy="1337607"/>
            <a:chOff x="8028101" y="5533093"/>
            <a:chExt cx="1115899" cy="133760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1800">
                  <a:latin typeface="+mj-lt"/>
                </a:rPr>
                <a:pPr/>
                <a:t>9</a:t>
              </a:fld>
              <a:endParaRPr lang="hu-HU" sz="18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2451101" y="242373"/>
            <a:ext cx="4851400" cy="570429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NYITÓ adatok</a:t>
            </a:r>
          </a:p>
        </p:txBody>
      </p:sp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790669" y="-1105714"/>
            <a:ext cx="390746" cy="988829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413512" y="-1105714"/>
            <a:ext cx="390746" cy="988829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1181415" y="-1105714"/>
            <a:ext cx="390746" cy="988829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996" y="-1105714"/>
            <a:ext cx="390746" cy="98882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1529962" y="-1105715"/>
            <a:ext cx="390746" cy="98882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hu-HU" sz="135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52" y="1313679"/>
            <a:ext cx="4619625" cy="67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artalom helye 13"/>
          <p:cNvSpPr>
            <a:spLocks noGrp="1"/>
          </p:cNvSpPr>
          <p:nvPr>
            <p:ph sz="half" idx="2"/>
          </p:nvPr>
        </p:nvSpPr>
        <p:spPr>
          <a:xfrm>
            <a:off x="412984" y="1298175"/>
            <a:ext cx="4076234" cy="13729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b="1" dirty="0"/>
              <a:t>Gazdálkodási rendszer összesítő fejrészben: </a:t>
            </a:r>
          </a:p>
          <a:p>
            <a:r>
              <a:rPr lang="hu-HU" dirty="0"/>
              <a:t>Nyitó -&gt; Időszak  Tárgyév január 1. napja</a:t>
            </a:r>
          </a:p>
          <a:p>
            <a:r>
              <a:rPr lang="hu-HU" dirty="0"/>
              <a:t>Beazonosítható az adónem a számlaszám megnevezése és számlaszáma alapján</a:t>
            </a:r>
          </a:p>
          <a:p>
            <a:endParaRPr lang="hu-HU" dirty="0"/>
          </a:p>
        </p:txBody>
      </p:sp>
      <p:sp>
        <p:nvSpPr>
          <p:cNvPr id="16" name="Tartalom helye 15"/>
          <p:cNvSpPr>
            <a:spLocks noGrp="1"/>
          </p:cNvSpPr>
          <p:nvPr>
            <p:ph sz="quarter" idx="4"/>
          </p:nvPr>
        </p:nvSpPr>
        <p:spPr>
          <a:xfrm>
            <a:off x="413512" y="2496357"/>
            <a:ext cx="8377609" cy="29523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2100" b="1" dirty="0"/>
              <a:t>Nyitó Gazdálkodási rendszer összesítőben </a:t>
            </a:r>
            <a:r>
              <a:rPr lang="hu-HU" sz="2100" dirty="0"/>
              <a:t>csak a következő sorokban szerepel adat</a:t>
            </a:r>
            <a:r>
              <a:rPr lang="hu-HU" sz="2100" dirty="0">
                <a:latin typeface="+mj-lt"/>
              </a:rPr>
              <a:t>:</a:t>
            </a:r>
          </a:p>
          <a:p>
            <a:r>
              <a:rPr lang="hu-HU" sz="2100" dirty="0"/>
              <a:t>1.Nyitó összeg</a:t>
            </a:r>
          </a:p>
          <a:p>
            <a:r>
              <a:rPr lang="hu-HU" sz="2100" dirty="0"/>
              <a:t>2. Nyitó követelések között a tárgyéven túli követelésekre kimutatott összegből tárgyévben esedékessé válók összege (átsorolás)</a:t>
            </a:r>
          </a:p>
          <a:p>
            <a:r>
              <a:rPr lang="hu-HU" sz="2100" dirty="0"/>
              <a:t>23. Beszedési számla év eleji nyitó egyenlege</a:t>
            </a:r>
          </a:p>
          <a:p>
            <a:r>
              <a:rPr lang="hu-HU" sz="2100" dirty="0"/>
              <a:t>24. Beszedési számla időszak végi záró egyenlege</a:t>
            </a:r>
          </a:p>
          <a:p>
            <a:r>
              <a:rPr lang="hu-HU" sz="2100" dirty="0"/>
              <a:t>26. Követelés/kötelezettség záró egyenlege</a:t>
            </a:r>
          </a:p>
          <a:p>
            <a:endParaRPr lang="hu-HU" sz="2100" dirty="0"/>
          </a:p>
          <a:p>
            <a:pPr marL="0" indent="0">
              <a:buNone/>
            </a:pPr>
            <a:r>
              <a:rPr lang="hu-HU" sz="2100" dirty="0"/>
              <a:t>Nyitó összegek megegyeznek az előző évi záró adatokkal.</a:t>
            </a:r>
          </a:p>
          <a:p>
            <a:pPr marL="0" indent="0">
              <a:buNone/>
            </a:pPr>
            <a:r>
              <a:rPr lang="hu-HU" sz="2100" b="1" dirty="0"/>
              <a:t>Átsorolt összegek </a:t>
            </a:r>
            <a:r>
              <a:rPr lang="hu-HU" sz="2100" dirty="0"/>
              <a:t>= olyan nyitáskor fennálló követelések amelyeknek a fizetési határideje tárgyévi . Ezek könyvelésben történő </a:t>
            </a:r>
            <a:r>
              <a:rPr lang="hu-HU" sz="2100" b="1" dirty="0"/>
              <a:t>rendezése</a:t>
            </a:r>
            <a:r>
              <a:rPr lang="hu-HU" sz="2100" dirty="0"/>
              <a:t> </a:t>
            </a:r>
            <a:r>
              <a:rPr lang="hu-HU" sz="2100" b="1" dirty="0"/>
              <a:t>tárgyévi feladat</a:t>
            </a:r>
            <a:r>
              <a:rPr lang="hu-HU" sz="2100" dirty="0"/>
              <a:t>. 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34" name="Kép 33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68" y="5450871"/>
            <a:ext cx="5645232" cy="1210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45475"/>
      </p:ext>
    </p:extLst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15846</TotalTime>
  <Words>2208</Words>
  <Application>Microsoft Office PowerPoint</Application>
  <PresentationFormat>Diavetítés a képernyőre (4:3 oldalarány)</PresentationFormat>
  <Paragraphs>245</Paragraphs>
  <Slides>37</Slides>
  <Notes>36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Egyéni tervezés</vt:lpstr>
      <vt:lpstr>Office-téma</vt:lpstr>
      <vt:lpstr>1_Office-téma</vt:lpstr>
      <vt:lpstr>ADÓ és Gazdálkodás Integráció</vt:lpstr>
      <vt:lpstr>PowerPoint-bemutató</vt:lpstr>
      <vt:lpstr>Főkönyvi feladás típusú számfejtések</vt:lpstr>
      <vt:lpstr>Zárással kapcsolatos általános kérdések</vt:lpstr>
      <vt:lpstr>Zárással kapcsolatos segédletek</vt:lpstr>
      <vt:lpstr>PowerPoint-bemutató</vt:lpstr>
      <vt:lpstr>Egyeztetéshez használható kimutatások – Gazdálkodási rendszer összesítő</vt:lpstr>
      <vt:lpstr>PowerPoint-bemutató</vt:lpstr>
      <vt:lpstr>PowerPoint-bemutató</vt:lpstr>
      <vt:lpstr>PowerPoint-bemutató</vt:lpstr>
      <vt:lpstr>Pénzforgalom átvétele előtti feladat</vt:lpstr>
      <vt:lpstr>Egyeztetéshez használható kimutatások</vt:lpstr>
      <vt:lpstr>Számlakivonatok listája</vt:lpstr>
      <vt:lpstr>Számlakivonatok tábla export </vt:lpstr>
      <vt:lpstr>Függőtétel adatai tábla export</vt:lpstr>
      <vt:lpstr>Utalási napló (számlaszám)</vt:lpstr>
      <vt:lpstr>Bevételi jogcímek</vt:lpstr>
      <vt:lpstr>Kiadási jogcímek</vt:lpstr>
      <vt:lpstr>Adó – tételes nyilvántartás                                                                                                Gazdálkodás  -  összesített                                                                                                                                                    pénzforgalom könyvelés</vt:lpstr>
      <vt:lpstr>Pénzforgalommal kapcsolatos kérdések</vt:lpstr>
      <vt:lpstr>Pénzforgalommal kapcsolatos kérdések</vt:lpstr>
      <vt:lpstr>PowerPoint-bemutató</vt:lpstr>
      <vt:lpstr>PowerPoint-bemutató</vt:lpstr>
      <vt:lpstr>Záráshoz használható kimutatások</vt:lpstr>
      <vt:lpstr>Fontos! Záró egyenleg eltérés ne legyen!</vt:lpstr>
      <vt:lpstr>Gazdálkodási rendszer összesítő adatai</vt:lpstr>
      <vt:lpstr>Állományváltozással – gazdálkodási rendszer összesítővel kapcsolatos kérdések</vt:lpstr>
      <vt:lpstr>Állományváltozással – gazdálkodási rendszer összesítővel kapcsolatos kérdések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Elektronikus ügyintézés az ASP keretei között</dc:title>
  <dc:creator>Dalma Barkóczi</dc:creator>
  <cp:lastModifiedBy>Nagypálné Vidács Anikó</cp:lastModifiedBy>
  <cp:revision>169</cp:revision>
  <cp:lastPrinted>2019-12-05T10:52:59Z</cp:lastPrinted>
  <dcterms:created xsi:type="dcterms:W3CDTF">2019-11-07T12:18:36Z</dcterms:created>
  <dcterms:modified xsi:type="dcterms:W3CDTF">2021-09-14T06:57:55Z</dcterms:modified>
</cp:coreProperties>
</file>