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4" r:id="rId1"/>
    <p:sldMasterId id="2147483688" r:id="rId2"/>
    <p:sldMasterId id="2147483698" r:id="rId3"/>
  </p:sldMasterIdLst>
  <p:notesMasterIdLst>
    <p:notesMasterId r:id="rId10"/>
  </p:notesMasterIdLst>
  <p:sldIdLst>
    <p:sldId id="1007" r:id="rId4"/>
    <p:sldId id="1004" r:id="rId5"/>
    <p:sldId id="1005" r:id="rId6"/>
    <p:sldId id="999" r:id="rId7"/>
    <p:sldId id="1000" r:id="rId8"/>
    <p:sldId id="1006" r:id="rId9"/>
  </p:sldIdLst>
  <p:sldSz cx="24379238" cy="13716000"/>
  <p:notesSz cx="6858000" cy="9144000"/>
  <p:embeddedFontLs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BM Plex Sans" panose="020B060402020202020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6FF"/>
    <a:srgbClr val="D8FBD2"/>
    <a:srgbClr val="70D44B"/>
    <a:srgbClr val="3B3E3F"/>
    <a:srgbClr val="D4E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7" autoAdjust="0"/>
    <p:restoredTop sz="95268" autoAdjust="0"/>
  </p:normalViewPr>
  <p:slideViewPr>
    <p:cSldViewPr snapToGrid="0" snapToObjects="1">
      <p:cViewPr varScale="1">
        <p:scale>
          <a:sx n="56" d="100"/>
          <a:sy n="56" d="100"/>
        </p:scale>
        <p:origin x="34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313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A0F9F-3039-6E44-9EC8-53B7D6B1A992}" type="datetimeFigureOut">
              <a:rPr lang="en-HU" smtClean="0"/>
              <a:t>09/29/2021</a:t>
            </a:fld>
            <a:endParaRPr lang="en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F7A79-70FE-914C-B5B0-2F7783ECF3E1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98472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1pPr>
    <a:lvl2pPr marL="911798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2pPr>
    <a:lvl3pPr marL="1823596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3pPr>
    <a:lvl4pPr marL="2735394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4pPr>
    <a:lvl5pPr marL="3647192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5pPr>
    <a:lvl6pPr marL="4558990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6pPr>
    <a:lvl7pPr marL="5470788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7pPr>
    <a:lvl8pPr marL="6382585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8pPr>
    <a:lvl9pPr marL="7294383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44450" y="739775"/>
            <a:ext cx="6580188" cy="37036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5C11E-540C-488B-B718-84796C0B45F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74650" y="1233488"/>
            <a:ext cx="5919788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74650" y="1233488"/>
            <a:ext cx="5919788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74650" y="1233488"/>
            <a:ext cx="5919788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74650" y="1233488"/>
            <a:ext cx="5919788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74650" y="1233488"/>
            <a:ext cx="5919788" cy="33321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9CC04-A31B-41A0-98FE-43E74CC23889}" type="slidenum">
              <a:rPr lang="hu-HU" smtClean="0"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410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48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1194409" y="3257603"/>
            <a:ext cx="13628671" cy="9382126"/>
          </a:xfr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15261361" y="3266205"/>
            <a:ext cx="8639272" cy="9382126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463632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531605" y="2870205"/>
            <a:ext cx="13628671" cy="93821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218969" y="2870205"/>
            <a:ext cx="8020601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2021. 09. 29.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94406" y="89248"/>
            <a:ext cx="11763150" cy="1728192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5589577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78501" y="9601200"/>
            <a:ext cx="14627543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778501" y="1225550"/>
            <a:ext cx="14627543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778501" y="10734676"/>
            <a:ext cx="14627543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2021. 09. 29.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6609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11986459" y="4572000"/>
            <a:ext cx="11783298" cy="2286000"/>
          </a:xfrm>
        </p:spPr>
        <p:txBody>
          <a:bodyPr anchor="t">
            <a:noAutofit/>
          </a:bodyPr>
          <a:lstStyle>
            <a:lvl1pPr algn="l">
              <a:defRPr sz="88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986459" y="7772400"/>
            <a:ext cx="11580138" cy="1828800"/>
          </a:xfrm>
        </p:spPr>
        <p:txBody>
          <a:bodyPr wrap="square" anchor="t"/>
          <a:lstStyle>
            <a:lvl1pPr marL="1028700" indent="-1028700" algn="l">
              <a:spcAft>
                <a:spcPts val="12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9830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4A4672-9E70-4484-B78F-D6CF844E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405" y="2244726"/>
            <a:ext cx="18284429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3E8262C-F230-4880-A3DC-BD8B1FC7A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405" y="7204076"/>
            <a:ext cx="18284429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3FF26F9-56C0-48E2-924F-99F48939A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EF88-2220-41BE-941F-8425CBAC3584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81A674E-9DA3-4DA4-9F05-BEE361AE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32E5F7C-AA83-4DF5-BA0A-D4D7707E6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7B02-5D89-440D-A77B-B1BF36524F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4429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8FE6B7-6281-469A-91F0-ECA86FE7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613FF85-F7ED-4E2D-80BD-F5CE277D0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5A8DF81-EC94-4858-B77A-C7F6E3007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EF88-2220-41BE-941F-8425CBAC3584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4834576-0E24-4C02-A407-8B5F7479D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4541F86-F7DD-4BBB-99DD-869B428A2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7B02-5D89-440D-A77B-B1BF36524F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2922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C6D382-8FCF-4C5D-A79C-E9CBE0AB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376" y="3419477"/>
            <a:ext cx="21027093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9570437-645E-480E-B08F-3AB79856F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376" y="9178931"/>
            <a:ext cx="21027093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E0421BB-A23E-42E1-8984-D2C74A75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EF88-2220-41BE-941F-8425CBAC3584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46B9CDA-D183-4976-A1AE-8CB60F27A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CBE8EFA-6453-4247-BE53-46BBA5936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7B02-5D89-440D-A77B-B1BF36524F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0940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B162E9-A08F-4C82-B94A-70AD555EC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1DF8A9-3AC6-438D-8721-E0984CB81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073" y="3651250"/>
            <a:ext cx="10310386" cy="87026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B2668DB-CF3A-4B95-956B-D550301D3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92779" y="3651250"/>
            <a:ext cx="10310386" cy="87026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177375B-7543-4976-8AF5-E4BEC4AD9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EF88-2220-41BE-941F-8425CBAC3584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20F8B1B-BBEF-4E69-97C8-467DDB65E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C9AEA29-D734-4B7E-BBBA-5A0E6E813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7B02-5D89-440D-A77B-B1BF36524F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2722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D9261B-F876-459C-971C-B4D77A70F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306" y="730253"/>
            <a:ext cx="21027093" cy="265112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2420025-A801-4C29-9113-5FD1BB4E5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0311" y="3362326"/>
            <a:ext cx="103146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1A8805E-46E4-44BB-9EC2-83DCA06E9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80311" y="5010150"/>
            <a:ext cx="10314617" cy="73691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A42FF1F-03A2-401F-98F0-C82EE6D319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1989" y="3362326"/>
            <a:ext cx="10365410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5EE300B-52A2-46F5-B603-159CB01108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1989" y="5010150"/>
            <a:ext cx="10365410" cy="73691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50CC6C6-4088-4CB5-8069-855243485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EF88-2220-41BE-941F-8425CBAC3584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DD8E468-5BDF-4AD1-86A4-980EA3AA7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7CF92EA-4F8F-48A0-9D30-2C557FAD8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7B02-5D89-440D-A77B-B1BF36524F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3741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402D97-62A5-407B-8F4F-0552186A6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4C89376-7CB2-47A1-BEA6-F6F97D93E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EF88-2220-41BE-941F-8425CBAC3584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39A6D4F-EEAA-4A39-B0B2-1055326F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9815A12-3199-4178-AAF8-82A129C74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7B02-5D89-440D-A77B-B1BF36524F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126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37C073C-E0B8-8945-83E2-6A0CD32A70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00200" y="2032000"/>
            <a:ext cx="7188200" cy="8458200"/>
          </a:xfrm>
          <a:prstGeom prst="rect">
            <a:avLst/>
          </a:prstGeom>
        </p:spPr>
        <p:txBody>
          <a:bodyPr/>
          <a:lstStyle/>
          <a:p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330923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1E8C2A2B-75DE-4C54-B624-DF2FE75E6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EF88-2220-41BE-941F-8425CBAC3584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70F4EA5-DEC0-4327-B4B8-79127C9AF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602DC20-A42D-4661-B3DA-85093A01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7B02-5D89-440D-A77B-B1BF36524F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77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7D52AD-C9CC-429E-89B9-E07693E1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311" y="914400"/>
            <a:ext cx="7863997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67D60B9-6D81-43FB-8442-26CEC118F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5410" y="1974853"/>
            <a:ext cx="12341989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468ACD1-20C8-4AA3-9EDE-959677D07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80311" y="4114800"/>
            <a:ext cx="7863997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1D752CB-2D85-43D4-9429-05187B02F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EF88-2220-41BE-941F-8425CBAC3584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D93CBDC-8C3D-44F5-A036-DB3496D2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E30D603-4DFF-4399-BDA7-62DC0C57A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7B02-5D89-440D-A77B-B1BF36524F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130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131169-A461-4F1B-BC92-91463851D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311" y="914400"/>
            <a:ext cx="7863997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63FE46AF-D3E9-4A94-8CDB-AD2EACE029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5410" y="1974853"/>
            <a:ext cx="12341989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E71B7B5-9BDA-4855-95E2-78CE66F0C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80311" y="4114800"/>
            <a:ext cx="7863997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9151885-94D4-48AD-8823-DD53D0EDC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EF88-2220-41BE-941F-8425CBAC3584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47D136F-8F46-401F-BC07-28D231D28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0371D0E-3619-416A-887F-199E52F34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7B02-5D89-440D-A77B-B1BF36524F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5138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5B56DF-3390-4D8E-9686-D7B2F5F9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B5CF3DC-1D5F-4A2C-8368-24AF8BBAD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8DAFE52-C354-4444-9503-C1D89D550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EF88-2220-41BE-941F-8425CBAC3584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C1456FD-7AA9-4C0B-A5E3-2A56C3C0B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232196A-F621-4388-A687-884B82E23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7B02-5D89-440D-A77B-B1BF36524F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0421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3177C74-08C1-48A6-B310-C62C74AD2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6396" y="730250"/>
            <a:ext cx="5256773" cy="11623676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E704474-3FAB-438C-9EE2-D659060AE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077" y="730250"/>
            <a:ext cx="15363999" cy="11623676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1408772-25DE-497B-8243-AAB81DE8A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EF88-2220-41BE-941F-8425CBAC3584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C3607BB-C2AF-4C49-AF2C-CB1ED5F91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1B15034-B329-4D90-BDF1-B4F78EB3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7B02-5D89-440D-A77B-B1BF36524F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954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A35842-0DCA-934B-AB37-ACCEC91F2251}"/>
              </a:ext>
            </a:extLst>
          </p:cNvPr>
          <p:cNvSpPr/>
          <p:nvPr userDrawn="1"/>
        </p:nvSpPr>
        <p:spPr>
          <a:xfrm>
            <a:off x="1588" y="13131225"/>
            <a:ext cx="2437765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76C682-2916-D54F-B5B9-7275AF260F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59256" y="13308114"/>
            <a:ext cx="1432392" cy="2575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0346F9-B0E2-C049-95B9-680574FFEAC2}"/>
              </a:ext>
            </a:extLst>
          </p:cNvPr>
          <p:cNvSpPr txBox="1"/>
          <p:nvPr userDrawn="1"/>
        </p:nvSpPr>
        <p:spPr>
          <a:xfrm>
            <a:off x="19662619" y="13278296"/>
            <a:ext cx="250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HU" sz="1400" dirty="0">
                <a:latin typeface="IBM Plex Sans" panose="020B0503050203000203" pitchFamily="34" charset="0"/>
              </a:rPr>
              <a:t>www.idomsoft.hu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671770-64D1-6749-98D1-56793C517210}"/>
              </a:ext>
            </a:extLst>
          </p:cNvPr>
          <p:cNvCxnSpPr>
            <a:cxnSpLocks/>
          </p:cNvCxnSpPr>
          <p:nvPr userDrawn="1"/>
        </p:nvCxnSpPr>
        <p:spPr>
          <a:xfrm>
            <a:off x="22262764" y="13266619"/>
            <a:ext cx="0" cy="33113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91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8FE6B7-6281-469A-91F0-ECA86FE7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613FF85-F7ED-4E2D-80BD-F5CE277D0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5A8DF81-EC94-4858-B77A-C7F6E3007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EF88-2220-41BE-941F-8425CBAC3584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4834576-0E24-4C02-A407-8B5F7479D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4541F86-F7DD-4BBB-99DD-869B428A2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7B02-5D89-440D-A77B-B1BF36524F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204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28443" y="4260859"/>
            <a:ext cx="20722352" cy="294005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656886" y="7772400"/>
            <a:ext cx="17065467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2021. 09. 29.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1194406" y="89248"/>
            <a:ext cx="11763150" cy="1728192"/>
          </a:xfrm>
          <a:prstGeom prst="rect">
            <a:avLst/>
          </a:prstGeom>
        </p:spPr>
        <p:txBody>
          <a:bodyPr vert="horz" lIns="182880" tIns="91440" rIns="182880" bIns="9144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4800">
                <a:solidFill>
                  <a:prstClr val="white"/>
                </a:solidFill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537721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94411" y="89248"/>
            <a:ext cx="12531086" cy="1872208"/>
          </a:xfrm>
        </p:spPr>
        <p:txBody>
          <a:bodyPr>
            <a:normAutofit/>
          </a:bodyPr>
          <a:lstStyle>
            <a:lvl1pPr algn="l">
              <a:defRPr sz="48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2021. 09. 29.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8400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25792" y="8813809"/>
            <a:ext cx="20722352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925792" y="5813427"/>
            <a:ext cx="20722352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2021. 09. 29.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1194406" y="89248"/>
            <a:ext cx="11763150" cy="1728192"/>
          </a:xfrm>
          <a:prstGeom prst="rect">
            <a:avLst/>
          </a:prstGeom>
        </p:spPr>
        <p:txBody>
          <a:bodyPr vert="horz" lIns="182880" tIns="91440" rIns="182880" bIns="9144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4800">
                <a:solidFill>
                  <a:prstClr val="white"/>
                </a:solidFill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9418859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18962" y="3200409"/>
            <a:ext cx="10767497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392779" y="3200409"/>
            <a:ext cx="10767497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2021. 09. 29.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9672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18962" y="3070226"/>
            <a:ext cx="10771731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18962" y="4349750"/>
            <a:ext cx="10771731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12384321" y="3070226"/>
            <a:ext cx="10775962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12384321" y="4349750"/>
            <a:ext cx="10775962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2021. 09. 29.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5631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00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6" r:id="rId3"/>
    <p:sldLayoutId id="2147483711" r:id="rId4"/>
  </p:sldLayoutIdLst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194406" y="89248"/>
            <a:ext cx="1176315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18962" y="3200409"/>
            <a:ext cx="21941314" cy="905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218962" y="12712709"/>
            <a:ext cx="568848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914400"/>
              <a:t>2021. 09. 29.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8329573" y="12712709"/>
            <a:ext cx="772009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7471787" y="12712709"/>
            <a:ext cx="568848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0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ransition spd="slow">
    <p:push dir="u"/>
  </p:transition>
  <p:txStyles>
    <p:titleStyle>
      <a:lvl1pPr algn="l" defTabSz="1828800" rtl="0" eaLnBrk="1" latinLnBrk="0" hangingPunct="1">
        <a:spcBef>
          <a:spcPct val="0"/>
        </a:spcBef>
        <a:buNone/>
        <a:defRPr sz="48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»"/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1CD901D-19BB-469D-B266-1D5AF15A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073" y="730253"/>
            <a:ext cx="2102709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7C1F250-9DFD-4B0A-8B44-E0D622C1D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073" y="3651250"/>
            <a:ext cx="2102709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0A64EBE-D070-4A5F-821D-024BA1E710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072" y="12712705"/>
            <a:ext cx="548532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9EF88-2220-41BE-941F-8425CBAC3584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7D8DB21-E21B-48CD-AD35-22BD3DCBF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5623" y="12712705"/>
            <a:ext cx="822799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40D8B8B-DDF5-4ABA-8B2B-05674E1AC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17837" y="12712705"/>
            <a:ext cx="548532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47B02-5D89-440D-A77B-B1BF36524F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41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7611" y="1097360"/>
            <a:ext cx="14149572" cy="76328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sz="7200" dirty="0"/>
              <a:t>Gyakorlati tapasztalatok – közhatalmi bevételek könyvelése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3554E28B-A6A3-4E99-BACD-DF9A21599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099" y="11977895"/>
            <a:ext cx="4238920" cy="115953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47A1CBF-0AD4-4D00-A5CC-D362D9F4EE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7472" y="11977895"/>
            <a:ext cx="3123850" cy="1160042"/>
          </a:xfrm>
          <a:prstGeom prst="rect">
            <a:avLst/>
          </a:prstGeom>
        </p:spPr>
      </p:pic>
      <p:sp>
        <p:nvSpPr>
          <p:cNvPr id="5" name="Cím 1">
            <a:extLst>
              <a:ext uri="{FF2B5EF4-FFF2-40B4-BE49-F238E27FC236}">
                <a16:creationId xmlns:a16="http://schemas.microsoft.com/office/drawing/2014/main" id="{25B3220E-EA50-4C12-97F8-DE8004DED5B4}"/>
              </a:ext>
            </a:extLst>
          </p:cNvPr>
          <p:cNvSpPr txBox="1">
            <a:spLocks/>
          </p:cNvSpPr>
          <p:nvPr/>
        </p:nvSpPr>
        <p:spPr>
          <a:xfrm>
            <a:off x="5264767" y="7960660"/>
            <a:ext cx="4591052" cy="1828800"/>
          </a:xfrm>
          <a:prstGeom prst="rect">
            <a:avLst/>
          </a:prstGeom>
        </p:spPr>
        <p:txBody>
          <a:bodyPr vert="horz" lIns="182880" tIns="91440" rIns="182880" bIns="9144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1828800"/>
            <a:r>
              <a:rPr lang="hu-HU" sz="3600" b="0" i="1" cap="none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sz="3600" b="0" i="1" cap="none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u-HU" sz="3600" b="0" i="1" cap="none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828800"/>
            <a:r>
              <a:rPr lang="hu-HU" sz="3600" b="0" i="1" cap="none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2021. szeptember 29. </a:t>
            </a:r>
          </a:p>
          <a:p>
            <a:pPr defTabSz="1828800"/>
            <a:endParaRPr lang="hu-HU" sz="3600" b="0" i="1" cap="none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828800"/>
            <a:r>
              <a:rPr lang="hu-HU" sz="3600" b="0" i="1" cap="none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Gál Róbertné</a:t>
            </a:r>
          </a:p>
        </p:txBody>
      </p:sp>
    </p:spTree>
    <p:extLst>
      <p:ext uri="{BB962C8B-B14F-4D97-AF65-F5344CB8AC3E}">
        <p14:creationId xmlns:p14="http://schemas.microsoft.com/office/powerpoint/2010/main" val="3973174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3045619" y="-215134"/>
            <a:ext cx="18302288" cy="2540616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70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19101824" y="11066190"/>
            <a:ext cx="2231798" cy="2648794"/>
            <a:chOff x="8028101" y="5533093"/>
            <a:chExt cx="1115899" cy="132439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270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270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3600">
                  <a:latin typeface="+mj-lt"/>
                </a:rPr>
                <a:pPr/>
                <a:t>2</a:t>
              </a:fld>
              <a:endParaRPr lang="hu-HU" sz="36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7947821" y="484747"/>
            <a:ext cx="9702800" cy="1140858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3600" dirty="0"/>
              <a:t>Közhatalmi bevételek könyvelése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724" y="542964"/>
            <a:ext cx="3719706" cy="864096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4963" y="545510"/>
            <a:ext cx="2304256" cy="815664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4626957" y="-2211428"/>
            <a:ext cx="781492" cy="1977658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>
              <a:defRPr/>
            </a:pPr>
            <a:endParaRPr lang="hu-HU" sz="27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3872643" y="-2211428"/>
            <a:ext cx="781492" cy="1977658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>
              <a:defRPr/>
            </a:pPr>
            <a:endParaRPr lang="hu-HU" sz="27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5408449" y="-2211428"/>
            <a:ext cx="781492" cy="1977658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>
              <a:defRPr/>
            </a:pPr>
            <a:endParaRPr lang="hu-HU" sz="27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09611" y="-2211428"/>
            <a:ext cx="781492" cy="1977658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>
              <a:defRPr/>
            </a:pPr>
            <a:endParaRPr lang="hu-HU" sz="27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6105543" y="-2211430"/>
            <a:ext cx="781492" cy="1977658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>
              <a:defRPr/>
            </a:pPr>
            <a:endParaRPr lang="hu-HU" sz="27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02919" y="2306844"/>
            <a:ext cx="15773400" cy="1074532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</a:pPr>
            <a:r>
              <a:rPr lang="hu-HU" sz="4000" b="1" dirty="0">
                <a:latin typeface="+mn-lt"/>
                <a:ea typeface="+mn-ea"/>
                <a:cs typeface="+mn-cs"/>
              </a:rPr>
              <a:t>72 mp használatának feltételei: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02919" y="3747247"/>
            <a:ext cx="15773400" cy="906122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hu-HU" sz="40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sz="4000" dirty="0" err="1"/>
              <a:t>ASP.Adó-ban</a:t>
            </a:r>
            <a:r>
              <a:rPr lang="hu-HU" sz="4000" dirty="0"/>
              <a:t> a főkönyvi feladásra számfejtés futtatása megtörténjen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sz="4000" dirty="0"/>
              <a:t>Adónemeként egy követelés létrehozása a 112 mp-ban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sz="4000" dirty="0"/>
              <a:t>Hátralék összegek kimutatásának biztosítása: 1 adónem -&gt; 1 követelés -&gt; 1 bizonylat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u-HU" sz="4000" dirty="0"/>
              <a:t>Túlfizetések főkönyvi rendezése a 2021. évtől új adónemenként alábontott főkönyvekre</a:t>
            </a:r>
          </a:p>
          <a:p>
            <a:pPr marL="0" indent="0" algn="just">
              <a:buNone/>
            </a:pPr>
            <a:endParaRPr lang="hu-HU" sz="4000" dirty="0"/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9763" y="850310"/>
            <a:ext cx="2304256" cy="8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1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3045619" y="-215134"/>
            <a:ext cx="18302288" cy="2540616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70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19101824" y="11066190"/>
            <a:ext cx="2231798" cy="2648794"/>
            <a:chOff x="8028101" y="5533093"/>
            <a:chExt cx="1115899" cy="132439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270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270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3600">
                  <a:latin typeface="+mj-lt"/>
                </a:rPr>
                <a:pPr/>
                <a:t>3</a:t>
              </a:fld>
              <a:endParaRPr lang="hu-HU" sz="36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7947821" y="484747"/>
            <a:ext cx="9702800" cy="1140858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3600" dirty="0"/>
              <a:t>Közhatalmi bevételek könyvelése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724" y="542964"/>
            <a:ext cx="3719706" cy="864096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4963" y="545510"/>
            <a:ext cx="2304256" cy="815664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4626957" y="-2211428"/>
            <a:ext cx="781492" cy="1977658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>
              <a:defRPr/>
            </a:pPr>
            <a:endParaRPr lang="hu-HU" sz="27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3872643" y="-2211428"/>
            <a:ext cx="781492" cy="1977658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>
              <a:defRPr/>
            </a:pPr>
            <a:endParaRPr lang="hu-HU" sz="27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5408449" y="-2211428"/>
            <a:ext cx="781492" cy="1977658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>
              <a:defRPr/>
            </a:pPr>
            <a:endParaRPr lang="hu-HU" sz="27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09611" y="-2211428"/>
            <a:ext cx="781492" cy="1977658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>
              <a:defRPr/>
            </a:pPr>
            <a:endParaRPr lang="hu-HU" sz="27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6105543" y="-2211430"/>
            <a:ext cx="781492" cy="1977658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>
              <a:defRPr/>
            </a:pPr>
            <a:endParaRPr lang="hu-HU" sz="27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02919" y="2306844"/>
            <a:ext cx="15773400" cy="1074532"/>
          </a:xfrm>
        </p:spPr>
        <p:txBody>
          <a:bodyPr>
            <a:normAutofit/>
          </a:bodyPr>
          <a:lstStyle/>
          <a:p>
            <a:r>
              <a:rPr lang="hu-HU" sz="4000" b="1" dirty="0">
                <a:latin typeface="+mn-lt"/>
                <a:ea typeface="+mn-ea"/>
                <a:cs typeface="+mn-cs"/>
              </a:rPr>
              <a:t>Jellemző hibák: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02919" y="3245226"/>
            <a:ext cx="15773400" cy="95632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hu-HU" sz="40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sz="4000" dirty="0"/>
              <a:t>A 112 mp-ban egy követelés minden adónemre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sz="4000" dirty="0"/>
              <a:t>A 112 mp-ban több követelés egy adónemre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sz="4000" dirty="0"/>
              <a:t>Hátralék összegek átláthatatlan kimutatása: 1 adónem -&gt; több követelés -&gt; több bizonylat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sz="4000" dirty="0"/>
              <a:t>Értékvesztéshez létrehozott követelés a 112 mp-ban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u-HU" sz="4000" dirty="0"/>
              <a:t>Értékvesztés külön bizonylaton könyvelve -&gt; hiba: értékvesztés &gt; záró követelés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u-HU" sz="4000" dirty="0"/>
              <a:t>Könyvelés zárási összesítő alapján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u-HU" sz="4000" dirty="0"/>
              <a:t>Eltérés az adó és gazdálkodási szakrendszer időszaki és éves záró adatai között</a:t>
            </a:r>
          </a:p>
          <a:p>
            <a:pPr>
              <a:buFont typeface="Wingdings" panose="05000000000000000000" pitchFamily="2" charset="2"/>
              <a:buChar char="ü"/>
            </a:pPr>
            <a:endParaRPr lang="hu-HU" sz="4000" dirty="0"/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9763" y="850310"/>
            <a:ext cx="2304256" cy="8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4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3045619" y="-215134"/>
            <a:ext cx="18302288" cy="2540616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70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19101824" y="11066190"/>
            <a:ext cx="2231798" cy="2648794"/>
            <a:chOff x="8028101" y="5533093"/>
            <a:chExt cx="1115899" cy="132439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270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270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3600">
                  <a:latin typeface="+mj-lt"/>
                </a:rPr>
                <a:pPr/>
                <a:t>4</a:t>
              </a:fld>
              <a:endParaRPr lang="hu-HU" sz="36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7947821" y="484747"/>
            <a:ext cx="9702800" cy="1140858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3600" dirty="0"/>
              <a:t>Közhatalmi bevételek könyvelése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724" y="542964"/>
            <a:ext cx="3719706" cy="864096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4963" y="545510"/>
            <a:ext cx="2304256" cy="815664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4626957" y="-2211428"/>
            <a:ext cx="781492" cy="1977658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>
              <a:defRPr/>
            </a:pPr>
            <a:endParaRPr lang="hu-HU" sz="27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3872643" y="-2211428"/>
            <a:ext cx="781492" cy="1977658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>
              <a:defRPr/>
            </a:pPr>
            <a:endParaRPr lang="hu-HU" sz="27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5408449" y="-2211428"/>
            <a:ext cx="781492" cy="1977658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>
              <a:defRPr/>
            </a:pPr>
            <a:endParaRPr lang="hu-HU" sz="27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09611" y="-2211428"/>
            <a:ext cx="781492" cy="1977658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>
              <a:defRPr/>
            </a:pPr>
            <a:endParaRPr lang="hu-HU" sz="27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6105543" y="-2211430"/>
            <a:ext cx="781492" cy="1977658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>
              <a:defRPr/>
            </a:pPr>
            <a:endParaRPr lang="hu-HU" sz="27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02919" y="2306844"/>
            <a:ext cx="15773400" cy="1074532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</a:pPr>
            <a:r>
              <a:rPr lang="hu-HU" sz="4000" b="1" dirty="0">
                <a:latin typeface="+mn-lt"/>
                <a:ea typeface="+mn-ea"/>
                <a:cs typeface="+mn-cs"/>
              </a:rPr>
              <a:t>Javasolt megoldás: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02919" y="3532095"/>
            <a:ext cx="15773400" cy="86061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40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sz="4000" dirty="0"/>
              <a:t>72 mp használata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sz="4000" dirty="0"/>
              <a:t>Feltételek megteremtése a hátralék összegek kimutatására: 1 adónem -&gt; 1 követelés -&gt; 1 bizonylat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sz="4000" dirty="0"/>
              <a:t>Az értékvesztés könyvelése az állományváltozással egyidejűleg, egy bizonylaton történik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sz="4000" dirty="0"/>
              <a:t>Korábbi szakmai napok anyagának áttekintése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sz="4000" dirty="0"/>
              <a:t>2021. év végére gazdálkodási szakrendszernek átadott adatok tábla záró adatai és az érintett főkönyvek záró adataira vonatkozó adat egyezőség megteremtése</a:t>
            </a:r>
          </a:p>
          <a:p>
            <a:pPr marL="0" indent="0" algn="just">
              <a:buNone/>
            </a:pPr>
            <a:endParaRPr lang="hu-HU" sz="4000" dirty="0"/>
          </a:p>
          <a:p>
            <a:pPr>
              <a:buFont typeface="Wingdings" panose="05000000000000000000" pitchFamily="2" charset="2"/>
              <a:buChar char="ü"/>
            </a:pPr>
            <a:endParaRPr lang="hu-HU" sz="4000" dirty="0"/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9763" y="850310"/>
            <a:ext cx="2304256" cy="8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65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3045619" y="-215134"/>
            <a:ext cx="18302288" cy="2540616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70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19101824" y="11066190"/>
            <a:ext cx="2231798" cy="2648794"/>
            <a:chOff x="8028101" y="5533093"/>
            <a:chExt cx="1115899" cy="132439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270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270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3600">
                  <a:latin typeface="+mj-lt"/>
                </a:rPr>
                <a:pPr/>
                <a:t>5</a:t>
              </a:fld>
              <a:endParaRPr lang="hu-HU" sz="36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7947821" y="484747"/>
            <a:ext cx="9702800" cy="1140858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3600" dirty="0"/>
              <a:t>Közhatalmi bevételek könyvelése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724" y="542964"/>
            <a:ext cx="3719706" cy="864096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4963" y="545510"/>
            <a:ext cx="2304256" cy="815664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4626957" y="-2211428"/>
            <a:ext cx="781492" cy="1977658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>
              <a:defRPr/>
            </a:pPr>
            <a:endParaRPr lang="hu-HU" sz="27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3872643" y="-2211428"/>
            <a:ext cx="781492" cy="1977658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>
              <a:defRPr/>
            </a:pPr>
            <a:endParaRPr lang="hu-HU" sz="27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5408449" y="-2211428"/>
            <a:ext cx="781492" cy="1977658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>
              <a:defRPr/>
            </a:pPr>
            <a:endParaRPr lang="hu-HU" sz="27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09611" y="-2211428"/>
            <a:ext cx="781492" cy="1977658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>
              <a:defRPr/>
            </a:pPr>
            <a:endParaRPr lang="hu-HU" sz="27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6105543" y="-2211430"/>
            <a:ext cx="781492" cy="1977658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>
              <a:defRPr/>
            </a:pPr>
            <a:endParaRPr lang="hu-HU" sz="27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02919" y="2306844"/>
            <a:ext cx="15773400" cy="1074532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</a:pPr>
            <a:r>
              <a:rPr lang="hu-HU" sz="4000" b="1" dirty="0">
                <a:latin typeface="+mn-lt"/>
                <a:ea typeface="+mn-ea"/>
                <a:cs typeface="+mn-cs"/>
              </a:rPr>
              <a:t>Túlfizetések kezelése: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02919" y="3532095"/>
            <a:ext cx="15773400" cy="86061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4000" dirty="0"/>
          </a:p>
          <a:p>
            <a:pPr>
              <a:buFont typeface="Wingdings" panose="05000000000000000000" pitchFamily="2" charset="2"/>
              <a:buChar char="ü"/>
            </a:pPr>
            <a:r>
              <a:rPr lang="hu-HU" sz="4000" dirty="0"/>
              <a:t>Záró túlfizetés </a:t>
            </a:r>
            <a:r>
              <a:rPr lang="hu-HU" sz="4000" b="1" dirty="0"/>
              <a:t>(K26) </a:t>
            </a:r>
            <a:r>
              <a:rPr lang="hu-HU" sz="4000" dirty="0"/>
              <a:t>= Nyitó adat </a:t>
            </a:r>
            <a:r>
              <a:rPr lang="hu-HU" sz="4000" b="1" dirty="0"/>
              <a:t>(K1) </a:t>
            </a:r>
            <a:r>
              <a:rPr lang="hu-HU" sz="4000" dirty="0"/>
              <a:t>+ Előírás törlése miatti növekedés </a:t>
            </a:r>
            <a:r>
              <a:rPr lang="hu-HU" sz="4000" b="1" dirty="0"/>
              <a:t>(K3) </a:t>
            </a:r>
            <a:r>
              <a:rPr lang="hu-HU" sz="4000" dirty="0"/>
              <a:t>– Kiadás (ügyfélnek visszatérítés vagy adószámlák közötti átvezetés) </a:t>
            </a:r>
            <a:r>
              <a:rPr lang="hu-HU" sz="4000" b="1" dirty="0"/>
              <a:t>(K13) </a:t>
            </a:r>
            <a:r>
              <a:rPr lang="hu-HU" sz="4000" dirty="0"/>
              <a:t>– Túlfizetés elszámolása adónemre nyitó túlfizetésből </a:t>
            </a:r>
            <a:r>
              <a:rPr lang="hu-HU" sz="4000" b="1" dirty="0"/>
              <a:t>(K19) </a:t>
            </a:r>
            <a:r>
              <a:rPr lang="hu-HU" sz="4000" dirty="0"/>
              <a:t>+ Tárgyévben keletkezett túlfizetés </a:t>
            </a:r>
            <a:r>
              <a:rPr lang="hu-HU" sz="4000" b="1" dirty="0"/>
              <a:t>(K20)</a:t>
            </a:r>
          </a:p>
          <a:p>
            <a:pPr>
              <a:buFont typeface="Wingdings" panose="05000000000000000000" pitchFamily="2" charset="2"/>
              <a:buChar char="ü"/>
            </a:pPr>
            <a:endParaRPr lang="hu-HU" sz="40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hu-HU" sz="4000" dirty="0"/>
              <a:t>Önkormányzatnak kell döntenie, lehetséges-e biztosítani egy ütemben a  túlfizetés záró főkönyvi adatának egyezőségét az Adó szakrendszerben kimutatott záró túlfizetés összegével</a:t>
            </a:r>
          </a:p>
          <a:p>
            <a:pPr>
              <a:buFont typeface="Wingdings" panose="05000000000000000000" pitchFamily="2" charset="2"/>
              <a:buChar char="ü"/>
            </a:pPr>
            <a:endParaRPr lang="hu-HU" sz="4000" b="1" dirty="0"/>
          </a:p>
          <a:p>
            <a:pPr>
              <a:buFont typeface="Wingdings" panose="05000000000000000000" pitchFamily="2" charset="2"/>
              <a:buChar char="ü"/>
            </a:pPr>
            <a:endParaRPr lang="hu-HU" sz="4000" b="1" dirty="0"/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9763" y="850310"/>
            <a:ext cx="2304256" cy="8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63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1">
            <a:extLst>
              <a:ext uri="{FF2B5EF4-FFF2-40B4-BE49-F238E27FC236}">
                <a16:creationId xmlns:a16="http://schemas.microsoft.com/office/drawing/2014/main" id="{323C8F53-5AEA-45B2-BD08-121CC1192567}"/>
              </a:ext>
            </a:extLst>
          </p:cNvPr>
          <p:cNvSpPr/>
          <p:nvPr/>
        </p:nvSpPr>
        <p:spPr>
          <a:xfrm>
            <a:off x="2904942" y="373036"/>
            <a:ext cx="18302288" cy="3081066"/>
          </a:xfrm>
          <a:custGeom>
            <a:avLst/>
            <a:gdLst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2287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228725"/>
              <a:gd name="connsiteX1" fmla="*/ 12192000 w 12192000"/>
              <a:gd name="connsiteY1" fmla="*/ 0 h 1228725"/>
              <a:gd name="connsiteX2" fmla="*/ 12192000 w 12192000"/>
              <a:gd name="connsiteY2" fmla="*/ 1228725 h 1228725"/>
              <a:gd name="connsiteX3" fmla="*/ 0 w 12192000"/>
              <a:gd name="connsiteY3" fmla="*/ 1000125 h 1228725"/>
              <a:gd name="connsiteX4" fmla="*/ 0 w 12192000"/>
              <a:gd name="connsiteY4" fmla="*/ 0 h 1228725"/>
              <a:gd name="connsiteX0" fmla="*/ 0 w 12192000"/>
              <a:gd name="connsiteY0" fmla="*/ 0 h 1000125"/>
              <a:gd name="connsiteX1" fmla="*/ 12192000 w 12192000"/>
              <a:gd name="connsiteY1" fmla="*/ 0 h 1000125"/>
              <a:gd name="connsiteX2" fmla="*/ 12166600 w 12192000"/>
              <a:gd name="connsiteY2" fmla="*/ 974725 h 1000125"/>
              <a:gd name="connsiteX3" fmla="*/ 0 w 12192000"/>
              <a:gd name="connsiteY3" fmla="*/ 1000125 h 1000125"/>
              <a:gd name="connsiteX4" fmla="*/ 0 w 12192000"/>
              <a:gd name="connsiteY4" fmla="*/ 0 h 1000125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085031"/>
              <a:gd name="connsiteX1" fmla="*/ 12192000 w 12192000"/>
              <a:gd name="connsiteY1" fmla="*/ 0 h 1085031"/>
              <a:gd name="connsiteX2" fmla="*/ 12166600 w 12192000"/>
              <a:gd name="connsiteY2" fmla="*/ 974725 h 1085031"/>
              <a:gd name="connsiteX3" fmla="*/ 0 w 12192000"/>
              <a:gd name="connsiteY3" fmla="*/ 1000125 h 1085031"/>
              <a:gd name="connsiteX4" fmla="*/ 0 w 12192000"/>
              <a:gd name="connsiteY4" fmla="*/ 0 h 1085031"/>
              <a:gd name="connsiteX0" fmla="*/ 0 w 12192000"/>
              <a:gd name="connsiteY0" fmla="*/ 0 h 1226002"/>
              <a:gd name="connsiteX1" fmla="*/ 12192000 w 12192000"/>
              <a:gd name="connsiteY1" fmla="*/ 0 h 1226002"/>
              <a:gd name="connsiteX2" fmla="*/ 12166600 w 12192000"/>
              <a:gd name="connsiteY2" fmla="*/ 974725 h 1226002"/>
              <a:gd name="connsiteX3" fmla="*/ 0 w 12192000"/>
              <a:gd name="connsiteY3" fmla="*/ 1000125 h 1226002"/>
              <a:gd name="connsiteX4" fmla="*/ 0 w 12192000"/>
              <a:gd name="connsiteY4" fmla="*/ 0 h 1226002"/>
              <a:gd name="connsiteX0" fmla="*/ 0 w 12192000"/>
              <a:gd name="connsiteY0" fmla="*/ 0 h 1302889"/>
              <a:gd name="connsiteX1" fmla="*/ 12192000 w 12192000"/>
              <a:gd name="connsiteY1" fmla="*/ 0 h 1302889"/>
              <a:gd name="connsiteX2" fmla="*/ 12166600 w 12192000"/>
              <a:gd name="connsiteY2" fmla="*/ 974725 h 1302889"/>
              <a:gd name="connsiteX3" fmla="*/ 0 w 12192000"/>
              <a:gd name="connsiteY3" fmla="*/ 1000125 h 1302889"/>
              <a:gd name="connsiteX4" fmla="*/ 0 w 12192000"/>
              <a:gd name="connsiteY4" fmla="*/ 0 h 1302889"/>
              <a:gd name="connsiteX0" fmla="*/ 0 w 12192000"/>
              <a:gd name="connsiteY0" fmla="*/ 0 h 1272006"/>
              <a:gd name="connsiteX1" fmla="*/ 12192000 w 12192000"/>
              <a:gd name="connsiteY1" fmla="*/ 0 h 1272006"/>
              <a:gd name="connsiteX2" fmla="*/ 12166600 w 12192000"/>
              <a:gd name="connsiteY2" fmla="*/ 974725 h 1272006"/>
              <a:gd name="connsiteX3" fmla="*/ 0 w 12192000"/>
              <a:gd name="connsiteY3" fmla="*/ 1000125 h 1272006"/>
              <a:gd name="connsiteX4" fmla="*/ 0 w 12192000"/>
              <a:gd name="connsiteY4" fmla="*/ 0 h 1272006"/>
              <a:gd name="connsiteX0" fmla="*/ 0 w 12192000"/>
              <a:gd name="connsiteY0" fmla="*/ 0 h 1233809"/>
              <a:gd name="connsiteX1" fmla="*/ 12192000 w 12192000"/>
              <a:gd name="connsiteY1" fmla="*/ 0 h 1233809"/>
              <a:gd name="connsiteX2" fmla="*/ 12166600 w 12192000"/>
              <a:gd name="connsiteY2" fmla="*/ 974725 h 1233809"/>
              <a:gd name="connsiteX3" fmla="*/ 0 w 12192000"/>
              <a:gd name="connsiteY3" fmla="*/ 1000125 h 1233809"/>
              <a:gd name="connsiteX4" fmla="*/ 0 w 12192000"/>
              <a:gd name="connsiteY4" fmla="*/ 0 h 1233809"/>
              <a:gd name="connsiteX0" fmla="*/ 0 w 12192000"/>
              <a:gd name="connsiteY0" fmla="*/ 0 h 1229167"/>
              <a:gd name="connsiteX1" fmla="*/ 12192000 w 12192000"/>
              <a:gd name="connsiteY1" fmla="*/ 0 h 1229167"/>
              <a:gd name="connsiteX2" fmla="*/ 12166600 w 12192000"/>
              <a:gd name="connsiteY2" fmla="*/ 974725 h 1229167"/>
              <a:gd name="connsiteX3" fmla="*/ 0 w 12192000"/>
              <a:gd name="connsiteY3" fmla="*/ 987425 h 1229167"/>
              <a:gd name="connsiteX4" fmla="*/ 0 w 12192000"/>
              <a:gd name="connsiteY4" fmla="*/ 0 h 1229167"/>
              <a:gd name="connsiteX0" fmla="*/ 0 w 12192000"/>
              <a:gd name="connsiteY0" fmla="*/ 0 h 1232922"/>
              <a:gd name="connsiteX1" fmla="*/ 12192000 w 12192000"/>
              <a:gd name="connsiteY1" fmla="*/ 0 h 1232922"/>
              <a:gd name="connsiteX2" fmla="*/ 12166600 w 12192000"/>
              <a:gd name="connsiteY2" fmla="*/ 974725 h 1232922"/>
              <a:gd name="connsiteX3" fmla="*/ 0 w 12192000"/>
              <a:gd name="connsiteY3" fmla="*/ 987425 h 1232922"/>
              <a:gd name="connsiteX4" fmla="*/ 0 w 12192000"/>
              <a:gd name="connsiteY4" fmla="*/ 0 h 1232922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22076"/>
              <a:gd name="connsiteX1" fmla="*/ 12192000 w 12192000"/>
              <a:gd name="connsiteY1" fmla="*/ 0 h 1222076"/>
              <a:gd name="connsiteX2" fmla="*/ 12166600 w 12192000"/>
              <a:gd name="connsiteY2" fmla="*/ 974725 h 1222076"/>
              <a:gd name="connsiteX3" fmla="*/ 0 w 12192000"/>
              <a:gd name="connsiteY3" fmla="*/ 987425 h 1222076"/>
              <a:gd name="connsiteX4" fmla="*/ 0 w 12192000"/>
              <a:gd name="connsiteY4" fmla="*/ 0 h 1222076"/>
              <a:gd name="connsiteX0" fmla="*/ 0 w 12192000"/>
              <a:gd name="connsiteY0" fmla="*/ 0 h 1242047"/>
              <a:gd name="connsiteX1" fmla="*/ 12192000 w 12192000"/>
              <a:gd name="connsiteY1" fmla="*/ 0 h 1242047"/>
              <a:gd name="connsiteX2" fmla="*/ 12166600 w 12192000"/>
              <a:gd name="connsiteY2" fmla="*/ 974725 h 1242047"/>
              <a:gd name="connsiteX3" fmla="*/ 0 w 12192000"/>
              <a:gd name="connsiteY3" fmla="*/ 987425 h 1242047"/>
              <a:gd name="connsiteX4" fmla="*/ 0 w 12192000"/>
              <a:gd name="connsiteY4" fmla="*/ 0 h 1242047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666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21234"/>
              <a:gd name="connsiteX1" fmla="*/ 12192000 w 12192000"/>
              <a:gd name="connsiteY1" fmla="*/ 0 h 1221234"/>
              <a:gd name="connsiteX2" fmla="*/ 12192000 w 12192000"/>
              <a:gd name="connsiteY2" fmla="*/ 974725 h 1221234"/>
              <a:gd name="connsiteX3" fmla="*/ 0 w 12192000"/>
              <a:gd name="connsiteY3" fmla="*/ 987425 h 1221234"/>
              <a:gd name="connsiteX4" fmla="*/ 0 w 12192000"/>
              <a:gd name="connsiteY4" fmla="*/ 0 h 1221234"/>
              <a:gd name="connsiteX0" fmla="*/ 0 w 12192000"/>
              <a:gd name="connsiteY0" fmla="*/ 0 h 1236808"/>
              <a:gd name="connsiteX1" fmla="*/ 12192000 w 12192000"/>
              <a:gd name="connsiteY1" fmla="*/ 0 h 1236808"/>
              <a:gd name="connsiteX2" fmla="*/ 12192000 w 12192000"/>
              <a:gd name="connsiteY2" fmla="*/ 974725 h 1236808"/>
              <a:gd name="connsiteX3" fmla="*/ 0 w 12192000"/>
              <a:gd name="connsiteY3" fmla="*/ 987425 h 1236808"/>
              <a:gd name="connsiteX4" fmla="*/ 0 w 12192000"/>
              <a:gd name="connsiteY4" fmla="*/ 0 h 1236808"/>
              <a:gd name="connsiteX0" fmla="*/ 0 w 12201525"/>
              <a:gd name="connsiteY0" fmla="*/ 0 h 1236808"/>
              <a:gd name="connsiteX1" fmla="*/ 12192000 w 12201525"/>
              <a:gd name="connsiteY1" fmla="*/ 0 h 1236808"/>
              <a:gd name="connsiteX2" fmla="*/ 12201525 w 12201525"/>
              <a:gd name="connsiteY2" fmla="*/ 974725 h 1236808"/>
              <a:gd name="connsiteX3" fmla="*/ 0 w 12201525"/>
              <a:gd name="connsiteY3" fmla="*/ 987425 h 1236808"/>
              <a:gd name="connsiteX4" fmla="*/ 0 w 12201525"/>
              <a:gd name="connsiteY4" fmla="*/ 0 h 1236808"/>
              <a:gd name="connsiteX0" fmla="*/ 0 w 12201525"/>
              <a:gd name="connsiteY0" fmla="*/ 0 h 1248625"/>
              <a:gd name="connsiteX1" fmla="*/ 12192000 w 12201525"/>
              <a:gd name="connsiteY1" fmla="*/ 0 h 1248625"/>
              <a:gd name="connsiteX2" fmla="*/ 12201525 w 12201525"/>
              <a:gd name="connsiteY2" fmla="*/ 974725 h 1248625"/>
              <a:gd name="connsiteX3" fmla="*/ 0 w 12201525"/>
              <a:gd name="connsiteY3" fmla="*/ 987425 h 1248625"/>
              <a:gd name="connsiteX4" fmla="*/ 0 w 12201525"/>
              <a:gd name="connsiteY4" fmla="*/ 0 h 12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1248625">
                <a:moveTo>
                  <a:pt x="0" y="0"/>
                </a:moveTo>
                <a:lnTo>
                  <a:pt x="12192000" y="0"/>
                </a:lnTo>
                <a:lnTo>
                  <a:pt x="12201525" y="974725"/>
                </a:lnTo>
                <a:cubicBezTo>
                  <a:pt x="9317567" y="1430867"/>
                  <a:pt x="2328333" y="1232958"/>
                  <a:pt x="0" y="987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2349A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700" dirty="0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59A702E-A29E-4B76-B6D3-F837207CD468}"/>
              </a:ext>
            </a:extLst>
          </p:cNvPr>
          <p:cNvGrpSpPr/>
          <p:nvPr/>
        </p:nvGrpSpPr>
        <p:grpSpPr>
          <a:xfrm>
            <a:off x="19101824" y="11066190"/>
            <a:ext cx="2231798" cy="2648794"/>
            <a:chOff x="8028101" y="5533093"/>
            <a:chExt cx="1115899" cy="1324397"/>
          </a:xfrm>
        </p:grpSpPr>
        <p:cxnSp>
          <p:nvCxnSpPr>
            <p:cNvPr id="30" name="Straight Connector 19">
              <a:extLst>
                <a:ext uri="{FF2B5EF4-FFF2-40B4-BE49-F238E27FC236}">
                  <a16:creationId xmlns:a16="http://schemas.microsoft.com/office/drawing/2014/main" id="{28F2BA4D-6DDE-4F1F-8AF2-09479FEA4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976" y="5533093"/>
              <a:ext cx="973023" cy="132397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6B8A936-85D3-47DB-A1CC-D4E3EF3B3806}"/>
                </a:ext>
              </a:extLst>
            </p:cNvPr>
            <p:cNvSpPr/>
            <p:nvPr/>
          </p:nvSpPr>
          <p:spPr>
            <a:xfrm>
              <a:off x="8275752" y="5951399"/>
              <a:ext cx="868248" cy="905669"/>
            </a:xfrm>
            <a:custGeom>
              <a:avLst/>
              <a:gdLst>
                <a:gd name="connsiteX0" fmla="*/ 1469990 w 3007349"/>
                <a:gd name="connsiteY0" fmla="*/ 12700 h 6866467"/>
                <a:gd name="connsiteX1" fmla="*/ 3007349 w 3007349"/>
                <a:gd name="connsiteY1" fmla="*/ 0 h 6866467"/>
                <a:gd name="connsiteX2" fmla="*/ 3007349 w 3007349"/>
                <a:gd name="connsiteY2" fmla="*/ 6866467 h 6866467"/>
                <a:gd name="connsiteX3" fmla="*/ 0 w 3007349"/>
                <a:gd name="connsiteY3" fmla="*/ 6866467 h 6866467"/>
                <a:gd name="connsiteX4" fmla="*/ 1469990 w 3007349"/>
                <a:gd name="connsiteY4" fmla="*/ 12700 h 6866467"/>
                <a:gd name="connsiteX0" fmla="*/ 924738 w 2462097"/>
                <a:gd name="connsiteY0" fmla="*/ 12700 h 6917267"/>
                <a:gd name="connsiteX1" fmla="*/ 2462097 w 2462097"/>
                <a:gd name="connsiteY1" fmla="*/ 0 h 6917267"/>
                <a:gd name="connsiteX2" fmla="*/ 2462097 w 2462097"/>
                <a:gd name="connsiteY2" fmla="*/ 6866467 h 6917267"/>
                <a:gd name="connsiteX3" fmla="*/ 0 w 2462097"/>
                <a:gd name="connsiteY3" fmla="*/ 6917267 h 6917267"/>
                <a:gd name="connsiteX4" fmla="*/ 924738 w 2462097"/>
                <a:gd name="connsiteY4" fmla="*/ 12700 h 6917267"/>
                <a:gd name="connsiteX0" fmla="*/ 924738 w 2462097"/>
                <a:gd name="connsiteY0" fmla="*/ 12700 h 6866467"/>
                <a:gd name="connsiteX1" fmla="*/ 2462097 w 2462097"/>
                <a:gd name="connsiteY1" fmla="*/ 0 h 6866467"/>
                <a:gd name="connsiteX2" fmla="*/ 2462097 w 2462097"/>
                <a:gd name="connsiteY2" fmla="*/ 6866467 h 6866467"/>
                <a:gd name="connsiteX3" fmla="*/ 0 w 2462097"/>
                <a:gd name="connsiteY3" fmla="*/ 6866467 h 6866467"/>
                <a:gd name="connsiteX4" fmla="*/ 924738 w 2462097"/>
                <a:gd name="connsiteY4" fmla="*/ 12700 h 686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097" h="6866467">
                  <a:moveTo>
                    <a:pt x="924738" y="12700"/>
                  </a:moveTo>
                  <a:lnTo>
                    <a:pt x="2462097" y="0"/>
                  </a:lnTo>
                  <a:lnTo>
                    <a:pt x="2462097" y="6866467"/>
                  </a:lnTo>
                  <a:lnTo>
                    <a:pt x="0" y="6866467"/>
                  </a:lnTo>
                  <a:lnTo>
                    <a:pt x="924738" y="12700"/>
                  </a:lnTo>
                  <a:close/>
                </a:path>
              </a:pathLst>
            </a:custGeom>
            <a:solidFill>
              <a:srgbClr val="573952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2700" dirty="0">
                <a:latin typeface="+mj-lt"/>
              </a:endParaRPr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297C650C-6FF9-408F-8200-FD6F6D2407CC}"/>
                </a:ext>
              </a:extLst>
            </p:cNvPr>
            <p:cNvSpPr/>
            <p:nvPr/>
          </p:nvSpPr>
          <p:spPr>
            <a:xfrm>
              <a:off x="8028101" y="5951399"/>
              <a:ext cx="1115898" cy="905669"/>
            </a:xfrm>
            <a:prstGeom prst="triangle">
              <a:avLst>
                <a:gd name="adj" fmla="val 100000"/>
              </a:avLst>
            </a:prstGeom>
            <a:solidFill>
              <a:srgbClr val="2349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2700" dirty="0">
                <a:latin typeface="+mj-lt"/>
              </a:endParaRPr>
            </a:p>
          </p:txBody>
        </p:sp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7A98DE30-7EE3-42A8-9246-6D20489177F2}"/>
                </a:ext>
              </a:extLst>
            </p:cNvPr>
            <p:cNvSpPr/>
            <p:nvPr/>
          </p:nvSpPr>
          <p:spPr>
            <a:xfrm>
              <a:off x="8791120" y="6254803"/>
              <a:ext cx="352880" cy="602687"/>
            </a:xfrm>
            <a:prstGeom prst="triangle">
              <a:avLst>
                <a:gd name="adj" fmla="val 10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sx="32000" sy="32000" algn="ctr" rotWithShape="0">
                <a:srgbClr val="000000">
                  <a:alpha val="9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58BBB196-ED21-4265-9156-468AA03D7A60}"/>
                </a:ext>
              </a:extLst>
            </p:cNvPr>
            <p:cNvSpPr txBox="1"/>
            <p:nvPr/>
          </p:nvSpPr>
          <p:spPr>
            <a:xfrm>
              <a:off x="8269626" y="6501368"/>
              <a:ext cx="590550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defRPr>
              </a:lvl1pPr>
            </a:lstStyle>
            <a:p>
              <a:fld id="{3041461F-8349-476A-8BD5-CDD1FAC46401}" type="slidenum">
                <a:rPr lang="hu-HU" sz="3600">
                  <a:latin typeface="+mj-lt"/>
                </a:rPr>
                <a:pPr/>
                <a:t>6</a:t>
              </a:fld>
              <a:endParaRPr lang="hu-HU" sz="3600" dirty="0">
                <a:latin typeface="+mj-lt"/>
              </a:endParaRPr>
            </a:p>
          </p:txBody>
        </p:sp>
      </p:grpSp>
      <p:sp>
        <p:nvSpPr>
          <p:cNvPr id="41" name="Cím 9">
            <a:extLst>
              <a:ext uri="{FF2B5EF4-FFF2-40B4-BE49-F238E27FC236}">
                <a16:creationId xmlns:a16="http://schemas.microsoft.com/office/drawing/2014/main" id="{A0D381AA-42FF-479E-A2E2-9A2FE8DCD37D}"/>
              </a:ext>
            </a:extLst>
          </p:cNvPr>
          <p:cNvSpPr txBox="1">
            <a:spLocks/>
          </p:cNvSpPr>
          <p:nvPr/>
        </p:nvSpPr>
        <p:spPr>
          <a:xfrm>
            <a:off x="7947821" y="484747"/>
            <a:ext cx="9702800" cy="1140858"/>
          </a:xfrm>
          <a:prstGeom prst="rect">
            <a:avLst/>
          </a:prstGeom>
        </p:spPr>
        <p:txBody>
          <a:bodyPr anchor="ctr"/>
          <a:lstStyle>
            <a:lvl1pPr algn="ctr" defTabSz="914378" rtl="0" eaLnBrk="1" latinLnBrk="0" hangingPunct="1">
              <a:spcBef>
                <a:spcPct val="0"/>
              </a:spcBef>
              <a:buNone/>
              <a:defRPr lang="hu-HU" sz="1800" b="1" kern="1200" cap="all" baseline="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3600" dirty="0"/>
              <a:t>Közhatalmi bevételek könyvelése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A2C63AF-5AFB-4E48-9556-E7B9F704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724" y="542964"/>
            <a:ext cx="3719706" cy="864096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4963" y="545510"/>
            <a:ext cx="2304256" cy="815664"/>
          </a:xfrm>
          <a:prstGeom prst="rect">
            <a:avLst/>
          </a:prstGeom>
        </p:spPr>
      </p:pic>
      <p:sp>
        <p:nvSpPr>
          <p:cNvPr id="44" name="Téglalap 43">
            <a:extLst>
              <a:ext uri="{FF2B5EF4-FFF2-40B4-BE49-F238E27FC236}">
                <a16:creationId xmlns:a16="http://schemas.microsoft.com/office/drawing/2014/main" id="{C4119C1B-04C3-41AE-AD98-7D7E92A87A4B}"/>
              </a:ext>
            </a:extLst>
          </p:cNvPr>
          <p:cNvSpPr/>
          <p:nvPr/>
        </p:nvSpPr>
        <p:spPr>
          <a:xfrm>
            <a:off x="4626957" y="-2211428"/>
            <a:ext cx="781492" cy="1977658"/>
          </a:xfrm>
          <a:prstGeom prst="rect">
            <a:avLst/>
          </a:prstGeom>
          <a:solidFill>
            <a:srgbClr val="CC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>
              <a:defRPr/>
            </a:pPr>
            <a:endParaRPr lang="hu-HU" sz="27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BD9554DD-1027-4923-986C-D0618DA9C870}"/>
              </a:ext>
            </a:extLst>
          </p:cNvPr>
          <p:cNvSpPr/>
          <p:nvPr/>
        </p:nvSpPr>
        <p:spPr>
          <a:xfrm>
            <a:off x="3872643" y="-2211428"/>
            <a:ext cx="781492" cy="1977658"/>
          </a:xfrm>
          <a:prstGeom prst="rect">
            <a:avLst/>
          </a:prstGeom>
          <a:solidFill>
            <a:srgbClr val="89A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>
              <a:defRPr/>
            </a:pPr>
            <a:endParaRPr lang="hu-HU" sz="27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618F1A6-1DEA-4C9A-8156-5D4E48E04752}"/>
              </a:ext>
            </a:extLst>
          </p:cNvPr>
          <p:cNvSpPr/>
          <p:nvPr/>
        </p:nvSpPr>
        <p:spPr>
          <a:xfrm>
            <a:off x="5408449" y="-2211428"/>
            <a:ext cx="781492" cy="1977658"/>
          </a:xfrm>
          <a:prstGeom prst="rect">
            <a:avLst/>
          </a:prstGeom>
          <a:solidFill>
            <a:srgbClr val="FF7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>
              <a:defRPr/>
            </a:pPr>
            <a:endParaRPr lang="hu-HU" sz="27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7490368-FEB4-4F19-8B8B-67D096F4FDC2}"/>
              </a:ext>
            </a:extLst>
          </p:cNvPr>
          <p:cNvSpPr/>
          <p:nvPr/>
        </p:nvSpPr>
        <p:spPr>
          <a:xfrm>
            <a:off x="3109611" y="-2211428"/>
            <a:ext cx="781492" cy="1977658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>
              <a:defRPr/>
            </a:pPr>
            <a:endParaRPr lang="hu-HU" sz="27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6B2BF39E-E17B-47B0-A70C-ADFBB345D0FD}"/>
              </a:ext>
            </a:extLst>
          </p:cNvPr>
          <p:cNvSpPr/>
          <p:nvPr/>
        </p:nvSpPr>
        <p:spPr>
          <a:xfrm>
            <a:off x="6105543" y="-2211430"/>
            <a:ext cx="781492" cy="1977658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>
              <a:defRPr/>
            </a:pPr>
            <a:endParaRPr lang="hu-HU" sz="27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6957" y="2306844"/>
            <a:ext cx="15449362" cy="815664"/>
          </a:xfrm>
        </p:spPr>
        <p:txBody>
          <a:bodyPr>
            <a:normAutofit fontScale="90000"/>
          </a:bodyPr>
          <a:lstStyle/>
          <a:p>
            <a:pPr>
              <a:spcBef>
                <a:spcPts val="2000"/>
              </a:spcBef>
            </a:pPr>
            <a:r>
              <a:rPr lang="hu-HU" sz="4000" dirty="0"/>
              <a:t/>
            </a:r>
            <a:br>
              <a:rPr lang="hu-HU" sz="4000" dirty="0"/>
            </a:br>
            <a:endParaRPr lang="hu-HU" sz="40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02919" y="3532095"/>
            <a:ext cx="15773400" cy="86061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4000" dirty="0"/>
          </a:p>
          <a:p>
            <a:pPr marL="0" indent="0">
              <a:buNone/>
            </a:pPr>
            <a:endParaRPr lang="hu-HU" sz="4000" b="1" dirty="0"/>
          </a:p>
          <a:p>
            <a:pPr>
              <a:buFont typeface="Wingdings" panose="05000000000000000000" pitchFamily="2" charset="2"/>
              <a:buChar char="ü"/>
            </a:pPr>
            <a:endParaRPr lang="hu-HU" sz="4000" b="1" dirty="0"/>
          </a:p>
          <a:p>
            <a:pPr>
              <a:buFont typeface="Wingdings" panose="05000000000000000000" pitchFamily="2" charset="2"/>
              <a:buChar char="ü"/>
            </a:pPr>
            <a:endParaRPr lang="hu-HU" sz="4000" b="1" dirty="0"/>
          </a:p>
          <a:p>
            <a:pPr marL="0" indent="0" algn="ctr">
              <a:buNone/>
            </a:pPr>
            <a:r>
              <a:rPr lang="hu-HU" sz="4000" b="1" dirty="0"/>
              <a:t>Köszönöm szépen a figyelmet!</a:t>
            </a:r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6D7E27AC-0438-45D2-B7F4-D4E2130D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9763" y="850310"/>
            <a:ext cx="2304256" cy="8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41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18568</TotalTime>
  <Words>272</Words>
  <Application>Microsoft Office PowerPoint</Application>
  <PresentationFormat>Egyéni</PresentationFormat>
  <Paragraphs>54</Paragraphs>
  <Slides>6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3</vt:i4>
      </vt:variant>
      <vt:variant>
        <vt:lpstr>Diacímek</vt:lpstr>
      </vt:variant>
      <vt:variant>
        <vt:i4>6</vt:i4>
      </vt:variant>
    </vt:vector>
  </HeadingPairs>
  <TitlesOfParts>
    <vt:vector size="14" baseType="lpstr">
      <vt:lpstr>Arial</vt:lpstr>
      <vt:lpstr>Calibri Light</vt:lpstr>
      <vt:lpstr>Calibri</vt:lpstr>
      <vt:lpstr>IBM Plex Sans</vt:lpstr>
      <vt:lpstr>Wingdings</vt:lpstr>
      <vt:lpstr>Office Theme</vt:lpstr>
      <vt:lpstr>Office-téma</vt:lpstr>
      <vt:lpstr>Egyéni tervezés</vt:lpstr>
      <vt:lpstr>Gyakorlati tapasztalatok – közhatalmi bevételek könyvelése</vt:lpstr>
      <vt:lpstr>72 mp használatának feltételei:</vt:lpstr>
      <vt:lpstr>Jellemző hibák:</vt:lpstr>
      <vt:lpstr>Javasolt megoldás:</vt:lpstr>
      <vt:lpstr>Túlfizetések kezelése: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Szegedi Róza</dc:creator>
  <cp:lastModifiedBy>Vaspöri Judit</cp:lastModifiedBy>
  <cp:revision>468</cp:revision>
  <dcterms:created xsi:type="dcterms:W3CDTF">2021-04-15T10:29:03Z</dcterms:created>
  <dcterms:modified xsi:type="dcterms:W3CDTF">2021-09-29T07:32:39Z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fcab78c-e344-4e77-83e9-eaeb726877df_Enabled">
    <vt:lpwstr>true</vt:lpwstr>
  </property>
  <property fmtid="{D5CDD505-2E9C-101B-9397-08002B2CF9AE}" pid="3" name="MSIP_Label_efcab78c-e344-4e77-83e9-eaeb726877df_SetDate">
    <vt:lpwstr>2021-04-15T10:29:03Z</vt:lpwstr>
  </property>
  <property fmtid="{D5CDD505-2E9C-101B-9397-08002B2CF9AE}" pid="4" name="MSIP_Label_efcab78c-e344-4e77-83e9-eaeb726877df_Method">
    <vt:lpwstr>Standard</vt:lpwstr>
  </property>
  <property fmtid="{D5CDD505-2E9C-101B-9397-08002B2CF9AE}" pid="5" name="MSIP_Label_efcab78c-e344-4e77-83e9-eaeb726877df_Name">
    <vt:lpwstr>TESZT</vt:lpwstr>
  </property>
  <property fmtid="{D5CDD505-2E9C-101B-9397-08002B2CF9AE}" pid="6" name="MSIP_Label_efcab78c-e344-4e77-83e9-eaeb726877df_SiteId">
    <vt:lpwstr>993ec143-6f05-4696-93d7-dd0f1eb0326f</vt:lpwstr>
  </property>
  <property fmtid="{D5CDD505-2E9C-101B-9397-08002B2CF9AE}" pid="7" name="MSIP_Label_efcab78c-e344-4e77-83e9-eaeb726877df_ActionId">
    <vt:lpwstr>1e31c6dd-9a6d-4ec8-af56-3c3466f94fd7</vt:lpwstr>
  </property>
  <property fmtid="{D5CDD505-2E9C-101B-9397-08002B2CF9AE}" pid="8" name="MSIP_Label_efcab78c-e344-4e77-83e9-eaeb726877df_ContentBits">
    <vt:lpwstr>0</vt:lpwstr>
  </property>
</Properties>
</file>