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59"/>
  </p:notesMasterIdLst>
  <p:sldIdLst>
    <p:sldId id="256" r:id="rId2"/>
    <p:sldId id="257" r:id="rId3"/>
    <p:sldId id="282" r:id="rId4"/>
    <p:sldId id="280" r:id="rId5"/>
    <p:sldId id="281" r:id="rId6"/>
    <p:sldId id="283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302" r:id="rId15"/>
    <p:sldId id="291" r:id="rId16"/>
    <p:sldId id="292" r:id="rId17"/>
    <p:sldId id="301" r:id="rId18"/>
    <p:sldId id="293" r:id="rId19"/>
    <p:sldId id="298" r:id="rId20"/>
    <p:sldId id="320" r:id="rId21"/>
    <p:sldId id="300" r:id="rId22"/>
    <p:sldId id="303" r:id="rId23"/>
    <p:sldId id="299" r:id="rId24"/>
    <p:sldId id="341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22" r:id="rId35"/>
    <p:sldId id="313" r:id="rId36"/>
    <p:sldId id="317" r:id="rId37"/>
    <p:sldId id="319" r:id="rId38"/>
    <p:sldId id="325" r:id="rId39"/>
    <p:sldId id="318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46" r:id="rId48"/>
    <p:sldId id="342" r:id="rId49"/>
    <p:sldId id="324" r:id="rId50"/>
    <p:sldId id="334" r:id="rId51"/>
    <p:sldId id="347" r:id="rId52"/>
    <p:sldId id="348" r:id="rId53"/>
    <p:sldId id="351" r:id="rId54"/>
    <p:sldId id="349" r:id="rId55"/>
    <p:sldId id="335" r:id="rId56"/>
    <p:sldId id="350" r:id="rId57"/>
    <p:sldId id="279" r:id="rId58"/>
  </p:sldIdLst>
  <p:sldSz cx="24379238" cy="13716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IBM Plex Sans" panose="020B0503050203000203" pitchFamily="34" charset="0"/>
      <p:regular r:id="rId64"/>
      <p:bold r:id="rId65"/>
      <p:italic r:id="rId66"/>
      <p:boldItalic r:id="rId67"/>
    </p:embeddedFont>
    <p:embeddedFont>
      <p:font typeface="IBM Plex Sans Medium" panose="020B0603050203000203" pitchFamily="34" charset="0"/>
      <p:regular r:id="rId68"/>
      <p:italic r:id="rId69"/>
    </p:embeddedFont>
    <p:embeddedFont>
      <p:font typeface="Roboto Mono" panose="020B0604020202020204" charset="0"/>
      <p:regular r:id="rId70"/>
      <p:bold r:id="rId71"/>
      <p:italic r:id="rId7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6FF"/>
    <a:srgbClr val="D8FBD2"/>
    <a:srgbClr val="70D44B"/>
    <a:srgbClr val="3B3E3F"/>
    <a:srgbClr val="D4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 snapToObjects="1">
      <p:cViewPr varScale="1">
        <p:scale>
          <a:sx n="58" d="100"/>
          <a:sy n="58" d="100"/>
        </p:scale>
        <p:origin x="19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0F9F-3039-6E44-9EC8-53B7D6B1A992}" type="datetimeFigureOut">
              <a:rPr lang="en-HU" smtClean="0"/>
              <a:t>09/16/2021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7A79-70FE-914C-B5B0-2F7783ECF3E1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8472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1pPr>
    <a:lvl2pPr marL="911798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2pPr>
    <a:lvl3pPr marL="1823596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3pPr>
    <a:lvl4pPr marL="2735394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4pPr>
    <a:lvl5pPr marL="3647192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5pPr>
    <a:lvl6pPr marL="4558990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6pPr>
    <a:lvl7pPr marL="5470788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7pPr>
    <a:lvl8pPr marL="6382585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8pPr>
    <a:lvl9pPr marL="7294383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50290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0884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6510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51556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1722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5086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9947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72388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76765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8329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2663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24616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50894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32951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77177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69477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73719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61863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26169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6440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91525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7877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3468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9450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06610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90367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56400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65743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23847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03132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63934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89081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9114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726838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09380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590313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9091968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951561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193007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68480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670289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901263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123868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6490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906986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50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9532755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51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19372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52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504332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53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04036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54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864150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55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853318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56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854023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57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8773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2870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87500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89370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6557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8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7C073C-E0B8-8945-83E2-6A0CD32A70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2032000"/>
            <a:ext cx="7188200" cy="8458200"/>
          </a:xfrm>
          <a:prstGeom prst="rect">
            <a:avLst/>
          </a:prstGeom>
        </p:spPr>
        <p:txBody>
          <a:bodyPr/>
          <a:lstStyle/>
          <a:p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3092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A35842-0DCA-934B-AB37-ACCEC91F2251}"/>
              </a:ext>
            </a:extLst>
          </p:cNvPr>
          <p:cNvSpPr/>
          <p:nvPr userDrawn="1"/>
        </p:nvSpPr>
        <p:spPr>
          <a:xfrm>
            <a:off x="1588" y="13131225"/>
            <a:ext cx="243776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6C682-2916-D54F-B5B9-7275AF26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59256" y="13308114"/>
            <a:ext cx="1432392" cy="257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0346F9-B0E2-C049-95B9-680574FFEAC2}"/>
              </a:ext>
            </a:extLst>
          </p:cNvPr>
          <p:cNvSpPr txBox="1"/>
          <p:nvPr userDrawn="1"/>
        </p:nvSpPr>
        <p:spPr>
          <a:xfrm>
            <a:off x="19662619" y="13278296"/>
            <a:ext cx="250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HU" sz="1400" dirty="0">
                <a:latin typeface="IBM Plex Sans" panose="020B0503050203000203" pitchFamily="34" charset="0"/>
              </a:rPr>
              <a:t>www.idomsoft.hu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671770-64D1-6749-98D1-56793C517210}"/>
              </a:ext>
            </a:extLst>
          </p:cNvPr>
          <p:cNvCxnSpPr>
            <a:cxnSpLocks/>
          </p:cNvCxnSpPr>
          <p:nvPr userDrawn="1"/>
        </p:nvCxnSpPr>
        <p:spPr>
          <a:xfrm>
            <a:off x="22262764" y="13266619"/>
            <a:ext cx="0" cy="3311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1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00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</p:sldLayoutIdLst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38E7F-7623-7946-B1EC-26421917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722" y="2954900"/>
            <a:ext cx="12291952" cy="9325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3F2A5-1712-B74D-BE4B-959BADB58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8799" y="12701199"/>
            <a:ext cx="2257425" cy="405829"/>
          </a:xfrm>
          <a:prstGeom prst="rect">
            <a:avLst/>
          </a:prstGeom>
        </p:spPr>
      </p:pic>
      <p:sp>
        <p:nvSpPr>
          <p:cNvPr id="6" name="Szövegdoboz 13">
            <a:extLst>
              <a:ext uri="{FF2B5EF4-FFF2-40B4-BE49-F238E27FC236}">
                <a16:creationId xmlns:a16="http://schemas.microsoft.com/office/drawing/2014/main" id="{EBFC8623-2E51-2C4F-9282-8C0F3A880282}"/>
              </a:ext>
            </a:extLst>
          </p:cNvPr>
          <p:cNvSpPr txBox="1"/>
          <p:nvPr/>
        </p:nvSpPr>
        <p:spPr>
          <a:xfrm>
            <a:off x="1590564" y="1401372"/>
            <a:ext cx="174318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4400" kern="1400" dirty="0" err="1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Idomsoft</a:t>
            </a:r>
            <a:r>
              <a:rPr lang="hu-HU" sz="44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prezentáció </a:t>
            </a:r>
          </a:p>
          <a:p>
            <a:pPr>
              <a:spcBef>
                <a:spcPts val="1200"/>
              </a:spcBef>
            </a:pPr>
            <a:r>
              <a:rPr lang="hu-HU" sz="44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ASP Gazdálkodási szakrendszer szakmai napja</a:t>
            </a:r>
          </a:p>
        </p:txBody>
      </p:sp>
      <p:sp>
        <p:nvSpPr>
          <p:cNvPr id="7" name="Szövegdoboz 13">
            <a:extLst>
              <a:ext uri="{FF2B5EF4-FFF2-40B4-BE49-F238E27FC236}">
                <a16:creationId xmlns:a16="http://schemas.microsoft.com/office/drawing/2014/main" id="{67123853-7B1C-D543-8AA4-F7835232D6F4}"/>
              </a:ext>
            </a:extLst>
          </p:cNvPr>
          <p:cNvSpPr txBox="1"/>
          <p:nvPr/>
        </p:nvSpPr>
        <p:spPr>
          <a:xfrm>
            <a:off x="1590564" y="11796118"/>
            <a:ext cx="1743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8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ASP Adó – ASP gazdálkodás szakrendszerek kapcsolata - az adókövetelések kezelése, 72 menüpont</a:t>
            </a:r>
          </a:p>
          <a:p>
            <a:pPr>
              <a:spcBef>
                <a:spcPts val="1200"/>
              </a:spcBef>
            </a:pPr>
            <a:r>
              <a:rPr lang="hu-HU" sz="28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2021/09/29</a:t>
            </a:r>
          </a:p>
        </p:txBody>
      </p:sp>
    </p:spTree>
    <p:extLst>
      <p:ext uri="{BB962C8B-B14F-4D97-AF65-F5344CB8AC3E}">
        <p14:creationId xmlns:p14="http://schemas.microsoft.com/office/powerpoint/2010/main" val="268162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5" y="681644"/>
            <a:ext cx="21449657" cy="1125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mp-ban való rögzítés megkezdése előtti teendők – nyitó adatok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902 mp-ban kérjük le a nyitó főkönyvi kivonatot, ellenőrizzük az adatokat, és hasonlítsuk össze, a 72 mp-ban átemelt adatokkal: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rgbClr val="FF0000"/>
                </a:solidFill>
                <a:latin typeface="IBM Plex Sans" panose="020B0503050203000203" pitchFamily="34" charset="0"/>
                <a:ea typeface="Roboto Mono" pitchFamily="2" charset="0"/>
                <a:cs typeface="Lato Light"/>
              </a:rPr>
              <a:t>FONTOS!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solidFill>
                <a:srgbClr val="FF0000"/>
              </a:solidFill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rgbClr val="FF0000"/>
                </a:solidFill>
                <a:latin typeface="IBM Plex Sans" panose="020B0503050203000203" pitchFamily="34" charset="0"/>
                <a:ea typeface="Roboto Mono" pitchFamily="2" charset="0"/>
                <a:cs typeface="Lato Light"/>
              </a:rPr>
              <a:t>A nyitás utáni rendezés során, a 36711332517 számláról a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rgbClr val="FF0000"/>
                </a:solidFill>
                <a:latin typeface="IBM Plex Sans" panose="020B0503050203000203" pitchFamily="34" charset="0"/>
                <a:ea typeface="Roboto Mono" pitchFamily="2" charset="0"/>
                <a:cs typeface="Lato Light"/>
              </a:rPr>
              <a:t>nyitó </a:t>
            </a:r>
            <a:r>
              <a:rPr lang="hu-HU" altLang="hu-HU" sz="2800" dirty="0" err="1">
                <a:solidFill>
                  <a:srgbClr val="FF0000"/>
                </a:solidFill>
                <a:latin typeface="IBM Plex Sans" panose="020B0503050203000203" pitchFamily="34" charset="0"/>
                <a:ea typeface="Roboto Mono" pitchFamily="2" charset="0"/>
                <a:cs typeface="Lato Light"/>
              </a:rPr>
              <a:t>azonosítatlan</a:t>
            </a:r>
            <a:r>
              <a:rPr lang="hu-HU" altLang="hu-HU" sz="2800" dirty="0">
                <a:solidFill>
                  <a:srgbClr val="FF0000"/>
                </a:solidFill>
                <a:latin typeface="IBM Plex Sans" panose="020B0503050203000203" pitchFamily="34" charset="0"/>
                <a:ea typeface="Roboto Mono" pitchFamily="2" charset="0"/>
                <a:cs typeface="Lato Light"/>
              </a:rPr>
              <a:t> befizetés összegét, a 148.348 Ft-ot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rgbClr val="FF0000"/>
                </a:solidFill>
                <a:latin typeface="IBM Plex Sans" panose="020B0503050203000203" pitchFamily="34" charset="0"/>
                <a:ea typeface="Roboto Mono" pitchFamily="2" charset="0"/>
                <a:cs typeface="Lato Light"/>
              </a:rPr>
              <a:t>át kell vezetni a 3632 ellenszámlára!!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dirty="0">
                <a:solidFill>
                  <a:srgbClr val="FF0000"/>
                </a:solidFill>
                <a:latin typeface="IBM Plex Sans" panose="020B0503050203000203" pitchFamily="34" charset="0"/>
                <a:ea typeface="Roboto Mono" pitchFamily="2" charset="0"/>
                <a:cs typeface="Lato Light"/>
              </a:rPr>
              <a:t>(év végén a 3632 számla egyenlegét pedig át kell vezetni a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dirty="0">
                <a:solidFill>
                  <a:srgbClr val="FF0000"/>
                </a:solidFill>
                <a:latin typeface="IBM Plex Sans" panose="020B0503050203000203" pitchFamily="34" charset="0"/>
                <a:ea typeface="Roboto Mono" pitchFamily="2" charset="0"/>
                <a:cs typeface="Lato Light"/>
              </a:rPr>
              <a:t>36711332517 számlára)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solidFill>
                <a:srgbClr val="FF0000"/>
              </a:solidFill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nyitó </a:t>
            </a:r>
            <a:r>
              <a:rPr lang="hu-HU" altLang="hu-HU" sz="28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azonosítatlan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befizetés összege: 148.348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Túlfizetés: 5.927.994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Összesen: 6.076.342,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ez az összeg szerepel a 36711332517 számlán.</a:t>
            </a:r>
            <a:endParaRPr lang="hu-HU" sz="2800" dirty="0"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748854D-C67C-4ADC-9C6D-3A4368CD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115" y="5702531"/>
            <a:ext cx="11403718" cy="571915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7B37903-A838-4793-85A8-FAB1A4B25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996" y="3009207"/>
            <a:ext cx="11387648" cy="24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8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4" y="1479665"/>
            <a:ext cx="20632189" cy="1141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mp-ban való rögzítés megkezdése előtti teendők – nyitó adatok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nyitó adatokat hasonlítsuk össze, a 902 mp-ban lekért nyitó főkönyvben lévő adatokkal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adatokban eltérés nincs, ezért a tételeket könyvelés nélkül beemeljük.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Ebben az esetben a nyitó adatnál nem volt értékvesztés.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Ha a nyitó bizonylaton van értékvesztés könyvelve, akkor a nyitó adatokhoz be kell írni kézzel. (várhatóan 2022. évtől már automatikusan meg fog jelenni átemeléskor az értékvesztés összege is.)</a:t>
            </a: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1DC3F0D-1240-4B3C-8160-C78BB51C2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55" y="3579482"/>
            <a:ext cx="13433366" cy="68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3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6" y="1128409"/>
            <a:ext cx="20600352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mp-ban a nyitó adatok rögzítése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könyvelés nélkül beemelt </a:t>
            </a: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nyitó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adatok, megjelennek az előző időszak oszlopban  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  <a:sym typeface="Wingdings" panose="05000000000000000000" pitchFamily="2" charset="2"/>
              </a:rPr>
              <a:t> ezekkel az adatokkal, a későbbiekben számol a rendszer, ezért kell, hogy az adatok megjelenjenek ebben az oszlopban.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  <a:sym typeface="Wingdings" panose="05000000000000000000" pitchFamily="2" charset="2"/>
              </a:rPr>
              <a:t>(ha nem került beemelésre a nyitó adat, az előző időszak oszlopába, akkor a további állományváltozások beemelésekor, a változás adatok oszlopban megjelenő összeget ellenőrizni kell, szükség esetén felül kell írni, mert a változás oszlopban  megjelenő összeggel kerülnek az automatikus </a:t>
            </a:r>
            <a:r>
              <a:rPr lang="hu-HU" altLang="hu-HU" sz="2800" dirty="0" err="1">
                <a:latin typeface="IBM Plex Sans" panose="020B0503050203000203" pitchFamily="34" charset="0"/>
                <a:ea typeface="Roboto Mono" pitchFamily="2" charset="0"/>
                <a:cs typeface="Lato Light"/>
                <a:sym typeface="Wingdings" panose="05000000000000000000" pitchFamily="2" charset="2"/>
              </a:rPr>
              <a:t>kontírok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  <a:sym typeface="Wingdings" panose="05000000000000000000" pitchFamily="2" charset="2"/>
              </a:rPr>
              <a:t> megképzésre. )</a:t>
            </a: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13E4944-A994-4954-91B0-3DB8F0AB6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76" y="6251171"/>
            <a:ext cx="19989038" cy="514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7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5" y="1031132"/>
            <a:ext cx="20736539" cy="1099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mp-ban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 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teljesítés adatok átemelése előtti teendők – Pénzforgalmi adatátvétel </a:t>
            </a:r>
          </a:p>
          <a:p>
            <a:endParaRPr lang="hu-HU" sz="2800" dirty="0">
              <a:latin typeface="IBM Plex Sans" panose="020B0503050203000203" pitchFamily="34" charset="0"/>
              <a:ea typeface="Roboto Mono" pitchFamily="2" charset="0"/>
            </a:endParaRPr>
          </a:p>
          <a:p>
            <a:endParaRPr lang="hu-HU" sz="2800" dirty="0">
              <a:solidFill>
                <a:srgbClr val="FF0000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Javaslatunk: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Egyeztetni az adó szakrendszer ügyintézőjével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Kinyomtatott  számlakivonatok listája legyen az egyeztetés alapja, melyet az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Adó szakrendszer ügyintézője aláír, dátummal ellát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átemelt kivonatok sorszámainak és egyenlegeinek ellenőrzése 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  <a:sym typeface="Wingdings" panose="05000000000000000000" pitchFamily="2" charset="2"/>
              </a:rPr>
              <a:t> az adó szakrendszerben megtörtént-e minden kivonat rögzítése, a nyitó / záró egyenleg rendben vannak-e</a:t>
            </a: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9AD942F-B71F-4B3B-B0D4-2C66E1D9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011" y="1666936"/>
            <a:ext cx="12885078" cy="37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6" y="1011677"/>
            <a:ext cx="20775450" cy="720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mp-ban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 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teljesítés adatok átemelése - Pénzforgalmi adatátvétel 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endParaRPr lang="hu-HU" sz="2800" dirty="0"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ASP ADÓ szakrendszerben a pénzforgalom könyvelése </a:t>
            </a:r>
            <a:r>
              <a:rPr lang="hu-HU" altLang="hu-HU" sz="2800" b="1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teljeskörűen</a:t>
            </a: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megtörtént, ezért a pénzügyi teljesítés dátumának kitöltése után, az adatok </a:t>
            </a:r>
            <a:r>
              <a:rPr lang="hu-HU" altLang="hu-HU" sz="2800" b="1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átemelhetőek</a:t>
            </a:r>
            <a:endParaRPr lang="hu-HU" altLang="hu-HU" sz="2800" b="1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pénzforgalmi tételek rögzítése során: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adónemre elszámolt bevételhez kapcsolódik bizonylat, amit a program generál, 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többi pénzforgalmi tétel esetében nincs követelés kapcsolat, mivel azokat csak a pénzügyi számvitelben kell elszámolni. </a:t>
            </a: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3082B85-3F26-49B9-8809-E188DC50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60" y="4068736"/>
            <a:ext cx="11977056" cy="20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3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5" y="1225685"/>
            <a:ext cx="20950547" cy="933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mp-ban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 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teljesítés adatok átemelése - Pénzforgalmi adatátvétel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lekérdezésnél </a:t>
            </a: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fontos figyelni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az utolsó feldolgozott kivonat dátumára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, hogy </a:t>
            </a:r>
            <a:r>
              <a:rPr lang="hu-HU" altLang="hu-HU" sz="2800" dirty="0">
                <a:highlight>
                  <a:srgbClr val="FFFF00"/>
                </a:highlight>
                <a:latin typeface="IBM Plex Sans" panose="020B0503050203000203" pitchFamily="34" charset="0"/>
                <a:ea typeface="Roboto Mono" pitchFamily="2" charset="0"/>
                <a:cs typeface="Lato Light"/>
              </a:rPr>
              <a:t>ne maradjon ki feldolgozandó kivonat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  (Kinyomtatott  számlakivonatok listáján és a felületen is ellenőrizzük)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nem jelennek meg a listában: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A már feldolgozott kivonatok és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azok a számlakivonatoknak az adatai sem, </a:t>
            </a: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amelyek az Adó szakrendszerben nem kerültek könyvelésre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 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Bizonylat az adott időszakra összesítve, míg az utalványrendeletek a napi pénzforgalomnak megfelelően bontva jönnek létre.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program a nyitó bevétel és kiadások adatai alapján a záró egyenleget ellenőrzi.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adatok véglegesítése a &lt;Pénzforgalom véglegesítése&gt; funkcióval történik meg.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944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5" y="1050587"/>
            <a:ext cx="20736539" cy="101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mp-ban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 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teljesítés adatok átemelése - Pénzforgalmi adatátvétel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átemelt adatok: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sz="2800" dirty="0">
                <a:solidFill>
                  <a:srgbClr val="0033FF"/>
                </a:solidFill>
                <a:latin typeface="IBM Plex Sans" panose="020B0503050203000203" pitchFamily="34" charset="0"/>
                <a:ea typeface="Roboto Mono" pitchFamily="2" charset="0"/>
              </a:rPr>
              <a:t>Véglegesítés előtt az átemelt adatok ellenőrzése, mert a pénzforgalom véglegesítése után visszavonásra lehetőség nincs!</a:t>
            </a: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582BBC-74F3-4425-B451-BA75AD576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752" y="2972073"/>
            <a:ext cx="17506602" cy="7448137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53E4ED1A-BBB5-4CA6-9AE0-263CE03D5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1" y="1629295"/>
            <a:ext cx="9890730" cy="25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1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5" y="415636"/>
            <a:ext cx="21130951" cy="130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mp-ban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 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teljesítés adatok átemelése - Pénzforgalmi adatátvétel 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véglegesítést követően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elkészült bizonylatok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és utalványrendeletek száma megjelenik a felületen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8378AB7-BE3B-4BC8-83D3-41DC8F158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982" y="1189947"/>
            <a:ext cx="9051470" cy="110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08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064029" y="764772"/>
            <a:ext cx="22270111" cy="1046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mp-ban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 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teljesítés adatok átemelése - Pénzforgalmi adatátvétel 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bizonylatok a 1421 menüpontban, az utalványrendeletek a 91 menüpontban találhatóak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sz="2800" dirty="0">
                <a:latin typeface="IBM Plex Sans" panose="020B0503050203000203" pitchFamily="34" charset="0"/>
                <a:ea typeface="Roboto Mono" pitchFamily="2" charset="0"/>
              </a:rPr>
              <a:t>Igazolás és véglegesítést követően a könyvelésük megtörténik.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BED8E6A-C5F3-4BDA-8919-CC2E864FB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98" y="3613777"/>
            <a:ext cx="12635211" cy="606223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37AC6E0-4559-4FE5-8B47-61B97944E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6958" y="3613777"/>
            <a:ext cx="7743732" cy="60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15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5" y="881149"/>
            <a:ext cx="20815069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mp-ban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 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teljesítés adatok átemelése  - Pénzforgalmi adatátvétel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pénzforgalmi adatok véglegesítését követően, az utolsónak átemelt nap megjelenik a felületen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A9B9201-E8B8-4688-B2FC-197CAE57F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21" y="4075154"/>
            <a:ext cx="15897080" cy="718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6" y="1097280"/>
            <a:ext cx="20615562" cy="1064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Felhasználók visszajelzései </a:t>
            </a:r>
          </a:p>
          <a:p>
            <a:pPr algn="ctr"/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menüpont fejlesztése során nagy hangsúlyt fektettünk arra, hogy a kialakított felület a felhasználók munkáját megkönnyítse. 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menüpontban való rögzítésekről a felhasználók az alábbi visszajelzéseket  küldték: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	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„a napi pénzforgalom feldolgozása lényegesen egyszerűbb, gyorsabb,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	az állományváltozásokat automatikusan számolja a program az adategyeztetést követően könyvelhető,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	a túlfizetések kezelése a 2021. évtől bevezetett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adónemenkénti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szétbontásnak köszönhetően teljesen nyomon követhető”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„minden tekintetben lényegesen gyorsabb a helyi adó követelések és bevételek feldolgozásának folyamata”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„összességében lényegesen gyorsabb a helyi adók könyvelése, élvezik a használatát ”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„egyszerűbb, gyorsabb adatfeldolgozás, a pénzforgalom és a követelésállomány tekintetében egyaránt,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pontosak az adó szakrendszerből átvett adatokból a számítások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összességében időtakarékos”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  <a:latin typeface="IBM Plex Sans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498060"/>
            <a:ext cx="21044642" cy="1125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 – Időszaki zárás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adatemelések gyakorisága lehet: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Havi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Negyedéves 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FONTOS, hogy az ASP ADÓ szakrendszerben a könyvelés </a:t>
            </a:r>
            <a:r>
              <a:rPr lang="hu-HU" altLang="hu-HU" sz="2400" b="1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teljeskörűen</a:t>
            </a:r>
            <a:r>
              <a:rPr lang="hu-HU" altLang="hu-HU" sz="24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megtörténjen az átemelés idejére vonatkozóan.</a:t>
            </a: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Javaslatunk: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az átemelés megkezdése előtt, át kell kérni az adó szakrendszer gazdálkodási összesítőjét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kinyomtatott és aláírt és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xls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 Formátumban is.   </a:t>
            </a: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 minden átemelt időszak után, könyvelés után  ellenőrizzük az adatokat.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gazdálkodási összesítő követelés / kötelezettség záró állományát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Hasonlítsuk össze a 902 mp-ban lekért negyedévi főkönyv adataival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291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089498"/>
            <a:ext cx="21725578" cy="1253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záró egyenleg eltérését az </a:t>
            </a:r>
            <a:r>
              <a:rPr lang="hu-HU" altLang="hu-HU" sz="2800" b="1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xls</a:t>
            </a: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 27. sorában ellenőrizni kell. Abban az esetben, ha az eltérés nem nulla, az adatok átemelése nem kezdhető meg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B5628-96D8-40CF-8346-D0FC9E689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13" y="3423307"/>
            <a:ext cx="16858211" cy="94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410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5" y="1064029"/>
            <a:ext cx="21081075" cy="1184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átemelése: – Időszaki zárás</a:t>
            </a:r>
          </a:p>
          <a:p>
            <a:endParaRPr lang="hu-HU" sz="2800" dirty="0"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Felhasználó által jelzett probléma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adó állományváltozás könyvelésénél olyan hiba jelentkezett, hogy az adó szakrendszer által negyedévente megküldött zárási összesítőn kiközölt adatok, a zárási összesítő részeként megküldött „Átadott Adatok a Gazdálkodási Rendszernek”, valamint a 72 mp-ban átvett adatok az állományváltozás tekintetében eltértek egymástól. Gondot okozott, hogy melyik adatot fogadjuk el, mi alapján könyveljük le az állomány változást. Az adó szakrendszerrel dolgozó kollégákat kérdeztük a hiba jelenség okáról és azt a választ kaptuk, hogy a könyvelés folyamatos és ez azt jelenti, hogy az előző időszakra is könyvelnek, tehát soha nem fogjuk azt az adatot látni, amit a negyedéves zárások folyamán kiközölnek részünkre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Válasz: 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Jelenleg azt tanácsoljuk, hogy a zárás után egyeztessen a felhasználó az adós kollégával, hogy megegyeznek-e az adatok.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Év elején fennálló eltérés esetén, az is előfordulhat, hogy nem integráltan könyveltek korábban, és nem a második félévi valós számfejtésből könyveltek, hanem a december havi számfejtésből.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9BADF37-0F29-48E5-A4B2-3A1BD6DE5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7555" y="473732"/>
            <a:ext cx="6789507" cy="51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0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6" y="831273"/>
            <a:ext cx="21280580" cy="101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Számlafejtés dátumának kiválasztása után, adatkérés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lvl="1" algn="just">
              <a:lnSpc>
                <a:spcPct val="150000"/>
              </a:lnSpc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hu-HU" alt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Az adó szakrendszerben az első negyedéves zárás nem végleges egészen addig,  amíg nem történt meg a gazdálkodásnak az átadás. 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endParaRPr lang="hu-HU" alt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hu-HU" alt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		Addig amíg nem végleges a zárás, abban az esetben a két szakrendszer adatai között eltérés lehetséges.</a:t>
            </a:r>
          </a:p>
          <a:p>
            <a:pPr lvl="1" algn="just">
              <a:lnSpc>
                <a:spcPct val="150000"/>
              </a:lnSpc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1328122-8C68-4BC1-8033-4C43CA8EE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637" y="4958896"/>
            <a:ext cx="13206330" cy="234906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4FA0056-AE65-46B3-9F15-EF7D86922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6185" y="1515726"/>
            <a:ext cx="6843353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1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089498"/>
            <a:ext cx="21725578" cy="1189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Számlafejtés adatainak ellenőrzése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sárgával jelölt részekben történt változás az előző negyedévhez képest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6CE9ACF-A913-4449-B878-8229AC81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171" y="4398406"/>
            <a:ext cx="21725578" cy="66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46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363287" y="1206230"/>
            <a:ext cx="21652356" cy="1189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Számlafejtés adatainak ellenőrzése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tárgyévi előírás </a:t>
            </a:r>
            <a:r>
              <a:rPr lang="pt-BR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= H3-H9-(H19+H20)+M21-H22+E3</a:t>
            </a: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51.756.639 – 0-(79.550+0)+0-00 = 51.677.089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Átsorolás következő éviből tárgyévibe sornál az összeg: 17.276.263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értékvesztés állománya: 457.844.397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Egyéb törlés: 39.900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8700B01-E24C-4981-874E-F356865CF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842" y="2344604"/>
            <a:ext cx="9459552" cy="833153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B5B96C0-F3EB-44EB-893C-0418B0074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844" y="7449827"/>
            <a:ext cx="10897026" cy="276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2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346662"/>
            <a:ext cx="21103008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Állományváltozások beemelése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33F1434-E08D-4E5E-AD4B-EF0D48C3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44" y="3431065"/>
            <a:ext cx="14915481" cy="378933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1FCCD01-A53E-41A4-BC8E-92D41BA23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748" y="7777812"/>
            <a:ext cx="9384888" cy="30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9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530718"/>
            <a:ext cx="21083552" cy="1061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állományváltozás bizonylatának ellenőrzése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bizonylat összege: 512.693.852 –re módosult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könyvelt tételsorok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0A854E2-8447-44DA-A011-C77EEC65D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872" y="3213136"/>
            <a:ext cx="7905669" cy="315441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0D22A58-C5C1-4F50-B2C7-662FCD56F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113" y="7613283"/>
            <a:ext cx="164123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3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213658"/>
            <a:ext cx="21529964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112 menüpontban lévő követelése ellenőrzése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119735F-31D0-40CD-BAA2-7BD20DEF7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39" y="5676797"/>
            <a:ext cx="21054676" cy="37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59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575881"/>
            <a:ext cx="20986276" cy="1061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112 menüpontban lévő követelése tételeinek  ellenőrzése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A7533A1-E17C-4383-B111-0289744CC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017" y="3229717"/>
            <a:ext cx="12618405" cy="83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9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5" y="1080655"/>
            <a:ext cx="20765191" cy="1169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Felhasználók visszajelzései 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menüpont fejlesztése során nagy hangsúlyt fektettünk arra, hogy a kialakított felület a felhasználók munkáját megkönnyítse. 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menüpontban való rögzítésekről a felhasználók az alábbi visszajelzéseket  küldték: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 nagyban megkönnyíti az adók könyvelését. 72 mp használata előtt egy pénzügyileg "forgalmasabb" adó lekönyvelése (pl.: kommunális adó) - 1-2 órát vett el a munkaidőből. A menüpont használatával ez lecsökkent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max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 10 percre. Aki még nem használja és beszélek vele, rábeszélem, hogy használja. A használata megbízható.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Kezdem már átlátni az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állományváltozásos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könyvelést is, így már ehhez sem félek hozzákezdeni és évente nem 1x, évvégén könyvelem az állományváltozást, hanem negyedévente</a:t>
            </a: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alt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Abban az esetben, ha a rendezés év közben történik, és a nyitó adatokban eltérés volt, vagy a nyitó adatok beemelése könyvelés nélkül nem történt meg: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4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	A pénzforgalom könyvelése mindenképpen jelentős előrelépést jelentett viszont a negyedéves állományváltozás esetén rendkívül körülményes és bonyolult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az időpontok miatt nehéz a javítás, korrigálás  egyes esetekben megoldhatatlan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bonyolult logika szerint lehet kikalkulálni hogy mennyit kell könyvelnünk hogy egyezzünk az adózárással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véleményem szerint nagyon nagy szükség lenne egy 72 mp használata- az alapoktól, egyszerűen  - oktatásra!!! </a:t>
            </a:r>
            <a:endParaRPr lang="hu-HU" dirty="0">
              <a:solidFill>
                <a:schemeClr val="bg1"/>
              </a:solidFill>
              <a:latin typeface="IBM Plex Sans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49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556426"/>
            <a:ext cx="20927910" cy="1046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Pénzforgalom utólagos helyesbítésének beemelése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Túlfizetés elszámolása adónemre elszámolt bevételre =(-1) * (K19 + K20 + K4)  =(-1)*( - )79.550+0+0 =   79.550 </a:t>
            </a: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bizonylatok a 1421 menüpontban,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utalványrendeletek a 91 menüpontban találhatóak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sz="2800" dirty="0">
                <a:latin typeface="IBM Plex Sans" panose="020B0503050203000203" pitchFamily="34" charset="0"/>
                <a:ea typeface="Roboto Mono" pitchFamily="2" charset="0"/>
              </a:rPr>
              <a:t>Igazolás és véglegesítést követően a könyvelésük megtörténik.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08E4616-B5B6-4C1F-9EBA-04156DFAC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477" y="5324441"/>
            <a:ext cx="19988637" cy="306711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BEEB3FC-8BA1-4D25-AEA5-E1BCA7931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8350" y="8668025"/>
            <a:ext cx="8047530" cy="30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0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480835" y="1575881"/>
            <a:ext cx="20990059" cy="1061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ba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első negyedévre átemelt  adatokat, könyvelés után  ellenőrizzük: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gazdálkodási összesítő követelés / kötelezettség záró állományát	</a:t>
            </a:r>
          </a:p>
          <a:p>
            <a:pPr marL="1371600" lvl="2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papír alapú listán</a:t>
            </a:r>
          </a:p>
          <a:p>
            <a:pPr marL="1371600" lvl="2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átkért adatoknál</a:t>
            </a:r>
          </a:p>
          <a:p>
            <a:pPr marL="1371600" lvl="2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Excel formátumban megkapott állományon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hasonlítsuk össze, a 902 mp-ban lekért negyedévi főkönyv adataival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Pl.: Behajthatatlan követelés: 132.550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79A3C70-D33D-440A-B09E-1C8BBA36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018" y="3820200"/>
            <a:ext cx="9099068" cy="71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8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459150"/>
            <a:ext cx="21044642" cy="1046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</a:t>
            </a:r>
            <a:r>
              <a:rPr lang="hu-HU" altLang="hu-HU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ba</a:t>
            </a:r>
            <a:r>
              <a:rPr lang="hu-HU" altLang="hu-HU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első negyedévre átemelt  adatokat, könyvelés után  ellenőrizzük.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gazdálkodási összesítő követelés / kötelezettség záró állományát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Össze kell hasonlítani  a 902 mp-ban lekért negyedévi főkönyv adataival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Tárgyévi követelés: 512.693.852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Költségvetési évet követő követelés : 0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Értékvesztés összege: 457.844.397</a:t>
            </a: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6D2E866-B4B9-492F-B991-154C07DC5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028" y="1995141"/>
            <a:ext cx="12096039" cy="93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75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814647"/>
            <a:ext cx="21881220" cy="1110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első negyedévre átemelt  adatokat, könyvelés után  ellenőrizzük.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gazdálkodási összesítő követelés / kötelezettség záró állományát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hasonlítsuk össze, a 902 mp-ban lekért negyedévi főkönyv adataival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2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Azonosítatlan</a:t>
            </a:r>
            <a:r>
              <a:rPr lang="hu-HU" altLang="hu-HU" sz="2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befizetés :148.348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túlfizetés :  5.848.444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200" dirty="0">
              <a:solidFill>
                <a:srgbClr val="FF0000"/>
              </a:solidFill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6712C3E-7996-4C12-BBE2-F8FD11C3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062" y="5825067"/>
            <a:ext cx="2011111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9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249009" y="814647"/>
            <a:ext cx="21881220" cy="949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mp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-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</a:t>
            </a:r>
            <a:r>
              <a:rPr lang="es-ES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ban</a:t>
            </a:r>
            <a:r>
              <a:rPr lang="es-ES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a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z állományváltozás adatainak átemelése, rögzítése – Időszaki zárás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II. Negyedéves adatok átemelése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 minden átemelt időszak után, könyvelés után  ellenőrizzük az adatokat.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gazdálkodási összesítő követelés / kötelezettség záró állományát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Hasonlítsuk össze a 902 mp-ban lekért II. negyedévi főkönyv adataival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hu-HU" alt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Az adó szakrendszerben az első féléves zárás nem végleges egészen addig,  amíg nem történt meg a gazdálkodásnak az átadás. 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endParaRPr lang="hu-HU" alt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hu-HU" alt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		Addig amíg nem végleges a zárás, abban az esetben a két szakrendszer adatai között eltérés lehetséges.</a:t>
            </a:r>
          </a:p>
          <a:p>
            <a:pPr lvl="1" algn="just">
              <a:lnSpc>
                <a:spcPct val="150000"/>
              </a:lnSpc>
            </a:pPr>
            <a:endParaRPr lang="hu-HU" altLang="hu-HU" sz="2000" dirty="0">
              <a:solidFill>
                <a:srgbClr val="FF0000"/>
              </a:solidFill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solidFill>
                <a:srgbClr val="FF0000"/>
              </a:solidFill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7834D8F-FEF7-4B49-A06F-1CB95667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6516" y="1408782"/>
            <a:ext cx="6843353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8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914400"/>
            <a:ext cx="21375382" cy="1189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havi átemelés esetén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megtörténtek az adatátemelések, 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pénzforgalom és állományváltozások  </a:t>
            </a:r>
            <a:r>
              <a:rPr lang="hu-HU" altLang="hu-HU" sz="24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esetén a havi adatátemelés bemutatás 2021.08. havi adatokkal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adatátemelést követően a gazdálkodási összesítő követelés / kötelezettség záró állományát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Hasonlítsuk össze, a 902 mp-ban lekért 8. havi főkönyv adataival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Adónemre elszámolt bevétel tárgyévi/adózói befizetés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Beazonosítás alatt álló tételek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Költségvetéstől visszakapott: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Túlfizetés visszautalása/Más adószámlára átvezetés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Költségvetési számlára átvezetés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6D949C2-1AA4-4382-BC00-35AF5457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636" y="6357256"/>
            <a:ext cx="12453259" cy="62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51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132116"/>
            <a:ext cx="22211607" cy="1125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havi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Adónemre elszámolt bevétel tárgyévi/adózói befizetés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Beazonosítás alatt álló tételek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Költségvetéstől visszakapott: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Túlfizetés visszautalása/Más adószámlára átvezetés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Költségvetési számlára átvezetés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solidFill>
                  <a:srgbClr val="FF0000"/>
                </a:solidFill>
                <a:latin typeface="IBM Plex Sans" panose="020B0503050203000203" pitchFamily="34" charset="0"/>
                <a:ea typeface="Roboto Mono" pitchFamily="2" charset="0"/>
                <a:cs typeface="Lato Light"/>
              </a:rPr>
              <a:t>21 egyéb utalás = saját költségvetésnek való utalásnak minősül</a:t>
            </a:r>
          </a:p>
          <a:p>
            <a:pPr algn="just">
              <a:lnSpc>
                <a:spcPts val="5000"/>
              </a:lnSpc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4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Adó szakrendszer Bevételi jogcímei és kiadási jogcímei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6D949C2-1AA4-4382-BC00-35AF5457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898" y="1814151"/>
            <a:ext cx="12054209" cy="602710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4DFE650-360E-475A-BA10-95D10C79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1" y="6858000"/>
            <a:ext cx="6818333" cy="452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158D227-7064-4463-ADC7-6BC093B2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36" y="6982691"/>
            <a:ext cx="5733325" cy="453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98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764772"/>
            <a:ext cx="21712844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 havi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8. havi pénzforgalom beemelése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628EBDB-5E42-4B20-868A-6A659DC2C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1" y="5051903"/>
            <a:ext cx="13893058" cy="588499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D80C4EF-9B00-4338-9C6B-19A854544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176" y="1914579"/>
            <a:ext cx="11948128" cy="40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76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030778"/>
            <a:ext cx="21180829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havi átemelés esetén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8. havi pénzforgalom beemelése során a bizonylatok, </a:t>
            </a:r>
            <a:r>
              <a:rPr lang="hu-HU" altLang="hu-HU" sz="20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utrendek</a:t>
            </a: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elkészülnek, a sablonoknak megfelelően a kontírozott állapotban jönnek létre.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bizonylatok a 1421 menüpontban,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utalványrendeletek a 91 menüpontban találhatóak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sz="2800" dirty="0">
                <a:latin typeface="IBM Plex Sans" panose="020B0503050203000203" pitchFamily="34" charset="0"/>
                <a:ea typeface="Roboto Mono" pitchFamily="2" charset="0"/>
              </a:rPr>
              <a:t>Igazolás és véglegesítést követően a könyvelésük megtörténik</a:t>
            </a: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DC74861-80A7-45E1-AE47-83482B8D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1" y="3275244"/>
            <a:ext cx="9385985" cy="37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72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014311" y="938630"/>
            <a:ext cx="22507170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havi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8. havi állományváltozás beemelésének adatai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FC3188B-0118-4603-BF9E-0EA486C30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11" y="2926081"/>
            <a:ext cx="22204127" cy="79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6" y="1379913"/>
            <a:ext cx="20565686" cy="114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Központi </a:t>
            </a:r>
            <a:r>
              <a:rPr lang="hu-HU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kontír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sablonok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menüpontban központi </a:t>
            </a:r>
            <a:r>
              <a:rPr lang="hu-HU" sz="3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kontír</a:t>
            </a:r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 sablonok kerültek meghatározásra az alábbi adónemeknél: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Építményadó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Telekadó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Magánszemélyek kommunális adója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Helyi iparűzési adó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Földbérbeadásból származó jövedelem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Pótlék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Bírság és végrehajtási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ktg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Egyéb bevételek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Talajterhelési díj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Gépjárműadó  (csak a pénzforgalmi részeknél vannak központi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kontír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sablonok!  6 db)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Azokat az adónemeket javasoljuk átemelni a 72 menüpontban, amelyekhez központi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kontír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sablonok kerültek kialakításra.</a:t>
            </a:r>
            <a:endParaRPr lang="en-US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  <a:latin typeface="IBM Plex Sans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15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938630"/>
            <a:ext cx="21842310" cy="1125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havi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8. havi állományváltozás </a:t>
            </a:r>
            <a:r>
              <a:rPr lang="hu-HU" altLang="hu-HU" sz="20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beemelése előtti ellenőrzés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902 mp-ban főkönyvi kivonat lekérése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3513517 főkönyv: 587.183.361 (+) tárgyévi előírás 60.504.682 &lt;</a:t>
            </a:r>
            <a:r>
              <a:rPr lang="hu-HU" altLang="hu-HU" sz="2000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változás adatok oszlop adata</a:t>
            </a: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&gt; (–) egyéb törlés 40.443.209 &lt;</a:t>
            </a:r>
            <a:r>
              <a:rPr lang="hu-HU" altLang="hu-HU" sz="2000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változás adatok oszlop adata</a:t>
            </a: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&gt; = 607.244.834 ami egyező a H 26 cella adatával.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A888145-7B02-4297-BB19-C2E366CA8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5" y="4737682"/>
            <a:ext cx="16395965" cy="67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46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938630"/>
            <a:ext cx="21842310" cy="1125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havi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8. havi állományváltozás </a:t>
            </a:r>
            <a:r>
              <a:rPr lang="hu-HU" altLang="hu-HU" sz="20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beemelése előtti ellenőrzés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902 mp-ban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352351 főkönyv: 40.054.500 (+) évet követő  előírás 8.933.402 &lt;</a:t>
            </a:r>
            <a:r>
              <a:rPr lang="hu-HU" altLang="hu-HU" sz="2000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változás adatok oszlop adata</a:t>
            </a: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&gt; (–) egyéb törlés 20.000 &lt;</a:t>
            </a:r>
            <a:r>
              <a:rPr lang="hu-HU" altLang="hu-HU" sz="2000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változás adatok oszlop adata</a:t>
            </a: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&gt; = 48.967.902 ami egyező a I 26 cella adatával.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7A07909-B0C6-4D3C-8CC6-2EB0BD265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75" y="5256603"/>
            <a:ext cx="18610286" cy="5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938630"/>
            <a:ext cx="21842310" cy="933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 havi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8. havi állományváltozás beemelése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Pénzforgalom utólagos helyesbítésének beemelése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7B17D78-7978-4913-9648-D02EC23F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307" y="2163246"/>
            <a:ext cx="7060006" cy="120579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9DDA427-E94F-4A7E-BB78-9868DF3C2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156" y="4493844"/>
            <a:ext cx="14258484" cy="236415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7B925A4-87DF-494B-896A-A72EDEB70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975" y="7415064"/>
            <a:ext cx="6932814" cy="18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34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938630"/>
            <a:ext cx="21842310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havi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Könyvelés után ellenőrzések elvégzése 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ECD5D66-13E6-4C83-A18A-549B7BF5E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31" y="2974974"/>
            <a:ext cx="19052714" cy="77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02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938630"/>
            <a:ext cx="21842310" cy="804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havi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AB4C19B-5A08-40E0-B090-16B5B984D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16" y="2297939"/>
            <a:ext cx="21721283" cy="66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53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938630"/>
            <a:ext cx="21842310" cy="804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havi átemelés esetén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04BAA22-9480-470A-913D-2F3C00FA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10" y="2443942"/>
            <a:ext cx="20768188" cy="74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99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938630"/>
            <a:ext cx="21842310" cy="804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havi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A234C75-61A4-40BF-85DD-5ED6C9914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59" y="2161309"/>
            <a:ext cx="23018959" cy="74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83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938630"/>
            <a:ext cx="21842310" cy="1189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augusztus havi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1423 mp-ban lévő bizonylat </a:t>
            </a:r>
            <a:r>
              <a:rPr lang="hu-HU" altLang="hu-HU" sz="20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kontír</a:t>
            </a: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tételei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FA7A805-39DA-4D31-B4D1-788ADC3A7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102" y="2109763"/>
            <a:ext cx="6827066" cy="212551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96A4F17-0CB9-47B0-BC74-B365A852A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70" y="4403772"/>
            <a:ext cx="15278792" cy="77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67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080007"/>
            <a:ext cx="21978844" cy="11555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szeptemberi átemelés esetén </a:t>
            </a:r>
          </a:p>
          <a:p>
            <a:endParaRPr lang="hu-HU" altLang="hu-HU" sz="3200" b="1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Lato Light"/>
            </a:endParaRPr>
          </a:p>
          <a:p>
            <a:r>
              <a:rPr lang="hu-HU" altLang="hu-HU" sz="24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FONTOS, hogy az ASP ADÓ szakrendszerben a könyvelés </a:t>
            </a:r>
            <a:r>
              <a:rPr lang="hu-HU" altLang="hu-HU" sz="2400" b="1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teljeskörűen</a:t>
            </a:r>
            <a:r>
              <a:rPr lang="hu-HU" altLang="hu-HU" sz="24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megtörténjen az átemelés idejére vonatkozóan.</a:t>
            </a:r>
          </a:p>
          <a:p>
            <a:endParaRPr lang="hu-HU" altLang="hu-HU" sz="2400" b="1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endParaRPr lang="hu-HU" altLang="hu-HU" sz="2400" b="1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Javaslatunk:</a:t>
            </a:r>
          </a:p>
          <a:p>
            <a:pPr lvl="1" algn="just">
              <a:lnSpc>
                <a:spcPts val="5000"/>
              </a:lnSpc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az átemelés megkezdése előtt, át kell kérni az adó szakrendszer gazdálkodási összesítőjét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kinyomtatott és aláírt és</a:t>
            </a:r>
          </a:p>
          <a:p>
            <a:pPr marL="914400" lvl="1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xls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 Formátumban is.   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 minden átemelt időszak után, könyvelés után  ellenőrizzük az adatokat.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gazdálkodási összesítő követelés / kötelezettség záró állományát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Hasonlítsuk össze a 902 mp-ban lekért III. negyedévi főkönyv adataival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hu-HU" alt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Az adó szakrendszerben a III. negyedéves zárás nem végleges egészen addig,  amíg nem történt meg a gazdálkodásnak az átadás. 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endParaRPr lang="hu-HU" alt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hu-HU" alt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		Addig amíg nem végleges a zárás, abban az esetben a két szakrendszer adatai között eltérés lehetséges.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solidFill>
                <a:srgbClr val="FF0000"/>
              </a:solidFill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318209F-7C60-48C1-9730-61DCAE7D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662" y="3187705"/>
            <a:ext cx="6843353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5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831273"/>
            <a:ext cx="21529964" cy="1061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szeptemberi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Szeptember havi pénzforgalom átemelése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F9F89CA-4A85-4BB9-BA36-989072295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883" y="4563431"/>
            <a:ext cx="14830968" cy="65799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49C33B5-91CD-46F7-BB4C-C7D9EF860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9244" y="1596043"/>
            <a:ext cx="8030094" cy="38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5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5" y="681644"/>
            <a:ext cx="20948071" cy="1063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72 menüponthoz kapcsolódó dokumentációk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2020. januári szakmai nap - ASPADÓ – követelések (72 mp)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2020. októberi online szakmai nap - Könyvelési tételek összevonása egy bizonylatra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2021. januári online szakmai nap - ASP adókövetelések kezelése, 72 menüpont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i-FI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2021. júniusi online szakmai nap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- ASP 72 menüpontot érintő módosítások, a menüpontban előforduló gyakori hibák és megoldásuk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Dokumentáció / Segédletek  16. Közhatalmi bevételek </a:t>
            </a:r>
          </a:p>
          <a:p>
            <a:pPr marL="3543300" lvl="7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16.1. Közhatalmi bevételek sajátosságai</a:t>
            </a:r>
          </a:p>
          <a:p>
            <a:pPr marL="3543300" lvl="7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16.2. Esettanulmány a gépjárműadó könyvelésével kapcsolatos gazdasági eseményekhez</a:t>
            </a:r>
          </a:p>
          <a:p>
            <a:pPr marL="3543300" lvl="7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16.3. Közhatalmi bevételek kezelése a 72 mp-ban - oktatási anyag</a:t>
            </a:r>
          </a:p>
          <a:p>
            <a:pPr marL="3543300" lvl="7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16.4. A gépjárműadóval kapcsolatos gazdasági események 2021.évtől</a:t>
            </a:r>
          </a:p>
          <a:p>
            <a:pPr marL="3543300" lvl="7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35. Integrációs leírás </a:t>
            </a: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2. ASP Adó szakrendszer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(72) ASPADÓ - követelések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  <a:latin typeface="IBM Plex Sans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4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881150"/>
            <a:ext cx="20981324" cy="933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szeptemberi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pénzforgalom beemelése sikeresen megtörtént!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bizonylatok a 1421 menüpontban,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utalványrendeletek a 91 menüpontban találhatóak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sz="2800" dirty="0">
                <a:latin typeface="IBM Plex Sans" panose="020B0503050203000203" pitchFamily="34" charset="0"/>
                <a:ea typeface="Roboto Mono" pitchFamily="2" charset="0"/>
              </a:rPr>
              <a:t>Igazolás és véglegesítést követően a könyvelésük megtörténik</a:t>
            </a: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77F198-7471-4A9C-A5E5-CDFB2D0F5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274" y="2607006"/>
            <a:ext cx="9543511" cy="44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37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330036"/>
            <a:ext cx="20765193" cy="1125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szeptemberi átemelés esetén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III. negyedéves állományváltozás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7DB7E4B-9636-45E8-818D-F73211CA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1" y="4312699"/>
            <a:ext cx="19102647" cy="67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49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280160"/>
            <a:ext cx="21197454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szeptemberi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bizonylat a 1423 mp-ban van, és a tételek könyvelt állapotban jönnek létre.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899B0E7-16AD-4EE8-B312-187FF8CE4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58" y="2925292"/>
            <a:ext cx="13653560" cy="330925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718E8E9-6975-44DD-B5AF-0F7A744F6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53" y="6907350"/>
            <a:ext cx="9164327" cy="17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42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864524"/>
            <a:ext cx="20881571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szeptemberi átemelés esetén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1423 mp-ban lévő bizonylat </a:t>
            </a:r>
            <a:r>
              <a:rPr lang="hu-HU" altLang="hu-HU" sz="28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kontírjai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: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99DCA87-5A33-4115-AB92-C039C25AB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93" y="2075508"/>
            <a:ext cx="15494923" cy="105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7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1147156"/>
            <a:ext cx="21147578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szeptemberi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bizonylatok a 1421 menüpontban,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utalványrendeletek a 91 menüpontban találhatóak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sz="2800" dirty="0">
                <a:latin typeface="IBM Plex Sans" panose="020B0503050203000203" pitchFamily="34" charset="0"/>
                <a:ea typeface="Roboto Mono" pitchFamily="2" charset="0"/>
              </a:rPr>
              <a:t>Igazolás és véglegesítést követően a könyvelésük megtörténik</a:t>
            </a: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24D812E-AE5C-4352-B64F-A013BF78A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836" y="2858152"/>
            <a:ext cx="13643312" cy="209452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4565399-3664-4647-A8E1-9AD2FFB1D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2265" y="5709862"/>
            <a:ext cx="7872944" cy="22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04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831274"/>
            <a:ext cx="21280582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szeptemberi átemelés esetén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Ellenőrzések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CBEF10A-6D74-4CC9-853C-F0EC7D4B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90" y="4542313"/>
            <a:ext cx="19953768" cy="46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498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679171" y="681644"/>
            <a:ext cx="21912349" cy="99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Pénzforgalom és állományváltozás rögzítése – szeptemberi átemelés esetén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Ellenőrzések</a:t>
            </a:r>
          </a:p>
          <a:p>
            <a:pPr marL="457200" indent="-4572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2F7A212-ACCB-4609-A83A-801AFE2EE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531" y="5173832"/>
            <a:ext cx="22485833" cy="59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32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:a16="http://schemas.microsoft.com/office/drawing/2014/main" id="{CFB9E44E-11C4-8D4F-B39C-785AFDEE79C1}"/>
              </a:ext>
            </a:extLst>
          </p:cNvPr>
          <p:cNvSpPr>
            <a:spLocks/>
          </p:cNvSpPr>
          <p:nvPr/>
        </p:nvSpPr>
        <p:spPr bwMode="auto">
          <a:xfrm>
            <a:off x="7381411" y="5750004"/>
            <a:ext cx="96164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hu-HU" sz="7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Köszönöm</a:t>
            </a:r>
            <a:r>
              <a:rPr lang="en-US" altLang="hu-HU" sz="7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 a </a:t>
            </a:r>
            <a:r>
              <a:rPr lang="en-US" altLang="hu-HU" sz="7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figyelmet</a:t>
            </a:r>
            <a:r>
              <a:rPr lang="en-US" altLang="hu-HU" sz="7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5A3AB-2B78-0046-A61D-597731AD2B11}"/>
              </a:ext>
            </a:extLst>
          </p:cNvPr>
          <p:cNvSpPr txBox="1"/>
          <p:nvPr/>
        </p:nvSpPr>
        <p:spPr>
          <a:xfrm>
            <a:off x="9098280" y="7429500"/>
            <a:ext cx="633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www.idomsoft.hu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8CDF8B-A2F3-E34E-B3EE-1A6F718A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4" y="12622439"/>
            <a:ext cx="2448968" cy="4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28017" y="486383"/>
            <a:ext cx="23210196" cy="1129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mp-ban való rögzítés megkezdése előtti teendők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Ellenőrzések és beállítások elvégzése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központilag beállított szabályok ellenőrzése az adott költségvetési évre  </a:t>
            </a:r>
            <a:r>
              <a:rPr lang="hu-HU" altLang="hu-HU" sz="2400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(nyomtassuk ki  a &lt;</a:t>
            </a:r>
            <a:r>
              <a:rPr lang="hu-HU" altLang="hu-HU" sz="2400" i="1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kontír</a:t>
            </a:r>
            <a:r>
              <a:rPr lang="hu-HU" altLang="hu-HU" sz="2400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szabályok nyomtatása&gt; funkció gombbal)</a:t>
            </a:r>
            <a:endParaRPr lang="hu-HU" altLang="hu-HU" sz="2000" i="1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i="1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központi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kontír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szabályokon lévő főkönyv legyen az intézményhez rendelve </a:t>
            </a:r>
            <a:r>
              <a:rPr lang="hu-HU" altLang="hu-HU" sz="2400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(ha nincs az intézményhez rendelve, akkor a rendszer figyelmeztető üzenetet küld a rendszer.)</a:t>
            </a:r>
            <a:endParaRPr lang="hu-HU" altLang="hu-HU" sz="2000" i="1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a beállítások elvégzése – pl.: Részletezőkódok megadása, alábontott főkönyvek választása </a:t>
            </a:r>
            <a:r>
              <a:rPr lang="hu-HU" altLang="hu-HU" sz="2400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(ez nem kötelező, ezt abban az esetben kell elvégezni, ha nem a központi szabályban lévő főkönyvre, hanem annak egy alábontására szeretne rögzíteni a felhasználó, ill. nem a követelés részletezőjét szeretné használni.)</a:t>
            </a:r>
            <a:endParaRPr lang="hu-HU" altLang="hu-HU" sz="2000" i="1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i="1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Saját sablon kialakítására lehetőség van, a 254 mp-ban</a:t>
            </a: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kontír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sablonokon lévő Könyvviteli ellenszámlák ill. Könyvviteli számlák egyeztetése a főkönyvi kivonaton lévő könyvelt tételekkel</a:t>
            </a:r>
          </a:p>
          <a:p>
            <a:pPr algn="just">
              <a:lnSpc>
                <a:spcPct val="150000"/>
              </a:lnSpc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állományváltozások </a:t>
            </a:r>
            <a:r>
              <a:rPr lang="hu-HU" altLang="hu-HU" sz="2400" b="1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adónemenként</a:t>
            </a:r>
            <a:r>
              <a:rPr lang="hu-HU" altLang="hu-HU" sz="24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1 - 1  bizonylaton szerepelnek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bizonylaton lévő követelés és értékvesztés összegei megegyeznek az adó szakrendszerből átemelt összegekkel.  </a:t>
            </a:r>
            <a:r>
              <a:rPr lang="hu-HU" altLang="hu-HU" sz="2400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(ha az összegek </a:t>
            </a:r>
            <a:r>
              <a:rPr lang="hu-HU" altLang="hu-HU" sz="2400" i="1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egyezőek</a:t>
            </a:r>
            <a:r>
              <a:rPr lang="hu-HU" altLang="hu-HU" sz="2400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, de a nyitó adatok nem a központi sablonon lévő főkönyvi számlákon vannak, akkor ezeket összhangba kell hozni, a rögzítés megkezdése előtt).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nyitó túlfizetés, a nyitó behajthatatlan követelés, és a nyitó </a:t>
            </a:r>
            <a:r>
              <a:rPr lang="hu-HU" altLang="hu-HU" sz="24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azonosítatlan</a:t>
            </a: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befizetés összegei is egyeznek, a sablonon lévő főkönyveken könyveltekkel</a:t>
            </a:r>
            <a:r>
              <a:rPr lang="hu-HU" altLang="hu-HU" sz="20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61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6" y="1113905"/>
            <a:ext cx="21047824" cy="9208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mp-ban való rögzítés megkezdése előtti teendők</a:t>
            </a: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Ha mindent ellenőriztünk és a beállításokat elvégeztük csak akkor kezdjük meg az adatátemelést!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ASP ADÓ szakrendszerből az adatimportálás és feldolgozás folyamata során a kapott adatok 4 elkülönített részre bontva kerülnek feldolgozásra:</a:t>
            </a:r>
          </a:p>
          <a:p>
            <a:pPr algn="just">
              <a:lnSpc>
                <a:spcPct val="150000"/>
              </a:lnSpc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>
                <a:latin typeface="IBM Plex Sans" panose="020B0503050203000203" pitchFamily="34" charset="0"/>
                <a:ea typeface="Roboto Mono" pitchFamily="2" charset="0"/>
              </a:rPr>
              <a:t>Nyitó adatok  </a:t>
            </a:r>
            <a:r>
              <a:rPr lang="hu-HU" sz="2400" dirty="0">
                <a:latin typeface="IBM Plex Sans" panose="020B0503050203000203" pitchFamily="34" charset="0"/>
                <a:ea typeface="Roboto Mono" pitchFamily="2" charset="0"/>
                <a:sym typeface="Wingdings" panose="05000000000000000000" pitchFamily="2" charset="2"/>
              </a:rPr>
              <a:t> ha van könyvelt nyitó adat, akkor könyvelés nélkül emeljük át az adatokat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sz="2400" dirty="0"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Állományváltozások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Pénzforgalom utólagos helyesbítése </a:t>
            </a:r>
          </a:p>
          <a:p>
            <a:pPr lvl="1" algn="just">
              <a:lnSpc>
                <a:spcPct val="150000"/>
              </a:lnSpc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Teljesítés adatok (csoportosítva bevételi illetve kiadási adatokra)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4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1415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5" y="1116255"/>
            <a:ext cx="20698689" cy="1125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mp-ban való rögzítés megkezdése előtti teendők –nyitó adatok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</a:t>
            </a:r>
            <a:r>
              <a:rPr lang="hu-HU" altLang="hu-HU" sz="28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ba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belépve, kiválasztjuk a számlakódot, amire könyvelni szeretnénk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Kiválasztjuk a követelést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bizonylat választásnál kiválasztjuk a bizonylatot, melyen az </a:t>
            </a:r>
            <a:r>
              <a:rPr lang="hu-HU" altLang="hu-HU" sz="2800">
                <a:latin typeface="IBM Plex Sans" panose="020B0503050203000203" pitchFamily="34" charset="0"/>
                <a:ea typeface="Roboto Mono" pitchFamily="2" charset="0"/>
                <a:cs typeface="Lato Light"/>
              </a:rPr>
              <a:t>állományváltozások szerepelnek 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(A kiválasztott bizonylat csak az állományváltozások rögzítéséhez szükséges)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bizonylat választás után megjelenik a bizonylat. Ezen a bizonylaton szerepelnek az </a:t>
            </a:r>
            <a:r>
              <a:rPr lang="hu-HU" altLang="hu-HU" sz="28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állományváltozásokhoz</a:t>
            </a: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kapcsolódó tételek.</a:t>
            </a: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3E68D44-D653-49D2-8F59-7E9D596E8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881" y="1652885"/>
            <a:ext cx="6129505" cy="302718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D177A9C-F17A-4FF7-A533-6A64F834A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2908" y="8746470"/>
            <a:ext cx="6066046" cy="142506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3B4B07F-AA1C-4157-BB49-DD913FC1A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666" y="8849760"/>
            <a:ext cx="4031329" cy="2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5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812176" y="2626823"/>
            <a:ext cx="20446246" cy="804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</a:rPr>
              <a:t>A 72 mp-ban való rögzítés megkezdése előtti teendők – nyitó adatok 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 72 mp-ban a nyitó adatok ellenőrzése:</a:t>
            </a:r>
          </a:p>
          <a:p>
            <a:pPr algn="just">
              <a:lnSpc>
                <a:spcPts val="5000"/>
              </a:lnSpc>
              <a:spcBef>
                <a:spcPts val="0"/>
              </a:spcBef>
            </a:pPr>
            <a:r>
              <a:rPr lang="hu-HU" altLang="hu-HU" sz="28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Számlafejtés dátuma: 2021.01.01 </a:t>
            </a: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ts val="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BA2CDA7-7155-47E7-AE5D-AD3B5E374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897" y="4216400"/>
            <a:ext cx="7897509" cy="133650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FA99BA3-719D-46DC-B6A5-107D80067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171" y="6479032"/>
            <a:ext cx="19668813" cy="419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18045</TotalTime>
  <Words>3142</Words>
  <Application>Microsoft Office PowerPoint</Application>
  <PresentationFormat>Egyéni</PresentationFormat>
  <Paragraphs>877</Paragraphs>
  <Slides>57</Slides>
  <Notes>57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7" baseType="lpstr">
      <vt:lpstr>IBM Plex Sans Medium</vt:lpstr>
      <vt:lpstr>Arial</vt:lpstr>
      <vt:lpstr>Calibri</vt:lpstr>
      <vt:lpstr>Montserrat</vt:lpstr>
      <vt:lpstr>Roboto Mono</vt:lpstr>
      <vt:lpstr>Wingdings</vt:lpstr>
      <vt:lpstr>Lato Light</vt:lpstr>
      <vt:lpstr>IBM Plex Sans</vt:lpstr>
      <vt:lpstr>Bebas Neue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Szegedi Róza</dc:creator>
  <cp:lastModifiedBy>Nagypálné Vidács Anikó</cp:lastModifiedBy>
  <cp:revision>444</cp:revision>
  <dcterms:created xsi:type="dcterms:W3CDTF">2021-04-15T10:29:03Z</dcterms:created>
  <dcterms:modified xsi:type="dcterms:W3CDTF">2021-09-16T09:08:45Z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fcab78c-e344-4e77-83e9-eaeb726877df_Enabled">
    <vt:lpwstr>true</vt:lpwstr>
  </property>
  <property fmtid="{D5CDD505-2E9C-101B-9397-08002B2CF9AE}" pid="3" name="MSIP_Label_efcab78c-e344-4e77-83e9-eaeb726877df_SetDate">
    <vt:lpwstr>2021-04-15T10:29:03Z</vt:lpwstr>
  </property>
  <property fmtid="{D5CDD505-2E9C-101B-9397-08002B2CF9AE}" pid="4" name="MSIP_Label_efcab78c-e344-4e77-83e9-eaeb726877df_Method">
    <vt:lpwstr>Standard</vt:lpwstr>
  </property>
  <property fmtid="{D5CDD505-2E9C-101B-9397-08002B2CF9AE}" pid="5" name="MSIP_Label_efcab78c-e344-4e77-83e9-eaeb726877df_Name">
    <vt:lpwstr>TESZT</vt:lpwstr>
  </property>
  <property fmtid="{D5CDD505-2E9C-101B-9397-08002B2CF9AE}" pid="6" name="MSIP_Label_efcab78c-e344-4e77-83e9-eaeb726877df_SiteId">
    <vt:lpwstr>993ec143-6f05-4696-93d7-dd0f1eb0326f</vt:lpwstr>
  </property>
  <property fmtid="{D5CDD505-2E9C-101B-9397-08002B2CF9AE}" pid="7" name="MSIP_Label_efcab78c-e344-4e77-83e9-eaeb726877df_ActionId">
    <vt:lpwstr>1e31c6dd-9a6d-4ec8-af56-3c3466f94fd7</vt:lpwstr>
  </property>
  <property fmtid="{D5CDD505-2E9C-101B-9397-08002B2CF9AE}" pid="8" name="MSIP_Label_efcab78c-e344-4e77-83e9-eaeb726877df_ContentBits">
    <vt:lpwstr>0</vt:lpwstr>
  </property>
</Properties>
</file>