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1" r:id="rId13"/>
    <p:sldId id="292" r:id="rId14"/>
    <p:sldId id="293" r:id="rId15"/>
    <p:sldId id="294" r:id="rId16"/>
    <p:sldId id="295" r:id="rId17"/>
    <p:sldId id="297" r:id="rId18"/>
    <p:sldId id="298" r:id="rId19"/>
    <p:sldId id="299" r:id="rId20"/>
    <p:sldId id="279" r:id="rId21"/>
  </p:sldIdLst>
  <p:sldSz cx="24379238" cy="13716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BM Plex Sans" panose="020B0503050203000203" pitchFamily="34" charset="0"/>
      <p:regular r:id="rId27"/>
      <p:bold r:id="rId28"/>
      <p:italic r:id="rId29"/>
      <p:boldItalic r:id="rId30"/>
    </p:embeddedFont>
    <p:embeddedFont>
      <p:font typeface="Roboto Mono" panose="020B0604020202020204" charset="0"/>
      <p:regular r:id="rId31"/>
      <p:bold r:id="rId32"/>
      <p:italic r:id="rId33"/>
    </p:embeddedFont>
    <p:embeddedFont>
      <p:font typeface="IBM Plex Sans Medium" panose="020B0603050203000203" pitchFamily="34" charset="0"/>
      <p:regular r:id="rId34"/>
      <p: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E3F"/>
    <a:srgbClr val="4066FF"/>
    <a:srgbClr val="70D44B"/>
    <a:srgbClr val="D8FBD2"/>
    <a:srgbClr val="D4E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327"/>
  </p:normalViewPr>
  <p:slideViewPr>
    <p:cSldViewPr snapToGrid="0" snapToObjects="1">
      <p:cViewPr varScale="1">
        <p:scale>
          <a:sx n="44" d="100"/>
          <a:sy n="44" d="100"/>
        </p:scale>
        <p:origin x="33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A0F9F-3039-6E44-9EC8-53B7D6B1A992}" type="datetimeFigureOut">
              <a:rPr lang="en-HU" smtClean="0"/>
              <a:t>01/10/2022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7A79-70FE-914C-B5B0-2F7783ECF3E1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8472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1pPr>
    <a:lvl2pPr marL="911798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2pPr>
    <a:lvl3pPr marL="1823596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3pPr>
    <a:lvl4pPr marL="2735394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4pPr>
    <a:lvl5pPr marL="3647192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5pPr>
    <a:lvl6pPr marL="4558990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6pPr>
    <a:lvl7pPr marL="5470788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7pPr>
    <a:lvl8pPr marL="6382585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8pPr>
    <a:lvl9pPr marL="7294383" algn="l" defTabSz="1823596" rtl="0" eaLnBrk="1" latinLnBrk="0" hangingPunct="1">
      <a:defRPr sz="23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82829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88248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268421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184135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48608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51386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80103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6585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55870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90746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19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7598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002892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20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9811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5905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320126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85461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55083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884635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52849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F7A79-70FE-914C-B5B0-2F7783ECF3E1}" type="slidenum">
              <a:rPr lang="en-HU" smtClean="0"/>
              <a:t>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1145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48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7C073C-E0B8-8945-83E2-6A0CD32A70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2032000"/>
            <a:ext cx="7188200" cy="8458200"/>
          </a:xfrm>
          <a:prstGeom prst="rect">
            <a:avLst/>
          </a:prstGeom>
        </p:spPr>
        <p:txBody>
          <a:bodyPr/>
          <a:lstStyle/>
          <a:p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3092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A35842-0DCA-934B-AB37-ACCEC91F2251}"/>
              </a:ext>
            </a:extLst>
          </p:cNvPr>
          <p:cNvSpPr/>
          <p:nvPr userDrawn="1"/>
        </p:nvSpPr>
        <p:spPr>
          <a:xfrm>
            <a:off x="1588" y="13131225"/>
            <a:ext cx="2437765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76C682-2916-D54F-B5B9-7275AF260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59256" y="13308114"/>
            <a:ext cx="1432392" cy="2575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0346F9-B0E2-C049-95B9-680574FFEAC2}"/>
              </a:ext>
            </a:extLst>
          </p:cNvPr>
          <p:cNvSpPr txBox="1"/>
          <p:nvPr userDrawn="1"/>
        </p:nvSpPr>
        <p:spPr>
          <a:xfrm>
            <a:off x="19662619" y="13278296"/>
            <a:ext cx="250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HU" sz="1400" dirty="0">
                <a:latin typeface="IBM Plex Sans" panose="020B0503050203000203" pitchFamily="34" charset="0"/>
              </a:rPr>
              <a:t>www.idomsoft.hu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671770-64D1-6749-98D1-56793C517210}"/>
              </a:ext>
            </a:extLst>
          </p:cNvPr>
          <p:cNvCxnSpPr>
            <a:cxnSpLocks/>
          </p:cNvCxnSpPr>
          <p:nvPr userDrawn="1"/>
        </p:nvCxnSpPr>
        <p:spPr>
          <a:xfrm>
            <a:off x="22262764" y="13266619"/>
            <a:ext cx="0" cy="3311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1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00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</p:sldLayoutIdLst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38E7F-7623-7946-B1EC-26421917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722" y="2954900"/>
            <a:ext cx="12291952" cy="9325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F3F2A5-1712-B74D-BE4B-959BADB58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8799" y="12701199"/>
            <a:ext cx="2257425" cy="405829"/>
          </a:xfrm>
          <a:prstGeom prst="rect">
            <a:avLst/>
          </a:prstGeom>
        </p:spPr>
      </p:pic>
      <p:sp>
        <p:nvSpPr>
          <p:cNvPr id="6" name="Szövegdoboz 13">
            <a:extLst>
              <a:ext uri="{FF2B5EF4-FFF2-40B4-BE49-F238E27FC236}">
                <a16:creationId xmlns:a16="http://schemas.microsoft.com/office/drawing/2014/main" id="{EBFC8623-2E51-2C4F-9282-8C0F3A880282}"/>
              </a:ext>
            </a:extLst>
          </p:cNvPr>
          <p:cNvSpPr txBox="1"/>
          <p:nvPr/>
        </p:nvSpPr>
        <p:spPr>
          <a:xfrm>
            <a:off x="1590564" y="1401372"/>
            <a:ext cx="174318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4400" kern="1400" dirty="0" err="1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Idomsoft</a:t>
            </a:r>
            <a:r>
              <a:rPr lang="hu-HU" sz="44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prezentáció </a:t>
            </a:r>
          </a:p>
          <a:p>
            <a:pPr>
              <a:spcBef>
                <a:spcPts val="1200"/>
              </a:spcBef>
            </a:pPr>
            <a:r>
              <a:rPr lang="hu-HU" sz="44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ASP Gazdálkodási szakrendszer szakmai napja</a:t>
            </a:r>
          </a:p>
        </p:txBody>
      </p:sp>
      <p:sp>
        <p:nvSpPr>
          <p:cNvPr id="7" name="Szövegdoboz 13">
            <a:extLst>
              <a:ext uri="{FF2B5EF4-FFF2-40B4-BE49-F238E27FC236}">
                <a16:creationId xmlns:a16="http://schemas.microsoft.com/office/drawing/2014/main" id="{67123853-7B1C-D543-8AA4-F7835232D6F4}"/>
              </a:ext>
            </a:extLst>
          </p:cNvPr>
          <p:cNvSpPr txBox="1"/>
          <p:nvPr/>
        </p:nvSpPr>
        <p:spPr>
          <a:xfrm>
            <a:off x="1590564" y="11796118"/>
            <a:ext cx="174318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8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ÖNFRNET (önkormányzati állami támogatás) adatok feldolgozása</a:t>
            </a:r>
            <a:endParaRPr lang="hu-HU" sz="28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>
              <a:spcBef>
                <a:spcPts val="1200"/>
              </a:spcBef>
            </a:pPr>
            <a:r>
              <a:rPr lang="hu-HU" sz="28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Jakab Árpád, üzleti elemző</a:t>
            </a:r>
          </a:p>
          <a:p>
            <a:pPr>
              <a:spcBef>
                <a:spcPts val="1200"/>
              </a:spcBef>
            </a:pPr>
            <a:r>
              <a:rPr lang="hu-HU" sz="28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Szeged, 2022/01/13</a:t>
            </a:r>
            <a:endParaRPr lang="hu-HU" sz="28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411971" y="3330876"/>
            <a:ext cx="5601967" cy="6278642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Feldolgozás3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: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Bizonylat és vagy utalványrendelet generálás: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követelés/kötelezettség összegének módosítása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bizonylat 1421 mp kerül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utalványrendelet a 91/97 mp kerül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ismételt generálás tiltása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817089" y="356738"/>
            <a:ext cx="129009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ÖNFRNET adatok feldolgozása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572" y="1953476"/>
            <a:ext cx="15074673" cy="31284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572" y="5324643"/>
            <a:ext cx="15074674" cy="31497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3" name="Egyenes összekötő nyíllal 12"/>
          <p:cNvCxnSpPr/>
          <p:nvPr/>
        </p:nvCxnSpPr>
        <p:spPr>
          <a:xfrm flipV="1">
            <a:off x="5761189" y="4734564"/>
            <a:ext cx="2380488" cy="1012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5902201" y="7057577"/>
            <a:ext cx="1588845" cy="6619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572" y="8697646"/>
            <a:ext cx="15074674" cy="35971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5" name="Egyenes összekötő nyíllal 14"/>
          <p:cNvCxnSpPr/>
          <p:nvPr/>
        </p:nvCxnSpPr>
        <p:spPr>
          <a:xfrm>
            <a:off x="4303876" y="8274798"/>
            <a:ext cx="4418093" cy="20764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6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411971" y="2056208"/>
            <a:ext cx="5601967" cy="10002738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Feldolgozás4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: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Kontírgenerálás: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központi sablon alapján bizonylat + utalványrendelet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pénzforgalmi/ pénzforgalom nélküli tételek 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nyomtatható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Inaktiválás: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megerősítés kérés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bizonylat/</a:t>
            </a:r>
            <a:r>
              <a:rPr lang="hu-HU" sz="3200" kern="1400" dirty="0" err="1">
                <a:latin typeface="IBM Plex Sans Medium" panose="020B0503050203000203" pitchFamily="34" charset="0"/>
                <a:ea typeface="Roboto Mono" pitchFamily="2" charset="0"/>
              </a:rPr>
              <a:t>utrend</a:t>
            </a: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 inaktív állapotba kerül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err="1">
                <a:latin typeface="IBM Plex Sans Medium" panose="020B0503050203000203" pitchFamily="34" charset="0"/>
                <a:ea typeface="Roboto Mono" pitchFamily="2" charset="0"/>
              </a:rPr>
              <a:t>kontírsorok</a:t>
            </a: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 törlésre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zárt időszakra tiltás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adatfeldolgozás újrakezdhető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817089" y="356738"/>
            <a:ext cx="129009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ÖNFRNET adatok feldolgozása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015" y="2147383"/>
            <a:ext cx="16476122" cy="18267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015" y="4334895"/>
            <a:ext cx="16476122" cy="18439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818" y="7374973"/>
            <a:ext cx="12842982" cy="39278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9" name="Egyenes összekötő nyíllal 18"/>
          <p:cNvCxnSpPr/>
          <p:nvPr/>
        </p:nvCxnSpPr>
        <p:spPr>
          <a:xfrm flipV="1">
            <a:off x="3376943" y="3446585"/>
            <a:ext cx="3744826" cy="7079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4532799" y="4653689"/>
            <a:ext cx="2588970" cy="8000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3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411971" y="1783410"/>
            <a:ext cx="5883321" cy="9541073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ÖNKORMÁNYZATOK ÁLLAMI TÁMOGATÁSA munkalap: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15/A 1.1, A) </a:t>
            </a:r>
            <a:r>
              <a:rPr lang="hu-HU" sz="3200" kern="1400" dirty="0" err="1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nettósítási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adatközlő adatai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Feldolgozás menete: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Követelés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Részletező kód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Utalványrendelet igazoló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&lt;Bizonylat és utalványrendelet generálása&gt;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Pénzforgalmi és pénzforgalom nélküli tételekről 1-1 bizonylat és </a:t>
            </a:r>
            <a:r>
              <a:rPr lang="hu-HU" sz="3200" kern="1400" dirty="0" err="1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utrend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(összesen 2 db bizonylat és 2 db </a:t>
            </a:r>
            <a:r>
              <a:rPr lang="hu-HU" sz="3200" kern="1400" dirty="0" err="1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utrend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) 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817089" y="356738"/>
            <a:ext cx="129009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ÖNFRNET adatok feldolgozása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877" y="1827608"/>
            <a:ext cx="17634949" cy="73040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937" y="9353832"/>
            <a:ext cx="13933785" cy="35417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31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253711" y="2499901"/>
            <a:ext cx="4407936" cy="7602081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ÖNKORMÁNYZATOK ÁLLAMI TÁMOGATÁSA munkalap: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Kontírgenerálás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Pénzforgalmi utalványrendelet 91 mp</a:t>
            </a:r>
            <a:endParaRPr lang="hu-HU" sz="3200" kern="1400" dirty="0">
              <a:latin typeface="IBM Plex Sans Medium" panose="020B0503050203000203" pitchFamily="34" charset="0"/>
              <a:ea typeface="Roboto Mono" pitchFamily="2" charset="0"/>
            </a:endParaRP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Pénzforgalom nélküli utalványrendelet 97 mp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Bizonylat a 1421 menüpontban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817089" y="356738"/>
            <a:ext cx="129009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ÖNFRNET adatok feldolgozása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574" y="5970932"/>
            <a:ext cx="13944983" cy="34455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565" y="3762951"/>
            <a:ext cx="13882570" cy="18850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358" y="1787657"/>
            <a:ext cx="13944983" cy="18487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358" y="9500240"/>
            <a:ext cx="13887416" cy="35876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3" name="Egyenes összekötő nyíllal 22"/>
          <p:cNvCxnSpPr/>
          <p:nvPr/>
        </p:nvCxnSpPr>
        <p:spPr>
          <a:xfrm flipV="1">
            <a:off x="4356847" y="3908613"/>
            <a:ext cx="1613647" cy="13626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>
            <a:off x="4356847" y="7380979"/>
            <a:ext cx="1748327" cy="1960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al oldali kapcsos zárójel 28"/>
          <p:cNvSpPr/>
          <p:nvPr/>
        </p:nvSpPr>
        <p:spPr>
          <a:xfrm>
            <a:off x="6123104" y="5970932"/>
            <a:ext cx="304800" cy="7116966"/>
          </a:xfrm>
          <a:prstGeom prst="leftBrace">
            <a:avLst/>
          </a:prstGeom>
          <a:ln w="57150">
            <a:solidFill>
              <a:srgbClr val="4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Bal oldali kapcsos zárójel 31"/>
          <p:cNvSpPr/>
          <p:nvPr/>
        </p:nvSpPr>
        <p:spPr>
          <a:xfrm>
            <a:off x="6257367" y="1787658"/>
            <a:ext cx="143434" cy="3860352"/>
          </a:xfrm>
          <a:prstGeom prst="leftBrace">
            <a:avLst/>
          </a:prstGeom>
          <a:ln w="57150">
            <a:solidFill>
              <a:srgbClr val="4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1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411971" y="1783410"/>
            <a:ext cx="5883321" cy="10679847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KÖZFOGLALKOZTATOTTAK TÁMOGATÁSA munkalap: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15/A 1.1, B) </a:t>
            </a:r>
            <a:r>
              <a:rPr lang="hu-HU" sz="3200" kern="1400" dirty="0" err="1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nettósítási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adatközlő adatai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Feldolgozás menete: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Követelés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Részletező kód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Támogatás COFOG szerinti szétbontása!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Utalványrendelet igazoló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&lt;Bizonylat és utalványrendelet generálása&gt;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Pénzforgalmi és pénzforgalom nélküli tételekről 1-1 bizonylat és </a:t>
            </a:r>
            <a:r>
              <a:rPr lang="hu-HU" sz="3200" kern="1400" dirty="0" err="1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utrend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(összesen 2 db bizonylat és 2 db </a:t>
            </a:r>
            <a:r>
              <a:rPr lang="hu-HU" sz="3200" kern="1400" dirty="0" err="1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utrend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) 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817089" y="356738"/>
            <a:ext cx="129009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ÖNFRNET adatok feldolgozása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233" y="2501175"/>
            <a:ext cx="17211843" cy="70303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74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411971" y="1924087"/>
            <a:ext cx="5883321" cy="9048631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MEGELŐLEGEZÉS BEVÉTELE munkalap: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15/A 3.1, I/A) és I/B) </a:t>
            </a:r>
            <a:r>
              <a:rPr lang="hu-HU" sz="3200" kern="1400" dirty="0" err="1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nettósítási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adatközlő adatai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Feldolgozás menete: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Követelés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Részletező kód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Utalványrendelet igazoló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&lt;Bizonylat és utalványrendelet generálása&gt;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Csak a pénzforgalom nélküli tételekről 1-1 bizonylat és </a:t>
            </a:r>
            <a:r>
              <a:rPr lang="hu-HU" sz="3200" kern="1400" dirty="0" err="1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utrend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(összesen: 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1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db bizonylat és 1 db </a:t>
            </a:r>
            <a:r>
              <a:rPr lang="hu-HU" sz="3200" kern="1400" dirty="0" err="1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utrend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) 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817089" y="356738"/>
            <a:ext cx="129009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ÖNFRNET adatok feldolgozása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018" y="1924087"/>
            <a:ext cx="17335161" cy="5584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48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271294" y="3101741"/>
            <a:ext cx="5883321" cy="5447645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MEGELŐLEGEZÉS VISSZAFIZETÉSE munkalap: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15/A 3.1, I/A) és I/B) </a:t>
            </a:r>
            <a:r>
              <a:rPr lang="hu-HU" sz="3200" kern="1400" dirty="0" err="1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nettósítási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adatközlő adatai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Feldolgozás menete: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Kötelezettség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Részletező kód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&lt;Bizonylat generálása&gt;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Csak 1 db kiadási bizonylat!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817089" y="356738"/>
            <a:ext cx="129009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ÖNFRNET adatok feldolgozása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884" y="3101741"/>
            <a:ext cx="17758104" cy="45827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59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411971" y="1924087"/>
            <a:ext cx="5883321" cy="10033516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BEVÉTEL/KIADÁS kerekítési különbözetre munkalap(ok):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Tájékoztatás kerekítésről (pénzügyi körzet összesen) </a:t>
            </a:r>
            <a:r>
              <a:rPr lang="hu-HU" sz="3200" kern="1400" dirty="0" err="1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nettósítási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adatközlő adatai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Feldolgozás menete: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Követelés/kötelezettség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Részletező kód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Utalványrendelet igazoló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&lt;Bizonylat és utalványrendelet generálása&gt;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Csak a pénzforgalom nélküli tételekről 1-1 bizonylat és </a:t>
            </a:r>
            <a:r>
              <a:rPr lang="hu-HU" sz="3200" kern="1400" dirty="0" err="1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utrend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(összesen: 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1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db bizonylat és 1 db </a:t>
            </a:r>
            <a:r>
              <a:rPr lang="hu-HU" sz="3200" kern="1400" dirty="0" err="1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utrend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) 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817089" y="356738"/>
            <a:ext cx="129009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ÖNFRNET adatok feldolgozása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727" y="1924087"/>
            <a:ext cx="17285949" cy="53457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36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271294" y="1896282"/>
            <a:ext cx="5883321" cy="9048631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FORGÓTŐKE ELSZÁMOLÁSA munkalap: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15/A 2.3 I/A), a 15/A 3.1 I/A) és I/B) </a:t>
            </a:r>
            <a:r>
              <a:rPr lang="hu-HU" sz="3200" kern="1400" dirty="0" err="1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nettósítási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adatközlő adatai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Feldolgozás menete: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Kötelezettség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Részletező kód választás (opcionális)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Utalványrendelet igazoló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&lt;Utalványrendelet generálása&gt;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Csak a pénzforgalom nélküli tételekről 1 db utalványrendelet 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817089" y="356738"/>
            <a:ext cx="129009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ÖNFRNET adatok feldolgozása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739" y="1896282"/>
            <a:ext cx="17157003" cy="58167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275" y="8511790"/>
            <a:ext cx="16407405" cy="14586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18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271294" y="1896282"/>
            <a:ext cx="5883321" cy="10679847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EGYÉB LEVONÁSOK munkalap: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15/A 3.1 III), </a:t>
            </a:r>
            <a:r>
              <a:rPr lang="hu-HU" sz="3200" kern="1400" dirty="0" err="1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nettósítási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adatközlő adatai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Feldolgozás menete: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Kötelezettség választás soronként vagy az összesen értékhez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Részletező kód választás </a:t>
            </a:r>
            <a:endParaRPr lang="hu-HU" sz="3200" kern="1400" dirty="0" smtClean="0">
              <a:latin typeface="IBM Plex Sans Medium" panose="020B0503050203000203" pitchFamily="34" charset="0"/>
              <a:ea typeface="Roboto Mono" pitchFamily="2" charset="0"/>
            </a:endParaRP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Kiadási bizonylat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Utalványrendelet igazoló választás</a:t>
            </a:r>
          </a:p>
          <a:p>
            <a:pPr lvl="2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&lt;Bizonylat és utalványrendelet generálása&gt;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Csak a pénzforgalom nélküli tételekről, bizonylat és vagy utalványrendelet 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817089" y="356738"/>
            <a:ext cx="129009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ÖNFRNET adatok feldolgozása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230" y="1896281"/>
            <a:ext cx="15338786" cy="69243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562" y="9197121"/>
            <a:ext cx="9403729" cy="36780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9" name="Egyenes összekötő nyíllal 8"/>
          <p:cNvCxnSpPr/>
          <p:nvPr/>
        </p:nvCxnSpPr>
        <p:spPr>
          <a:xfrm>
            <a:off x="7877908" y="6049108"/>
            <a:ext cx="861646" cy="34290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116028" y="2578597"/>
            <a:ext cx="9917723" cy="8540800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Cél: a bér és önkormányzati állami támogatások könyvelésének automatizálása, teljes körű jogszabályi megfelelés biztosítása</a:t>
            </a:r>
          </a:p>
          <a:p>
            <a:pPr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ASP GAZDÁLKODÁSI rendszerbe automatikus adatbetöltés: </a:t>
            </a: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Új 97102 menüpont!</a:t>
            </a:r>
          </a:p>
          <a:p>
            <a:pPr marL="0" lvl="1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Funkciók: a KIRA és ÖNFRNET rendszerekből kapott adatok</a:t>
            </a:r>
          </a:p>
          <a:p>
            <a:pPr marL="914400" lvl="4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Beemelése</a:t>
            </a:r>
          </a:p>
          <a:p>
            <a:pPr marL="914400" lvl="4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Tárolása, </a:t>
            </a:r>
            <a:r>
              <a:rPr lang="hu-HU" sz="3200" kern="1400" dirty="0" err="1">
                <a:latin typeface="IBM Plex Sans Medium" panose="020B0503050203000203" pitchFamily="34" charset="0"/>
                <a:ea typeface="Roboto Mono" pitchFamily="2" charset="0"/>
              </a:rPr>
              <a:t>listázása</a:t>
            </a:r>
            <a:endParaRPr lang="hu-HU" sz="3200" kern="1400" dirty="0">
              <a:latin typeface="IBM Plex Sans Medium" panose="020B0503050203000203" pitchFamily="34" charset="0"/>
              <a:ea typeface="Roboto Mono" pitchFamily="2" charset="0"/>
            </a:endParaRPr>
          </a:p>
          <a:p>
            <a:pPr marL="914400" lvl="4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Exportálása (</a:t>
            </a:r>
            <a:r>
              <a:rPr lang="hu-HU" sz="3200" kern="1400" dirty="0" err="1">
                <a:latin typeface="IBM Plex Sans Medium" panose="020B0503050203000203" pitchFamily="34" charset="0"/>
                <a:ea typeface="Roboto Mono" pitchFamily="2" charset="0"/>
              </a:rPr>
              <a:t>xls</a:t>
            </a: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, </a:t>
            </a:r>
            <a:r>
              <a:rPr lang="hu-HU" sz="3200" kern="1400" dirty="0" err="1" smtClean="0">
                <a:latin typeface="IBM Plex Sans Medium" panose="020B0503050203000203" pitchFamily="34" charset="0"/>
                <a:ea typeface="Roboto Mono" pitchFamily="2" charset="0"/>
              </a:rPr>
              <a:t>pdf</a:t>
            </a: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)</a:t>
            </a:r>
          </a:p>
          <a:p>
            <a:pPr marL="914400" lvl="4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u-HU" sz="3200" b="1" kern="1400" dirty="0" smtClean="0">
                <a:latin typeface="IBM Plex Sans Medium" panose="020B0503050203000203" pitchFamily="34" charset="0"/>
                <a:ea typeface="Roboto Mono" pitchFamily="2" charset="0"/>
              </a:rPr>
              <a:t>Feldolgozás</a:t>
            </a:r>
            <a:endParaRPr lang="hu-HU" sz="3200" b="1" dirty="0"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3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5632724" y="5150288"/>
            <a:ext cx="4277070" cy="1077218"/>
          </a:xfrm>
          <a:prstGeom prst="rect">
            <a:avLst/>
          </a:prstGeom>
          <a:solidFill>
            <a:srgbClr val="70D44B"/>
          </a:solidFill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KIRA rendszer és</a:t>
            </a:r>
          </a:p>
          <a:p>
            <a:pPr marL="0" lvl="1"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ÖNFRNET </a:t>
            </a: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rendszer</a:t>
            </a:r>
            <a:endParaRPr lang="hu-HU" sz="3200" kern="1400" dirty="0"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1477107" y="10212514"/>
            <a:ext cx="3269398" cy="11517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alra-jobbra nyíl 6"/>
          <p:cNvSpPr/>
          <p:nvPr/>
        </p:nvSpPr>
        <p:spPr>
          <a:xfrm>
            <a:off x="11553092" y="5150289"/>
            <a:ext cx="3112477" cy="1077218"/>
          </a:xfrm>
          <a:prstGeom prst="leftRightArrow">
            <a:avLst/>
          </a:prstGeom>
          <a:solidFill>
            <a:srgbClr val="4066FF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Integráció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1116028" y="497415"/>
            <a:ext cx="650498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Célok, funkciók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81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>
            <a:extLst>
              <a:ext uri="{FF2B5EF4-FFF2-40B4-BE49-F238E27FC236}">
                <a16:creationId xmlns:a16="http://schemas.microsoft.com/office/drawing/2014/main" id="{CFB9E44E-11C4-8D4F-B39C-785AFDEE79C1}"/>
              </a:ext>
            </a:extLst>
          </p:cNvPr>
          <p:cNvSpPr>
            <a:spLocks/>
          </p:cNvSpPr>
          <p:nvPr/>
        </p:nvSpPr>
        <p:spPr bwMode="auto">
          <a:xfrm>
            <a:off x="7381411" y="5750004"/>
            <a:ext cx="96164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en-US" altLang="hu-HU" sz="7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Köszönöm</a:t>
            </a:r>
            <a:r>
              <a:rPr lang="en-US" altLang="hu-HU" sz="7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 a </a:t>
            </a:r>
            <a:r>
              <a:rPr lang="en-US" altLang="hu-HU" sz="7200" dirty="0" err="1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figyelmet</a:t>
            </a:r>
            <a:r>
              <a:rPr lang="en-US" altLang="hu-HU" sz="7200" dirty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F5A3AB-2B78-0046-A61D-597731AD2B11}"/>
              </a:ext>
            </a:extLst>
          </p:cNvPr>
          <p:cNvSpPr txBox="1"/>
          <p:nvPr/>
        </p:nvSpPr>
        <p:spPr>
          <a:xfrm>
            <a:off x="9098280" y="7429500"/>
            <a:ext cx="633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2000" dirty="0">
                <a:solidFill>
                  <a:schemeClr val="bg1"/>
                </a:solidFill>
                <a:latin typeface="IBM Plex Sans" panose="020B0503050203000203" pitchFamily="34" charset="0"/>
              </a:rPr>
              <a:t>www.idomsoft.hu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8CDF8B-A2F3-E34E-B3EE-1A6F718A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134" y="12622439"/>
            <a:ext cx="2448968" cy="4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9257034" y="2145916"/>
            <a:ext cx="6249071" cy="830997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ASP 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GAZDÁLKODÁSI 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rendszer</a:t>
            </a:r>
            <a:endParaRPr lang="hu-HU" sz="3200" b="1" dirty="0"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1116028" y="497415"/>
            <a:ext cx="650498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Célok, funkciók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sp>
        <p:nvSpPr>
          <p:cNvPr id="9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116028" y="4328821"/>
            <a:ext cx="9917723" cy="6986528"/>
          </a:xfrm>
          <a:prstGeom prst="rect">
            <a:avLst/>
          </a:prstGeom>
          <a:solidFill>
            <a:srgbClr val="70D44B"/>
          </a:solidFill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Önkormányzati támogatási adatok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ÖNFRNET 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rendszer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Havi önkormányzati támogatás (</a:t>
            </a:r>
            <a:r>
              <a:rPr lang="hu-HU" sz="3200" kern="1400" dirty="0" err="1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nettósítási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) adatok: </a:t>
            </a:r>
          </a:p>
          <a:p>
            <a:pPr marL="800100" lvl="2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15/A 1.1 Adatközlő</a:t>
            </a:r>
          </a:p>
          <a:p>
            <a:pPr marL="800100" lvl="2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15/A 2.3 Adatközlő</a:t>
            </a:r>
          </a:p>
          <a:p>
            <a:pPr marL="800100" lvl="2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15/A 3.1 Adatközlő</a:t>
            </a:r>
          </a:p>
          <a:p>
            <a:pPr marL="800100" lvl="2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Tájékoztatás kerekítésről (pénzügyi körzet összesen)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Pénzforgalmi és pénzforgalom nélküli tételek 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elkülönítése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10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12604644" y="4324319"/>
            <a:ext cx="9129941" cy="5293757"/>
          </a:xfrm>
          <a:prstGeom prst="rect">
            <a:avLst/>
          </a:prstGeom>
          <a:solidFill>
            <a:srgbClr val="70D44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Bér </a:t>
            </a: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adatok</a:t>
            </a:r>
          </a:p>
          <a:p>
            <a:pPr marL="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KIRA rendszer</a:t>
            </a:r>
          </a:p>
          <a:p>
            <a:pPr marL="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Napi, </a:t>
            </a:r>
            <a:r>
              <a:rPr lang="hu-HU" sz="3200" kern="1400" dirty="0" err="1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főszámfejtés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: nettó bér</a:t>
            </a:r>
          </a:p>
          <a:p>
            <a:pPr marL="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Havi összesítő: bér levonások</a:t>
            </a:r>
          </a:p>
          <a:p>
            <a:pPr marL="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Kötelező és önkéntes levonások (KOLEV lista)</a:t>
            </a:r>
          </a:p>
          <a:p>
            <a:pPr marL="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Finanszírozási összesítő lista (</a:t>
            </a:r>
            <a:r>
              <a:rPr lang="hu-HU" sz="3200" kern="1400" dirty="0" err="1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finansz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. lista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)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12" name="Jobbra nyíl 11"/>
          <p:cNvSpPr/>
          <p:nvPr/>
        </p:nvSpPr>
        <p:spPr>
          <a:xfrm rot="3479642">
            <a:off x="14134146" y="3257479"/>
            <a:ext cx="1096975" cy="785320"/>
          </a:xfrm>
          <a:prstGeom prst="rightArrow">
            <a:avLst/>
          </a:prstGeom>
          <a:solidFill>
            <a:srgbClr val="40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 rot="7363390">
            <a:off x="9511926" y="3263410"/>
            <a:ext cx="1096975" cy="785320"/>
          </a:xfrm>
          <a:prstGeom prst="rightArrow">
            <a:avLst/>
          </a:prstGeom>
          <a:solidFill>
            <a:srgbClr val="40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4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886756" y="3487835"/>
            <a:ext cx="14517366" cy="830997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A 97102 menüpont részletes leírása a Dokumentációk között!!!</a:t>
            </a:r>
            <a:endParaRPr lang="hu-HU" sz="3200" b="1" dirty="0"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1116028" y="497415"/>
            <a:ext cx="650498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Célok, funkciók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56" y="4476261"/>
            <a:ext cx="20091689" cy="78907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2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411972" y="1922428"/>
            <a:ext cx="7712121" cy="4955203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Beemelés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: a külső rendszerekből kapott adatok </a:t>
            </a:r>
            <a:r>
              <a:rPr lang="hu-HU" sz="3200" u="sng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átemelése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a </a:t>
            </a:r>
            <a:r>
              <a:rPr lang="hu-HU" sz="3200" kern="1400" dirty="0" err="1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Gazd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. rendszerbe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Művelet paramétereinek megadás:</a:t>
            </a:r>
          </a:p>
          <a:p>
            <a:pPr marL="914400" lvl="4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Intézmény</a:t>
            </a:r>
          </a:p>
          <a:p>
            <a:pPr marL="914400" lvl="4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Típus: KIRA/ÖNFRNET</a:t>
            </a:r>
          </a:p>
          <a:p>
            <a:pPr marL="914400" lvl="4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Év</a:t>
            </a:r>
          </a:p>
          <a:p>
            <a:pPr marL="914400" lvl="4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Hó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Beemelés</a:t>
            </a:r>
            <a:endParaRPr lang="hu-HU" sz="3200" b="1" dirty="0"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817089" y="356738"/>
            <a:ext cx="38440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Funkciók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585" y="7194648"/>
            <a:ext cx="16924384" cy="57821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98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411971" y="1922428"/>
            <a:ext cx="9681597" cy="2862322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Beemelt 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adatok megjelenítése/tárolása: </a:t>
            </a: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a külső rendszerekből kapott adatok beemelést követően tárolásra kerülnek a </a:t>
            </a:r>
            <a:r>
              <a:rPr lang="hu-HU" sz="3200" kern="1400" dirty="0" err="1">
                <a:latin typeface="IBM Plex Sans Medium" panose="020B0503050203000203" pitchFamily="34" charset="0"/>
                <a:ea typeface="Roboto Mono" pitchFamily="2" charset="0"/>
              </a:rPr>
              <a:t>Gazd</a:t>
            </a: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. rendszerben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A beemelt adatok </a:t>
            </a:r>
            <a:r>
              <a:rPr lang="hu-HU" sz="3200" kern="1400" dirty="0" err="1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listázhatók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További szűrési 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lehetőségek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817089" y="356738"/>
            <a:ext cx="38440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Funkciók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937769"/>
            <a:ext cx="16692506" cy="74769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67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411971" y="1922428"/>
            <a:ext cx="7237337" cy="3354765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Exportálás/letöltés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: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A beemelt adatok </a:t>
            </a:r>
            <a:r>
              <a:rPr lang="hu-HU" sz="3200" kern="1400" dirty="0" err="1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exportálhatóak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: PDF és XLS formátumban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A nyomtatási sablonok hasonlóak a bér és </a:t>
            </a:r>
            <a:r>
              <a:rPr lang="hu-HU" sz="3200" kern="1400" dirty="0" err="1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nettósítási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 adatközlők </a:t>
            </a: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sablonjaihoz</a:t>
            </a:r>
            <a:endParaRPr lang="hu-HU" sz="3200" kern="1400" dirty="0">
              <a:solidFill>
                <a:schemeClr val="bg1"/>
              </a:solidFill>
              <a:latin typeface="IBM Plex Sans Medium" panose="020B0503050203000203" pitchFamily="34" charset="0"/>
              <a:ea typeface="Roboto Mono" pitchFamily="2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817089" y="356738"/>
            <a:ext cx="38440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Funkciók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554" y="1693828"/>
            <a:ext cx="14509462" cy="40015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77" y="6123949"/>
            <a:ext cx="9001357" cy="6766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0" name="Egyenes összekötő nyíllal 9"/>
          <p:cNvCxnSpPr/>
          <p:nvPr/>
        </p:nvCxnSpPr>
        <p:spPr>
          <a:xfrm flipH="1">
            <a:off x="5943600" y="4338376"/>
            <a:ext cx="2795955" cy="28009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7841" y="6123949"/>
            <a:ext cx="8915436" cy="68147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1" name="Egyenes összekötő nyíllal 10"/>
          <p:cNvCxnSpPr/>
          <p:nvPr/>
        </p:nvCxnSpPr>
        <p:spPr>
          <a:xfrm>
            <a:off x="9829801" y="4300082"/>
            <a:ext cx="3727937" cy="2839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5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411971" y="1922428"/>
            <a:ext cx="7237337" cy="10618291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Feldolgozás1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: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Megjelenítés összesítő munkalapokon: 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Önkormányzatok állami támogatása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Közfoglalkoztatottak támogatása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Megelőlegezés bevétele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Megelőlegezés visszafizetése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Bevétel kerekítési különbözetre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Kiadás kerekítési különbözetre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Forgótőke elszámolása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Egyéb levonások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Táblázatos formában: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Megnevezés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Összesen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Pénzforgalmi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Pénzforgalom nélkül 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817089" y="356738"/>
            <a:ext cx="129009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ÖNFRNET adatok feldolgozása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63" y="1922428"/>
            <a:ext cx="15441277" cy="5498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164" y="7870877"/>
            <a:ext cx="15430858" cy="28557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67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>
            <a:extLst>
              <a:ext uri="{FF2B5EF4-FFF2-40B4-BE49-F238E27FC236}">
                <a16:creationId xmlns:a16="http://schemas.microsoft.com/office/drawing/2014/main" id="{929A3EF6-88D1-0549-A8B0-8E0E68573CD0}"/>
              </a:ext>
            </a:extLst>
          </p:cNvPr>
          <p:cNvSpPr txBox="1"/>
          <p:nvPr/>
        </p:nvSpPr>
        <p:spPr>
          <a:xfrm>
            <a:off x="411971" y="1922428"/>
            <a:ext cx="7237337" cy="10618291"/>
          </a:xfrm>
          <a:prstGeom prst="rect">
            <a:avLst/>
          </a:prstGeom>
          <a:solidFill>
            <a:srgbClr val="4066FF"/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Feldolgozás2</a:t>
            </a: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: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Követelés/kötelezettség választása: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munkalaponként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kiválasztott mentése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megtekintési lehetőség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következő hónapban előtöltődik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Részletezőkód választás: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intézményhez rendelt, aktív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kiválasztott mentése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>
                <a:latin typeface="IBM Plex Sans Medium" panose="020B0503050203000203" pitchFamily="34" charset="0"/>
                <a:ea typeface="Roboto Mono" pitchFamily="2" charset="0"/>
              </a:rPr>
              <a:t>következő hónap </a:t>
            </a: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előtöltődik</a:t>
            </a:r>
            <a:endParaRPr lang="hu-HU" sz="3200" kern="1400" dirty="0">
              <a:latin typeface="IBM Plex Sans Medium" panose="020B0503050203000203" pitchFamily="34" charset="0"/>
              <a:ea typeface="Roboto Mono" pitchFamily="2" charset="0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u-HU" sz="3200" kern="1400" dirty="0" smtClean="0">
                <a:solidFill>
                  <a:schemeClr val="bg1"/>
                </a:solidFill>
                <a:latin typeface="IBM Plex Sans Medium" panose="020B0503050203000203" pitchFamily="34" charset="0"/>
                <a:ea typeface="Roboto Mono" pitchFamily="2" charset="0"/>
              </a:rPr>
              <a:t>Utalványrendelet igazoló megadása: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Utalványozó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Érvényesítő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(Ellenjegyző)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hu-HU" sz="3200" kern="1400" dirty="0" smtClean="0">
                <a:latin typeface="IBM Plex Sans Medium" panose="020B0503050203000203" pitchFamily="34" charset="0"/>
                <a:ea typeface="Roboto Mono" pitchFamily="2" charset="0"/>
              </a:rPr>
              <a:t>Dátum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8428DB7-37DF-2341-B59D-0760852733B2}"/>
              </a:ext>
            </a:extLst>
          </p:cNvPr>
          <p:cNvSpPr>
            <a:spLocks/>
          </p:cNvSpPr>
          <p:nvPr/>
        </p:nvSpPr>
        <p:spPr bwMode="auto">
          <a:xfrm>
            <a:off x="817089" y="356738"/>
            <a:ext cx="129009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0"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 defTabSz="45720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 defTabSz="45720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 defTabSz="45720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 defTabSz="45720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45720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hu-HU" altLang="hu-HU" sz="7200" dirty="0" smtClean="0">
                <a:solidFill>
                  <a:srgbClr val="4066FF"/>
                </a:solidFill>
                <a:latin typeface="IBM Plex Sans Medium" panose="020B0503050203000203" pitchFamily="34" charset="0"/>
                <a:ea typeface="Roboto Mono" pitchFamily="2" charset="0"/>
                <a:cs typeface="Montserrat"/>
                <a:sym typeface="Bebas Neue" panose="020B0606020202050201" pitchFamily="34" charset="-18"/>
              </a:rPr>
              <a:t>ÖNFRNET adatok feldolgozása</a:t>
            </a:r>
            <a:endParaRPr lang="en-US" altLang="hu-HU" sz="7200" dirty="0">
              <a:solidFill>
                <a:srgbClr val="4066FF"/>
              </a:solidFill>
              <a:latin typeface="IBM Plex Sans Medium" panose="020B0503050203000203" pitchFamily="34" charset="0"/>
              <a:ea typeface="Roboto Mono" pitchFamily="2" charset="0"/>
              <a:cs typeface="Montserrat"/>
              <a:sym typeface="Bebas Neue" panose="020B0606020202050201" pitchFamily="34" charset="-18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236" y="1922428"/>
            <a:ext cx="15389740" cy="51817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236" y="7868419"/>
            <a:ext cx="15389740" cy="35054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9" name="Egyenes összekötő nyíllal 8"/>
          <p:cNvCxnSpPr/>
          <p:nvPr/>
        </p:nvCxnSpPr>
        <p:spPr>
          <a:xfrm>
            <a:off x="15180044" y="7104185"/>
            <a:ext cx="0" cy="221566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1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765</Words>
  <Application>Microsoft Office PowerPoint</Application>
  <PresentationFormat>Egyéni</PresentationFormat>
  <Paragraphs>193</Paragraphs>
  <Slides>20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9" baseType="lpstr">
      <vt:lpstr>Calibri</vt:lpstr>
      <vt:lpstr>Wingdings</vt:lpstr>
      <vt:lpstr>Arial</vt:lpstr>
      <vt:lpstr>IBM Plex Sans</vt:lpstr>
      <vt:lpstr>Bebas Neue</vt:lpstr>
      <vt:lpstr>Montserrat</vt:lpstr>
      <vt:lpstr>Roboto Mono</vt:lpstr>
      <vt:lpstr>IBM Plex Sans Medium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2022-01-10T10:46:03Z</dcterms:created>
  <dcterms:modified xsi:type="dcterms:W3CDTF">2022-01-10T10:46:13Z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