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 id="2147483748" r:id="rId2"/>
  </p:sldMasterIdLst>
  <p:notesMasterIdLst>
    <p:notesMasterId r:id="rId45"/>
  </p:notesMasterIdLst>
  <p:handoutMasterIdLst>
    <p:handoutMasterId r:id="rId46"/>
  </p:handoutMasterIdLst>
  <p:sldIdLst>
    <p:sldId id="256" r:id="rId3"/>
    <p:sldId id="257" r:id="rId4"/>
    <p:sldId id="363" r:id="rId5"/>
    <p:sldId id="365" r:id="rId6"/>
    <p:sldId id="364" r:id="rId7"/>
    <p:sldId id="366" r:id="rId8"/>
    <p:sldId id="367" r:id="rId9"/>
    <p:sldId id="368" r:id="rId10"/>
    <p:sldId id="369" r:id="rId11"/>
    <p:sldId id="370" r:id="rId12"/>
    <p:sldId id="371" r:id="rId13"/>
    <p:sldId id="372" r:id="rId14"/>
    <p:sldId id="373" r:id="rId15"/>
    <p:sldId id="374" r:id="rId16"/>
    <p:sldId id="376" r:id="rId17"/>
    <p:sldId id="375" r:id="rId18"/>
    <p:sldId id="377" r:id="rId19"/>
    <p:sldId id="386" r:id="rId20"/>
    <p:sldId id="388" r:id="rId21"/>
    <p:sldId id="378" r:id="rId22"/>
    <p:sldId id="379" r:id="rId23"/>
    <p:sldId id="380" r:id="rId24"/>
    <p:sldId id="389" r:id="rId25"/>
    <p:sldId id="387" r:id="rId26"/>
    <p:sldId id="390" r:id="rId27"/>
    <p:sldId id="391" r:id="rId28"/>
    <p:sldId id="382" r:id="rId29"/>
    <p:sldId id="381" r:id="rId30"/>
    <p:sldId id="383" r:id="rId31"/>
    <p:sldId id="384" r:id="rId32"/>
    <p:sldId id="385" r:id="rId33"/>
    <p:sldId id="393" r:id="rId34"/>
    <p:sldId id="392" r:id="rId35"/>
    <p:sldId id="395" r:id="rId36"/>
    <p:sldId id="397" r:id="rId37"/>
    <p:sldId id="394" r:id="rId38"/>
    <p:sldId id="396" r:id="rId39"/>
    <p:sldId id="398" r:id="rId40"/>
    <p:sldId id="399" r:id="rId41"/>
    <p:sldId id="400" r:id="rId42"/>
    <p:sldId id="402" r:id="rId43"/>
    <p:sldId id="279" r:id="rId44"/>
  </p:sldIdLst>
  <p:sldSz cx="12192000" cy="6858000"/>
  <p:notesSz cx="6797675" cy="99282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2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Szerző" initials="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6C7"/>
    <a:srgbClr val="08B7A3"/>
    <a:srgbClr val="1D8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4" autoAdjust="0"/>
    <p:restoredTop sz="95652" autoAdjust="0"/>
  </p:normalViewPr>
  <p:slideViewPr>
    <p:cSldViewPr snapToGrid="0">
      <p:cViewPr varScale="1">
        <p:scale>
          <a:sx n="99" d="100"/>
          <a:sy n="99" d="100"/>
        </p:scale>
        <p:origin x="235" y="72"/>
      </p:cViewPr>
      <p:guideLst>
        <p:guide orient="horz" pos="640"/>
        <p:guide pos="27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136"/>
          </a:xfrm>
          <a:prstGeom prst="rect">
            <a:avLst/>
          </a:prstGeom>
        </p:spPr>
        <p:txBody>
          <a:bodyPr vert="horz" lIns="92044" tIns="46022" rIns="92044" bIns="46022" rtlCol="0"/>
          <a:lstStyle>
            <a:lvl1pPr algn="l">
              <a:defRPr sz="1200"/>
            </a:lvl1pPr>
          </a:lstStyle>
          <a:p>
            <a:endParaRPr lang="hu-HU"/>
          </a:p>
        </p:txBody>
      </p:sp>
      <p:sp>
        <p:nvSpPr>
          <p:cNvPr id="3" name="Dátum helye 2"/>
          <p:cNvSpPr>
            <a:spLocks noGrp="1"/>
          </p:cNvSpPr>
          <p:nvPr>
            <p:ph type="dt" sz="quarter" idx="1"/>
          </p:nvPr>
        </p:nvSpPr>
        <p:spPr>
          <a:xfrm>
            <a:off x="3850443" y="0"/>
            <a:ext cx="2945659" cy="498136"/>
          </a:xfrm>
          <a:prstGeom prst="rect">
            <a:avLst/>
          </a:prstGeom>
        </p:spPr>
        <p:txBody>
          <a:bodyPr vert="horz" lIns="92044" tIns="46022" rIns="92044" bIns="46022" rtlCol="0"/>
          <a:lstStyle>
            <a:lvl1pPr algn="r">
              <a:defRPr sz="1200"/>
            </a:lvl1pPr>
          </a:lstStyle>
          <a:p>
            <a:fld id="{C1D83EFB-B49B-4E3C-A73D-F5023EDB3074}" type="datetimeFigureOut">
              <a:rPr lang="hu-HU" smtClean="0"/>
              <a:t>2022. 02. 07.</a:t>
            </a:fld>
            <a:endParaRPr lang="hu-HU"/>
          </a:p>
        </p:txBody>
      </p:sp>
      <p:sp>
        <p:nvSpPr>
          <p:cNvPr id="4" name="Élőláb helye 3"/>
          <p:cNvSpPr>
            <a:spLocks noGrp="1"/>
          </p:cNvSpPr>
          <p:nvPr>
            <p:ph type="ftr" sz="quarter" idx="2"/>
          </p:nvPr>
        </p:nvSpPr>
        <p:spPr>
          <a:xfrm>
            <a:off x="0" y="9430093"/>
            <a:ext cx="2945659" cy="498135"/>
          </a:xfrm>
          <a:prstGeom prst="rect">
            <a:avLst/>
          </a:prstGeom>
        </p:spPr>
        <p:txBody>
          <a:bodyPr vert="horz" lIns="92044" tIns="46022" rIns="92044" bIns="46022" rtlCol="0" anchor="b"/>
          <a:lstStyle>
            <a:lvl1pPr algn="l">
              <a:defRPr sz="1200"/>
            </a:lvl1pPr>
          </a:lstStyle>
          <a:p>
            <a:endParaRPr lang="hu-HU"/>
          </a:p>
        </p:txBody>
      </p:sp>
      <p:sp>
        <p:nvSpPr>
          <p:cNvPr id="5" name="Dia számának helye 4"/>
          <p:cNvSpPr>
            <a:spLocks noGrp="1"/>
          </p:cNvSpPr>
          <p:nvPr>
            <p:ph type="sldNum" sz="quarter" idx="3"/>
          </p:nvPr>
        </p:nvSpPr>
        <p:spPr>
          <a:xfrm>
            <a:off x="3850443" y="9430093"/>
            <a:ext cx="2945659" cy="498135"/>
          </a:xfrm>
          <a:prstGeom prst="rect">
            <a:avLst/>
          </a:prstGeom>
        </p:spPr>
        <p:txBody>
          <a:bodyPr vert="horz" lIns="92044" tIns="46022" rIns="92044" bIns="46022" rtlCol="0" anchor="b"/>
          <a:lstStyle>
            <a:lvl1pPr algn="r">
              <a:defRPr sz="1200"/>
            </a:lvl1pPr>
          </a:lstStyle>
          <a:p>
            <a:fld id="{A9C60AD8-463B-4B6E-84AC-804788858711}" type="slidenum">
              <a:rPr lang="hu-HU" smtClean="0"/>
              <a:t>‹#›</a:t>
            </a:fld>
            <a:endParaRPr lang="hu-HU"/>
          </a:p>
        </p:txBody>
      </p:sp>
    </p:spTree>
    <p:extLst>
      <p:ext uri="{BB962C8B-B14F-4D97-AF65-F5344CB8AC3E}">
        <p14:creationId xmlns:p14="http://schemas.microsoft.com/office/powerpoint/2010/main" val="950601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136"/>
          </a:xfrm>
          <a:prstGeom prst="rect">
            <a:avLst/>
          </a:prstGeom>
        </p:spPr>
        <p:txBody>
          <a:bodyPr vert="horz" lIns="92044" tIns="46022" rIns="92044" bIns="46022" rtlCol="0"/>
          <a:lstStyle>
            <a:lvl1pPr algn="l">
              <a:defRPr sz="1200"/>
            </a:lvl1pPr>
          </a:lstStyle>
          <a:p>
            <a:endParaRPr lang="hu-HU"/>
          </a:p>
        </p:txBody>
      </p:sp>
      <p:sp>
        <p:nvSpPr>
          <p:cNvPr id="3" name="Dátum helye 2"/>
          <p:cNvSpPr>
            <a:spLocks noGrp="1"/>
          </p:cNvSpPr>
          <p:nvPr>
            <p:ph type="dt" idx="1"/>
          </p:nvPr>
        </p:nvSpPr>
        <p:spPr>
          <a:xfrm>
            <a:off x="3850443" y="0"/>
            <a:ext cx="2945659" cy="498136"/>
          </a:xfrm>
          <a:prstGeom prst="rect">
            <a:avLst/>
          </a:prstGeom>
        </p:spPr>
        <p:txBody>
          <a:bodyPr vert="horz" lIns="92044" tIns="46022" rIns="92044" bIns="46022" rtlCol="0"/>
          <a:lstStyle>
            <a:lvl1pPr algn="r">
              <a:defRPr sz="1200"/>
            </a:lvl1pPr>
          </a:lstStyle>
          <a:p>
            <a:fld id="{0034ADCA-CAEC-47DD-BEC7-90748EB31DB3}" type="datetimeFigureOut">
              <a:rPr lang="hu-HU" smtClean="0"/>
              <a:t>2022. 02. 07.</a:t>
            </a:fld>
            <a:endParaRPr lang="hu-HU"/>
          </a:p>
        </p:txBody>
      </p:sp>
      <p:sp>
        <p:nvSpPr>
          <p:cNvPr id="4" name="Diakép helye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044" tIns="46022" rIns="92044" bIns="46022" rtlCol="0" anchor="ctr"/>
          <a:lstStyle/>
          <a:p>
            <a:endParaRPr lang="hu-HU"/>
          </a:p>
        </p:txBody>
      </p:sp>
      <p:sp>
        <p:nvSpPr>
          <p:cNvPr id="5" name="Jegyzetek helye 4"/>
          <p:cNvSpPr>
            <a:spLocks noGrp="1"/>
          </p:cNvSpPr>
          <p:nvPr>
            <p:ph type="body" sz="quarter" idx="3"/>
          </p:nvPr>
        </p:nvSpPr>
        <p:spPr>
          <a:xfrm>
            <a:off x="679768" y="4777959"/>
            <a:ext cx="5438140" cy="3909239"/>
          </a:xfrm>
          <a:prstGeom prst="rect">
            <a:avLst/>
          </a:prstGeom>
        </p:spPr>
        <p:txBody>
          <a:bodyPr vert="horz" lIns="92044" tIns="46022" rIns="92044" bIns="46022"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30093"/>
            <a:ext cx="2945659" cy="498135"/>
          </a:xfrm>
          <a:prstGeom prst="rect">
            <a:avLst/>
          </a:prstGeom>
        </p:spPr>
        <p:txBody>
          <a:bodyPr vert="horz" lIns="92044" tIns="46022" rIns="92044" bIns="46022" rtlCol="0" anchor="b"/>
          <a:lstStyle>
            <a:lvl1pPr algn="l">
              <a:defRPr sz="1200"/>
            </a:lvl1pPr>
          </a:lstStyle>
          <a:p>
            <a:endParaRPr lang="hu-HU"/>
          </a:p>
        </p:txBody>
      </p:sp>
      <p:sp>
        <p:nvSpPr>
          <p:cNvPr id="7" name="Dia számának helye 6"/>
          <p:cNvSpPr>
            <a:spLocks noGrp="1"/>
          </p:cNvSpPr>
          <p:nvPr>
            <p:ph type="sldNum" sz="quarter" idx="5"/>
          </p:nvPr>
        </p:nvSpPr>
        <p:spPr>
          <a:xfrm>
            <a:off x="3850443" y="9430093"/>
            <a:ext cx="2945659" cy="498135"/>
          </a:xfrm>
          <a:prstGeom prst="rect">
            <a:avLst/>
          </a:prstGeom>
        </p:spPr>
        <p:txBody>
          <a:bodyPr vert="horz" lIns="92044" tIns="46022" rIns="92044" bIns="46022" rtlCol="0" anchor="b"/>
          <a:lstStyle>
            <a:lvl1pPr algn="r">
              <a:defRPr sz="1200"/>
            </a:lvl1pPr>
          </a:lstStyle>
          <a:p>
            <a:fld id="{A6C1FFCA-385D-4C5F-B044-35A7E1EB19D6}" type="slidenum">
              <a:rPr lang="hu-HU" smtClean="0"/>
              <a:t>‹#›</a:t>
            </a:fld>
            <a:endParaRPr lang="hu-HU"/>
          </a:p>
        </p:txBody>
      </p:sp>
    </p:spTree>
    <p:extLst>
      <p:ext uri="{BB962C8B-B14F-4D97-AF65-F5344CB8AC3E}">
        <p14:creationId xmlns:p14="http://schemas.microsoft.com/office/powerpoint/2010/main" val="308074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6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22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2" indent="0">
              <a:buNone/>
              <a:defRPr sz="1000"/>
            </a:lvl7pPr>
            <a:lvl8pPr marL="3199760" indent="0">
              <a:buNone/>
              <a:defRPr sz="1000"/>
            </a:lvl8pPr>
            <a:lvl9pPr marL="3656869"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C764DE79-268F-4C1A-8933-263129D2AF90}" type="datetimeFigureOut">
              <a:rPr lang="en-US" dirty="0"/>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963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2" indent="0">
              <a:buNone/>
              <a:defRPr sz="2000"/>
            </a:lvl7pPr>
            <a:lvl8pPr marL="3199760" indent="0">
              <a:buNone/>
              <a:defRPr sz="2000"/>
            </a:lvl8pPr>
            <a:lvl9pPr marL="3656869"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2" indent="0">
              <a:buNone/>
              <a:defRPr sz="1000"/>
            </a:lvl7pPr>
            <a:lvl8pPr marL="3199760" indent="0">
              <a:buNone/>
              <a:defRPr sz="1000"/>
            </a:lvl8pPr>
            <a:lvl9pPr marL="3656869"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C764DE79-268F-4C1A-8933-263129D2AF90}" type="datetimeFigureOut">
              <a:rPr lang="en-US" dirty="0"/>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553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31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3269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A35842-0DCA-934B-AB37-ACCEC91F2251}"/>
              </a:ext>
            </a:extLst>
          </p:cNvPr>
          <p:cNvSpPr/>
          <p:nvPr userDrawn="1"/>
        </p:nvSpPr>
        <p:spPr>
          <a:xfrm>
            <a:off x="794" y="6565613"/>
            <a:ext cx="12191206" cy="29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900"/>
          </a:p>
        </p:txBody>
      </p:sp>
      <p:pic>
        <p:nvPicPr>
          <p:cNvPr id="8" name="Picture 7">
            <a:extLst>
              <a:ext uri="{FF2B5EF4-FFF2-40B4-BE49-F238E27FC236}">
                <a16:creationId xmlns:a16="http://schemas.microsoft.com/office/drawing/2014/main" id="{1E76C682-2916-D54F-B5B9-7275AF260F60}"/>
              </a:ext>
            </a:extLst>
          </p:cNvPr>
          <p:cNvPicPr>
            <a:picLocks noChangeAspect="1"/>
          </p:cNvPicPr>
          <p:nvPr userDrawn="1"/>
        </p:nvPicPr>
        <p:blipFill>
          <a:blip r:embed="rId2"/>
          <a:stretch>
            <a:fillRect/>
          </a:stretch>
        </p:blipFill>
        <p:spPr>
          <a:xfrm>
            <a:off x="11231821" y="6654057"/>
            <a:ext cx="716336" cy="128754"/>
          </a:xfrm>
          <a:prstGeom prst="rect">
            <a:avLst/>
          </a:prstGeom>
        </p:spPr>
      </p:pic>
      <p:sp>
        <p:nvSpPr>
          <p:cNvPr id="9" name="TextBox 8">
            <a:extLst>
              <a:ext uri="{FF2B5EF4-FFF2-40B4-BE49-F238E27FC236}">
                <a16:creationId xmlns:a16="http://schemas.microsoft.com/office/drawing/2014/main" id="{1C0346F9-B0E2-C049-95B9-680574FFEAC2}"/>
              </a:ext>
            </a:extLst>
          </p:cNvPr>
          <p:cNvSpPr txBox="1"/>
          <p:nvPr userDrawn="1"/>
        </p:nvSpPr>
        <p:spPr>
          <a:xfrm>
            <a:off x="9833230" y="6639148"/>
            <a:ext cx="1251194" cy="200055"/>
          </a:xfrm>
          <a:prstGeom prst="rect">
            <a:avLst/>
          </a:prstGeom>
          <a:noFill/>
        </p:spPr>
        <p:txBody>
          <a:bodyPr wrap="square" rtlCol="0">
            <a:spAutoFit/>
          </a:bodyPr>
          <a:lstStyle/>
          <a:p>
            <a:pPr algn="r"/>
            <a:r>
              <a:rPr lang="en-HU" sz="700" dirty="0">
                <a:latin typeface="IBM Plex Sans" panose="020B0503050203000203" pitchFamily="34" charset="0"/>
              </a:rPr>
              <a:t>www.idomsoft.hu</a:t>
            </a:r>
          </a:p>
        </p:txBody>
      </p:sp>
      <p:cxnSp>
        <p:nvCxnSpPr>
          <p:cNvPr id="10" name="Straight Connector 9">
            <a:extLst>
              <a:ext uri="{FF2B5EF4-FFF2-40B4-BE49-F238E27FC236}">
                <a16:creationId xmlns:a16="http://schemas.microsoft.com/office/drawing/2014/main" id="{6A671770-64D1-6749-98D1-56793C517210}"/>
              </a:ext>
            </a:extLst>
          </p:cNvPr>
          <p:cNvCxnSpPr>
            <a:cxnSpLocks/>
          </p:cNvCxnSpPr>
          <p:nvPr userDrawn="1"/>
        </p:nvCxnSpPr>
        <p:spPr>
          <a:xfrm>
            <a:off x="11133556" y="6633310"/>
            <a:ext cx="0" cy="1655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11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2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37C073C-E0B8-8945-83E2-6A0CD32A702A}"/>
              </a:ext>
            </a:extLst>
          </p:cNvPr>
          <p:cNvSpPr>
            <a:spLocks noGrp="1"/>
          </p:cNvSpPr>
          <p:nvPr>
            <p:ph type="pic" sz="quarter" idx="10"/>
          </p:nvPr>
        </p:nvSpPr>
        <p:spPr>
          <a:xfrm>
            <a:off x="800256" y="1016000"/>
            <a:ext cx="3594802" cy="4229100"/>
          </a:xfrm>
          <a:prstGeom prst="rect">
            <a:avLst/>
          </a:prstGeom>
        </p:spPr>
        <p:txBody>
          <a:bodyPr/>
          <a:lstStyle/>
          <a:p>
            <a:endParaRPr lang="en-HU"/>
          </a:p>
        </p:txBody>
      </p:sp>
    </p:spTree>
    <p:extLst>
      <p:ext uri="{BB962C8B-B14F-4D97-AF65-F5344CB8AC3E}">
        <p14:creationId xmlns:p14="http://schemas.microsoft.com/office/powerpoint/2010/main" val="153918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37C073C-E0B8-8945-83E2-6A0CD32A702A}"/>
              </a:ext>
            </a:extLst>
          </p:cNvPr>
          <p:cNvSpPr>
            <a:spLocks noGrp="1"/>
          </p:cNvSpPr>
          <p:nvPr>
            <p:ph type="pic" sz="quarter" idx="10"/>
          </p:nvPr>
        </p:nvSpPr>
        <p:spPr>
          <a:xfrm>
            <a:off x="800256" y="1016000"/>
            <a:ext cx="3594802" cy="4229100"/>
          </a:xfrm>
          <a:prstGeom prst="rect">
            <a:avLst/>
          </a:prstGeom>
        </p:spPr>
        <p:txBody>
          <a:bodyPr/>
          <a:lstStyle/>
          <a:p>
            <a:endParaRPr lang="en-HU"/>
          </a:p>
        </p:txBody>
      </p:sp>
    </p:spTree>
    <p:extLst>
      <p:ext uri="{BB962C8B-B14F-4D97-AF65-F5344CB8AC3E}">
        <p14:creationId xmlns:p14="http://schemas.microsoft.com/office/powerpoint/2010/main" val="380348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A35842-0DCA-934B-AB37-ACCEC91F2251}"/>
              </a:ext>
            </a:extLst>
          </p:cNvPr>
          <p:cNvSpPr/>
          <p:nvPr userDrawn="1"/>
        </p:nvSpPr>
        <p:spPr>
          <a:xfrm>
            <a:off x="794" y="6565613"/>
            <a:ext cx="12191206" cy="29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900"/>
          </a:p>
        </p:txBody>
      </p:sp>
      <p:pic>
        <p:nvPicPr>
          <p:cNvPr id="8" name="Picture 7">
            <a:extLst>
              <a:ext uri="{FF2B5EF4-FFF2-40B4-BE49-F238E27FC236}">
                <a16:creationId xmlns:a16="http://schemas.microsoft.com/office/drawing/2014/main" id="{1E76C682-2916-D54F-B5B9-7275AF260F60}"/>
              </a:ext>
            </a:extLst>
          </p:cNvPr>
          <p:cNvPicPr>
            <a:picLocks noChangeAspect="1"/>
          </p:cNvPicPr>
          <p:nvPr userDrawn="1"/>
        </p:nvPicPr>
        <p:blipFill>
          <a:blip r:embed="rId2"/>
          <a:stretch>
            <a:fillRect/>
          </a:stretch>
        </p:blipFill>
        <p:spPr>
          <a:xfrm>
            <a:off x="11231821" y="6654057"/>
            <a:ext cx="716336" cy="128754"/>
          </a:xfrm>
          <a:prstGeom prst="rect">
            <a:avLst/>
          </a:prstGeom>
        </p:spPr>
      </p:pic>
      <p:sp>
        <p:nvSpPr>
          <p:cNvPr id="9" name="TextBox 8">
            <a:extLst>
              <a:ext uri="{FF2B5EF4-FFF2-40B4-BE49-F238E27FC236}">
                <a16:creationId xmlns:a16="http://schemas.microsoft.com/office/drawing/2014/main" id="{1C0346F9-B0E2-C049-95B9-680574FFEAC2}"/>
              </a:ext>
            </a:extLst>
          </p:cNvPr>
          <p:cNvSpPr txBox="1"/>
          <p:nvPr userDrawn="1"/>
        </p:nvSpPr>
        <p:spPr>
          <a:xfrm>
            <a:off x="9833230" y="6639148"/>
            <a:ext cx="1251194" cy="200055"/>
          </a:xfrm>
          <a:prstGeom prst="rect">
            <a:avLst/>
          </a:prstGeom>
          <a:noFill/>
        </p:spPr>
        <p:txBody>
          <a:bodyPr wrap="square" rtlCol="0">
            <a:spAutoFit/>
          </a:bodyPr>
          <a:lstStyle/>
          <a:p>
            <a:pPr algn="r"/>
            <a:r>
              <a:rPr lang="en-HU" sz="700" dirty="0">
                <a:latin typeface="IBM Plex Sans" panose="020B0503050203000203" pitchFamily="34" charset="0"/>
              </a:rPr>
              <a:t>www.idomsoft.hu</a:t>
            </a:r>
          </a:p>
        </p:txBody>
      </p:sp>
      <p:cxnSp>
        <p:nvCxnSpPr>
          <p:cNvPr id="10" name="Straight Connector 9">
            <a:extLst>
              <a:ext uri="{FF2B5EF4-FFF2-40B4-BE49-F238E27FC236}">
                <a16:creationId xmlns:a16="http://schemas.microsoft.com/office/drawing/2014/main" id="{6A671770-64D1-6749-98D1-56793C517210}"/>
              </a:ext>
            </a:extLst>
          </p:cNvPr>
          <p:cNvCxnSpPr>
            <a:cxnSpLocks/>
          </p:cNvCxnSpPr>
          <p:nvPr userDrawn="1"/>
        </p:nvCxnSpPr>
        <p:spPr>
          <a:xfrm>
            <a:off x="11133556" y="6633310"/>
            <a:ext cx="0" cy="1655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49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hu-HU"/>
              <a:t>Mintacím szerkesztése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749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271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hu-HU"/>
              <a:t>Mintacím szerkesztése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2" indent="0">
              <a:buNone/>
              <a:defRPr sz="1600">
                <a:solidFill>
                  <a:schemeClr val="tx1">
                    <a:tint val="75000"/>
                  </a:schemeClr>
                </a:solidFill>
              </a:defRPr>
            </a:lvl7pPr>
            <a:lvl8pPr marL="3199760" indent="0">
              <a:buNone/>
              <a:defRPr sz="1600">
                <a:solidFill>
                  <a:schemeClr val="tx1">
                    <a:tint val="75000"/>
                  </a:schemeClr>
                </a:solidFill>
              </a:defRPr>
            </a:lvl8pPr>
            <a:lvl9pPr marL="3656869"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C764DE79-268F-4C1A-8933-263129D2AF90}"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8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720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2" indent="0">
              <a:buNone/>
              <a:defRPr sz="1600" b="1"/>
            </a:lvl7pPr>
            <a:lvl8pPr marL="3199760" indent="0">
              <a:buNone/>
              <a:defRPr sz="1600" b="1"/>
            </a:lvl8pPr>
            <a:lvl9pPr marL="3656869" indent="0">
              <a:buNone/>
              <a:defRPr sz="1600" b="1"/>
            </a:lvl9pPr>
          </a:lstStyle>
          <a:p>
            <a:pPr lvl="0"/>
            <a:r>
              <a:rPr lang="hu-HU"/>
              <a:t>Mintaszöveg szerkesztése</a:t>
            </a:r>
          </a:p>
        </p:txBody>
      </p:sp>
      <p:sp>
        <p:nvSpPr>
          <p:cNvPr id="4" name="Content Placeholder 3"/>
          <p:cNvSpPr>
            <a:spLocks noGrp="1"/>
          </p:cNvSpPr>
          <p:nvPr>
            <p:ph sz="half" idx="2"/>
          </p:nvPr>
        </p:nvSpPr>
        <p:spPr>
          <a:xfrm>
            <a:off x="839789"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2" indent="0">
              <a:buNone/>
              <a:defRPr sz="1600" b="1"/>
            </a:lvl7pPr>
            <a:lvl8pPr marL="3199760" indent="0">
              <a:buNone/>
              <a:defRPr sz="1600" b="1"/>
            </a:lvl8pPr>
            <a:lvl9pPr marL="3656869"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211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0159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1343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2/7/2022</a:t>
            </a:fld>
            <a:endParaRPr lang="en-US" dirty="0"/>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71022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66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938E7F-7623-7946-B1EC-26421917443A}"/>
              </a:ext>
            </a:extLst>
          </p:cNvPr>
          <p:cNvPicPr>
            <a:picLocks noChangeAspect="1"/>
          </p:cNvPicPr>
          <p:nvPr/>
        </p:nvPicPr>
        <p:blipFill>
          <a:blip r:embed="rId2"/>
          <a:stretch>
            <a:fillRect/>
          </a:stretch>
        </p:blipFill>
        <p:spPr>
          <a:xfrm>
            <a:off x="5249552" y="1477450"/>
            <a:ext cx="6145976" cy="4662926"/>
          </a:xfrm>
          <a:prstGeom prst="rect">
            <a:avLst/>
          </a:prstGeom>
        </p:spPr>
      </p:pic>
      <p:pic>
        <p:nvPicPr>
          <p:cNvPr id="5" name="Picture 4">
            <a:extLst>
              <a:ext uri="{FF2B5EF4-FFF2-40B4-BE49-F238E27FC236}">
                <a16:creationId xmlns:a16="http://schemas.microsoft.com/office/drawing/2014/main" id="{53F3F2A5-1712-B74D-BE4B-959BADB58C1C}"/>
              </a:ext>
            </a:extLst>
          </p:cNvPr>
          <p:cNvPicPr>
            <a:picLocks noChangeAspect="1"/>
          </p:cNvPicPr>
          <p:nvPr/>
        </p:nvPicPr>
        <p:blipFill>
          <a:blip r:embed="rId3"/>
          <a:stretch>
            <a:fillRect/>
          </a:stretch>
        </p:blipFill>
        <p:spPr>
          <a:xfrm>
            <a:off x="10440590" y="6350600"/>
            <a:ext cx="1128713" cy="202915"/>
          </a:xfrm>
          <a:prstGeom prst="rect">
            <a:avLst/>
          </a:prstGeom>
        </p:spPr>
      </p:pic>
      <p:sp>
        <p:nvSpPr>
          <p:cNvPr id="6" name="Szövegdoboz 13">
            <a:extLst>
              <a:ext uri="{FF2B5EF4-FFF2-40B4-BE49-F238E27FC236}">
                <a16:creationId xmlns:a16="http://schemas.microsoft.com/office/drawing/2014/main" id="{EBFC8623-2E51-2C4F-9282-8C0F3A880282}"/>
              </a:ext>
            </a:extLst>
          </p:cNvPr>
          <p:cNvSpPr txBox="1"/>
          <p:nvPr/>
        </p:nvSpPr>
        <p:spPr>
          <a:xfrm>
            <a:off x="796473" y="700686"/>
            <a:ext cx="8715917" cy="907941"/>
          </a:xfrm>
          <a:prstGeom prst="rect">
            <a:avLst/>
          </a:prstGeom>
          <a:noFill/>
        </p:spPr>
        <p:txBody>
          <a:bodyPr wrap="square" rtlCol="0">
            <a:spAutoFit/>
          </a:bodyPr>
          <a:lstStyle/>
          <a:p>
            <a:pPr defTabSz="228600">
              <a:spcBef>
                <a:spcPts val="600"/>
              </a:spcBef>
            </a:pPr>
            <a:r>
              <a:rPr lang="hu-HU" sz="2400" kern="1400" dirty="0" err="1">
                <a:solidFill>
                  <a:prstClr val="white"/>
                </a:solidFill>
                <a:latin typeface="IBM Plex Sans Medium" panose="020B0503050203000203" pitchFamily="34" charset="0"/>
                <a:ea typeface="Roboto Mono" pitchFamily="2" charset="0"/>
              </a:rPr>
              <a:t>Idomsoft</a:t>
            </a:r>
            <a:r>
              <a:rPr lang="hu-HU" sz="2400" kern="1400" dirty="0">
                <a:solidFill>
                  <a:prstClr val="white"/>
                </a:solidFill>
                <a:latin typeface="IBM Plex Sans Medium" panose="020B0503050203000203" pitchFamily="34" charset="0"/>
                <a:ea typeface="Roboto Mono" pitchFamily="2" charset="0"/>
              </a:rPr>
              <a:t> prezentáció </a:t>
            </a:r>
          </a:p>
          <a:p>
            <a:pPr defTabSz="228600">
              <a:spcBef>
                <a:spcPts val="600"/>
              </a:spcBef>
            </a:pPr>
            <a:r>
              <a:rPr lang="hu-HU" sz="2400" kern="1400" dirty="0">
                <a:solidFill>
                  <a:prstClr val="white"/>
                </a:solidFill>
                <a:latin typeface="IBM Plex Sans Medium" panose="020B0503050203000203" pitchFamily="34" charset="0"/>
                <a:ea typeface="Roboto Mono" pitchFamily="2" charset="0"/>
              </a:rPr>
              <a:t>ASP gazdálkodási szakrendszer szakmai nap</a:t>
            </a:r>
          </a:p>
        </p:txBody>
      </p:sp>
      <p:sp>
        <p:nvSpPr>
          <p:cNvPr id="7" name="Szövegdoboz 13">
            <a:extLst>
              <a:ext uri="{FF2B5EF4-FFF2-40B4-BE49-F238E27FC236}">
                <a16:creationId xmlns:a16="http://schemas.microsoft.com/office/drawing/2014/main" id="{67123853-7B1C-D543-8AA4-F7835232D6F4}"/>
              </a:ext>
            </a:extLst>
          </p:cNvPr>
          <p:cNvSpPr txBox="1"/>
          <p:nvPr/>
        </p:nvSpPr>
        <p:spPr>
          <a:xfrm>
            <a:off x="796472" y="5476297"/>
            <a:ext cx="7071386" cy="1077218"/>
          </a:xfrm>
          <a:prstGeom prst="rect">
            <a:avLst/>
          </a:prstGeom>
          <a:noFill/>
        </p:spPr>
        <p:txBody>
          <a:bodyPr wrap="square" rtlCol="0">
            <a:spAutoFit/>
          </a:bodyPr>
          <a:lstStyle/>
          <a:p>
            <a:pPr defTabSz="228600">
              <a:spcBef>
                <a:spcPts val="600"/>
              </a:spcBef>
            </a:pPr>
            <a:r>
              <a:rPr lang="hu-HU" kern="1400" dirty="0">
                <a:solidFill>
                  <a:prstClr val="white"/>
                </a:solidFill>
                <a:latin typeface="IBM Plex Sans Medium" panose="020B0503050203000203" pitchFamily="34" charset="0"/>
                <a:ea typeface="Roboto Mono" pitchFamily="2" charset="0"/>
              </a:rPr>
              <a:t>KIRA adatok feldolgozása</a:t>
            </a:r>
          </a:p>
          <a:p>
            <a:pPr defTabSz="228600">
              <a:spcBef>
                <a:spcPts val="600"/>
              </a:spcBef>
            </a:pPr>
            <a:r>
              <a:rPr lang="hu-HU" kern="1400" dirty="0">
                <a:solidFill>
                  <a:prstClr val="white"/>
                </a:solidFill>
                <a:latin typeface="IBM Plex Sans Medium" panose="020B0503050203000203" pitchFamily="34" charset="0"/>
                <a:ea typeface="Roboto Mono" pitchFamily="2" charset="0"/>
              </a:rPr>
              <a:t>Kerekes Attila, üzleti elemző</a:t>
            </a:r>
          </a:p>
          <a:p>
            <a:pPr defTabSz="228600">
              <a:spcBef>
                <a:spcPts val="600"/>
              </a:spcBef>
            </a:pPr>
            <a:r>
              <a:rPr lang="hu-HU" kern="1400" dirty="0">
                <a:solidFill>
                  <a:prstClr val="white"/>
                </a:solidFill>
                <a:latin typeface="IBM Plex Sans Medium" panose="020B0503050203000203" pitchFamily="34" charset="0"/>
                <a:ea typeface="Roboto Mono" pitchFamily="2" charset="0"/>
              </a:rPr>
              <a:t>Szeged, 2022/01/13</a:t>
            </a:r>
          </a:p>
        </p:txBody>
      </p:sp>
    </p:spTree>
    <p:extLst>
      <p:ext uri="{BB962C8B-B14F-4D97-AF65-F5344CB8AC3E}">
        <p14:creationId xmlns:p14="http://schemas.microsoft.com/office/powerpoint/2010/main" val="268162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A feldolgozó felület általános bemutatása 5.</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573972"/>
            <a:ext cx="10974520" cy="1200329"/>
          </a:xfrm>
          <a:prstGeom prst="rect">
            <a:avLst/>
          </a:prstGeom>
          <a:solidFill>
            <a:schemeClr val="bg2"/>
          </a:solidFill>
        </p:spPr>
        <p:txBody>
          <a:bodyPr wrap="square">
            <a:spAutoFit/>
          </a:bodyPr>
          <a:lstStyle/>
          <a:p>
            <a:r>
              <a:rPr lang="hu-HU" dirty="0">
                <a:latin typeface="IBM Plex Sans" panose="020B0503050203000203" pitchFamily="34" charset="0"/>
              </a:rPr>
              <a:t>Amennyiben több bontó oszlopot használunk, akkor </a:t>
            </a:r>
            <a:r>
              <a:rPr lang="hu-HU" b="1" dirty="0">
                <a:latin typeface="IBM Plex Sans" panose="020B0503050203000203" pitchFamily="34" charset="0"/>
              </a:rPr>
              <a:t>mindegyik oszlopban legalább egy </a:t>
            </a:r>
            <a:r>
              <a:rPr lang="hu-HU" dirty="0">
                <a:latin typeface="IBM Plex Sans" panose="020B0503050203000203" pitchFamily="34" charset="0"/>
              </a:rPr>
              <a:t>sorban adatot kell rögzíteni. Az adatok szétbontásakor azok előjele lehet ellentétes is a kifizetendő járandóság értékével. Pl. Ha a kifizetendő járandóság 15.960 Ft, akkor a bontó oszlopok értéke lehet a következő is: +25.000, -9.040.</a:t>
            </a:r>
          </a:p>
        </p:txBody>
      </p:sp>
      <p:sp>
        <p:nvSpPr>
          <p:cNvPr id="4" name="Téglalap 3">
            <a:extLst>
              <a:ext uri="{FF2B5EF4-FFF2-40B4-BE49-F238E27FC236}">
                <a16:creationId xmlns:a16="http://schemas.microsoft.com/office/drawing/2014/main" id="{0776BFDE-08C2-4C12-9CD4-9F6EE9273301}"/>
              </a:ext>
            </a:extLst>
          </p:cNvPr>
          <p:cNvSpPr/>
          <p:nvPr/>
        </p:nvSpPr>
        <p:spPr>
          <a:xfrm>
            <a:off x="761997" y="3794540"/>
            <a:ext cx="10974520" cy="1477328"/>
          </a:xfrm>
          <a:prstGeom prst="rect">
            <a:avLst/>
          </a:prstGeom>
          <a:solidFill>
            <a:schemeClr val="bg2"/>
          </a:solidFill>
        </p:spPr>
        <p:txBody>
          <a:bodyPr wrap="square">
            <a:spAutoFit/>
          </a:bodyPr>
          <a:lstStyle/>
          <a:p>
            <a:r>
              <a:rPr lang="hu-HU" dirty="0">
                <a:latin typeface="IBM Plex Sans" panose="020B0503050203000203" pitchFamily="34" charset="0"/>
              </a:rPr>
              <a:t>Egy adott sornál a maradvány összegnek nem muszáj 0-nak lennie. A maradvány oszlopra az a szabály érvényes, hogy az egyes soroknak lehet egyenlege, de azonos rovaton és </a:t>
            </a:r>
            <a:r>
              <a:rPr lang="hu-HU" dirty="0" err="1">
                <a:latin typeface="IBM Plex Sans" panose="020B0503050203000203" pitchFamily="34" charset="0"/>
              </a:rPr>
              <a:t>cofogon</a:t>
            </a:r>
            <a:r>
              <a:rPr lang="hu-HU" dirty="0">
                <a:latin typeface="IBM Plex Sans" panose="020B0503050203000203" pitchFamily="34" charset="0"/>
              </a:rPr>
              <a:t> belül ezek összegének nullának kell lennie, illetve a Maradvány összeg összesen értékének 0-nak kell lennie. Az erre vonatkozó  vizsgálat az </a:t>
            </a:r>
            <a:r>
              <a:rPr lang="hu-HU" b="1" dirty="0">
                <a:latin typeface="IBM Plex Sans" panose="020B0503050203000203" pitchFamily="34" charset="0"/>
              </a:rPr>
              <a:t>&lt;Ellenőrzés&gt;</a:t>
            </a:r>
            <a:r>
              <a:rPr lang="hu-HU" dirty="0">
                <a:latin typeface="IBM Plex Sans" panose="020B0503050203000203" pitchFamily="34" charset="0"/>
              </a:rPr>
              <a:t>-kor történik meg. Ha az itt leírt feltételek nem teljesülnek arról a program hibaüzenet jelenít meg.</a:t>
            </a:r>
          </a:p>
        </p:txBody>
      </p:sp>
      <p:pic>
        <p:nvPicPr>
          <p:cNvPr id="7" name="Kép 6">
            <a:extLst>
              <a:ext uri="{FF2B5EF4-FFF2-40B4-BE49-F238E27FC236}">
                <a16:creationId xmlns:a16="http://schemas.microsoft.com/office/drawing/2014/main" id="{9807B9D2-8813-49DE-AC83-7D620001AA09}"/>
              </a:ext>
            </a:extLst>
          </p:cNvPr>
          <p:cNvPicPr>
            <a:picLocks noChangeAspect="1"/>
          </p:cNvPicPr>
          <p:nvPr/>
        </p:nvPicPr>
        <p:blipFill>
          <a:blip r:embed="rId2"/>
          <a:stretch>
            <a:fillRect/>
          </a:stretch>
        </p:blipFill>
        <p:spPr>
          <a:xfrm>
            <a:off x="761997" y="2919336"/>
            <a:ext cx="10944333" cy="756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 7">
            <a:extLst>
              <a:ext uri="{FF2B5EF4-FFF2-40B4-BE49-F238E27FC236}">
                <a16:creationId xmlns:a16="http://schemas.microsoft.com/office/drawing/2014/main" id="{58BB2DE4-692F-4181-AF36-435434DAFCC3}"/>
              </a:ext>
            </a:extLst>
          </p:cNvPr>
          <p:cNvPicPr>
            <a:picLocks noChangeAspect="1"/>
          </p:cNvPicPr>
          <p:nvPr/>
        </p:nvPicPr>
        <p:blipFill>
          <a:blip r:embed="rId3"/>
          <a:stretch>
            <a:fillRect/>
          </a:stretch>
        </p:blipFill>
        <p:spPr>
          <a:xfrm>
            <a:off x="3576422" y="4973345"/>
            <a:ext cx="8129908" cy="894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Kép18">
            <a:extLst>
              <a:ext uri="{FF2B5EF4-FFF2-40B4-BE49-F238E27FC236}">
                <a16:creationId xmlns:a16="http://schemas.microsoft.com/office/drawing/2014/main" id="{77F5A423-09AE-416E-90A8-E83D84BD6D36}"/>
              </a:ext>
            </a:extLst>
          </p:cNvPr>
          <p:cNvPicPr/>
          <p:nvPr/>
        </p:nvPicPr>
        <p:blipFill>
          <a:blip r:embed="rId4"/>
          <a:stretch>
            <a:fillRect/>
          </a:stretch>
        </p:blipFill>
        <p:spPr bwMode="auto">
          <a:xfrm>
            <a:off x="761997" y="5969457"/>
            <a:ext cx="4242082" cy="46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420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1.</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29742"/>
            <a:ext cx="7836043" cy="646331"/>
          </a:xfrm>
          <a:prstGeom prst="rect">
            <a:avLst/>
          </a:prstGeom>
          <a:solidFill>
            <a:schemeClr val="bg2"/>
          </a:solidFill>
        </p:spPr>
        <p:txBody>
          <a:bodyPr wrap="square">
            <a:spAutoFit/>
          </a:bodyPr>
          <a:lstStyle/>
          <a:p>
            <a:r>
              <a:rPr lang="hu-HU" dirty="0">
                <a:latin typeface="IBM Plex Sans" panose="020B0503050203000203" pitchFamily="34" charset="0"/>
              </a:rPr>
              <a:t>Amikor kész vagyunk egy oszlop kitöltésével, akkor ki kell választani hozzá egy </a:t>
            </a:r>
            <a:r>
              <a:rPr lang="hu-HU" b="1" dirty="0">
                <a:latin typeface="IBM Plex Sans" panose="020B0503050203000203" pitchFamily="34" charset="0"/>
              </a:rPr>
              <a:t>kötelezettségvállalást</a:t>
            </a:r>
            <a:r>
              <a:rPr lang="hu-HU" dirty="0">
                <a:latin typeface="IBM Plex Sans" panose="020B0503050203000203" pitchFamily="34" charset="0"/>
              </a:rPr>
              <a:t>.</a:t>
            </a:r>
          </a:p>
        </p:txBody>
      </p:sp>
      <p:sp>
        <p:nvSpPr>
          <p:cNvPr id="4" name="Téglalap 3">
            <a:extLst>
              <a:ext uri="{FF2B5EF4-FFF2-40B4-BE49-F238E27FC236}">
                <a16:creationId xmlns:a16="http://schemas.microsoft.com/office/drawing/2014/main" id="{0776BFDE-08C2-4C12-9CD4-9F6EE9273301}"/>
              </a:ext>
            </a:extLst>
          </p:cNvPr>
          <p:cNvSpPr/>
          <p:nvPr/>
        </p:nvSpPr>
        <p:spPr>
          <a:xfrm>
            <a:off x="755299" y="3015914"/>
            <a:ext cx="6549854" cy="369332"/>
          </a:xfrm>
          <a:prstGeom prst="rect">
            <a:avLst/>
          </a:prstGeom>
          <a:solidFill>
            <a:schemeClr val="bg2"/>
          </a:solidFill>
        </p:spPr>
        <p:txBody>
          <a:bodyPr wrap="square">
            <a:spAutoFit/>
          </a:bodyPr>
          <a:lstStyle/>
          <a:p>
            <a:pPr>
              <a:spcAft>
                <a:spcPts val="0"/>
              </a:spcAft>
            </a:pPr>
            <a:r>
              <a:rPr lang="hu-HU" dirty="0"/>
              <a:t>A választás a sor előtti „rádiógomb”-</a:t>
            </a:r>
            <a:r>
              <a:rPr lang="hu-HU" dirty="0" err="1"/>
              <a:t>ra</a:t>
            </a:r>
            <a:r>
              <a:rPr lang="hu-HU" dirty="0"/>
              <a:t> történő kattintással történik</a:t>
            </a:r>
            <a:endParaRPr lang="hu-HU" sz="1400" kern="100" dirty="0">
              <a:latin typeface="IBM Plex Sans" panose="020B0503050203000203" pitchFamily="34" charset="0"/>
              <a:ea typeface="NSimSun" panose="02010609030101010101" pitchFamily="49" charset="-122"/>
              <a:cs typeface="Lucida Sans" panose="020B0602030504020204" pitchFamily="34" charset="0"/>
            </a:endParaRPr>
          </a:p>
        </p:txBody>
      </p:sp>
      <p:pic>
        <p:nvPicPr>
          <p:cNvPr id="7" name="Kép5">
            <a:extLst>
              <a:ext uri="{FF2B5EF4-FFF2-40B4-BE49-F238E27FC236}">
                <a16:creationId xmlns:a16="http://schemas.microsoft.com/office/drawing/2014/main" id="{A1150CFE-CEFE-4B3A-9B1D-0FF6F4311673}"/>
              </a:ext>
            </a:extLst>
          </p:cNvPr>
          <p:cNvPicPr/>
          <p:nvPr/>
        </p:nvPicPr>
        <p:blipFill>
          <a:blip r:embed="rId2"/>
          <a:stretch>
            <a:fillRect/>
          </a:stretch>
        </p:blipFill>
        <p:spPr bwMode="auto">
          <a:xfrm>
            <a:off x="8767747" y="1672932"/>
            <a:ext cx="2263140" cy="1699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6">
            <a:extLst>
              <a:ext uri="{FF2B5EF4-FFF2-40B4-BE49-F238E27FC236}">
                <a16:creationId xmlns:a16="http://schemas.microsoft.com/office/drawing/2014/main" id="{A3018955-D1C9-434F-9F0F-97AA52A45A02}"/>
              </a:ext>
            </a:extLst>
          </p:cNvPr>
          <p:cNvPicPr/>
          <p:nvPr/>
        </p:nvPicPr>
        <p:blipFill>
          <a:blip r:embed="rId3"/>
          <a:stretch>
            <a:fillRect/>
          </a:stretch>
        </p:blipFill>
        <p:spPr bwMode="auto">
          <a:xfrm>
            <a:off x="813339" y="3556464"/>
            <a:ext cx="6400799" cy="1137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églalap 8">
            <a:extLst>
              <a:ext uri="{FF2B5EF4-FFF2-40B4-BE49-F238E27FC236}">
                <a16:creationId xmlns:a16="http://schemas.microsoft.com/office/drawing/2014/main" id="{D4379002-27DB-40BD-BF0A-15202BBACA96}"/>
              </a:ext>
            </a:extLst>
          </p:cNvPr>
          <p:cNvSpPr/>
          <p:nvPr/>
        </p:nvSpPr>
        <p:spPr>
          <a:xfrm>
            <a:off x="755298" y="5024444"/>
            <a:ext cx="6458840" cy="646331"/>
          </a:xfrm>
          <a:prstGeom prst="rect">
            <a:avLst/>
          </a:prstGeom>
          <a:solidFill>
            <a:schemeClr val="bg2"/>
          </a:solidFill>
        </p:spPr>
        <p:txBody>
          <a:bodyPr wrap="square">
            <a:spAutoFit/>
          </a:bodyPr>
          <a:lstStyle/>
          <a:p>
            <a:pPr>
              <a:spcAft>
                <a:spcPts val="0"/>
              </a:spcAft>
            </a:pPr>
            <a:r>
              <a:rPr lang="hu-HU" kern="100" dirty="0">
                <a:latin typeface="IBM Plex Sans" panose="020B0503050203000203" pitchFamily="34" charset="0"/>
                <a:ea typeface="NSimSun" panose="02010609030101010101" pitchFamily="49" charset="-122"/>
                <a:cs typeface="Lucida Sans" panose="020B0602030504020204" pitchFamily="34" charset="0"/>
              </a:rPr>
              <a:t>A kiválasztás után a &lt;Megtekintés&gt;-</a:t>
            </a:r>
            <a:r>
              <a:rPr lang="hu-HU" kern="100" dirty="0" err="1">
                <a:latin typeface="IBM Plex Sans" panose="020B0503050203000203" pitchFamily="34" charset="0"/>
                <a:ea typeface="NSimSun" panose="02010609030101010101" pitchFamily="49" charset="-122"/>
                <a:cs typeface="Lucida Sans" panose="020B0602030504020204" pitchFamily="34" charset="0"/>
              </a:rPr>
              <a:t>sel</a:t>
            </a:r>
            <a:r>
              <a:rPr lang="hu-HU" kern="100" dirty="0">
                <a:latin typeface="IBM Plex Sans" panose="020B0503050203000203" pitchFamily="34" charset="0"/>
                <a:ea typeface="NSimSun" panose="02010609030101010101" pitchFamily="49" charset="-122"/>
                <a:cs typeface="Lucida Sans" panose="020B0602030504020204" pitchFamily="34" charset="0"/>
              </a:rPr>
              <a:t> lehet megnézni a kötelezettségvállalás részletes adatait</a:t>
            </a:r>
            <a:endParaRPr lang="hu-HU" sz="2000" kern="100" dirty="0">
              <a:effectLst/>
              <a:latin typeface="IBM Plex Sans" panose="020B0503050203000203" pitchFamily="34" charset="0"/>
              <a:ea typeface="NSimSun" panose="02010609030101010101" pitchFamily="49" charset="-122"/>
              <a:cs typeface="Lucida Sans" panose="020B0602030504020204" pitchFamily="34" charset="0"/>
            </a:endParaRPr>
          </a:p>
        </p:txBody>
      </p:sp>
      <p:pic>
        <p:nvPicPr>
          <p:cNvPr id="10" name="Kép10">
            <a:extLst>
              <a:ext uri="{FF2B5EF4-FFF2-40B4-BE49-F238E27FC236}">
                <a16:creationId xmlns:a16="http://schemas.microsoft.com/office/drawing/2014/main" id="{0DC45D92-062C-4A5F-BE53-A416D07A20DA}"/>
              </a:ext>
            </a:extLst>
          </p:cNvPr>
          <p:cNvPicPr/>
          <p:nvPr/>
        </p:nvPicPr>
        <p:blipFill>
          <a:blip r:embed="rId4"/>
          <a:stretch>
            <a:fillRect/>
          </a:stretch>
        </p:blipFill>
        <p:spPr bwMode="auto">
          <a:xfrm>
            <a:off x="7420990" y="4611699"/>
            <a:ext cx="3376802" cy="1471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204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2.</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574177"/>
            <a:ext cx="7504447" cy="369332"/>
          </a:xfrm>
          <a:prstGeom prst="rect">
            <a:avLst/>
          </a:prstGeom>
          <a:solidFill>
            <a:schemeClr val="bg2"/>
          </a:solidFill>
        </p:spPr>
        <p:txBody>
          <a:bodyPr wrap="square">
            <a:spAutoFit/>
          </a:bodyPr>
          <a:lstStyle/>
          <a:p>
            <a:r>
              <a:rPr lang="hu-HU" dirty="0"/>
              <a:t>A feldolgozás következő lépése a </a:t>
            </a:r>
            <a:r>
              <a:rPr lang="hu-HU" b="1" dirty="0"/>
              <a:t>bizonylat ki&lt;választ&gt;</a:t>
            </a:r>
            <a:r>
              <a:rPr lang="hu-HU" b="1" dirty="0" err="1"/>
              <a:t>ása</a:t>
            </a:r>
            <a:r>
              <a:rPr lang="hu-HU" b="1" dirty="0"/>
              <a:t> vagy &lt;létrehozás&gt;a.</a:t>
            </a:r>
          </a:p>
        </p:txBody>
      </p:sp>
      <p:sp>
        <p:nvSpPr>
          <p:cNvPr id="4" name="Téglalap 3">
            <a:extLst>
              <a:ext uri="{FF2B5EF4-FFF2-40B4-BE49-F238E27FC236}">
                <a16:creationId xmlns:a16="http://schemas.microsoft.com/office/drawing/2014/main" id="{0776BFDE-08C2-4C12-9CD4-9F6EE9273301}"/>
              </a:ext>
            </a:extLst>
          </p:cNvPr>
          <p:cNvSpPr/>
          <p:nvPr/>
        </p:nvSpPr>
        <p:spPr>
          <a:xfrm>
            <a:off x="755297" y="2107317"/>
            <a:ext cx="7504447" cy="919918"/>
          </a:xfrm>
          <a:prstGeom prst="rect">
            <a:avLst/>
          </a:prstGeom>
          <a:solidFill>
            <a:schemeClr val="bg2"/>
          </a:solidFill>
        </p:spPr>
        <p:txBody>
          <a:bodyPr wrap="square">
            <a:spAutoFit/>
          </a:bodyPr>
          <a:lstStyle/>
          <a:p>
            <a:r>
              <a:rPr lang="hu-HU" dirty="0">
                <a:latin typeface="IBM Plex Sans" panose="020B0503050203000203" pitchFamily="34" charset="0"/>
              </a:rPr>
              <a:t>A funkciók működéséhez szükséges az, hogy minden az adott oszlopban található összeg előtti </a:t>
            </a:r>
            <a:r>
              <a:rPr lang="hu-HU" b="1" dirty="0">
                <a:latin typeface="IBM Plex Sans" panose="020B0503050203000203" pitchFamily="34" charset="0"/>
              </a:rPr>
              <a:t>részletezőkód mező ki legyen töltve. </a:t>
            </a:r>
            <a:r>
              <a:rPr lang="hu-HU" dirty="0">
                <a:latin typeface="IBM Plex Sans" panose="020B0503050203000203" pitchFamily="34" charset="0"/>
              </a:rPr>
              <a:t>Ellenkező esetben hibajelzés mellett a művelet megszakad.</a:t>
            </a:r>
          </a:p>
        </p:txBody>
      </p:sp>
      <p:pic>
        <p:nvPicPr>
          <p:cNvPr id="6" name="Kép11">
            <a:extLst>
              <a:ext uri="{FF2B5EF4-FFF2-40B4-BE49-F238E27FC236}">
                <a16:creationId xmlns:a16="http://schemas.microsoft.com/office/drawing/2014/main" id="{CE865A13-05EC-44BE-BD09-85B4D2DB5F1A}"/>
              </a:ext>
            </a:extLst>
          </p:cNvPr>
          <p:cNvPicPr/>
          <p:nvPr/>
        </p:nvPicPr>
        <p:blipFill>
          <a:blip r:embed="rId2"/>
          <a:stretch>
            <a:fillRect/>
          </a:stretch>
        </p:blipFill>
        <p:spPr bwMode="auto">
          <a:xfrm>
            <a:off x="8422191" y="1660284"/>
            <a:ext cx="3233898" cy="1366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7">
            <a:extLst>
              <a:ext uri="{FF2B5EF4-FFF2-40B4-BE49-F238E27FC236}">
                <a16:creationId xmlns:a16="http://schemas.microsoft.com/office/drawing/2014/main" id="{59D88255-A9A0-40DE-B1DB-7267AFAA26D4}"/>
              </a:ext>
            </a:extLst>
          </p:cNvPr>
          <p:cNvPicPr/>
          <p:nvPr/>
        </p:nvPicPr>
        <p:blipFill>
          <a:blip r:embed="rId3"/>
          <a:stretch>
            <a:fillRect/>
          </a:stretch>
        </p:blipFill>
        <p:spPr bwMode="auto">
          <a:xfrm>
            <a:off x="4331150" y="3286359"/>
            <a:ext cx="6329627" cy="725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églalap 7">
            <a:extLst>
              <a:ext uri="{FF2B5EF4-FFF2-40B4-BE49-F238E27FC236}">
                <a16:creationId xmlns:a16="http://schemas.microsoft.com/office/drawing/2014/main" id="{337DF7AA-8389-4992-8462-D01FF1E3DB0B}"/>
              </a:ext>
            </a:extLst>
          </p:cNvPr>
          <p:cNvSpPr/>
          <p:nvPr/>
        </p:nvSpPr>
        <p:spPr>
          <a:xfrm>
            <a:off x="755298" y="4767722"/>
            <a:ext cx="3304237" cy="1477328"/>
          </a:xfrm>
          <a:prstGeom prst="rect">
            <a:avLst/>
          </a:prstGeom>
          <a:solidFill>
            <a:schemeClr val="bg2"/>
          </a:solidFill>
        </p:spPr>
        <p:txBody>
          <a:bodyPr wrap="square">
            <a:spAutoFit/>
          </a:bodyPr>
          <a:lstStyle/>
          <a:p>
            <a:pPr>
              <a:spcAft>
                <a:spcPts val="0"/>
              </a:spcAft>
            </a:pPr>
            <a:r>
              <a:rPr lang="hu-HU" kern="100" dirty="0">
                <a:latin typeface="IBM Plex Sans" panose="020B0503050203000203" pitchFamily="34" charset="0"/>
                <a:ea typeface="NSimSun" panose="02010609030101010101" pitchFamily="49" charset="-122"/>
                <a:cs typeface="Lucida Sans" panose="020B0602030504020204" pitchFamily="34" charset="0"/>
              </a:rPr>
              <a:t>A létrehozáskor a program átnavigál a 1421 mp felületére és ott már az adott kötelezettségvállalásra vannak leszűkítve az adatok. </a:t>
            </a:r>
            <a:endParaRPr lang="hu-HU" sz="2000" kern="100" dirty="0">
              <a:effectLst/>
              <a:latin typeface="IBM Plex Sans" panose="020B0503050203000203" pitchFamily="34" charset="0"/>
              <a:ea typeface="NSimSun" panose="02010609030101010101" pitchFamily="49" charset="-122"/>
              <a:cs typeface="Lucida Sans" panose="020B0602030504020204" pitchFamily="34" charset="0"/>
            </a:endParaRPr>
          </a:p>
        </p:txBody>
      </p:sp>
      <p:pic>
        <p:nvPicPr>
          <p:cNvPr id="9" name="Kép8">
            <a:extLst>
              <a:ext uri="{FF2B5EF4-FFF2-40B4-BE49-F238E27FC236}">
                <a16:creationId xmlns:a16="http://schemas.microsoft.com/office/drawing/2014/main" id="{26C09B05-EE28-4035-98E3-43E6F61F3E6F}"/>
              </a:ext>
            </a:extLst>
          </p:cNvPr>
          <p:cNvPicPr/>
          <p:nvPr/>
        </p:nvPicPr>
        <p:blipFill>
          <a:blip r:embed="rId4"/>
          <a:stretch>
            <a:fillRect/>
          </a:stretch>
        </p:blipFill>
        <p:spPr bwMode="auto">
          <a:xfrm>
            <a:off x="4331150" y="4270549"/>
            <a:ext cx="7398668" cy="1974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Kép 9">
            <a:extLst>
              <a:ext uri="{FF2B5EF4-FFF2-40B4-BE49-F238E27FC236}">
                <a16:creationId xmlns:a16="http://schemas.microsoft.com/office/drawing/2014/main" id="{8B04BAF4-2BA5-4290-BF75-F9B411C5A145}"/>
              </a:ext>
            </a:extLst>
          </p:cNvPr>
          <p:cNvPicPr>
            <a:picLocks noChangeAspect="1"/>
          </p:cNvPicPr>
          <p:nvPr/>
        </p:nvPicPr>
        <p:blipFill>
          <a:blip r:embed="rId5"/>
          <a:stretch>
            <a:fillRect/>
          </a:stretch>
        </p:blipFill>
        <p:spPr>
          <a:xfrm>
            <a:off x="1466817" y="3143861"/>
            <a:ext cx="2682472" cy="1470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880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3.</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19350"/>
            <a:ext cx="10974520" cy="1477328"/>
          </a:xfrm>
          <a:prstGeom prst="rect">
            <a:avLst/>
          </a:prstGeom>
          <a:solidFill>
            <a:schemeClr val="bg2"/>
          </a:solidFill>
        </p:spPr>
        <p:txBody>
          <a:bodyPr wrap="square">
            <a:spAutoFit/>
          </a:bodyPr>
          <a:lstStyle/>
          <a:p>
            <a:r>
              <a:rPr lang="hu-HU" dirty="0">
                <a:latin typeface="IBM Plex Sans" panose="020B0503050203000203" pitchFamily="34" charset="0"/>
              </a:rPr>
              <a:t>A </a:t>
            </a:r>
            <a:r>
              <a:rPr lang="hu-HU" b="1" dirty="0">
                <a:latin typeface="IBM Plex Sans" panose="020B0503050203000203" pitchFamily="34" charset="0"/>
              </a:rPr>
              <a:t>számfejtési nap adatai </a:t>
            </a:r>
            <a:r>
              <a:rPr lang="hu-HU" dirty="0">
                <a:latin typeface="IBM Plex Sans" panose="020B0503050203000203" pitchFamily="34" charset="0"/>
              </a:rPr>
              <a:t>alapján kapja a bizonylat </a:t>
            </a:r>
            <a:r>
              <a:rPr lang="hu-HU" b="1" dirty="0">
                <a:latin typeface="IBM Plex Sans" panose="020B0503050203000203" pitchFamily="34" charset="0"/>
              </a:rPr>
              <a:t>könyvelési esemény </a:t>
            </a:r>
            <a:r>
              <a:rPr lang="hu-HU" dirty="0">
                <a:latin typeface="IBM Plex Sans" panose="020B0503050203000203" pitchFamily="34" charset="0"/>
              </a:rPr>
              <a:t>és a </a:t>
            </a:r>
            <a:r>
              <a:rPr lang="hu-HU" b="1" dirty="0">
                <a:latin typeface="IBM Plex Sans" panose="020B0503050203000203" pitchFamily="34" charset="0"/>
              </a:rPr>
              <a:t>fizetési határidő dátumát</a:t>
            </a:r>
            <a:r>
              <a:rPr lang="hu-HU" dirty="0">
                <a:latin typeface="IBM Plex Sans" panose="020B0503050203000203" pitchFamily="34" charset="0"/>
              </a:rPr>
              <a:t>, illetve az </a:t>
            </a:r>
            <a:r>
              <a:rPr lang="hu-HU" b="1" dirty="0">
                <a:latin typeface="IBM Plex Sans" panose="020B0503050203000203" pitchFamily="34" charset="0"/>
              </a:rPr>
              <a:t>összeg mezőt </a:t>
            </a:r>
            <a:r>
              <a:rPr lang="hu-HU" dirty="0">
                <a:latin typeface="IBM Plex Sans" panose="020B0503050203000203" pitchFamily="34" charset="0"/>
              </a:rPr>
              <a:t>is előtölti a program. A bizonylat partnerét itt kell kiválasztani, illetve a 1421 mp általános működésének megfelelően akár utalványrendeletet is generálhatunk.</a:t>
            </a:r>
          </a:p>
          <a:p>
            <a:r>
              <a:rPr lang="hu-HU" dirty="0">
                <a:latin typeface="IBM Plex Sans" panose="020B0503050203000203" pitchFamily="34" charset="0"/>
              </a:rPr>
              <a:t>Ha több személyhez kapcsolódik a kifizetés, azaz több utalványrendelet tartozik a bontó oszlophoz, akkor partnernek a kötelezettségvállalás </a:t>
            </a:r>
            <a:r>
              <a:rPr lang="hu-HU" dirty="0" err="1">
                <a:latin typeface="IBM Plex Sans" panose="020B0503050203000203" pitchFamily="34" charset="0"/>
              </a:rPr>
              <a:t>főpartnerét</a:t>
            </a:r>
            <a:r>
              <a:rPr lang="hu-HU" dirty="0">
                <a:latin typeface="IBM Plex Sans" panose="020B0503050203000203" pitchFamily="34" charset="0"/>
              </a:rPr>
              <a:t> kell kiválasztani</a:t>
            </a:r>
            <a:r>
              <a:rPr lang="hu-HU" dirty="0"/>
              <a:t>.</a:t>
            </a:r>
          </a:p>
        </p:txBody>
      </p:sp>
      <p:sp>
        <p:nvSpPr>
          <p:cNvPr id="4" name="Téglalap 3">
            <a:extLst>
              <a:ext uri="{FF2B5EF4-FFF2-40B4-BE49-F238E27FC236}">
                <a16:creationId xmlns:a16="http://schemas.microsoft.com/office/drawing/2014/main" id="{0776BFDE-08C2-4C12-9CD4-9F6EE9273301}"/>
              </a:ext>
            </a:extLst>
          </p:cNvPr>
          <p:cNvSpPr/>
          <p:nvPr/>
        </p:nvSpPr>
        <p:spPr>
          <a:xfrm>
            <a:off x="755299" y="3227372"/>
            <a:ext cx="7223092" cy="923330"/>
          </a:xfrm>
          <a:prstGeom prst="rect">
            <a:avLst/>
          </a:prstGeom>
          <a:solidFill>
            <a:schemeClr val="bg2"/>
          </a:solidFill>
        </p:spPr>
        <p:txBody>
          <a:bodyPr wrap="square">
            <a:spAutoFit/>
          </a:bodyPr>
          <a:lstStyle/>
          <a:p>
            <a:r>
              <a:rPr lang="hu-HU" dirty="0">
                <a:latin typeface="IBM Plex Sans" panose="020B0503050203000203" pitchFamily="34" charset="0"/>
              </a:rPr>
              <a:t>A bizonylat kiválasztás/létrehozás után már az adott oszlop nem szerkeszthető. Innentől a kötelezettségvállalás vagy a bizonylat cseréje csak a &lt;Visszavonás&gt; után lehetséges.</a:t>
            </a:r>
          </a:p>
        </p:txBody>
      </p:sp>
      <p:pic>
        <p:nvPicPr>
          <p:cNvPr id="6" name="Kép12">
            <a:extLst>
              <a:ext uri="{FF2B5EF4-FFF2-40B4-BE49-F238E27FC236}">
                <a16:creationId xmlns:a16="http://schemas.microsoft.com/office/drawing/2014/main" id="{EEBD38DA-1382-46A0-83CE-BCFC1B8488F9}"/>
              </a:ext>
            </a:extLst>
          </p:cNvPr>
          <p:cNvPicPr/>
          <p:nvPr/>
        </p:nvPicPr>
        <p:blipFill>
          <a:blip r:embed="rId2"/>
          <a:stretch>
            <a:fillRect/>
          </a:stretch>
        </p:blipFill>
        <p:spPr bwMode="auto">
          <a:xfrm>
            <a:off x="8194472" y="3241609"/>
            <a:ext cx="3535347" cy="1788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églalap 6">
            <a:extLst>
              <a:ext uri="{FF2B5EF4-FFF2-40B4-BE49-F238E27FC236}">
                <a16:creationId xmlns:a16="http://schemas.microsoft.com/office/drawing/2014/main" id="{D192FD04-3923-4B47-8E9A-9C02F5680208}"/>
              </a:ext>
            </a:extLst>
          </p:cNvPr>
          <p:cNvSpPr/>
          <p:nvPr/>
        </p:nvSpPr>
        <p:spPr>
          <a:xfrm>
            <a:off x="755298" y="4281396"/>
            <a:ext cx="7223092" cy="1477328"/>
          </a:xfrm>
          <a:prstGeom prst="rect">
            <a:avLst/>
          </a:prstGeom>
          <a:solidFill>
            <a:schemeClr val="bg2"/>
          </a:solidFill>
        </p:spPr>
        <p:txBody>
          <a:bodyPr wrap="square">
            <a:spAutoFit/>
          </a:bodyPr>
          <a:lstStyle/>
          <a:p>
            <a:pPr algn="just">
              <a:spcAft>
                <a:spcPts val="0"/>
              </a:spcAft>
            </a:pPr>
            <a:r>
              <a:rPr lang="hu-HU" kern="100" dirty="0">
                <a:latin typeface="IBM Plex Sans" panose="020B0503050203000203" pitchFamily="34" charset="0"/>
                <a:ea typeface="NSimSun" panose="02010609030101010101" pitchFamily="49" charset="-122"/>
                <a:cs typeface="Lucida Sans" panose="020B0602030504020204" pitchFamily="34" charset="0"/>
              </a:rPr>
              <a:t>Bizonylat létrehozása csak akkor lehetséges, ha azt a program automatikusan ki tudja kontírozni. A kontírozás alapján a program megpróbálja a kivezetést is megtenni az előzetes kötelezettségvállalás kontírozásából, ha ezt nem lehet megtenni, akkor erről figyelmeztetést jelenít meg a program.</a:t>
            </a:r>
            <a:endParaRPr lang="hu-HU" sz="2000" kern="100" dirty="0">
              <a:effectLst/>
              <a:latin typeface="IBM Plex Sans" panose="020B0503050203000203" pitchFamily="34" charset="0"/>
              <a:ea typeface="NSimSun" panose="02010609030101010101" pitchFamily="49" charset="-122"/>
              <a:cs typeface="Lucida Sans" panose="020B0602030504020204" pitchFamily="34" charset="0"/>
            </a:endParaRPr>
          </a:p>
        </p:txBody>
      </p:sp>
      <p:pic>
        <p:nvPicPr>
          <p:cNvPr id="8" name="Kép21">
            <a:extLst>
              <a:ext uri="{FF2B5EF4-FFF2-40B4-BE49-F238E27FC236}">
                <a16:creationId xmlns:a16="http://schemas.microsoft.com/office/drawing/2014/main" id="{85AD6126-473D-4D9D-982F-FA5B7138F2C1}"/>
              </a:ext>
            </a:extLst>
          </p:cNvPr>
          <p:cNvPicPr/>
          <p:nvPr/>
        </p:nvPicPr>
        <p:blipFill>
          <a:blip r:embed="rId3"/>
          <a:stretch>
            <a:fillRect/>
          </a:stretch>
        </p:blipFill>
        <p:spPr bwMode="auto">
          <a:xfrm>
            <a:off x="6007199" y="5469678"/>
            <a:ext cx="5722620" cy="578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510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4.</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09660"/>
            <a:ext cx="10974520" cy="646331"/>
          </a:xfrm>
          <a:prstGeom prst="rect">
            <a:avLst/>
          </a:prstGeom>
          <a:solidFill>
            <a:schemeClr val="bg2"/>
          </a:solidFill>
        </p:spPr>
        <p:txBody>
          <a:bodyPr wrap="square">
            <a:spAutoFit/>
          </a:bodyPr>
          <a:lstStyle/>
          <a:p>
            <a:r>
              <a:rPr lang="hu-HU" dirty="0">
                <a:latin typeface="IBM Plex Sans" panose="020B0503050203000203" pitchFamily="34" charset="0"/>
              </a:rPr>
              <a:t>Bizonylat választáskor a kötelezettségvállaláshoz tartozó, de más számfejtési oszlophoz még nem kapcsolt, akár könyvelt állapotú bizonylatokból lehet választani</a:t>
            </a:r>
            <a:r>
              <a:rPr lang="hu-HU" sz="1600" dirty="0">
                <a:latin typeface="IBM Plex Sans" panose="020B0503050203000203" pitchFamily="34" charset="0"/>
              </a:rPr>
              <a:t>.</a:t>
            </a:r>
          </a:p>
        </p:txBody>
      </p:sp>
      <p:sp>
        <p:nvSpPr>
          <p:cNvPr id="4" name="Téglalap 3">
            <a:extLst>
              <a:ext uri="{FF2B5EF4-FFF2-40B4-BE49-F238E27FC236}">
                <a16:creationId xmlns:a16="http://schemas.microsoft.com/office/drawing/2014/main" id="{0776BFDE-08C2-4C12-9CD4-9F6EE9273301}"/>
              </a:ext>
            </a:extLst>
          </p:cNvPr>
          <p:cNvSpPr/>
          <p:nvPr/>
        </p:nvSpPr>
        <p:spPr>
          <a:xfrm>
            <a:off x="7048978" y="2389366"/>
            <a:ext cx="4615585" cy="1477328"/>
          </a:xfrm>
          <a:prstGeom prst="rect">
            <a:avLst/>
          </a:prstGeom>
          <a:solidFill>
            <a:schemeClr val="bg2"/>
          </a:solidFill>
        </p:spPr>
        <p:txBody>
          <a:bodyPr wrap="square">
            <a:spAutoFit/>
          </a:bodyPr>
          <a:lstStyle/>
          <a:p>
            <a:r>
              <a:rPr lang="hu-HU" dirty="0">
                <a:latin typeface="IBM Plex Sans" panose="020B0503050203000203" pitchFamily="34" charset="0"/>
              </a:rPr>
              <a:t>A sikeres kiválasztás feltétele, az, hogy a bizonylat összege egyezzen a Részösszesen oszloppal. Összeg eltérés esetén a program hibajelzéssel visszatér az előző felületre.</a:t>
            </a:r>
          </a:p>
        </p:txBody>
      </p:sp>
      <p:pic>
        <p:nvPicPr>
          <p:cNvPr id="6" name="Kép14">
            <a:extLst>
              <a:ext uri="{FF2B5EF4-FFF2-40B4-BE49-F238E27FC236}">
                <a16:creationId xmlns:a16="http://schemas.microsoft.com/office/drawing/2014/main" id="{A5DBA8A0-9D71-49EA-B73A-1929C511E3C3}"/>
              </a:ext>
            </a:extLst>
          </p:cNvPr>
          <p:cNvPicPr/>
          <p:nvPr/>
        </p:nvPicPr>
        <p:blipFill>
          <a:blip r:embed="rId2"/>
          <a:stretch>
            <a:fillRect/>
          </a:stretch>
        </p:blipFill>
        <p:spPr bwMode="auto">
          <a:xfrm>
            <a:off x="755298" y="2359692"/>
            <a:ext cx="5906759" cy="1576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19">
            <a:extLst>
              <a:ext uri="{FF2B5EF4-FFF2-40B4-BE49-F238E27FC236}">
                <a16:creationId xmlns:a16="http://schemas.microsoft.com/office/drawing/2014/main" id="{CE9D8E77-57B5-4148-ABCE-1D657CA81F19}"/>
              </a:ext>
            </a:extLst>
          </p:cNvPr>
          <p:cNvPicPr/>
          <p:nvPr/>
        </p:nvPicPr>
        <p:blipFill>
          <a:blip r:embed="rId3"/>
          <a:stretch>
            <a:fillRect/>
          </a:stretch>
        </p:blipFill>
        <p:spPr bwMode="auto">
          <a:xfrm>
            <a:off x="7048977" y="4040155"/>
            <a:ext cx="4615585" cy="646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églalap 7">
            <a:extLst>
              <a:ext uri="{FF2B5EF4-FFF2-40B4-BE49-F238E27FC236}">
                <a16:creationId xmlns:a16="http://schemas.microsoft.com/office/drawing/2014/main" id="{63D41DAE-CF23-4E13-967B-2F793A220D93}"/>
              </a:ext>
            </a:extLst>
          </p:cNvPr>
          <p:cNvSpPr/>
          <p:nvPr/>
        </p:nvSpPr>
        <p:spPr>
          <a:xfrm>
            <a:off x="755297" y="4040155"/>
            <a:ext cx="5906759" cy="738664"/>
          </a:xfrm>
          <a:prstGeom prst="rect">
            <a:avLst/>
          </a:prstGeom>
          <a:solidFill>
            <a:schemeClr val="bg2"/>
          </a:solidFill>
        </p:spPr>
        <p:txBody>
          <a:bodyPr wrap="square">
            <a:spAutoFit/>
          </a:bodyPr>
          <a:lstStyle/>
          <a:p>
            <a:pPr algn="just">
              <a:spcAft>
                <a:spcPts val="0"/>
              </a:spcAft>
            </a:pPr>
            <a:r>
              <a:rPr lang="hu-HU" sz="1400" kern="100" dirty="0">
                <a:latin typeface="IBM Plex Sans" panose="020B0503050203000203" pitchFamily="34" charset="0"/>
                <a:ea typeface="NSimSun" panose="02010609030101010101" pitchFamily="49" charset="-122"/>
                <a:cs typeface="Lucida Sans" panose="020B0602030504020204" pitchFamily="34" charset="0"/>
              </a:rPr>
              <a:t>A kiválasztáskor a kontírozott, de nem könyvelt bizonylatokra is megkísérli a program a bizonylat újra kontírozását, amit a felhasználónak meg kell erősítenie a felületen.</a:t>
            </a:r>
            <a:endParaRPr lang="hu-HU" sz="1400" kern="100" dirty="0">
              <a:effectLst/>
              <a:latin typeface="IBM Plex Sans" panose="020B0503050203000203" pitchFamily="34" charset="0"/>
              <a:ea typeface="NSimSun" panose="02010609030101010101" pitchFamily="49" charset="-122"/>
              <a:cs typeface="Lucida Sans" panose="020B0602030504020204" pitchFamily="34" charset="0"/>
            </a:endParaRPr>
          </a:p>
        </p:txBody>
      </p:sp>
      <p:pic>
        <p:nvPicPr>
          <p:cNvPr id="9" name="Kép 8">
            <a:extLst>
              <a:ext uri="{FF2B5EF4-FFF2-40B4-BE49-F238E27FC236}">
                <a16:creationId xmlns:a16="http://schemas.microsoft.com/office/drawing/2014/main" id="{4B827C01-2DCB-4931-BF81-9D8FEA65F174}"/>
              </a:ext>
            </a:extLst>
          </p:cNvPr>
          <p:cNvPicPr>
            <a:picLocks noChangeAspect="1"/>
          </p:cNvPicPr>
          <p:nvPr/>
        </p:nvPicPr>
        <p:blipFill>
          <a:blip r:embed="rId4"/>
          <a:stretch>
            <a:fillRect/>
          </a:stretch>
        </p:blipFill>
        <p:spPr>
          <a:xfrm>
            <a:off x="755297" y="4859947"/>
            <a:ext cx="8866038" cy="1373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642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5.</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41698"/>
            <a:ext cx="10974520" cy="923330"/>
          </a:xfrm>
          <a:prstGeom prst="rect">
            <a:avLst/>
          </a:prstGeom>
          <a:solidFill>
            <a:schemeClr val="bg2"/>
          </a:solidFill>
        </p:spPr>
        <p:txBody>
          <a:bodyPr wrap="square">
            <a:spAutoFit/>
          </a:bodyPr>
          <a:lstStyle/>
          <a:p>
            <a:r>
              <a:rPr lang="hu-HU" dirty="0">
                <a:latin typeface="IBM Plex Sans" panose="020B0503050203000203" pitchFamily="34" charset="0"/>
              </a:rPr>
              <a:t>A könyvelt bizonylatok esetében a program ellenőrzi a bizonylat könyvelését a számfejtési adatok alapján generálandó kontírozási sorokkal és ha azok eltérnek egymástól, akkor a bizonylat kapcsolása nem lehetséges</a:t>
            </a:r>
            <a:r>
              <a:rPr lang="hu-HU" dirty="0"/>
              <a:t>.</a:t>
            </a:r>
          </a:p>
        </p:txBody>
      </p:sp>
      <p:sp>
        <p:nvSpPr>
          <p:cNvPr id="4" name="Téglalap 3">
            <a:extLst>
              <a:ext uri="{FF2B5EF4-FFF2-40B4-BE49-F238E27FC236}">
                <a16:creationId xmlns:a16="http://schemas.microsoft.com/office/drawing/2014/main" id="{0776BFDE-08C2-4C12-9CD4-9F6EE9273301}"/>
              </a:ext>
            </a:extLst>
          </p:cNvPr>
          <p:cNvSpPr/>
          <p:nvPr/>
        </p:nvSpPr>
        <p:spPr>
          <a:xfrm>
            <a:off x="755298" y="4605543"/>
            <a:ext cx="10971128" cy="923330"/>
          </a:xfrm>
          <a:prstGeom prst="rect">
            <a:avLst/>
          </a:prstGeom>
          <a:solidFill>
            <a:schemeClr val="bg2"/>
          </a:solidFill>
        </p:spPr>
        <p:txBody>
          <a:bodyPr wrap="square">
            <a:spAutoFit/>
          </a:bodyPr>
          <a:lstStyle/>
          <a:p>
            <a:r>
              <a:rPr lang="hu-HU" dirty="0">
                <a:latin typeface="IBM Plex Sans" panose="020B0503050203000203" pitchFamily="34" charset="0"/>
              </a:rPr>
              <a:t>Például: ha kiválasztott bizonylaton a K1109 rovat szerepel és a kivezetés is innen történt, a számfejtési fájl adata pedig a K1113 rovatra vonatkozik, akkor a program csak a végleges kötelezettségvállalást írja felül. A </a:t>
            </a:r>
            <a:r>
              <a:rPr lang="hu-HU">
                <a:latin typeface="IBM Plex Sans" panose="020B0503050203000203" pitchFamily="34" charset="0"/>
              </a:rPr>
              <a:t>kivezetésről pedig jelzi</a:t>
            </a:r>
            <a:r>
              <a:rPr lang="hu-HU" dirty="0">
                <a:latin typeface="IBM Plex Sans" panose="020B0503050203000203" pitchFamily="34" charset="0"/>
              </a:rPr>
              <a:t>, hogy nem tudja azt végrehajtani, mert a bizonylaton talált már kivezetést.</a:t>
            </a:r>
          </a:p>
        </p:txBody>
      </p:sp>
      <p:pic>
        <p:nvPicPr>
          <p:cNvPr id="6" name="Kép23">
            <a:extLst>
              <a:ext uri="{FF2B5EF4-FFF2-40B4-BE49-F238E27FC236}">
                <a16:creationId xmlns:a16="http://schemas.microsoft.com/office/drawing/2014/main" id="{BE10073B-48C1-4FE4-AB76-DAC25B131002}"/>
              </a:ext>
            </a:extLst>
          </p:cNvPr>
          <p:cNvPicPr/>
          <p:nvPr/>
        </p:nvPicPr>
        <p:blipFill>
          <a:blip r:embed="rId2"/>
          <a:stretch>
            <a:fillRect/>
          </a:stretch>
        </p:blipFill>
        <p:spPr bwMode="auto">
          <a:xfrm>
            <a:off x="5142703" y="2699139"/>
            <a:ext cx="6569950" cy="646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églalap 8">
            <a:extLst>
              <a:ext uri="{FF2B5EF4-FFF2-40B4-BE49-F238E27FC236}">
                <a16:creationId xmlns:a16="http://schemas.microsoft.com/office/drawing/2014/main" id="{E99C5655-DBA6-4859-932C-547AB055F025}"/>
              </a:ext>
            </a:extLst>
          </p:cNvPr>
          <p:cNvSpPr/>
          <p:nvPr/>
        </p:nvSpPr>
        <p:spPr>
          <a:xfrm>
            <a:off x="755298" y="3474900"/>
            <a:ext cx="10974520" cy="923330"/>
          </a:xfrm>
          <a:prstGeom prst="rect">
            <a:avLst/>
          </a:prstGeom>
          <a:solidFill>
            <a:schemeClr val="bg2"/>
          </a:solidFill>
        </p:spPr>
        <p:txBody>
          <a:bodyPr wrap="square">
            <a:spAutoFit/>
          </a:bodyPr>
          <a:lstStyle/>
          <a:p>
            <a:r>
              <a:rPr lang="hu-HU" dirty="0">
                <a:latin typeface="IBM Plex Sans" panose="020B0503050203000203" pitchFamily="34" charset="0"/>
              </a:rPr>
              <a:t>A bizonylatok könyvelési tételeinek generálásakor a program az előzetes kötelezettségvállalás kivezetését is megkísérli. Amennyiben a kiválasztott bizonylaton már megtörtént a kivezetés a program azt nem írja felül a végleges kötelezettségtől eltérés esetén se. </a:t>
            </a:r>
            <a:endParaRPr lang="hu-HU" dirty="0"/>
          </a:p>
        </p:txBody>
      </p:sp>
      <p:pic>
        <p:nvPicPr>
          <p:cNvPr id="10" name="Kép 9">
            <a:extLst>
              <a:ext uri="{FF2B5EF4-FFF2-40B4-BE49-F238E27FC236}">
                <a16:creationId xmlns:a16="http://schemas.microsoft.com/office/drawing/2014/main" id="{5559F172-19DF-4DC0-A61A-6D210148391E}"/>
              </a:ext>
            </a:extLst>
          </p:cNvPr>
          <p:cNvPicPr>
            <a:picLocks noChangeAspect="1"/>
          </p:cNvPicPr>
          <p:nvPr/>
        </p:nvPicPr>
        <p:blipFill>
          <a:blip r:embed="rId3"/>
          <a:stretch>
            <a:fillRect/>
          </a:stretch>
        </p:blipFill>
        <p:spPr>
          <a:xfrm>
            <a:off x="4487814" y="5658304"/>
            <a:ext cx="7224839" cy="678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790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6.</a:t>
            </a:r>
          </a:p>
        </p:txBody>
      </p:sp>
      <p:sp>
        <p:nvSpPr>
          <p:cNvPr id="5" name="Téglalap 4">
            <a:extLst>
              <a:ext uri="{FF2B5EF4-FFF2-40B4-BE49-F238E27FC236}">
                <a16:creationId xmlns:a16="http://schemas.microsoft.com/office/drawing/2014/main" id="{74DE7B2D-1E4B-4434-9965-B564380D4EB1}"/>
              </a:ext>
            </a:extLst>
          </p:cNvPr>
          <p:cNvSpPr/>
          <p:nvPr/>
        </p:nvSpPr>
        <p:spPr>
          <a:xfrm>
            <a:off x="721804" y="2647850"/>
            <a:ext cx="10974520" cy="830997"/>
          </a:xfrm>
          <a:prstGeom prst="rect">
            <a:avLst/>
          </a:prstGeom>
          <a:solidFill>
            <a:schemeClr val="bg2"/>
          </a:solidFill>
        </p:spPr>
        <p:txBody>
          <a:bodyPr wrap="square">
            <a:spAutoFit/>
          </a:bodyPr>
          <a:lstStyle/>
          <a:p>
            <a:r>
              <a:rPr lang="hu-HU" sz="1600" dirty="0">
                <a:latin typeface="IBM Plex Sans" panose="020B0503050203000203" pitchFamily="34" charset="0"/>
              </a:rPr>
              <a:t>A kiválasztás az adott kötelezettségvállalás bizonylathoz nem kapcsolódó utalványrendeleteiből  és az adott oszlophoz tartozó kötelezettségvállalás jogcímével egyező, de kötelezettségvállaláshoz/bizonylathoz/számlához nem kapcsolódó nem könyvelt állapotú utalványrendeletekből lehetséges. Egyszerre több utalványrendelet kiválasztása is lehetséges.</a:t>
            </a:r>
          </a:p>
        </p:txBody>
      </p:sp>
      <p:pic>
        <p:nvPicPr>
          <p:cNvPr id="6" name="Kép 5">
            <a:extLst>
              <a:ext uri="{FF2B5EF4-FFF2-40B4-BE49-F238E27FC236}">
                <a16:creationId xmlns:a16="http://schemas.microsoft.com/office/drawing/2014/main" id="{2BAB6A3E-F880-40C8-9508-F38C15EFDC0A}"/>
              </a:ext>
            </a:extLst>
          </p:cNvPr>
          <p:cNvPicPr>
            <a:picLocks noChangeAspect="1"/>
          </p:cNvPicPr>
          <p:nvPr/>
        </p:nvPicPr>
        <p:blipFill>
          <a:blip r:embed="rId2"/>
          <a:stretch>
            <a:fillRect/>
          </a:stretch>
        </p:blipFill>
        <p:spPr>
          <a:xfrm>
            <a:off x="755299" y="3667648"/>
            <a:ext cx="8985441" cy="2577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 6">
            <a:extLst>
              <a:ext uri="{FF2B5EF4-FFF2-40B4-BE49-F238E27FC236}">
                <a16:creationId xmlns:a16="http://schemas.microsoft.com/office/drawing/2014/main" id="{3D2C8F5E-8D5F-4EE9-B0A6-EF5499307E9B}"/>
              </a:ext>
            </a:extLst>
          </p:cNvPr>
          <p:cNvPicPr>
            <a:picLocks noChangeAspect="1"/>
          </p:cNvPicPr>
          <p:nvPr/>
        </p:nvPicPr>
        <p:blipFill>
          <a:blip r:embed="rId3"/>
          <a:stretch>
            <a:fillRect/>
          </a:stretch>
        </p:blipFill>
        <p:spPr>
          <a:xfrm>
            <a:off x="8762734" y="5225045"/>
            <a:ext cx="2967085" cy="977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églalap 3">
            <a:extLst>
              <a:ext uri="{FF2B5EF4-FFF2-40B4-BE49-F238E27FC236}">
                <a16:creationId xmlns:a16="http://schemas.microsoft.com/office/drawing/2014/main" id="{96C82A50-B662-46BF-8F77-8F6FB1034C42}"/>
              </a:ext>
            </a:extLst>
          </p:cNvPr>
          <p:cNvSpPr/>
          <p:nvPr/>
        </p:nvSpPr>
        <p:spPr>
          <a:xfrm>
            <a:off x="755299" y="1554793"/>
            <a:ext cx="10941025" cy="1077218"/>
          </a:xfrm>
          <a:prstGeom prst="rect">
            <a:avLst/>
          </a:prstGeom>
          <a:solidFill>
            <a:schemeClr val="bg2"/>
          </a:solidFill>
        </p:spPr>
        <p:txBody>
          <a:bodyPr wrap="square">
            <a:spAutoFit/>
          </a:bodyPr>
          <a:lstStyle/>
          <a:p>
            <a:r>
              <a:rPr lang="hu-HU" sz="1600" dirty="0">
                <a:latin typeface="IBM Plex Sans" panose="020B0503050203000203" pitchFamily="34" charset="0"/>
              </a:rPr>
              <a:t>Ha már van bizonylat választva az adott oszlophoz, akkor kerülhet sor az </a:t>
            </a:r>
            <a:r>
              <a:rPr lang="hu-HU" sz="1600" b="1" dirty="0">
                <a:latin typeface="IBM Plex Sans" panose="020B0503050203000203" pitchFamily="34" charset="0"/>
              </a:rPr>
              <a:t>utalványrendeletek létrehozására vagy kiválasztására. </a:t>
            </a:r>
            <a:r>
              <a:rPr lang="hu-HU" sz="1600" dirty="0">
                <a:latin typeface="IBM Plex Sans" panose="020B0503050203000203" pitchFamily="34" charset="0"/>
              </a:rPr>
              <a:t>Nem kell választani/létrehozni utalványrendeletet ha arra bizonylatrendelet készítéssel egyidejűleg sor került, illetve ha olyan bizonylat lett az oszlophoz kiválasztva, mely teljes összegben le van fedve utalványrendeletekkel</a:t>
            </a:r>
          </a:p>
        </p:txBody>
      </p:sp>
    </p:spTree>
    <p:extLst>
      <p:ext uri="{BB962C8B-B14F-4D97-AF65-F5344CB8AC3E}">
        <p14:creationId xmlns:p14="http://schemas.microsoft.com/office/powerpoint/2010/main" val="310128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7.</a:t>
            </a:r>
          </a:p>
        </p:txBody>
      </p:sp>
      <p:sp>
        <p:nvSpPr>
          <p:cNvPr id="5" name="Téglalap 4">
            <a:extLst>
              <a:ext uri="{FF2B5EF4-FFF2-40B4-BE49-F238E27FC236}">
                <a16:creationId xmlns:a16="http://schemas.microsoft.com/office/drawing/2014/main" id="{74DE7B2D-1E4B-4434-9965-B564380D4EB1}"/>
              </a:ext>
            </a:extLst>
          </p:cNvPr>
          <p:cNvSpPr/>
          <p:nvPr/>
        </p:nvSpPr>
        <p:spPr>
          <a:xfrm>
            <a:off x="3848520" y="1538941"/>
            <a:ext cx="7881300" cy="1477328"/>
          </a:xfrm>
          <a:prstGeom prst="rect">
            <a:avLst/>
          </a:prstGeom>
          <a:solidFill>
            <a:schemeClr val="bg2"/>
          </a:solidFill>
        </p:spPr>
        <p:txBody>
          <a:bodyPr wrap="square">
            <a:spAutoFit/>
          </a:bodyPr>
          <a:lstStyle/>
          <a:p>
            <a:r>
              <a:rPr lang="hu-HU" dirty="0">
                <a:latin typeface="IBM Plex Sans" panose="020B0503050203000203" pitchFamily="34" charset="0"/>
              </a:rPr>
              <a:t>Utalványrendelet létrehozásakor a program átnavigál a 1511 mp felületére, ahol előtölti a kötelezettségvállalás, a bizonylat sorszámát, az értéknapot, a partner és az összegmezőben a bizonylatból még nem utalványozott összeget</a:t>
            </a:r>
            <a:r>
              <a:rPr lang="hu-HU" dirty="0"/>
              <a:t>. Az előtöltött adatokból a partner, az összeg, az értéknap megváltoztatható.</a:t>
            </a:r>
            <a:endParaRPr lang="hu-HU" dirty="0">
              <a:latin typeface="IBM Plex Sans" panose="020B0503050203000203" pitchFamily="34" charset="0"/>
            </a:endParaRPr>
          </a:p>
        </p:txBody>
      </p:sp>
      <p:sp>
        <p:nvSpPr>
          <p:cNvPr id="4" name="Téglalap 3">
            <a:extLst>
              <a:ext uri="{FF2B5EF4-FFF2-40B4-BE49-F238E27FC236}">
                <a16:creationId xmlns:a16="http://schemas.microsoft.com/office/drawing/2014/main" id="{0776BFDE-08C2-4C12-9CD4-9F6EE9273301}"/>
              </a:ext>
            </a:extLst>
          </p:cNvPr>
          <p:cNvSpPr/>
          <p:nvPr/>
        </p:nvSpPr>
        <p:spPr>
          <a:xfrm>
            <a:off x="755299" y="3053812"/>
            <a:ext cx="7484349" cy="1200329"/>
          </a:xfrm>
          <a:prstGeom prst="rect">
            <a:avLst/>
          </a:prstGeom>
          <a:solidFill>
            <a:schemeClr val="bg2"/>
          </a:solidFill>
        </p:spPr>
        <p:txBody>
          <a:bodyPr wrap="square">
            <a:spAutoFit/>
          </a:bodyPr>
          <a:lstStyle/>
          <a:p>
            <a:r>
              <a:rPr lang="hu-HU" dirty="0"/>
              <a:t>Az utalványrendelet </a:t>
            </a:r>
            <a:r>
              <a:rPr lang="hu-HU" b="1" dirty="0"/>
              <a:t>automatikus kontírozására </a:t>
            </a:r>
            <a:r>
              <a:rPr lang="hu-HU" dirty="0"/>
              <a:t>az alábbi esetekben kerül sor:</a:t>
            </a:r>
          </a:p>
          <a:p>
            <a:r>
              <a:rPr lang="hu-HU" dirty="0"/>
              <a:t>- ha az utalványrendelet összege egyezik a bizonylat összegével</a:t>
            </a:r>
          </a:p>
          <a:p>
            <a:r>
              <a:rPr lang="hu-HU" dirty="0"/>
              <a:t>- az adott bontó oszlop sorainak tételei eltérő összegűek és ezekkel a tételekkel azonos összegű utalványrendeletek vannak az oszlophoz kapcsolva</a:t>
            </a:r>
            <a:endParaRPr lang="hu-HU" sz="1400" kern="100" dirty="0">
              <a:latin typeface="IBM Plex Sans" panose="020B0503050203000203" pitchFamily="34" charset="0"/>
              <a:ea typeface="NSimSun" panose="02010609030101010101" pitchFamily="49" charset="-122"/>
              <a:cs typeface="Lucida Sans" panose="020B0602030504020204" pitchFamily="34" charset="0"/>
            </a:endParaRPr>
          </a:p>
        </p:txBody>
      </p:sp>
      <p:pic>
        <p:nvPicPr>
          <p:cNvPr id="6" name="Kép24">
            <a:extLst>
              <a:ext uri="{FF2B5EF4-FFF2-40B4-BE49-F238E27FC236}">
                <a16:creationId xmlns:a16="http://schemas.microsoft.com/office/drawing/2014/main" id="{E5D04636-237E-4A47-99C4-5CA1F2573E28}"/>
              </a:ext>
            </a:extLst>
          </p:cNvPr>
          <p:cNvPicPr/>
          <p:nvPr/>
        </p:nvPicPr>
        <p:blipFill>
          <a:blip r:embed="rId2"/>
          <a:stretch>
            <a:fillRect/>
          </a:stretch>
        </p:blipFill>
        <p:spPr bwMode="auto">
          <a:xfrm>
            <a:off x="844062" y="1994380"/>
            <a:ext cx="2813538" cy="523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 6">
            <a:extLst>
              <a:ext uri="{FF2B5EF4-FFF2-40B4-BE49-F238E27FC236}">
                <a16:creationId xmlns:a16="http://schemas.microsoft.com/office/drawing/2014/main" id="{91A419F6-A0A6-4853-9DDD-CD6AE98126FC}"/>
              </a:ext>
            </a:extLst>
          </p:cNvPr>
          <p:cNvPicPr>
            <a:picLocks noChangeAspect="1"/>
          </p:cNvPicPr>
          <p:nvPr/>
        </p:nvPicPr>
        <p:blipFill>
          <a:blip r:embed="rId3"/>
          <a:stretch>
            <a:fillRect/>
          </a:stretch>
        </p:blipFill>
        <p:spPr>
          <a:xfrm>
            <a:off x="8758348" y="3125036"/>
            <a:ext cx="2971471" cy="3290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 7">
            <a:extLst>
              <a:ext uri="{FF2B5EF4-FFF2-40B4-BE49-F238E27FC236}">
                <a16:creationId xmlns:a16="http://schemas.microsoft.com/office/drawing/2014/main" id="{C46CD7E0-4F65-44B5-A95D-0D7ADB14832B}"/>
              </a:ext>
            </a:extLst>
          </p:cNvPr>
          <p:cNvPicPr>
            <a:picLocks noChangeAspect="1"/>
          </p:cNvPicPr>
          <p:nvPr/>
        </p:nvPicPr>
        <p:blipFill>
          <a:blip r:embed="rId4"/>
          <a:stretch>
            <a:fillRect/>
          </a:stretch>
        </p:blipFill>
        <p:spPr>
          <a:xfrm>
            <a:off x="1759483" y="4349354"/>
            <a:ext cx="4358945" cy="2063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131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8.</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05319"/>
            <a:ext cx="2872156" cy="369332"/>
          </a:xfrm>
          <a:prstGeom prst="rect">
            <a:avLst/>
          </a:prstGeom>
          <a:solidFill>
            <a:schemeClr val="tx2">
              <a:lumMod val="20000"/>
              <a:lumOff val="80000"/>
            </a:schemeClr>
          </a:solidFill>
        </p:spPr>
        <p:txBody>
          <a:bodyPr wrap="square">
            <a:spAutoFit/>
          </a:bodyPr>
          <a:lstStyle/>
          <a:p>
            <a:r>
              <a:rPr lang="hu-HU" dirty="0">
                <a:latin typeface="IBM Plex Sans" panose="020B0503050203000203" pitchFamily="34" charset="0"/>
              </a:rPr>
              <a:t>Szakfeladatok használata</a:t>
            </a:r>
          </a:p>
        </p:txBody>
      </p:sp>
      <p:sp>
        <p:nvSpPr>
          <p:cNvPr id="4" name="Téglalap 3">
            <a:extLst>
              <a:ext uri="{FF2B5EF4-FFF2-40B4-BE49-F238E27FC236}">
                <a16:creationId xmlns:a16="http://schemas.microsoft.com/office/drawing/2014/main" id="{0776BFDE-08C2-4C12-9CD4-9F6EE9273301}"/>
              </a:ext>
            </a:extLst>
          </p:cNvPr>
          <p:cNvSpPr/>
          <p:nvPr/>
        </p:nvSpPr>
        <p:spPr>
          <a:xfrm>
            <a:off x="755299" y="4750304"/>
            <a:ext cx="7705413" cy="369332"/>
          </a:xfrm>
          <a:prstGeom prst="rect">
            <a:avLst/>
          </a:prstGeom>
          <a:solidFill>
            <a:schemeClr val="tx2">
              <a:lumMod val="20000"/>
              <a:lumOff val="80000"/>
            </a:schemeClr>
          </a:solidFill>
        </p:spPr>
        <p:txBody>
          <a:bodyPr wrap="square">
            <a:spAutoFit/>
          </a:bodyPr>
          <a:lstStyle/>
          <a:p>
            <a:r>
              <a:rPr lang="hu-HU" kern="100" dirty="0">
                <a:latin typeface="IBM Plex Sans" panose="020B0503050203000203" pitchFamily="34" charset="0"/>
                <a:ea typeface="NSimSun" panose="02010609030101010101" pitchFamily="49" charset="-122"/>
                <a:cs typeface="Lucida Sans" panose="020B0602030504020204" pitchFamily="34" charset="0"/>
              </a:rPr>
              <a:t>Mi a teendő ha a másodlagos számlaszám nem 6-tal vagy 7-tel kezdődik?</a:t>
            </a:r>
          </a:p>
        </p:txBody>
      </p:sp>
      <p:sp>
        <p:nvSpPr>
          <p:cNvPr id="9" name="Téglalap 8">
            <a:extLst>
              <a:ext uri="{FF2B5EF4-FFF2-40B4-BE49-F238E27FC236}">
                <a16:creationId xmlns:a16="http://schemas.microsoft.com/office/drawing/2014/main" id="{29587AC8-C6FC-4C10-AF68-FAB9DF0D5335}"/>
              </a:ext>
            </a:extLst>
          </p:cNvPr>
          <p:cNvSpPr/>
          <p:nvPr/>
        </p:nvSpPr>
        <p:spPr>
          <a:xfrm>
            <a:off x="3717890" y="1605319"/>
            <a:ext cx="8011929" cy="646331"/>
          </a:xfrm>
          <a:prstGeom prst="rect">
            <a:avLst/>
          </a:prstGeom>
          <a:solidFill>
            <a:schemeClr val="bg2"/>
          </a:solidFill>
        </p:spPr>
        <p:txBody>
          <a:bodyPr wrap="square">
            <a:spAutoFit/>
          </a:bodyPr>
          <a:lstStyle/>
          <a:p>
            <a:r>
              <a:rPr lang="hu-HU" dirty="0">
                <a:latin typeface="IBM Plex Sans" panose="020B0503050203000203" pitchFamily="34" charset="0"/>
              </a:rPr>
              <a:t>Olyan intézmény esetében ahol a szakfeladatokat használják, ott a feldolgozó felületen megjelenik a szakfeladatok rögzítési lehetősége.</a:t>
            </a:r>
          </a:p>
        </p:txBody>
      </p:sp>
      <p:pic>
        <p:nvPicPr>
          <p:cNvPr id="10" name="Kép 9">
            <a:extLst>
              <a:ext uri="{FF2B5EF4-FFF2-40B4-BE49-F238E27FC236}">
                <a16:creationId xmlns:a16="http://schemas.microsoft.com/office/drawing/2014/main" id="{5FF792B6-B7CE-4EB6-B64A-3FD44CB0244C}"/>
              </a:ext>
            </a:extLst>
          </p:cNvPr>
          <p:cNvPicPr>
            <a:picLocks noChangeAspect="1"/>
          </p:cNvPicPr>
          <p:nvPr/>
        </p:nvPicPr>
        <p:blipFill>
          <a:blip r:embed="rId2"/>
          <a:stretch>
            <a:fillRect/>
          </a:stretch>
        </p:blipFill>
        <p:spPr>
          <a:xfrm>
            <a:off x="755299" y="2636213"/>
            <a:ext cx="10974520" cy="1897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Kép 10">
            <a:extLst>
              <a:ext uri="{FF2B5EF4-FFF2-40B4-BE49-F238E27FC236}">
                <a16:creationId xmlns:a16="http://schemas.microsoft.com/office/drawing/2014/main" id="{4865DD8F-E283-49EF-86AC-5EAF908A2EE5}"/>
              </a:ext>
            </a:extLst>
          </p:cNvPr>
          <p:cNvPicPr>
            <a:picLocks noChangeAspect="1"/>
          </p:cNvPicPr>
          <p:nvPr/>
        </p:nvPicPr>
        <p:blipFill>
          <a:blip r:embed="rId3"/>
          <a:stretch>
            <a:fillRect/>
          </a:stretch>
        </p:blipFill>
        <p:spPr>
          <a:xfrm>
            <a:off x="9526491" y="4750304"/>
            <a:ext cx="2203327" cy="155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églalap 12">
            <a:extLst>
              <a:ext uri="{FF2B5EF4-FFF2-40B4-BE49-F238E27FC236}">
                <a16:creationId xmlns:a16="http://schemas.microsoft.com/office/drawing/2014/main" id="{0B078FB6-FC9C-48FB-9292-8D90D090AE73}"/>
              </a:ext>
            </a:extLst>
          </p:cNvPr>
          <p:cNvSpPr/>
          <p:nvPr/>
        </p:nvSpPr>
        <p:spPr>
          <a:xfrm>
            <a:off x="755298" y="5252681"/>
            <a:ext cx="7705414" cy="923330"/>
          </a:xfrm>
          <a:prstGeom prst="rect">
            <a:avLst/>
          </a:prstGeom>
          <a:solidFill>
            <a:schemeClr val="bg2"/>
          </a:solidFill>
        </p:spPr>
        <p:txBody>
          <a:bodyPr wrap="square">
            <a:spAutoFit/>
          </a:bodyPr>
          <a:lstStyle/>
          <a:p>
            <a:r>
              <a:rPr lang="hu-HU" dirty="0">
                <a:latin typeface="IBM Plex Sans" panose="020B0503050203000203" pitchFamily="34" charset="0"/>
              </a:rPr>
              <a:t>Ebben az esetben a munkavállalók beállítását kell a KIRA szakrendszerben módosítani. Ezt </a:t>
            </a:r>
            <a:r>
              <a:rPr lang="hu-HU" b="1" dirty="0">
                <a:latin typeface="IBM Plex Sans" panose="020B0503050203000203" pitchFamily="34" charset="0"/>
              </a:rPr>
              <a:t>január 15-e </a:t>
            </a:r>
            <a:r>
              <a:rPr lang="hu-HU" dirty="0">
                <a:latin typeface="IBM Plex Sans" panose="020B0503050203000203" pitchFamily="34" charset="0"/>
              </a:rPr>
              <a:t>után minél rövidebb időn belül tegyék meg.</a:t>
            </a:r>
            <a:endParaRPr lang="hu-HU" dirty="0">
              <a:effectLst/>
              <a:latin typeface="IBM Plex Sans" panose="020B0503050203000203" pitchFamily="34" charset="0"/>
            </a:endParaRPr>
          </a:p>
        </p:txBody>
      </p:sp>
    </p:spTree>
    <p:extLst>
      <p:ext uri="{BB962C8B-B14F-4D97-AF65-F5344CB8AC3E}">
        <p14:creationId xmlns:p14="http://schemas.microsoft.com/office/powerpoint/2010/main" val="368727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Rovatos tételek feldolgozása 9.</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05319"/>
            <a:ext cx="3106342" cy="369332"/>
          </a:xfrm>
          <a:prstGeom prst="rect">
            <a:avLst/>
          </a:prstGeom>
          <a:solidFill>
            <a:schemeClr val="tx2">
              <a:lumMod val="20000"/>
              <a:lumOff val="80000"/>
            </a:schemeClr>
          </a:solidFill>
        </p:spPr>
        <p:txBody>
          <a:bodyPr wrap="square">
            <a:spAutoFit/>
          </a:bodyPr>
          <a:lstStyle/>
          <a:p>
            <a:r>
              <a:rPr lang="hu-HU" dirty="0">
                <a:latin typeface="IBM Plex Sans" panose="020B0503050203000203" pitchFamily="34" charset="0"/>
              </a:rPr>
              <a:t>Mínuszos tételek kezelése</a:t>
            </a:r>
          </a:p>
        </p:txBody>
      </p:sp>
      <p:sp>
        <p:nvSpPr>
          <p:cNvPr id="4" name="Téglalap 3">
            <a:extLst>
              <a:ext uri="{FF2B5EF4-FFF2-40B4-BE49-F238E27FC236}">
                <a16:creationId xmlns:a16="http://schemas.microsoft.com/office/drawing/2014/main" id="{0776BFDE-08C2-4C12-9CD4-9F6EE9273301}"/>
              </a:ext>
            </a:extLst>
          </p:cNvPr>
          <p:cNvSpPr/>
          <p:nvPr/>
        </p:nvSpPr>
        <p:spPr>
          <a:xfrm>
            <a:off x="755298" y="3026571"/>
            <a:ext cx="3106342" cy="646331"/>
          </a:xfrm>
          <a:prstGeom prst="rect">
            <a:avLst/>
          </a:prstGeom>
          <a:solidFill>
            <a:schemeClr val="tx2">
              <a:lumMod val="20000"/>
              <a:lumOff val="80000"/>
            </a:schemeClr>
          </a:solidFill>
        </p:spPr>
        <p:txBody>
          <a:bodyPr wrap="square">
            <a:spAutoFit/>
          </a:bodyPr>
          <a:lstStyle/>
          <a:p>
            <a:r>
              <a:rPr lang="hu-HU" kern="100" dirty="0">
                <a:latin typeface="IBM Plex Sans" panose="020B0503050203000203" pitchFamily="34" charset="0"/>
                <a:ea typeface="NSimSun" panose="02010609030101010101" pitchFamily="49" charset="-122"/>
                <a:cs typeface="Lucida Sans" panose="020B0602030504020204" pitchFamily="34" charset="0"/>
              </a:rPr>
              <a:t>Önkéntes biztosító pénztári kifizetés </a:t>
            </a:r>
          </a:p>
        </p:txBody>
      </p:sp>
      <p:sp>
        <p:nvSpPr>
          <p:cNvPr id="9" name="Téglalap 8">
            <a:extLst>
              <a:ext uri="{FF2B5EF4-FFF2-40B4-BE49-F238E27FC236}">
                <a16:creationId xmlns:a16="http://schemas.microsoft.com/office/drawing/2014/main" id="{29587AC8-C6FC-4C10-AF68-FAB9DF0D5335}"/>
              </a:ext>
            </a:extLst>
          </p:cNvPr>
          <p:cNvSpPr/>
          <p:nvPr/>
        </p:nvSpPr>
        <p:spPr>
          <a:xfrm>
            <a:off x="4024404" y="1605190"/>
            <a:ext cx="7705414" cy="1200329"/>
          </a:xfrm>
          <a:prstGeom prst="rect">
            <a:avLst/>
          </a:prstGeom>
          <a:solidFill>
            <a:schemeClr val="bg2"/>
          </a:solidFill>
        </p:spPr>
        <p:txBody>
          <a:bodyPr wrap="square">
            <a:spAutoFit/>
          </a:bodyPr>
          <a:lstStyle/>
          <a:p>
            <a:r>
              <a:rPr lang="hu-HU" dirty="0">
                <a:latin typeface="IBM Plex Sans" panose="020B0503050203000203" pitchFamily="34" charset="0"/>
              </a:rPr>
              <a:t>Amennyiben mínuszos utalványrendelet létrehozása történik, akkor a létrehozott utalványrendeleten az automatikus kontírozás során a könyvviteli számla értéke a </a:t>
            </a:r>
            <a:r>
              <a:rPr lang="hu-HU" b="1" dirty="0">
                <a:latin typeface="IBM Plex Sans" panose="020B0503050203000203" pitchFamily="34" charset="0"/>
              </a:rPr>
              <a:t>36516</a:t>
            </a:r>
            <a:r>
              <a:rPr lang="hu-HU" dirty="0">
                <a:latin typeface="IBM Plex Sans" panose="020B0503050203000203" pitchFamily="34" charset="0"/>
              </a:rPr>
              <a:t>-ot veszi fel és nem a 222 </a:t>
            </a:r>
            <a:r>
              <a:rPr lang="hu-HU" dirty="0" err="1">
                <a:latin typeface="IBM Plex Sans" panose="020B0503050203000203" pitchFamily="34" charset="0"/>
              </a:rPr>
              <a:t>mp-ben</a:t>
            </a:r>
            <a:r>
              <a:rPr lang="hu-HU" dirty="0">
                <a:latin typeface="IBM Plex Sans" panose="020B0503050203000203" pitchFamily="34" charset="0"/>
              </a:rPr>
              <a:t> az intézményi bankszámlaszámhoz tartozó főkönyvet.</a:t>
            </a:r>
          </a:p>
        </p:txBody>
      </p:sp>
      <p:sp>
        <p:nvSpPr>
          <p:cNvPr id="13" name="Téglalap 12">
            <a:extLst>
              <a:ext uri="{FF2B5EF4-FFF2-40B4-BE49-F238E27FC236}">
                <a16:creationId xmlns:a16="http://schemas.microsoft.com/office/drawing/2014/main" id="{0B078FB6-FC9C-48FB-9292-8D90D090AE73}"/>
              </a:ext>
            </a:extLst>
          </p:cNvPr>
          <p:cNvSpPr/>
          <p:nvPr/>
        </p:nvSpPr>
        <p:spPr>
          <a:xfrm>
            <a:off x="4024404" y="3026571"/>
            <a:ext cx="7705414" cy="1200329"/>
          </a:xfrm>
          <a:prstGeom prst="rect">
            <a:avLst/>
          </a:prstGeom>
          <a:solidFill>
            <a:schemeClr val="bg2"/>
          </a:solidFill>
        </p:spPr>
        <p:txBody>
          <a:bodyPr wrap="square">
            <a:spAutoFit/>
          </a:bodyPr>
          <a:lstStyle/>
          <a:p>
            <a:r>
              <a:rPr lang="hu-HU" dirty="0">
                <a:latin typeface="IBM Plex Sans" panose="020B0503050203000203" pitchFamily="34" charset="0"/>
              </a:rPr>
              <a:t>A létrehozott utalványrendeleten az automatikus kontírozás során a </a:t>
            </a:r>
            <a:r>
              <a:rPr lang="hu-HU" b="1" dirty="0">
                <a:latin typeface="IBM Plex Sans" panose="020B0503050203000203" pitchFamily="34" charset="0"/>
              </a:rPr>
              <a:t>könyvviteli számla értéke a 4959</a:t>
            </a:r>
            <a:r>
              <a:rPr lang="hu-HU" dirty="0">
                <a:latin typeface="IBM Plex Sans" panose="020B0503050203000203" pitchFamily="34" charset="0"/>
              </a:rPr>
              <a:t>-et és </a:t>
            </a:r>
            <a:r>
              <a:rPr lang="hu-HU" b="1" dirty="0">
                <a:latin typeface="IBM Plex Sans" panose="020B0503050203000203" pitchFamily="34" charset="0"/>
              </a:rPr>
              <a:t>38/84</a:t>
            </a:r>
            <a:r>
              <a:rPr lang="hu-HU" dirty="0">
                <a:latin typeface="IBM Plex Sans" panose="020B0503050203000203" pitchFamily="34" charset="0"/>
              </a:rPr>
              <a:t> </a:t>
            </a:r>
            <a:r>
              <a:rPr lang="hu-HU" b="1" dirty="0">
                <a:latin typeface="IBM Plex Sans" panose="020B0503050203000203" pitchFamily="34" charset="0"/>
              </a:rPr>
              <a:t>bizonylatnem</a:t>
            </a:r>
            <a:r>
              <a:rPr lang="hu-HU" dirty="0">
                <a:latin typeface="IBM Plex Sans" panose="020B0503050203000203" pitchFamily="34" charset="0"/>
              </a:rPr>
              <a:t>eket veszi fel és nem a 222 </a:t>
            </a:r>
            <a:r>
              <a:rPr lang="hu-HU" dirty="0" err="1">
                <a:latin typeface="IBM Plex Sans" panose="020B0503050203000203" pitchFamily="34" charset="0"/>
              </a:rPr>
              <a:t>mp-ben</a:t>
            </a:r>
            <a:r>
              <a:rPr lang="hu-HU" dirty="0">
                <a:latin typeface="IBM Plex Sans" panose="020B0503050203000203" pitchFamily="34" charset="0"/>
              </a:rPr>
              <a:t> az intézményi bankszámlaszámhoz tartozó főkönyv és a 10/30 bizonylatnemek lesznek rajta.</a:t>
            </a:r>
            <a:endParaRPr lang="hu-HU" dirty="0">
              <a:effectLst/>
              <a:latin typeface="IBM Plex Sans" panose="020B0503050203000203" pitchFamily="34" charset="0"/>
            </a:endParaRPr>
          </a:p>
        </p:txBody>
      </p:sp>
      <p:sp>
        <p:nvSpPr>
          <p:cNvPr id="6" name="Téglalap 5">
            <a:extLst>
              <a:ext uri="{FF2B5EF4-FFF2-40B4-BE49-F238E27FC236}">
                <a16:creationId xmlns:a16="http://schemas.microsoft.com/office/drawing/2014/main" id="{8A1E2EC1-81DE-4CF0-8251-AF95C51DCB45}"/>
              </a:ext>
            </a:extLst>
          </p:cNvPr>
          <p:cNvSpPr/>
          <p:nvPr/>
        </p:nvSpPr>
        <p:spPr>
          <a:xfrm>
            <a:off x="755298" y="4540156"/>
            <a:ext cx="3106342" cy="646331"/>
          </a:xfrm>
          <a:prstGeom prst="rect">
            <a:avLst/>
          </a:prstGeom>
          <a:solidFill>
            <a:schemeClr val="tx2">
              <a:lumMod val="20000"/>
              <a:lumOff val="80000"/>
            </a:schemeClr>
          </a:solidFill>
        </p:spPr>
        <p:txBody>
          <a:bodyPr wrap="square">
            <a:spAutoFit/>
          </a:bodyPr>
          <a:lstStyle/>
          <a:p>
            <a:r>
              <a:rPr lang="hu-HU" kern="100" dirty="0" err="1">
                <a:latin typeface="IBM Plex Sans" panose="020B0503050203000203" pitchFamily="34" charset="0"/>
                <a:ea typeface="NSimSun" panose="02010609030101010101" pitchFamily="49" charset="-122"/>
                <a:cs typeface="Lucida Sans" panose="020B0602030504020204" pitchFamily="34" charset="0"/>
              </a:rPr>
              <a:t>Főszámfejtés</a:t>
            </a:r>
            <a:r>
              <a:rPr lang="hu-HU" kern="100" dirty="0">
                <a:latin typeface="IBM Plex Sans" panose="020B0503050203000203" pitchFamily="34" charset="0"/>
                <a:ea typeface="NSimSun" panose="02010609030101010101" pitchFamily="49" charset="-122"/>
                <a:cs typeface="Lucida Sans" panose="020B0602030504020204" pitchFamily="34" charset="0"/>
              </a:rPr>
              <a:t> könyvelési esemény dátuma</a:t>
            </a:r>
          </a:p>
        </p:txBody>
      </p:sp>
      <p:sp>
        <p:nvSpPr>
          <p:cNvPr id="7" name="Téglalap 6">
            <a:extLst>
              <a:ext uri="{FF2B5EF4-FFF2-40B4-BE49-F238E27FC236}">
                <a16:creationId xmlns:a16="http://schemas.microsoft.com/office/drawing/2014/main" id="{51FBB5E0-6180-4B19-AC9D-E7CAA72020A2}"/>
              </a:ext>
            </a:extLst>
          </p:cNvPr>
          <p:cNvSpPr/>
          <p:nvPr/>
        </p:nvSpPr>
        <p:spPr>
          <a:xfrm>
            <a:off x="4024403" y="4540156"/>
            <a:ext cx="7705413" cy="1200329"/>
          </a:xfrm>
          <a:prstGeom prst="rect">
            <a:avLst/>
          </a:prstGeom>
          <a:solidFill>
            <a:schemeClr val="bg2"/>
          </a:solidFill>
        </p:spPr>
        <p:txBody>
          <a:bodyPr wrap="square">
            <a:spAutoFit/>
          </a:bodyPr>
          <a:lstStyle/>
          <a:p>
            <a:r>
              <a:rPr lang="hu-HU" dirty="0">
                <a:latin typeface="IBM Plex Sans" panose="020B0503050203000203" pitchFamily="34" charset="0"/>
              </a:rPr>
              <a:t>A könyvelési esemény dátuma bizonylaton és az automatikusan kontírozott utalványrendeleteken is </a:t>
            </a:r>
            <a:r>
              <a:rPr lang="hu-HU" b="1" dirty="0">
                <a:latin typeface="IBM Plex Sans" panose="020B0503050203000203" pitchFamily="34" charset="0"/>
              </a:rPr>
              <a:t>a számfejtési napot követő hónap első napja lesz.</a:t>
            </a:r>
            <a:r>
              <a:rPr lang="hu-HU" dirty="0">
                <a:latin typeface="IBM Plex Sans" panose="020B0503050203000203" pitchFamily="34" charset="0"/>
              </a:rPr>
              <a:t> Az utalványrendeletek értéknapja a banki/pénztári összevezetéskor természetesen aktualizálódik.</a:t>
            </a:r>
          </a:p>
        </p:txBody>
      </p:sp>
    </p:spTree>
    <p:extLst>
      <p:ext uri="{BB962C8B-B14F-4D97-AF65-F5344CB8AC3E}">
        <p14:creationId xmlns:p14="http://schemas.microsoft.com/office/powerpoint/2010/main" val="1834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300" y="1155562"/>
            <a:ext cx="10681398" cy="954107"/>
          </a:xfrm>
          <a:prstGeom prst="rect">
            <a:avLst/>
          </a:prstGeom>
          <a:solidFill>
            <a:schemeClr val="tx2"/>
          </a:solidFill>
        </p:spPr>
        <p:txBody>
          <a:bodyPr wrap="square">
            <a:spAutoFit/>
          </a:bodyPr>
          <a:lstStyle/>
          <a:p>
            <a:r>
              <a:rPr lang="hu-HU" sz="2800" dirty="0">
                <a:ln w="0"/>
                <a:solidFill>
                  <a:schemeClr val="bg1"/>
                </a:solidFill>
                <a:effectLst>
                  <a:outerShdw blurRad="38100" dist="19050" dir="2700000" algn="tl" rotWithShape="0">
                    <a:schemeClr val="dk1">
                      <a:alpha val="40000"/>
                    </a:schemeClr>
                  </a:outerShdw>
                </a:effectLst>
                <a:latin typeface="IBM Plex Sans" panose="020B0503050203000203" pitchFamily="34" charset="0"/>
              </a:rPr>
              <a:t>Személyi juttatások, járulékok és az ehhez kapcsolódó egyéb tételek könyveléséhez a KIRA szakrendszerből kapott adatok</a:t>
            </a:r>
          </a:p>
        </p:txBody>
      </p:sp>
      <p:sp>
        <p:nvSpPr>
          <p:cNvPr id="5" name="Téglalap 4">
            <a:extLst>
              <a:ext uri="{FF2B5EF4-FFF2-40B4-BE49-F238E27FC236}">
                <a16:creationId xmlns:a16="http://schemas.microsoft.com/office/drawing/2014/main" id="{74DE7B2D-1E4B-4434-9965-B564380D4EB1}"/>
              </a:ext>
            </a:extLst>
          </p:cNvPr>
          <p:cNvSpPr/>
          <p:nvPr/>
        </p:nvSpPr>
        <p:spPr>
          <a:xfrm>
            <a:off x="755300" y="2690336"/>
            <a:ext cx="10681398" cy="2246769"/>
          </a:xfrm>
          <a:prstGeom prst="rect">
            <a:avLst/>
          </a:prstGeom>
          <a:solidFill>
            <a:schemeClr val="bg2">
              <a:lumMod val="75000"/>
            </a:schemeClr>
          </a:solidFill>
        </p:spPr>
        <p:txBody>
          <a:bodyPr wrap="square">
            <a:spAutoFit/>
          </a:bodyPr>
          <a:lstStyle/>
          <a:p>
            <a:r>
              <a:rPr lang="hu-HU" sz="2800" dirty="0">
                <a:ln w="0"/>
                <a:effectLst>
                  <a:outerShdw blurRad="38100" dist="19050" dir="2700000" algn="tl" rotWithShape="0">
                    <a:schemeClr val="dk1">
                      <a:alpha val="40000"/>
                    </a:schemeClr>
                  </a:outerShdw>
                </a:effectLst>
                <a:latin typeface="IBM Plex Sans" panose="020B0503050203000203" pitchFamily="34" charset="0"/>
              </a:rPr>
              <a:t>   I. 	Napi számfejtések  (ASP_BFLIS,NAPI)</a:t>
            </a:r>
          </a:p>
          <a:p>
            <a:r>
              <a:rPr lang="hu-HU" sz="2800" dirty="0">
                <a:ln w="0"/>
                <a:effectLst>
                  <a:outerShdw blurRad="38100" dist="19050" dir="2700000" algn="tl" rotWithShape="0">
                    <a:schemeClr val="dk1">
                      <a:alpha val="40000"/>
                    </a:schemeClr>
                  </a:outerShdw>
                </a:effectLst>
                <a:latin typeface="IBM Plex Sans" panose="020B0503050203000203" pitchFamily="34" charset="0"/>
              </a:rPr>
              <a:t>  II.	</a:t>
            </a:r>
            <a:r>
              <a:rPr lang="hu-HU" sz="2800" dirty="0" err="1">
                <a:ln w="0"/>
                <a:effectLst>
                  <a:outerShdw blurRad="38100" dist="19050" dir="2700000" algn="tl" rotWithShape="0">
                    <a:schemeClr val="dk1">
                      <a:alpha val="40000"/>
                    </a:schemeClr>
                  </a:outerShdw>
                </a:effectLst>
                <a:latin typeface="IBM Plex Sans" panose="020B0503050203000203" pitchFamily="34" charset="0"/>
              </a:rPr>
              <a:t>Főszámfejtés</a:t>
            </a:r>
            <a:r>
              <a:rPr lang="hu-HU" sz="2800" dirty="0">
                <a:ln w="0"/>
                <a:effectLst>
                  <a:outerShdw blurRad="38100" dist="19050" dir="2700000" algn="tl" rotWithShape="0">
                    <a:schemeClr val="dk1">
                      <a:alpha val="40000"/>
                    </a:schemeClr>
                  </a:outerShdw>
                </a:effectLst>
                <a:latin typeface="IBM Plex Sans" panose="020B0503050203000203" pitchFamily="34" charset="0"/>
              </a:rPr>
              <a:t> (ASP_BFLIS, HAVI)</a:t>
            </a:r>
          </a:p>
          <a:p>
            <a:r>
              <a:rPr lang="hu-HU" sz="2800" dirty="0">
                <a:ln w="0"/>
                <a:effectLst>
                  <a:outerShdw blurRad="38100" dist="19050" dir="2700000" algn="tl" rotWithShape="0">
                    <a:schemeClr val="dk1">
                      <a:alpha val="40000"/>
                    </a:schemeClr>
                  </a:outerShdw>
                </a:effectLst>
                <a:latin typeface="IBM Plex Sans" panose="020B0503050203000203" pitchFamily="34" charset="0"/>
              </a:rPr>
              <a:t>III. 	Havi bérösszesítő (ASP_BÉRÖSSZ, HAVI)</a:t>
            </a:r>
          </a:p>
          <a:p>
            <a:r>
              <a:rPr lang="hu-HU" sz="2800" dirty="0">
                <a:ln w="0"/>
                <a:effectLst>
                  <a:outerShdw blurRad="38100" dist="19050" dir="2700000" algn="tl" rotWithShape="0">
                    <a:schemeClr val="dk1">
                      <a:alpha val="40000"/>
                    </a:schemeClr>
                  </a:outerShdw>
                </a:effectLst>
                <a:latin typeface="IBM Plex Sans" panose="020B0503050203000203" pitchFamily="34" charset="0"/>
              </a:rPr>
              <a:t>IV. 	Kötelező és önkéntes levonások (ASP_KOTONKLEV, HAVI)</a:t>
            </a:r>
          </a:p>
          <a:p>
            <a:r>
              <a:rPr lang="hu-HU" sz="2800" dirty="0">
                <a:ln w="0"/>
                <a:effectLst>
                  <a:outerShdw blurRad="38100" dist="19050" dir="2700000" algn="tl" rotWithShape="0">
                    <a:schemeClr val="dk1">
                      <a:alpha val="40000"/>
                    </a:schemeClr>
                  </a:outerShdw>
                </a:effectLst>
                <a:latin typeface="IBM Plex Sans" panose="020B0503050203000203" pitchFamily="34" charset="0"/>
              </a:rPr>
              <a:t>  V.	Finanszírozási összesítő (ASP_FINANSZ, HAVI)</a:t>
            </a:r>
          </a:p>
        </p:txBody>
      </p:sp>
    </p:spTree>
    <p:extLst>
      <p:ext uri="{BB962C8B-B14F-4D97-AF65-F5344CB8AC3E}">
        <p14:creationId xmlns:p14="http://schemas.microsoft.com/office/powerpoint/2010/main" val="14817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TB/CST tételek feldolgozása</a:t>
            </a:r>
          </a:p>
        </p:txBody>
      </p:sp>
      <p:sp>
        <p:nvSpPr>
          <p:cNvPr id="5" name="Téglalap 4">
            <a:extLst>
              <a:ext uri="{FF2B5EF4-FFF2-40B4-BE49-F238E27FC236}">
                <a16:creationId xmlns:a16="http://schemas.microsoft.com/office/drawing/2014/main" id="{74DE7B2D-1E4B-4434-9965-B564380D4EB1}"/>
              </a:ext>
            </a:extLst>
          </p:cNvPr>
          <p:cNvSpPr/>
          <p:nvPr/>
        </p:nvSpPr>
        <p:spPr>
          <a:xfrm>
            <a:off x="741900" y="1734137"/>
            <a:ext cx="7367120" cy="1477328"/>
          </a:xfrm>
          <a:prstGeom prst="rect">
            <a:avLst/>
          </a:prstGeom>
          <a:solidFill>
            <a:schemeClr val="bg2"/>
          </a:solidFill>
        </p:spPr>
        <p:txBody>
          <a:bodyPr wrap="square">
            <a:spAutoFit/>
          </a:bodyPr>
          <a:lstStyle/>
          <a:p>
            <a:r>
              <a:rPr lang="hu-HU" dirty="0">
                <a:latin typeface="IBM Plex Sans" panose="020B0503050203000203" pitchFamily="34" charset="0"/>
              </a:rPr>
              <a:t>A tételek kezelése annyiban tér el a rovatra elszámolandó tételekétől, hogy itt nem lehet kötelezettséget és bizonylatot választani, csak kizárólag utalványrendelet készítésére, illetve kapcsolására van lehetőség, mert itt csak pénzügyi számvitelben történő könyvelés lehetséges.</a:t>
            </a:r>
          </a:p>
        </p:txBody>
      </p:sp>
      <p:sp>
        <p:nvSpPr>
          <p:cNvPr id="4" name="Téglalap 3">
            <a:extLst>
              <a:ext uri="{FF2B5EF4-FFF2-40B4-BE49-F238E27FC236}">
                <a16:creationId xmlns:a16="http://schemas.microsoft.com/office/drawing/2014/main" id="{0776BFDE-08C2-4C12-9CD4-9F6EE9273301}"/>
              </a:ext>
            </a:extLst>
          </p:cNvPr>
          <p:cNvSpPr/>
          <p:nvPr/>
        </p:nvSpPr>
        <p:spPr>
          <a:xfrm>
            <a:off x="741900" y="3429000"/>
            <a:ext cx="10974520" cy="2862322"/>
          </a:xfrm>
          <a:prstGeom prst="rect">
            <a:avLst/>
          </a:prstGeom>
          <a:solidFill>
            <a:schemeClr val="bg2"/>
          </a:solidFill>
        </p:spPr>
        <p:txBody>
          <a:bodyPr wrap="square">
            <a:spAutoFit/>
          </a:bodyPr>
          <a:lstStyle/>
          <a:p>
            <a:r>
              <a:rPr lang="hu-HU" b="1" u="sng" dirty="0">
                <a:latin typeface="IBM Plex Sans" panose="020B0503050203000203" pitchFamily="34" charset="0"/>
              </a:rPr>
              <a:t>TB/CST és rovatra elszámolt tételek egyidejű kifizetésének kezelése</a:t>
            </a:r>
            <a:endParaRPr lang="hu-HU" b="1" dirty="0">
              <a:latin typeface="IBM Plex Sans" panose="020B0503050203000203" pitchFamily="34" charset="0"/>
            </a:endParaRPr>
          </a:p>
          <a:p>
            <a:r>
              <a:rPr lang="hu-HU" dirty="0">
                <a:latin typeface="IBM Plex Sans" panose="020B0503050203000203" pitchFamily="34" charset="0"/>
              </a:rPr>
              <a:t>Mivel a rovatra elszámolt tételek kötelezettségvállaláshoz kell, hogy kapcsolódjanak, a TB/CST tételek pedig nem, így ezek egyidejű kifizetéséhez 2 utalványrendeletre van szükség. </a:t>
            </a:r>
            <a:r>
              <a:rPr lang="hu-HU" b="1" dirty="0">
                <a:latin typeface="IBM Plex Sans" panose="020B0503050203000203" pitchFamily="34" charset="0"/>
              </a:rPr>
              <a:t>Ilyen eset lehet a betegszabadság és táppénz egyidejű kifizetése.</a:t>
            </a:r>
            <a:r>
              <a:rPr lang="hu-HU" dirty="0">
                <a:latin typeface="IBM Plex Sans" panose="020B0503050203000203" pitchFamily="34" charset="0"/>
              </a:rPr>
              <a:t> Amennyiben ezek nem így vannak létrehozva akkor ezeket a terhelési tételeket a bankban szét kell bontani a két jogcímnek megfelelően és a meglévő utalványrendelet kiválasztásakor kis utalványrendeletek jönnek létre. A kis utalványrendeletek közül a </a:t>
            </a:r>
            <a:r>
              <a:rPr lang="hu-HU" dirty="0" err="1">
                <a:latin typeface="IBM Plex Sans" panose="020B0503050203000203" pitchFamily="34" charset="0"/>
              </a:rPr>
              <a:t>rovatosat</a:t>
            </a:r>
            <a:r>
              <a:rPr lang="hu-HU" dirty="0">
                <a:latin typeface="IBM Plex Sans" panose="020B0503050203000203" pitchFamily="34" charset="0"/>
              </a:rPr>
              <a:t> kell a bizonylat alá kapcsolni. Pénztári kifizetés esetén ez a megbontás a felületről nem támogatott, így ilyen esetben a 1511 mp-ban 2 új utalványrendeletet kell létrehozni, hogy megfelelő számviteli elszámolások elvégezhetők legyenek.</a:t>
            </a:r>
          </a:p>
          <a:p>
            <a:r>
              <a:rPr lang="hu-HU" dirty="0">
                <a:latin typeface="IBM Plex Sans" panose="020B0503050203000203" pitchFamily="34" charset="0"/>
              </a:rPr>
              <a:t>A menüpontból elérhető egy olyan felület, ahol ez a szétbontás egyszerűbben végrehajtható.</a:t>
            </a:r>
          </a:p>
        </p:txBody>
      </p:sp>
      <p:pic>
        <p:nvPicPr>
          <p:cNvPr id="6" name="Kép 5">
            <a:extLst>
              <a:ext uri="{FF2B5EF4-FFF2-40B4-BE49-F238E27FC236}">
                <a16:creationId xmlns:a16="http://schemas.microsoft.com/office/drawing/2014/main" id="{41851697-008E-457A-9D7F-BB026B0CDAF9}"/>
              </a:ext>
            </a:extLst>
          </p:cNvPr>
          <p:cNvPicPr>
            <a:picLocks noChangeAspect="1"/>
          </p:cNvPicPr>
          <p:nvPr/>
        </p:nvPicPr>
        <p:blipFill>
          <a:blip r:embed="rId2"/>
          <a:stretch>
            <a:fillRect/>
          </a:stretch>
        </p:blipFill>
        <p:spPr>
          <a:xfrm>
            <a:off x="8350180" y="1936144"/>
            <a:ext cx="3292122" cy="1059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Utalványrendeletek szétbontása 1.</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55826"/>
            <a:ext cx="5158203" cy="338554"/>
          </a:xfrm>
          <a:prstGeom prst="rect">
            <a:avLst/>
          </a:prstGeom>
          <a:solidFill>
            <a:schemeClr val="bg2"/>
          </a:solidFill>
        </p:spPr>
        <p:txBody>
          <a:bodyPr wrap="square">
            <a:spAutoFit/>
          </a:bodyPr>
          <a:lstStyle/>
          <a:p>
            <a:r>
              <a:rPr lang="hu-HU" sz="1600" dirty="0">
                <a:latin typeface="IBM Plex Sans" panose="020B0503050203000203" pitchFamily="34" charset="0"/>
              </a:rPr>
              <a:t>A feldolgozó felületen használjuk az átléptető funkciót</a:t>
            </a:r>
          </a:p>
        </p:txBody>
      </p:sp>
      <p:sp>
        <p:nvSpPr>
          <p:cNvPr id="4" name="Téglalap 3">
            <a:extLst>
              <a:ext uri="{FF2B5EF4-FFF2-40B4-BE49-F238E27FC236}">
                <a16:creationId xmlns:a16="http://schemas.microsoft.com/office/drawing/2014/main" id="{0776BFDE-08C2-4C12-9CD4-9F6EE9273301}"/>
              </a:ext>
            </a:extLst>
          </p:cNvPr>
          <p:cNvSpPr/>
          <p:nvPr/>
        </p:nvSpPr>
        <p:spPr>
          <a:xfrm>
            <a:off x="663191" y="4595242"/>
            <a:ext cx="3218866" cy="1200329"/>
          </a:xfrm>
          <a:prstGeom prst="rect">
            <a:avLst/>
          </a:prstGeom>
          <a:solidFill>
            <a:schemeClr val="bg2"/>
          </a:solidFill>
        </p:spPr>
        <p:txBody>
          <a:bodyPr wrap="square">
            <a:spAutoFit/>
          </a:bodyPr>
          <a:lstStyle/>
          <a:p>
            <a:r>
              <a:rPr lang="hu-HU" dirty="0">
                <a:latin typeface="IBM Plex Sans" panose="020B0503050203000203" pitchFamily="34" charset="0"/>
              </a:rPr>
              <a:t>A felületen ki kell választania &lt;Hozzáad&gt; funkcióval azokat az utalványrendeleteket melyeket szét kell bontani.   </a:t>
            </a:r>
            <a:endParaRPr lang="hu-HU" sz="2000" dirty="0">
              <a:latin typeface="IBM Plex Sans" panose="020B0503050203000203" pitchFamily="34" charset="0"/>
            </a:endParaRPr>
          </a:p>
        </p:txBody>
      </p:sp>
      <p:pic>
        <p:nvPicPr>
          <p:cNvPr id="9" name="Kép 8">
            <a:extLst>
              <a:ext uri="{FF2B5EF4-FFF2-40B4-BE49-F238E27FC236}">
                <a16:creationId xmlns:a16="http://schemas.microsoft.com/office/drawing/2014/main" id="{139CDECE-6759-4FA5-ACAA-56D0BFCE9F94}"/>
              </a:ext>
            </a:extLst>
          </p:cNvPr>
          <p:cNvPicPr>
            <a:picLocks noChangeAspect="1"/>
          </p:cNvPicPr>
          <p:nvPr/>
        </p:nvPicPr>
        <p:blipFill>
          <a:blip r:embed="rId2"/>
          <a:stretch>
            <a:fillRect/>
          </a:stretch>
        </p:blipFill>
        <p:spPr>
          <a:xfrm>
            <a:off x="6096000" y="1716737"/>
            <a:ext cx="5563481" cy="354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Kép 10">
            <a:extLst>
              <a:ext uri="{FF2B5EF4-FFF2-40B4-BE49-F238E27FC236}">
                <a16:creationId xmlns:a16="http://schemas.microsoft.com/office/drawing/2014/main" id="{793056CC-DCE8-4FB6-A619-FFEC7CBA14FB}"/>
              </a:ext>
            </a:extLst>
          </p:cNvPr>
          <p:cNvPicPr>
            <a:picLocks noChangeAspect="1"/>
          </p:cNvPicPr>
          <p:nvPr/>
        </p:nvPicPr>
        <p:blipFill>
          <a:blip r:embed="rId3"/>
          <a:stretch>
            <a:fillRect/>
          </a:stretch>
        </p:blipFill>
        <p:spPr>
          <a:xfrm>
            <a:off x="4129872" y="2298577"/>
            <a:ext cx="7564777" cy="3475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églalap 11">
            <a:extLst>
              <a:ext uri="{FF2B5EF4-FFF2-40B4-BE49-F238E27FC236}">
                <a16:creationId xmlns:a16="http://schemas.microsoft.com/office/drawing/2014/main" id="{E7D70286-A295-4B5C-AD39-DD2BA84603A3}"/>
              </a:ext>
            </a:extLst>
          </p:cNvPr>
          <p:cNvSpPr/>
          <p:nvPr/>
        </p:nvSpPr>
        <p:spPr>
          <a:xfrm>
            <a:off x="705081" y="2298577"/>
            <a:ext cx="3176976" cy="1477328"/>
          </a:xfrm>
          <a:prstGeom prst="rect">
            <a:avLst/>
          </a:prstGeom>
          <a:solidFill>
            <a:schemeClr val="bg2"/>
          </a:solidFill>
        </p:spPr>
        <p:txBody>
          <a:bodyPr wrap="square">
            <a:spAutoFit/>
          </a:bodyPr>
          <a:lstStyle/>
          <a:p>
            <a:r>
              <a:rPr lang="hu-HU" dirty="0">
                <a:latin typeface="IBM Plex Sans" panose="020B0503050203000203" pitchFamily="34" charset="0"/>
              </a:rPr>
              <a:t>A felületen csak a nem könyvelt állapotú, kiadási jellegű, nem csoportos utalványrendeletek jelennek meg.</a:t>
            </a:r>
            <a:endParaRPr lang="hu-HU" dirty="0">
              <a:effectLst/>
              <a:latin typeface="IBM Plex Sans" panose="020B0503050203000203" pitchFamily="34" charset="0"/>
            </a:endParaRPr>
          </a:p>
        </p:txBody>
      </p:sp>
    </p:spTree>
    <p:extLst>
      <p:ext uri="{BB962C8B-B14F-4D97-AF65-F5344CB8AC3E}">
        <p14:creationId xmlns:p14="http://schemas.microsoft.com/office/powerpoint/2010/main" val="242566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Utalványrendeletek szétbontása 2.</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55826"/>
            <a:ext cx="10939351" cy="923330"/>
          </a:xfrm>
          <a:prstGeom prst="rect">
            <a:avLst/>
          </a:prstGeom>
          <a:solidFill>
            <a:schemeClr val="bg2"/>
          </a:solidFill>
        </p:spPr>
        <p:txBody>
          <a:bodyPr wrap="square">
            <a:spAutoFit/>
          </a:bodyPr>
          <a:lstStyle/>
          <a:p>
            <a:r>
              <a:rPr lang="hu-HU" dirty="0">
                <a:latin typeface="IBM Plex Sans" panose="020B0503050203000203" pitchFamily="34" charset="0"/>
              </a:rPr>
              <a:t>A &lt;Hozzáad&gt;ás után a kijelölt tételek a feldolgozó részre kerülnek át. Az alapértelemzett beállítás az, hogy 2 részösszesen oszlop van a felületen, de ezt a Bontó tábla blokkok mezőbe beírt érték és a &lt;Beállítás&gt; funkcióval lehet megváltoztatni.</a:t>
            </a:r>
          </a:p>
        </p:txBody>
      </p:sp>
      <p:sp>
        <p:nvSpPr>
          <p:cNvPr id="4" name="Téglalap 3">
            <a:extLst>
              <a:ext uri="{FF2B5EF4-FFF2-40B4-BE49-F238E27FC236}">
                <a16:creationId xmlns:a16="http://schemas.microsoft.com/office/drawing/2014/main" id="{0776BFDE-08C2-4C12-9CD4-9F6EE9273301}"/>
              </a:ext>
            </a:extLst>
          </p:cNvPr>
          <p:cNvSpPr/>
          <p:nvPr/>
        </p:nvSpPr>
        <p:spPr>
          <a:xfrm>
            <a:off x="7214778" y="2653578"/>
            <a:ext cx="4479872" cy="923330"/>
          </a:xfrm>
          <a:prstGeom prst="rect">
            <a:avLst/>
          </a:prstGeom>
          <a:solidFill>
            <a:schemeClr val="bg2"/>
          </a:solidFill>
        </p:spPr>
        <p:txBody>
          <a:bodyPr wrap="square">
            <a:spAutoFit/>
          </a:bodyPr>
          <a:lstStyle/>
          <a:p>
            <a:r>
              <a:rPr lang="hu-HU" dirty="0">
                <a:latin typeface="IBM Plex Sans" panose="020B0503050203000203" pitchFamily="34" charset="0"/>
              </a:rPr>
              <a:t>A kis utalványrendeletek létrehozása az &lt;Utalványrendeletek készítése&gt; funkcióval történik.</a:t>
            </a:r>
            <a:endParaRPr lang="hu-HU" sz="2000" dirty="0">
              <a:latin typeface="IBM Plex Sans" panose="020B0503050203000203" pitchFamily="34" charset="0"/>
            </a:endParaRPr>
          </a:p>
        </p:txBody>
      </p:sp>
      <p:sp>
        <p:nvSpPr>
          <p:cNvPr id="7" name="Téglalap 6">
            <a:extLst>
              <a:ext uri="{FF2B5EF4-FFF2-40B4-BE49-F238E27FC236}">
                <a16:creationId xmlns:a16="http://schemas.microsoft.com/office/drawing/2014/main" id="{1E26AFEE-3082-4B26-BEE1-6D0D0050A91F}"/>
              </a:ext>
            </a:extLst>
          </p:cNvPr>
          <p:cNvSpPr/>
          <p:nvPr/>
        </p:nvSpPr>
        <p:spPr>
          <a:xfrm>
            <a:off x="755299" y="5030325"/>
            <a:ext cx="10882412" cy="1200329"/>
          </a:xfrm>
          <a:prstGeom prst="rect">
            <a:avLst/>
          </a:prstGeom>
          <a:solidFill>
            <a:schemeClr val="bg2"/>
          </a:solidFill>
        </p:spPr>
        <p:txBody>
          <a:bodyPr wrap="square">
            <a:spAutoFit/>
          </a:bodyPr>
          <a:lstStyle/>
          <a:p>
            <a:r>
              <a:rPr lang="hu-HU" dirty="0">
                <a:latin typeface="IBM Plex Sans" panose="020B0503050203000203" pitchFamily="34" charset="0"/>
              </a:rPr>
              <a:t>A bontásra kerülő utalványrendelet csoportos utalványrendeletté válik. Utalásra kiválasztani továbbra is a bontásra kerülő utalványrendeletet lehet. A létrehozott kis utalványrendeletek láthatók  a könyvelésben. A keletkező kis utalványrendeletek a tulajdonságaikat (jogcím, értéknap, igazolók, megjegyzés, partner) a kijelölt utalványrendeletről veszik át változtatás nélkül.</a:t>
            </a:r>
            <a:endParaRPr lang="hu-HU" dirty="0">
              <a:effectLst/>
              <a:latin typeface="IBM Plex Sans" panose="020B0503050203000203" pitchFamily="34" charset="0"/>
            </a:endParaRPr>
          </a:p>
        </p:txBody>
      </p:sp>
      <p:pic>
        <p:nvPicPr>
          <p:cNvPr id="8" name="Kép 7">
            <a:extLst>
              <a:ext uri="{FF2B5EF4-FFF2-40B4-BE49-F238E27FC236}">
                <a16:creationId xmlns:a16="http://schemas.microsoft.com/office/drawing/2014/main" id="{C08619BE-7C51-45F0-8BDF-A40D0C079D58}"/>
              </a:ext>
            </a:extLst>
          </p:cNvPr>
          <p:cNvPicPr>
            <a:picLocks noChangeAspect="1"/>
          </p:cNvPicPr>
          <p:nvPr/>
        </p:nvPicPr>
        <p:blipFill>
          <a:blip r:embed="rId2"/>
          <a:stretch>
            <a:fillRect/>
          </a:stretch>
        </p:blipFill>
        <p:spPr>
          <a:xfrm>
            <a:off x="755299" y="2653578"/>
            <a:ext cx="6152525" cy="2218784"/>
          </a:xfrm>
          <a:prstGeom prst="rect">
            <a:avLst/>
          </a:prstGeom>
        </p:spPr>
      </p:pic>
    </p:spTree>
    <p:extLst>
      <p:ext uri="{BB962C8B-B14F-4D97-AF65-F5344CB8AC3E}">
        <p14:creationId xmlns:p14="http://schemas.microsoft.com/office/powerpoint/2010/main" val="137865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&lt;Ellenőrzés&gt; és &lt;Visszavonás&gt; funkciók 1.</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55826"/>
            <a:ext cx="10939351" cy="4247317"/>
          </a:xfrm>
          <a:prstGeom prst="rect">
            <a:avLst/>
          </a:prstGeom>
          <a:solidFill>
            <a:schemeClr val="bg2"/>
          </a:solidFill>
        </p:spPr>
        <p:txBody>
          <a:bodyPr wrap="square">
            <a:spAutoFit/>
          </a:bodyPr>
          <a:lstStyle/>
          <a:p>
            <a:r>
              <a:rPr lang="hu-HU" dirty="0"/>
              <a:t>Az &lt;Ellenőrzés&gt; a következőket vizsgálja meg:</a:t>
            </a:r>
          </a:p>
          <a:p>
            <a:r>
              <a:rPr lang="hu-HU" dirty="0"/>
              <a:t>- minden oszlophoz van-e legalább 1 db utalványrendelet kapcsolva</a:t>
            </a:r>
          </a:p>
          <a:p>
            <a:r>
              <a:rPr lang="hu-HU" dirty="0"/>
              <a:t>- a sorok “Kifizetendő járandóság” mezőinek összege megegyezik a kapcsolt utalványrendeleteken található „Összesen” értékek összegével</a:t>
            </a:r>
          </a:p>
          <a:p>
            <a:r>
              <a:rPr lang="hu-HU" dirty="0"/>
              <a:t>- a maradvány értéke összesen 0 legyen</a:t>
            </a:r>
          </a:p>
          <a:p>
            <a:r>
              <a:rPr lang="hu-HU" dirty="0"/>
              <a:t>- a maradványon belül egy-egy rovat egyenlege 0 legyen</a:t>
            </a:r>
          </a:p>
          <a:p>
            <a:r>
              <a:rPr lang="hu-HU" dirty="0"/>
              <a:t>- minden bizonylat kontírozva van-e</a:t>
            </a:r>
          </a:p>
          <a:p>
            <a:r>
              <a:rPr lang="hu-HU" dirty="0"/>
              <a:t>- minden utalványrendelet kontírozva van-e</a:t>
            </a:r>
          </a:p>
          <a:p>
            <a:r>
              <a:rPr lang="hu-HU" dirty="0"/>
              <a:t>- minden oszlopban, ahol könyvelt kötelezettségvállalás lett kiválasztva, ott történt-e a bizonylatokra kivezetés</a:t>
            </a:r>
          </a:p>
          <a:p>
            <a:r>
              <a:rPr lang="hu-HU" dirty="0"/>
              <a:t>- a számfejtési nyilvántartási szám = Kontírozott Nyilvántartási Szám </a:t>
            </a:r>
            <a:r>
              <a:rPr lang="hu-HU" dirty="0" err="1"/>
              <a:t>oszloponként</a:t>
            </a:r>
            <a:r>
              <a:rPr lang="hu-HU" dirty="0"/>
              <a:t> az összes utalványrendeletre egyezik-e</a:t>
            </a:r>
          </a:p>
          <a:p>
            <a:r>
              <a:rPr lang="hu-HU" dirty="0"/>
              <a:t>- a számfejtési nyilvántartási szám rovat értéke egyezik-e a kontírozott tételek alap rovat értékeivel (minden bizonylaton </a:t>
            </a:r>
            <a:r>
              <a:rPr lang="hu-HU" dirty="0" err="1"/>
              <a:t>oszloponként</a:t>
            </a:r>
            <a:r>
              <a:rPr lang="hu-HU" dirty="0"/>
              <a:t>)</a:t>
            </a:r>
          </a:p>
          <a:p>
            <a:r>
              <a:rPr lang="hu-HU" dirty="0"/>
              <a:t>- a számfejtési nyilvántartási szám </a:t>
            </a:r>
            <a:r>
              <a:rPr lang="hu-HU" dirty="0" err="1"/>
              <a:t>cofog</a:t>
            </a:r>
            <a:r>
              <a:rPr lang="hu-HU" dirty="0"/>
              <a:t> értéke egyezik-e a kontírozott nyilvántartási számon belül azok COFOG értékével (</a:t>
            </a:r>
            <a:r>
              <a:rPr lang="hu-HU" dirty="0" err="1"/>
              <a:t>oszloponként</a:t>
            </a:r>
            <a:r>
              <a:rPr lang="hu-HU" dirty="0"/>
              <a:t> az összes utalványrendeletre)</a:t>
            </a:r>
          </a:p>
        </p:txBody>
      </p:sp>
    </p:spTree>
    <p:extLst>
      <p:ext uri="{BB962C8B-B14F-4D97-AF65-F5344CB8AC3E}">
        <p14:creationId xmlns:p14="http://schemas.microsoft.com/office/powerpoint/2010/main" val="170530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&lt;Ellenőrzés&gt; és &lt;Visszavonás&gt; funkciók 2.</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55826"/>
            <a:ext cx="10939351" cy="369332"/>
          </a:xfrm>
          <a:prstGeom prst="rect">
            <a:avLst/>
          </a:prstGeom>
          <a:solidFill>
            <a:schemeClr val="bg2"/>
          </a:solidFill>
        </p:spPr>
        <p:txBody>
          <a:bodyPr wrap="square">
            <a:spAutoFit/>
          </a:bodyPr>
          <a:lstStyle/>
          <a:p>
            <a:r>
              <a:rPr lang="hu-HU" dirty="0"/>
              <a:t>Az ellenőrzési funkciók eredménye a felület tetején egy hibalistában jelenik meg</a:t>
            </a:r>
          </a:p>
        </p:txBody>
      </p:sp>
      <p:pic>
        <p:nvPicPr>
          <p:cNvPr id="4" name="Kép 3">
            <a:extLst>
              <a:ext uri="{FF2B5EF4-FFF2-40B4-BE49-F238E27FC236}">
                <a16:creationId xmlns:a16="http://schemas.microsoft.com/office/drawing/2014/main" id="{BE420D79-BE8B-4D1D-A248-9CE7CDBBADF1}"/>
              </a:ext>
            </a:extLst>
          </p:cNvPr>
          <p:cNvPicPr>
            <a:picLocks noChangeAspect="1"/>
          </p:cNvPicPr>
          <p:nvPr/>
        </p:nvPicPr>
        <p:blipFill>
          <a:blip r:embed="rId2"/>
          <a:stretch>
            <a:fillRect/>
          </a:stretch>
        </p:blipFill>
        <p:spPr>
          <a:xfrm>
            <a:off x="755299" y="2265906"/>
            <a:ext cx="5898868" cy="1440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églalap 5">
            <a:extLst>
              <a:ext uri="{FF2B5EF4-FFF2-40B4-BE49-F238E27FC236}">
                <a16:creationId xmlns:a16="http://schemas.microsoft.com/office/drawing/2014/main" id="{56EAA407-9CA0-470C-8392-2AD8F53A4465}"/>
              </a:ext>
            </a:extLst>
          </p:cNvPr>
          <p:cNvSpPr/>
          <p:nvPr/>
        </p:nvSpPr>
        <p:spPr>
          <a:xfrm>
            <a:off x="6943411" y="2265906"/>
            <a:ext cx="4751240" cy="2031325"/>
          </a:xfrm>
          <a:prstGeom prst="rect">
            <a:avLst/>
          </a:prstGeom>
          <a:solidFill>
            <a:schemeClr val="bg2"/>
          </a:solidFill>
        </p:spPr>
        <p:txBody>
          <a:bodyPr wrap="square">
            <a:spAutoFit/>
          </a:bodyPr>
          <a:lstStyle/>
          <a:p>
            <a:r>
              <a:rPr lang="hu-HU" dirty="0"/>
              <a:t>A hiba lista végén mindig megjelenik, hogy melyik bontó blokkban van probléma. Célszerű egy-egy javítás után az újbóli ellenőrzés, mert egy-egy hiba javítása több ellenőrzés eredményére is kihatással van. Például: hiányzó utalványrendelet az összes utalványrendeletre vonatkozó könyvelési ellenőrzést hibássá teszi.</a:t>
            </a:r>
          </a:p>
        </p:txBody>
      </p:sp>
      <p:pic>
        <p:nvPicPr>
          <p:cNvPr id="7" name="Kép 6">
            <a:extLst>
              <a:ext uri="{FF2B5EF4-FFF2-40B4-BE49-F238E27FC236}">
                <a16:creationId xmlns:a16="http://schemas.microsoft.com/office/drawing/2014/main" id="{C5FEE4AE-850E-4967-9F7A-5D2C91272D37}"/>
              </a:ext>
            </a:extLst>
          </p:cNvPr>
          <p:cNvPicPr>
            <a:picLocks noChangeAspect="1"/>
          </p:cNvPicPr>
          <p:nvPr/>
        </p:nvPicPr>
        <p:blipFill>
          <a:blip r:embed="rId3"/>
          <a:stretch>
            <a:fillRect/>
          </a:stretch>
        </p:blipFill>
        <p:spPr>
          <a:xfrm>
            <a:off x="755299" y="4068369"/>
            <a:ext cx="998307" cy="35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 7">
            <a:extLst>
              <a:ext uri="{FF2B5EF4-FFF2-40B4-BE49-F238E27FC236}">
                <a16:creationId xmlns:a16="http://schemas.microsoft.com/office/drawing/2014/main" id="{B6705C2B-DC3C-44D7-885F-6C183260168C}"/>
              </a:ext>
            </a:extLst>
          </p:cNvPr>
          <p:cNvPicPr>
            <a:picLocks noChangeAspect="1"/>
          </p:cNvPicPr>
          <p:nvPr/>
        </p:nvPicPr>
        <p:blipFill>
          <a:blip r:embed="rId4"/>
          <a:stretch>
            <a:fillRect/>
          </a:stretch>
        </p:blipFill>
        <p:spPr>
          <a:xfrm>
            <a:off x="2474721" y="3901739"/>
            <a:ext cx="4179446" cy="923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églalap 8">
            <a:extLst>
              <a:ext uri="{FF2B5EF4-FFF2-40B4-BE49-F238E27FC236}">
                <a16:creationId xmlns:a16="http://schemas.microsoft.com/office/drawing/2014/main" id="{91FFA7D9-2B58-4E12-A3A2-88C2877B251F}"/>
              </a:ext>
            </a:extLst>
          </p:cNvPr>
          <p:cNvSpPr/>
          <p:nvPr/>
        </p:nvSpPr>
        <p:spPr>
          <a:xfrm>
            <a:off x="755299" y="5020254"/>
            <a:ext cx="11021049" cy="923330"/>
          </a:xfrm>
          <a:prstGeom prst="rect">
            <a:avLst/>
          </a:prstGeom>
          <a:solidFill>
            <a:schemeClr val="bg2"/>
          </a:solidFill>
        </p:spPr>
        <p:txBody>
          <a:bodyPr wrap="square">
            <a:spAutoFit/>
          </a:bodyPr>
          <a:lstStyle/>
          <a:p>
            <a:r>
              <a:rPr lang="hu-HU" dirty="0"/>
              <a:t>A &lt;visszavonás&gt;-</a:t>
            </a:r>
            <a:r>
              <a:rPr lang="hu-HU" dirty="0" err="1"/>
              <a:t>sal</a:t>
            </a:r>
            <a:r>
              <a:rPr lang="hu-HU" dirty="0"/>
              <a:t> a bontó oszlophoz tartozó entitások leválasztását lehet megtenni, aminek két lehetősége van.</a:t>
            </a:r>
          </a:p>
          <a:p>
            <a:r>
              <a:rPr lang="hu-HU" dirty="0"/>
              <a:t>A &lt;Visszavonás lekapcsolással&gt; variációnál a kapcsolt entitások nem </a:t>
            </a:r>
            <a:r>
              <a:rPr lang="hu-HU" dirty="0" err="1"/>
              <a:t>inaktiválódnak</a:t>
            </a:r>
            <a:r>
              <a:rPr lang="hu-HU" dirty="0"/>
              <a:t>, de a &lt;Visszavonás inaktiválással&gt; használatakor az entitások lekapcsolása mellett azok inaktiválása is megtörténik.</a:t>
            </a:r>
          </a:p>
        </p:txBody>
      </p:sp>
    </p:spTree>
    <p:extLst>
      <p:ext uri="{BB962C8B-B14F-4D97-AF65-F5344CB8AC3E}">
        <p14:creationId xmlns:p14="http://schemas.microsoft.com/office/powerpoint/2010/main" val="398594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Napi és </a:t>
            </a:r>
            <a:r>
              <a:rPr lang="hu-HU" sz="2000" dirty="0" err="1">
                <a:solidFill>
                  <a:schemeClr val="bg1"/>
                </a:solidFill>
                <a:latin typeface="IBM Plex Sans" panose="020B0503050203000203" pitchFamily="34" charset="0"/>
              </a:rPr>
              <a:t>főszámfejtés</a:t>
            </a:r>
            <a:r>
              <a:rPr lang="hu-HU" sz="2000" dirty="0">
                <a:solidFill>
                  <a:schemeClr val="bg1"/>
                </a:solidFill>
                <a:latin typeface="IBM Plex Sans" panose="020B0503050203000203" pitchFamily="34" charset="0"/>
              </a:rPr>
              <a:t> feldolgozásának összefoglalása</a:t>
            </a:r>
          </a:p>
        </p:txBody>
      </p:sp>
      <p:pic>
        <p:nvPicPr>
          <p:cNvPr id="10" name="Kép 9">
            <a:extLst>
              <a:ext uri="{FF2B5EF4-FFF2-40B4-BE49-F238E27FC236}">
                <a16:creationId xmlns:a16="http://schemas.microsoft.com/office/drawing/2014/main" id="{A9D382DE-2CCF-46AE-9C88-025C4E24C94A}"/>
              </a:ext>
            </a:extLst>
          </p:cNvPr>
          <p:cNvPicPr>
            <a:picLocks noChangeAspect="1"/>
          </p:cNvPicPr>
          <p:nvPr/>
        </p:nvPicPr>
        <p:blipFill>
          <a:blip r:embed="rId2"/>
          <a:stretch>
            <a:fillRect/>
          </a:stretch>
        </p:blipFill>
        <p:spPr>
          <a:xfrm>
            <a:off x="720130" y="1583481"/>
            <a:ext cx="10974521" cy="466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687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Havi összesítő fájl feldolgozása 1.</a:t>
            </a:r>
          </a:p>
        </p:txBody>
      </p:sp>
      <p:pic>
        <p:nvPicPr>
          <p:cNvPr id="4" name="Kép 3">
            <a:extLst>
              <a:ext uri="{FF2B5EF4-FFF2-40B4-BE49-F238E27FC236}">
                <a16:creationId xmlns:a16="http://schemas.microsoft.com/office/drawing/2014/main" id="{4F350A47-B45C-406E-A998-4808CC458A76}"/>
              </a:ext>
            </a:extLst>
          </p:cNvPr>
          <p:cNvPicPr>
            <a:picLocks noChangeAspect="1"/>
          </p:cNvPicPr>
          <p:nvPr/>
        </p:nvPicPr>
        <p:blipFill>
          <a:blip r:embed="rId2"/>
          <a:stretch>
            <a:fillRect/>
          </a:stretch>
        </p:blipFill>
        <p:spPr>
          <a:xfrm>
            <a:off x="797622" y="1602027"/>
            <a:ext cx="8954276" cy="1881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églalap 4">
            <a:extLst>
              <a:ext uri="{FF2B5EF4-FFF2-40B4-BE49-F238E27FC236}">
                <a16:creationId xmlns:a16="http://schemas.microsoft.com/office/drawing/2014/main" id="{48104DC2-9DF8-4644-8E70-21277092A540}"/>
              </a:ext>
            </a:extLst>
          </p:cNvPr>
          <p:cNvSpPr/>
          <p:nvPr/>
        </p:nvSpPr>
        <p:spPr>
          <a:xfrm>
            <a:off x="720130" y="3686313"/>
            <a:ext cx="8121653" cy="1569660"/>
          </a:xfrm>
          <a:prstGeom prst="rect">
            <a:avLst/>
          </a:prstGeom>
          <a:solidFill>
            <a:schemeClr val="bg2"/>
          </a:solidFill>
        </p:spPr>
        <p:txBody>
          <a:bodyPr wrap="square">
            <a:spAutoFit/>
          </a:bodyPr>
          <a:lstStyle/>
          <a:p>
            <a:r>
              <a:rPr lang="hu-HU" sz="1600" dirty="0">
                <a:latin typeface="IBM Plex Sans" panose="020B0503050203000203" pitchFamily="34" charset="0"/>
              </a:rPr>
              <a:t>A havi bérösszesítő feldolgozása a 97101 </a:t>
            </a:r>
            <a:r>
              <a:rPr lang="hu-HU" sz="1600" dirty="0" err="1">
                <a:latin typeface="IBM Plex Sans" panose="020B0503050203000203" pitchFamily="34" charset="0"/>
              </a:rPr>
              <a:t>mp-t</a:t>
            </a:r>
            <a:r>
              <a:rPr lang="hu-HU" sz="1600" dirty="0">
                <a:latin typeface="IBM Plex Sans" panose="020B0503050203000203" pitchFamily="34" charset="0"/>
              </a:rPr>
              <a:t> jelenlegi funkcionalitásával működik annyi eltéréssel, hogy az </a:t>
            </a:r>
            <a:r>
              <a:rPr lang="hu-HU" sz="1600" dirty="0" err="1">
                <a:latin typeface="IBM Plex Sans" panose="020B0503050203000203" pitchFamily="34" charset="0"/>
              </a:rPr>
              <a:t>xml-ből</a:t>
            </a:r>
            <a:r>
              <a:rPr lang="hu-HU" sz="1600" dirty="0">
                <a:latin typeface="IBM Plex Sans" panose="020B0503050203000203" pitchFamily="34" charset="0"/>
              </a:rPr>
              <a:t> csak a „kifizetendő tételek nélkül” feldolgozási mód lehetséges. Ezen a felületen nincs az összegeknek szétbontási lehetősége. A feldolgozáshoz feltétlen szükséges a 258 mp-ban a témaszám-részletezőkód összerendelés megadása. A feldolgozásból nincsen kizárva egyetlen egy jogcím vagy nyilvántartási szám sem. </a:t>
            </a:r>
            <a:endParaRPr lang="hu-HU" sz="1600" dirty="0">
              <a:effectLst/>
              <a:latin typeface="IBM Plex Sans" panose="020B0503050203000203" pitchFamily="34" charset="0"/>
            </a:endParaRPr>
          </a:p>
        </p:txBody>
      </p:sp>
      <p:pic>
        <p:nvPicPr>
          <p:cNvPr id="6" name="Kép 5">
            <a:extLst>
              <a:ext uri="{FF2B5EF4-FFF2-40B4-BE49-F238E27FC236}">
                <a16:creationId xmlns:a16="http://schemas.microsoft.com/office/drawing/2014/main" id="{6C012E98-AA86-4603-842C-9D314BE774E7}"/>
              </a:ext>
            </a:extLst>
          </p:cNvPr>
          <p:cNvPicPr>
            <a:picLocks noChangeAspect="1"/>
          </p:cNvPicPr>
          <p:nvPr/>
        </p:nvPicPr>
        <p:blipFill>
          <a:blip r:embed="rId3"/>
          <a:stretch>
            <a:fillRect/>
          </a:stretch>
        </p:blipFill>
        <p:spPr>
          <a:xfrm>
            <a:off x="8951212" y="3686313"/>
            <a:ext cx="2743438" cy="2217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églalap 6">
            <a:extLst>
              <a:ext uri="{FF2B5EF4-FFF2-40B4-BE49-F238E27FC236}">
                <a16:creationId xmlns:a16="http://schemas.microsoft.com/office/drawing/2014/main" id="{62B43045-F352-4CBF-A9B2-2EA4EF5495AE}"/>
              </a:ext>
            </a:extLst>
          </p:cNvPr>
          <p:cNvSpPr/>
          <p:nvPr/>
        </p:nvSpPr>
        <p:spPr>
          <a:xfrm>
            <a:off x="720129" y="5289027"/>
            <a:ext cx="8121654" cy="584775"/>
          </a:xfrm>
          <a:prstGeom prst="rect">
            <a:avLst/>
          </a:prstGeom>
          <a:solidFill>
            <a:schemeClr val="bg2"/>
          </a:solidFill>
        </p:spPr>
        <p:txBody>
          <a:bodyPr wrap="square">
            <a:spAutoFit/>
          </a:bodyPr>
          <a:lstStyle/>
          <a:p>
            <a:r>
              <a:rPr lang="hu-HU" sz="1600" b="1" dirty="0">
                <a:latin typeface="IBM Plex Sans" panose="020B0503050203000203" pitchFamily="34" charset="0"/>
              </a:rPr>
              <a:t>Figyelem! </a:t>
            </a:r>
            <a:r>
              <a:rPr lang="hu-HU" sz="1600" dirty="0">
                <a:latin typeface="IBM Plex Sans" panose="020B0503050203000203" pitchFamily="34" charset="0"/>
              </a:rPr>
              <a:t>A kapott </a:t>
            </a:r>
            <a:r>
              <a:rPr lang="hu-HU" sz="1600" dirty="0" err="1">
                <a:latin typeface="IBM Plex Sans" panose="020B0503050203000203" pitchFamily="34" charset="0"/>
              </a:rPr>
              <a:t>xml-ben</a:t>
            </a:r>
            <a:r>
              <a:rPr lang="hu-HU" sz="1600" dirty="0">
                <a:latin typeface="IBM Plex Sans" panose="020B0503050203000203" pitchFamily="34" charset="0"/>
              </a:rPr>
              <a:t> a K123 rovat esetében a közteher nem külön sorban van feltüntetve, így az automata feldolgozás után, ezeket a tételeket kézzel javítani kell.</a:t>
            </a:r>
            <a:endParaRPr lang="hu-HU" sz="1600" dirty="0">
              <a:effectLst/>
              <a:latin typeface="IBM Plex Sans" panose="020B0503050203000203" pitchFamily="34" charset="0"/>
            </a:endParaRPr>
          </a:p>
        </p:txBody>
      </p:sp>
    </p:spTree>
    <p:extLst>
      <p:ext uri="{BB962C8B-B14F-4D97-AF65-F5344CB8AC3E}">
        <p14:creationId xmlns:p14="http://schemas.microsoft.com/office/powerpoint/2010/main" val="92292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Kötelező és önkéntes levonások kezelése 1.</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55826"/>
            <a:ext cx="4851681" cy="369332"/>
          </a:xfrm>
          <a:prstGeom prst="rect">
            <a:avLst/>
          </a:prstGeom>
          <a:solidFill>
            <a:schemeClr val="bg2"/>
          </a:solidFill>
        </p:spPr>
        <p:txBody>
          <a:bodyPr wrap="square">
            <a:spAutoFit/>
          </a:bodyPr>
          <a:lstStyle/>
          <a:p>
            <a:r>
              <a:rPr lang="hu-HU" dirty="0"/>
              <a:t>258 mp – </a:t>
            </a:r>
            <a:r>
              <a:rPr lang="hu-HU" dirty="0" err="1"/>
              <a:t>Kotonklev</a:t>
            </a:r>
            <a:r>
              <a:rPr lang="hu-HU" dirty="0"/>
              <a:t> jogcím munkalap kiválasztása</a:t>
            </a:r>
            <a:endParaRPr lang="hu-HU" sz="1600" dirty="0">
              <a:latin typeface="IBM Plex Sans" panose="020B0503050203000203" pitchFamily="34" charset="0"/>
            </a:endParaRPr>
          </a:p>
        </p:txBody>
      </p:sp>
      <p:sp>
        <p:nvSpPr>
          <p:cNvPr id="4" name="Téglalap 3">
            <a:extLst>
              <a:ext uri="{FF2B5EF4-FFF2-40B4-BE49-F238E27FC236}">
                <a16:creationId xmlns:a16="http://schemas.microsoft.com/office/drawing/2014/main" id="{0776BFDE-08C2-4C12-9CD4-9F6EE9273301}"/>
              </a:ext>
            </a:extLst>
          </p:cNvPr>
          <p:cNvSpPr/>
          <p:nvPr/>
        </p:nvSpPr>
        <p:spPr>
          <a:xfrm>
            <a:off x="6744957" y="1976001"/>
            <a:ext cx="2771672" cy="369332"/>
          </a:xfrm>
          <a:prstGeom prst="rect">
            <a:avLst/>
          </a:prstGeom>
          <a:solidFill>
            <a:schemeClr val="bg2"/>
          </a:solidFill>
        </p:spPr>
        <p:txBody>
          <a:bodyPr wrap="square">
            <a:spAutoFit/>
          </a:bodyPr>
          <a:lstStyle/>
          <a:p>
            <a:r>
              <a:rPr lang="hu-HU" dirty="0"/>
              <a:t> A munkafüzet listafelülete</a:t>
            </a:r>
          </a:p>
        </p:txBody>
      </p:sp>
      <p:pic>
        <p:nvPicPr>
          <p:cNvPr id="8" name="Kép2">
            <a:extLst>
              <a:ext uri="{FF2B5EF4-FFF2-40B4-BE49-F238E27FC236}">
                <a16:creationId xmlns:a16="http://schemas.microsoft.com/office/drawing/2014/main" id="{4A4DF755-F99D-4403-A686-E83EC11FC34E}"/>
              </a:ext>
            </a:extLst>
          </p:cNvPr>
          <p:cNvPicPr/>
          <p:nvPr/>
        </p:nvPicPr>
        <p:blipFill>
          <a:blip r:embed="rId2"/>
          <a:stretch>
            <a:fillRect/>
          </a:stretch>
        </p:blipFill>
        <p:spPr bwMode="auto">
          <a:xfrm>
            <a:off x="779581" y="2191913"/>
            <a:ext cx="3548746" cy="1051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Kép6">
            <a:extLst>
              <a:ext uri="{FF2B5EF4-FFF2-40B4-BE49-F238E27FC236}">
                <a16:creationId xmlns:a16="http://schemas.microsoft.com/office/drawing/2014/main" id="{49B7C318-1696-4600-B34B-2D2324973C99}"/>
              </a:ext>
            </a:extLst>
          </p:cNvPr>
          <p:cNvPicPr/>
          <p:nvPr/>
        </p:nvPicPr>
        <p:blipFill>
          <a:blip r:embed="rId3"/>
          <a:stretch>
            <a:fillRect/>
          </a:stretch>
        </p:blipFill>
        <p:spPr bwMode="auto">
          <a:xfrm>
            <a:off x="4667708" y="2512088"/>
            <a:ext cx="6926171" cy="3440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églalap 5">
            <a:extLst>
              <a:ext uri="{FF2B5EF4-FFF2-40B4-BE49-F238E27FC236}">
                <a16:creationId xmlns:a16="http://schemas.microsoft.com/office/drawing/2014/main" id="{EC1ED552-702C-4A39-8B89-B09460FCF24C}"/>
              </a:ext>
            </a:extLst>
          </p:cNvPr>
          <p:cNvSpPr/>
          <p:nvPr/>
        </p:nvSpPr>
        <p:spPr>
          <a:xfrm>
            <a:off x="720130" y="3614298"/>
            <a:ext cx="3737987" cy="1815882"/>
          </a:xfrm>
          <a:prstGeom prst="rect">
            <a:avLst/>
          </a:prstGeom>
          <a:solidFill>
            <a:schemeClr val="bg2"/>
          </a:solidFill>
        </p:spPr>
        <p:txBody>
          <a:bodyPr wrap="square">
            <a:spAutoFit/>
          </a:bodyPr>
          <a:lstStyle/>
          <a:p>
            <a:pPr>
              <a:spcAft>
                <a:spcPts val="0"/>
              </a:spcAft>
            </a:pPr>
            <a:r>
              <a:rPr lang="hu-HU" sz="1400" kern="100" dirty="0" err="1">
                <a:latin typeface="IBM Plex Sans" panose="020B0503050203000203" pitchFamily="34" charset="0"/>
                <a:ea typeface="NSimSun" panose="02010609030101010101" pitchFamily="49" charset="-122"/>
                <a:cs typeface="Lucida Sans" panose="020B0602030504020204" pitchFamily="34" charset="0"/>
              </a:rPr>
              <a:t>Kotonklev</a:t>
            </a:r>
            <a:r>
              <a:rPr lang="hu-HU" sz="1400" kern="100" dirty="0">
                <a:latin typeface="IBM Plex Sans" panose="020B0503050203000203" pitchFamily="34" charset="0"/>
                <a:ea typeface="NSimSun" panose="02010609030101010101" pitchFamily="49" charset="-122"/>
                <a:cs typeface="Lucida Sans" panose="020B0602030504020204" pitchFamily="34" charset="0"/>
              </a:rPr>
              <a:t> jogcímkód: A központi megnevezés</a:t>
            </a:r>
          </a:p>
          <a:p>
            <a:pPr>
              <a:spcAft>
                <a:spcPts val="0"/>
              </a:spcAft>
            </a:pPr>
            <a:r>
              <a:rPr lang="hu-HU" sz="1400" kern="100" dirty="0">
                <a:latin typeface="IBM Plex Sans" panose="020B0503050203000203" pitchFamily="34" charset="0"/>
                <a:ea typeface="NSimSun" panose="02010609030101010101" pitchFamily="49" charset="-122"/>
                <a:cs typeface="Lucida Sans" panose="020B0602030504020204" pitchFamily="34" charset="0"/>
              </a:rPr>
              <a:t>Jogcím megnevezés: A jogcím központi neve</a:t>
            </a:r>
          </a:p>
          <a:p>
            <a:pPr>
              <a:spcAft>
                <a:spcPts val="0"/>
              </a:spcAft>
            </a:pPr>
            <a:r>
              <a:rPr lang="hu-HU" sz="1400" kern="100" dirty="0">
                <a:latin typeface="IBM Plex Sans" panose="020B0503050203000203" pitchFamily="34" charset="0"/>
                <a:ea typeface="NSimSun" panose="02010609030101010101" pitchFamily="49" charset="-122"/>
                <a:cs typeface="Lucida Sans" panose="020B0602030504020204" pitchFamily="34" charset="0"/>
              </a:rPr>
              <a:t>Könyvviteli ellenszámla: A jogcímhez központilag hozzárendelt főkönyv</a:t>
            </a:r>
          </a:p>
          <a:p>
            <a:pPr>
              <a:spcAft>
                <a:spcPts val="0"/>
              </a:spcAft>
            </a:pPr>
            <a:r>
              <a:rPr lang="hu-HU" sz="1400" kern="100" dirty="0">
                <a:latin typeface="IBM Plex Sans" panose="020B0503050203000203" pitchFamily="34" charset="0"/>
                <a:ea typeface="NSimSun" panose="02010609030101010101" pitchFamily="49" charset="-122"/>
                <a:cs typeface="Lucida Sans" panose="020B0602030504020204" pitchFamily="34" charset="0"/>
              </a:rPr>
              <a:t>Ellenszámla ajánlás érvényességének kezdete</a:t>
            </a:r>
          </a:p>
          <a:p>
            <a:pPr>
              <a:spcAft>
                <a:spcPts val="0"/>
              </a:spcAft>
            </a:pPr>
            <a:r>
              <a:rPr lang="hu-HU" sz="1400" kern="100" dirty="0">
                <a:latin typeface="IBM Plex Sans" panose="020B0503050203000203" pitchFamily="34" charset="0"/>
                <a:ea typeface="NSimSun" panose="02010609030101010101" pitchFamily="49" charset="-122"/>
                <a:cs typeface="Lucida Sans" panose="020B0602030504020204" pitchFamily="34" charset="0"/>
              </a:rPr>
              <a:t>Ellenszámla ajánlás érvényességének vége</a:t>
            </a:r>
            <a:endParaRPr lang="hu-HU" sz="1400" kern="100" dirty="0">
              <a:effectLst/>
              <a:latin typeface="IBM Plex Sans" panose="020B0503050203000203" pitchFamily="34" charset="0"/>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89914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Kötelező és önkéntes levonások kezelése 2.</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55826"/>
            <a:ext cx="10939351" cy="1477328"/>
          </a:xfrm>
          <a:prstGeom prst="rect">
            <a:avLst/>
          </a:prstGeom>
          <a:solidFill>
            <a:schemeClr val="bg2"/>
          </a:solidFill>
        </p:spPr>
        <p:txBody>
          <a:bodyPr wrap="square">
            <a:spAutoFit/>
          </a:bodyPr>
          <a:lstStyle/>
          <a:p>
            <a:r>
              <a:rPr lang="hu-HU" dirty="0"/>
              <a:t>&lt;Új intézményi beállítás felvitele&gt;</a:t>
            </a:r>
          </a:p>
          <a:p>
            <a:r>
              <a:rPr lang="hu-HU" u="sng" dirty="0"/>
              <a:t>Évszám:</a:t>
            </a:r>
            <a:r>
              <a:rPr lang="hu-HU" dirty="0"/>
              <a:t> törzsadatok évszáma</a:t>
            </a:r>
          </a:p>
          <a:p>
            <a:r>
              <a:rPr lang="hu-HU" u="sng" dirty="0"/>
              <a:t>Intézmény: </a:t>
            </a:r>
            <a:r>
              <a:rPr lang="hu-HU" dirty="0"/>
              <a:t>A jogcím módosítással érintett intézmény</a:t>
            </a:r>
          </a:p>
          <a:p>
            <a:r>
              <a:rPr lang="hu-HU" u="sng" dirty="0"/>
              <a:t>Ellenszámla főkönyvi szám: </a:t>
            </a:r>
            <a:r>
              <a:rPr lang="hu-HU" dirty="0"/>
              <a:t>A központi ajánlás alábontott főkönyvei</a:t>
            </a:r>
          </a:p>
          <a:p>
            <a:r>
              <a:rPr lang="hu-HU" u="sng" dirty="0"/>
              <a:t>Részletezőkód</a:t>
            </a:r>
            <a:r>
              <a:rPr lang="hu-HU" dirty="0"/>
              <a:t>: Az adott intézményhez hozzárendelt kiadási jogcímű részletezőkódok</a:t>
            </a:r>
          </a:p>
        </p:txBody>
      </p:sp>
      <p:sp>
        <p:nvSpPr>
          <p:cNvPr id="4" name="Téglalap 3">
            <a:extLst>
              <a:ext uri="{FF2B5EF4-FFF2-40B4-BE49-F238E27FC236}">
                <a16:creationId xmlns:a16="http://schemas.microsoft.com/office/drawing/2014/main" id="{0776BFDE-08C2-4C12-9CD4-9F6EE9273301}"/>
              </a:ext>
            </a:extLst>
          </p:cNvPr>
          <p:cNvSpPr/>
          <p:nvPr/>
        </p:nvSpPr>
        <p:spPr>
          <a:xfrm>
            <a:off x="755298" y="3558001"/>
            <a:ext cx="4158346" cy="1200329"/>
          </a:xfrm>
          <a:prstGeom prst="rect">
            <a:avLst/>
          </a:prstGeom>
          <a:solidFill>
            <a:schemeClr val="bg2"/>
          </a:solidFill>
        </p:spPr>
        <p:txBody>
          <a:bodyPr wrap="square">
            <a:spAutoFit/>
          </a:bodyPr>
          <a:lstStyle/>
          <a:p>
            <a:r>
              <a:rPr lang="hu-HU" dirty="0"/>
              <a:t> A beállítások módosítása a &lt;Mentés&gt;-</a:t>
            </a:r>
            <a:r>
              <a:rPr lang="hu-HU" dirty="0" err="1"/>
              <a:t>sel</a:t>
            </a:r>
            <a:r>
              <a:rPr lang="hu-HU" dirty="0"/>
              <a:t> véglegesíthető. Ezt követően a központi ajánlástól eltérő beállítás az intézményi beállítások között jelenik meg.</a:t>
            </a:r>
          </a:p>
        </p:txBody>
      </p:sp>
      <p:pic>
        <p:nvPicPr>
          <p:cNvPr id="10" name="Kép4">
            <a:extLst>
              <a:ext uri="{FF2B5EF4-FFF2-40B4-BE49-F238E27FC236}">
                <a16:creationId xmlns:a16="http://schemas.microsoft.com/office/drawing/2014/main" id="{15C9AAC2-426A-48C6-AA67-151171DC2652}"/>
              </a:ext>
            </a:extLst>
          </p:cNvPr>
          <p:cNvPicPr/>
          <p:nvPr/>
        </p:nvPicPr>
        <p:blipFill>
          <a:blip r:embed="rId2"/>
          <a:stretch>
            <a:fillRect/>
          </a:stretch>
        </p:blipFill>
        <p:spPr bwMode="auto">
          <a:xfrm>
            <a:off x="5717511" y="3299910"/>
            <a:ext cx="5977137" cy="2871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Kép5">
            <a:extLst>
              <a:ext uri="{FF2B5EF4-FFF2-40B4-BE49-F238E27FC236}">
                <a16:creationId xmlns:a16="http://schemas.microsoft.com/office/drawing/2014/main" id="{FD69C51F-2342-414B-8100-ABCDD23B3665}"/>
              </a:ext>
            </a:extLst>
          </p:cNvPr>
          <p:cNvPicPr/>
          <p:nvPr/>
        </p:nvPicPr>
        <p:blipFill>
          <a:blip r:embed="rId3"/>
          <a:stretch>
            <a:fillRect/>
          </a:stretch>
        </p:blipFill>
        <p:spPr bwMode="auto">
          <a:xfrm>
            <a:off x="755298" y="4978464"/>
            <a:ext cx="6559902" cy="1193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7347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Kötelező és önkéntes levonások kezelése 3.</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655826"/>
            <a:ext cx="10939351" cy="1200329"/>
          </a:xfrm>
          <a:prstGeom prst="rect">
            <a:avLst/>
          </a:prstGeom>
          <a:solidFill>
            <a:schemeClr val="bg2"/>
          </a:solidFill>
        </p:spPr>
        <p:txBody>
          <a:bodyPr wrap="square">
            <a:spAutoFit/>
          </a:bodyPr>
          <a:lstStyle/>
          <a:p>
            <a:r>
              <a:rPr lang="hu-HU" dirty="0">
                <a:latin typeface="IBM Plex Sans" panose="020B0503050203000203" pitchFamily="34" charset="0"/>
              </a:rPr>
              <a:t>1. A művelet paramétereinél adjuk meg a feldolgozandó hónapot </a:t>
            </a:r>
          </a:p>
          <a:p>
            <a:r>
              <a:rPr lang="hu-HU" dirty="0">
                <a:latin typeface="IBM Plex Sans" panose="020B0503050203000203" pitchFamily="34" charset="0"/>
              </a:rPr>
              <a:t>2. Indítsuk el az &lt;Adatok feldolgozása&gt; funkciót</a:t>
            </a:r>
          </a:p>
          <a:p>
            <a:r>
              <a:rPr lang="hu-HU" dirty="0">
                <a:latin typeface="IBM Plex Sans" panose="020B0503050203000203" pitchFamily="34" charset="0"/>
              </a:rPr>
              <a:t>3. A KIRA-ÖNFRNET Beemelt Adatok blokkban az ASP_KOTONKLEV űrlapra szűkítsük a lista elemeit</a:t>
            </a:r>
          </a:p>
          <a:p>
            <a:r>
              <a:rPr lang="hu-HU" dirty="0">
                <a:latin typeface="IBM Plex Sans" panose="020B0503050203000203" pitchFamily="34" charset="0"/>
              </a:rPr>
              <a:t>4. Indítsuk el a &lt;Feldolgozás&gt;-t</a:t>
            </a:r>
          </a:p>
        </p:txBody>
      </p:sp>
      <p:sp>
        <p:nvSpPr>
          <p:cNvPr id="4" name="Téglalap 3">
            <a:extLst>
              <a:ext uri="{FF2B5EF4-FFF2-40B4-BE49-F238E27FC236}">
                <a16:creationId xmlns:a16="http://schemas.microsoft.com/office/drawing/2014/main" id="{0776BFDE-08C2-4C12-9CD4-9F6EE9273301}"/>
              </a:ext>
            </a:extLst>
          </p:cNvPr>
          <p:cNvSpPr/>
          <p:nvPr/>
        </p:nvSpPr>
        <p:spPr>
          <a:xfrm>
            <a:off x="755298" y="3429000"/>
            <a:ext cx="3012834" cy="2862322"/>
          </a:xfrm>
          <a:prstGeom prst="rect">
            <a:avLst/>
          </a:prstGeom>
          <a:solidFill>
            <a:schemeClr val="bg2"/>
          </a:solidFill>
        </p:spPr>
        <p:txBody>
          <a:bodyPr wrap="square">
            <a:spAutoFit/>
          </a:bodyPr>
          <a:lstStyle/>
          <a:p>
            <a:r>
              <a:rPr lang="hu-HU" dirty="0"/>
              <a:t> </a:t>
            </a:r>
            <a:r>
              <a:rPr lang="hu-HU" dirty="0">
                <a:latin typeface="IBM Plex Sans" panose="020B0503050203000203" pitchFamily="34" charset="0"/>
              </a:rPr>
              <a:t>A &lt;Feldolgozás&gt; utáni felületen a következő adatok jelennek meg:</a:t>
            </a:r>
          </a:p>
          <a:p>
            <a:r>
              <a:rPr lang="hu-HU" dirty="0">
                <a:latin typeface="IBM Plex Sans" panose="020B0503050203000203" pitchFamily="34" charset="0"/>
              </a:rPr>
              <a:t>Jogcím kódja</a:t>
            </a:r>
          </a:p>
          <a:p>
            <a:r>
              <a:rPr lang="hu-HU" dirty="0">
                <a:latin typeface="IBM Plex Sans" panose="020B0503050203000203" pitchFamily="34" charset="0"/>
              </a:rPr>
              <a:t>Jogcím megnevezése</a:t>
            </a:r>
          </a:p>
          <a:p>
            <a:r>
              <a:rPr lang="hu-HU" dirty="0">
                <a:latin typeface="IBM Plex Sans" panose="020B0503050203000203" pitchFamily="34" charset="0"/>
              </a:rPr>
              <a:t>Finanszírozás jellege</a:t>
            </a:r>
          </a:p>
          <a:p>
            <a:r>
              <a:rPr lang="hu-HU" dirty="0">
                <a:latin typeface="IBM Plex Sans" panose="020B0503050203000203" pitchFamily="34" charset="0"/>
              </a:rPr>
              <a:t>Összesen</a:t>
            </a:r>
          </a:p>
          <a:p>
            <a:r>
              <a:rPr lang="hu-HU" dirty="0">
                <a:latin typeface="IBM Plex Sans" panose="020B0503050203000203" pitchFamily="34" charset="0"/>
              </a:rPr>
              <a:t>Könyvviteli ellenszámla (258 mp beállításai alapján)</a:t>
            </a:r>
          </a:p>
        </p:txBody>
      </p:sp>
      <p:pic>
        <p:nvPicPr>
          <p:cNvPr id="6" name="Kép 5">
            <a:extLst>
              <a:ext uri="{FF2B5EF4-FFF2-40B4-BE49-F238E27FC236}">
                <a16:creationId xmlns:a16="http://schemas.microsoft.com/office/drawing/2014/main" id="{72247C93-ED1B-433E-9D02-88CEFAC6FB4A}"/>
              </a:ext>
            </a:extLst>
          </p:cNvPr>
          <p:cNvPicPr>
            <a:picLocks noChangeAspect="1"/>
          </p:cNvPicPr>
          <p:nvPr/>
        </p:nvPicPr>
        <p:blipFill>
          <a:blip r:embed="rId2"/>
          <a:stretch>
            <a:fillRect/>
          </a:stretch>
        </p:blipFill>
        <p:spPr>
          <a:xfrm>
            <a:off x="3968799" y="5490885"/>
            <a:ext cx="7727622" cy="754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 6">
            <a:extLst>
              <a:ext uri="{FF2B5EF4-FFF2-40B4-BE49-F238E27FC236}">
                <a16:creationId xmlns:a16="http://schemas.microsoft.com/office/drawing/2014/main" id="{D2D5E3AA-4CAF-4DD9-ACBE-A25F8F65C5F1}"/>
              </a:ext>
            </a:extLst>
          </p:cNvPr>
          <p:cNvPicPr>
            <a:picLocks noChangeAspect="1"/>
          </p:cNvPicPr>
          <p:nvPr/>
        </p:nvPicPr>
        <p:blipFill>
          <a:blip r:embed="rId3"/>
          <a:stretch>
            <a:fillRect/>
          </a:stretch>
        </p:blipFill>
        <p:spPr>
          <a:xfrm>
            <a:off x="3968799" y="3022910"/>
            <a:ext cx="7725850" cy="2179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47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8" y="1097645"/>
            <a:ext cx="10681397" cy="461665"/>
          </a:xfrm>
          <a:prstGeom prst="rect">
            <a:avLst/>
          </a:prstGeom>
          <a:solidFill>
            <a:schemeClr val="tx2"/>
          </a:solidFill>
        </p:spPr>
        <p:txBody>
          <a:bodyPr wrap="square">
            <a:spAutoFit/>
          </a:bodyPr>
          <a:lstStyle/>
          <a:p>
            <a:r>
              <a:rPr lang="hu-HU" sz="2400" dirty="0">
                <a:solidFill>
                  <a:schemeClr val="bg1"/>
                </a:solidFill>
                <a:latin typeface="IBM Plex Sans" panose="020B0503050203000203" pitchFamily="34" charset="0"/>
              </a:rPr>
              <a:t>Előfeltételek a napi és </a:t>
            </a:r>
            <a:r>
              <a:rPr lang="hu-HU" sz="2400" dirty="0" err="1">
                <a:solidFill>
                  <a:schemeClr val="bg1"/>
                </a:solidFill>
                <a:latin typeface="IBM Plex Sans" panose="020B0503050203000203" pitchFamily="34" charset="0"/>
              </a:rPr>
              <a:t>főszámfejtéshez</a:t>
            </a:r>
            <a:endParaRPr lang="hu-HU" sz="2800" dirty="0">
              <a:solidFill>
                <a:schemeClr val="bg1"/>
              </a:solidFill>
              <a:latin typeface="IBM Plex Sans" panose="020B0503050203000203" pitchFamily="34" charset="0"/>
            </a:endParaRPr>
          </a:p>
        </p:txBody>
      </p:sp>
      <p:sp>
        <p:nvSpPr>
          <p:cNvPr id="5" name="Téglalap 4">
            <a:extLst>
              <a:ext uri="{FF2B5EF4-FFF2-40B4-BE49-F238E27FC236}">
                <a16:creationId xmlns:a16="http://schemas.microsoft.com/office/drawing/2014/main" id="{74DE7B2D-1E4B-4434-9965-B564380D4EB1}"/>
              </a:ext>
            </a:extLst>
          </p:cNvPr>
          <p:cNvSpPr/>
          <p:nvPr/>
        </p:nvSpPr>
        <p:spPr>
          <a:xfrm>
            <a:off x="755299" y="1662199"/>
            <a:ext cx="10681398" cy="1938992"/>
          </a:xfrm>
          <a:prstGeom prst="rect">
            <a:avLst/>
          </a:prstGeom>
          <a:solidFill>
            <a:schemeClr val="bg2"/>
          </a:solidFill>
        </p:spPr>
        <p:txBody>
          <a:bodyPr wrap="square">
            <a:spAutoFit/>
          </a:bodyPr>
          <a:lstStyle/>
          <a:p>
            <a:r>
              <a:rPr lang="hu-HU" sz="2000" dirty="0">
                <a:latin typeface="IBM Plex Sans" panose="020B0503050203000203" pitchFamily="34" charset="0"/>
              </a:rPr>
              <a:t>Nincs kötelező előfeltétele </a:t>
            </a:r>
            <a:r>
              <a:rPr lang="hu-HU" sz="2000" dirty="0" err="1">
                <a:latin typeface="IBM Plex Sans" panose="020B0503050203000203" pitchFamily="34" charset="0"/>
              </a:rPr>
              <a:t>asp_bflis</a:t>
            </a:r>
            <a:r>
              <a:rPr lang="hu-HU" sz="2000" dirty="0">
                <a:latin typeface="IBM Plex Sans" panose="020B0503050203000203" pitchFamily="34" charset="0"/>
              </a:rPr>
              <a:t> fájlok feldolgozásnak, de a </a:t>
            </a:r>
            <a:r>
              <a:rPr lang="hu-HU" sz="2000" b="1" dirty="0">
                <a:latin typeface="IBM Plex Sans" panose="020B0503050203000203" pitchFamily="34" charset="0"/>
              </a:rPr>
              <a:t>258 mp</a:t>
            </a:r>
            <a:r>
              <a:rPr lang="hu-HU" sz="2000" dirty="0">
                <a:latin typeface="IBM Plex Sans" panose="020B0503050203000203" pitchFamily="34" charset="0"/>
              </a:rPr>
              <a:t>-ban van a munkafolyamat automatizálásához elvégezhető beállítási lehetőség. Ilyen a </a:t>
            </a:r>
            <a:r>
              <a:rPr lang="hu-HU" sz="2000" b="1" dirty="0">
                <a:latin typeface="IBM Plex Sans" panose="020B0503050203000203" pitchFamily="34" charset="0"/>
              </a:rPr>
              <a:t>témaszám-részletezőkód</a:t>
            </a:r>
            <a:r>
              <a:rPr lang="hu-HU" sz="2000" dirty="0">
                <a:latin typeface="IBM Plex Sans" panose="020B0503050203000203" pitchFamily="34" charset="0"/>
              </a:rPr>
              <a:t> összerendelés, melynek javasolt az áttekintése, szükség szerint a beállítások módosítása, illetve </a:t>
            </a:r>
            <a:r>
              <a:rPr lang="hu-HU" sz="2000" b="1" dirty="0">
                <a:latin typeface="IBM Plex Sans" panose="020B0503050203000203" pitchFamily="34" charset="0"/>
              </a:rPr>
              <a:t>a KIRA-ASP.GAZD nyilvántartási számokhoz </a:t>
            </a:r>
            <a:r>
              <a:rPr lang="hu-HU" sz="2000" dirty="0">
                <a:latin typeface="IBM Plex Sans" panose="020B0503050203000203" pitchFamily="34" charset="0"/>
              </a:rPr>
              <a:t>rendelt főkönyvi beállításokra is van lehetőség, ha a számlatükörben alábontás főkönyvek vannak létrehozva az adott </a:t>
            </a:r>
            <a:r>
              <a:rPr lang="hu-HU" sz="2000" dirty="0" err="1">
                <a:latin typeface="IBM Plex Sans" panose="020B0503050203000203" pitchFamily="34" charset="0"/>
              </a:rPr>
              <a:t>tenanton</a:t>
            </a:r>
            <a:r>
              <a:rPr lang="hu-HU" sz="2000" dirty="0">
                <a:latin typeface="IBM Plex Sans" panose="020B0503050203000203" pitchFamily="34" charset="0"/>
              </a:rPr>
              <a:t> és azokat használják az érintett intézmények.</a:t>
            </a:r>
          </a:p>
        </p:txBody>
      </p:sp>
      <p:pic>
        <p:nvPicPr>
          <p:cNvPr id="6" name="Kép 5">
            <a:extLst>
              <a:ext uri="{FF2B5EF4-FFF2-40B4-BE49-F238E27FC236}">
                <a16:creationId xmlns:a16="http://schemas.microsoft.com/office/drawing/2014/main" id="{F2075E88-723F-425E-888C-F49AB99DB006}"/>
              </a:ext>
            </a:extLst>
          </p:cNvPr>
          <p:cNvPicPr>
            <a:picLocks noChangeAspect="1"/>
          </p:cNvPicPr>
          <p:nvPr/>
        </p:nvPicPr>
        <p:blipFill>
          <a:blip r:embed="rId2"/>
          <a:stretch>
            <a:fillRect/>
          </a:stretch>
        </p:blipFill>
        <p:spPr>
          <a:xfrm>
            <a:off x="5717937" y="3704080"/>
            <a:ext cx="5718760" cy="118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 6">
            <a:extLst>
              <a:ext uri="{FF2B5EF4-FFF2-40B4-BE49-F238E27FC236}">
                <a16:creationId xmlns:a16="http://schemas.microsoft.com/office/drawing/2014/main" id="{847565DD-6264-4171-8318-E57260CCFF08}"/>
              </a:ext>
            </a:extLst>
          </p:cNvPr>
          <p:cNvPicPr>
            <a:picLocks noChangeAspect="1"/>
          </p:cNvPicPr>
          <p:nvPr/>
        </p:nvPicPr>
        <p:blipFill>
          <a:blip r:embed="rId3"/>
          <a:stretch>
            <a:fillRect/>
          </a:stretch>
        </p:blipFill>
        <p:spPr>
          <a:xfrm>
            <a:off x="755298" y="5010586"/>
            <a:ext cx="10681399" cy="12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6571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Kötelező és önkéntes levonások kezelése 4.</a:t>
            </a:r>
          </a:p>
        </p:txBody>
      </p:sp>
      <p:sp>
        <p:nvSpPr>
          <p:cNvPr id="5" name="Téglalap 4">
            <a:extLst>
              <a:ext uri="{FF2B5EF4-FFF2-40B4-BE49-F238E27FC236}">
                <a16:creationId xmlns:a16="http://schemas.microsoft.com/office/drawing/2014/main" id="{74DE7B2D-1E4B-4434-9965-B564380D4EB1}"/>
              </a:ext>
            </a:extLst>
          </p:cNvPr>
          <p:cNvSpPr/>
          <p:nvPr/>
        </p:nvSpPr>
        <p:spPr>
          <a:xfrm>
            <a:off x="720130" y="2861926"/>
            <a:ext cx="10974520" cy="1815882"/>
          </a:xfrm>
          <a:prstGeom prst="rect">
            <a:avLst/>
          </a:prstGeom>
          <a:solidFill>
            <a:schemeClr val="bg2"/>
          </a:solidFill>
        </p:spPr>
        <p:txBody>
          <a:bodyPr wrap="square">
            <a:spAutoFit/>
          </a:bodyPr>
          <a:lstStyle/>
          <a:p>
            <a:r>
              <a:rPr lang="hu-HU" sz="1600" dirty="0">
                <a:latin typeface="IBM Plex Sans" panose="020B0503050203000203" pitchFamily="34" charset="0"/>
              </a:rPr>
              <a:t>Az „összesen” érték teljes szétbontása után, azaz ha a maradvány oszlopban minden érték 0, akkor lehetséges az utalványrendelet generálás. A generáláshoz ki kell választani a partnert, igazolókat és igazolások dátumát és meg lehet adni a közleményt és megjegyzést. </a:t>
            </a:r>
          </a:p>
          <a:p>
            <a:r>
              <a:rPr lang="hu-HU" sz="1600" dirty="0">
                <a:latin typeface="IBM Plex Sans" panose="020B0503050203000203" pitchFamily="34" charset="0"/>
              </a:rPr>
              <a:t>Az igazolók mezőben a 2261 mp-ban beállított igazolók közül lehet választani. Ezek közül a 221 </a:t>
            </a:r>
            <a:r>
              <a:rPr lang="hu-HU" sz="1600" dirty="0" err="1">
                <a:latin typeface="IBM Plex Sans" panose="020B0503050203000203" pitchFamily="34" charset="0"/>
              </a:rPr>
              <a:t>mp-ben</a:t>
            </a:r>
            <a:r>
              <a:rPr lang="hu-HU" sz="1600" dirty="0">
                <a:latin typeface="IBM Plex Sans" panose="020B0503050203000203" pitchFamily="34" charset="0"/>
              </a:rPr>
              <a:t> beállított banki igazolók kerülnek be alapértelmezett kiválasztott értékként, de ezt a munkafolyamat során meg lehet változtatni.</a:t>
            </a:r>
          </a:p>
          <a:p>
            <a:r>
              <a:rPr lang="hu-HU" sz="1600" dirty="0">
                <a:latin typeface="IBM Plex Sans" panose="020B0503050203000203" pitchFamily="34" charset="0"/>
              </a:rPr>
              <a:t>Partner az utalványrendelethez nem választható, az fixen a partnertörzs -5 </a:t>
            </a:r>
            <a:r>
              <a:rPr lang="hu-HU" sz="1600" dirty="0" err="1">
                <a:latin typeface="IBM Plex Sans" panose="020B0503050203000203" pitchFamily="34" charset="0"/>
              </a:rPr>
              <a:t>id-jű</a:t>
            </a:r>
            <a:r>
              <a:rPr lang="hu-HU" sz="1600" dirty="0">
                <a:latin typeface="IBM Plex Sans" panose="020B0503050203000203" pitchFamily="34" charset="0"/>
              </a:rPr>
              <a:t> eleme (Magyar Államkincstár)</a:t>
            </a:r>
          </a:p>
        </p:txBody>
      </p:sp>
      <p:pic>
        <p:nvPicPr>
          <p:cNvPr id="6" name="Kép 5">
            <a:extLst>
              <a:ext uri="{FF2B5EF4-FFF2-40B4-BE49-F238E27FC236}">
                <a16:creationId xmlns:a16="http://schemas.microsoft.com/office/drawing/2014/main" id="{2E1A629C-F979-4C89-B0A2-C430D2491C7C}"/>
              </a:ext>
            </a:extLst>
          </p:cNvPr>
          <p:cNvPicPr>
            <a:picLocks noChangeAspect="1"/>
          </p:cNvPicPr>
          <p:nvPr/>
        </p:nvPicPr>
        <p:blipFill>
          <a:blip r:embed="rId2"/>
          <a:stretch>
            <a:fillRect/>
          </a:stretch>
        </p:blipFill>
        <p:spPr>
          <a:xfrm>
            <a:off x="755298" y="4792623"/>
            <a:ext cx="1550412" cy="1452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 6">
            <a:extLst>
              <a:ext uri="{FF2B5EF4-FFF2-40B4-BE49-F238E27FC236}">
                <a16:creationId xmlns:a16="http://schemas.microsoft.com/office/drawing/2014/main" id="{56AD833D-6237-46F3-A6FD-99BCA6EDB21D}"/>
              </a:ext>
            </a:extLst>
          </p:cNvPr>
          <p:cNvPicPr>
            <a:picLocks noChangeAspect="1"/>
          </p:cNvPicPr>
          <p:nvPr/>
        </p:nvPicPr>
        <p:blipFill>
          <a:blip r:embed="rId3"/>
          <a:stretch>
            <a:fillRect/>
          </a:stretch>
        </p:blipFill>
        <p:spPr>
          <a:xfrm>
            <a:off x="3222776" y="4792623"/>
            <a:ext cx="8471874" cy="1452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Kép 3">
            <a:extLst>
              <a:ext uri="{FF2B5EF4-FFF2-40B4-BE49-F238E27FC236}">
                <a16:creationId xmlns:a16="http://schemas.microsoft.com/office/drawing/2014/main" id="{A58CB453-D9C7-4ACF-A59F-16D7A3D1B686}"/>
              </a:ext>
            </a:extLst>
          </p:cNvPr>
          <p:cNvPicPr>
            <a:picLocks noChangeAspect="1"/>
          </p:cNvPicPr>
          <p:nvPr/>
        </p:nvPicPr>
        <p:blipFill>
          <a:blip r:embed="rId4"/>
          <a:stretch>
            <a:fillRect/>
          </a:stretch>
        </p:blipFill>
        <p:spPr>
          <a:xfrm>
            <a:off x="755298" y="1543047"/>
            <a:ext cx="9396274" cy="1204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46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Kötelező és önkéntes levonások kezelése 5.</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7358747" cy="369332"/>
          </a:xfrm>
          <a:prstGeom prst="rect">
            <a:avLst/>
          </a:prstGeom>
          <a:solidFill>
            <a:schemeClr val="bg2"/>
          </a:solidFill>
        </p:spPr>
        <p:txBody>
          <a:bodyPr wrap="square">
            <a:spAutoFit/>
          </a:bodyPr>
          <a:lstStyle/>
          <a:p>
            <a:r>
              <a:rPr lang="hu-HU" dirty="0">
                <a:latin typeface="IBM Plex Sans" panose="020B0503050203000203" pitchFamily="34" charset="0"/>
              </a:rPr>
              <a:t>A sikeres utalványrendelet generálásról visszaigazolást ad a program.</a:t>
            </a:r>
          </a:p>
        </p:txBody>
      </p:sp>
      <p:pic>
        <p:nvPicPr>
          <p:cNvPr id="8" name="Kép8">
            <a:extLst>
              <a:ext uri="{FF2B5EF4-FFF2-40B4-BE49-F238E27FC236}">
                <a16:creationId xmlns:a16="http://schemas.microsoft.com/office/drawing/2014/main" id="{2E718004-B95F-463D-A1A5-82AAC95767B0}"/>
              </a:ext>
            </a:extLst>
          </p:cNvPr>
          <p:cNvPicPr/>
          <p:nvPr/>
        </p:nvPicPr>
        <p:blipFill>
          <a:blip r:embed="rId2"/>
          <a:stretch>
            <a:fillRect/>
          </a:stretch>
        </p:blipFill>
        <p:spPr bwMode="auto">
          <a:xfrm>
            <a:off x="8150967" y="1666575"/>
            <a:ext cx="3543682" cy="629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églalap 3">
            <a:extLst>
              <a:ext uri="{FF2B5EF4-FFF2-40B4-BE49-F238E27FC236}">
                <a16:creationId xmlns:a16="http://schemas.microsoft.com/office/drawing/2014/main" id="{71303A28-2F15-4E8B-9ABF-42B39108A022}"/>
              </a:ext>
            </a:extLst>
          </p:cNvPr>
          <p:cNvSpPr/>
          <p:nvPr/>
        </p:nvSpPr>
        <p:spPr>
          <a:xfrm>
            <a:off x="720129" y="2300458"/>
            <a:ext cx="6544829" cy="646331"/>
          </a:xfrm>
          <a:prstGeom prst="rect">
            <a:avLst/>
          </a:prstGeom>
          <a:solidFill>
            <a:schemeClr val="bg2"/>
          </a:solidFill>
        </p:spPr>
        <p:txBody>
          <a:bodyPr wrap="square">
            <a:spAutoFit/>
          </a:bodyPr>
          <a:lstStyle/>
          <a:p>
            <a:r>
              <a:rPr lang="hu-HU" dirty="0">
                <a:latin typeface="IBM Plex Sans" panose="020B0503050203000203" pitchFamily="34" charset="0"/>
                <a:ea typeface="NSimSun" panose="02010609030101010101" pitchFamily="49" charset="-122"/>
                <a:cs typeface="Lucida Sans" panose="020B0602030504020204" pitchFamily="34" charset="0"/>
              </a:rPr>
              <a:t>A létrejött utalványrendelet sorszáma ekkor megjelenik a generált utalványrendelet részen</a:t>
            </a:r>
            <a:endParaRPr lang="hu-HU" dirty="0">
              <a:latin typeface="IBM Plex Sans" panose="020B0503050203000203" pitchFamily="34" charset="0"/>
            </a:endParaRPr>
          </a:p>
        </p:txBody>
      </p:sp>
      <p:pic>
        <p:nvPicPr>
          <p:cNvPr id="9" name="Kép4">
            <a:extLst>
              <a:ext uri="{FF2B5EF4-FFF2-40B4-BE49-F238E27FC236}">
                <a16:creationId xmlns:a16="http://schemas.microsoft.com/office/drawing/2014/main" id="{72A6899A-F8AB-4021-AF15-E0AE3B563606}"/>
              </a:ext>
            </a:extLst>
          </p:cNvPr>
          <p:cNvPicPr/>
          <p:nvPr/>
        </p:nvPicPr>
        <p:blipFill>
          <a:blip r:embed="rId3"/>
          <a:stretch>
            <a:fillRect/>
          </a:stretch>
        </p:blipFill>
        <p:spPr bwMode="auto">
          <a:xfrm>
            <a:off x="7395627" y="2460087"/>
            <a:ext cx="2034540" cy="41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églalap 9">
            <a:extLst>
              <a:ext uri="{FF2B5EF4-FFF2-40B4-BE49-F238E27FC236}">
                <a16:creationId xmlns:a16="http://schemas.microsoft.com/office/drawing/2014/main" id="{94594D28-3A3D-4711-B1C6-00CCE546EB35}"/>
              </a:ext>
            </a:extLst>
          </p:cNvPr>
          <p:cNvSpPr/>
          <p:nvPr/>
        </p:nvSpPr>
        <p:spPr>
          <a:xfrm>
            <a:off x="755299" y="3785744"/>
            <a:ext cx="10939350" cy="1754326"/>
          </a:xfrm>
          <a:prstGeom prst="rect">
            <a:avLst/>
          </a:prstGeom>
          <a:solidFill>
            <a:schemeClr val="bg2"/>
          </a:solidFill>
        </p:spPr>
        <p:txBody>
          <a:bodyPr wrap="square">
            <a:spAutoFit/>
          </a:bodyPr>
          <a:lstStyle/>
          <a:p>
            <a:pPr>
              <a:spcAft>
                <a:spcPts val="0"/>
              </a:spcAft>
            </a:pPr>
            <a:r>
              <a:rPr lang="hu-HU" kern="100" dirty="0">
                <a:latin typeface="IBM Plex Sans" panose="020B0503050203000203" pitchFamily="34" charset="0"/>
                <a:ea typeface="NSimSun" panose="02010609030101010101" pitchFamily="49" charset="-122"/>
                <a:cs typeface="Lucida Sans" panose="020B0602030504020204" pitchFamily="34" charset="0"/>
              </a:rPr>
              <a:t>Az utalványrendelet negatív előjellel és minden tétel (KÖT) előirányzatkóddal, 38-as bizonylatnemmel és 4959-es könyvviteli számlával jön létre, melyen a </a:t>
            </a:r>
            <a:r>
              <a:rPr lang="hu-HU" b="1" kern="100" dirty="0">
                <a:latin typeface="IBM Plex Sans" panose="020B0503050203000203" pitchFamily="34" charset="0"/>
                <a:ea typeface="NSimSun" panose="02010609030101010101" pitchFamily="49" charset="-122"/>
                <a:cs typeface="Lucida Sans" panose="020B0602030504020204" pitchFamily="34" charset="0"/>
              </a:rPr>
              <a:t>könyvelési esemény dátuma a számfejtési dátumot követő hónap utolsó napja. </a:t>
            </a:r>
            <a:r>
              <a:rPr lang="hu-HU" kern="100" dirty="0">
                <a:latin typeface="IBM Plex Sans" panose="020B0503050203000203" pitchFamily="34" charset="0"/>
                <a:ea typeface="NSimSun" panose="02010609030101010101" pitchFamily="49" charset="-122"/>
                <a:cs typeface="Lucida Sans" panose="020B0602030504020204" pitchFamily="34" charset="0"/>
              </a:rPr>
              <a:t>Az elkészült utalványrendelet véglegesítése a 97 </a:t>
            </a:r>
            <a:r>
              <a:rPr lang="hu-HU" kern="100" dirty="0" err="1">
                <a:latin typeface="IBM Plex Sans" panose="020B0503050203000203" pitchFamily="34" charset="0"/>
                <a:ea typeface="NSimSun" panose="02010609030101010101" pitchFamily="49" charset="-122"/>
                <a:cs typeface="Lucida Sans" panose="020B0602030504020204" pitchFamily="34" charset="0"/>
              </a:rPr>
              <a:t>mp-ben</a:t>
            </a:r>
            <a:r>
              <a:rPr lang="hu-HU" kern="100" dirty="0">
                <a:latin typeface="IBM Plex Sans" panose="020B0503050203000203" pitchFamily="34" charset="0"/>
                <a:ea typeface="NSimSun" panose="02010609030101010101" pitchFamily="49" charset="-122"/>
                <a:cs typeface="Lucida Sans" panose="020B0602030504020204" pitchFamily="34" charset="0"/>
              </a:rPr>
              <a:t> lehetséges.</a:t>
            </a:r>
            <a:endParaRPr lang="hu-HU" sz="2000" kern="100" dirty="0">
              <a:latin typeface="IBM Plex Sans" panose="020B0503050203000203" pitchFamily="34" charset="0"/>
              <a:ea typeface="NSimSun" panose="02010609030101010101" pitchFamily="49" charset="-122"/>
              <a:cs typeface="Lucida Sans" panose="020B0602030504020204" pitchFamily="34" charset="0"/>
            </a:endParaRPr>
          </a:p>
          <a:p>
            <a:pPr>
              <a:spcAft>
                <a:spcPts val="0"/>
              </a:spcAft>
            </a:pPr>
            <a:r>
              <a:rPr lang="hu-HU" kern="100" dirty="0">
                <a:latin typeface="IBM Plex Sans" panose="020B0503050203000203" pitchFamily="34" charset="0"/>
                <a:ea typeface="NSimSun" panose="02010609030101010101" pitchFamily="49" charset="-122"/>
                <a:cs typeface="Lucida Sans" panose="020B0602030504020204" pitchFamily="34" charset="0"/>
              </a:rPr>
              <a:t>Amennyiben a program által automatikusan beállított (KÖT)-kötelező előirányzatkód nem megfelelő, akkor ennek egy művelet keretében megváltoztatására a 931 -  csoportos adathelyesbítés menüpontban van lehetőség</a:t>
            </a:r>
            <a:r>
              <a:rPr lang="hu-HU" kern="100" dirty="0">
                <a:latin typeface="Calibri" panose="020F0502020204030204" pitchFamily="34" charset="0"/>
                <a:ea typeface="NSimSun" panose="02010609030101010101" pitchFamily="49" charset="-122"/>
                <a:cs typeface="Lucida Sans" panose="020B0602030504020204" pitchFamily="34" charset="0"/>
              </a:rPr>
              <a:t>. </a:t>
            </a:r>
            <a:endParaRPr lang="hu-HU" sz="2000" kern="100" dirty="0">
              <a:effectLst/>
              <a:latin typeface="Liberation Serif" panose="02020603050405020304" pitchFamily="18" charset="0"/>
              <a:ea typeface="NSimSun" panose="02010609030101010101" pitchFamily="49" charset="-122"/>
              <a:cs typeface="Lucida Sans" panose="020B0602030504020204" pitchFamily="34" charset="0"/>
            </a:endParaRPr>
          </a:p>
        </p:txBody>
      </p:sp>
      <p:sp>
        <p:nvSpPr>
          <p:cNvPr id="11" name="Téglalap 10">
            <a:extLst>
              <a:ext uri="{FF2B5EF4-FFF2-40B4-BE49-F238E27FC236}">
                <a16:creationId xmlns:a16="http://schemas.microsoft.com/office/drawing/2014/main" id="{5483EC8E-D7CF-4B89-AA2D-E54B0932B990}"/>
              </a:ext>
            </a:extLst>
          </p:cNvPr>
          <p:cNvSpPr/>
          <p:nvPr/>
        </p:nvSpPr>
        <p:spPr>
          <a:xfrm>
            <a:off x="720129" y="3043101"/>
            <a:ext cx="10974520" cy="646331"/>
          </a:xfrm>
          <a:prstGeom prst="rect">
            <a:avLst/>
          </a:prstGeom>
          <a:solidFill>
            <a:schemeClr val="bg2"/>
          </a:solidFill>
        </p:spPr>
        <p:txBody>
          <a:bodyPr wrap="square">
            <a:spAutoFit/>
          </a:bodyPr>
          <a:lstStyle/>
          <a:p>
            <a:pPr>
              <a:spcAft>
                <a:spcPts val="0"/>
              </a:spcAft>
            </a:pPr>
            <a:r>
              <a:rPr lang="hu-HU" kern="100" dirty="0">
                <a:latin typeface="IBM Plex Sans" panose="020B0503050203000203" pitchFamily="34" charset="0"/>
                <a:ea typeface="NSimSun" panose="02010609030101010101" pitchFamily="49" charset="-122"/>
                <a:cs typeface="Lucida Sans" panose="020B0602030504020204" pitchFamily="34" charset="0"/>
              </a:rPr>
              <a:t>Amennyiben az összegek szétbontása nem teljes és/vagy az utalványrendelet készítéshez nincs minden kötelező adat megadva, akkor a program a felület tetején hibajelzést ad.</a:t>
            </a:r>
            <a:r>
              <a:rPr lang="hu-HU" kern="100" dirty="0">
                <a:latin typeface="Calibri" panose="020F0502020204030204" pitchFamily="34" charset="0"/>
                <a:ea typeface="NSimSun" panose="02010609030101010101" pitchFamily="49" charset="-122"/>
                <a:cs typeface="Lucida Sans" panose="020B0602030504020204" pitchFamily="34" charset="0"/>
              </a:rPr>
              <a:t> </a:t>
            </a:r>
            <a:endParaRPr lang="hu-HU" sz="2000" kern="100" dirty="0">
              <a:effectLst/>
              <a:latin typeface="Liberation Serif" panose="02020603050405020304" pitchFamily="18" charset="0"/>
              <a:ea typeface="NSimSun" panose="02010609030101010101" pitchFamily="49" charset="-122"/>
              <a:cs typeface="Lucida Sans" panose="020B0602030504020204" pitchFamily="34" charset="0"/>
            </a:endParaRPr>
          </a:p>
        </p:txBody>
      </p:sp>
      <p:pic>
        <p:nvPicPr>
          <p:cNvPr id="6" name="Kép 5">
            <a:extLst>
              <a:ext uri="{FF2B5EF4-FFF2-40B4-BE49-F238E27FC236}">
                <a16:creationId xmlns:a16="http://schemas.microsoft.com/office/drawing/2014/main" id="{A03DFE89-090E-4DAB-A6BE-F71C6789E838}"/>
              </a:ext>
            </a:extLst>
          </p:cNvPr>
          <p:cNvPicPr>
            <a:picLocks noChangeAspect="1"/>
          </p:cNvPicPr>
          <p:nvPr/>
        </p:nvPicPr>
        <p:blipFill>
          <a:blip r:embed="rId4"/>
          <a:stretch>
            <a:fillRect/>
          </a:stretch>
        </p:blipFill>
        <p:spPr>
          <a:xfrm>
            <a:off x="755299" y="5769038"/>
            <a:ext cx="10939350" cy="346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698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1.</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10974520" cy="4801314"/>
          </a:xfrm>
          <a:prstGeom prst="rect">
            <a:avLst/>
          </a:prstGeom>
          <a:solidFill>
            <a:schemeClr val="bg2"/>
          </a:solidFill>
        </p:spPr>
        <p:txBody>
          <a:bodyPr wrap="square">
            <a:spAutoFit/>
          </a:bodyPr>
          <a:lstStyle/>
          <a:p>
            <a:pPr algn="ctr"/>
            <a:r>
              <a:rPr lang="hu-HU" sz="2000" b="1" dirty="0">
                <a:latin typeface="IBM Plex Sans" panose="020B0503050203000203" pitchFamily="34" charset="0"/>
              </a:rPr>
              <a:t>A finanszírozási összesítőből feldolgozandó adatok</a:t>
            </a:r>
          </a:p>
          <a:p>
            <a:endParaRPr lang="hu-HU" dirty="0">
              <a:latin typeface="IBM Plex Sans" panose="020B0503050203000203" pitchFamily="34" charset="0"/>
            </a:endParaRPr>
          </a:p>
          <a:p>
            <a:r>
              <a:rPr lang="hu-HU" dirty="0">
                <a:latin typeface="IBM Plex Sans" panose="020B0503050203000203" pitchFamily="34" charset="0"/>
              </a:rPr>
              <a:t>A. </a:t>
            </a:r>
            <a:r>
              <a:rPr lang="hu-HU" b="1" i="1" dirty="0">
                <a:latin typeface="IBM Plex Sans" panose="020B0503050203000203" pitchFamily="34" charset="0"/>
              </a:rPr>
              <a:t>Azonos módon könyvelendő az önkormányzatnál és az intézményeknél:</a:t>
            </a:r>
            <a:endParaRPr lang="hu-HU" dirty="0">
              <a:latin typeface="IBM Plex Sans" panose="020B0503050203000203" pitchFamily="34" charset="0"/>
            </a:endParaRPr>
          </a:p>
          <a:p>
            <a:pPr marL="342900" indent="-342900">
              <a:buAutoNum type="arabicPeriod"/>
            </a:pPr>
            <a:r>
              <a:rPr lang="hu-HU" dirty="0">
                <a:latin typeface="IBM Plex Sans" panose="020B0503050203000203" pitchFamily="34" charset="0"/>
              </a:rPr>
              <a:t>IHSZ által lakcímre utalt járandóságok/levonások postaköltsége (mindkét számvitelben)</a:t>
            </a:r>
          </a:p>
          <a:p>
            <a:pPr marL="342900" indent="-342900">
              <a:buAutoNum type="arabicPeriod"/>
            </a:pPr>
            <a:r>
              <a:rPr lang="hu-HU" dirty="0">
                <a:latin typeface="IBM Plex Sans" panose="020B0503050203000203" pitchFamily="34" charset="0"/>
              </a:rPr>
              <a:t>Munkáltatói táppénz hozzájárulás (csak pénzügyi számvitelben)</a:t>
            </a:r>
          </a:p>
          <a:p>
            <a:endParaRPr lang="hu-HU" dirty="0">
              <a:latin typeface="IBM Plex Sans" panose="020B0503050203000203" pitchFamily="34" charset="0"/>
            </a:endParaRPr>
          </a:p>
          <a:p>
            <a:r>
              <a:rPr lang="hu-HU" dirty="0">
                <a:latin typeface="IBM Plex Sans" panose="020B0503050203000203" pitchFamily="34" charset="0"/>
              </a:rPr>
              <a:t>B. </a:t>
            </a:r>
            <a:r>
              <a:rPr lang="hu-HU" b="1" i="1" dirty="0">
                <a:latin typeface="IBM Plex Sans" panose="020B0503050203000203" pitchFamily="34" charset="0"/>
              </a:rPr>
              <a:t>Eltérő módon könyvelendő az önkormányzatnál és az intézményeknél:</a:t>
            </a:r>
          </a:p>
          <a:p>
            <a:pPr marL="342900" indent="-342900">
              <a:buAutoNum type="arabicPeriod"/>
            </a:pPr>
            <a:r>
              <a:rPr lang="hu-HU" dirty="0" err="1">
                <a:latin typeface="IBM Plex Sans" panose="020B0503050203000203" pitchFamily="34" charset="0"/>
              </a:rPr>
              <a:t>Nettósítási</a:t>
            </a:r>
            <a:r>
              <a:rPr lang="hu-HU" dirty="0">
                <a:latin typeface="IBM Plex Sans" panose="020B0503050203000203" pitchFamily="34" charset="0"/>
              </a:rPr>
              <a:t> különbözet és TB ellátás levonás adatának különbsége (mindkét számvitelben)</a:t>
            </a:r>
          </a:p>
          <a:p>
            <a:pPr marL="800100" lvl="1" indent="-342900">
              <a:buAutoNum type="arabicPeriod"/>
            </a:pPr>
            <a:r>
              <a:rPr lang="hu-HU" dirty="0">
                <a:latin typeface="IBM Plex Sans" panose="020B0503050203000203" pitchFamily="34" charset="0"/>
              </a:rPr>
              <a:t>Intézményeknél intézményfinanszírozási bevétel vagy működési </a:t>
            </a:r>
            <a:r>
              <a:rPr lang="hu-HU">
                <a:latin typeface="IBM Plex Sans" panose="020B0503050203000203" pitchFamily="34" charset="0"/>
              </a:rPr>
              <a:t>támogatási bevétel</a:t>
            </a:r>
            <a:endParaRPr lang="hu-HU" dirty="0">
              <a:latin typeface="IBM Plex Sans" panose="020B0503050203000203" pitchFamily="34" charset="0"/>
            </a:endParaRPr>
          </a:p>
          <a:p>
            <a:pPr marL="800100" lvl="1" indent="-342900">
              <a:buAutoNum type="arabicPeriod"/>
            </a:pPr>
            <a:r>
              <a:rPr lang="hu-HU" dirty="0">
                <a:latin typeface="IBM Plex Sans" panose="020B0503050203000203" pitchFamily="34" charset="0"/>
              </a:rPr>
              <a:t>Önkormányzatoknál intézményfinanszírozási vagy működési támogatási kiadás (saját adatlapján nem szerepel az adat</a:t>
            </a:r>
          </a:p>
          <a:p>
            <a:endParaRPr lang="hu-HU" b="1" i="1" dirty="0">
              <a:latin typeface="IBM Plex Sans" panose="020B0503050203000203" pitchFamily="34" charset="0"/>
            </a:endParaRPr>
          </a:p>
          <a:p>
            <a:r>
              <a:rPr lang="hu-HU" b="1" i="1" dirty="0">
                <a:latin typeface="IBM Plex Sans" panose="020B0503050203000203" pitchFamily="34" charset="0"/>
              </a:rPr>
              <a:t>C. Csak az önkormányzatnál kell könyvelni</a:t>
            </a:r>
            <a:endParaRPr lang="hu-HU" dirty="0">
              <a:latin typeface="IBM Plex Sans" panose="020B0503050203000203" pitchFamily="34" charset="0"/>
            </a:endParaRPr>
          </a:p>
          <a:p>
            <a:pPr marL="342900" indent="-342900">
              <a:buAutoNum type="arabicPeriod"/>
            </a:pPr>
            <a:r>
              <a:rPr lang="hu-HU" dirty="0">
                <a:latin typeface="IBM Plex Sans" panose="020B0503050203000203" pitchFamily="34" charset="0"/>
              </a:rPr>
              <a:t>TB ellátás levonás adata (csak pénzügyi számvitelben)</a:t>
            </a:r>
          </a:p>
          <a:p>
            <a:pPr marL="800100" lvl="1" indent="-342900">
              <a:buAutoNum type="arabicPeriod"/>
            </a:pPr>
            <a:r>
              <a:rPr lang="hu-HU" dirty="0">
                <a:latin typeface="IBM Plex Sans" panose="020B0503050203000203" pitchFamily="34" charset="0"/>
              </a:rPr>
              <a:t>Saját adatlapján szereplő adat</a:t>
            </a:r>
          </a:p>
          <a:p>
            <a:pPr marL="800100" lvl="1" indent="-342900">
              <a:buAutoNum type="arabicPeriod"/>
            </a:pPr>
            <a:r>
              <a:rPr lang="hu-HU" dirty="0">
                <a:latin typeface="IBM Plex Sans" panose="020B0503050203000203" pitchFamily="34" charset="0"/>
              </a:rPr>
              <a:t>Intézmények adatlapján szereplő adatok alapján, amennyiben volt önkormányzat által intézmények helyett történő TB ellátás kifizetés)</a:t>
            </a:r>
          </a:p>
        </p:txBody>
      </p:sp>
    </p:spTree>
    <p:extLst>
      <p:ext uri="{BB962C8B-B14F-4D97-AF65-F5344CB8AC3E}">
        <p14:creationId xmlns:p14="http://schemas.microsoft.com/office/powerpoint/2010/main" val="420044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2.</a:t>
            </a:r>
          </a:p>
        </p:txBody>
      </p:sp>
      <p:sp>
        <p:nvSpPr>
          <p:cNvPr id="5" name="Téglalap 4">
            <a:extLst>
              <a:ext uri="{FF2B5EF4-FFF2-40B4-BE49-F238E27FC236}">
                <a16:creationId xmlns:a16="http://schemas.microsoft.com/office/drawing/2014/main" id="{74DE7B2D-1E4B-4434-9965-B564380D4EB1}"/>
              </a:ext>
            </a:extLst>
          </p:cNvPr>
          <p:cNvSpPr/>
          <p:nvPr/>
        </p:nvSpPr>
        <p:spPr>
          <a:xfrm>
            <a:off x="720127" y="1547154"/>
            <a:ext cx="10974520" cy="830997"/>
          </a:xfrm>
          <a:prstGeom prst="rect">
            <a:avLst/>
          </a:prstGeom>
          <a:solidFill>
            <a:schemeClr val="bg2"/>
          </a:solidFill>
        </p:spPr>
        <p:txBody>
          <a:bodyPr wrap="square">
            <a:spAutoFit/>
          </a:bodyPr>
          <a:lstStyle/>
          <a:p>
            <a:r>
              <a:rPr lang="hu-HU" sz="1600" dirty="0">
                <a:latin typeface="IBM Plex Sans" panose="020B0503050203000203" pitchFamily="34" charset="0"/>
              </a:rPr>
              <a:t>A finanszírozási összesítő feldolgozási felületén létrehozott bizonylatok és utalványrendelet összes dátummezője (értéknap, fizetési határidő, könyvelési esemény dátuma a számfejtési napot követő hónap utolsó napja. Az utalványrendelet tételei 38, 84 bizonylatnemmel jönnek létre, így a 97 menüpontban lehet megtekinteni azokat.</a:t>
            </a:r>
            <a:endParaRPr lang="hu-HU" sz="1600" dirty="0">
              <a:effectLst/>
              <a:latin typeface="IBM Plex Sans" panose="020B0503050203000203" pitchFamily="34" charset="0"/>
            </a:endParaRPr>
          </a:p>
        </p:txBody>
      </p:sp>
      <p:sp>
        <p:nvSpPr>
          <p:cNvPr id="7" name="Téglalap 6">
            <a:extLst>
              <a:ext uri="{FF2B5EF4-FFF2-40B4-BE49-F238E27FC236}">
                <a16:creationId xmlns:a16="http://schemas.microsoft.com/office/drawing/2014/main" id="{F9C54ED2-71EB-40E0-9573-F93B5DAE70EA}"/>
              </a:ext>
            </a:extLst>
          </p:cNvPr>
          <p:cNvSpPr/>
          <p:nvPr/>
        </p:nvSpPr>
        <p:spPr>
          <a:xfrm>
            <a:off x="720127" y="2874201"/>
            <a:ext cx="2619757" cy="830997"/>
          </a:xfrm>
          <a:prstGeom prst="rect">
            <a:avLst/>
          </a:prstGeom>
          <a:solidFill>
            <a:schemeClr val="bg2"/>
          </a:solidFill>
        </p:spPr>
        <p:txBody>
          <a:bodyPr wrap="square">
            <a:spAutoFit/>
          </a:bodyPr>
          <a:lstStyle/>
          <a:p>
            <a:r>
              <a:rPr lang="hu-HU" sz="1600" dirty="0">
                <a:latin typeface="IBM Plex Sans" panose="020B0503050203000203" pitchFamily="34" charset="0"/>
              </a:rPr>
              <a:t>A KIRA adatok beemelés után válasszuk ki az ASP_FINANSZ űrlapot. </a:t>
            </a:r>
            <a:endParaRPr lang="hu-HU" sz="1600" dirty="0">
              <a:effectLst/>
              <a:latin typeface="IBM Plex Sans" panose="020B0503050203000203" pitchFamily="34" charset="0"/>
            </a:endParaRPr>
          </a:p>
        </p:txBody>
      </p:sp>
      <p:pic>
        <p:nvPicPr>
          <p:cNvPr id="12" name="Kép 11">
            <a:extLst>
              <a:ext uri="{FF2B5EF4-FFF2-40B4-BE49-F238E27FC236}">
                <a16:creationId xmlns:a16="http://schemas.microsoft.com/office/drawing/2014/main" id="{97D1C095-0726-4FE9-85BB-214D67838504}"/>
              </a:ext>
            </a:extLst>
          </p:cNvPr>
          <p:cNvPicPr>
            <a:picLocks noChangeAspect="1"/>
          </p:cNvPicPr>
          <p:nvPr/>
        </p:nvPicPr>
        <p:blipFill>
          <a:blip r:embed="rId2"/>
          <a:stretch>
            <a:fillRect/>
          </a:stretch>
        </p:blipFill>
        <p:spPr>
          <a:xfrm>
            <a:off x="3430923" y="2572540"/>
            <a:ext cx="8209480" cy="1712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églalap 12">
            <a:extLst>
              <a:ext uri="{FF2B5EF4-FFF2-40B4-BE49-F238E27FC236}">
                <a16:creationId xmlns:a16="http://schemas.microsoft.com/office/drawing/2014/main" id="{9F00F2DB-E06F-4662-A0E7-F1D924B78E9D}"/>
              </a:ext>
            </a:extLst>
          </p:cNvPr>
          <p:cNvSpPr/>
          <p:nvPr/>
        </p:nvSpPr>
        <p:spPr>
          <a:xfrm>
            <a:off x="720127" y="4415519"/>
            <a:ext cx="10974520" cy="584775"/>
          </a:xfrm>
          <a:prstGeom prst="rect">
            <a:avLst/>
          </a:prstGeom>
          <a:solidFill>
            <a:schemeClr val="bg2"/>
          </a:solidFill>
        </p:spPr>
        <p:txBody>
          <a:bodyPr wrap="square">
            <a:spAutoFit/>
          </a:bodyPr>
          <a:lstStyle/>
          <a:p>
            <a:r>
              <a:rPr lang="hu-HU" sz="1600" dirty="0">
                <a:latin typeface="IBM Plex Sans" panose="020B0503050203000203" pitchFamily="34" charset="0"/>
              </a:rPr>
              <a:t>A &lt;Feldolgozás&gt; utáni felületen 3 munkalap (önkormányzatoknál 4) található, melyek közül a postaköltség kezelése az alapértelmezetten aktív. A munkalap nevére kattintva lehet azt adatfeldolgozásra kiválasztani.</a:t>
            </a:r>
            <a:endParaRPr lang="hu-HU" sz="1600" dirty="0">
              <a:effectLst/>
              <a:latin typeface="IBM Plex Sans" panose="020B0503050203000203" pitchFamily="34" charset="0"/>
            </a:endParaRPr>
          </a:p>
        </p:txBody>
      </p:sp>
      <p:pic>
        <p:nvPicPr>
          <p:cNvPr id="14" name="Kép 13">
            <a:extLst>
              <a:ext uri="{FF2B5EF4-FFF2-40B4-BE49-F238E27FC236}">
                <a16:creationId xmlns:a16="http://schemas.microsoft.com/office/drawing/2014/main" id="{AC42407F-7FB5-4BDF-B051-DB7A6E2F6C56}"/>
              </a:ext>
            </a:extLst>
          </p:cNvPr>
          <p:cNvPicPr>
            <a:picLocks noChangeAspect="1"/>
          </p:cNvPicPr>
          <p:nvPr/>
        </p:nvPicPr>
        <p:blipFill>
          <a:blip r:embed="rId3"/>
          <a:stretch>
            <a:fillRect/>
          </a:stretch>
        </p:blipFill>
        <p:spPr>
          <a:xfrm>
            <a:off x="2595838" y="5128785"/>
            <a:ext cx="7765453" cy="1051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9790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3.</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10974520" cy="584775"/>
          </a:xfrm>
          <a:prstGeom prst="rect">
            <a:avLst/>
          </a:prstGeom>
          <a:solidFill>
            <a:schemeClr val="bg2"/>
          </a:solidFill>
        </p:spPr>
        <p:txBody>
          <a:bodyPr wrap="square">
            <a:spAutoFit/>
          </a:bodyPr>
          <a:lstStyle/>
          <a:p>
            <a:r>
              <a:rPr lang="hu-HU" sz="1600" dirty="0">
                <a:latin typeface="IBM Plex Sans" panose="020B0503050203000203" pitchFamily="34" charset="0"/>
              </a:rPr>
              <a:t>A postaköltségek feldolgozása a [ISZH által lakcímre utalt járandóságok és IHSZ által lakcímre utalt levonások postaköltsége] munkalapon történik.</a:t>
            </a:r>
            <a:endParaRPr lang="hu-HU" sz="1600" dirty="0">
              <a:effectLst/>
              <a:latin typeface="IBM Plex Sans" panose="020B0503050203000203" pitchFamily="34" charset="0"/>
            </a:endParaRPr>
          </a:p>
        </p:txBody>
      </p:sp>
      <p:pic>
        <p:nvPicPr>
          <p:cNvPr id="4" name="Kép 3">
            <a:extLst>
              <a:ext uri="{FF2B5EF4-FFF2-40B4-BE49-F238E27FC236}">
                <a16:creationId xmlns:a16="http://schemas.microsoft.com/office/drawing/2014/main" id="{B2FE7945-4F08-437E-A628-C61BC9DB9113}"/>
              </a:ext>
            </a:extLst>
          </p:cNvPr>
          <p:cNvPicPr>
            <a:picLocks noChangeAspect="1"/>
          </p:cNvPicPr>
          <p:nvPr/>
        </p:nvPicPr>
        <p:blipFill>
          <a:blip r:embed="rId2"/>
          <a:stretch>
            <a:fillRect/>
          </a:stretch>
        </p:blipFill>
        <p:spPr>
          <a:xfrm>
            <a:off x="774372" y="2477098"/>
            <a:ext cx="7712108" cy="3040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églalap 5">
            <a:extLst>
              <a:ext uri="{FF2B5EF4-FFF2-40B4-BE49-F238E27FC236}">
                <a16:creationId xmlns:a16="http://schemas.microsoft.com/office/drawing/2014/main" id="{6C3378AB-82E0-4894-88CB-67CDE8F6A22C}"/>
              </a:ext>
            </a:extLst>
          </p:cNvPr>
          <p:cNvSpPr/>
          <p:nvPr/>
        </p:nvSpPr>
        <p:spPr>
          <a:xfrm>
            <a:off x="8649869" y="2577907"/>
            <a:ext cx="3044779" cy="1077218"/>
          </a:xfrm>
          <a:prstGeom prst="rect">
            <a:avLst/>
          </a:prstGeom>
          <a:solidFill>
            <a:schemeClr val="bg2"/>
          </a:solidFill>
        </p:spPr>
        <p:txBody>
          <a:bodyPr wrap="square">
            <a:spAutoFit/>
          </a:bodyPr>
          <a:lstStyle/>
          <a:p>
            <a:r>
              <a:rPr lang="hu-HU" sz="1600" dirty="0">
                <a:latin typeface="IBM Plex Sans" panose="020B0503050203000203" pitchFamily="34" charset="0"/>
              </a:rPr>
              <a:t>A postaköltségeket minden intézménynél azonos módon mindkét számvitelben fel kell dolgozni.</a:t>
            </a:r>
            <a:endParaRPr lang="hu-HU" sz="1600" dirty="0">
              <a:effectLst/>
              <a:latin typeface="IBM Plex Sans" panose="020B0503050203000203" pitchFamily="34" charset="0"/>
            </a:endParaRPr>
          </a:p>
        </p:txBody>
      </p:sp>
    </p:spTree>
    <p:extLst>
      <p:ext uri="{BB962C8B-B14F-4D97-AF65-F5344CB8AC3E}">
        <p14:creationId xmlns:p14="http://schemas.microsoft.com/office/powerpoint/2010/main" val="875770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4.</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5928645" cy="369332"/>
          </a:xfrm>
          <a:prstGeom prst="rect">
            <a:avLst/>
          </a:prstGeom>
          <a:solidFill>
            <a:schemeClr val="bg2"/>
          </a:solidFill>
        </p:spPr>
        <p:txBody>
          <a:bodyPr wrap="square">
            <a:spAutoFit/>
          </a:bodyPr>
          <a:lstStyle/>
          <a:p>
            <a:r>
              <a:rPr lang="hu-HU" dirty="0"/>
              <a:t>Ezen a munkalapon kötelező kötelezettségvállalást választani.</a:t>
            </a:r>
            <a:endParaRPr lang="hu-HU" dirty="0">
              <a:effectLst/>
            </a:endParaRPr>
          </a:p>
        </p:txBody>
      </p:sp>
      <p:pic>
        <p:nvPicPr>
          <p:cNvPr id="4" name="Kép 3">
            <a:extLst>
              <a:ext uri="{FF2B5EF4-FFF2-40B4-BE49-F238E27FC236}">
                <a16:creationId xmlns:a16="http://schemas.microsoft.com/office/drawing/2014/main" id="{A9AB7182-8EB3-41C1-AAE0-DF7EE64CE149}"/>
              </a:ext>
            </a:extLst>
          </p:cNvPr>
          <p:cNvPicPr>
            <a:picLocks noChangeAspect="1"/>
          </p:cNvPicPr>
          <p:nvPr/>
        </p:nvPicPr>
        <p:blipFill>
          <a:blip r:embed="rId2"/>
          <a:stretch>
            <a:fillRect/>
          </a:stretch>
        </p:blipFill>
        <p:spPr>
          <a:xfrm>
            <a:off x="8666783" y="1655826"/>
            <a:ext cx="2947465" cy="1463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églalap 5">
            <a:extLst>
              <a:ext uri="{FF2B5EF4-FFF2-40B4-BE49-F238E27FC236}">
                <a16:creationId xmlns:a16="http://schemas.microsoft.com/office/drawing/2014/main" id="{A29BA306-ED9A-472D-8649-D7079505C1C1}"/>
              </a:ext>
            </a:extLst>
          </p:cNvPr>
          <p:cNvSpPr/>
          <p:nvPr/>
        </p:nvSpPr>
        <p:spPr>
          <a:xfrm>
            <a:off x="720128" y="2499502"/>
            <a:ext cx="6096000" cy="584775"/>
          </a:xfrm>
          <a:prstGeom prst="rect">
            <a:avLst/>
          </a:prstGeom>
          <a:solidFill>
            <a:schemeClr val="bg2"/>
          </a:solidFill>
        </p:spPr>
        <p:txBody>
          <a:bodyPr>
            <a:spAutoFit/>
          </a:bodyPr>
          <a:lstStyle/>
          <a:p>
            <a:r>
              <a:rPr lang="hu-HU" sz="1600" dirty="0">
                <a:latin typeface="IBM Plex Sans" panose="020B0503050203000203" pitchFamily="34" charset="0"/>
              </a:rPr>
              <a:t>A kiválasztó felületen a kiadási jogcímű könyvelt vagy előzetes kötelezettségvállalás </a:t>
            </a:r>
            <a:r>
              <a:rPr lang="hu-HU" sz="1600" dirty="0" err="1">
                <a:latin typeface="IBM Plex Sans" panose="020B0503050203000203" pitchFamily="34" charset="0"/>
              </a:rPr>
              <a:t>kontírtélei</a:t>
            </a:r>
            <a:r>
              <a:rPr lang="hu-HU" sz="1600" dirty="0">
                <a:latin typeface="IBM Plex Sans" panose="020B0503050203000203" pitchFamily="34" charset="0"/>
              </a:rPr>
              <a:t> nélküli elemek jelennek meg.</a:t>
            </a:r>
            <a:endParaRPr lang="hu-HU" sz="1600" dirty="0">
              <a:effectLst/>
              <a:latin typeface="IBM Plex Sans" panose="020B0503050203000203" pitchFamily="34" charset="0"/>
            </a:endParaRPr>
          </a:p>
        </p:txBody>
      </p:sp>
      <p:pic>
        <p:nvPicPr>
          <p:cNvPr id="7" name="Kép 6">
            <a:extLst>
              <a:ext uri="{FF2B5EF4-FFF2-40B4-BE49-F238E27FC236}">
                <a16:creationId xmlns:a16="http://schemas.microsoft.com/office/drawing/2014/main" id="{068172F6-7EF8-45DB-B6B2-F14CD26983AF}"/>
              </a:ext>
            </a:extLst>
          </p:cNvPr>
          <p:cNvPicPr>
            <a:picLocks noChangeAspect="1"/>
          </p:cNvPicPr>
          <p:nvPr/>
        </p:nvPicPr>
        <p:blipFill>
          <a:blip r:embed="rId3"/>
          <a:stretch>
            <a:fillRect/>
          </a:stretch>
        </p:blipFill>
        <p:spPr>
          <a:xfrm>
            <a:off x="800531" y="3244428"/>
            <a:ext cx="10813717" cy="1843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églalap 7">
            <a:extLst>
              <a:ext uri="{FF2B5EF4-FFF2-40B4-BE49-F238E27FC236}">
                <a16:creationId xmlns:a16="http://schemas.microsoft.com/office/drawing/2014/main" id="{5086C19F-395D-418A-A47E-3ADF4634E76D}"/>
              </a:ext>
            </a:extLst>
          </p:cNvPr>
          <p:cNvSpPr/>
          <p:nvPr/>
        </p:nvSpPr>
        <p:spPr>
          <a:xfrm>
            <a:off x="800532" y="5229388"/>
            <a:ext cx="7134600" cy="954107"/>
          </a:xfrm>
          <a:prstGeom prst="rect">
            <a:avLst/>
          </a:prstGeom>
          <a:solidFill>
            <a:schemeClr val="bg2"/>
          </a:solidFill>
        </p:spPr>
        <p:txBody>
          <a:bodyPr wrap="square">
            <a:spAutoFit/>
          </a:bodyPr>
          <a:lstStyle/>
          <a:p>
            <a:r>
              <a:rPr lang="hu-HU" sz="1400" dirty="0">
                <a:latin typeface="IBM Plex Sans" panose="020B0503050203000203" pitchFamily="34" charset="0"/>
              </a:rPr>
              <a:t>A kiválasztás a kötelezettségvállalások előtti rádiógombra kattintással történik.</a:t>
            </a:r>
          </a:p>
          <a:p>
            <a:r>
              <a:rPr lang="hu-HU" sz="1400" dirty="0">
                <a:latin typeface="IBM Plex Sans" panose="020B0503050203000203" pitchFamily="34" charset="0"/>
              </a:rPr>
              <a:t>A kiválasztást követően a felületen a kötelezettség részen 2 funkciógomb jelenik meg.</a:t>
            </a:r>
          </a:p>
          <a:p>
            <a:r>
              <a:rPr lang="hu-HU" sz="1400" dirty="0">
                <a:latin typeface="IBM Plex Sans" panose="020B0503050203000203" pitchFamily="34" charset="0"/>
              </a:rPr>
              <a:t>A &lt;Kiválasztás törlése&gt; a hibás kiválasztást megszünteti, a &lt;Megtekint&gt; funkció használatával pedig a kötelezettségvállalás részleteit lehet megtekinteni.</a:t>
            </a:r>
            <a:endParaRPr lang="hu-HU" sz="1400" dirty="0">
              <a:effectLst/>
              <a:latin typeface="IBM Plex Sans" panose="020B0503050203000203" pitchFamily="34" charset="0"/>
            </a:endParaRPr>
          </a:p>
        </p:txBody>
      </p:sp>
      <p:pic>
        <p:nvPicPr>
          <p:cNvPr id="9" name="Kép 8">
            <a:extLst>
              <a:ext uri="{FF2B5EF4-FFF2-40B4-BE49-F238E27FC236}">
                <a16:creationId xmlns:a16="http://schemas.microsoft.com/office/drawing/2014/main" id="{24C6B299-C744-4CA4-919E-E839FD5B581C}"/>
              </a:ext>
            </a:extLst>
          </p:cNvPr>
          <p:cNvPicPr>
            <a:picLocks noChangeAspect="1"/>
          </p:cNvPicPr>
          <p:nvPr/>
        </p:nvPicPr>
        <p:blipFill>
          <a:blip r:embed="rId4"/>
          <a:stretch>
            <a:fillRect/>
          </a:stretch>
        </p:blipFill>
        <p:spPr>
          <a:xfrm>
            <a:off x="8024917" y="5647366"/>
            <a:ext cx="3589331" cy="243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647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5.</a:t>
            </a:r>
          </a:p>
        </p:txBody>
      </p:sp>
      <p:sp>
        <p:nvSpPr>
          <p:cNvPr id="5" name="Téglalap 4">
            <a:extLst>
              <a:ext uri="{FF2B5EF4-FFF2-40B4-BE49-F238E27FC236}">
                <a16:creationId xmlns:a16="http://schemas.microsoft.com/office/drawing/2014/main" id="{74DE7B2D-1E4B-4434-9965-B564380D4EB1}"/>
              </a:ext>
            </a:extLst>
          </p:cNvPr>
          <p:cNvSpPr/>
          <p:nvPr/>
        </p:nvSpPr>
        <p:spPr>
          <a:xfrm>
            <a:off x="720129" y="1655826"/>
            <a:ext cx="7176258" cy="369332"/>
          </a:xfrm>
          <a:prstGeom prst="rect">
            <a:avLst/>
          </a:prstGeom>
          <a:solidFill>
            <a:schemeClr val="bg2"/>
          </a:solidFill>
        </p:spPr>
        <p:txBody>
          <a:bodyPr wrap="square">
            <a:spAutoFit/>
          </a:bodyPr>
          <a:lstStyle/>
          <a:p>
            <a:r>
              <a:rPr lang="hu-HU" dirty="0"/>
              <a:t>Ahhoz könyvelni lehessen a munkalapon kontírozási sablont kell választani. </a:t>
            </a:r>
            <a:endParaRPr lang="hu-HU" dirty="0">
              <a:effectLst/>
            </a:endParaRPr>
          </a:p>
        </p:txBody>
      </p:sp>
      <p:pic>
        <p:nvPicPr>
          <p:cNvPr id="4" name="Kép 3">
            <a:extLst>
              <a:ext uri="{FF2B5EF4-FFF2-40B4-BE49-F238E27FC236}">
                <a16:creationId xmlns:a16="http://schemas.microsoft.com/office/drawing/2014/main" id="{C36E0D24-B5D8-4FAE-8235-75E23B69D6E4}"/>
              </a:ext>
            </a:extLst>
          </p:cNvPr>
          <p:cNvPicPr>
            <a:picLocks noChangeAspect="1"/>
          </p:cNvPicPr>
          <p:nvPr/>
        </p:nvPicPr>
        <p:blipFill>
          <a:blip r:embed="rId2"/>
          <a:stretch>
            <a:fillRect/>
          </a:stretch>
        </p:blipFill>
        <p:spPr>
          <a:xfrm>
            <a:off x="8078875" y="1655826"/>
            <a:ext cx="3559679" cy="369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Kép 5">
            <a:extLst>
              <a:ext uri="{FF2B5EF4-FFF2-40B4-BE49-F238E27FC236}">
                <a16:creationId xmlns:a16="http://schemas.microsoft.com/office/drawing/2014/main" id="{DECD35D6-D447-460C-9698-643F8CB3886C}"/>
              </a:ext>
            </a:extLst>
          </p:cNvPr>
          <p:cNvPicPr>
            <a:picLocks noChangeAspect="1"/>
          </p:cNvPicPr>
          <p:nvPr/>
        </p:nvPicPr>
        <p:blipFill>
          <a:blip r:embed="rId3"/>
          <a:stretch>
            <a:fillRect/>
          </a:stretch>
        </p:blipFill>
        <p:spPr>
          <a:xfrm>
            <a:off x="720129" y="2191913"/>
            <a:ext cx="8032176" cy="1744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églalap 6">
            <a:extLst>
              <a:ext uri="{FF2B5EF4-FFF2-40B4-BE49-F238E27FC236}">
                <a16:creationId xmlns:a16="http://schemas.microsoft.com/office/drawing/2014/main" id="{A7BA94D2-7FCF-4C9B-96EA-445B4A71FCA3}"/>
              </a:ext>
            </a:extLst>
          </p:cNvPr>
          <p:cNvSpPr/>
          <p:nvPr/>
        </p:nvSpPr>
        <p:spPr>
          <a:xfrm>
            <a:off x="663191" y="4071657"/>
            <a:ext cx="10974520" cy="1077218"/>
          </a:xfrm>
          <a:prstGeom prst="rect">
            <a:avLst/>
          </a:prstGeom>
          <a:solidFill>
            <a:schemeClr val="bg2"/>
          </a:solidFill>
        </p:spPr>
        <p:txBody>
          <a:bodyPr wrap="square">
            <a:spAutoFit/>
          </a:bodyPr>
          <a:lstStyle/>
          <a:p>
            <a:r>
              <a:rPr lang="hu-HU" sz="1600" dirty="0">
                <a:latin typeface="IBM Plex Sans" panose="020B0503050203000203" pitchFamily="34" charset="0"/>
              </a:rPr>
              <a:t>A postaköltségeknek nincs központi sablonja, ezért ha eddig nem lett kialakítva az adott intézményre, akkor ezt kell megtenni először. A </a:t>
            </a:r>
            <a:r>
              <a:rPr lang="hu-HU" sz="1600" dirty="0" err="1">
                <a:latin typeface="IBM Plex Sans" panose="020B0503050203000203" pitchFamily="34" charset="0"/>
              </a:rPr>
              <a:t>kontírsablonnak</a:t>
            </a:r>
            <a:r>
              <a:rPr lang="hu-HU" sz="1600" dirty="0">
                <a:latin typeface="IBM Plex Sans" panose="020B0503050203000203" pitchFamily="34" charset="0"/>
              </a:rPr>
              <a:t> a következőknek kell megfelelni: az adott intézményhez tartozzon, a típusának „bejövő számla/ kiadási bizonylatnak kell lennie, szerepeljen rajta a K337-es rovat, ki legyen töltve a teljesítés nyilvántartási számla és a </a:t>
            </a:r>
            <a:r>
              <a:rPr lang="hu-HU" sz="1600" dirty="0" err="1">
                <a:latin typeface="IBM Plex Sans" panose="020B0503050203000203" pitchFamily="34" charset="0"/>
              </a:rPr>
              <a:t>cofog</a:t>
            </a:r>
            <a:r>
              <a:rPr lang="hu-HU" sz="1600" dirty="0">
                <a:latin typeface="IBM Plex Sans" panose="020B0503050203000203" pitchFamily="34" charset="0"/>
              </a:rPr>
              <a:t>.</a:t>
            </a:r>
            <a:endParaRPr lang="hu-HU" sz="1600" dirty="0">
              <a:effectLst/>
              <a:latin typeface="IBM Plex Sans" panose="020B0503050203000203" pitchFamily="34" charset="0"/>
            </a:endParaRPr>
          </a:p>
        </p:txBody>
      </p:sp>
      <p:pic>
        <p:nvPicPr>
          <p:cNvPr id="8" name="Kép 7">
            <a:extLst>
              <a:ext uri="{FF2B5EF4-FFF2-40B4-BE49-F238E27FC236}">
                <a16:creationId xmlns:a16="http://schemas.microsoft.com/office/drawing/2014/main" id="{11C61AC8-595C-4301-A9F3-B01303B86519}"/>
              </a:ext>
            </a:extLst>
          </p:cNvPr>
          <p:cNvPicPr>
            <a:picLocks noChangeAspect="1"/>
          </p:cNvPicPr>
          <p:nvPr/>
        </p:nvPicPr>
        <p:blipFill>
          <a:blip r:embed="rId4"/>
          <a:stretch>
            <a:fillRect/>
          </a:stretch>
        </p:blipFill>
        <p:spPr>
          <a:xfrm>
            <a:off x="6284563" y="5512198"/>
            <a:ext cx="5353148" cy="297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églalap 8">
            <a:extLst>
              <a:ext uri="{FF2B5EF4-FFF2-40B4-BE49-F238E27FC236}">
                <a16:creationId xmlns:a16="http://schemas.microsoft.com/office/drawing/2014/main" id="{1AA6E035-4640-44E2-BC45-107E6C841DAA}"/>
              </a:ext>
            </a:extLst>
          </p:cNvPr>
          <p:cNvSpPr/>
          <p:nvPr/>
        </p:nvSpPr>
        <p:spPr>
          <a:xfrm>
            <a:off x="663191" y="5368316"/>
            <a:ext cx="5462281" cy="584775"/>
          </a:xfrm>
          <a:prstGeom prst="rect">
            <a:avLst/>
          </a:prstGeom>
          <a:solidFill>
            <a:schemeClr val="bg2"/>
          </a:solidFill>
        </p:spPr>
        <p:txBody>
          <a:bodyPr wrap="square">
            <a:spAutoFit/>
          </a:bodyPr>
          <a:lstStyle/>
          <a:p>
            <a:r>
              <a:rPr lang="hu-HU" sz="1600" dirty="0">
                <a:latin typeface="IBM Plex Sans" panose="020B0503050203000203" pitchFamily="34" charset="0"/>
              </a:rPr>
              <a:t>A kiválasztást követően a &lt;Kiválasztás törlése&gt; funkcióval van lehetőség a </a:t>
            </a:r>
            <a:r>
              <a:rPr lang="hu-HU" sz="1600" dirty="0" err="1">
                <a:latin typeface="IBM Plex Sans" panose="020B0503050203000203" pitchFamily="34" charset="0"/>
              </a:rPr>
              <a:t>kontírsablont</a:t>
            </a:r>
            <a:r>
              <a:rPr lang="hu-HU" sz="1600" dirty="0">
                <a:latin typeface="IBM Plex Sans" panose="020B0503050203000203" pitchFamily="34" charset="0"/>
              </a:rPr>
              <a:t> eltávolítani.</a:t>
            </a:r>
            <a:endParaRPr lang="hu-HU" sz="1600" dirty="0">
              <a:effectLst/>
              <a:latin typeface="IBM Plex Sans" panose="020B0503050203000203" pitchFamily="34" charset="0"/>
            </a:endParaRPr>
          </a:p>
        </p:txBody>
      </p:sp>
    </p:spTree>
    <p:extLst>
      <p:ext uri="{BB962C8B-B14F-4D97-AF65-F5344CB8AC3E}">
        <p14:creationId xmlns:p14="http://schemas.microsoft.com/office/powerpoint/2010/main" val="1630555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6.</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10974520" cy="338554"/>
          </a:xfrm>
          <a:prstGeom prst="rect">
            <a:avLst/>
          </a:prstGeom>
          <a:solidFill>
            <a:schemeClr val="bg2"/>
          </a:solidFill>
        </p:spPr>
        <p:txBody>
          <a:bodyPr wrap="square">
            <a:spAutoFit/>
          </a:bodyPr>
          <a:lstStyle/>
          <a:p>
            <a:r>
              <a:rPr lang="hu-HU" sz="1600" dirty="0">
                <a:latin typeface="IBM Plex Sans" panose="020B0503050203000203" pitchFamily="34" charset="0"/>
              </a:rPr>
              <a:t>Ezt követően a generálandó utalványrendeletre vonatkozóan meg kell adni az igazolókat és igazolás dátumait.</a:t>
            </a:r>
            <a:endParaRPr lang="hu-HU" sz="1600" dirty="0">
              <a:effectLst/>
              <a:latin typeface="IBM Plex Sans" panose="020B0503050203000203" pitchFamily="34" charset="0"/>
            </a:endParaRPr>
          </a:p>
        </p:txBody>
      </p:sp>
      <p:pic>
        <p:nvPicPr>
          <p:cNvPr id="4" name="Kép 3">
            <a:extLst>
              <a:ext uri="{FF2B5EF4-FFF2-40B4-BE49-F238E27FC236}">
                <a16:creationId xmlns:a16="http://schemas.microsoft.com/office/drawing/2014/main" id="{69D60017-C3E0-48C7-9BBE-57CEB68F527E}"/>
              </a:ext>
            </a:extLst>
          </p:cNvPr>
          <p:cNvPicPr>
            <a:picLocks noChangeAspect="1"/>
          </p:cNvPicPr>
          <p:nvPr/>
        </p:nvPicPr>
        <p:blipFill>
          <a:blip r:embed="rId2"/>
          <a:stretch>
            <a:fillRect/>
          </a:stretch>
        </p:blipFill>
        <p:spPr>
          <a:xfrm>
            <a:off x="2423730" y="2219034"/>
            <a:ext cx="7567316" cy="1638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églalap 5">
            <a:extLst>
              <a:ext uri="{FF2B5EF4-FFF2-40B4-BE49-F238E27FC236}">
                <a16:creationId xmlns:a16="http://schemas.microsoft.com/office/drawing/2014/main" id="{49E26751-04E7-41B2-BFE7-1B401114731E}"/>
              </a:ext>
            </a:extLst>
          </p:cNvPr>
          <p:cNvSpPr/>
          <p:nvPr/>
        </p:nvSpPr>
        <p:spPr>
          <a:xfrm>
            <a:off x="720128" y="4205229"/>
            <a:ext cx="10376559" cy="584775"/>
          </a:xfrm>
          <a:prstGeom prst="rect">
            <a:avLst/>
          </a:prstGeom>
          <a:solidFill>
            <a:schemeClr val="bg2"/>
          </a:solidFill>
        </p:spPr>
        <p:txBody>
          <a:bodyPr wrap="none">
            <a:spAutoFit/>
          </a:bodyPr>
          <a:lstStyle/>
          <a:p>
            <a:r>
              <a:rPr lang="hu-HU" sz="1600" dirty="0">
                <a:latin typeface="IBM Plex Sans" panose="020B0503050203000203" pitchFamily="34" charset="0"/>
              </a:rPr>
              <a:t>A bizonylat és az utalványrendelet generálása egyszerre történik meg. Amennyiben a feldolgozás hibás, akkor a</a:t>
            </a:r>
          </a:p>
          <a:p>
            <a:r>
              <a:rPr lang="hu-HU" sz="1600" dirty="0">
                <a:latin typeface="IBM Plex Sans" panose="020B0503050203000203" pitchFamily="34" charset="0"/>
              </a:rPr>
              <a:t> &lt;Visszavonás&gt; funkcióval lehet a bizonylatot és az utalványrendeletet eltávolítani.</a:t>
            </a:r>
            <a:endParaRPr lang="hu-HU" sz="1600" dirty="0">
              <a:effectLst/>
              <a:latin typeface="IBM Plex Sans" panose="020B0503050203000203" pitchFamily="34" charset="0"/>
            </a:endParaRPr>
          </a:p>
        </p:txBody>
      </p:sp>
    </p:spTree>
    <p:extLst>
      <p:ext uri="{BB962C8B-B14F-4D97-AF65-F5344CB8AC3E}">
        <p14:creationId xmlns:p14="http://schemas.microsoft.com/office/powerpoint/2010/main" val="1205291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7.</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3534157" cy="338554"/>
          </a:xfrm>
          <a:prstGeom prst="rect">
            <a:avLst/>
          </a:prstGeom>
          <a:solidFill>
            <a:schemeClr val="bg2"/>
          </a:solidFill>
        </p:spPr>
        <p:txBody>
          <a:bodyPr wrap="square">
            <a:spAutoFit/>
          </a:bodyPr>
          <a:lstStyle/>
          <a:p>
            <a:r>
              <a:rPr lang="hu-HU" sz="1600" b="1" dirty="0">
                <a:latin typeface="IBM Plex Sans" panose="020B0503050203000203" pitchFamily="34" charset="0"/>
              </a:rPr>
              <a:t>Munkáltatói táppénz hozzájárulás</a:t>
            </a:r>
            <a:endParaRPr lang="hu-HU" sz="1600" b="1" dirty="0">
              <a:effectLst/>
              <a:latin typeface="IBM Plex Sans" panose="020B0503050203000203" pitchFamily="34" charset="0"/>
            </a:endParaRPr>
          </a:p>
        </p:txBody>
      </p:sp>
      <p:pic>
        <p:nvPicPr>
          <p:cNvPr id="7" name="Kép 6">
            <a:extLst>
              <a:ext uri="{FF2B5EF4-FFF2-40B4-BE49-F238E27FC236}">
                <a16:creationId xmlns:a16="http://schemas.microsoft.com/office/drawing/2014/main" id="{B912995C-AA6B-4A6D-A0D9-BF4D7913B84D}"/>
              </a:ext>
            </a:extLst>
          </p:cNvPr>
          <p:cNvPicPr>
            <a:picLocks noChangeAspect="1"/>
          </p:cNvPicPr>
          <p:nvPr/>
        </p:nvPicPr>
        <p:blipFill>
          <a:blip r:embed="rId2"/>
          <a:stretch>
            <a:fillRect/>
          </a:stretch>
        </p:blipFill>
        <p:spPr>
          <a:xfrm>
            <a:off x="2293750" y="2137157"/>
            <a:ext cx="8161034" cy="3015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églalap 7">
            <a:extLst>
              <a:ext uri="{FF2B5EF4-FFF2-40B4-BE49-F238E27FC236}">
                <a16:creationId xmlns:a16="http://schemas.microsoft.com/office/drawing/2014/main" id="{22409E1C-A1AF-40A7-AB83-8B9E67E17156}"/>
              </a:ext>
            </a:extLst>
          </p:cNvPr>
          <p:cNvSpPr/>
          <p:nvPr/>
        </p:nvSpPr>
        <p:spPr>
          <a:xfrm>
            <a:off x="691661" y="5295817"/>
            <a:ext cx="11031458" cy="830997"/>
          </a:xfrm>
          <a:prstGeom prst="rect">
            <a:avLst/>
          </a:prstGeom>
          <a:solidFill>
            <a:schemeClr val="bg2"/>
          </a:solidFill>
        </p:spPr>
        <p:txBody>
          <a:bodyPr wrap="square">
            <a:spAutoFit/>
          </a:bodyPr>
          <a:lstStyle/>
          <a:p>
            <a:r>
              <a:rPr lang="hu-HU" sz="1600" dirty="0">
                <a:latin typeface="IBM Plex Sans" panose="020B0503050203000203" pitchFamily="34" charset="0"/>
              </a:rPr>
              <a:t>Ezen a felületen csak utalványrendelet generálás történik, amire csak pénzügyi számviteli könyvelési tétel generálódik.</a:t>
            </a:r>
          </a:p>
          <a:p>
            <a:r>
              <a:rPr lang="hu-HU" sz="1600" dirty="0">
                <a:latin typeface="IBM Plex Sans" panose="020B0503050203000203" pitchFamily="34" charset="0"/>
              </a:rPr>
              <a:t>A felületen kiadási részletezőkód adható meg, a könyvviteli ellenszámla csak fixen 3657 és a partner is fixen a -5 </a:t>
            </a:r>
            <a:r>
              <a:rPr lang="hu-HU" sz="1600" dirty="0" err="1">
                <a:latin typeface="IBM Plex Sans" panose="020B0503050203000203" pitchFamily="34" charset="0"/>
              </a:rPr>
              <a:t>idjű</a:t>
            </a:r>
            <a:r>
              <a:rPr lang="hu-HU" sz="1600" dirty="0">
                <a:latin typeface="IBM Plex Sans" panose="020B0503050203000203" pitchFamily="34" charset="0"/>
              </a:rPr>
              <a:t> Magyar Államkincstár.</a:t>
            </a:r>
            <a:endParaRPr lang="hu-HU" sz="1600" dirty="0">
              <a:effectLst/>
              <a:latin typeface="IBM Plex Sans" panose="020B0503050203000203" pitchFamily="34" charset="0"/>
            </a:endParaRPr>
          </a:p>
        </p:txBody>
      </p:sp>
    </p:spTree>
    <p:extLst>
      <p:ext uri="{BB962C8B-B14F-4D97-AF65-F5344CB8AC3E}">
        <p14:creationId xmlns:p14="http://schemas.microsoft.com/office/powerpoint/2010/main" val="3395069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8.</a:t>
            </a:r>
          </a:p>
        </p:txBody>
      </p:sp>
      <p:sp>
        <p:nvSpPr>
          <p:cNvPr id="5" name="Téglalap 4">
            <a:extLst>
              <a:ext uri="{FF2B5EF4-FFF2-40B4-BE49-F238E27FC236}">
                <a16:creationId xmlns:a16="http://schemas.microsoft.com/office/drawing/2014/main" id="{74DE7B2D-1E4B-4434-9965-B564380D4EB1}"/>
              </a:ext>
            </a:extLst>
          </p:cNvPr>
          <p:cNvSpPr/>
          <p:nvPr/>
        </p:nvSpPr>
        <p:spPr>
          <a:xfrm>
            <a:off x="720130" y="1575560"/>
            <a:ext cx="6068128" cy="369332"/>
          </a:xfrm>
          <a:prstGeom prst="rect">
            <a:avLst/>
          </a:prstGeom>
          <a:solidFill>
            <a:schemeClr val="bg2"/>
          </a:solidFill>
        </p:spPr>
        <p:txBody>
          <a:bodyPr wrap="square">
            <a:spAutoFit/>
          </a:bodyPr>
          <a:lstStyle/>
          <a:p>
            <a:r>
              <a:rPr lang="hu-HU" sz="1600" b="1" dirty="0">
                <a:latin typeface="IBM Plex Sans" panose="020B0503050203000203" pitchFamily="34" charset="0"/>
              </a:rPr>
              <a:t>Intézményfinanszírozási </a:t>
            </a:r>
            <a:r>
              <a:rPr lang="hu-HU" b="1" dirty="0">
                <a:latin typeface="IBM Plex Sans" panose="020B0503050203000203" pitchFamily="34" charset="0"/>
              </a:rPr>
              <a:t>bevétel</a:t>
            </a:r>
            <a:r>
              <a:rPr lang="hu-HU" sz="1600" b="1" dirty="0">
                <a:latin typeface="IBM Plex Sans" panose="020B0503050203000203" pitchFamily="34" charset="0"/>
              </a:rPr>
              <a:t> (intézmények esetén)</a:t>
            </a:r>
            <a:endParaRPr lang="hu-HU" sz="1600" b="1" dirty="0">
              <a:effectLst/>
              <a:latin typeface="IBM Plex Sans" panose="020B0503050203000203" pitchFamily="34" charset="0"/>
            </a:endParaRPr>
          </a:p>
        </p:txBody>
      </p:sp>
      <p:sp>
        <p:nvSpPr>
          <p:cNvPr id="6" name="Téglalap 5">
            <a:extLst>
              <a:ext uri="{FF2B5EF4-FFF2-40B4-BE49-F238E27FC236}">
                <a16:creationId xmlns:a16="http://schemas.microsoft.com/office/drawing/2014/main" id="{49E26751-04E7-41B2-BFE7-1B401114731E}"/>
              </a:ext>
            </a:extLst>
          </p:cNvPr>
          <p:cNvSpPr/>
          <p:nvPr/>
        </p:nvSpPr>
        <p:spPr>
          <a:xfrm>
            <a:off x="720130" y="5045599"/>
            <a:ext cx="10974520" cy="1323439"/>
          </a:xfrm>
          <a:prstGeom prst="rect">
            <a:avLst/>
          </a:prstGeom>
          <a:solidFill>
            <a:schemeClr val="bg2"/>
          </a:solidFill>
        </p:spPr>
        <p:txBody>
          <a:bodyPr wrap="square">
            <a:spAutoFit/>
          </a:bodyPr>
          <a:lstStyle/>
          <a:p>
            <a:r>
              <a:rPr lang="hu-HU" sz="1600" dirty="0">
                <a:latin typeface="IBM Plex Sans" panose="020B0503050203000203" pitchFamily="34" charset="0"/>
              </a:rPr>
              <a:t>A munkalapon a </a:t>
            </a:r>
            <a:r>
              <a:rPr lang="hu-HU" sz="1600" dirty="0" err="1">
                <a:latin typeface="IBM Plex Sans" panose="020B0503050203000203" pitchFamily="34" charset="0"/>
              </a:rPr>
              <a:t>nettósítási</a:t>
            </a:r>
            <a:r>
              <a:rPr lang="hu-HU" sz="1600" dirty="0">
                <a:latin typeface="IBM Plex Sans" panose="020B0503050203000203" pitchFamily="34" charset="0"/>
              </a:rPr>
              <a:t> különbözetet és a TB-</a:t>
            </a:r>
            <a:r>
              <a:rPr lang="hu-HU" sz="1600" dirty="0" err="1">
                <a:latin typeface="IBM Plex Sans" panose="020B0503050203000203" pitchFamily="34" charset="0"/>
              </a:rPr>
              <a:t>ből</a:t>
            </a:r>
            <a:r>
              <a:rPr lang="hu-HU" sz="1600" dirty="0">
                <a:latin typeface="IBM Plex Sans" panose="020B0503050203000203" pitchFamily="34" charset="0"/>
              </a:rPr>
              <a:t> levonásokat emeljük be és ezek különbségét kell intézményfinanszírozási bevételként kell lekönyvelni. A végrehajtáshoz először mindenképpen </a:t>
            </a:r>
            <a:r>
              <a:rPr lang="hu-HU" sz="1600" dirty="0" err="1">
                <a:latin typeface="IBM Plex Sans" panose="020B0503050203000203" pitchFamily="34" charset="0"/>
              </a:rPr>
              <a:t>kontírsablont</a:t>
            </a:r>
            <a:r>
              <a:rPr lang="hu-HU" sz="1600" dirty="0">
                <a:latin typeface="IBM Plex Sans" panose="020B0503050203000203" pitchFamily="34" charset="0"/>
              </a:rPr>
              <a:t> kell felvinni A </a:t>
            </a:r>
            <a:r>
              <a:rPr lang="hu-HU" sz="1600" dirty="0" err="1">
                <a:latin typeface="IBM Plex Sans" panose="020B0503050203000203" pitchFamily="34" charset="0"/>
              </a:rPr>
              <a:t>kontírsablonnak</a:t>
            </a:r>
            <a:r>
              <a:rPr lang="hu-HU" sz="1600" dirty="0">
                <a:latin typeface="IBM Plex Sans" panose="020B0503050203000203" pitchFamily="34" charset="0"/>
              </a:rPr>
              <a:t> a következőknek kell megfelelni: az adott intézményhez tartozzon, a típusának „kimenő számla/ bevételi bizonylatnak kell lennie, szerepeljen rajta a B16-es rovat, ki legyen töltve a teljesítés nyilvántartási számla és a </a:t>
            </a:r>
            <a:r>
              <a:rPr lang="hu-HU" sz="1600" dirty="0" err="1">
                <a:latin typeface="IBM Plex Sans" panose="020B0503050203000203" pitchFamily="34" charset="0"/>
              </a:rPr>
              <a:t>cofog</a:t>
            </a:r>
            <a:r>
              <a:rPr lang="hu-HU" sz="1600" dirty="0">
                <a:latin typeface="IBM Plex Sans" panose="020B0503050203000203" pitchFamily="34" charset="0"/>
              </a:rPr>
              <a:t>.</a:t>
            </a:r>
            <a:endParaRPr lang="hu-HU" sz="1600" dirty="0">
              <a:effectLst/>
              <a:latin typeface="IBM Plex Sans" panose="020B0503050203000203" pitchFamily="34" charset="0"/>
            </a:endParaRPr>
          </a:p>
        </p:txBody>
      </p:sp>
      <p:pic>
        <p:nvPicPr>
          <p:cNvPr id="4" name="Kép 3">
            <a:extLst>
              <a:ext uri="{FF2B5EF4-FFF2-40B4-BE49-F238E27FC236}">
                <a16:creationId xmlns:a16="http://schemas.microsoft.com/office/drawing/2014/main" id="{48B4BADB-2804-4110-9F3B-0451E5592616}"/>
              </a:ext>
            </a:extLst>
          </p:cNvPr>
          <p:cNvPicPr>
            <a:picLocks noChangeAspect="1"/>
          </p:cNvPicPr>
          <p:nvPr/>
        </p:nvPicPr>
        <p:blipFill>
          <a:blip r:embed="rId2"/>
          <a:stretch>
            <a:fillRect/>
          </a:stretch>
        </p:blipFill>
        <p:spPr>
          <a:xfrm>
            <a:off x="2491083" y="2039286"/>
            <a:ext cx="7432614" cy="2881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605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1262"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97102 mp – KIRA-ÖNFRNET adatok feldolgozása</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2265530"/>
            <a:ext cx="5194144" cy="1426994"/>
          </a:xfrm>
          <a:prstGeom prst="rect">
            <a:avLst/>
          </a:prstGeom>
          <a:solidFill>
            <a:schemeClr val="bg2"/>
          </a:solidFill>
        </p:spPr>
        <p:txBody>
          <a:bodyPr wrap="square">
            <a:spAutoFit/>
          </a:bodyPr>
          <a:lstStyle/>
          <a:p>
            <a:pPr>
              <a:lnSpc>
                <a:spcPct val="110000"/>
              </a:lnSpc>
            </a:pPr>
            <a:r>
              <a:rPr lang="hu-HU" sz="2000" dirty="0">
                <a:latin typeface="IBM Plex Sans" panose="020B0503050203000203" pitchFamily="34" charset="0"/>
              </a:rPr>
              <a:t>Intézmény: a feldolgozni kívánt intézmény</a:t>
            </a:r>
          </a:p>
          <a:p>
            <a:pPr>
              <a:lnSpc>
                <a:spcPct val="110000"/>
              </a:lnSpc>
            </a:pPr>
            <a:r>
              <a:rPr lang="hu-HU" sz="2000" dirty="0">
                <a:latin typeface="IBM Plex Sans" panose="020B0503050203000203" pitchFamily="34" charset="0"/>
              </a:rPr>
              <a:t>Típus: KIRA</a:t>
            </a:r>
          </a:p>
          <a:p>
            <a:pPr>
              <a:lnSpc>
                <a:spcPct val="110000"/>
              </a:lnSpc>
            </a:pPr>
            <a:r>
              <a:rPr lang="hu-HU" sz="2000" dirty="0">
                <a:latin typeface="IBM Plex Sans" panose="020B0503050203000203" pitchFamily="34" charset="0"/>
              </a:rPr>
              <a:t>Év: a feldolgozás éve</a:t>
            </a:r>
          </a:p>
          <a:p>
            <a:pPr>
              <a:lnSpc>
                <a:spcPct val="110000"/>
              </a:lnSpc>
            </a:pPr>
            <a:r>
              <a:rPr lang="hu-HU" sz="2000" dirty="0">
                <a:latin typeface="IBM Plex Sans" panose="020B0503050203000203" pitchFamily="34" charset="0"/>
              </a:rPr>
              <a:t>Hó: a napi fájl hónapja</a:t>
            </a:r>
          </a:p>
        </p:txBody>
      </p:sp>
      <p:pic>
        <p:nvPicPr>
          <p:cNvPr id="8" name="Kép25">
            <a:extLst>
              <a:ext uri="{FF2B5EF4-FFF2-40B4-BE49-F238E27FC236}">
                <a16:creationId xmlns:a16="http://schemas.microsoft.com/office/drawing/2014/main" id="{A3901A4F-C401-4897-BA13-ED8A5DFED3DC}"/>
              </a:ext>
            </a:extLst>
          </p:cNvPr>
          <p:cNvPicPr/>
          <p:nvPr/>
        </p:nvPicPr>
        <p:blipFill>
          <a:blip r:embed="rId2"/>
          <a:stretch>
            <a:fillRect/>
          </a:stretch>
        </p:blipFill>
        <p:spPr bwMode="auto">
          <a:xfrm>
            <a:off x="6242559" y="2475598"/>
            <a:ext cx="5484002" cy="1053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Kép1">
            <a:extLst>
              <a:ext uri="{FF2B5EF4-FFF2-40B4-BE49-F238E27FC236}">
                <a16:creationId xmlns:a16="http://schemas.microsoft.com/office/drawing/2014/main" id="{2F52EC93-4C35-4A39-B545-1162A3E1AC91}"/>
              </a:ext>
            </a:extLst>
          </p:cNvPr>
          <p:cNvPicPr/>
          <p:nvPr/>
        </p:nvPicPr>
        <p:blipFill>
          <a:blip r:embed="rId3"/>
          <a:stretch>
            <a:fillRect/>
          </a:stretch>
        </p:blipFill>
        <p:spPr bwMode="auto">
          <a:xfrm>
            <a:off x="6242559" y="4559852"/>
            <a:ext cx="5484002" cy="1123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églalap 3">
            <a:extLst>
              <a:ext uri="{FF2B5EF4-FFF2-40B4-BE49-F238E27FC236}">
                <a16:creationId xmlns:a16="http://schemas.microsoft.com/office/drawing/2014/main" id="{0776BFDE-08C2-4C12-9CD4-9F6EE9273301}"/>
              </a:ext>
            </a:extLst>
          </p:cNvPr>
          <p:cNvSpPr/>
          <p:nvPr/>
        </p:nvSpPr>
        <p:spPr>
          <a:xfrm>
            <a:off x="755298" y="3998282"/>
            <a:ext cx="5194144" cy="2246769"/>
          </a:xfrm>
          <a:prstGeom prst="rect">
            <a:avLst/>
          </a:prstGeom>
          <a:solidFill>
            <a:schemeClr val="bg2"/>
          </a:solidFill>
        </p:spPr>
        <p:txBody>
          <a:bodyPr wrap="square">
            <a:spAutoFit/>
          </a:bodyPr>
          <a:lstStyle/>
          <a:p>
            <a:pPr>
              <a:spcAft>
                <a:spcPts val="0"/>
              </a:spcAft>
            </a:pPr>
            <a:r>
              <a:rPr lang="hu-HU" sz="2000" kern="100" dirty="0">
                <a:latin typeface="IBM Plex Sans" panose="020B0503050203000203" pitchFamily="34" charset="0"/>
                <a:ea typeface="NSimSun" panose="02010609030101010101" pitchFamily="49" charset="-122"/>
                <a:cs typeface="Lucida Sans" panose="020B0602030504020204" pitchFamily="34" charset="0"/>
              </a:rPr>
              <a:t>A </a:t>
            </a:r>
            <a:r>
              <a:rPr lang="hu-HU" sz="2000" b="1" kern="100" dirty="0">
                <a:latin typeface="IBM Plex Sans" panose="020B0503050203000203" pitchFamily="34" charset="0"/>
                <a:ea typeface="NSimSun" panose="02010609030101010101" pitchFamily="49" charset="-122"/>
                <a:cs typeface="Lucida Sans" panose="020B0602030504020204" pitchFamily="34" charset="0"/>
              </a:rPr>
              <a:t>&lt;Beemelés&gt; </a:t>
            </a:r>
            <a:r>
              <a:rPr lang="hu-HU" sz="2000" kern="100" dirty="0">
                <a:latin typeface="IBM Plex Sans" panose="020B0503050203000203" pitchFamily="34" charset="0"/>
                <a:ea typeface="NSimSun" panose="02010609030101010101" pitchFamily="49" charset="-122"/>
                <a:cs typeface="Lucida Sans" panose="020B0602030504020204" pitchFamily="34" charset="0"/>
              </a:rPr>
              <a:t>után megjelennek az adott időszakba tartozó összes a KIRA szakrendszerben elérhető és onnan átemelt fájlok. A fájlok feldolgozása akkor lehetséges ha a „Művelet paraméterei” között elindítjuk az </a:t>
            </a:r>
            <a:r>
              <a:rPr lang="hu-HU" sz="2000" b="1" kern="100" dirty="0">
                <a:latin typeface="IBM Plex Sans" panose="020B0503050203000203" pitchFamily="34" charset="0"/>
                <a:ea typeface="NSimSun" panose="02010609030101010101" pitchFamily="49" charset="-122"/>
                <a:cs typeface="Lucida Sans" panose="020B0602030504020204" pitchFamily="34" charset="0"/>
              </a:rPr>
              <a:t>&lt;Adatok feldolgozása&gt; </a:t>
            </a:r>
            <a:r>
              <a:rPr lang="hu-HU" sz="2000" kern="100" dirty="0">
                <a:latin typeface="IBM Plex Sans" panose="020B0503050203000203" pitchFamily="34" charset="0"/>
                <a:ea typeface="NSimSun" panose="02010609030101010101" pitchFamily="49" charset="-122"/>
                <a:cs typeface="Lucida Sans" panose="020B0602030504020204" pitchFamily="34" charset="0"/>
              </a:rPr>
              <a:t>funkciót</a:t>
            </a:r>
          </a:p>
        </p:txBody>
      </p:sp>
      <p:sp>
        <p:nvSpPr>
          <p:cNvPr id="6" name="Téglalap 5">
            <a:extLst>
              <a:ext uri="{FF2B5EF4-FFF2-40B4-BE49-F238E27FC236}">
                <a16:creationId xmlns:a16="http://schemas.microsoft.com/office/drawing/2014/main" id="{4CC6625C-5578-4391-9AB6-7AFF28A1D375}"/>
              </a:ext>
            </a:extLst>
          </p:cNvPr>
          <p:cNvSpPr/>
          <p:nvPr/>
        </p:nvSpPr>
        <p:spPr>
          <a:xfrm>
            <a:off x="724299" y="1590440"/>
            <a:ext cx="8409653" cy="369332"/>
          </a:xfrm>
          <a:prstGeom prst="rect">
            <a:avLst/>
          </a:prstGeom>
          <a:solidFill>
            <a:schemeClr val="tx2"/>
          </a:solidFill>
        </p:spPr>
        <p:txBody>
          <a:bodyPr wrap="square">
            <a:spAutoFit/>
          </a:bodyPr>
          <a:lstStyle/>
          <a:p>
            <a:r>
              <a:rPr lang="hu-HU" dirty="0">
                <a:solidFill>
                  <a:schemeClr val="bg1"/>
                </a:solidFill>
                <a:latin typeface="IBM Plex Sans" panose="020B0503050203000203" pitchFamily="34" charset="0"/>
              </a:rPr>
              <a:t>A műveletek paramétereinél kell megadni a feldolgozása vonatkozó feltételeket</a:t>
            </a:r>
          </a:p>
        </p:txBody>
      </p:sp>
    </p:spTree>
    <p:extLst>
      <p:ext uri="{BB962C8B-B14F-4D97-AF65-F5344CB8AC3E}">
        <p14:creationId xmlns:p14="http://schemas.microsoft.com/office/powerpoint/2010/main" val="1154705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9.</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10974520" cy="338554"/>
          </a:xfrm>
          <a:prstGeom prst="rect">
            <a:avLst/>
          </a:prstGeom>
          <a:solidFill>
            <a:schemeClr val="bg2"/>
          </a:solidFill>
        </p:spPr>
        <p:txBody>
          <a:bodyPr wrap="square">
            <a:spAutoFit/>
          </a:bodyPr>
          <a:lstStyle/>
          <a:p>
            <a:r>
              <a:rPr lang="hu-HU" sz="1600" b="1" dirty="0">
                <a:latin typeface="IBM Plex Sans" panose="020B0503050203000203" pitchFamily="34" charset="0"/>
              </a:rPr>
              <a:t>Intézményfinanszírozási kiadás (önkormányzatok esetén)</a:t>
            </a:r>
          </a:p>
        </p:txBody>
      </p:sp>
      <p:sp>
        <p:nvSpPr>
          <p:cNvPr id="6" name="Téglalap 5">
            <a:extLst>
              <a:ext uri="{FF2B5EF4-FFF2-40B4-BE49-F238E27FC236}">
                <a16:creationId xmlns:a16="http://schemas.microsoft.com/office/drawing/2014/main" id="{49E26751-04E7-41B2-BFE7-1B401114731E}"/>
              </a:ext>
            </a:extLst>
          </p:cNvPr>
          <p:cNvSpPr/>
          <p:nvPr/>
        </p:nvSpPr>
        <p:spPr>
          <a:xfrm>
            <a:off x="720128" y="2161135"/>
            <a:ext cx="10974520" cy="830997"/>
          </a:xfrm>
          <a:prstGeom prst="rect">
            <a:avLst/>
          </a:prstGeom>
          <a:solidFill>
            <a:schemeClr val="bg2"/>
          </a:solidFill>
        </p:spPr>
        <p:txBody>
          <a:bodyPr wrap="square">
            <a:spAutoFit/>
          </a:bodyPr>
          <a:lstStyle/>
          <a:p>
            <a:r>
              <a:rPr lang="hu-HU" sz="1600" dirty="0">
                <a:latin typeface="IBM Plex Sans" panose="020B0503050203000203" pitchFamily="34" charset="0"/>
              </a:rPr>
              <a:t>Az intézményfinanszírozással kapcsolatosan az önkormányzatnál kiadási jellegű tételeket kell könyvelni. Ezek az adatok az önkormányzat finanszírozási adatlapján nem szerepelnek. Ezeket az önkormányzathoz tartozó intézmények adatlapjairól lehet összeszedni és azokat kézzel kell rögzíteni a 97 mp-ban.</a:t>
            </a:r>
            <a:endParaRPr lang="hu-HU" sz="1600" dirty="0">
              <a:effectLst/>
              <a:latin typeface="IBM Plex Sans" panose="020B0503050203000203" pitchFamily="34" charset="0"/>
            </a:endParaRPr>
          </a:p>
        </p:txBody>
      </p:sp>
      <p:pic>
        <p:nvPicPr>
          <p:cNvPr id="4" name="Kép 3">
            <a:extLst>
              <a:ext uri="{FF2B5EF4-FFF2-40B4-BE49-F238E27FC236}">
                <a16:creationId xmlns:a16="http://schemas.microsoft.com/office/drawing/2014/main" id="{61891237-DF64-4FB2-A9F9-69E3DD0B73C3}"/>
              </a:ext>
            </a:extLst>
          </p:cNvPr>
          <p:cNvPicPr>
            <a:picLocks noChangeAspect="1"/>
          </p:cNvPicPr>
          <p:nvPr/>
        </p:nvPicPr>
        <p:blipFill>
          <a:blip r:embed="rId2"/>
          <a:stretch>
            <a:fillRect/>
          </a:stretch>
        </p:blipFill>
        <p:spPr>
          <a:xfrm>
            <a:off x="1577837" y="3222176"/>
            <a:ext cx="9259102" cy="1622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églalap 6">
            <a:extLst>
              <a:ext uri="{FF2B5EF4-FFF2-40B4-BE49-F238E27FC236}">
                <a16:creationId xmlns:a16="http://schemas.microsoft.com/office/drawing/2014/main" id="{78DECC7B-A416-427E-BC5C-34641971D29C}"/>
              </a:ext>
            </a:extLst>
          </p:cNvPr>
          <p:cNvSpPr/>
          <p:nvPr/>
        </p:nvSpPr>
        <p:spPr>
          <a:xfrm>
            <a:off x="720127" y="5074734"/>
            <a:ext cx="10974519" cy="1077218"/>
          </a:xfrm>
          <a:prstGeom prst="rect">
            <a:avLst/>
          </a:prstGeom>
          <a:solidFill>
            <a:schemeClr val="bg2"/>
          </a:solidFill>
        </p:spPr>
        <p:txBody>
          <a:bodyPr wrap="square">
            <a:spAutoFit/>
          </a:bodyPr>
          <a:lstStyle/>
          <a:p>
            <a:r>
              <a:rPr lang="hu-HU" sz="1600" dirty="0">
                <a:latin typeface="IBM Plex Sans" panose="020B0503050203000203" pitchFamily="34" charset="0"/>
              </a:rPr>
              <a:t>Az önkormányzatnak könyvelnie kell a pénzügyi körzethez tartozó összes intézmény finanszírozási összesítőjén található </a:t>
            </a:r>
            <a:r>
              <a:rPr lang="hu-HU" sz="1600" dirty="0" err="1">
                <a:latin typeface="IBM Plex Sans" panose="020B0503050203000203" pitchFamily="34" charset="0"/>
              </a:rPr>
              <a:t>Nettósítási</a:t>
            </a:r>
            <a:r>
              <a:rPr lang="hu-HU" sz="1600" dirty="0">
                <a:latin typeface="IBM Plex Sans" panose="020B0503050203000203" pitchFamily="34" charset="0"/>
              </a:rPr>
              <a:t> különbözet (IV/31/Bruttó) és a TB-</a:t>
            </a:r>
            <a:r>
              <a:rPr lang="hu-HU" sz="1600" dirty="0" err="1">
                <a:latin typeface="IBM Plex Sans" panose="020B0503050203000203" pitchFamily="34" charset="0"/>
              </a:rPr>
              <a:t>ből</a:t>
            </a:r>
            <a:r>
              <a:rPr lang="hu-HU" sz="1600" dirty="0">
                <a:latin typeface="IBM Plex Sans" panose="020B0503050203000203" pitchFamily="34" charset="0"/>
              </a:rPr>
              <a:t> levonás oszlop (I/9/levonás) adatának különbségét. A könyvelés az önkormányzatnál az intézmények esetében a K915 - Központi, irányító szervi támogatás folyósítása, illetve társulások esetében K506 - Egyéb működési célú támogatások államháztartáson belülre rovatra történik. </a:t>
            </a:r>
            <a:endParaRPr lang="hu-HU" sz="1600" dirty="0">
              <a:effectLst/>
              <a:latin typeface="IBM Plex Sans" panose="020B0503050203000203" pitchFamily="34" charset="0"/>
            </a:endParaRPr>
          </a:p>
        </p:txBody>
      </p:sp>
    </p:spTree>
    <p:extLst>
      <p:ext uri="{BB962C8B-B14F-4D97-AF65-F5344CB8AC3E}">
        <p14:creationId xmlns:p14="http://schemas.microsoft.com/office/powerpoint/2010/main" val="3000082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20130" y="1088961"/>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Finanszírozási összesítő feldolgozása 10.</a:t>
            </a:r>
          </a:p>
        </p:txBody>
      </p:sp>
      <p:sp>
        <p:nvSpPr>
          <p:cNvPr id="5" name="Téglalap 4">
            <a:extLst>
              <a:ext uri="{FF2B5EF4-FFF2-40B4-BE49-F238E27FC236}">
                <a16:creationId xmlns:a16="http://schemas.microsoft.com/office/drawing/2014/main" id="{74DE7B2D-1E4B-4434-9965-B564380D4EB1}"/>
              </a:ext>
            </a:extLst>
          </p:cNvPr>
          <p:cNvSpPr/>
          <p:nvPr/>
        </p:nvSpPr>
        <p:spPr>
          <a:xfrm>
            <a:off x="720128" y="1655826"/>
            <a:ext cx="10974520" cy="338554"/>
          </a:xfrm>
          <a:prstGeom prst="rect">
            <a:avLst/>
          </a:prstGeom>
          <a:solidFill>
            <a:schemeClr val="bg2"/>
          </a:solidFill>
        </p:spPr>
        <p:txBody>
          <a:bodyPr wrap="square">
            <a:spAutoFit/>
          </a:bodyPr>
          <a:lstStyle/>
          <a:p>
            <a:r>
              <a:rPr lang="hu-HU" sz="1600" b="1" dirty="0">
                <a:latin typeface="IBM Plex Sans" panose="020B0503050203000203" pitchFamily="34" charset="0"/>
              </a:rPr>
              <a:t>TB ellátás levonása (csak önkormányzatoknál)</a:t>
            </a:r>
            <a:endParaRPr lang="hu-HU" sz="1600" b="1" dirty="0">
              <a:effectLst/>
              <a:latin typeface="IBM Plex Sans" panose="020B0503050203000203" pitchFamily="34" charset="0"/>
            </a:endParaRPr>
          </a:p>
        </p:txBody>
      </p:sp>
      <p:sp>
        <p:nvSpPr>
          <p:cNvPr id="6" name="Téglalap 5">
            <a:extLst>
              <a:ext uri="{FF2B5EF4-FFF2-40B4-BE49-F238E27FC236}">
                <a16:creationId xmlns:a16="http://schemas.microsoft.com/office/drawing/2014/main" id="{49E26751-04E7-41B2-BFE7-1B401114731E}"/>
              </a:ext>
            </a:extLst>
          </p:cNvPr>
          <p:cNvSpPr/>
          <p:nvPr/>
        </p:nvSpPr>
        <p:spPr>
          <a:xfrm>
            <a:off x="8888278" y="3102277"/>
            <a:ext cx="2806370" cy="2062103"/>
          </a:xfrm>
          <a:prstGeom prst="rect">
            <a:avLst/>
          </a:prstGeom>
          <a:solidFill>
            <a:schemeClr val="bg2"/>
          </a:solidFill>
        </p:spPr>
        <p:txBody>
          <a:bodyPr wrap="square">
            <a:spAutoFit/>
          </a:bodyPr>
          <a:lstStyle/>
          <a:p>
            <a:r>
              <a:rPr lang="hu-HU" sz="1600" dirty="0">
                <a:latin typeface="IBM Plex Sans" panose="020B0503050203000203" pitchFamily="34" charset="0"/>
              </a:rPr>
              <a:t>Az önkormányzat adatlapján található adatot a 3657-es, az intézményekkel kapcsolatos adatot a 3672 főkönyvre kell rögzíteni. Csak a pénzügyi számvitelben történik könyvelés.</a:t>
            </a:r>
            <a:endParaRPr lang="hu-HU" sz="1600" dirty="0">
              <a:effectLst/>
              <a:latin typeface="IBM Plex Sans" panose="020B0503050203000203" pitchFamily="34" charset="0"/>
            </a:endParaRPr>
          </a:p>
        </p:txBody>
      </p:sp>
      <p:sp>
        <p:nvSpPr>
          <p:cNvPr id="4" name="Téglalap 3">
            <a:extLst>
              <a:ext uri="{FF2B5EF4-FFF2-40B4-BE49-F238E27FC236}">
                <a16:creationId xmlns:a16="http://schemas.microsoft.com/office/drawing/2014/main" id="{1D22FCF2-110B-4064-83AB-A6A040656417}"/>
              </a:ext>
            </a:extLst>
          </p:cNvPr>
          <p:cNvSpPr/>
          <p:nvPr/>
        </p:nvSpPr>
        <p:spPr>
          <a:xfrm>
            <a:off x="720128" y="2132830"/>
            <a:ext cx="10974520" cy="830997"/>
          </a:xfrm>
          <a:prstGeom prst="rect">
            <a:avLst/>
          </a:prstGeom>
          <a:solidFill>
            <a:schemeClr val="bg2"/>
          </a:solidFill>
        </p:spPr>
        <p:txBody>
          <a:bodyPr wrap="square">
            <a:spAutoFit/>
          </a:bodyPr>
          <a:lstStyle/>
          <a:p>
            <a:r>
              <a:rPr lang="hu-HU" sz="1600" dirty="0">
                <a:latin typeface="IBM Plex Sans" panose="020B0503050203000203" pitchFamily="34" charset="0"/>
              </a:rPr>
              <a:t>A TB ellátásokból levonásokkal kapcsolatos könyvelési tételek két adatból állnak össze. Az egyik az önkormányzat saját finanszírozási adatlapján megtalálható, amit ki kell egészíteni az intézmények helyett az önkormányzat által kifizetett TB ellátással. Ezt az adatot a felhasználónak kell berögzíteni.</a:t>
            </a:r>
            <a:endParaRPr lang="hu-HU" sz="1600" dirty="0">
              <a:effectLst/>
              <a:latin typeface="IBM Plex Sans" panose="020B0503050203000203" pitchFamily="34" charset="0"/>
            </a:endParaRPr>
          </a:p>
        </p:txBody>
      </p:sp>
      <p:pic>
        <p:nvPicPr>
          <p:cNvPr id="7" name="Kép 6">
            <a:extLst>
              <a:ext uri="{FF2B5EF4-FFF2-40B4-BE49-F238E27FC236}">
                <a16:creationId xmlns:a16="http://schemas.microsoft.com/office/drawing/2014/main" id="{41E17311-22EE-460E-A7B8-95B48E394BB1}"/>
              </a:ext>
            </a:extLst>
          </p:cNvPr>
          <p:cNvPicPr>
            <a:picLocks noChangeAspect="1"/>
          </p:cNvPicPr>
          <p:nvPr/>
        </p:nvPicPr>
        <p:blipFill>
          <a:blip r:embed="rId2"/>
          <a:stretch>
            <a:fillRect/>
          </a:stretch>
        </p:blipFill>
        <p:spPr>
          <a:xfrm>
            <a:off x="720128" y="3102277"/>
            <a:ext cx="7952511" cy="292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1587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B3E3F"/>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CFB9E44E-11C4-8D4F-B39C-785AFDEE79C1}"/>
              </a:ext>
            </a:extLst>
          </p:cNvPr>
          <p:cNvSpPr>
            <a:spLocks/>
          </p:cNvSpPr>
          <p:nvPr/>
        </p:nvSpPr>
        <p:spPr bwMode="auto">
          <a:xfrm>
            <a:off x="3691896" y="2875003"/>
            <a:ext cx="4804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0">
              <a:defRPr sz="3600">
                <a:solidFill>
                  <a:schemeClr val="tx1"/>
                </a:solidFill>
                <a:latin typeface="Lato Light"/>
              </a:defRPr>
            </a:lvl1pPr>
            <a:lvl2pPr marL="742950" indent="-285750" defTabSz="4572000">
              <a:defRPr sz="3600">
                <a:solidFill>
                  <a:schemeClr val="tx1"/>
                </a:solidFill>
                <a:latin typeface="Lato Light"/>
              </a:defRPr>
            </a:lvl2pPr>
            <a:lvl3pPr marL="1143000" indent="-228600" defTabSz="4572000">
              <a:defRPr sz="3600">
                <a:solidFill>
                  <a:schemeClr val="tx1"/>
                </a:solidFill>
                <a:latin typeface="Lato Light"/>
              </a:defRPr>
            </a:lvl3pPr>
            <a:lvl4pPr marL="1600200" indent="-228600" defTabSz="4572000">
              <a:defRPr sz="3600">
                <a:solidFill>
                  <a:schemeClr val="tx1"/>
                </a:solidFill>
                <a:latin typeface="Lato Light"/>
              </a:defRPr>
            </a:lvl4pPr>
            <a:lvl5pPr marL="2057400" indent="-228600" defTabSz="4572000">
              <a:defRPr sz="3600">
                <a:solidFill>
                  <a:schemeClr val="tx1"/>
                </a:solidFill>
                <a:latin typeface="Lato Light"/>
              </a:defRPr>
            </a:lvl5pPr>
            <a:lvl6pPr marL="2514600" indent="-228600" defTabSz="4572000" fontAlgn="base">
              <a:spcBef>
                <a:spcPct val="0"/>
              </a:spcBef>
              <a:spcAft>
                <a:spcPct val="0"/>
              </a:spcAft>
              <a:defRPr sz="3600">
                <a:solidFill>
                  <a:schemeClr val="tx1"/>
                </a:solidFill>
                <a:latin typeface="Lato Light"/>
              </a:defRPr>
            </a:lvl6pPr>
            <a:lvl7pPr marL="2971800" indent="-228600" defTabSz="4572000" fontAlgn="base">
              <a:spcBef>
                <a:spcPct val="0"/>
              </a:spcBef>
              <a:spcAft>
                <a:spcPct val="0"/>
              </a:spcAft>
              <a:defRPr sz="3600">
                <a:solidFill>
                  <a:schemeClr val="tx1"/>
                </a:solidFill>
                <a:latin typeface="Lato Light"/>
              </a:defRPr>
            </a:lvl7pPr>
            <a:lvl8pPr marL="3429000" indent="-228600" defTabSz="4572000" fontAlgn="base">
              <a:spcBef>
                <a:spcPct val="0"/>
              </a:spcBef>
              <a:spcAft>
                <a:spcPct val="0"/>
              </a:spcAft>
              <a:defRPr sz="3600">
                <a:solidFill>
                  <a:schemeClr val="tx1"/>
                </a:solidFill>
                <a:latin typeface="Lato Light"/>
              </a:defRPr>
            </a:lvl8pPr>
            <a:lvl9pPr marL="3886200" indent="-228600" defTabSz="4572000" fontAlgn="base">
              <a:spcBef>
                <a:spcPct val="0"/>
              </a:spcBef>
              <a:spcAft>
                <a:spcPct val="0"/>
              </a:spcAft>
              <a:defRPr sz="3600">
                <a:solidFill>
                  <a:schemeClr val="tx1"/>
                </a:solidFill>
                <a:latin typeface="Lato Light"/>
              </a:defRPr>
            </a:lvl9pPr>
          </a:lstStyle>
          <a:p>
            <a:pPr defTabSz="2286000"/>
            <a:r>
              <a:rPr lang="en-US" altLang="hu-HU" dirty="0" err="1">
                <a:solidFill>
                  <a:srgbClr val="4066FF"/>
                </a:solidFill>
                <a:latin typeface="IBM Plex Sans Medium" panose="020B0503050203000203" pitchFamily="34" charset="0"/>
                <a:ea typeface="Roboto Mono" pitchFamily="2" charset="0"/>
                <a:cs typeface="Montserrat"/>
                <a:sym typeface="Bebas Neue" panose="020B0606020202050201" pitchFamily="34" charset="-18"/>
              </a:rPr>
              <a:t>Köszönöm</a:t>
            </a:r>
            <a:r>
              <a:rPr lang="en-US" altLang="hu-HU" dirty="0">
                <a:solidFill>
                  <a:srgbClr val="4066FF"/>
                </a:solidFill>
                <a:latin typeface="IBM Plex Sans Medium" panose="020B0503050203000203" pitchFamily="34" charset="0"/>
                <a:ea typeface="Roboto Mono" pitchFamily="2" charset="0"/>
                <a:cs typeface="Montserrat"/>
                <a:sym typeface="Bebas Neue" panose="020B0606020202050201" pitchFamily="34" charset="-18"/>
              </a:rPr>
              <a:t> a </a:t>
            </a:r>
            <a:r>
              <a:rPr lang="en-US" altLang="hu-HU" dirty="0" err="1">
                <a:solidFill>
                  <a:srgbClr val="4066FF"/>
                </a:solidFill>
                <a:latin typeface="IBM Plex Sans Medium" panose="020B0503050203000203" pitchFamily="34" charset="0"/>
                <a:ea typeface="Roboto Mono" pitchFamily="2" charset="0"/>
                <a:cs typeface="Montserrat"/>
                <a:sym typeface="Bebas Neue" panose="020B0606020202050201" pitchFamily="34" charset="-18"/>
              </a:rPr>
              <a:t>figyelmet</a:t>
            </a:r>
            <a:r>
              <a:rPr lang="en-US" altLang="hu-HU" dirty="0">
                <a:solidFill>
                  <a:srgbClr val="4066FF"/>
                </a:solidFill>
                <a:latin typeface="IBM Plex Sans Medium" panose="020B0503050203000203" pitchFamily="34" charset="0"/>
                <a:ea typeface="Roboto Mono" pitchFamily="2" charset="0"/>
                <a:cs typeface="Montserrat"/>
                <a:sym typeface="Bebas Neue" panose="020B0606020202050201" pitchFamily="34" charset="-18"/>
              </a:rPr>
              <a:t>!</a:t>
            </a:r>
          </a:p>
        </p:txBody>
      </p:sp>
      <p:sp>
        <p:nvSpPr>
          <p:cNvPr id="2" name="TextBox 1">
            <a:extLst>
              <a:ext uri="{FF2B5EF4-FFF2-40B4-BE49-F238E27FC236}">
                <a16:creationId xmlns:a16="http://schemas.microsoft.com/office/drawing/2014/main" id="{F2F5A3AB-2B78-0046-A61D-597731AD2B11}"/>
              </a:ext>
            </a:extLst>
          </p:cNvPr>
          <p:cNvSpPr txBox="1"/>
          <p:nvPr/>
        </p:nvSpPr>
        <p:spPr>
          <a:xfrm>
            <a:off x="4550331" y="3714750"/>
            <a:ext cx="3166110" cy="246221"/>
          </a:xfrm>
          <a:prstGeom prst="rect">
            <a:avLst/>
          </a:prstGeom>
          <a:noFill/>
        </p:spPr>
        <p:txBody>
          <a:bodyPr wrap="square" rtlCol="0">
            <a:spAutoFit/>
          </a:bodyPr>
          <a:lstStyle/>
          <a:p>
            <a:pPr algn="ctr" defTabSz="228600"/>
            <a:r>
              <a:rPr lang="en-HU" sz="1000" dirty="0">
                <a:solidFill>
                  <a:prstClr val="white"/>
                </a:solidFill>
                <a:latin typeface="IBM Plex Sans" panose="020B0503050203000203" pitchFamily="34" charset="0"/>
              </a:rPr>
              <a:t>www.idomsoft.hu</a:t>
            </a:r>
          </a:p>
        </p:txBody>
      </p:sp>
      <p:pic>
        <p:nvPicPr>
          <p:cNvPr id="24" name="Picture 23">
            <a:extLst>
              <a:ext uri="{FF2B5EF4-FFF2-40B4-BE49-F238E27FC236}">
                <a16:creationId xmlns:a16="http://schemas.microsoft.com/office/drawing/2014/main" id="{3A8CDF8B-A2F3-E34E-B3EE-1A6F718A0BB2}"/>
              </a:ext>
            </a:extLst>
          </p:cNvPr>
          <p:cNvPicPr>
            <a:picLocks noChangeAspect="1"/>
          </p:cNvPicPr>
          <p:nvPr/>
        </p:nvPicPr>
        <p:blipFill>
          <a:blip r:embed="rId2"/>
          <a:stretch>
            <a:fillRect/>
          </a:stretch>
        </p:blipFill>
        <p:spPr>
          <a:xfrm>
            <a:off x="5483758" y="6311220"/>
            <a:ext cx="1224484" cy="220132"/>
          </a:xfrm>
          <a:prstGeom prst="rect">
            <a:avLst/>
          </a:prstGeom>
        </p:spPr>
      </p:pic>
    </p:spTree>
    <p:extLst>
      <p:ext uri="{BB962C8B-B14F-4D97-AF65-F5344CB8AC3E}">
        <p14:creationId xmlns:p14="http://schemas.microsoft.com/office/powerpoint/2010/main" val="343243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707886"/>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Az &lt;Adatok feldolgozása&gt; funkció hatására jelennek meg a &lt;Feldolgozás&gt; funkciógombok az egyes fájlok előtt.</a:t>
            </a:r>
          </a:p>
        </p:txBody>
      </p:sp>
      <p:sp>
        <p:nvSpPr>
          <p:cNvPr id="5" name="Téglalap 4">
            <a:extLst>
              <a:ext uri="{FF2B5EF4-FFF2-40B4-BE49-F238E27FC236}">
                <a16:creationId xmlns:a16="http://schemas.microsoft.com/office/drawing/2014/main" id="{74DE7B2D-1E4B-4434-9965-B564380D4EB1}"/>
              </a:ext>
            </a:extLst>
          </p:cNvPr>
          <p:cNvSpPr/>
          <p:nvPr/>
        </p:nvSpPr>
        <p:spPr>
          <a:xfrm>
            <a:off x="8780043" y="2155578"/>
            <a:ext cx="2949776" cy="830997"/>
          </a:xfrm>
          <a:prstGeom prst="rect">
            <a:avLst/>
          </a:prstGeom>
          <a:solidFill>
            <a:schemeClr val="bg2"/>
          </a:solidFill>
        </p:spPr>
        <p:txBody>
          <a:bodyPr wrap="square">
            <a:spAutoFit/>
          </a:bodyPr>
          <a:lstStyle/>
          <a:p>
            <a:pPr>
              <a:spcAft>
                <a:spcPts val="0"/>
              </a:spcAft>
            </a:pPr>
            <a:r>
              <a:rPr lang="hu-HU" sz="1600" kern="100" dirty="0">
                <a:latin typeface="IBM Plex Sans" panose="020B0503050203000203" pitchFamily="34" charset="0"/>
                <a:ea typeface="NSimSun" panose="02010609030101010101" pitchFamily="49" charset="-122"/>
                <a:cs typeface="Lucida Sans" panose="020B0602030504020204" pitchFamily="34" charset="0"/>
              </a:rPr>
              <a:t>A </a:t>
            </a:r>
            <a:r>
              <a:rPr lang="hu-HU" sz="1600" b="1" kern="100" dirty="0">
                <a:latin typeface="IBM Plex Sans" panose="020B0503050203000203" pitchFamily="34" charset="0"/>
                <a:ea typeface="NSimSun" panose="02010609030101010101" pitchFamily="49" charset="-122"/>
                <a:cs typeface="Lucida Sans" panose="020B0602030504020204" pitchFamily="34" charset="0"/>
              </a:rPr>
              <a:t>&lt;Feldolgozás&gt; </a:t>
            </a:r>
            <a:r>
              <a:rPr lang="hu-HU" sz="1600" kern="100" dirty="0">
                <a:latin typeface="IBM Plex Sans" panose="020B0503050203000203" pitchFamily="34" charset="0"/>
                <a:ea typeface="NSimSun" panose="02010609030101010101" pitchFamily="49" charset="-122"/>
                <a:cs typeface="Lucida Sans" panose="020B0602030504020204" pitchFamily="34" charset="0"/>
              </a:rPr>
              <a:t>után lehet a munkafolyamatot megkezdeni. </a:t>
            </a:r>
          </a:p>
        </p:txBody>
      </p:sp>
      <p:sp>
        <p:nvSpPr>
          <p:cNvPr id="4" name="Téglalap 3">
            <a:extLst>
              <a:ext uri="{FF2B5EF4-FFF2-40B4-BE49-F238E27FC236}">
                <a16:creationId xmlns:a16="http://schemas.microsoft.com/office/drawing/2014/main" id="{0776BFDE-08C2-4C12-9CD4-9F6EE9273301}"/>
              </a:ext>
            </a:extLst>
          </p:cNvPr>
          <p:cNvSpPr/>
          <p:nvPr/>
        </p:nvSpPr>
        <p:spPr>
          <a:xfrm>
            <a:off x="717435" y="3990137"/>
            <a:ext cx="11012384" cy="1569660"/>
          </a:xfrm>
          <a:prstGeom prst="rect">
            <a:avLst/>
          </a:prstGeom>
          <a:solidFill>
            <a:schemeClr val="bg2"/>
          </a:solidFill>
        </p:spPr>
        <p:txBody>
          <a:bodyPr wrap="square">
            <a:spAutoFit/>
          </a:bodyPr>
          <a:lstStyle/>
          <a:p>
            <a:pPr>
              <a:spcAft>
                <a:spcPts val="0"/>
              </a:spcAft>
            </a:pPr>
            <a:r>
              <a:rPr lang="hu-HU" sz="1600" b="1" dirty="0">
                <a:latin typeface="IBM Plex Sans" panose="020B0503050203000203" pitchFamily="34" charset="0"/>
              </a:rPr>
              <a:t>A feldolgozásban nem vesznek részt </a:t>
            </a:r>
            <a:r>
              <a:rPr lang="hu-HU" sz="1600" dirty="0">
                <a:latin typeface="IBM Plex Sans" panose="020B0503050203000203" pitchFamily="34" charset="0"/>
              </a:rPr>
              <a:t>a 2-vel és 5-tel kezdődő nyilvántartási számú, illetve a következő jogcímű sorok: 45358 – reprezentáció, 45580 – választásnapi reprezentációs költség, 45528 – Számla szerinti kifizetés magánszemély részére, 45698 – Számla ÁFA tartalma, 73101 – reprezentáció, üzleti ajándék után fizetendő adó. A kizárás oka az, hogy ezeket a tételeket számla alapján kell kötelezettségként elszámolni.</a:t>
            </a:r>
          </a:p>
          <a:p>
            <a:pPr>
              <a:spcAft>
                <a:spcPts val="0"/>
              </a:spcAft>
            </a:pPr>
            <a:r>
              <a:rPr lang="hu-HU" sz="1600" dirty="0">
                <a:latin typeface="IBM Plex Sans" panose="020B0503050203000203" pitchFamily="34" charset="0"/>
              </a:rPr>
              <a:t>Amennyiben az adott napi fájlban csak olyan tétel van, ami ki van zárva a feldolgozásból, akkor a feldolgozó felület nem töltődik be és a felület tetején egy figyelmeztetés jelenik meg.</a:t>
            </a:r>
            <a:endParaRPr lang="hu-HU" sz="1600" kern="100" dirty="0">
              <a:latin typeface="IBM Plex Sans" panose="020B0503050203000203" pitchFamily="34" charset="0"/>
              <a:ea typeface="NSimSun" panose="02010609030101010101" pitchFamily="49" charset="-122"/>
              <a:cs typeface="Lucida Sans" panose="020B0602030504020204" pitchFamily="34" charset="0"/>
            </a:endParaRPr>
          </a:p>
        </p:txBody>
      </p:sp>
      <p:pic>
        <p:nvPicPr>
          <p:cNvPr id="11" name="Kép3">
            <a:extLst>
              <a:ext uri="{FF2B5EF4-FFF2-40B4-BE49-F238E27FC236}">
                <a16:creationId xmlns:a16="http://schemas.microsoft.com/office/drawing/2014/main" id="{7DA70029-5F44-4F74-915D-A137C9D5B507}"/>
              </a:ext>
            </a:extLst>
          </p:cNvPr>
          <p:cNvPicPr/>
          <p:nvPr/>
        </p:nvPicPr>
        <p:blipFill>
          <a:blip r:embed="rId2"/>
          <a:stretch>
            <a:fillRect/>
          </a:stretch>
        </p:blipFill>
        <p:spPr bwMode="auto">
          <a:xfrm>
            <a:off x="755299" y="1948274"/>
            <a:ext cx="7912608" cy="189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Kép16">
            <a:extLst>
              <a:ext uri="{FF2B5EF4-FFF2-40B4-BE49-F238E27FC236}">
                <a16:creationId xmlns:a16="http://schemas.microsoft.com/office/drawing/2014/main" id="{45599D2E-15FE-4BA9-AB96-9C0752F085DF}"/>
              </a:ext>
            </a:extLst>
          </p:cNvPr>
          <p:cNvPicPr>
            <a:picLocks/>
          </p:cNvPicPr>
          <p:nvPr/>
        </p:nvPicPr>
        <p:blipFill>
          <a:blip r:embed="rId3"/>
          <a:stretch>
            <a:fillRect/>
          </a:stretch>
        </p:blipFill>
        <p:spPr bwMode="auto">
          <a:xfrm>
            <a:off x="717435" y="5643443"/>
            <a:ext cx="11012384" cy="536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424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A feldolgozó felület általános bemutatása 1.</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621730"/>
            <a:ext cx="10974520" cy="646331"/>
          </a:xfrm>
          <a:prstGeom prst="rect">
            <a:avLst/>
          </a:prstGeom>
          <a:solidFill>
            <a:schemeClr val="bg2"/>
          </a:solidFill>
        </p:spPr>
        <p:txBody>
          <a:bodyPr wrap="square">
            <a:spAutoFit/>
          </a:bodyPr>
          <a:lstStyle/>
          <a:p>
            <a:r>
              <a:rPr lang="hu-HU" dirty="0">
                <a:latin typeface="IBM Plex Sans" panose="020B0503050203000203" pitchFamily="34" charset="0"/>
              </a:rPr>
              <a:t>A feldolgozó felület a következő adatokat tartalmazza: jogcím, másodlagos számlaszám, témaszám, </a:t>
            </a:r>
            <a:r>
              <a:rPr lang="hu-HU" dirty="0" err="1">
                <a:latin typeface="IBM Plex Sans" panose="020B0503050203000203" pitchFamily="34" charset="0"/>
              </a:rPr>
              <a:t>cofog</a:t>
            </a:r>
            <a:r>
              <a:rPr lang="hu-HU" dirty="0">
                <a:latin typeface="IBM Plex Sans" panose="020B0503050203000203" pitchFamily="34" charset="0"/>
              </a:rPr>
              <a:t>, nyilvántartási szám, kifizetendő járandóság, részletezőkód, részösszesen, maradvány összeg</a:t>
            </a:r>
          </a:p>
        </p:txBody>
      </p:sp>
      <p:sp>
        <p:nvSpPr>
          <p:cNvPr id="4" name="Téglalap 3">
            <a:extLst>
              <a:ext uri="{FF2B5EF4-FFF2-40B4-BE49-F238E27FC236}">
                <a16:creationId xmlns:a16="http://schemas.microsoft.com/office/drawing/2014/main" id="{0776BFDE-08C2-4C12-9CD4-9F6EE9273301}"/>
              </a:ext>
            </a:extLst>
          </p:cNvPr>
          <p:cNvSpPr/>
          <p:nvPr/>
        </p:nvSpPr>
        <p:spPr>
          <a:xfrm>
            <a:off x="8169311" y="2498740"/>
            <a:ext cx="3560508" cy="3785652"/>
          </a:xfrm>
          <a:prstGeom prst="rect">
            <a:avLst/>
          </a:prstGeom>
          <a:solidFill>
            <a:schemeClr val="bg2"/>
          </a:solidFill>
        </p:spPr>
        <p:txBody>
          <a:bodyPr wrap="square">
            <a:spAutoFit/>
          </a:bodyPr>
          <a:lstStyle/>
          <a:p>
            <a:r>
              <a:rPr lang="hu-HU" sz="2000" dirty="0">
                <a:latin typeface="IBM Plex Sans" panose="020B0503050203000203" pitchFamily="34" charset="0"/>
              </a:rPr>
              <a:t>A feldolgozó felületen az adatok két blokkban vannak feltüntetve:</a:t>
            </a:r>
          </a:p>
          <a:p>
            <a:r>
              <a:rPr lang="hu-HU" sz="2000" dirty="0">
                <a:latin typeface="IBM Plex Sans" panose="020B0503050203000203" pitchFamily="34" charset="0"/>
              </a:rPr>
              <a:t>- </a:t>
            </a:r>
            <a:r>
              <a:rPr lang="hu-HU" sz="2000" b="1" dirty="0">
                <a:latin typeface="IBM Plex Sans" panose="020B0503050203000203" pitchFamily="34" charset="0"/>
              </a:rPr>
              <a:t>Az első blokk </a:t>
            </a:r>
            <a:r>
              <a:rPr lang="hu-HU" sz="2000" dirty="0">
                <a:latin typeface="IBM Plex Sans" panose="020B0503050203000203" pitchFamily="34" charset="0"/>
              </a:rPr>
              <a:t>tartalmazza a rovatra elszámolt tételeket - - </a:t>
            </a:r>
            <a:r>
              <a:rPr lang="hu-HU" sz="2000" b="1" dirty="0">
                <a:latin typeface="IBM Plex Sans" panose="020B0503050203000203" pitchFamily="34" charset="0"/>
              </a:rPr>
              <a:t>A második blokk </a:t>
            </a:r>
            <a:r>
              <a:rPr lang="hu-HU" sz="2000" dirty="0">
                <a:latin typeface="IBM Plex Sans" panose="020B0503050203000203" pitchFamily="34" charset="0"/>
              </a:rPr>
              <a:t>pedig a csak pénzügyi számvitelben könyvelendő tételeket tartalmazza. Nyilvántartási szám:0000002 (társadalombiztosítási illetve családtámogatási kiadások)</a:t>
            </a:r>
          </a:p>
        </p:txBody>
      </p:sp>
      <p:pic>
        <p:nvPicPr>
          <p:cNvPr id="8" name="Kép4">
            <a:extLst>
              <a:ext uri="{FF2B5EF4-FFF2-40B4-BE49-F238E27FC236}">
                <a16:creationId xmlns:a16="http://schemas.microsoft.com/office/drawing/2014/main" id="{392DC270-68A3-4B51-8AFD-D81EBA369DD0}"/>
              </a:ext>
            </a:extLst>
          </p:cNvPr>
          <p:cNvPicPr/>
          <p:nvPr/>
        </p:nvPicPr>
        <p:blipFill>
          <a:blip r:embed="rId2"/>
          <a:stretch>
            <a:fillRect/>
          </a:stretch>
        </p:blipFill>
        <p:spPr bwMode="auto">
          <a:xfrm>
            <a:off x="755299" y="2530535"/>
            <a:ext cx="7273334" cy="371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119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A feldolgozó felület általános bemutatása 2.</a:t>
            </a:r>
          </a:p>
        </p:txBody>
      </p:sp>
      <p:sp>
        <p:nvSpPr>
          <p:cNvPr id="5" name="Téglalap 4">
            <a:extLst>
              <a:ext uri="{FF2B5EF4-FFF2-40B4-BE49-F238E27FC236}">
                <a16:creationId xmlns:a16="http://schemas.microsoft.com/office/drawing/2014/main" id="{74DE7B2D-1E4B-4434-9965-B564380D4EB1}"/>
              </a:ext>
            </a:extLst>
          </p:cNvPr>
          <p:cNvSpPr/>
          <p:nvPr/>
        </p:nvSpPr>
        <p:spPr>
          <a:xfrm>
            <a:off x="755299" y="1730700"/>
            <a:ext cx="5173228" cy="1323439"/>
          </a:xfrm>
          <a:prstGeom prst="rect">
            <a:avLst/>
          </a:prstGeom>
          <a:solidFill>
            <a:schemeClr val="bg2"/>
          </a:solidFill>
        </p:spPr>
        <p:txBody>
          <a:bodyPr wrap="square">
            <a:spAutoFit/>
          </a:bodyPr>
          <a:lstStyle/>
          <a:p>
            <a:r>
              <a:rPr lang="hu-HU" sz="2000" dirty="0">
                <a:latin typeface="IBM Plex Sans" panose="020B0503050203000203" pitchFamily="34" charset="0"/>
              </a:rPr>
              <a:t>A </a:t>
            </a:r>
            <a:r>
              <a:rPr lang="hu-HU" sz="2000" b="1" dirty="0">
                <a:latin typeface="IBM Plex Sans" panose="020B0503050203000203" pitchFamily="34" charset="0"/>
              </a:rPr>
              <a:t>rovatra elszámolt tételeknél </a:t>
            </a:r>
            <a:r>
              <a:rPr lang="hu-HU" sz="2000" dirty="0">
                <a:latin typeface="IBM Plex Sans" panose="020B0503050203000203" pitchFamily="34" charset="0"/>
              </a:rPr>
              <a:t>kötelező kötelezettségvállalást választani, bizonylatot létrehozni/választani, utalványrendeletet létrehozni/választani.</a:t>
            </a:r>
          </a:p>
        </p:txBody>
      </p:sp>
      <p:sp>
        <p:nvSpPr>
          <p:cNvPr id="4" name="Téglalap 3">
            <a:extLst>
              <a:ext uri="{FF2B5EF4-FFF2-40B4-BE49-F238E27FC236}">
                <a16:creationId xmlns:a16="http://schemas.microsoft.com/office/drawing/2014/main" id="{0776BFDE-08C2-4C12-9CD4-9F6EE9273301}"/>
              </a:ext>
            </a:extLst>
          </p:cNvPr>
          <p:cNvSpPr/>
          <p:nvPr/>
        </p:nvSpPr>
        <p:spPr>
          <a:xfrm>
            <a:off x="663191" y="4687760"/>
            <a:ext cx="11039506" cy="707886"/>
          </a:xfrm>
          <a:prstGeom prst="rect">
            <a:avLst/>
          </a:prstGeom>
          <a:solidFill>
            <a:schemeClr val="bg2"/>
          </a:solidFill>
        </p:spPr>
        <p:txBody>
          <a:bodyPr wrap="square">
            <a:spAutoFit/>
          </a:bodyPr>
          <a:lstStyle/>
          <a:p>
            <a:r>
              <a:rPr lang="hu-HU" sz="2000" dirty="0">
                <a:latin typeface="IBM Plex Sans" panose="020B0503050203000203" pitchFamily="34" charset="0"/>
              </a:rPr>
              <a:t>A számfejtési nap feldolgozása bárhol félbehagyható. Ahhoz, hogy ismételt belépéskor az addig elvégzett munkafolyamatok tárolva legyenek a </a:t>
            </a:r>
            <a:r>
              <a:rPr lang="hu-HU" sz="2000" b="1" dirty="0">
                <a:latin typeface="IBM Plex Sans" panose="020B0503050203000203" pitchFamily="34" charset="0"/>
              </a:rPr>
              <a:t>&lt;mentés&gt; </a:t>
            </a:r>
            <a:r>
              <a:rPr lang="hu-HU" sz="2000" dirty="0">
                <a:latin typeface="IBM Plex Sans" panose="020B0503050203000203" pitchFamily="34" charset="0"/>
              </a:rPr>
              <a:t>funkciót kell alkalmazni:</a:t>
            </a:r>
          </a:p>
        </p:txBody>
      </p:sp>
      <p:pic>
        <p:nvPicPr>
          <p:cNvPr id="6" name="Kép17">
            <a:extLst>
              <a:ext uri="{FF2B5EF4-FFF2-40B4-BE49-F238E27FC236}">
                <a16:creationId xmlns:a16="http://schemas.microsoft.com/office/drawing/2014/main" id="{4F775EAD-D5AE-4BC8-91E0-4B5B30E18E9E}"/>
              </a:ext>
            </a:extLst>
          </p:cNvPr>
          <p:cNvPicPr/>
          <p:nvPr/>
        </p:nvPicPr>
        <p:blipFill>
          <a:blip r:embed="rId2"/>
          <a:stretch>
            <a:fillRect/>
          </a:stretch>
        </p:blipFill>
        <p:spPr bwMode="auto">
          <a:xfrm>
            <a:off x="3430087" y="5508805"/>
            <a:ext cx="4658835" cy="693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Kép 6">
            <a:extLst>
              <a:ext uri="{FF2B5EF4-FFF2-40B4-BE49-F238E27FC236}">
                <a16:creationId xmlns:a16="http://schemas.microsoft.com/office/drawing/2014/main" id="{BD709ECE-2FD5-494E-9D35-96813A0B10AA}"/>
              </a:ext>
            </a:extLst>
          </p:cNvPr>
          <p:cNvPicPr>
            <a:picLocks noChangeAspect="1"/>
          </p:cNvPicPr>
          <p:nvPr/>
        </p:nvPicPr>
        <p:blipFill>
          <a:blip r:embed="rId3"/>
          <a:stretch>
            <a:fillRect/>
          </a:stretch>
        </p:blipFill>
        <p:spPr>
          <a:xfrm>
            <a:off x="1299850" y="3230343"/>
            <a:ext cx="3473116" cy="1281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 7">
            <a:extLst>
              <a:ext uri="{FF2B5EF4-FFF2-40B4-BE49-F238E27FC236}">
                <a16:creationId xmlns:a16="http://schemas.microsoft.com/office/drawing/2014/main" id="{37317E25-DE38-491F-8F9B-A2B9575ACA9A}"/>
              </a:ext>
            </a:extLst>
          </p:cNvPr>
          <p:cNvPicPr>
            <a:picLocks noChangeAspect="1"/>
          </p:cNvPicPr>
          <p:nvPr/>
        </p:nvPicPr>
        <p:blipFill>
          <a:blip r:embed="rId4"/>
          <a:stretch>
            <a:fillRect/>
          </a:stretch>
        </p:blipFill>
        <p:spPr>
          <a:xfrm>
            <a:off x="6721136" y="3230344"/>
            <a:ext cx="3973929" cy="1281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églalap 8">
            <a:extLst>
              <a:ext uri="{FF2B5EF4-FFF2-40B4-BE49-F238E27FC236}">
                <a16:creationId xmlns:a16="http://schemas.microsoft.com/office/drawing/2014/main" id="{46CF3258-1B49-4D14-92D6-0BC9E897713B}"/>
              </a:ext>
            </a:extLst>
          </p:cNvPr>
          <p:cNvSpPr/>
          <p:nvPr/>
        </p:nvSpPr>
        <p:spPr>
          <a:xfrm>
            <a:off x="6263475" y="1731702"/>
            <a:ext cx="5439222" cy="1200329"/>
          </a:xfrm>
          <a:prstGeom prst="rect">
            <a:avLst/>
          </a:prstGeom>
          <a:solidFill>
            <a:schemeClr val="bg2"/>
          </a:solidFill>
        </p:spPr>
        <p:txBody>
          <a:bodyPr wrap="square">
            <a:spAutoFit/>
          </a:bodyPr>
          <a:lstStyle/>
          <a:p>
            <a:r>
              <a:rPr lang="hu-HU" dirty="0">
                <a:latin typeface="IBM Plex Sans" panose="020B0503050203000203" pitchFamily="34" charset="0"/>
              </a:rPr>
              <a:t>A </a:t>
            </a:r>
            <a:r>
              <a:rPr lang="hu-HU" b="1" dirty="0">
                <a:latin typeface="IBM Plex Sans" panose="020B0503050203000203" pitchFamily="34" charset="0"/>
              </a:rPr>
              <a:t>TB/CST </a:t>
            </a:r>
            <a:r>
              <a:rPr lang="hu-HU" dirty="0">
                <a:latin typeface="IBM Plex Sans" panose="020B0503050203000203" pitchFamily="34" charset="0"/>
              </a:rPr>
              <a:t>elszámolási részen csak az utalványrendelet létrehozás/választás lehetséges és kötelező.</a:t>
            </a:r>
            <a:r>
              <a:rPr lang="hu-HU" kern="100" dirty="0">
                <a:latin typeface="IBM Plex Sans" panose="020B0503050203000203" pitchFamily="34" charset="0"/>
                <a:ea typeface="NSimSun" panose="02010609030101010101" pitchFamily="49" charset="-122"/>
                <a:cs typeface="Lucida Sans" panose="020B0602030504020204" pitchFamily="34" charset="0"/>
              </a:rPr>
              <a:t> </a:t>
            </a:r>
          </a:p>
          <a:p>
            <a:endParaRPr lang="hu-HU" kern="100" dirty="0">
              <a:latin typeface="IBM Plex Sans" panose="020B0503050203000203" pitchFamily="34" charset="0"/>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184487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A feldolgozó felület általános bemutatása 3.</a:t>
            </a:r>
          </a:p>
        </p:txBody>
      </p:sp>
      <p:sp>
        <p:nvSpPr>
          <p:cNvPr id="5" name="Téglalap 4">
            <a:extLst>
              <a:ext uri="{FF2B5EF4-FFF2-40B4-BE49-F238E27FC236}">
                <a16:creationId xmlns:a16="http://schemas.microsoft.com/office/drawing/2014/main" id="{74DE7B2D-1E4B-4434-9965-B564380D4EB1}"/>
              </a:ext>
            </a:extLst>
          </p:cNvPr>
          <p:cNvSpPr/>
          <p:nvPr/>
        </p:nvSpPr>
        <p:spPr>
          <a:xfrm>
            <a:off x="758648" y="3354566"/>
            <a:ext cx="10974520" cy="646331"/>
          </a:xfrm>
          <a:prstGeom prst="rect">
            <a:avLst/>
          </a:prstGeom>
          <a:solidFill>
            <a:schemeClr val="bg2"/>
          </a:solidFill>
        </p:spPr>
        <p:txBody>
          <a:bodyPr wrap="square">
            <a:spAutoFit/>
          </a:bodyPr>
          <a:lstStyle/>
          <a:p>
            <a:r>
              <a:rPr lang="hu-HU" dirty="0">
                <a:latin typeface="IBM Plex Sans" panose="020B0503050203000203" pitchFamily="34" charset="0"/>
              </a:rPr>
              <a:t>Az adatok szétbontását akkor célszerű megtenni, ha abban több kötelezettségvállaláshoz tartozó adat van, illetve ha egy sor több részletezőkódhoz tartozik.</a:t>
            </a:r>
          </a:p>
        </p:txBody>
      </p:sp>
      <p:pic>
        <p:nvPicPr>
          <p:cNvPr id="7" name="Kép 6">
            <a:extLst>
              <a:ext uri="{FF2B5EF4-FFF2-40B4-BE49-F238E27FC236}">
                <a16:creationId xmlns:a16="http://schemas.microsoft.com/office/drawing/2014/main" id="{5BA2EFE3-CF6F-4E09-A80C-11093A6A7ABA}"/>
              </a:ext>
            </a:extLst>
          </p:cNvPr>
          <p:cNvPicPr>
            <a:picLocks noChangeAspect="1"/>
          </p:cNvPicPr>
          <p:nvPr/>
        </p:nvPicPr>
        <p:blipFill>
          <a:blip r:embed="rId2"/>
          <a:stretch>
            <a:fillRect/>
          </a:stretch>
        </p:blipFill>
        <p:spPr>
          <a:xfrm>
            <a:off x="755298" y="2476149"/>
            <a:ext cx="4158346" cy="646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 7">
            <a:extLst>
              <a:ext uri="{FF2B5EF4-FFF2-40B4-BE49-F238E27FC236}">
                <a16:creationId xmlns:a16="http://schemas.microsoft.com/office/drawing/2014/main" id="{9E430ED6-3F3E-4972-9D39-1A445597C775}"/>
              </a:ext>
            </a:extLst>
          </p:cNvPr>
          <p:cNvPicPr>
            <a:picLocks noChangeAspect="1"/>
          </p:cNvPicPr>
          <p:nvPr/>
        </p:nvPicPr>
        <p:blipFill>
          <a:blip r:embed="rId3"/>
          <a:stretch>
            <a:fillRect/>
          </a:stretch>
        </p:blipFill>
        <p:spPr>
          <a:xfrm>
            <a:off x="755298" y="4100873"/>
            <a:ext cx="10974520" cy="1969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églalap 3">
            <a:extLst>
              <a:ext uri="{FF2B5EF4-FFF2-40B4-BE49-F238E27FC236}">
                <a16:creationId xmlns:a16="http://schemas.microsoft.com/office/drawing/2014/main" id="{16E3FCF1-CEF0-4CB3-A2F3-D09E68FB40AA}"/>
              </a:ext>
            </a:extLst>
          </p:cNvPr>
          <p:cNvSpPr/>
          <p:nvPr/>
        </p:nvSpPr>
        <p:spPr>
          <a:xfrm>
            <a:off x="5265336" y="2476148"/>
            <a:ext cx="6464482" cy="646331"/>
          </a:xfrm>
          <a:prstGeom prst="rect">
            <a:avLst/>
          </a:prstGeom>
          <a:solidFill>
            <a:schemeClr val="bg2"/>
          </a:solidFill>
        </p:spPr>
        <p:txBody>
          <a:bodyPr wrap="square">
            <a:spAutoFit/>
          </a:bodyPr>
          <a:lstStyle/>
          <a:p>
            <a:r>
              <a:rPr lang="hu-HU" dirty="0">
                <a:latin typeface="IBM Plex Sans" panose="020B0503050203000203" pitchFamily="34" charset="0"/>
              </a:rPr>
              <a:t>A </a:t>
            </a:r>
            <a:r>
              <a:rPr lang="hu-HU" b="1" dirty="0">
                <a:latin typeface="IBM Plex Sans" panose="020B0503050203000203" pitchFamily="34" charset="0"/>
              </a:rPr>
              <a:t>Bontó tábla blokkok </a:t>
            </a:r>
            <a:r>
              <a:rPr lang="hu-HU" dirty="0">
                <a:latin typeface="IBM Plex Sans" panose="020B0503050203000203" pitchFamily="34" charset="0"/>
              </a:rPr>
              <a:t>segítségével a számfejtési sorok kifizetendő járandóság értékei tetszőlegesen szétbonthatók.</a:t>
            </a:r>
          </a:p>
        </p:txBody>
      </p:sp>
      <p:pic>
        <p:nvPicPr>
          <p:cNvPr id="6" name="Kép 5">
            <a:extLst>
              <a:ext uri="{FF2B5EF4-FFF2-40B4-BE49-F238E27FC236}">
                <a16:creationId xmlns:a16="http://schemas.microsoft.com/office/drawing/2014/main" id="{3A1C23E7-EBAD-4D2C-9ABD-78EDA3AD4955}"/>
              </a:ext>
            </a:extLst>
          </p:cNvPr>
          <p:cNvPicPr>
            <a:picLocks noChangeAspect="1"/>
          </p:cNvPicPr>
          <p:nvPr/>
        </p:nvPicPr>
        <p:blipFill>
          <a:blip r:embed="rId4"/>
          <a:stretch>
            <a:fillRect/>
          </a:stretch>
        </p:blipFill>
        <p:spPr>
          <a:xfrm>
            <a:off x="755299" y="1751552"/>
            <a:ext cx="4158346" cy="400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églalap 8">
            <a:extLst>
              <a:ext uri="{FF2B5EF4-FFF2-40B4-BE49-F238E27FC236}">
                <a16:creationId xmlns:a16="http://schemas.microsoft.com/office/drawing/2014/main" id="{37E20555-896C-43C9-A144-D327DE7C67F4}"/>
              </a:ext>
            </a:extLst>
          </p:cNvPr>
          <p:cNvSpPr/>
          <p:nvPr/>
        </p:nvSpPr>
        <p:spPr>
          <a:xfrm>
            <a:off x="5265336" y="1648725"/>
            <a:ext cx="6464482" cy="646331"/>
          </a:xfrm>
          <a:prstGeom prst="rect">
            <a:avLst/>
          </a:prstGeom>
          <a:solidFill>
            <a:schemeClr val="bg2"/>
          </a:solidFill>
        </p:spPr>
        <p:txBody>
          <a:bodyPr wrap="square">
            <a:spAutoFit/>
          </a:bodyPr>
          <a:lstStyle/>
          <a:p>
            <a:r>
              <a:rPr lang="hu-HU" dirty="0">
                <a:latin typeface="IBM Plex Sans" panose="020B0503050203000203" pitchFamily="34" charset="0"/>
              </a:rPr>
              <a:t>A felület elhagyásához lehetőleg a </a:t>
            </a:r>
            <a:r>
              <a:rPr lang="hu-HU" b="1" dirty="0">
                <a:latin typeface="IBM Plex Sans" panose="020B0503050203000203" pitchFamily="34" charset="0"/>
              </a:rPr>
              <a:t>&lt;Vissza a listafelületre&gt; </a:t>
            </a:r>
            <a:r>
              <a:rPr lang="hu-HU" dirty="0">
                <a:latin typeface="IBM Plex Sans" panose="020B0503050203000203" pitchFamily="34" charset="0"/>
              </a:rPr>
              <a:t>gombot használjuk.</a:t>
            </a:r>
            <a:endParaRPr lang="hu-HU" dirty="0"/>
          </a:p>
        </p:txBody>
      </p:sp>
    </p:spTree>
    <p:extLst>
      <p:ext uri="{BB962C8B-B14F-4D97-AF65-F5344CB8AC3E}">
        <p14:creationId xmlns:p14="http://schemas.microsoft.com/office/powerpoint/2010/main" val="344541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DB4ADD39-7562-4CF7-95AB-89075A20871E}"/>
              </a:ext>
            </a:extLst>
          </p:cNvPr>
          <p:cNvSpPr/>
          <p:nvPr/>
        </p:nvSpPr>
        <p:spPr>
          <a:xfrm>
            <a:off x="663191" y="612949"/>
            <a:ext cx="5815374" cy="461665"/>
          </a:xfrm>
          <a:prstGeom prst="rect">
            <a:avLst/>
          </a:prstGeom>
        </p:spPr>
        <p:txBody>
          <a:bodyPr wrap="square">
            <a:spAutoFit/>
          </a:bodyPr>
          <a:lstStyle/>
          <a:p>
            <a:r>
              <a:rPr lang="hu-HU" sz="2400" b="1" dirty="0">
                <a:solidFill>
                  <a:schemeClr val="tx2"/>
                </a:solidFill>
                <a:latin typeface="IBM Plex Sans" panose="020B0503050203000203" pitchFamily="34" charset="0"/>
              </a:rPr>
              <a:t>KIRA adatok feldolgozása</a:t>
            </a:r>
          </a:p>
        </p:txBody>
      </p:sp>
      <p:sp>
        <p:nvSpPr>
          <p:cNvPr id="3" name="Téglalap 2">
            <a:extLst>
              <a:ext uri="{FF2B5EF4-FFF2-40B4-BE49-F238E27FC236}">
                <a16:creationId xmlns:a16="http://schemas.microsoft.com/office/drawing/2014/main" id="{71CC46DD-4448-4CD5-B658-95EFEF23745B}"/>
              </a:ext>
            </a:extLst>
          </p:cNvPr>
          <p:cNvSpPr/>
          <p:nvPr/>
        </p:nvSpPr>
        <p:spPr>
          <a:xfrm>
            <a:off x="755299" y="1097645"/>
            <a:ext cx="10974520" cy="400110"/>
          </a:xfrm>
          <a:prstGeom prst="rect">
            <a:avLst/>
          </a:prstGeom>
          <a:solidFill>
            <a:schemeClr val="tx2"/>
          </a:solidFill>
        </p:spPr>
        <p:txBody>
          <a:bodyPr wrap="square">
            <a:spAutoFit/>
          </a:bodyPr>
          <a:lstStyle/>
          <a:p>
            <a:r>
              <a:rPr lang="hu-HU" sz="2000" dirty="0">
                <a:solidFill>
                  <a:schemeClr val="bg1"/>
                </a:solidFill>
                <a:latin typeface="IBM Plex Sans" panose="020B0503050203000203" pitchFamily="34" charset="0"/>
              </a:rPr>
              <a:t>A feldolgozó felület általános bemutatása 4.</a:t>
            </a:r>
          </a:p>
        </p:txBody>
      </p:sp>
      <p:sp>
        <p:nvSpPr>
          <p:cNvPr id="5" name="Téglalap 4">
            <a:extLst>
              <a:ext uri="{FF2B5EF4-FFF2-40B4-BE49-F238E27FC236}">
                <a16:creationId xmlns:a16="http://schemas.microsoft.com/office/drawing/2014/main" id="{74DE7B2D-1E4B-4434-9965-B564380D4EB1}"/>
              </a:ext>
            </a:extLst>
          </p:cNvPr>
          <p:cNvSpPr/>
          <p:nvPr/>
        </p:nvSpPr>
        <p:spPr>
          <a:xfrm>
            <a:off x="755298" y="1703932"/>
            <a:ext cx="10974520" cy="923330"/>
          </a:xfrm>
          <a:prstGeom prst="rect">
            <a:avLst/>
          </a:prstGeom>
          <a:solidFill>
            <a:schemeClr val="bg2"/>
          </a:solidFill>
        </p:spPr>
        <p:txBody>
          <a:bodyPr wrap="square">
            <a:spAutoFit/>
          </a:bodyPr>
          <a:lstStyle/>
          <a:p>
            <a:r>
              <a:rPr lang="hu-HU" dirty="0">
                <a:latin typeface="IBM Plex Sans" panose="020B0503050203000203" pitchFamily="34" charset="0"/>
              </a:rPr>
              <a:t>Mindkét blokk szabadon bontható több további oszlopra a „Bontó tábla blokkok”-</a:t>
            </a:r>
            <a:r>
              <a:rPr lang="hu-HU" dirty="0" err="1">
                <a:latin typeface="IBM Plex Sans" panose="020B0503050203000203" pitchFamily="34" charset="0"/>
              </a:rPr>
              <a:t>ba</a:t>
            </a:r>
            <a:r>
              <a:rPr lang="hu-HU" dirty="0">
                <a:latin typeface="IBM Plex Sans" panose="020B0503050203000203" pitchFamily="34" charset="0"/>
              </a:rPr>
              <a:t> beírt szám alapján. Amennyiben az adatokat nem akarjuk szétbontani a „Bontó tábla blokkok” mezőbe beírt 1 érték melletti &lt;Beállítás&gt; gomb hatására a program </a:t>
            </a:r>
            <a:r>
              <a:rPr lang="hu-HU" b="1" dirty="0">
                <a:latin typeface="IBM Plex Sans" panose="020B0503050203000203" pitchFamily="34" charset="0"/>
              </a:rPr>
              <a:t>az adatokat előtölti </a:t>
            </a:r>
            <a:r>
              <a:rPr lang="hu-HU" dirty="0">
                <a:latin typeface="IBM Plex Sans" panose="020B0503050203000203" pitchFamily="34" charset="0"/>
              </a:rPr>
              <a:t>a „Részösszesen” oszlopba</a:t>
            </a:r>
          </a:p>
        </p:txBody>
      </p:sp>
      <p:pic>
        <p:nvPicPr>
          <p:cNvPr id="7" name="Kép 6">
            <a:extLst>
              <a:ext uri="{FF2B5EF4-FFF2-40B4-BE49-F238E27FC236}">
                <a16:creationId xmlns:a16="http://schemas.microsoft.com/office/drawing/2014/main" id="{01ED2D4E-07D0-4CCD-A399-3B4D6ACFBBC6}"/>
              </a:ext>
            </a:extLst>
          </p:cNvPr>
          <p:cNvPicPr>
            <a:picLocks noChangeAspect="1"/>
          </p:cNvPicPr>
          <p:nvPr/>
        </p:nvPicPr>
        <p:blipFill>
          <a:blip r:embed="rId2"/>
          <a:stretch>
            <a:fillRect/>
          </a:stretch>
        </p:blipFill>
        <p:spPr>
          <a:xfrm>
            <a:off x="1289128" y="2713619"/>
            <a:ext cx="9906859" cy="3337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5474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dom színek">
      <a:dk1>
        <a:sysClr val="windowText" lastClr="000000"/>
      </a:dk1>
      <a:lt1>
        <a:sysClr val="window" lastClr="FFFFFF"/>
      </a:lt1>
      <a:dk2>
        <a:srgbClr val="4066FF"/>
      </a:dk2>
      <a:lt2>
        <a:srgbClr val="90F04B"/>
      </a:lt2>
      <a:accent1>
        <a:srgbClr val="F3F4F5"/>
      </a:accent1>
      <a:accent2>
        <a:srgbClr val="DAE1E5"/>
      </a:accent2>
      <a:accent3>
        <a:srgbClr val="B4BEC4"/>
      </a:accent3>
      <a:accent4>
        <a:srgbClr val="71787C"/>
      </a:accent4>
      <a:accent5>
        <a:srgbClr val="3B3E35"/>
      </a:accent5>
      <a:accent6>
        <a:srgbClr val="1D1F21"/>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3635</Words>
  <Application>Microsoft Office PowerPoint</Application>
  <PresentationFormat>Szélesvásznú</PresentationFormat>
  <Paragraphs>246</Paragraphs>
  <Slides>42</Slides>
  <Notes>0</Notes>
  <HiddenSlides>0</HiddenSlides>
  <MMClips>0</MMClips>
  <ScaleCrop>false</ScaleCrop>
  <HeadingPairs>
    <vt:vector size="6" baseType="variant">
      <vt:variant>
        <vt:lpstr>Használt betűtípusok</vt:lpstr>
      </vt:variant>
      <vt:variant>
        <vt:i4>11</vt:i4>
      </vt:variant>
      <vt:variant>
        <vt:lpstr>Téma</vt:lpstr>
      </vt:variant>
      <vt:variant>
        <vt:i4>2</vt:i4>
      </vt:variant>
      <vt:variant>
        <vt:lpstr>Diacímek</vt:lpstr>
      </vt:variant>
      <vt:variant>
        <vt:i4>42</vt:i4>
      </vt:variant>
    </vt:vector>
  </HeadingPairs>
  <TitlesOfParts>
    <vt:vector size="55" baseType="lpstr">
      <vt:lpstr>NSimSun</vt:lpstr>
      <vt:lpstr>Arial</vt:lpstr>
      <vt:lpstr>Bebas Neue</vt:lpstr>
      <vt:lpstr>Calibri</vt:lpstr>
      <vt:lpstr>Calibri Light</vt:lpstr>
      <vt:lpstr>IBM Plex Sans</vt:lpstr>
      <vt:lpstr>IBM Plex Sans Medium</vt:lpstr>
      <vt:lpstr>Liberation Serif</vt:lpstr>
      <vt:lpstr>Lucida Sans</vt:lpstr>
      <vt:lpstr>Montserrat</vt:lpstr>
      <vt:lpstr>Roboto Mono</vt:lpstr>
      <vt:lpstr>Office Theme</vt:lpstr>
      <vt:lpstr>1_Office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2022-02-05T07:32:57Z</dcterms:created>
  <dcterms:modified xsi:type="dcterms:W3CDTF">2022-02-07T07:15:13Z</dcterms:modified>
  <cp:contentStatus>Végleges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