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9" r:id="rId4"/>
    <p:sldId id="295" r:id="rId5"/>
    <p:sldId id="283" r:id="rId6"/>
    <p:sldId id="296" r:id="rId7"/>
    <p:sldId id="306" r:id="rId8"/>
    <p:sldId id="289" r:id="rId9"/>
    <p:sldId id="297" r:id="rId10"/>
    <p:sldId id="298" r:id="rId11"/>
    <p:sldId id="281" r:id="rId12"/>
    <p:sldId id="305" r:id="rId13"/>
    <p:sldId id="288" r:id="rId14"/>
    <p:sldId id="293" r:id="rId15"/>
    <p:sldId id="304" r:id="rId16"/>
    <p:sldId id="300" r:id="rId17"/>
    <p:sldId id="301" r:id="rId18"/>
    <p:sldId id="302" r:id="rId19"/>
    <p:sldId id="299" r:id="rId20"/>
    <p:sldId id="268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106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F7828-F04F-4811-922B-493B64EA939A}" type="datetimeFigureOut">
              <a:rPr lang="hu-HU" smtClean="0"/>
              <a:t>2025. 11. 14.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FBC4A-F23F-429A-B646-A6F8FFC1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850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10DEAD-D9F8-4B59-9953-39F7B9B0A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8732BC2-8E28-49CA-A474-877DC6884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73B832A-3A43-47EB-B6C3-7CDB91B2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DF23-E078-4789-9F6B-F9761061BB70}" type="datetime1">
              <a:rPr lang="hu-HU" smtClean="0"/>
              <a:t>2025. 11. 14.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ECA1815-E609-4E50-981D-35CA3AF7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B2AAD4-02C6-4B70-9D3B-64E1F4F1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FF87-2C31-4172-A305-13051DB2D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628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B14262-C895-4125-964E-6A8E9A3F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40127B5-EE8C-4ACB-93C7-71D790FA2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E6692C-65B6-4DFC-BFB5-D9546D0F2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969B-DE31-495C-A50F-FA590383F139}" type="datetime1">
              <a:rPr lang="hu-HU" smtClean="0"/>
              <a:t>2025. 11. 14.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FE178C4-60DD-48E1-9770-23397B6E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EC8C7FB-9850-42C2-97AB-1238B5CF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FF87-2C31-4172-A305-13051DB2D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664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88541B8-F92C-41B6-ADD0-444B91F70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ECD55A3-9E80-461B-A515-FAB9D2569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A0967BE-AE38-4349-8536-E9A34D2E5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E256-E966-4005-B745-E86C9B42F126}" type="datetime1">
              <a:rPr lang="hu-HU" smtClean="0"/>
              <a:t>2025. 11. 14.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2160F8-FE2E-45E6-B5F1-22723B9A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7C66D69-7906-4138-8368-CFD3020B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FF87-2C31-4172-A305-13051DB2D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532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0CC2A7-E0BA-4206-8C5B-5E2A95C5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100C58-EEA6-4160-8E8A-892D4491C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05ED6A4-501D-4537-A0C7-2A2A8929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B04B-DA9E-431B-A150-C53FD9089147}" type="datetime1">
              <a:rPr lang="hu-HU" smtClean="0"/>
              <a:t>2025. 11. 14.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22F03A8-7068-49CC-8EA9-5AAA629F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63431DF-1667-47FF-8AD0-0DAB7D9B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FF87-2C31-4172-A305-13051DB2D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602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926825-C30F-4864-BDA0-089E9AC2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5B749F2-8681-449F-8335-1726B4133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795AFB-D2C6-4D4E-AC51-A0AC98CD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D08B-C1DA-4AC4-9D2D-8F1412D67E88}" type="datetime1">
              <a:rPr lang="hu-HU" smtClean="0"/>
              <a:t>2025. 11. 14.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22B684-C0C8-4141-A772-F6B170B2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78B88FB-343D-483D-8CD7-64599F0C6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FF87-2C31-4172-A305-13051DB2D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983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32D8E3-5A52-44B5-8E8D-C4F93BAE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AD339C-5E57-4B80-893A-AA68C26AD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0AB122B-91DC-4B39-9D91-47414A566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9638E9D-B66C-4FDC-9ABC-406ABF2F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465E-2B8F-4B04-98DF-87748E61F769}" type="datetime1">
              <a:rPr lang="hu-HU" smtClean="0"/>
              <a:t>2025. 11. 14.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058ED6C-2C47-4AAE-AF90-2AEF59E5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AA5AA9-2131-4BBC-B096-B87C9E55A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FF87-2C31-4172-A305-13051DB2D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897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931FF7-7C1A-4489-AB4C-1261196E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DC05363-8B94-43DD-B7BD-96990174E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AFDA28E-AF2C-4B9F-82E3-D1E5FD18E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3D09426-13DE-46E9-AA86-6FA2F84BB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BB70F74-B5F4-41A3-B856-8DB92D44B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5CDF344-5895-4310-8B20-DCA1657E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85BD-AB97-4D59-A238-8733BBA499F8}" type="datetime1">
              <a:rPr lang="hu-HU" smtClean="0"/>
              <a:t>2025. 11. 14.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5E6EA4C-9BEC-4556-BF23-41DA5C51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019C11B-9B51-4133-9192-08A10230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FF87-2C31-4172-A305-13051DB2D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66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36F235-2304-45F5-AA30-48DBB5F9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7362A5E-B13E-4267-A007-BE34BE79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FB28-7B5A-4A9C-B47A-652A1EF83A18}" type="datetime1">
              <a:rPr lang="hu-HU" smtClean="0"/>
              <a:t>2025. 11. 14.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CC63AD0-1B08-4878-B7E4-6BC0B077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AAA20E2-ADFA-4B8B-923D-6297AA6D6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FF87-2C31-4172-A305-13051DB2D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972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36B7C15-F5EA-4854-9111-49A03D58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0EA7-68FA-4762-AB4D-8FBE2CE5C473}" type="datetime1">
              <a:rPr lang="hu-HU" smtClean="0"/>
              <a:t>2025. 11. 14.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B11F0C5-E94C-440F-B31B-6B6E8CD9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04EF498-EDC4-4091-B44E-E8017A47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FF87-2C31-4172-A305-13051DB2D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30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CF8B9F-C71A-4818-A010-F6DA2FB2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BC58C7-0628-4E4D-8127-E8C5F6517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F5EB552-9093-4C11-B32A-7ED40B8FB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DB6C733-D155-4094-B797-BE41B7A9C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98F6-7C93-4B03-A88A-B2894666DE40}" type="datetime1">
              <a:rPr lang="hu-HU" smtClean="0"/>
              <a:t>2025. 11. 14.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5C029A7-688E-44FC-952F-C69BE00FB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DA29809-458D-425F-9B44-EDC97F5F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FF87-2C31-4172-A305-13051DB2D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858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0F6639-1E05-40EF-B316-D3B21781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055AD8B-A35D-4D18-99B7-B30F05D8F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A1A9936-3809-4983-BE25-A6200FDCB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B07C27D-8F8B-4BAC-AB7E-373BB788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6FFC-90CF-478D-89DB-97B944FE2054}" type="datetime1">
              <a:rPr lang="hu-HU" smtClean="0"/>
              <a:t>2025. 11. 14.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45E6804-E886-491C-9A93-9D9586BB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01AA42F-5698-4813-97B9-BC129BD7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FF87-2C31-4172-A305-13051DB2D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340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01FC178-A5B7-4262-9178-6AE9F8CF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D228BC2-88E2-4021-A592-04D446126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63F4F35-8CF4-48AA-85BE-B4FA19146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86DB3-D051-4769-A087-7972D142C4E7}" type="datetime1">
              <a:rPr lang="hu-HU" smtClean="0"/>
              <a:t>2025. 11. 14.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765F09E-D212-4D45-8F98-739ECFCD0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AD4BE61-A5AC-440A-AD26-878BB7741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BFF87-2C31-4172-A305-13051DB2D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243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D29F07C3-ABC1-48C3-B3E8-B07D0BD6B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69C048A7-5440-4382-BDAF-9D4B9779E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95" y="671843"/>
            <a:ext cx="1748668" cy="1214644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70F97309-5CA4-4286-9818-5D07EE2AF103}"/>
              </a:ext>
            </a:extLst>
          </p:cNvPr>
          <p:cNvSpPr txBox="1"/>
          <p:nvPr/>
        </p:nvSpPr>
        <p:spPr>
          <a:xfrm>
            <a:off x="791187" y="2815319"/>
            <a:ext cx="11067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  <a:latin typeface="Garamond" panose="02020404030301010803" pitchFamily="18" charset="0"/>
              </a:rPr>
              <a:t>A helyi önkormányzatok számvevőszéki ellenőrzése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1AB3204E-41C1-442B-AF8D-C3F2679105ED}"/>
              </a:ext>
            </a:extLst>
          </p:cNvPr>
          <p:cNvSpPr txBox="1"/>
          <p:nvPr/>
        </p:nvSpPr>
        <p:spPr>
          <a:xfrm>
            <a:off x="791187" y="4328926"/>
            <a:ext cx="958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Dr. Baffia Gergely ellenőrzési igazgató</a:t>
            </a:r>
          </a:p>
          <a:p>
            <a:r>
              <a:rPr lang="hu-HU" sz="2800" dirty="0">
                <a:solidFill>
                  <a:schemeClr val="bg1"/>
                </a:solidFill>
                <a:latin typeface="Garamond" panose="02020404030301010803" pitchFamily="18" charset="0"/>
              </a:rPr>
              <a:t>Ellenőrzési Igazgatóság II.</a:t>
            </a:r>
          </a:p>
        </p:txBody>
      </p: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7865FCDB-E354-456E-ABED-68E4DAF6ED52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69A2C446-B566-49BB-85CA-58CF7F9B0071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FCB52D36-1FBF-4C5A-8BDD-B7D6591CAF9F}"/>
              </a:ext>
            </a:extLst>
          </p:cNvPr>
          <p:cNvSpPr txBox="1"/>
          <p:nvPr/>
        </p:nvSpPr>
        <p:spPr>
          <a:xfrm>
            <a:off x="4545623" y="6163552"/>
            <a:ext cx="731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chemeClr val="bg1"/>
                </a:solidFill>
                <a:latin typeface="Garamond" panose="02020404030301010803" pitchFamily="18" charset="0"/>
              </a:rPr>
              <a:t>XXV. Önkormányzati Költségvetési és Adókonferencia| Eger| 2025.11.19.</a:t>
            </a:r>
          </a:p>
        </p:txBody>
      </p:sp>
    </p:spTree>
    <p:extLst>
      <p:ext uri="{BB962C8B-B14F-4D97-AF65-F5344CB8AC3E}">
        <p14:creationId xmlns:p14="http://schemas.microsoft.com/office/powerpoint/2010/main" val="222349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9ECA5-B5BD-12FE-DE72-43076BDBC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FB0F01A5-8966-7395-3900-18D1CC613690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B1BDE531-A7C6-6036-F17B-5D31125E4C88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B7FD0DDC-ADF2-7AF7-0F7E-C52A270D70DA}"/>
              </a:ext>
            </a:extLst>
          </p:cNvPr>
          <p:cNvSpPr txBox="1"/>
          <p:nvPr/>
        </p:nvSpPr>
        <p:spPr>
          <a:xfrm>
            <a:off x="508485" y="508529"/>
            <a:ext cx="1025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+mj-lt"/>
              </a:rPr>
              <a:t>IT, utóellenőrzés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889D4D5-5AA8-B947-A6D7-3361E93C6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" y="6044889"/>
            <a:ext cx="983331" cy="76377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E86CF473-14E5-B663-0A65-9CA5A2C5A006}"/>
              </a:ext>
            </a:extLst>
          </p:cNvPr>
          <p:cNvCxnSpPr>
            <a:cxnSpLocks/>
          </p:cNvCxnSpPr>
          <p:nvPr/>
        </p:nvCxnSpPr>
        <p:spPr>
          <a:xfrm>
            <a:off x="636104" y="1214252"/>
            <a:ext cx="11555896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8F6D93A-6FF0-825D-5C6B-DFB4C6A7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876" y="6217075"/>
            <a:ext cx="2743200" cy="365125"/>
          </a:xfrm>
        </p:spPr>
        <p:txBody>
          <a:bodyPr/>
          <a:lstStyle/>
          <a:p>
            <a:fld id="{976BFF87-2C31-4172-A305-13051DB2D5D9}" type="slidenum">
              <a:rPr lang="hu-HU" sz="1800" smtClean="0">
                <a:solidFill>
                  <a:srgbClr val="002147"/>
                </a:solidFill>
                <a:latin typeface="Garamond" panose="02020404030301010803" pitchFamily="18" charset="0"/>
              </a:rPr>
              <a:t>10</a:t>
            </a:fld>
            <a:endParaRPr lang="hu-HU" sz="1800" dirty="0">
              <a:solidFill>
                <a:srgbClr val="002147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88BF9941-1CF4-9000-89CB-94F3A5000B9C}"/>
              </a:ext>
            </a:extLst>
          </p:cNvPr>
          <p:cNvSpPr txBox="1"/>
          <p:nvPr/>
        </p:nvSpPr>
        <p:spPr>
          <a:xfrm>
            <a:off x="480713" y="6212868"/>
            <a:ext cx="112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147"/>
                </a:solidFill>
                <a:latin typeface="Garamond" panose="02020404030301010803" pitchFamily="18" charset="0"/>
              </a:rPr>
              <a:t>XXV. Önkormányzati Költségvetési és Adókonferencia| dr. Baffia Gergely| Eger | 2025.11.19.|  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6C8DD17-6395-428E-B42F-983B7998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61" y="1597659"/>
            <a:ext cx="10903226" cy="366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3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B300CE16-1551-45E8-9087-10B81D6638F3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1123879D-D8DD-456D-9D1A-70731DD73669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5D9B505C-FEAF-4E4E-9FD6-AEEF3CD75DE7}"/>
              </a:ext>
            </a:extLst>
          </p:cNvPr>
          <p:cNvSpPr txBox="1"/>
          <p:nvPr/>
        </p:nvSpPr>
        <p:spPr>
          <a:xfrm>
            <a:off x="508485" y="508529"/>
            <a:ext cx="1025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+mj-lt"/>
              </a:rPr>
              <a:t>Problémák az önkormányzatok működésében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21954AF1-98AF-413A-8FF9-40FEFABD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" y="6044889"/>
            <a:ext cx="983331" cy="76377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EA0D4AE5-54A0-4DBD-B179-C2AB317F5659}"/>
              </a:ext>
            </a:extLst>
          </p:cNvPr>
          <p:cNvCxnSpPr>
            <a:cxnSpLocks/>
          </p:cNvCxnSpPr>
          <p:nvPr/>
        </p:nvCxnSpPr>
        <p:spPr>
          <a:xfrm>
            <a:off x="636104" y="1214252"/>
            <a:ext cx="11555896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D8F9EFF-C284-45B1-905D-900EA59D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876" y="6217075"/>
            <a:ext cx="2743200" cy="365125"/>
          </a:xfrm>
        </p:spPr>
        <p:txBody>
          <a:bodyPr/>
          <a:lstStyle/>
          <a:p>
            <a:fld id="{976BFF87-2C31-4172-A305-13051DB2D5D9}" type="slidenum">
              <a:rPr lang="hu-HU" sz="1800" smtClean="0">
                <a:solidFill>
                  <a:srgbClr val="002147"/>
                </a:solidFill>
                <a:latin typeface="Garamond" panose="02020404030301010803" pitchFamily="18" charset="0"/>
              </a:rPr>
              <a:t>11</a:t>
            </a:fld>
            <a:endParaRPr lang="hu-HU" sz="1800" dirty="0">
              <a:solidFill>
                <a:srgbClr val="002147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61D5B12E-01DF-475E-9093-5B6FABCF2DFD}"/>
              </a:ext>
            </a:extLst>
          </p:cNvPr>
          <p:cNvSpPr txBox="1"/>
          <p:nvPr/>
        </p:nvSpPr>
        <p:spPr>
          <a:xfrm>
            <a:off x="480713" y="6212868"/>
            <a:ext cx="112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147"/>
                </a:solidFill>
                <a:latin typeface="Garamond" panose="02020404030301010803" pitchFamily="18" charset="0"/>
              </a:rPr>
              <a:t>XXV. Önkormányzati Költségvetési és Adókonferencia| dr. Baffia Gergely| Eger | 2025.11.19.|   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8E28150F-DC3C-49A0-AD22-C41493746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539" y="1225255"/>
            <a:ext cx="3971925" cy="453390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E10F973A-FF13-40BA-B9A2-BD2864CE1C99}"/>
              </a:ext>
            </a:extLst>
          </p:cNvPr>
          <p:cNvSpPr txBox="1"/>
          <p:nvPr/>
        </p:nvSpPr>
        <p:spPr>
          <a:xfrm>
            <a:off x="636104" y="1430936"/>
            <a:ext cx="11075183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b="1" dirty="0">
                <a:solidFill>
                  <a:srgbClr val="002147"/>
                </a:solidFill>
                <a:latin typeface="Calibri" panose="020F0502020204030204" pitchFamily="34" charset="0"/>
              </a:rPr>
              <a:t>Visszatérő problémák: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2147"/>
                </a:solidFill>
                <a:latin typeface="Calibri" panose="020F0502020204030204" pitchFamily="34" charset="0"/>
              </a:rPr>
              <a:t>önkormányzati érdekek elsődlegességének elmulasztása,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2147"/>
                </a:solidFill>
                <a:latin typeface="Calibri" panose="020F0502020204030204" pitchFamily="34" charset="0"/>
              </a:rPr>
              <a:t>jogszabályok ismeretének hiányosságai,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2147"/>
                </a:solidFill>
                <a:latin typeface="Calibri" panose="020F0502020204030204" pitchFamily="34" charset="0"/>
              </a:rPr>
              <a:t>belső szabályozás hiánya/hiányosságai,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2147"/>
                </a:solidFill>
                <a:latin typeface="Calibri" panose="020F0502020204030204" pitchFamily="34" charset="0"/>
              </a:rPr>
              <a:t>gazdasági események dokumentációs hiányosságai,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2147"/>
                </a:solidFill>
                <a:latin typeface="Calibri" panose="020F0502020204030204" pitchFamily="34" charset="0"/>
              </a:rPr>
              <a:t>összeférhetetlenségi szabályok megsértése,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2147"/>
                </a:solidFill>
                <a:latin typeface="Calibri" panose="020F0502020204030204" pitchFamily="34" charset="0"/>
              </a:rPr>
              <a:t>ügyintézői szakmai képzettség hiányosságai.</a:t>
            </a:r>
          </a:p>
        </p:txBody>
      </p:sp>
    </p:spTree>
    <p:extLst>
      <p:ext uri="{BB962C8B-B14F-4D97-AF65-F5344CB8AC3E}">
        <p14:creationId xmlns:p14="http://schemas.microsoft.com/office/powerpoint/2010/main" val="2528043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B300CE16-1551-45E8-9087-10B81D6638F3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1123879D-D8DD-456D-9D1A-70731DD73669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5D9B505C-FEAF-4E4E-9FD6-AEEF3CD75DE7}"/>
              </a:ext>
            </a:extLst>
          </p:cNvPr>
          <p:cNvSpPr txBox="1"/>
          <p:nvPr/>
        </p:nvSpPr>
        <p:spPr>
          <a:xfrm>
            <a:off x="508485" y="508529"/>
            <a:ext cx="1025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+mj-lt"/>
              </a:rPr>
              <a:t>Problémák az önkormányzatok működésében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21954AF1-98AF-413A-8FF9-40FEFABD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" y="6044889"/>
            <a:ext cx="983331" cy="76377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EA0D4AE5-54A0-4DBD-B179-C2AB317F5659}"/>
              </a:ext>
            </a:extLst>
          </p:cNvPr>
          <p:cNvCxnSpPr>
            <a:cxnSpLocks/>
          </p:cNvCxnSpPr>
          <p:nvPr/>
        </p:nvCxnSpPr>
        <p:spPr>
          <a:xfrm>
            <a:off x="636104" y="1214252"/>
            <a:ext cx="11555896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D8F9EFF-C284-45B1-905D-900EA59D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876" y="6217075"/>
            <a:ext cx="2743200" cy="365125"/>
          </a:xfrm>
        </p:spPr>
        <p:txBody>
          <a:bodyPr/>
          <a:lstStyle/>
          <a:p>
            <a:fld id="{976BFF87-2C31-4172-A305-13051DB2D5D9}" type="slidenum">
              <a:rPr lang="hu-HU" sz="1800" smtClean="0">
                <a:solidFill>
                  <a:srgbClr val="002147"/>
                </a:solidFill>
                <a:latin typeface="Garamond" panose="02020404030301010803" pitchFamily="18" charset="0"/>
              </a:rPr>
              <a:t>12</a:t>
            </a:fld>
            <a:endParaRPr lang="hu-HU" sz="1800" dirty="0">
              <a:solidFill>
                <a:srgbClr val="002147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61D5B12E-01DF-475E-9093-5B6FABCF2DFD}"/>
              </a:ext>
            </a:extLst>
          </p:cNvPr>
          <p:cNvSpPr txBox="1"/>
          <p:nvPr/>
        </p:nvSpPr>
        <p:spPr>
          <a:xfrm>
            <a:off x="480713" y="6212868"/>
            <a:ext cx="112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147"/>
                </a:solidFill>
                <a:latin typeface="Garamond" panose="02020404030301010803" pitchFamily="18" charset="0"/>
              </a:rPr>
              <a:t>XXV. Önkormányzati Költségvetési és Adókonferencia| dr. Baffia Gergely| Eger | 2025.11.19.|   </a:t>
            </a:r>
          </a:p>
        </p:txBody>
      </p:sp>
      <p:pic>
        <p:nvPicPr>
          <p:cNvPr id="6" name="Kép 5" descr="A képen képernyőkép, szöveg, Betűtípus, Grafik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AC39623E-F84E-DB83-0185-8413E60B6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615440"/>
            <a:ext cx="9667775" cy="301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56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53538-8C57-73D9-90B5-185E4425F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3268FDF9-8163-D69D-87FF-B20FEE3C1AEA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C07490E8-4997-E903-7AE1-AB61132807D0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145730CB-5131-33B2-A2B8-5CD114D6A672}"/>
              </a:ext>
            </a:extLst>
          </p:cNvPr>
          <p:cNvSpPr txBox="1"/>
          <p:nvPr/>
        </p:nvSpPr>
        <p:spPr>
          <a:xfrm>
            <a:off x="508485" y="508529"/>
            <a:ext cx="1025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+mj-lt"/>
              </a:rPr>
              <a:t>Feladatellátás ellenőrzésének akadályai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12AFE4B4-C8A5-800E-A7B5-A6059CA5A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" y="6044889"/>
            <a:ext cx="983331" cy="76377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08D6A66F-9BB0-4068-B3A3-54A6A1DD9D9D}"/>
              </a:ext>
            </a:extLst>
          </p:cNvPr>
          <p:cNvCxnSpPr>
            <a:cxnSpLocks/>
          </p:cNvCxnSpPr>
          <p:nvPr/>
        </p:nvCxnSpPr>
        <p:spPr>
          <a:xfrm>
            <a:off x="636104" y="1214252"/>
            <a:ext cx="11555896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D5EC94D-C262-B653-48FE-E9E2F8D0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876" y="6217075"/>
            <a:ext cx="2743200" cy="365125"/>
          </a:xfrm>
        </p:spPr>
        <p:txBody>
          <a:bodyPr/>
          <a:lstStyle/>
          <a:p>
            <a:fld id="{976BFF87-2C31-4172-A305-13051DB2D5D9}" type="slidenum">
              <a:rPr lang="hu-HU" sz="1800" smtClean="0">
                <a:solidFill>
                  <a:srgbClr val="002147"/>
                </a:solidFill>
                <a:latin typeface="Garamond" panose="02020404030301010803" pitchFamily="18" charset="0"/>
              </a:rPr>
              <a:t>13</a:t>
            </a:fld>
            <a:endParaRPr lang="hu-HU" sz="1800" dirty="0">
              <a:solidFill>
                <a:srgbClr val="002147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B0DAD001-6891-0C04-3BAB-5E09AA74DCDE}"/>
              </a:ext>
            </a:extLst>
          </p:cNvPr>
          <p:cNvSpPr txBox="1"/>
          <p:nvPr/>
        </p:nvSpPr>
        <p:spPr>
          <a:xfrm>
            <a:off x="480713" y="6212868"/>
            <a:ext cx="112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147"/>
                </a:solidFill>
                <a:latin typeface="Garamond" panose="02020404030301010803" pitchFamily="18" charset="0"/>
              </a:rPr>
              <a:t>XXV. Önkormányzati Költségvetési és Adókonferencia| dr. Baffia Gergely| Eger | 2025.11.19.|   </a:t>
            </a:r>
          </a:p>
        </p:txBody>
      </p:sp>
      <p:pic>
        <p:nvPicPr>
          <p:cNvPr id="6" name="Kép 5" descr="A képen képernyőkép, fekete, Szimmetri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AE19E997-846B-5ECB-4B4F-2E937101D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92" y="1339296"/>
            <a:ext cx="9199687" cy="42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3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3B6BB-ECFF-F65B-6280-D780812A1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8AACB7C9-CF4F-02E7-6935-E40EF42CF8D9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9B854A0B-D6A0-F431-5B48-F4C281CC75F8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24D119A8-92B0-C3AB-9522-694086ACA0D6}"/>
              </a:ext>
            </a:extLst>
          </p:cNvPr>
          <p:cNvSpPr txBox="1"/>
          <p:nvPr/>
        </p:nvSpPr>
        <p:spPr>
          <a:xfrm>
            <a:off x="508485" y="508529"/>
            <a:ext cx="1025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+mj-lt"/>
              </a:rPr>
              <a:t>Önkormányzati </a:t>
            </a:r>
            <a:r>
              <a:rPr lang="hu-HU" sz="3600" dirty="0" err="1">
                <a:latin typeface="+mj-lt"/>
              </a:rPr>
              <a:t>gt.-k</a:t>
            </a:r>
            <a:r>
              <a:rPr lang="hu-HU" sz="3600" dirty="0">
                <a:latin typeface="+mj-lt"/>
              </a:rPr>
              <a:t> ellenőrzésének akadályai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E20C0DB6-9559-5723-F1B7-FF2E945E2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" y="6044889"/>
            <a:ext cx="983331" cy="76377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7D3CA786-94D3-6D23-C5FC-DCA0E01EF5E8}"/>
              </a:ext>
            </a:extLst>
          </p:cNvPr>
          <p:cNvCxnSpPr>
            <a:cxnSpLocks/>
          </p:cNvCxnSpPr>
          <p:nvPr/>
        </p:nvCxnSpPr>
        <p:spPr>
          <a:xfrm>
            <a:off x="636104" y="1214252"/>
            <a:ext cx="11555896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94EF8B4-50CF-6245-845D-79B663C8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876" y="6217075"/>
            <a:ext cx="2743200" cy="365125"/>
          </a:xfrm>
        </p:spPr>
        <p:txBody>
          <a:bodyPr/>
          <a:lstStyle/>
          <a:p>
            <a:fld id="{976BFF87-2C31-4172-A305-13051DB2D5D9}" type="slidenum">
              <a:rPr lang="hu-HU" sz="1800" smtClean="0">
                <a:solidFill>
                  <a:srgbClr val="002147"/>
                </a:solidFill>
                <a:latin typeface="Garamond" panose="02020404030301010803" pitchFamily="18" charset="0"/>
              </a:rPr>
              <a:t>14</a:t>
            </a:fld>
            <a:endParaRPr lang="hu-HU" sz="1800" dirty="0">
              <a:solidFill>
                <a:srgbClr val="002147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BE2B326C-5040-417D-305A-6EACFC638740}"/>
              </a:ext>
            </a:extLst>
          </p:cNvPr>
          <p:cNvSpPr txBox="1"/>
          <p:nvPr/>
        </p:nvSpPr>
        <p:spPr>
          <a:xfrm>
            <a:off x="480713" y="6212868"/>
            <a:ext cx="112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147"/>
                </a:solidFill>
                <a:latin typeface="Garamond" panose="02020404030301010803" pitchFamily="18" charset="0"/>
              </a:rPr>
              <a:t>XXV. Önkormányzati Költségvetési és Adókonferencia| dr. Baffia Gergely| Eger | 2025.11.19.|   </a:t>
            </a:r>
          </a:p>
        </p:txBody>
      </p:sp>
      <p:pic>
        <p:nvPicPr>
          <p:cNvPr id="8" name="Kép 7" descr="A képen szöveg, fekete, képernyőkép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77E3A45-78D4-A79D-E161-284E35A27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552575"/>
            <a:ext cx="8510477" cy="30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93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B300CE16-1551-45E8-9087-10B81D6638F3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1123879D-D8DD-456D-9D1A-70731DD73669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5D9B505C-FEAF-4E4E-9FD6-AEEF3CD75DE7}"/>
              </a:ext>
            </a:extLst>
          </p:cNvPr>
          <p:cNvSpPr txBox="1"/>
          <p:nvPr/>
        </p:nvSpPr>
        <p:spPr>
          <a:xfrm>
            <a:off x="508485" y="508529"/>
            <a:ext cx="1025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+mj-lt"/>
              </a:rPr>
              <a:t>Közzétételi kötelezettség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21954AF1-98AF-413A-8FF9-40FEFABD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" y="6044889"/>
            <a:ext cx="983331" cy="76377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EA0D4AE5-54A0-4DBD-B179-C2AB317F5659}"/>
              </a:ext>
            </a:extLst>
          </p:cNvPr>
          <p:cNvCxnSpPr>
            <a:cxnSpLocks/>
          </p:cNvCxnSpPr>
          <p:nvPr/>
        </p:nvCxnSpPr>
        <p:spPr>
          <a:xfrm>
            <a:off x="636104" y="1214252"/>
            <a:ext cx="11555896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D8F9EFF-C284-45B1-905D-900EA59D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876" y="6217075"/>
            <a:ext cx="2743200" cy="365125"/>
          </a:xfrm>
        </p:spPr>
        <p:txBody>
          <a:bodyPr/>
          <a:lstStyle/>
          <a:p>
            <a:fld id="{976BFF87-2C31-4172-A305-13051DB2D5D9}" type="slidenum">
              <a:rPr lang="hu-HU" sz="1800" smtClean="0">
                <a:solidFill>
                  <a:srgbClr val="002147"/>
                </a:solidFill>
                <a:latin typeface="Garamond" panose="02020404030301010803" pitchFamily="18" charset="0"/>
              </a:rPr>
              <a:t>15</a:t>
            </a:fld>
            <a:endParaRPr lang="hu-HU" sz="1800" dirty="0">
              <a:solidFill>
                <a:srgbClr val="002147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61D5B12E-01DF-475E-9093-5B6FABCF2DFD}"/>
              </a:ext>
            </a:extLst>
          </p:cNvPr>
          <p:cNvSpPr txBox="1"/>
          <p:nvPr/>
        </p:nvSpPr>
        <p:spPr>
          <a:xfrm>
            <a:off x="480713" y="6212868"/>
            <a:ext cx="112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147"/>
                </a:solidFill>
                <a:latin typeface="Garamond" panose="02020404030301010803" pitchFamily="18" charset="0"/>
              </a:rPr>
              <a:t>XXV. Önkormányzati Költségvetési és Adókonferencia| dr. Baffia Gergely| Eger | 2025.11.19.|   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8463FC07-0572-4429-9D4D-1DD5325FF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454" y="149427"/>
            <a:ext cx="3855442" cy="5979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8B53EEB0-539E-4218-BAEF-B2B1D97D41B3}"/>
              </a:ext>
            </a:extLst>
          </p:cNvPr>
          <p:cNvSpPr txBox="1"/>
          <p:nvPr/>
        </p:nvSpPr>
        <p:spPr>
          <a:xfrm>
            <a:off x="636104" y="1312281"/>
            <a:ext cx="66670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2147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Közzétételi kötelezettség: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147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az információs önrendelkezési jogról és az információszabadságról szóló 2011. évi CXII. Törvény (Infó tv.)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2147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147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18/2005. (XII. 27.) IHM rendelet a közzétételi listákon szereplő adatok közzétételéhez szükséges közzétételi mintákról</a:t>
            </a:r>
            <a:endParaRPr lang="hu-HU" sz="2000" dirty="0">
              <a:solidFill>
                <a:srgbClr val="002147"/>
              </a:solidFill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48C0EFC-43F4-4FCE-83CF-5B0B473D4908}"/>
              </a:ext>
            </a:extLst>
          </p:cNvPr>
          <p:cNvSpPr txBox="1"/>
          <p:nvPr/>
        </p:nvSpPr>
        <p:spPr>
          <a:xfrm>
            <a:off x="287927" y="3967079"/>
            <a:ext cx="6472249" cy="1702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hu-HU" sz="2000" b="1" dirty="0">
                <a:solidFill>
                  <a:srgbClr val="002147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Vizsgált adatkör: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solidFill>
                  <a:srgbClr val="002147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I. Szervezeti, személyi adatok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solidFill>
                  <a:srgbClr val="002147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II. Tevékenységre, működésre vonatkozó adatok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solidFill>
                  <a:srgbClr val="002147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III. Gazdálkodási adatok</a:t>
            </a:r>
          </a:p>
        </p:txBody>
      </p:sp>
    </p:spTree>
    <p:extLst>
      <p:ext uri="{BB962C8B-B14F-4D97-AF65-F5344CB8AC3E}">
        <p14:creationId xmlns:p14="http://schemas.microsoft.com/office/powerpoint/2010/main" val="2660850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3B6BB-ECFF-F65B-6280-D780812A1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8AACB7C9-CF4F-02E7-6935-E40EF42CF8D9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9B854A0B-D6A0-F431-5B48-F4C281CC75F8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24D119A8-92B0-C3AB-9522-694086ACA0D6}"/>
              </a:ext>
            </a:extLst>
          </p:cNvPr>
          <p:cNvSpPr txBox="1"/>
          <p:nvPr/>
        </p:nvSpPr>
        <p:spPr>
          <a:xfrm>
            <a:off x="508485" y="508529"/>
            <a:ext cx="1025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+mj-lt"/>
              </a:rPr>
              <a:t>Ellenőrzési tapasztalatok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E20C0DB6-9559-5723-F1B7-FF2E945E2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" y="6044889"/>
            <a:ext cx="983331" cy="76377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7D3CA786-94D3-6D23-C5FC-DCA0E01EF5E8}"/>
              </a:ext>
            </a:extLst>
          </p:cNvPr>
          <p:cNvCxnSpPr>
            <a:cxnSpLocks/>
          </p:cNvCxnSpPr>
          <p:nvPr/>
        </p:nvCxnSpPr>
        <p:spPr>
          <a:xfrm>
            <a:off x="636104" y="1214252"/>
            <a:ext cx="11555896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94EF8B4-50CF-6245-845D-79B663C8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876" y="6217075"/>
            <a:ext cx="2743200" cy="365125"/>
          </a:xfrm>
        </p:spPr>
        <p:txBody>
          <a:bodyPr/>
          <a:lstStyle/>
          <a:p>
            <a:fld id="{976BFF87-2C31-4172-A305-13051DB2D5D9}" type="slidenum">
              <a:rPr lang="hu-HU" sz="1800" smtClean="0">
                <a:solidFill>
                  <a:srgbClr val="002147"/>
                </a:solidFill>
                <a:latin typeface="Garamond" panose="02020404030301010803" pitchFamily="18" charset="0"/>
              </a:rPr>
              <a:t>16</a:t>
            </a:fld>
            <a:endParaRPr lang="hu-HU" sz="1800" dirty="0">
              <a:solidFill>
                <a:srgbClr val="002147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BE2B326C-5040-417D-305A-6EACFC638740}"/>
              </a:ext>
            </a:extLst>
          </p:cNvPr>
          <p:cNvSpPr txBox="1"/>
          <p:nvPr/>
        </p:nvSpPr>
        <p:spPr>
          <a:xfrm>
            <a:off x="480713" y="6212868"/>
            <a:ext cx="112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147"/>
                </a:solidFill>
                <a:latin typeface="Garamond" panose="02020404030301010803" pitchFamily="18" charset="0"/>
              </a:rPr>
              <a:t>XXV. Önkormányzati Költségvetési és Adókonferencia| dr. Baffia Gergely| Eger | 2025.11.19.|   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BFF848C7-F63B-4296-93D3-597F723A6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5" y="1476679"/>
            <a:ext cx="2412456" cy="2005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CA33E8F3-834C-4B4A-92AA-B8809C12E389}"/>
              </a:ext>
            </a:extLst>
          </p:cNvPr>
          <p:cNvSpPr txBox="1"/>
          <p:nvPr/>
        </p:nvSpPr>
        <p:spPr>
          <a:xfrm>
            <a:off x="508485" y="3647661"/>
            <a:ext cx="2324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Egyensúly hiánya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Gazdálkodás értékelése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EBCEA598-8CF8-4C49-AAC2-EE2A77DE6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57" y="1476679"/>
            <a:ext cx="2699841" cy="2005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A6AC6FCD-9919-4FFA-B337-2A3489DB08CE}"/>
              </a:ext>
            </a:extLst>
          </p:cNvPr>
          <p:cNvSpPr txBox="1"/>
          <p:nvPr/>
        </p:nvSpPr>
        <p:spPr>
          <a:xfrm>
            <a:off x="3054157" y="3721848"/>
            <a:ext cx="2324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Stratégia hiánya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Leltár hiánya</a:t>
            </a:r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AB05BEA4-CFF0-443D-AC9F-9418299C1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695" y="1476680"/>
            <a:ext cx="2359038" cy="2005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Szövegdoboz 23">
            <a:extLst>
              <a:ext uri="{FF2B5EF4-FFF2-40B4-BE49-F238E27FC236}">
                <a16:creationId xmlns:a16="http://schemas.microsoft.com/office/drawing/2014/main" id="{6F4D2C7B-979D-4E24-9568-074B90553837}"/>
              </a:ext>
            </a:extLst>
          </p:cNvPr>
          <p:cNvSpPr txBox="1"/>
          <p:nvPr/>
        </p:nvSpPr>
        <p:spPr>
          <a:xfrm>
            <a:off x="5991694" y="3786160"/>
            <a:ext cx="5368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Finanszírozás elégtelensége és többletköltségek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Vagyonvesztés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Szakmai kontroll hiánya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Jogsértő jutalmazás</a:t>
            </a:r>
          </a:p>
        </p:txBody>
      </p:sp>
    </p:spTree>
    <p:extLst>
      <p:ext uri="{BB962C8B-B14F-4D97-AF65-F5344CB8AC3E}">
        <p14:creationId xmlns:p14="http://schemas.microsoft.com/office/powerpoint/2010/main" val="280523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3B6BB-ECFF-F65B-6280-D780812A1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8AACB7C9-CF4F-02E7-6935-E40EF42CF8D9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9B854A0B-D6A0-F431-5B48-F4C281CC75F8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24D119A8-92B0-C3AB-9522-694086ACA0D6}"/>
              </a:ext>
            </a:extLst>
          </p:cNvPr>
          <p:cNvSpPr txBox="1"/>
          <p:nvPr/>
        </p:nvSpPr>
        <p:spPr>
          <a:xfrm>
            <a:off x="508485" y="508529"/>
            <a:ext cx="1025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+mj-lt"/>
              </a:rPr>
              <a:t>Ellenőrzési tapasztalatok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E20C0DB6-9559-5723-F1B7-FF2E945E2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" y="6044889"/>
            <a:ext cx="983331" cy="76377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7D3CA786-94D3-6D23-C5FC-DCA0E01EF5E8}"/>
              </a:ext>
            </a:extLst>
          </p:cNvPr>
          <p:cNvCxnSpPr>
            <a:cxnSpLocks/>
          </p:cNvCxnSpPr>
          <p:nvPr/>
        </p:nvCxnSpPr>
        <p:spPr>
          <a:xfrm>
            <a:off x="636104" y="1214252"/>
            <a:ext cx="11555896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94EF8B4-50CF-6245-845D-79B663C8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876" y="6217075"/>
            <a:ext cx="2743200" cy="365125"/>
          </a:xfrm>
        </p:spPr>
        <p:txBody>
          <a:bodyPr/>
          <a:lstStyle/>
          <a:p>
            <a:fld id="{976BFF87-2C31-4172-A305-13051DB2D5D9}" type="slidenum">
              <a:rPr lang="hu-HU" sz="1800" smtClean="0">
                <a:solidFill>
                  <a:srgbClr val="002147"/>
                </a:solidFill>
                <a:latin typeface="Garamond" panose="02020404030301010803" pitchFamily="18" charset="0"/>
              </a:rPr>
              <a:t>17</a:t>
            </a:fld>
            <a:endParaRPr lang="hu-HU" sz="1800" dirty="0">
              <a:solidFill>
                <a:srgbClr val="002147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BE2B326C-5040-417D-305A-6EACFC638740}"/>
              </a:ext>
            </a:extLst>
          </p:cNvPr>
          <p:cNvSpPr txBox="1"/>
          <p:nvPr/>
        </p:nvSpPr>
        <p:spPr>
          <a:xfrm>
            <a:off x="480713" y="6212868"/>
            <a:ext cx="112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147"/>
                </a:solidFill>
                <a:latin typeface="Garamond" panose="02020404030301010803" pitchFamily="18" charset="0"/>
              </a:rPr>
              <a:t>XXV. Önkormányzati Költségvetési és Adókonferencia| dr. Baffia Gergely| Eger | 2025.11.19.|   </a:t>
            </a: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4CCC410A-B826-4D3F-8ED1-4312C91B5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1398830"/>
            <a:ext cx="2699841" cy="2053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3931D331-7689-44FD-8FD0-C9BE2F1FAE91}"/>
              </a:ext>
            </a:extLst>
          </p:cNvPr>
          <p:cNvSpPr txBox="1"/>
          <p:nvPr/>
        </p:nvSpPr>
        <p:spPr>
          <a:xfrm>
            <a:off x="3478697" y="1580322"/>
            <a:ext cx="8510380" cy="3731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Garamond" panose="02020404030301010803" pitchFamily="18" charset="0"/>
              <a:buChar char="-"/>
            </a:pPr>
            <a:r>
              <a:rPr lang="hu-HU" sz="1800" dirty="0">
                <a:solidFill>
                  <a:srgbClr val="100252"/>
                </a:solidFill>
                <a:effectLst/>
                <a:ea typeface="Calibri" panose="020F0502020204030204" pitchFamily="34" charset="0"/>
                <a:cs typeface="Garamond-Bold"/>
              </a:rPr>
              <a:t>vagyoni helyzet </a:t>
            </a:r>
            <a:r>
              <a:rPr lang="hu-HU" sz="1800" dirty="0" err="1">
                <a:solidFill>
                  <a:srgbClr val="100252"/>
                </a:solidFill>
                <a:effectLst/>
                <a:ea typeface="Calibri" panose="020F0502020204030204" pitchFamily="34" charset="0"/>
                <a:cs typeface="Garamond-Bold"/>
              </a:rPr>
              <a:t>nyomonkövetése</a:t>
            </a:r>
            <a:r>
              <a:rPr lang="hu-HU" sz="1800" dirty="0">
                <a:solidFill>
                  <a:srgbClr val="100252"/>
                </a:solidFill>
                <a:effectLst/>
                <a:ea typeface="Calibri" panose="020F0502020204030204" pitchFamily="34" charset="0"/>
                <a:cs typeface="Garamond-Bold"/>
              </a:rPr>
              <a:t> elmaradt</a:t>
            </a:r>
            <a:endParaRPr lang="hu-HU" sz="1800" dirty="0">
              <a:effectLst/>
              <a:ea typeface="Calibri" panose="020F0502020204030204" pitchFamily="34" charset="0"/>
              <a:cs typeface="Garamond" panose="02020404030301010803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Garamond" panose="02020404030301010803" pitchFamily="18" charset="0"/>
              <a:buChar char="-"/>
            </a:pPr>
            <a:r>
              <a:rPr lang="hu-HU" sz="1800" dirty="0">
                <a:solidFill>
                  <a:srgbClr val="100252"/>
                </a:solidFill>
                <a:effectLst/>
                <a:ea typeface="Calibri" panose="020F0502020204030204" pitchFamily="34" charset="0"/>
                <a:cs typeface="Garamond-Bold"/>
              </a:rPr>
              <a:t>szabálytalan pénzfelhasználás (nem a projekt céljára)</a:t>
            </a:r>
            <a:endParaRPr lang="hu-HU" sz="1800" dirty="0">
              <a:effectLst/>
              <a:ea typeface="Calibri" panose="020F0502020204030204" pitchFamily="34" charset="0"/>
              <a:cs typeface="Garamond" panose="02020404030301010803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Garamond" panose="02020404030301010803" pitchFamily="18" charset="0"/>
              <a:buChar char="-"/>
            </a:pPr>
            <a:r>
              <a:rPr lang="hu-H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 tárgyi eszközök nyilvántartása és az ingatlanvagyonkataszteri nyilvántartás azonos tartalmú adatai közötti eltérés</a:t>
            </a:r>
            <a:endParaRPr lang="hu-HU" sz="1800" dirty="0">
              <a:effectLst/>
              <a:ea typeface="Calibri" panose="020F0502020204030204" pitchFamily="34" charset="0"/>
              <a:cs typeface="Garamond" panose="02020404030301010803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Garamond" panose="02020404030301010803" pitchFamily="18" charset="0"/>
              <a:buChar char="-"/>
            </a:pPr>
            <a:r>
              <a:rPr lang="hu-HU" sz="1800" dirty="0">
                <a:solidFill>
                  <a:srgbClr val="100252"/>
                </a:solidFill>
                <a:effectLst/>
                <a:ea typeface="Calibri" panose="020F0502020204030204" pitchFamily="34" charset="0"/>
                <a:cs typeface="Garamond-Bold"/>
              </a:rPr>
              <a:t>nem tudta nyomon követni </a:t>
            </a:r>
            <a:r>
              <a:rPr lang="hu-H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 </a:t>
            </a:r>
            <a:r>
              <a:rPr lang="hu-HU" sz="1800" dirty="0">
                <a:solidFill>
                  <a:srgbClr val="100252"/>
                </a:solidFill>
                <a:effectLst/>
                <a:ea typeface="Calibri" panose="020F0502020204030204" pitchFamily="34" charset="0"/>
                <a:cs typeface="Garamond-Bold"/>
              </a:rPr>
              <a:t>szabad felhalmozási kiadási előirányzatait</a:t>
            </a:r>
            <a:r>
              <a:rPr lang="hu-H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, a </a:t>
            </a:r>
            <a:r>
              <a:rPr lang="hu-HU" sz="1800" dirty="0">
                <a:solidFill>
                  <a:srgbClr val="100252"/>
                </a:solidFill>
                <a:effectLst/>
                <a:ea typeface="Calibri" panose="020F0502020204030204" pitchFamily="34" charset="0"/>
                <a:cs typeface="Garamond-Bold"/>
              </a:rPr>
              <a:t>fennálló fizetési kötelezettségeit</a:t>
            </a:r>
            <a:endParaRPr lang="hu-HU" sz="1800" dirty="0">
              <a:effectLst/>
              <a:ea typeface="Calibri" panose="020F0502020204030204" pitchFamily="34" charset="0"/>
              <a:cs typeface="Garamond" panose="02020404030301010803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Garamond" panose="02020404030301010803" pitchFamily="18" charset="0"/>
              <a:buChar char="-"/>
            </a:pPr>
            <a:r>
              <a:rPr lang="hu-H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az összegszerűséget nem igazoló </a:t>
            </a:r>
            <a:r>
              <a:rPr lang="hu-HU" sz="1800" dirty="0">
                <a:solidFill>
                  <a:srgbClr val="100252"/>
                </a:solidFill>
                <a:effectLst/>
                <a:ea typeface="Calibri" panose="020F0502020204030204" pitchFamily="34" charset="0"/>
                <a:cs typeface="Garamond-Bold"/>
              </a:rPr>
              <a:t>teljesítésigazolás </a:t>
            </a:r>
            <a:endParaRPr lang="hu-HU" sz="1800" dirty="0">
              <a:effectLst/>
              <a:ea typeface="Calibri" panose="020F0502020204030204" pitchFamily="34" charset="0"/>
              <a:cs typeface="Garamond" panose="02020404030301010803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Garamond" panose="02020404030301010803" pitchFamily="18" charset="0"/>
              <a:buChar char="-"/>
            </a:pPr>
            <a:r>
              <a:rPr lang="hu-HU" sz="1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kifizetés pénzügyi ellenjegyzés hiányában</a:t>
            </a:r>
          </a:p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Garamond" panose="02020404030301010803" pitchFamily="18" charset="0"/>
              <a:buChar char="-"/>
            </a:pPr>
            <a:r>
              <a:rPr lang="hu-HU" sz="1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 költségvetési beszámoló nem adott megbízható és valós képet az Önkormányzat vagyoni, pénzügyi helyzetéről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Garamond" panose="02020404030301010803" pitchFamily="18" charset="0"/>
              <a:buChar char="-"/>
            </a:pPr>
            <a:r>
              <a:rPr lang="hu-HU" sz="1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vagyoni hátrány okozása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4340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3B6BB-ECFF-F65B-6280-D780812A1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8AACB7C9-CF4F-02E7-6935-E40EF42CF8D9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9B854A0B-D6A0-F431-5B48-F4C281CC75F8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24D119A8-92B0-C3AB-9522-694086ACA0D6}"/>
              </a:ext>
            </a:extLst>
          </p:cNvPr>
          <p:cNvSpPr txBox="1"/>
          <p:nvPr/>
        </p:nvSpPr>
        <p:spPr>
          <a:xfrm>
            <a:off x="508485" y="508529"/>
            <a:ext cx="1025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+mj-lt"/>
              </a:rPr>
              <a:t>Ellenőrzési tapasztalatok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E20C0DB6-9559-5723-F1B7-FF2E945E2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" y="6044889"/>
            <a:ext cx="983331" cy="76377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7D3CA786-94D3-6D23-C5FC-DCA0E01EF5E8}"/>
              </a:ext>
            </a:extLst>
          </p:cNvPr>
          <p:cNvCxnSpPr>
            <a:cxnSpLocks/>
          </p:cNvCxnSpPr>
          <p:nvPr/>
        </p:nvCxnSpPr>
        <p:spPr>
          <a:xfrm>
            <a:off x="636104" y="1214252"/>
            <a:ext cx="11555896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94EF8B4-50CF-6245-845D-79B663C8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876" y="6217075"/>
            <a:ext cx="2743200" cy="365125"/>
          </a:xfrm>
        </p:spPr>
        <p:txBody>
          <a:bodyPr/>
          <a:lstStyle/>
          <a:p>
            <a:fld id="{976BFF87-2C31-4172-A305-13051DB2D5D9}" type="slidenum">
              <a:rPr lang="hu-HU" sz="1800" smtClean="0">
                <a:solidFill>
                  <a:srgbClr val="002147"/>
                </a:solidFill>
                <a:latin typeface="Garamond" panose="02020404030301010803" pitchFamily="18" charset="0"/>
              </a:rPr>
              <a:t>18</a:t>
            </a:fld>
            <a:endParaRPr lang="hu-HU" sz="1800" dirty="0">
              <a:solidFill>
                <a:srgbClr val="002147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BE2B326C-5040-417D-305A-6EACFC638740}"/>
              </a:ext>
            </a:extLst>
          </p:cNvPr>
          <p:cNvSpPr txBox="1"/>
          <p:nvPr/>
        </p:nvSpPr>
        <p:spPr>
          <a:xfrm>
            <a:off x="480713" y="6212868"/>
            <a:ext cx="112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147"/>
                </a:solidFill>
                <a:latin typeface="Garamond" panose="02020404030301010803" pitchFamily="18" charset="0"/>
              </a:rPr>
              <a:t>XXV. Önkormányzati Költségvetési és Adókonferencia| dr. Baffia Gergely| Eger | 2025.11.19.|   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3931D331-7689-44FD-8FD0-C9BE2F1FAE91}"/>
              </a:ext>
            </a:extLst>
          </p:cNvPr>
          <p:cNvSpPr txBox="1"/>
          <p:nvPr/>
        </p:nvSpPr>
        <p:spPr>
          <a:xfrm>
            <a:off x="511798" y="3792287"/>
            <a:ext cx="4150415" cy="15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Garamond" panose="02020404030301010803" pitchFamily="18" charset="0"/>
              <a:buChar char="-"/>
            </a:pPr>
            <a:r>
              <a:rPr lang="hu-HU" sz="1800" dirty="0">
                <a:solidFill>
                  <a:srgbClr val="100252"/>
                </a:solidFill>
                <a:effectLst/>
                <a:ea typeface="Calibri" panose="020F0502020204030204" pitchFamily="34" charset="0"/>
                <a:cs typeface="Garamond-Bold"/>
              </a:rPr>
              <a:t>Gazdálkodás, pályázatok lebonyolítása: a megfelelő szakértelem hiánya</a:t>
            </a:r>
          </a:p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Garamond" panose="02020404030301010803" pitchFamily="18" charset="0"/>
              <a:buChar char="-"/>
            </a:pPr>
            <a:r>
              <a:rPr lang="hu-HU" sz="1800" dirty="0">
                <a:solidFill>
                  <a:srgbClr val="100252"/>
                </a:solidFill>
                <a:effectLst/>
                <a:ea typeface="Calibri" panose="020F0502020204030204" pitchFamily="34" charset="0"/>
                <a:cs typeface="Garamond-Bold"/>
              </a:rPr>
              <a:t>Szervezeti hiányosságok</a:t>
            </a:r>
          </a:p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Garamond" panose="02020404030301010803" pitchFamily="18" charset="0"/>
              <a:buChar char="-"/>
            </a:pPr>
            <a:r>
              <a:rPr lang="hu-HU" sz="1800" dirty="0">
                <a:solidFill>
                  <a:srgbClr val="100252"/>
                </a:solidFill>
                <a:effectLst/>
                <a:ea typeface="Calibri" panose="020F0502020204030204" pitchFamily="34" charset="0"/>
                <a:cs typeface="Garamond-Bold"/>
              </a:rPr>
              <a:t>Kontrollok kialakításának és működtetésének hiánya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87AC497-C12C-4590-ADA6-AFF1A76D2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1325481"/>
            <a:ext cx="2855653" cy="2282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FD8C8C2-4C47-410D-8FB3-2F13D2520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22839"/>
            <a:ext cx="2874310" cy="2282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CF2A18BD-BDB6-4163-B543-99199CA8425B}"/>
              </a:ext>
            </a:extLst>
          </p:cNvPr>
          <p:cNvSpPr txBox="1"/>
          <p:nvPr/>
        </p:nvSpPr>
        <p:spPr>
          <a:xfrm>
            <a:off x="5822606" y="3792287"/>
            <a:ext cx="4150415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Clr>
                <a:srgbClr val="000000"/>
              </a:buClr>
              <a:buFont typeface="Garamond" panose="02020404030301010803" pitchFamily="18" charset="0"/>
              <a:buChar char="-"/>
            </a:pPr>
            <a:r>
              <a:rPr lang="hu-HU" sz="1800" dirty="0">
                <a:solidFill>
                  <a:srgbClr val="100252"/>
                </a:solidFill>
                <a:effectLst/>
                <a:ea typeface="Calibri" panose="020F0502020204030204" pitchFamily="34" charset="0"/>
                <a:cs typeface="Garamond-Bold"/>
              </a:rPr>
              <a:t>Belső ellenőrzés kialakításának és működtetésének hiánya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400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3B6BB-ECFF-F65B-6280-D780812A1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8AACB7C9-CF4F-02E7-6935-E40EF42CF8D9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9B854A0B-D6A0-F431-5B48-F4C281CC75F8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24D119A8-92B0-C3AB-9522-694086ACA0D6}"/>
              </a:ext>
            </a:extLst>
          </p:cNvPr>
          <p:cNvSpPr txBox="1"/>
          <p:nvPr/>
        </p:nvSpPr>
        <p:spPr>
          <a:xfrm>
            <a:off x="508485" y="508529"/>
            <a:ext cx="1025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+mj-lt"/>
              </a:rPr>
              <a:t>Önkormányzati ellenőrzések a jövőben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E20C0DB6-9559-5723-F1B7-FF2E945E2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" y="6044889"/>
            <a:ext cx="983331" cy="76377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7D3CA786-94D3-6D23-C5FC-DCA0E01EF5E8}"/>
              </a:ext>
            </a:extLst>
          </p:cNvPr>
          <p:cNvCxnSpPr>
            <a:cxnSpLocks/>
          </p:cNvCxnSpPr>
          <p:nvPr/>
        </p:nvCxnSpPr>
        <p:spPr>
          <a:xfrm>
            <a:off x="636104" y="1214252"/>
            <a:ext cx="11555896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94EF8B4-50CF-6245-845D-79B663C8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876" y="6217075"/>
            <a:ext cx="2743200" cy="365125"/>
          </a:xfrm>
        </p:spPr>
        <p:txBody>
          <a:bodyPr/>
          <a:lstStyle/>
          <a:p>
            <a:fld id="{976BFF87-2C31-4172-A305-13051DB2D5D9}" type="slidenum">
              <a:rPr lang="hu-HU" sz="1800" smtClean="0">
                <a:solidFill>
                  <a:srgbClr val="002147"/>
                </a:solidFill>
                <a:latin typeface="Garamond" panose="02020404030301010803" pitchFamily="18" charset="0"/>
              </a:rPr>
              <a:t>19</a:t>
            </a:fld>
            <a:endParaRPr lang="hu-HU" sz="1800" dirty="0">
              <a:solidFill>
                <a:srgbClr val="002147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BE2B326C-5040-417D-305A-6EACFC638740}"/>
              </a:ext>
            </a:extLst>
          </p:cNvPr>
          <p:cNvSpPr txBox="1"/>
          <p:nvPr/>
        </p:nvSpPr>
        <p:spPr>
          <a:xfrm>
            <a:off x="480713" y="6212868"/>
            <a:ext cx="112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147"/>
                </a:solidFill>
                <a:latin typeface="Garamond" panose="02020404030301010803" pitchFamily="18" charset="0"/>
              </a:rPr>
              <a:t>XXV. Önkormányzati Költségvetési és Adókonferencia| dr. Baffia Gergely| Eger | 2025.11.19.|   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42411F9F-AA57-436E-901D-9D8F2E4CE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0" y="1817372"/>
            <a:ext cx="10605053" cy="306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2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B300CE16-1551-45E8-9087-10B81D6638F3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1123879D-D8DD-456D-9D1A-70731DD73669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5D9B505C-FEAF-4E4E-9FD6-AEEF3CD75DE7}"/>
              </a:ext>
            </a:extLst>
          </p:cNvPr>
          <p:cNvSpPr txBox="1"/>
          <p:nvPr/>
        </p:nvSpPr>
        <p:spPr>
          <a:xfrm>
            <a:off x="526433" y="505399"/>
            <a:ext cx="495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+mj-lt"/>
              </a:rPr>
              <a:t>Új ellenőrzési stratégia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21954AF1-98AF-413A-8FF9-40FEFABD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" y="6044889"/>
            <a:ext cx="983331" cy="76377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EA0D4AE5-54A0-4DBD-B179-C2AB317F5659}"/>
              </a:ext>
            </a:extLst>
          </p:cNvPr>
          <p:cNvCxnSpPr>
            <a:cxnSpLocks/>
          </p:cNvCxnSpPr>
          <p:nvPr/>
        </p:nvCxnSpPr>
        <p:spPr>
          <a:xfrm>
            <a:off x="636104" y="1214252"/>
            <a:ext cx="11555896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D8F9EFF-C284-45B1-905D-900EA59D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876" y="6217075"/>
            <a:ext cx="2743200" cy="365125"/>
          </a:xfrm>
        </p:spPr>
        <p:txBody>
          <a:bodyPr/>
          <a:lstStyle/>
          <a:p>
            <a:fld id="{976BFF87-2C31-4172-A305-13051DB2D5D9}" type="slidenum">
              <a:rPr lang="hu-HU" sz="1800" smtClean="0">
                <a:solidFill>
                  <a:srgbClr val="002147"/>
                </a:solidFill>
                <a:latin typeface="Garamond" panose="02020404030301010803" pitchFamily="18" charset="0"/>
              </a:rPr>
              <a:t>2</a:t>
            </a:fld>
            <a:endParaRPr lang="hu-HU" sz="1800" dirty="0">
              <a:solidFill>
                <a:srgbClr val="002147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61D5B12E-01DF-475E-9093-5B6FABCF2DFD}"/>
              </a:ext>
            </a:extLst>
          </p:cNvPr>
          <p:cNvSpPr txBox="1"/>
          <p:nvPr/>
        </p:nvSpPr>
        <p:spPr>
          <a:xfrm>
            <a:off x="480713" y="6212868"/>
            <a:ext cx="112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147"/>
                </a:solidFill>
                <a:latin typeface="Garamond" panose="02020404030301010803" pitchFamily="18" charset="0"/>
              </a:rPr>
              <a:t>XXV. Önkormányzati Költségvetési és Adókonferencia| dr. Baffia Gergely| Eger | 2025.11.19.|   </a:t>
            </a:r>
          </a:p>
        </p:txBody>
      </p:sp>
      <p:pic>
        <p:nvPicPr>
          <p:cNvPr id="9" name="Kép 8" descr="A képen szöveg, képernyőkép,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13434D3-CAAC-D0CC-0E51-708084EFD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53" y="1260940"/>
            <a:ext cx="8317149" cy="438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80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D29F07C3-ABC1-48C3-B3E8-B07D0BD6B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69C048A7-5440-4382-BDAF-9D4B9779E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95" y="671843"/>
            <a:ext cx="1748668" cy="1214644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70F97309-5CA4-4286-9818-5D07EE2AF103}"/>
              </a:ext>
            </a:extLst>
          </p:cNvPr>
          <p:cNvSpPr txBox="1"/>
          <p:nvPr/>
        </p:nvSpPr>
        <p:spPr>
          <a:xfrm>
            <a:off x="1302809" y="2931033"/>
            <a:ext cx="9586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Garamond" panose="02020404030301010803" pitchFamily="18" charset="0"/>
              </a:rPr>
              <a:t>Köszönöm megtisztelő figyelmüket!</a:t>
            </a:r>
          </a:p>
        </p:txBody>
      </p: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7865FCDB-E354-456E-ABED-68E4DAF6ED52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69A2C446-B566-49BB-85CA-58CF7F9B0071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2B7B141-3D2D-4370-9F29-0B993607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FF87-2C31-4172-A305-13051DB2D5D9}" type="slidenum">
              <a:rPr lang="hu-HU" smtClean="0"/>
              <a:t>20</a:t>
            </a:fld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52C259F-C102-4DFA-A748-4ABD81473ED7}"/>
              </a:ext>
            </a:extLst>
          </p:cNvPr>
          <p:cNvSpPr txBox="1"/>
          <p:nvPr/>
        </p:nvSpPr>
        <p:spPr>
          <a:xfrm>
            <a:off x="480713" y="6212868"/>
            <a:ext cx="112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chemeClr val="bg1"/>
                </a:solidFill>
                <a:latin typeface="Garamond" panose="02020404030301010803" pitchFamily="18" charset="0"/>
              </a:rPr>
              <a:t>XXV. Önkormányzati Költségvetési és Adókonferencia| dr. Baffia Gergely| Eger | 2025.11.19.|   </a:t>
            </a:r>
          </a:p>
        </p:txBody>
      </p:sp>
    </p:spTree>
    <p:extLst>
      <p:ext uri="{BB962C8B-B14F-4D97-AF65-F5344CB8AC3E}">
        <p14:creationId xmlns:p14="http://schemas.microsoft.com/office/powerpoint/2010/main" val="120016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B300CE16-1551-45E8-9087-10B81D6638F3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1123879D-D8DD-456D-9D1A-70731DD73669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5D9B505C-FEAF-4E4E-9FD6-AEEF3CD75DE7}"/>
              </a:ext>
            </a:extLst>
          </p:cNvPr>
          <p:cNvSpPr txBox="1"/>
          <p:nvPr/>
        </p:nvSpPr>
        <p:spPr>
          <a:xfrm>
            <a:off x="508485" y="508529"/>
            <a:ext cx="1025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+mj-lt"/>
              </a:rPr>
              <a:t>Számvevőszéki ellenőrzés folyamata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21954AF1-98AF-413A-8FF9-40FEFABD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" y="6044889"/>
            <a:ext cx="983331" cy="76377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EA0D4AE5-54A0-4DBD-B179-C2AB317F5659}"/>
              </a:ext>
            </a:extLst>
          </p:cNvPr>
          <p:cNvCxnSpPr>
            <a:cxnSpLocks/>
          </p:cNvCxnSpPr>
          <p:nvPr/>
        </p:nvCxnSpPr>
        <p:spPr>
          <a:xfrm>
            <a:off x="636104" y="1214252"/>
            <a:ext cx="11555896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D8F9EFF-C284-45B1-905D-900EA59D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876" y="6217075"/>
            <a:ext cx="2743200" cy="365125"/>
          </a:xfrm>
        </p:spPr>
        <p:txBody>
          <a:bodyPr/>
          <a:lstStyle/>
          <a:p>
            <a:fld id="{976BFF87-2C31-4172-A305-13051DB2D5D9}" type="slidenum">
              <a:rPr lang="hu-HU" sz="1800" smtClean="0">
                <a:solidFill>
                  <a:srgbClr val="002147"/>
                </a:solidFill>
                <a:latin typeface="Garamond" panose="02020404030301010803" pitchFamily="18" charset="0"/>
              </a:rPr>
              <a:t>3</a:t>
            </a:fld>
            <a:endParaRPr lang="hu-HU" sz="1800" dirty="0">
              <a:solidFill>
                <a:srgbClr val="002147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61D5B12E-01DF-475E-9093-5B6FABCF2DFD}"/>
              </a:ext>
            </a:extLst>
          </p:cNvPr>
          <p:cNvSpPr txBox="1"/>
          <p:nvPr/>
        </p:nvSpPr>
        <p:spPr>
          <a:xfrm>
            <a:off x="480713" y="6212868"/>
            <a:ext cx="112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147"/>
                </a:solidFill>
                <a:latin typeface="Garamond" panose="02020404030301010803" pitchFamily="18" charset="0"/>
              </a:rPr>
              <a:t>XXV. Önkormányzati Költségvetési és Adókonferencia| dr. Baffia Gergely| Eger | 2025.11.19.|   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E50D49B4-2356-485A-B5FA-898C6B10F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1434066"/>
            <a:ext cx="11292187" cy="37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0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96458-FBB9-2997-0187-945191CA0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7541F1FC-4CC5-CD86-A41B-C2E6B3580607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FB836635-8D6D-35E6-1E15-68E8484669DA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BEE16E09-33ED-B0EF-29F7-9B6E1A946178}"/>
              </a:ext>
            </a:extLst>
          </p:cNvPr>
          <p:cNvSpPr txBox="1"/>
          <p:nvPr/>
        </p:nvSpPr>
        <p:spPr>
          <a:xfrm>
            <a:off x="508485" y="508529"/>
            <a:ext cx="1025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+mj-lt"/>
              </a:rPr>
              <a:t>Kiválasztás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2CFCFE8-2CB1-9598-2FCF-ED1590133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" y="6044889"/>
            <a:ext cx="983331" cy="76377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D71CFBE1-670D-B4C0-7CF8-5AC1FDBE26D0}"/>
              </a:ext>
            </a:extLst>
          </p:cNvPr>
          <p:cNvCxnSpPr>
            <a:cxnSpLocks/>
          </p:cNvCxnSpPr>
          <p:nvPr/>
        </p:nvCxnSpPr>
        <p:spPr>
          <a:xfrm>
            <a:off x="636104" y="1214252"/>
            <a:ext cx="11555896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916CEF3-C364-E33B-E71D-1DD83A35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876" y="6217075"/>
            <a:ext cx="2743200" cy="365125"/>
          </a:xfrm>
        </p:spPr>
        <p:txBody>
          <a:bodyPr/>
          <a:lstStyle/>
          <a:p>
            <a:fld id="{976BFF87-2C31-4172-A305-13051DB2D5D9}" type="slidenum">
              <a:rPr lang="hu-HU" sz="1800" smtClean="0">
                <a:solidFill>
                  <a:srgbClr val="002147"/>
                </a:solidFill>
                <a:latin typeface="Garamond" panose="02020404030301010803" pitchFamily="18" charset="0"/>
              </a:rPr>
              <a:t>4</a:t>
            </a:fld>
            <a:endParaRPr lang="hu-HU" sz="1800" dirty="0">
              <a:solidFill>
                <a:srgbClr val="002147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46E70502-C46E-D48C-9C08-34B299697725}"/>
              </a:ext>
            </a:extLst>
          </p:cNvPr>
          <p:cNvSpPr txBox="1"/>
          <p:nvPr/>
        </p:nvSpPr>
        <p:spPr>
          <a:xfrm>
            <a:off x="480713" y="6212868"/>
            <a:ext cx="112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147"/>
                </a:solidFill>
                <a:latin typeface="Garamond" panose="02020404030301010803" pitchFamily="18" charset="0"/>
              </a:rPr>
              <a:t>XXV. Önkormányzati Költségvetési és Adókonferencia| dr. Baffia Gergely| Eger | 2025.11.19.|  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C243A28-3E07-4ACF-8798-F1FD49883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39" y="1256682"/>
            <a:ext cx="10254003" cy="44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6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E3335-1996-65FD-AFE0-6866A6CD4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49D3A7E2-D4F0-420B-61AA-FFA71DD12B39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4608EBED-C582-CB2D-3F3F-753E72B5EBAB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1C3D9312-D427-56A8-F572-85254D32F36B}"/>
              </a:ext>
            </a:extLst>
          </p:cNvPr>
          <p:cNvSpPr txBox="1"/>
          <p:nvPr/>
        </p:nvSpPr>
        <p:spPr>
          <a:xfrm>
            <a:off x="508485" y="508529"/>
            <a:ext cx="1025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+mj-lt"/>
              </a:rPr>
              <a:t>Előkészítés és adatbekérés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4949EB4-A16E-6E4D-3CB4-A85DD2ECB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" y="6044889"/>
            <a:ext cx="983331" cy="76377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2F6C4B69-B1CA-EFAF-CC55-56A645CF7F61}"/>
              </a:ext>
            </a:extLst>
          </p:cNvPr>
          <p:cNvCxnSpPr>
            <a:cxnSpLocks/>
          </p:cNvCxnSpPr>
          <p:nvPr/>
        </p:nvCxnSpPr>
        <p:spPr>
          <a:xfrm>
            <a:off x="636104" y="1214252"/>
            <a:ext cx="11555896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A060EFB-8A3F-8D86-6AC7-BDB91FD1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876" y="6217075"/>
            <a:ext cx="2743200" cy="365125"/>
          </a:xfrm>
        </p:spPr>
        <p:txBody>
          <a:bodyPr/>
          <a:lstStyle/>
          <a:p>
            <a:fld id="{976BFF87-2C31-4172-A305-13051DB2D5D9}" type="slidenum">
              <a:rPr lang="hu-HU" sz="1800" smtClean="0">
                <a:solidFill>
                  <a:srgbClr val="002147"/>
                </a:solidFill>
                <a:latin typeface="Garamond" panose="02020404030301010803" pitchFamily="18" charset="0"/>
              </a:rPr>
              <a:t>5</a:t>
            </a:fld>
            <a:endParaRPr lang="hu-HU" sz="1800" dirty="0">
              <a:solidFill>
                <a:srgbClr val="002147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0285E6D3-BD36-9DE1-0600-5E0DB797AAEA}"/>
              </a:ext>
            </a:extLst>
          </p:cNvPr>
          <p:cNvSpPr txBox="1"/>
          <p:nvPr/>
        </p:nvSpPr>
        <p:spPr>
          <a:xfrm>
            <a:off x="480713" y="6212868"/>
            <a:ext cx="112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147"/>
                </a:solidFill>
                <a:latin typeface="Garamond" panose="02020404030301010803" pitchFamily="18" charset="0"/>
              </a:rPr>
              <a:t>XXV. Önkormányzati Költségvetési és Adókonferencia| dr. Baffia Gergely| Eger | 2025.11.19.|   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E480AB99-D8D6-494F-B60C-DA02B2864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5" y="1723412"/>
            <a:ext cx="11324492" cy="34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3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8D30D-E15A-7BA0-F4F4-F06418767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E7562A68-18FB-AC13-AE0E-7235D578E5C9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40BFD521-88F9-405F-DDBA-D58215A72843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4D520313-8A14-5CE5-775A-D2CCAAF60C8E}"/>
              </a:ext>
            </a:extLst>
          </p:cNvPr>
          <p:cNvSpPr txBox="1"/>
          <p:nvPr/>
        </p:nvSpPr>
        <p:spPr>
          <a:xfrm>
            <a:off x="508485" y="508529"/>
            <a:ext cx="1025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+mj-lt"/>
              </a:rPr>
              <a:t>ÁHT Monitoring rendszer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17C4BE8F-EE38-CA3B-FBAD-7C0741665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" y="6044889"/>
            <a:ext cx="983331" cy="76377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AF41A463-51FF-E615-412D-EB775EA25D82}"/>
              </a:ext>
            </a:extLst>
          </p:cNvPr>
          <p:cNvCxnSpPr>
            <a:cxnSpLocks/>
          </p:cNvCxnSpPr>
          <p:nvPr/>
        </p:nvCxnSpPr>
        <p:spPr>
          <a:xfrm>
            <a:off x="636104" y="1214252"/>
            <a:ext cx="11555896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2B81876-3A12-FC55-1664-DBC5A0F5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876" y="6217075"/>
            <a:ext cx="2743200" cy="365125"/>
          </a:xfrm>
        </p:spPr>
        <p:txBody>
          <a:bodyPr/>
          <a:lstStyle/>
          <a:p>
            <a:fld id="{976BFF87-2C31-4172-A305-13051DB2D5D9}" type="slidenum">
              <a:rPr lang="hu-HU" sz="1800" smtClean="0">
                <a:solidFill>
                  <a:srgbClr val="002147"/>
                </a:solidFill>
                <a:latin typeface="Garamond" panose="02020404030301010803" pitchFamily="18" charset="0"/>
              </a:rPr>
              <a:t>6</a:t>
            </a:fld>
            <a:endParaRPr lang="hu-HU" sz="1800" dirty="0">
              <a:solidFill>
                <a:srgbClr val="002147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6C1D8004-4825-9062-1B47-304C389B938D}"/>
              </a:ext>
            </a:extLst>
          </p:cNvPr>
          <p:cNvSpPr txBox="1"/>
          <p:nvPr/>
        </p:nvSpPr>
        <p:spPr>
          <a:xfrm>
            <a:off x="480713" y="6212868"/>
            <a:ext cx="112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147"/>
                </a:solidFill>
                <a:latin typeface="Garamond" panose="02020404030301010803" pitchFamily="18" charset="0"/>
              </a:rPr>
              <a:t>XXV. Önkormányzati Költségvetési és Adókonferencia| dr. Baffia Gergely| Eger | 2025.11.19.|   </a:t>
            </a:r>
          </a:p>
        </p:txBody>
      </p:sp>
      <p:pic>
        <p:nvPicPr>
          <p:cNvPr id="8" name="Kép 7" descr="A képen szöveg, képernyőkép, Színesség, diagra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B0B5980-5B60-DEB3-AA27-019B9C368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92" y="1306912"/>
            <a:ext cx="8494296" cy="4376662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C726AEB3-A6F2-44D2-A0E5-9C692D84CDA0}"/>
              </a:ext>
            </a:extLst>
          </p:cNvPr>
          <p:cNvSpPr/>
          <p:nvPr/>
        </p:nvSpPr>
        <p:spPr>
          <a:xfrm>
            <a:off x="6338888" y="1306912"/>
            <a:ext cx="1076325" cy="150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98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8D30D-E15A-7BA0-F4F4-F06418767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E7562A68-18FB-AC13-AE0E-7235D578E5C9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40BFD521-88F9-405F-DDBA-D58215A72843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4D520313-8A14-5CE5-775A-D2CCAAF60C8E}"/>
              </a:ext>
            </a:extLst>
          </p:cNvPr>
          <p:cNvSpPr txBox="1"/>
          <p:nvPr/>
        </p:nvSpPr>
        <p:spPr>
          <a:xfrm>
            <a:off x="508485" y="508529"/>
            <a:ext cx="1025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+mj-lt"/>
              </a:rPr>
              <a:t>Monitoring - Előirányzatok túllépése rovatoként 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17C4BE8F-EE38-CA3B-FBAD-7C0741665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" y="6044889"/>
            <a:ext cx="983331" cy="76377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AF41A463-51FF-E615-412D-EB775EA25D82}"/>
              </a:ext>
            </a:extLst>
          </p:cNvPr>
          <p:cNvCxnSpPr>
            <a:cxnSpLocks/>
          </p:cNvCxnSpPr>
          <p:nvPr/>
        </p:nvCxnSpPr>
        <p:spPr>
          <a:xfrm>
            <a:off x="636104" y="1214252"/>
            <a:ext cx="11555896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2B81876-3A12-FC55-1664-DBC5A0F5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876" y="6217075"/>
            <a:ext cx="2743200" cy="365125"/>
          </a:xfrm>
        </p:spPr>
        <p:txBody>
          <a:bodyPr/>
          <a:lstStyle/>
          <a:p>
            <a:fld id="{976BFF87-2C31-4172-A305-13051DB2D5D9}" type="slidenum">
              <a:rPr lang="hu-HU" sz="1800" smtClean="0">
                <a:solidFill>
                  <a:srgbClr val="002147"/>
                </a:solidFill>
                <a:latin typeface="Garamond" panose="02020404030301010803" pitchFamily="18" charset="0"/>
              </a:rPr>
              <a:t>7</a:t>
            </a:fld>
            <a:endParaRPr lang="hu-HU" sz="1800" dirty="0">
              <a:solidFill>
                <a:srgbClr val="002147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6C1D8004-4825-9062-1B47-304C389B938D}"/>
              </a:ext>
            </a:extLst>
          </p:cNvPr>
          <p:cNvSpPr txBox="1"/>
          <p:nvPr/>
        </p:nvSpPr>
        <p:spPr>
          <a:xfrm>
            <a:off x="480713" y="6212868"/>
            <a:ext cx="112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147"/>
                </a:solidFill>
                <a:latin typeface="Garamond" panose="02020404030301010803" pitchFamily="18" charset="0"/>
              </a:rPr>
              <a:t>XXV. Önkormányzati Költségvetési és Adókonferencia| dr. Baffia Gergely| Eger | 2025.11.19.|   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C726AEB3-A6F2-44D2-A0E5-9C692D84CDA0}"/>
              </a:ext>
            </a:extLst>
          </p:cNvPr>
          <p:cNvSpPr/>
          <p:nvPr/>
        </p:nvSpPr>
        <p:spPr>
          <a:xfrm>
            <a:off x="6338888" y="1306912"/>
            <a:ext cx="1076325" cy="150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271B9D87-8A63-48DE-9C20-ED54E32F0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4" y="1244876"/>
            <a:ext cx="11352972" cy="447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3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9ECA5-B5BD-12FE-DE72-43076BDBC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FB0F01A5-8966-7395-3900-18D1CC613690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B1BDE531-A7C6-6036-F17B-5D31125E4C88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B7FD0DDC-ADF2-7AF7-0F7E-C52A270D70DA}"/>
              </a:ext>
            </a:extLst>
          </p:cNvPr>
          <p:cNvSpPr txBox="1"/>
          <p:nvPr/>
        </p:nvSpPr>
        <p:spPr>
          <a:xfrm>
            <a:off x="508485" y="508529"/>
            <a:ext cx="1025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+mj-lt"/>
              </a:rPr>
              <a:t>Helyszíni ellenőrzés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889D4D5-5AA8-B947-A6D7-3361E93C6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" y="6044889"/>
            <a:ext cx="983331" cy="76377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E86CF473-14E5-B663-0A65-9CA5A2C5A006}"/>
              </a:ext>
            </a:extLst>
          </p:cNvPr>
          <p:cNvCxnSpPr>
            <a:cxnSpLocks/>
          </p:cNvCxnSpPr>
          <p:nvPr/>
        </p:nvCxnSpPr>
        <p:spPr>
          <a:xfrm>
            <a:off x="636104" y="1214252"/>
            <a:ext cx="11555896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8F6D93A-6FF0-825D-5C6B-DFB4C6A7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876" y="6217075"/>
            <a:ext cx="2743200" cy="365125"/>
          </a:xfrm>
        </p:spPr>
        <p:txBody>
          <a:bodyPr/>
          <a:lstStyle/>
          <a:p>
            <a:fld id="{976BFF87-2C31-4172-A305-13051DB2D5D9}" type="slidenum">
              <a:rPr lang="hu-HU" sz="1800" smtClean="0">
                <a:solidFill>
                  <a:srgbClr val="002147"/>
                </a:solidFill>
                <a:latin typeface="Garamond" panose="02020404030301010803" pitchFamily="18" charset="0"/>
              </a:rPr>
              <a:t>8</a:t>
            </a:fld>
            <a:endParaRPr lang="hu-HU" sz="1800" dirty="0">
              <a:solidFill>
                <a:srgbClr val="002147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88BF9941-1CF4-9000-89CB-94F3A5000B9C}"/>
              </a:ext>
            </a:extLst>
          </p:cNvPr>
          <p:cNvSpPr txBox="1"/>
          <p:nvPr/>
        </p:nvSpPr>
        <p:spPr>
          <a:xfrm>
            <a:off x="480713" y="6212868"/>
            <a:ext cx="112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147"/>
                </a:solidFill>
                <a:latin typeface="Garamond" panose="02020404030301010803" pitchFamily="18" charset="0"/>
              </a:rPr>
              <a:t>XXV. Önkormányzati Költségvetési és Adókonferencia| dr. Baffia Gergely| Eger | 2025.11.19.|   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E44CE996-2CB1-49D6-91DA-B0792EFA7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1834461"/>
            <a:ext cx="11555896" cy="24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4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9ECA5-B5BD-12FE-DE72-43076BDBC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gyenes összekötő 1">
            <a:extLst>
              <a:ext uri="{FF2B5EF4-FFF2-40B4-BE49-F238E27FC236}">
                <a16:creationId xmlns:a16="http://schemas.microsoft.com/office/drawing/2014/main" id="{FB0F01A5-8966-7395-3900-18D1CC613690}"/>
              </a:ext>
            </a:extLst>
          </p:cNvPr>
          <p:cNvCxnSpPr/>
          <p:nvPr/>
        </p:nvCxnSpPr>
        <p:spPr>
          <a:xfrm>
            <a:off x="0" y="5808617"/>
            <a:ext cx="12192000" cy="0"/>
          </a:xfrm>
          <a:prstGeom prst="line">
            <a:avLst/>
          </a:prstGeom>
          <a:ln w="1016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B1BDE531-A7C6-6036-F17B-5D31125E4C88}"/>
              </a:ext>
            </a:extLst>
          </p:cNvPr>
          <p:cNvCxnSpPr/>
          <p:nvPr/>
        </p:nvCxnSpPr>
        <p:spPr>
          <a:xfrm>
            <a:off x="0" y="5933661"/>
            <a:ext cx="12192000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B7FD0DDC-ADF2-7AF7-0F7E-C52A270D70DA}"/>
              </a:ext>
            </a:extLst>
          </p:cNvPr>
          <p:cNvSpPr txBox="1"/>
          <p:nvPr/>
        </p:nvSpPr>
        <p:spPr>
          <a:xfrm>
            <a:off x="508485" y="508529"/>
            <a:ext cx="1025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+mj-lt"/>
              </a:rPr>
              <a:t>Jelentés és észrevétel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889D4D5-5AA8-B947-A6D7-3361E93C6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" y="6044889"/>
            <a:ext cx="983331" cy="763770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E86CF473-14E5-B663-0A65-9CA5A2C5A006}"/>
              </a:ext>
            </a:extLst>
          </p:cNvPr>
          <p:cNvCxnSpPr>
            <a:cxnSpLocks/>
          </p:cNvCxnSpPr>
          <p:nvPr/>
        </p:nvCxnSpPr>
        <p:spPr>
          <a:xfrm>
            <a:off x="636104" y="1214252"/>
            <a:ext cx="11555896" cy="0"/>
          </a:xfrm>
          <a:prstGeom prst="line">
            <a:avLst/>
          </a:prstGeom>
          <a:ln w="1905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8F6D93A-6FF0-825D-5C6B-DFB4C6A7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876" y="6217075"/>
            <a:ext cx="2743200" cy="365125"/>
          </a:xfrm>
        </p:spPr>
        <p:txBody>
          <a:bodyPr/>
          <a:lstStyle/>
          <a:p>
            <a:fld id="{976BFF87-2C31-4172-A305-13051DB2D5D9}" type="slidenum">
              <a:rPr lang="hu-HU" sz="1800" smtClean="0">
                <a:solidFill>
                  <a:srgbClr val="002147"/>
                </a:solidFill>
                <a:latin typeface="Garamond" panose="02020404030301010803" pitchFamily="18" charset="0"/>
              </a:rPr>
              <a:t>9</a:t>
            </a:fld>
            <a:endParaRPr lang="hu-HU" sz="1800" dirty="0">
              <a:solidFill>
                <a:srgbClr val="002147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88BF9941-1CF4-9000-89CB-94F3A5000B9C}"/>
              </a:ext>
            </a:extLst>
          </p:cNvPr>
          <p:cNvSpPr txBox="1"/>
          <p:nvPr/>
        </p:nvSpPr>
        <p:spPr>
          <a:xfrm>
            <a:off x="480713" y="6212868"/>
            <a:ext cx="1123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002147"/>
                </a:solidFill>
                <a:latin typeface="Garamond" panose="02020404030301010803" pitchFamily="18" charset="0"/>
              </a:rPr>
              <a:t>XXV. Önkormányzati Költségvetési és Adókonferencia| dr. Baffia Gergely| Eger | 2025.11.19.|  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4B84521-681E-4E93-A0C0-CCC5160BD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9" y="1724975"/>
            <a:ext cx="11111948" cy="326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7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gyar_16_9_alap.pptx" id="{72F82FD4-F303-4B83-945C-B86CE03FC054}" vid="{B02B4615-9A13-44D9-8D52-B95ECF5138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AE4F793B156398468BD6B6BF1D491F9B" ma:contentTypeVersion="1" ma:contentTypeDescription="Új dokumentum létrehozása." ma:contentTypeScope="" ma:versionID="56c584624b2bb1605f12ddd06e140e55">
  <xsd:schema xmlns:xsd="http://www.w3.org/2001/XMLSchema" xmlns:xs="http://www.w3.org/2001/XMLSchema" xmlns:p="http://schemas.microsoft.com/office/2006/metadata/properties" xmlns:ns2="c48e020c-48b9-4203-84bc-cad4fd3f4736" targetNamespace="http://schemas.microsoft.com/office/2006/metadata/properties" ma:root="true" ma:fieldsID="26e05e709cbb8779e7c63452e05e06ee" ns2:_="">
    <xsd:import namespace="c48e020c-48b9-4203-84bc-cad4fd3f473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e020c-48b9-4203-84bc-cad4fd3f47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88B55A-8C55-40FB-AFF8-29BD9E4C61FC}"/>
</file>

<file path=customXml/itemProps2.xml><?xml version="1.0" encoding="utf-8"?>
<ds:datastoreItem xmlns:ds="http://schemas.openxmlformats.org/officeDocument/2006/customXml" ds:itemID="{C6A490B1-0AC0-4EEA-A870-93BFED4AC212}"/>
</file>

<file path=customXml/itemProps3.xml><?xml version="1.0" encoding="utf-8"?>
<ds:datastoreItem xmlns:ds="http://schemas.openxmlformats.org/officeDocument/2006/customXml" ds:itemID="{9FFA592D-6190-47C6-92B3-DDB164FC6C3E}"/>
</file>

<file path=docProps/app.xml><?xml version="1.0" encoding="utf-8"?>
<Properties xmlns="http://schemas.openxmlformats.org/officeDocument/2006/extended-properties" xmlns:vt="http://schemas.openxmlformats.org/officeDocument/2006/docPropsVTypes">
  <Template>PPT_magyar_16_9_alap(1)</Template>
  <TotalTime>454</TotalTime>
  <Words>605</Words>
  <Application>Microsoft Office PowerPoint</Application>
  <PresentationFormat>Szélesvásznú</PresentationFormat>
  <Paragraphs>96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Állami Számvevőszék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Baffia Gergely Gábor</dc:creator>
  <cp:lastModifiedBy>Gergely dr. Baffia</cp:lastModifiedBy>
  <cp:revision>20</cp:revision>
  <dcterms:created xsi:type="dcterms:W3CDTF">2025-11-05T20:30:55Z</dcterms:created>
  <dcterms:modified xsi:type="dcterms:W3CDTF">2025-11-14T08:30:03Z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0x010100AE4F793B156398468BD6B6BF1D491F9B</vt:lpwstr>
  </property>
</Properties>
</file>