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8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9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10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11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8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5"/>
    <p:sldMasterId id="2147483972" r:id="rId6"/>
    <p:sldMasterId id="2147483733" r:id="rId7"/>
    <p:sldMasterId id="2147483957" r:id="rId8"/>
    <p:sldMasterId id="2147483920" r:id="rId9"/>
    <p:sldMasterId id="2147483924" r:id="rId10"/>
    <p:sldMasterId id="2147483927" r:id="rId11"/>
    <p:sldMasterId id="2147483930" r:id="rId12"/>
    <p:sldMasterId id="2147483933" r:id="rId13"/>
    <p:sldMasterId id="2147483936" r:id="rId14"/>
    <p:sldMasterId id="2147483939" r:id="rId15"/>
    <p:sldMasterId id="2147484006" r:id="rId16"/>
  </p:sldMasterIdLst>
  <p:notesMasterIdLst>
    <p:notesMasterId r:id="rId59"/>
  </p:notesMasterIdLst>
  <p:handoutMasterIdLst>
    <p:handoutMasterId r:id="rId60"/>
  </p:handoutMasterIdLst>
  <p:sldIdLst>
    <p:sldId id="487" r:id="rId17"/>
    <p:sldId id="374" r:id="rId18"/>
    <p:sldId id="446" r:id="rId19"/>
    <p:sldId id="459" r:id="rId20"/>
    <p:sldId id="386" r:id="rId21"/>
    <p:sldId id="391" r:id="rId22"/>
    <p:sldId id="448" r:id="rId23"/>
    <p:sldId id="460" r:id="rId24"/>
    <p:sldId id="423" r:id="rId25"/>
    <p:sldId id="461" r:id="rId26"/>
    <p:sldId id="425" r:id="rId27"/>
    <p:sldId id="424" r:id="rId28"/>
    <p:sldId id="463" r:id="rId29"/>
    <p:sldId id="464" r:id="rId30"/>
    <p:sldId id="415" r:id="rId31"/>
    <p:sldId id="465" r:id="rId32"/>
    <p:sldId id="486" r:id="rId33"/>
    <p:sldId id="413" r:id="rId34"/>
    <p:sldId id="434" r:id="rId35"/>
    <p:sldId id="420" r:id="rId36"/>
    <p:sldId id="421" r:id="rId37"/>
    <p:sldId id="422" r:id="rId38"/>
    <p:sldId id="419" r:id="rId39"/>
    <p:sldId id="467" r:id="rId40"/>
    <p:sldId id="393" r:id="rId41"/>
    <p:sldId id="445" r:id="rId42"/>
    <p:sldId id="380" r:id="rId43"/>
    <p:sldId id="381" r:id="rId44"/>
    <p:sldId id="397" r:id="rId45"/>
    <p:sldId id="480" r:id="rId46"/>
    <p:sldId id="470" r:id="rId47"/>
    <p:sldId id="471" r:id="rId48"/>
    <p:sldId id="472" r:id="rId49"/>
    <p:sldId id="485" r:id="rId50"/>
    <p:sldId id="473" r:id="rId51"/>
    <p:sldId id="474" r:id="rId52"/>
    <p:sldId id="475" r:id="rId53"/>
    <p:sldId id="476" r:id="rId54"/>
    <p:sldId id="477" r:id="rId55"/>
    <p:sldId id="478" r:id="rId56"/>
    <p:sldId id="479" r:id="rId57"/>
    <p:sldId id="341" r:id="rId58"/>
  </p:sldIdLst>
  <p:sldSz cx="9144000" cy="6858000" type="screen4x3"/>
  <p:notesSz cx="7023100" cy="93091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Montserrat"/>
        <a:ea typeface="Montserrat"/>
        <a:cs typeface="Montserrat"/>
        <a:sym typeface="Montserrat"/>
      </a:defRPr>
    </a:lvl9pPr>
  </p:defaultTextStyle>
  <p:extLst>
    <p:ext uri="{521415D9-36F7-43E2-AB2F-B90AF26B5E84}">
      <p14:sectionLst xmlns:p14="http://schemas.microsoft.com/office/powerpoint/2010/main">
        <p14:section name="Névtelen szakasz" id="{286DCA00-C419-4392-AED5-41506CC93A53}">
          <p14:sldIdLst>
            <p14:sldId id="487"/>
            <p14:sldId id="374"/>
            <p14:sldId id="446"/>
            <p14:sldId id="459"/>
            <p14:sldId id="386"/>
            <p14:sldId id="391"/>
            <p14:sldId id="448"/>
            <p14:sldId id="460"/>
            <p14:sldId id="423"/>
            <p14:sldId id="461"/>
            <p14:sldId id="425"/>
            <p14:sldId id="424"/>
            <p14:sldId id="463"/>
            <p14:sldId id="464"/>
            <p14:sldId id="415"/>
            <p14:sldId id="465"/>
            <p14:sldId id="486"/>
            <p14:sldId id="413"/>
            <p14:sldId id="434"/>
            <p14:sldId id="420"/>
            <p14:sldId id="421"/>
            <p14:sldId id="422"/>
            <p14:sldId id="419"/>
            <p14:sldId id="467"/>
            <p14:sldId id="393"/>
            <p14:sldId id="445"/>
            <p14:sldId id="380"/>
            <p14:sldId id="381"/>
            <p14:sldId id="397"/>
            <p14:sldId id="480"/>
            <p14:sldId id="470"/>
            <p14:sldId id="471"/>
            <p14:sldId id="472"/>
            <p14:sldId id="485"/>
            <p14:sldId id="473"/>
            <p14:sldId id="474"/>
            <p14:sldId id="475"/>
            <p14:sldId id="476"/>
            <p14:sldId id="477"/>
            <p14:sldId id="478"/>
            <p14:sldId id="479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0C"/>
    <a:srgbClr val="F0F0F0"/>
    <a:srgbClr val="F7BBB7"/>
    <a:srgbClr val="E4ECB2"/>
    <a:srgbClr val="5C2D91"/>
    <a:srgbClr val="8A74BA"/>
    <a:srgbClr val="A291C9"/>
    <a:srgbClr val="694FA0"/>
    <a:srgbClr val="E29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7E5"/>
          </a:solidFill>
        </a:fill>
      </a:tcStyle>
    </a:wholeTbl>
    <a:band2H>
      <a:tcTxStyle/>
      <a:tcStyle>
        <a:tcBdr/>
        <a:fill>
          <a:solidFill>
            <a:srgbClr val="E6F3F2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ED2"/>
          </a:solidFill>
        </a:fill>
      </a:tcStyle>
    </a:wholeTbl>
    <a:band2H>
      <a:tcTxStyle/>
      <a:tcStyle>
        <a:tcBdr/>
        <a:fill>
          <a:solidFill>
            <a:srgbClr val="E6E8EA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CCE"/>
          </a:solidFill>
        </a:fill>
      </a:tcStyle>
    </a:wholeTbl>
    <a:band2H>
      <a:tcTxStyle/>
      <a:tcStyle>
        <a:tcBdr/>
        <a:fill>
          <a:solidFill>
            <a:srgbClr val="E6E7E8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Montserrat"/>
          <a:ea typeface="Montserrat"/>
          <a:cs typeface="Montserra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69012ECD-51FC-41F1-AA8D-1B2483CD663E}" styleName="Világos stílus 2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Világos stílus 2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Világos stílus 2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Világos stílus 2 – 5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Világos stílus 2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86279" autoAdjust="0"/>
  </p:normalViewPr>
  <p:slideViewPr>
    <p:cSldViewPr snapToGrid="0">
      <p:cViewPr varScale="1">
        <p:scale>
          <a:sx n="86" d="100"/>
          <a:sy n="86" d="100"/>
        </p:scale>
        <p:origin x="124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75"/>
    </p:cViewPr>
  </p:sorterViewPr>
  <p:notesViewPr>
    <p:cSldViewPr snapToGrid="0">
      <p:cViewPr varScale="1">
        <p:scale>
          <a:sx n="123" d="100"/>
          <a:sy n="123" d="100"/>
        </p:scale>
        <p:origin x="395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9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slide" Target="slides/slide26.xml"/><Relationship Id="rId47" Type="http://schemas.openxmlformats.org/officeDocument/2006/relationships/slide" Target="slides/slide31.xml"/><Relationship Id="rId50" Type="http://schemas.openxmlformats.org/officeDocument/2006/relationships/slide" Target="slides/slide34.xml"/><Relationship Id="rId55" Type="http://schemas.openxmlformats.org/officeDocument/2006/relationships/slide" Target="slides/slide39.xml"/><Relationship Id="rId63" Type="http://schemas.openxmlformats.org/officeDocument/2006/relationships/theme" Target="theme/theme1.xml"/><Relationship Id="rId7" Type="http://schemas.openxmlformats.org/officeDocument/2006/relationships/slideMaster" Target="slideMasters/slideMaster3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2.xml"/><Relationship Id="rId29" Type="http://schemas.openxmlformats.org/officeDocument/2006/relationships/slide" Target="slides/slide13.xml"/><Relationship Id="rId11" Type="http://schemas.openxmlformats.org/officeDocument/2006/relationships/slideMaster" Target="slideMasters/slideMaster7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slide" Target="slides/slide29.xml"/><Relationship Id="rId53" Type="http://schemas.openxmlformats.org/officeDocument/2006/relationships/slide" Target="slides/slide37.xml"/><Relationship Id="rId58" Type="http://schemas.openxmlformats.org/officeDocument/2006/relationships/slide" Target="slides/slide42.xml"/><Relationship Id="rId5" Type="http://schemas.openxmlformats.org/officeDocument/2006/relationships/slideMaster" Target="slideMasters/slideMaster1.xml"/><Relationship Id="rId61" Type="http://schemas.openxmlformats.org/officeDocument/2006/relationships/presProps" Target="presProps.xml"/><Relationship Id="rId19" Type="http://schemas.openxmlformats.org/officeDocument/2006/relationships/slide" Target="slides/slide3.xml"/><Relationship Id="rId14" Type="http://schemas.openxmlformats.org/officeDocument/2006/relationships/slideMaster" Target="slideMasters/slideMaster10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slide" Target="slides/slide27.xml"/><Relationship Id="rId48" Type="http://schemas.openxmlformats.org/officeDocument/2006/relationships/slide" Target="slides/slide32.xml"/><Relationship Id="rId56" Type="http://schemas.openxmlformats.org/officeDocument/2006/relationships/slide" Target="slides/slide40.xml"/><Relationship Id="rId64" Type="http://schemas.openxmlformats.org/officeDocument/2006/relationships/tableStyles" Target="tableStyles.xml"/><Relationship Id="rId8" Type="http://schemas.openxmlformats.org/officeDocument/2006/relationships/slideMaster" Target="slideMasters/slideMaster4.xml"/><Relationship Id="rId51" Type="http://schemas.openxmlformats.org/officeDocument/2006/relationships/slide" Target="slides/slide35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8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slide" Target="slides/slide30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4.xml"/><Relationship Id="rId41" Type="http://schemas.openxmlformats.org/officeDocument/2006/relationships/slide" Target="slides/slide25.xml"/><Relationship Id="rId54" Type="http://schemas.openxmlformats.org/officeDocument/2006/relationships/slide" Target="slides/slide38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5" Type="http://schemas.openxmlformats.org/officeDocument/2006/relationships/slideMaster" Target="slideMasters/slideMaster11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49" Type="http://schemas.openxmlformats.org/officeDocument/2006/relationships/slide" Target="slides/slide33.xml"/><Relationship Id="rId57" Type="http://schemas.openxmlformats.org/officeDocument/2006/relationships/slide" Target="slides/slide41.xml"/><Relationship Id="rId10" Type="http://schemas.openxmlformats.org/officeDocument/2006/relationships/slideMaster" Target="slideMasters/slideMaster6.xml"/><Relationship Id="rId31" Type="http://schemas.openxmlformats.org/officeDocument/2006/relationships/slide" Target="slides/slide15.xml"/><Relationship Id="rId44" Type="http://schemas.openxmlformats.org/officeDocument/2006/relationships/slide" Target="slides/slide28.xml"/><Relationship Id="rId52" Type="http://schemas.openxmlformats.org/officeDocument/2006/relationships/slide" Target="slides/slide36.xml"/><Relationship Id="rId60" Type="http://schemas.openxmlformats.org/officeDocument/2006/relationships/handoutMaster" Target="handoutMasters/handoutMaster1.xml"/><Relationship Id="rId9" Type="http://schemas.openxmlformats.org/officeDocument/2006/relationships/slideMaster" Target="slideMasters/slideMaster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lnarge\AppData\Local\Microsoft\Windows\INetCache\Content.Outlook\KC0QXOHX\IX%20fejezet%20kiad&#225;sa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-munkalap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hu-HU" sz="1200" b="1" dirty="0">
                <a:solidFill>
                  <a:schemeClr val="tx2"/>
                </a:solidFill>
              </a:rPr>
              <a:t>A helyi önkormányzatok támogatásainak (IX. fejezet) alakulása </a:t>
            </a:r>
            <a:br>
              <a:rPr lang="hu-HU" sz="1200" b="1" dirty="0">
                <a:solidFill>
                  <a:schemeClr val="tx2"/>
                </a:solidFill>
              </a:rPr>
            </a:br>
            <a:r>
              <a:rPr lang="hu-HU" sz="1200" b="1" dirty="0">
                <a:solidFill>
                  <a:schemeClr val="tx2"/>
                </a:solidFill>
              </a:rPr>
              <a:t>2008-2025. években</a:t>
            </a:r>
          </a:p>
          <a:p>
            <a:pPr>
              <a:defRPr>
                <a:solidFill>
                  <a:schemeClr val="tx2"/>
                </a:solidFill>
              </a:defRPr>
            </a:pPr>
            <a:r>
              <a:rPr lang="hu-HU" sz="1200" b="1" dirty="0">
                <a:solidFill>
                  <a:schemeClr val="tx2"/>
                </a:solidFill>
              </a:rPr>
              <a:t>(Mrd Ft)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>
        <c:manualLayout>
          <c:layoutTarget val="inner"/>
          <c:xMode val="edge"/>
          <c:yMode val="edge"/>
          <c:x val="0.11205249343832022"/>
          <c:y val="0.13719483382537032"/>
          <c:w val="0.86429159258318522"/>
          <c:h val="0.613881167729779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'mrd Ft-ban'!$A$5</c:f>
              <c:strCache>
                <c:ptCount val="1"/>
                <c:pt idx="0">
                  <c:v>Nettó finanszírozási körbe tartozó támogatások
(nem tartalmazza az önkormányzatok szolidaritási hozzájárulását)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'mrd Ft-ban'!$B$4:$S$4</c:f>
              <c:strCache>
                <c:ptCount val="18"/>
                <c:pt idx="0">
                  <c:v>2008 </c:v>
                </c:pt>
                <c:pt idx="1">
                  <c:v>2009 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 (terv)</c:v>
                </c:pt>
              </c:strCache>
            </c:strRef>
          </c:cat>
          <c:val>
            <c:numRef>
              <c:f>'mrd Ft-ban'!$B$5:$S$5</c:f>
              <c:numCache>
                <c:formatCode>_-* #\ ##0.0\ _F_t_-;\-* #\ ##0.0\ _F_t_-;_-* "-"??\ _F_t_-;_-@_-</c:formatCode>
                <c:ptCount val="18"/>
                <c:pt idx="0">
                  <c:v>1169.8</c:v>
                </c:pt>
                <c:pt idx="1">
                  <c:v>1090</c:v>
                </c:pt>
                <c:pt idx="2">
                  <c:v>1015.5</c:v>
                </c:pt>
                <c:pt idx="3">
                  <c:v>955.3</c:v>
                </c:pt>
                <c:pt idx="4">
                  <c:v>844.5</c:v>
                </c:pt>
                <c:pt idx="5">
                  <c:v>510</c:v>
                </c:pt>
                <c:pt idx="6">
                  <c:v>524.70000000000005</c:v>
                </c:pt>
                <c:pt idx="7">
                  <c:v>538.79999999999995</c:v>
                </c:pt>
                <c:pt idx="8">
                  <c:v>565.1</c:v>
                </c:pt>
                <c:pt idx="9">
                  <c:v>590</c:v>
                </c:pt>
                <c:pt idx="10">
                  <c:v>635.6</c:v>
                </c:pt>
                <c:pt idx="11">
                  <c:v>667.3</c:v>
                </c:pt>
                <c:pt idx="12">
                  <c:v>725.6</c:v>
                </c:pt>
                <c:pt idx="13">
                  <c:v>929.4</c:v>
                </c:pt>
                <c:pt idx="14">
                  <c:v>851.4</c:v>
                </c:pt>
                <c:pt idx="15">
                  <c:v>1034.4000000000001</c:v>
                </c:pt>
                <c:pt idx="16">
                  <c:v>1185.9000000000001</c:v>
                </c:pt>
                <c:pt idx="17">
                  <c:v>1332.1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3-431D-A53B-7CF158EF6A39}"/>
            </c:ext>
          </c:extLst>
        </c:ser>
        <c:ser>
          <c:idx val="1"/>
          <c:order val="1"/>
          <c:tx>
            <c:strRef>
              <c:f>'mrd Ft-ban'!$A$6</c:f>
              <c:strCache>
                <c:ptCount val="1"/>
                <c:pt idx="0">
                  <c:v>Nem a nettó finanszírozási körbe tartozó támogatások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'mrd Ft-ban'!$B$4:$S$4</c:f>
              <c:strCache>
                <c:ptCount val="18"/>
                <c:pt idx="0">
                  <c:v>2008 </c:v>
                </c:pt>
                <c:pt idx="1">
                  <c:v>2009 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 (terv)</c:v>
                </c:pt>
              </c:strCache>
            </c:strRef>
          </c:cat>
          <c:val>
            <c:numRef>
              <c:f>'mrd Ft-ban'!$B$6:$S$6</c:f>
              <c:numCache>
                <c:formatCode>_-* #\ ##0.0\ _F_t_-;\-* #\ ##0.0\ _F_t_-;_-* "-"??\ _F_t_-;_-@_-</c:formatCode>
                <c:ptCount val="18"/>
                <c:pt idx="0">
                  <c:v>251.90000000000009</c:v>
                </c:pt>
                <c:pt idx="1">
                  <c:v>218.5</c:v>
                </c:pt>
                <c:pt idx="2">
                  <c:v>243.90000000000009</c:v>
                </c:pt>
                <c:pt idx="3">
                  <c:v>240.29999999999995</c:v>
                </c:pt>
                <c:pt idx="4">
                  <c:v>222.20000000000005</c:v>
                </c:pt>
                <c:pt idx="5">
                  <c:v>164.79999999999995</c:v>
                </c:pt>
                <c:pt idx="6">
                  <c:v>198.89999999999998</c:v>
                </c:pt>
                <c:pt idx="7">
                  <c:v>128.60000000000002</c:v>
                </c:pt>
                <c:pt idx="8">
                  <c:v>110.29999999999995</c:v>
                </c:pt>
                <c:pt idx="9">
                  <c:v>110.5</c:v>
                </c:pt>
                <c:pt idx="10">
                  <c:v>111.19999999999993</c:v>
                </c:pt>
                <c:pt idx="11">
                  <c:v>111.20000000000005</c:v>
                </c:pt>
                <c:pt idx="12">
                  <c:v>95.399999999999977</c:v>
                </c:pt>
                <c:pt idx="13">
                  <c:v>84.399999999999977</c:v>
                </c:pt>
                <c:pt idx="14">
                  <c:v>230.7</c:v>
                </c:pt>
                <c:pt idx="15">
                  <c:v>143.69999999999999</c:v>
                </c:pt>
                <c:pt idx="16">
                  <c:v>64.3</c:v>
                </c:pt>
                <c:pt idx="17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C3-431D-A53B-7CF158EF6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2042568"/>
        <c:axId val="752042896"/>
      </c:barChart>
      <c:catAx>
        <c:axId val="752042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52042896"/>
        <c:crosses val="autoZero"/>
        <c:auto val="1"/>
        <c:lblAlgn val="ctr"/>
        <c:lblOffset val="100"/>
        <c:noMultiLvlLbl val="0"/>
      </c:catAx>
      <c:valAx>
        <c:axId val="75204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.0\ _F_t_-;\-* #\ ##0.0\ _F_t_-;_-* &quot;-&quot;??\ _F_t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52042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</c:legendEntry>
      <c:layout>
        <c:manualLayout>
          <c:xMode val="edge"/>
          <c:yMode val="edge"/>
          <c:x val="0.11250157966365314"/>
          <c:y val="0.817660695288835"/>
          <c:w val="0.75989306892194031"/>
          <c:h val="0.137732984136613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4284867811367473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52E-4339-9421-D43D0A8B59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52E-4339-9421-D43D0A8B59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52E-4339-9421-D43D0A8B59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52E-4339-9421-D43D0A8B598D}"/>
              </c:ext>
            </c:extLst>
          </c:dPt>
          <c:dLbls>
            <c:dLbl>
              <c:idx val="1"/>
              <c:layout>
                <c:manualLayout>
                  <c:x val="-1.080484995260406E-3"/>
                  <c:y val="-3.22041874896861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56DA136-5821-402B-9F24-1F916A8BD438}" type="VALUE">
                      <a:rPr lang="en-US" sz="1600" b="1" dirty="0"/>
                      <a:pPr>
                        <a:defRPr sz="1600" b="1"/>
                      </a:pPr>
                      <a:t>[ÉRTÉK]</a:t>
                    </a:fld>
                    <a:endParaRPr lang="hu-H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741028720415626"/>
                      <c:h val="8.470773750466034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2E-4339-9421-D43D0A8B598D}"/>
                </c:ext>
              </c:extLst>
            </c:dLbl>
            <c:dLbl>
              <c:idx val="2"/>
              <c:layout>
                <c:manualLayout>
                  <c:x val="1.6581126546164175E-2"/>
                  <c:y val="7.19130434137815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DE5C163-0B67-4BE5-940F-20B8C6B85C79}" type="VALUE">
                      <a:rPr lang="en-US" sz="1600" b="1"/>
                      <a:pPr>
                        <a:defRPr sz="1600" b="1"/>
                      </a:pPr>
                      <a:t>[ÉRTÉK]</a:t>
                    </a:fld>
                    <a:endParaRPr lang="hu-H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10076489295672"/>
                      <c:h val="7.215156302021680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2E-4339-9421-D43D0A8B598D}"/>
                </c:ext>
              </c:extLst>
            </c:dLbl>
            <c:dLbl>
              <c:idx val="3"/>
              <c:layout>
                <c:manualLayout>
                  <c:x val="-2.8794440731228924E-3"/>
                  <c:y val="5.6972817910177715E-3"/>
                </c:manualLayout>
              </c:layout>
              <c:tx>
                <c:rich>
                  <a:bodyPr/>
                  <a:lstStyle/>
                  <a:p>
                    <a:fld id="{12A7796E-7321-490D-9732-C89C4C5C788A}" type="VALUE">
                      <a:rPr lang="en-US" sz="1600"/>
                      <a:pPr/>
                      <a:t>[ÉRTÉK]</a:t>
                    </a:fld>
                    <a:endParaRPr lang="hu-HU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52E-4339-9421-D43D0A8B59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1">
                  <c:v>Belső kontrollrendszert érintő hibák  (5.980 db)</c:v>
                </c:pt>
                <c:pt idx="2">
                  <c:v>Könyvvezetést érintő hibák  (2.062 db)</c:v>
                </c:pt>
                <c:pt idx="3">
                  <c:v>Az éves költségvetési beszámolót érintő hibák  (944 db)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1">
                  <c:v>66.55</c:v>
                </c:pt>
                <c:pt idx="2">
                  <c:v>22.94</c:v>
                </c:pt>
                <c:pt idx="3">
                  <c:v>10.51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52E-4339-9421-D43D0A8B598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Munka1!$C$1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852E-4339-9421-D43D0A8B598D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852E-4339-9421-D43D0A8B598D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852E-4339-9421-D43D0A8B598D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852E-4339-9421-D43D0A8B598D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hu-H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Munka1!$A$2:$A$5</c15:sqref>
                        </c15:formulaRef>
                      </c:ext>
                    </c:extLst>
                    <c:strCache>
                      <c:ptCount val="4"/>
                      <c:pt idx="1">
                        <c:v>Belső kontrollrendszert érintő hibák  (5.980 db)</c:v>
                      </c:pt>
                      <c:pt idx="2">
                        <c:v>Könyvvezetést érintő hibák  (2.062 db)</c:v>
                      </c:pt>
                      <c:pt idx="3">
                        <c:v>Az éves költségvetési beszámolót érintő hibák  (944 db)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Munka1!$C$2:$C$5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852E-4339-9421-D43D0A8B598D}"/>
                  </c:ext>
                </c:extLst>
              </c15:ser>
            </c15:filteredPieSeries>
            <c15:filteredPi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Munka1!$D$1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3-852E-4339-9421-D43D0A8B598D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5-852E-4339-9421-D43D0A8B598D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7-852E-4339-9421-D43D0A8B598D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9-852E-4339-9421-D43D0A8B598D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hu-H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Munka1!$A$2:$A$5</c15:sqref>
                        </c15:formulaRef>
                      </c:ext>
                    </c:extLst>
                    <c:strCache>
                      <c:ptCount val="4"/>
                      <c:pt idx="1">
                        <c:v>Belső kontrollrendszert érintő hibák  (5.980 db)</c:v>
                      </c:pt>
                      <c:pt idx="2">
                        <c:v>Könyvvezetést érintő hibák  (2.062 db)</c:v>
                      </c:pt>
                      <c:pt idx="3">
                        <c:v>Az éves költségvetési beszámolót érintő hibák  (944 db)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Munka1!$D$2:$D$5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852E-4339-9421-D43D0A8B598D}"/>
                  </c:ext>
                </c:extLst>
              </c15:ser>
            </c15:filteredPieSeries>
            <c15:filteredPi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C-852E-4339-9421-D43D0A8B598D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1E-852E-4339-9421-D43D0A8B598D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0-852E-4339-9421-D43D0A8B598D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2-852E-4339-9421-D43D0A8B598D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hu-H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Munka1!$A$2:$A$5</c15:sqref>
                        </c15:formulaRef>
                      </c:ext>
                    </c:extLst>
                    <c:strCache>
                      <c:ptCount val="4"/>
                      <c:pt idx="1">
                        <c:v>Belső kontrollrendszert érintő hibák  (5.980 db)</c:v>
                      </c:pt>
                      <c:pt idx="2">
                        <c:v>Könyvvezetést érintő hibák  (2.062 db)</c:v>
                      </c:pt>
                      <c:pt idx="3">
                        <c:v>Az éves költségvetési beszámolót érintő hibák  (944 db)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Munka1!$E$2:$E$5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3-852E-4339-9421-D43D0A8B598D}"/>
                  </c:ext>
                </c:extLst>
              </c15:ser>
            </c15:filteredPieSeries>
            <c15:filteredPi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5-852E-4339-9421-D43D0A8B598D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7-852E-4339-9421-D43D0A8B598D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9-852E-4339-9421-D43D0A8B598D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B-852E-4339-9421-D43D0A8B598D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hu-HU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 xmlns:c15="http://schemas.microsoft.com/office/drawing/2012/chart">
                    <c:ext xmlns:c15="http://schemas.microsoft.com/office/drawing/2012/chart" uri="{CE6537A1-D6FC-4f65-9D91-7224C49458BB}"/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Munka1!$A$2:$A$5</c15:sqref>
                        </c15:formulaRef>
                      </c:ext>
                    </c:extLst>
                    <c:strCache>
                      <c:ptCount val="4"/>
                      <c:pt idx="1">
                        <c:v>Belső kontrollrendszert érintő hibák  (5.980 db)</c:v>
                      </c:pt>
                      <c:pt idx="2">
                        <c:v>Könyvvezetést érintő hibák  (2.062 db)</c:v>
                      </c:pt>
                      <c:pt idx="3">
                        <c:v>Az éves költségvetési beszámolót érintő hibák  (944 db)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Munka1!$F$2:$F$5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C-852E-4339-9421-D43D0A8B598D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</c:legendEntry>
      <c:layout>
        <c:manualLayout>
          <c:xMode val="edge"/>
          <c:yMode val="edge"/>
          <c:x val="0"/>
          <c:y val="0.71479638092017206"/>
          <c:w val="0.99503330600910123"/>
          <c:h val="0.282736638803038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6FCC0F5E-BA6A-4B00-8731-9D63217853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795C7E9-7AA8-462F-93D2-01EC427ED5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04E273F-8412-4BBD-A814-0D50B1E561EE}" type="datetimeFigureOut">
              <a:rPr lang="hu-HU" smtClean="0"/>
              <a:t>2025. 11. 17.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DA5D3CF-CE4D-4438-9659-303C295639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55F0670-BB29-430F-8E7F-33026BF3BE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C49DCA2-F6FE-4092-B428-3C39F433A3F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3454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Shape 1168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</p:spPr>
        <p:txBody>
          <a:bodyPr lIns="93324" tIns="46662" rIns="93324" bIns="46662"/>
          <a:lstStyle/>
          <a:p>
            <a:endParaRPr/>
          </a:p>
        </p:txBody>
      </p:sp>
      <p:sp>
        <p:nvSpPr>
          <p:cNvPr id="1169" name="Shape 1169"/>
          <p:cNvSpPr>
            <a:spLocks noGrp="1"/>
          </p:cNvSpPr>
          <p:nvPr>
            <p:ph type="body" sz="quarter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</p:spPr>
        <p:txBody>
          <a:bodyPr lIns="93324" tIns="46662" rIns="93324" bIns="46662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77258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latinLnBrk="0">
      <a:defRPr sz="1200">
        <a:latin typeface="Montserrat" panose="020B0604020202020204" charset="-18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 lIns="93324" tIns="46662" rIns="93324" bIns="46662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2961729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71961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55675" y="758825"/>
            <a:ext cx="5060950" cy="3795713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1036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0"/>
          </p:nvPr>
        </p:nvSpPr>
        <p:spPr/>
        <p:txBody>
          <a:bodyPr lIns="93324" tIns="46662" rIns="93324" bIns="46662"/>
          <a:lstStyle/>
          <a:p>
            <a:pPr defTabSz="933237"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3681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Költségvetési biztos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06B8D577-5B94-4EA9-8BC9-3773053CA879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2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10F11660-8C19-4F34-96BA-D76A85EEB418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9078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Példa: konyhafejlesztési</a:t>
            </a:r>
            <a:r>
              <a:rPr lang="hu-HU" baseline="0" dirty="0"/>
              <a:t> támogatás 2022. évben történt felhasználás esetében a beszámolóban nem jelzett az önkormányzat felhasználást, 2023-ban jogszerűen felhasználható támogatásrészként átkerül a 11/B vagy H űrlapra, de mivel nincs 2023. évi kiadás, visszafizetési kötelezettséget mutat a beszámoló. Ez már felülvizsgálat során sem módosítható, mivel a 2023. évi beszámoló kiinduló adata rossz.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0331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10F11660-8C19-4F34-96BA-D76A85EEB418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1449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10F11660-8C19-4F34-96BA-D76A85EEB418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2013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hu-HU" sz="1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10F11660-8C19-4F34-96BA-D76A85EEB418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824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hu-HU" sz="1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lIns="93324" tIns="46662" rIns="93324" bIns="46662"/>
          <a:lstStyle/>
          <a:p>
            <a:fld id="{10F11660-8C19-4F34-96BA-D76A85EEB418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7307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184275" y="698500"/>
            <a:ext cx="4654550" cy="3490913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070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2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B58122-A415-461B-BEEB-96CEC405AC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</a:p>
        </p:txBody>
      </p:sp>
      <p:sp>
        <p:nvSpPr>
          <p:cNvPr id="4" name="Szöveg helye 5">
            <a:extLst>
              <a:ext uri="{FF2B5EF4-FFF2-40B4-BE49-F238E27FC236}">
                <a16:creationId xmlns:a16="http://schemas.microsoft.com/office/drawing/2014/main" id="{DFDC1BDF-61FA-468C-BA8D-5D9849E09E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4" y="3228710"/>
            <a:ext cx="5533117" cy="72502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50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– dátum szerkesztése</a:t>
            </a:r>
            <a:br>
              <a:rPr lang="hu-HU" dirty="0"/>
            </a:br>
            <a:r>
              <a:rPr lang="hu-HU" dirty="0"/>
              <a:t>2 sor maximum</a:t>
            </a:r>
          </a:p>
        </p:txBody>
      </p:sp>
    </p:spTree>
    <p:extLst>
      <p:ext uri="{BB962C8B-B14F-4D97-AF65-F5344CB8AC3E}">
        <p14:creationId xmlns:p14="http://schemas.microsoft.com/office/powerpoint/2010/main" val="22281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5E20EA7C-BF3B-49C6-A7EC-B5912CCBBB6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F5A7E330-5659-4EC4-8AA0-EF233601AF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94364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89A3CA60-6296-4E4E-9EB5-D20C532DB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0"/>
            <a:ext cx="0" cy="0"/>
          </a:xfrm>
        </p:spPr>
        <p:txBody>
          <a:bodyPr anchor="b"/>
          <a:lstStyle>
            <a:lvl1pPr algn="l">
              <a:defRPr>
                <a:solidFill>
                  <a:schemeClr val="accent6"/>
                </a:solidFill>
                <a:latin typeface="Arial "/>
              </a:defRPr>
            </a:lvl1pPr>
          </a:lstStyle>
          <a:p>
            <a:endParaRPr lang="hu-HU" dirty="0"/>
          </a:p>
        </p:txBody>
      </p:sp>
      <p:sp>
        <p:nvSpPr>
          <p:cNvPr id="7" name="Kép helye 4">
            <a:extLst>
              <a:ext uri="{FF2B5EF4-FFF2-40B4-BE49-F238E27FC236}">
                <a16:creationId xmlns:a16="http://schemas.microsoft.com/office/drawing/2014/main" id="{B2FC2B97-A51A-46E6-92C5-8E1FC125A8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2907" y="1670267"/>
            <a:ext cx="2661047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Kép helye 4">
            <a:extLst>
              <a:ext uri="{FF2B5EF4-FFF2-40B4-BE49-F238E27FC236}">
                <a16:creationId xmlns:a16="http://schemas.microsoft.com/office/drawing/2014/main" id="{7DEB4396-2AC4-4353-BB35-ABE452B2BE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38500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Kép helye 4">
            <a:extLst>
              <a:ext uri="{FF2B5EF4-FFF2-40B4-BE49-F238E27FC236}">
                <a16:creationId xmlns:a16="http://schemas.microsoft.com/office/drawing/2014/main" id="{983619EB-E1AC-4D29-B6A7-140941A78B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0047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3" name="Szöveg helye 2">
            <a:extLst>
              <a:ext uri="{FF2B5EF4-FFF2-40B4-BE49-F238E27FC236}">
                <a16:creationId xmlns:a16="http://schemas.microsoft.com/office/drawing/2014/main" id="{EA8F4E2E-C41C-4257-AA8B-38A4E619B8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15" name="Szöveg helye 6">
            <a:extLst>
              <a:ext uri="{FF2B5EF4-FFF2-40B4-BE49-F238E27FC236}">
                <a16:creationId xmlns:a16="http://schemas.microsoft.com/office/drawing/2014/main" id="{3F834513-7F0E-48FB-B2D6-A4297ACC080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75802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6" name="Szöveg helye 6">
            <a:extLst>
              <a:ext uri="{FF2B5EF4-FFF2-40B4-BE49-F238E27FC236}">
                <a16:creationId xmlns:a16="http://schemas.microsoft.com/office/drawing/2014/main" id="{B575F95F-7411-4128-A0A3-AFEF9BA45A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79849" y="5199214"/>
            <a:ext cx="2175873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8" name="Szöveg helye 6">
            <a:extLst>
              <a:ext uri="{FF2B5EF4-FFF2-40B4-BE49-F238E27FC236}">
                <a16:creationId xmlns:a16="http://schemas.microsoft.com/office/drawing/2014/main" id="{6E0C3D45-934D-406F-BE7D-6D8CC44FE4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2906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</p:spTree>
    <p:extLst>
      <p:ext uri="{BB962C8B-B14F-4D97-AF65-F5344CB8AC3E}">
        <p14:creationId xmlns:p14="http://schemas.microsoft.com/office/powerpoint/2010/main" val="25745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B58122-A415-461B-BEEB-96CEC405AC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</a:p>
        </p:txBody>
      </p:sp>
      <p:sp>
        <p:nvSpPr>
          <p:cNvPr id="4" name="Szöveg helye 5">
            <a:extLst>
              <a:ext uri="{FF2B5EF4-FFF2-40B4-BE49-F238E27FC236}">
                <a16:creationId xmlns:a16="http://schemas.microsoft.com/office/drawing/2014/main" id="{DFDC1BDF-61FA-468C-BA8D-5D9849E09E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4" y="3228710"/>
            <a:ext cx="5533117" cy="72502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50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– dátum szerkesztése</a:t>
            </a:r>
            <a:br>
              <a:rPr lang="hu-HU" dirty="0"/>
            </a:br>
            <a:r>
              <a:rPr lang="hu-HU" dirty="0"/>
              <a:t>2 sor maximum</a:t>
            </a:r>
          </a:p>
        </p:txBody>
      </p:sp>
    </p:spTree>
    <p:extLst>
      <p:ext uri="{BB962C8B-B14F-4D97-AF65-F5344CB8AC3E}">
        <p14:creationId xmlns:p14="http://schemas.microsoft.com/office/powerpoint/2010/main" val="10864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0"/>
            <a:ext cx="8363600" cy="2152450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28181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60872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654812"/>
            <a:ext cx="8363600" cy="1486103"/>
          </a:xfrm>
        </p:spPr>
        <p:txBody>
          <a:bodyPr>
            <a:normAutofit/>
          </a:bodyPr>
          <a:lstStyle>
            <a:lvl1pPr algn="l">
              <a:defRPr sz="3600" b="0" i="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2908" y="2935021"/>
            <a:ext cx="8364140" cy="520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none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 – (elérhetősége)</a:t>
            </a:r>
          </a:p>
        </p:txBody>
      </p:sp>
    </p:spTree>
    <p:extLst>
      <p:ext uri="{BB962C8B-B14F-4D97-AF65-F5344CB8AC3E}">
        <p14:creationId xmlns:p14="http://schemas.microsoft.com/office/powerpoint/2010/main" val="121124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jegyzé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5B29094A-485A-4863-B8BC-3165A04D13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9" y="806059"/>
            <a:ext cx="7126866" cy="461453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hu-HU" dirty="0"/>
              <a:t>Tartalomjegyzék</a:t>
            </a:r>
          </a:p>
        </p:txBody>
      </p:sp>
      <p:sp>
        <p:nvSpPr>
          <p:cNvPr id="5" name="Szöveg helye 6">
            <a:extLst>
              <a:ext uri="{FF2B5EF4-FFF2-40B4-BE49-F238E27FC236}">
                <a16:creationId xmlns:a16="http://schemas.microsoft.com/office/drawing/2014/main" id="{9490BB0F-9756-40D7-936D-06D3FEA9F4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3448" y="1449390"/>
            <a:ext cx="8363599" cy="4500563"/>
          </a:xfrm>
          <a:prstGeom prst="rect">
            <a:avLst/>
          </a:prstGeom>
        </p:spPr>
        <p:txBody>
          <a:bodyPr numCol="2" spcCol="360000"/>
          <a:lstStyle>
            <a:lvl1pPr marL="360354" marR="0" indent="-360354" algn="l" defTabSz="896916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+mj-lt"/>
              <a:buAutoNum type="romanUcPeriod"/>
              <a:tabLst>
                <a:tab pos="538149" algn="l"/>
              </a:tabLst>
              <a:defRPr sz="1800" b="0" cap="all" baseline="0">
                <a:solidFill>
                  <a:schemeClr val="accent2"/>
                </a:solidFill>
                <a:latin typeface="Arial" panose="020B0604020202020204" pitchFamily="34" charset="0"/>
                <a:cs typeface="Montserrat Bold" panose="00000800000000000000" pitchFamily="2" charset="-18"/>
              </a:defRPr>
            </a:lvl1pPr>
            <a:lvl2pPr marL="719121" indent="-265107" defTabSz="896916">
              <a:buClr>
                <a:schemeClr val="accent1"/>
              </a:buClr>
              <a:buFont typeface="+mj-lt"/>
              <a:buAutoNum type="arabicPeriod"/>
              <a:tabLst>
                <a:tab pos="538149" algn="l"/>
              </a:tabLst>
              <a:defRPr baseline="0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076298" indent="-285744">
              <a:defRPr/>
            </a:lvl3pPr>
            <a:lvl4pPr marL="1522375" indent="-285744">
              <a:defRPr/>
            </a:lvl4pPr>
            <a:lvl5pPr marL="1973213" indent="-285744">
              <a:tabLst>
                <a:tab pos="1973213" algn="l"/>
              </a:tabLst>
              <a:defRPr/>
            </a:lvl5pPr>
          </a:lstStyle>
          <a:p>
            <a:pPr lvl="0"/>
            <a:r>
              <a:rPr lang="hu-HU" dirty="0"/>
              <a:t>Első téma (elválasztó) címe</a:t>
            </a:r>
          </a:p>
          <a:p>
            <a:pPr lvl="1"/>
            <a:r>
              <a:rPr lang="hu-HU" dirty="0"/>
              <a:t>Első cím</a:t>
            </a:r>
          </a:p>
          <a:p>
            <a:pPr lvl="1"/>
            <a:r>
              <a:rPr lang="hu-HU" dirty="0"/>
              <a:t>Második cím</a:t>
            </a:r>
          </a:p>
          <a:p>
            <a:pPr lvl="1"/>
            <a:r>
              <a:rPr lang="hu-HU" dirty="0"/>
              <a:t>Harmadik cím</a:t>
            </a:r>
          </a:p>
          <a:p>
            <a:pPr lvl="1"/>
            <a:endParaRPr lang="hu-HU" dirty="0"/>
          </a:p>
          <a:p>
            <a:pPr lvl="0"/>
            <a:r>
              <a:rPr lang="hu-HU" dirty="0"/>
              <a:t>Második téma (elválasztó) címe…</a:t>
            </a:r>
          </a:p>
        </p:txBody>
      </p:sp>
    </p:spTree>
    <p:extLst>
      <p:ext uri="{BB962C8B-B14F-4D97-AF65-F5344CB8AC3E}">
        <p14:creationId xmlns:p14="http://schemas.microsoft.com/office/powerpoint/2010/main" val="246609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8FC2065-D191-419D-AC5A-C2D6A3032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9020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00E8412-85E8-4E17-BE4A-6EB65DB80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87555" y="6557447"/>
            <a:ext cx="769493" cy="184666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97C21AB-E3EA-49E7-A872-36BBDE1FE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907" y="1705062"/>
            <a:ext cx="8358188" cy="42448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>
              <a:buClr>
                <a:schemeClr val="bg2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D67A9AAF-00DB-4C55-8A20-D51607CD69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120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ámozott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">
            <a:extLst>
              <a:ext uri="{FF2B5EF4-FFF2-40B4-BE49-F238E27FC236}">
                <a16:creationId xmlns:a16="http://schemas.microsoft.com/office/drawing/2014/main" id="{71E18022-289C-485E-8088-DC6638D9D9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906" y="1705061"/>
            <a:ext cx="8364141" cy="4233779"/>
          </a:xfrm>
        </p:spPr>
        <p:txBody>
          <a:bodyPr/>
          <a:lstStyle>
            <a:lvl1pPr marL="342891" indent="-342891">
              <a:buClr>
                <a:schemeClr val="accent1"/>
              </a:buClr>
              <a:buFont typeface="+mj-lt"/>
              <a:buAutoNum type="arabicParenR"/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 marL="796905" indent="-342891">
              <a:buClr>
                <a:schemeClr val="bg2"/>
              </a:buClr>
              <a:buFont typeface="+mj-lt"/>
              <a:buAutoNum type="alphaLcPeriod"/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040543C7-8866-42D6-8D87-6E151D736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06727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szlopos felsorol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dy Level One…">
            <a:extLst>
              <a:ext uri="{FF2B5EF4-FFF2-40B4-BE49-F238E27FC236}">
                <a16:creationId xmlns:a16="http://schemas.microsoft.com/office/drawing/2014/main" id="{CA0F630D-8B55-4F06-A1FE-803B94C2CEF7}"/>
              </a:ext>
            </a:extLst>
          </p:cNvPr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386952" y="2048829"/>
            <a:ext cx="4131000" cy="33935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1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1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1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1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dirty="0"/>
          </a:p>
        </p:txBody>
      </p:sp>
      <p:sp>
        <p:nvSpPr>
          <p:cNvPr id="9" name="Szöveg helye 4">
            <a:extLst>
              <a:ext uri="{FF2B5EF4-FFF2-40B4-BE49-F238E27FC236}">
                <a16:creationId xmlns:a16="http://schemas.microsoft.com/office/drawing/2014/main" id="{C5623D5B-F5E9-446A-92DF-02247ECE4FA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2" y="1639857"/>
            <a:ext cx="4131000" cy="408971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numCol="1" spcCol="38100" anchor="ctr"/>
          <a:lstStyle>
            <a:lvl1pPr marL="0" marR="0" indent="0" algn="ctr" defTabSz="914377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="1" cap="all" baseline="0">
                <a:solidFill>
                  <a:srgbClr val="FFFFFF"/>
                </a:solidFill>
                <a:latin typeface="+mj-lt"/>
                <a:sym typeface="Montserrat ExtraBold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1.cím</a:t>
            </a:r>
            <a:endParaRPr lang="hu-HU" dirty="0"/>
          </a:p>
        </p:txBody>
      </p:sp>
      <p:sp>
        <p:nvSpPr>
          <p:cNvPr id="10" name="Szöveg helye 4">
            <a:extLst>
              <a:ext uri="{FF2B5EF4-FFF2-40B4-BE49-F238E27FC236}">
                <a16:creationId xmlns:a16="http://schemas.microsoft.com/office/drawing/2014/main" id="{E0AADC47-92B3-4ABE-8133-FE6BF47EA68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26047" y="1639857"/>
            <a:ext cx="4131000" cy="408971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2.cím</a:t>
            </a:r>
            <a:endParaRPr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53480917-D305-4095-BDFB-4D0082E55361}"/>
              </a:ext>
            </a:extLst>
          </p:cNvPr>
          <p:cNvSpPr txBox="1">
            <a:spLocks noGrp="1"/>
          </p:cNvSpPr>
          <p:nvPr>
            <p:ph type="body" sz="half" idx="18" hasCustomPrompt="1"/>
          </p:nvPr>
        </p:nvSpPr>
        <p:spPr>
          <a:xfrm>
            <a:off x="4628912" y="2048829"/>
            <a:ext cx="4131000" cy="3393507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2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dirty="0"/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65FEEFDD-E2E9-4D3F-B429-B0ED0CDEE4C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93772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0"/>
            <a:ext cx="8363600" cy="2152450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28181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13723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oszlopos felsorol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dy Level One…">
            <a:extLst>
              <a:ext uri="{FF2B5EF4-FFF2-40B4-BE49-F238E27FC236}">
                <a16:creationId xmlns:a16="http://schemas.microsoft.com/office/drawing/2014/main" id="{CA0F630D-8B55-4F06-A1FE-803B94C2CEF7}"/>
              </a:ext>
            </a:extLst>
          </p:cNvPr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386952" y="2038159"/>
            <a:ext cx="2646000" cy="3393158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1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1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1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</p:txBody>
      </p:sp>
      <p:sp>
        <p:nvSpPr>
          <p:cNvPr id="9" name="Szöveg helye 4">
            <a:extLst>
              <a:ext uri="{FF2B5EF4-FFF2-40B4-BE49-F238E27FC236}">
                <a16:creationId xmlns:a16="http://schemas.microsoft.com/office/drawing/2014/main" id="{C5623D5B-F5E9-446A-92DF-02247ECE4FA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2" y="1628775"/>
            <a:ext cx="2646000" cy="409384"/>
          </a:xfrm>
          <a:prstGeom prst="rect">
            <a:avLst/>
          </a:prstGeom>
          <a:solidFill>
            <a:schemeClr val="accent1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1. cím</a:t>
            </a:r>
            <a:endParaRPr lang="hu-HU" dirty="0"/>
          </a:p>
        </p:txBody>
      </p:sp>
      <p:sp>
        <p:nvSpPr>
          <p:cNvPr id="10" name="Szöveg helye 4">
            <a:extLst>
              <a:ext uri="{FF2B5EF4-FFF2-40B4-BE49-F238E27FC236}">
                <a16:creationId xmlns:a16="http://schemas.microsoft.com/office/drawing/2014/main" id="{E0AADC47-92B3-4ABE-8133-FE6BF47EA68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11047" y="1628775"/>
            <a:ext cx="2646000" cy="409384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3. cím</a:t>
            </a:r>
            <a:endParaRPr lang="hu-HU"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53480917-D305-4095-BDFB-4D0082E55361}"/>
              </a:ext>
            </a:extLst>
          </p:cNvPr>
          <p:cNvSpPr txBox="1">
            <a:spLocks noGrp="1"/>
          </p:cNvSpPr>
          <p:nvPr>
            <p:ph type="body" sz="half" idx="18" hasCustomPrompt="1"/>
          </p:nvPr>
        </p:nvSpPr>
        <p:spPr>
          <a:xfrm>
            <a:off x="6111047" y="2038159"/>
            <a:ext cx="2646000" cy="3393158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 panose="00000500000000000000" pitchFamily="50" charset="-18"/>
                <a:cs typeface="Montserrat" panose="00000500000000000000" pitchFamily="50" charset="-18"/>
                <a:sym typeface="Montserrat"/>
              </a:defRPr>
            </a:lvl1pPr>
            <a:lvl2pPr marL="718439" indent="-261251" defTabSz="914377">
              <a:buClr>
                <a:schemeClr val="accent2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</p:txBody>
      </p:sp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D07DF4B3-8CC5-4C8C-B803-D5DB4FC4000B}"/>
              </a:ext>
            </a:extLst>
          </p:cNvPr>
          <p:cNvSpPr txBox="1">
            <a:spLocks noGrp="1"/>
          </p:cNvSpPr>
          <p:nvPr>
            <p:ph type="body" sz="half" idx="19" hasCustomPrompt="1"/>
          </p:nvPr>
        </p:nvSpPr>
        <p:spPr>
          <a:xfrm>
            <a:off x="3249000" y="2038159"/>
            <a:ext cx="2646000" cy="3393158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4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4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4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4"/>
              </a:buClr>
              <a:tabLst/>
              <a:defRPr sz="1400" cap="none"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</p:txBody>
      </p:sp>
      <p:sp>
        <p:nvSpPr>
          <p:cNvPr id="13" name="Szöveg helye 4">
            <a:extLst>
              <a:ext uri="{FF2B5EF4-FFF2-40B4-BE49-F238E27FC236}">
                <a16:creationId xmlns:a16="http://schemas.microsoft.com/office/drawing/2014/main" id="{5FF38F49-03CE-4A4E-ACAB-F17D0BCB79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49000" y="1628775"/>
            <a:ext cx="2646000" cy="409384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2. cím</a:t>
            </a:r>
            <a:endParaRPr lang="hu-HU" dirty="0"/>
          </a:p>
        </p:txBody>
      </p:sp>
      <p:sp>
        <p:nvSpPr>
          <p:cNvPr id="14" name="Szöveg helye 2">
            <a:extLst>
              <a:ext uri="{FF2B5EF4-FFF2-40B4-BE49-F238E27FC236}">
                <a16:creationId xmlns:a16="http://schemas.microsoft.com/office/drawing/2014/main" id="{94BE12DF-265E-4C03-9517-1D12B44A093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540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 + oszlopos felsorol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4">
            <a:extLst>
              <a:ext uri="{FF2B5EF4-FFF2-40B4-BE49-F238E27FC236}">
                <a16:creationId xmlns:a16="http://schemas.microsoft.com/office/drawing/2014/main" id="{5D2A49C1-5B4E-4507-9FAA-16107C5916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11047" y="1449390"/>
            <a:ext cx="2646000" cy="508001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3. cím</a:t>
            </a:r>
            <a:endParaRPr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0609F337-E02C-40ED-BC64-C3459312E24B}"/>
              </a:ext>
            </a:extLst>
          </p:cNvPr>
          <p:cNvSpPr txBox="1">
            <a:spLocks noGrp="1"/>
          </p:cNvSpPr>
          <p:nvPr>
            <p:ph type="body" sz="half" idx="18" hasCustomPrompt="1"/>
          </p:nvPr>
        </p:nvSpPr>
        <p:spPr>
          <a:xfrm>
            <a:off x="6111047" y="1957389"/>
            <a:ext cx="2646000" cy="3451227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2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dirty="0"/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1F4A01E8-A108-426C-9B77-87B59CBEFC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33851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Ábra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3137B31F-7039-4A74-AA7A-AB649A7FB0B0}"/>
              </a:ext>
            </a:extLst>
          </p:cNvPr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4759658" y="1449387"/>
            <a:ext cx="3997391" cy="4500564"/>
          </a:xfrm>
          <a:prstGeom prst="rect">
            <a:avLst/>
          </a:prstGeom>
        </p:spPr>
        <p:txBody>
          <a:bodyPr lIns="0" tIns="108000" rIns="0" bIns="108000" numCol="1" spcCol="38100" anchor="ctr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07683704-0360-4585-A922-12C7AA3D3B8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86954" y="1449388"/>
            <a:ext cx="4185047" cy="4500562"/>
          </a:xfrm>
        </p:spPr>
        <p:txBody>
          <a:bodyPr numCol="1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hu-HU" dirty="0"/>
              <a:t>Kép / Ábra beszúrása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9CA5E2A3-1539-4D90-8797-A5709E82AD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8265B815-656A-4AEF-A291-3480A3B605BD}"/>
              </a:ext>
            </a:extLst>
          </p:cNvPr>
          <p:cNvSpPr txBox="1"/>
          <p:nvPr userDrawn="1"/>
        </p:nvSpPr>
        <p:spPr>
          <a:xfrm>
            <a:off x="2208351" y="3204577"/>
            <a:ext cx="4625423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fld id="{86CB4B4D-7CA3-9044-876B-883B54F8677D}" type="slidenum">
              <a:rPr lang="hu-HU" sz="1800" smtClean="0"/>
              <a:pPr/>
              <a:t>‹#›</a:t>
            </a:fld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04153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dy Level One…">
            <a:extLst>
              <a:ext uri="{FF2B5EF4-FFF2-40B4-BE49-F238E27FC236}">
                <a16:creationId xmlns:a16="http://schemas.microsoft.com/office/drawing/2014/main" id="{70112E74-3EB1-44CD-A970-2333DEADB7B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4B69A0C1-0627-423A-95B6-1794E23E8D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57105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5E20EA7C-BF3B-49C6-A7EC-B5912CCBBB6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F5A7E330-5659-4EC4-8AA0-EF233601AF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1356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89A3CA60-6296-4E4E-9EB5-D20C532DB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0"/>
            <a:ext cx="0" cy="0"/>
          </a:xfrm>
        </p:spPr>
        <p:txBody>
          <a:bodyPr anchor="b"/>
          <a:lstStyle>
            <a:lvl1pPr algn="l">
              <a:defRPr sz="800">
                <a:solidFill>
                  <a:srgbClr val="F0F0F0"/>
                </a:solidFill>
                <a:latin typeface="Arial "/>
              </a:defRPr>
            </a:lvl1pPr>
          </a:lstStyle>
          <a:p>
            <a:endParaRPr lang="hu-HU" dirty="0"/>
          </a:p>
        </p:txBody>
      </p:sp>
      <p:sp>
        <p:nvSpPr>
          <p:cNvPr id="7" name="Kép helye 4">
            <a:extLst>
              <a:ext uri="{FF2B5EF4-FFF2-40B4-BE49-F238E27FC236}">
                <a16:creationId xmlns:a16="http://schemas.microsoft.com/office/drawing/2014/main" id="{B2FC2B97-A51A-46E6-92C5-8E1FC125A8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2907" y="1670267"/>
            <a:ext cx="2661047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Kép helye 4">
            <a:extLst>
              <a:ext uri="{FF2B5EF4-FFF2-40B4-BE49-F238E27FC236}">
                <a16:creationId xmlns:a16="http://schemas.microsoft.com/office/drawing/2014/main" id="{7DEB4396-2AC4-4353-BB35-ABE452B2BE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38500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Kép helye 4">
            <a:extLst>
              <a:ext uri="{FF2B5EF4-FFF2-40B4-BE49-F238E27FC236}">
                <a16:creationId xmlns:a16="http://schemas.microsoft.com/office/drawing/2014/main" id="{983619EB-E1AC-4D29-B6A7-140941A78B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0047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3" name="Szöveg helye 2">
            <a:extLst>
              <a:ext uri="{FF2B5EF4-FFF2-40B4-BE49-F238E27FC236}">
                <a16:creationId xmlns:a16="http://schemas.microsoft.com/office/drawing/2014/main" id="{EA8F4E2E-C41C-4257-AA8B-38A4E619B8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15" name="Szöveg helye 6">
            <a:extLst>
              <a:ext uri="{FF2B5EF4-FFF2-40B4-BE49-F238E27FC236}">
                <a16:creationId xmlns:a16="http://schemas.microsoft.com/office/drawing/2014/main" id="{3F834513-7F0E-48FB-B2D6-A4297ACC080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75802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6" name="Szöveg helye 6">
            <a:extLst>
              <a:ext uri="{FF2B5EF4-FFF2-40B4-BE49-F238E27FC236}">
                <a16:creationId xmlns:a16="http://schemas.microsoft.com/office/drawing/2014/main" id="{B575F95F-7411-4128-A0A3-AFEF9BA45A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79849" y="5199214"/>
            <a:ext cx="2175873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8" name="Szöveg helye 6">
            <a:extLst>
              <a:ext uri="{FF2B5EF4-FFF2-40B4-BE49-F238E27FC236}">
                <a16:creationId xmlns:a16="http://schemas.microsoft.com/office/drawing/2014/main" id="{6E0C3D45-934D-406F-BE7D-6D8CC44FE4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2906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accent3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</p:spTree>
    <p:extLst>
      <p:ext uri="{BB962C8B-B14F-4D97-AF65-F5344CB8AC3E}">
        <p14:creationId xmlns:p14="http://schemas.microsoft.com/office/powerpoint/2010/main" val="420846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B58122-A415-461B-BEEB-96CEC405AC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</a:p>
        </p:txBody>
      </p:sp>
      <p:sp>
        <p:nvSpPr>
          <p:cNvPr id="4" name="Szöveg helye 5">
            <a:extLst>
              <a:ext uri="{FF2B5EF4-FFF2-40B4-BE49-F238E27FC236}">
                <a16:creationId xmlns:a16="http://schemas.microsoft.com/office/drawing/2014/main" id="{DFDC1BDF-61FA-468C-BA8D-5D9849E09E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4" y="3228710"/>
            <a:ext cx="5533117" cy="72502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50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– dátum szerkesztése</a:t>
            </a:r>
            <a:br>
              <a:rPr lang="hu-HU" dirty="0"/>
            </a:br>
            <a:r>
              <a:rPr lang="hu-HU" dirty="0"/>
              <a:t>2 sor maximum</a:t>
            </a:r>
          </a:p>
        </p:txBody>
      </p:sp>
    </p:spTree>
    <p:extLst>
      <p:ext uri="{BB962C8B-B14F-4D97-AF65-F5344CB8AC3E}">
        <p14:creationId xmlns:p14="http://schemas.microsoft.com/office/powerpoint/2010/main" val="417879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0"/>
            <a:ext cx="8363600" cy="2152450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28181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16027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654812"/>
            <a:ext cx="8363600" cy="1486103"/>
          </a:xfrm>
        </p:spPr>
        <p:txBody>
          <a:bodyPr>
            <a:normAutofit/>
          </a:bodyPr>
          <a:lstStyle>
            <a:lvl1pPr algn="l">
              <a:defRPr sz="3600" b="0" i="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2908" y="2935021"/>
            <a:ext cx="8364140" cy="520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none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 – (elérhetősége)</a:t>
            </a:r>
          </a:p>
        </p:txBody>
      </p:sp>
    </p:spTree>
    <p:extLst>
      <p:ext uri="{BB962C8B-B14F-4D97-AF65-F5344CB8AC3E}">
        <p14:creationId xmlns:p14="http://schemas.microsoft.com/office/powerpoint/2010/main" val="1988375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jegyzé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5B29094A-485A-4863-B8BC-3165A04D13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9" y="806059"/>
            <a:ext cx="7126866" cy="461453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hu-HU" dirty="0"/>
              <a:t>Tartalomjegyzék</a:t>
            </a:r>
          </a:p>
        </p:txBody>
      </p:sp>
      <p:sp>
        <p:nvSpPr>
          <p:cNvPr id="5" name="Szöveg helye 6">
            <a:extLst>
              <a:ext uri="{FF2B5EF4-FFF2-40B4-BE49-F238E27FC236}">
                <a16:creationId xmlns:a16="http://schemas.microsoft.com/office/drawing/2014/main" id="{9490BB0F-9756-40D7-936D-06D3FEA9F4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3448" y="1449390"/>
            <a:ext cx="8363599" cy="4500563"/>
          </a:xfrm>
          <a:prstGeom prst="rect">
            <a:avLst/>
          </a:prstGeom>
        </p:spPr>
        <p:txBody>
          <a:bodyPr numCol="2" spcCol="360000"/>
          <a:lstStyle>
            <a:lvl1pPr marL="360354" marR="0" indent="-360354" algn="l" defTabSz="896916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+mj-lt"/>
              <a:buAutoNum type="romanUcPeriod"/>
              <a:tabLst>
                <a:tab pos="538149" algn="l"/>
              </a:tabLst>
              <a:defRPr sz="1800" b="0" cap="all" baseline="0">
                <a:solidFill>
                  <a:schemeClr val="accent2"/>
                </a:solidFill>
                <a:latin typeface="Arial" panose="020B0604020202020204" pitchFamily="34" charset="0"/>
                <a:cs typeface="Montserrat Bold" panose="00000800000000000000" pitchFamily="2" charset="-18"/>
              </a:defRPr>
            </a:lvl1pPr>
            <a:lvl2pPr marL="719121" indent="-265107" defTabSz="896916">
              <a:buClr>
                <a:schemeClr val="accent1"/>
              </a:buClr>
              <a:buFont typeface="+mj-lt"/>
              <a:buAutoNum type="arabicPeriod"/>
              <a:tabLst>
                <a:tab pos="538149" algn="l"/>
              </a:tabLst>
              <a:defRPr baseline="0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076298" indent="-285744">
              <a:defRPr/>
            </a:lvl3pPr>
            <a:lvl4pPr marL="1522375" indent="-285744">
              <a:defRPr/>
            </a:lvl4pPr>
            <a:lvl5pPr marL="1973213" indent="-285744">
              <a:tabLst>
                <a:tab pos="1973213" algn="l"/>
              </a:tabLst>
              <a:defRPr/>
            </a:lvl5pPr>
          </a:lstStyle>
          <a:p>
            <a:pPr lvl="0"/>
            <a:r>
              <a:rPr lang="hu-HU" dirty="0"/>
              <a:t>Első téma (elválasztó) címe</a:t>
            </a:r>
          </a:p>
          <a:p>
            <a:pPr lvl="1"/>
            <a:r>
              <a:rPr lang="hu-HU" dirty="0"/>
              <a:t>Első cím</a:t>
            </a:r>
          </a:p>
          <a:p>
            <a:pPr lvl="1"/>
            <a:r>
              <a:rPr lang="hu-HU" dirty="0"/>
              <a:t>Második cím</a:t>
            </a:r>
          </a:p>
          <a:p>
            <a:pPr lvl="1"/>
            <a:r>
              <a:rPr lang="hu-HU" dirty="0"/>
              <a:t>Harmadik cím</a:t>
            </a:r>
          </a:p>
          <a:p>
            <a:pPr lvl="1"/>
            <a:endParaRPr lang="hu-HU" dirty="0"/>
          </a:p>
          <a:p>
            <a:pPr lvl="0"/>
            <a:r>
              <a:rPr lang="hu-HU" dirty="0"/>
              <a:t>Második téma (elválasztó) címe…</a:t>
            </a:r>
          </a:p>
        </p:txBody>
      </p:sp>
    </p:spTree>
    <p:extLst>
      <p:ext uri="{BB962C8B-B14F-4D97-AF65-F5344CB8AC3E}">
        <p14:creationId xmlns:p14="http://schemas.microsoft.com/office/powerpoint/2010/main" val="54990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654812"/>
            <a:ext cx="8363600" cy="1486103"/>
          </a:xfrm>
        </p:spPr>
        <p:txBody>
          <a:bodyPr>
            <a:normAutofit/>
          </a:bodyPr>
          <a:lstStyle>
            <a:lvl1pPr algn="l">
              <a:defRPr sz="3600" b="0" i="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2908" y="2935021"/>
            <a:ext cx="8364140" cy="520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none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 – (elérhetősége)</a:t>
            </a:r>
          </a:p>
        </p:txBody>
      </p:sp>
    </p:spTree>
    <p:extLst>
      <p:ext uri="{BB962C8B-B14F-4D97-AF65-F5344CB8AC3E}">
        <p14:creationId xmlns:p14="http://schemas.microsoft.com/office/powerpoint/2010/main" val="30367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8FC2065-D191-419D-AC5A-C2D6A3032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10884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00E8412-85E8-4E17-BE4A-6EB65DB80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87555" y="6557447"/>
            <a:ext cx="769493" cy="184666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97C21AB-E3EA-49E7-A872-36BBDE1FE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907" y="1705062"/>
            <a:ext cx="8358188" cy="42448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>
              <a:buClr>
                <a:schemeClr val="bg2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D67A9AAF-00DB-4C55-8A20-D51607CD69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865354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zámozott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">
            <a:extLst>
              <a:ext uri="{FF2B5EF4-FFF2-40B4-BE49-F238E27FC236}">
                <a16:creationId xmlns:a16="http://schemas.microsoft.com/office/drawing/2014/main" id="{71E18022-289C-485E-8088-DC6638D9D9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906" y="1705061"/>
            <a:ext cx="8364141" cy="4233779"/>
          </a:xfrm>
        </p:spPr>
        <p:txBody>
          <a:bodyPr/>
          <a:lstStyle>
            <a:lvl1pPr marL="342891" indent="-342891">
              <a:buClr>
                <a:schemeClr val="accent1"/>
              </a:buClr>
              <a:buFont typeface="+mj-lt"/>
              <a:buAutoNum type="arabicParenR"/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 marL="796905" indent="-342891">
              <a:buClr>
                <a:schemeClr val="bg2"/>
              </a:buClr>
              <a:buFont typeface="+mj-lt"/>
              <a:buAutoNum type="alphaLcPeriod"/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040543C7-8866-42D6-8D87-6E151D736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37102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dy Level One…">
            <a:extLst>
              <a:ext uri="{FF2B5EF4-FFF2-40B4-BE49-F238E27FC236}">
                <a16:creationId xmlns:a16="http://schemas.microsoft.com/office/drawing/2014/main" id="{70112E74-3EB1-44CD-A970-2333DEADB7B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4B69A0C1-0627-423A-95B6-1794E23E8D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58552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02D5-BBD4-411D-BAD1-C977DD14E26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10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0D49-9162-4700-BDEE-08B0CFD1E6C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43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E1A00-0E58-4191-A972-A174D3F787A4}" type="datetime1">
              <a:rPr lang="hu-HU" smtClean="0"/>
              <a:t>2025. 11. 17.</a:t>
            </a:fld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A51DC-5EE3-4815-99C5-E80BE30A10EE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412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Cím és szöveg a tartalom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DB7AF-51D2-482A-9B6C-23F41C26056F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986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03F3-1141-489F-9713-73E4D07DE47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460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B58122-A415-461B-BEEB-96CEC405AC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</a:p>
        </p:txBody>
      </p:sp>
      <p:sp>
        <p:nvSpPr>
          <p:cNvPr id="4" name="Szöveg helye 5">
            <a:extLst>
              <a:ext uri="{FF2B5EF4-FFF2-40B4-BE49-F238E27FC236}">
                <a16:creationId xmlns:a16="http://schemas.microsoft.com/office/drawing/2014/main" id="{DFDC1BDF-61FA-468C-BA8D-5D9849E09E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954" y="3228710"/>
            <a:ext cx="5533117" cy="72502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>
                <a:solidFill>
                  <a:schemeClr val="tx1"/>
                </a:solidFill>
                <a:latin typeface="+mn-lt"/>
                <a:cs typeface="Montserrat" panose="00000500000000000000" pitchFamily="50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– dátum szerkesztése</a:t>
            </a:r>
            <a:br>
              <a:rPr lang="hu-HU" dirty="0"/>
            </a:br>
            <a:r>
              <a:rPr lang="hu-HU" dirty="0"/>
              <a:t>2 sor maximum</a:t>
            </a:r>
          </a:p>
        </p:txBody>
      </p:sp>
    </p:spTree>
    <p:extLst>
      <p:ext uri="{BB962C8B-B14F-4D97-AF65-F5344CB8AC3E}">
        <p14:creationId xmlns:p14="http://schemas.microsoft.com/office/powerpoint/2010/main" val="298438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jegyzé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5B29094A-485A-4863-B8BC-3165A04D13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9" y="806059"/>
            <a:ext cx="7126866" cy="461453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hu-HU" dirty="0"/>
              <a:t>Tartalomjegyzék</a:t>
            </a:r>
          </a:p>
        </p:txBody>
      </p:sp>
      <p:sp>
        <p:nvSpPr>
          <p:cNvPr id="5" name="Szöveg helye 6">
            <a:extLst>
              <a:ext uri="{FF2B5EF4-FFF2-40B4-BE49-F238E27FC236}">
                <a16:creationId xmlns:a16="http://schemas.microsoft.com/office/drawing/2014/main" id="{9490BB0F-9756-40D7-936D-06D3FEA9F4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3448" y="1449390"/>
            <a:ext cx="8363599" cy="4500563"/>
          </a:xfrm>
          <a:prstGeom prst="rect">
            <a:avLst/>
          </a:prstGeom>
        </p:spPr>
        <p:txBody>
          <a:bodyPr numCol="2" spcCol="360000"/>
          <a:lstStyle>
            <a:lvl1pPr marL="360354" marR="0" indent="-360354" algn="l" defTabSz="896916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+mj-lt"/>
              <a:buAutoNum type="romanUcPeriod"/>
              <a:tabLst>
                <a:tab pos="538149" algn="l"/>
              </a:tabLst>
              <a:defRPr sz="1800" b="0" cap="all" baseline="0">
                <a:solidFill>
                  <a:schemeClr val="accent2"/>
                </a:solidFill>
                <a:latin typeface="Arial" panose="020B0604020202020204" pitchFamily="34" charset="0"/>
                <a:cs typeface="Montserrat Bold" panose="00000800000000000000" pitchFamily="2" charset="-18"/>
              </a:defRPr>
            </a:lvl1pPr>
            <a:lvl2pPr marL="719121" indent="-265107" defTabSz="896916">
              <a:buClr>
                <a:schemeClr val="accent1"/>
              </a:buClr>
              <a:buFont typeface="+mj-lt"/>
              <a:buAutoNum type="arabicPeriod"/>
              <a:tabLst>
                <a:tab pos="538149" algn="l"/>
              </a:tabLst>
              <a:defRPr baseline="0">
                <a:solidFill>
                  <a:schemeClr val="accent1"/>
                </a:solidFill>
                <a:latin typeface="Arial" panose="020B0604020202020204" pitchFamily="34" charset="0"/>
              </a:defRPr>
            </a:lvl2pPr>
            <a:lvl3pPr marL="1076298" indent="-285744">
              <a:defRPr/>
            </a:lvl3pPr>
            <a:lvl4pPr marL="1522375" indent="-285744">
              <a:defRPr/>
            </a:lvl4pPr>
            <a:lvl5pPr marL="1973213" indent="-285744">
              <a:tabLst>
                <a:tab pos="1973213" algn="l"/>
              </a:tabLst>
              <a:defRPr/>
            </a:lvl5pPr>
          </a:lstStyle>
          <a:p>
            <a:pPr lvl="0"/>
            <a:r>
              <a:rPr lang="hu-HU" dirty="0"/>
              <a:t>Első téma (elválasztó) címe</a:t>
            </a:r>
          </a:p>
          <a:p>
            <a:pPr lvl="1"/>
            <a:r>
              <a:rPr lang="hu-HU" dirty="0"/>
              <a:t>Első cím</a:t>
            </a:r>
          </a:p>
          <a:p>
            <a:pPr lvl="1"/>
            <a:r>
              <a:rPr lang="hu-HU" dirty="0"/>
              <a:t>Második cím</a:t>
            </a:r>
          </a:p>
          <a:p>
            <a:pPr lvl="1"/>
            <a:r>
              <a:rPr lang="hu-HU" dirty="0"/>
              <a:t>Harmadik cím</a:t>
            </a:r>
          </a:p>
          <a:p>
            <a:pPr lvl="1"/>
            <a:endParaRPr lang="hu-HU" dirty="0"/>
          </a:p>
          <a:p>
            <a:pPr lvl="0"/>
            <a:r>
              <a:rPr lang="hu-HU" dirty="0"/>
              <a:t>Második téma (elválasztó) címe…</a:t>
            </a:r>
          </a:p>
        </p:txBody>
      </p:sp>
    </p:spTree>
    <p:extLst>
      <p:ext uri="{BB962C8B-B14F-4D97-AF65-F5344CB8AC3E}">
        <p14:creationId xmlns:p14="http://schemas.microsoft.com/office/powerpoint/2010/main" val="914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0"/>
            <a:ext cx="8363600" cy="2152450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28181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tx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08051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654812"/>
            <a:ext cx="8363600" cy="1486103"/>
          </a:xfrm>
        </p:spPr>
        <p:txBody>
          <a:bodyPr>
            <a:normAutofit/>
          </a:bodyPr>
          <a:lstStyle>
            <a:lvl1pPr algn="l">
              <a:defRPr sz="3600" b="0" i="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2908" y="2935021"/>
            <a:ext cx="8364140" cy="5208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 – (elérhetősége)</a:t>
            </a:r>
          </a:p>
        </p:txBody>
      </p:sp>
    </p:spTree>
    <p:extLst>
      <p:ext uri="{BB962C8B-B14F-4D97-AF65-F5344CB8AC3E}">
        <p14:creationId xmlns:p14="http://schemas.microsoft.com/office/powerpoint/2010/main" val="27316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jegyzé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5B29094A-485A-4863-B8BC-3165A04D13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9" y="806059"/>
            <a:ext cx="7126866" cy="461453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hu-HU" dirty="0"/>
              <a:t>Tartalomjegyzék</a:t>
            </a:r>
          </a:p>
        </p:txBody>
      </p:sp>
      <p:sp>
        <p:nvSpPr>
          <p:cNvPr id="5" name="Szöveg helye 6">
            <a:extLst>
              <a:ext uri="{FF2B5EF4-FFF2-40B4-BE49-F238E27FC236}">
                <a16:creationId xmlns:a16="http://schemas.microsoft.com/office/drawing/2014/main" id="{9490BB0F-9756-40D7-936D-06D3FEA9F4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3448" y="1449390"/>
            <a:ext cx="8363599" cy="4500563"/>
          </a:xfrm>
          <a:prstGeom prst="rect">
            <a:avLst/>
          </a:prstGeom>
        </p:spPr>
        <p:txBody>
          <a:bodyPr numCol="2" spcCol="360000"/>
          <a:lstStyle>
            <a:lvl1pPr marL="360354" marR="0" indent="-360354" algn="l" defTabSz="896916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+mj-lt"/>
              <a:buAutoNum type="romanUcPeriod"/>
              <a:tabLst>
                <a:tab pos="538149" algn="l"/>
              </a:tabLst>
              <a:defRPr sz="1800" b="0" cap="all" baseline="0">
                <a:solidFill>
                  <a:schemeClr val="tx1"/>
                </a:solidFill>
                <a:latin typeface="Arial" panose="020B0604020202020204" pitchFamily="34" charset="0"/>
                <a:cs typeface="Montserrat Bold" panose="00000800000000000000" pitchFamily="2" charset="-18"/>
              </a:defRPr>
            </a:lvl1pPr>
            <a:lvl2pPr marL="719121" indent="-265107" defTabSz="896916">
              <a:buClr>
                <a:schemeClr val="tx1"/>
              </a:buClr>
              <a:buFont typeface="+mj-lt"/>
              <a:buAutoNum type="arabicPeriod"/>
              <a:tabLst>
                <a:tab pos="538149" algn="l"/>
              </a:tabLst>
              <a:defRPr baseline="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76298" indent="-285744">
              <a:defRPr/>
            </a:lvl3pPr>
            <a:lvl4pPr marL="1522375" indent="-285744">
              <a:defRPr/>
            </a:lvl4pPr>
            <a:lvl5pPr marL="1973213" indent="-285744">
              <a:tabLst>
                <a:tab pos="1973213" algn="l"/>
              </a:tabLst>
              <a:defRPr/>
            </a:lvl5pPr>
          </a:lstStyle>
          <a:p>
            <a:pPr lvl="0"/>
            <a:r>
              <a:rPr lang="hu-HU" dirty="0"/>
              <a:t>Első téma (elválasztó) címe</a:t>
            </a:r>
          </a:p>
          <a:p>
            <a:pPr lvl="1"/>
            <a:r>
              <a:rPr lang="hu-HU" dirty="0"/>
              <a:t>Első cím</a:t>
            </a:r>
          </a:p>
          <a:p>
            <a:pPr lvl="1"/>
            <a:r>
              <a:rPr lang="hu-HU" dirty="0"/>
              <a:t>Második cím</a:t>
            </a:r>
          </a:p>
          <a:p>
            <a:pPr lvl="1"/>
            <a:r>
              <a:rPr lang="hu-HU" dirty="0"/>
              <a:t>Harmadik cím</a:t>
            </a:r>
          </a:p>
          <a:p>
            <a:pPr lvl="1"/>
            <a:endParaRPr lang="hu-HU" dirty="0"/>
          </a:p>
          <a:p>
            <a:pPr lvl="0"/>
            <a:r>
              <a:rPr lang="hu-HU" dirty="0"/>
              <a:t>Második téma (elválasztó) címe…</a:t>
            </a:r>
          </a:p>
        </p:txBody>
      </p:sp>
    </p:spTree>
    <p:extLst>
      <p:ext uri="{BB962C8B-B14F-4D97-AF65-F5344CB8AC3E}">
        <p14:creationId xmlns:p14="http://schemas.microsoft.com/office/powerpoint/2010/main" val="278757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8FC2065-D191-419D-AC5A-C2D6A3032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16200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00E8412-85E8-4E17-BE4A-6EB65DB80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87555" y="6557447"/>
            <a:ext cx="769493" cy="184666"/>
          </a:xfrm>
        </p:spPr>
        <p:txBody>
          <a:bodyPr/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97C21AB-E3EA-49E7-A872-36BBDE1FE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907" y="1705062"/>
            <a:ext cx="8358188" cy="4244891"/>
          </a:xfrm>
        </p:spPr>
        <p:txBody>
          <a:bodyPr/>
          <a:lstStyle>
            <a:lvl1pPr marL="360354" indent="-360354">
              <a:buClr>
                <a:schemeClr val="tx1"/>
              </a:buClr>
              <a:buFont typeface="+mj-lt"/>
              <a:buAutoNum type="romanUcPeriod"/>
              <a:defRPr>
                <a:solidFill>
                  <a:schemeClr val="tx1">
                    <a:alpha val="99000"/>
                  </a:schemeClr>
                </a:solidFill>
                <a:latin typeface="+mj-lt"/>
              </a:defRPr>
            </a:lvl1pPr>
            <a:lvl2pPr>
              <a:buClr>
                <a:schemeClr val="bg2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D67A9AAF-00DB-4C55-8A20-D51607CD69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26604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ámozott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">
            <a:extLst>
              <a:ext uri="{FF2B5EF4-FFF2-40B4-BE49-F238E27FC236}">
                <a16:creationId xmlns:a16="http://schemas.microsoft.com/office/drawing/2014/main" id="{71E18022-289C-485E-8088-DC6638D9D9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906" y="1705061"/>
            <a:ext cx="8364141" cy="4233779"/>
          </a:xfrm>
        </p:spPr>
        <p:txBody>
          <a:bodyPr/>
          <a:lstStyle>
            <a:lvl1pPr marL="342891" indent="-342891">
              <a:buClr>
                <a:schemeClr val="tx1"/>
              </a:buClr>
              <a:buFont typeface="+mj-lt"/>
              <a:buAutoNum type="arabicParenR"/>
              <a:defRPr>
                <a:solidFill>
                  <a:schemeClr val="tx1">
                    <a:alpha val="99000"/>
                  </a:schemeClr>
                </a:solidFill>
                <a:latin typeface="+mj-lt"/>
              </a:defRPr>
            </a:lvl1pPr>
            <a:lvl2pPr marL="796905" indent="-342891">
              <a:buClr>
                <a:schemeClr val="bg2"/>
              </a:buClr>
              <a:buFont typeface="+mj-lt"/>
              <a:buAutoNum type="alphaLcPeriod"/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040543C7-8866-42D6-8D87-6E151D736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51158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oszlopos felsorol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 helye 4">
            <a:extLst>
              <a:ext uri="{FF2B5EF4-FFF2-40B4-BE49-F238E27FC236}">
                <a16:creationId xmlns:a16="http://schemas.microsoft.com/office/drawing/2014/main" id="{E0AADC47-92B3-4ABE-8133-FE6BF47EA68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26047" y="1639857"/>
            <a:ext cx="4131000" cy="408971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2.cím</a:t>
            </a:r>
            <a:endParaRPr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53480917-D305-4095-BDFB-4D0082E55361}"/>
              </a:ext>
            </a:extLst>
          </p:cNvPr>
          <p:cNvSpPr txBox="1">
            <a:spLocks noGrp="1"/>
          </p:cNvSpPr>
          <p:nvPr>
            <p:ph type="body" sz="half" idx="18"/>
          </p:nvPr>
        </p:nvSpPr>
        <p:spPr>
          <a:xfrm>
            <a:off x="4628912" y="2048827"/>
            <a:ext cx="4131000" cy="3349439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2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endParaRPr lang="hu-HU" dirty="0"/>
          </a:p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dirty="0"/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65FEEFDD-E2E9-4D3F-B429-B0ED0CDEE4C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7" name="Szöveg helye 4">
            <a:extLst>
              <a:ext uri="{FF2B5EF4-FFF2-40B4-BE49-F238E27FC236}">
                <a16:creationId xmlns:a16="http://schemas.microsoft.com/office/drawing/2014/main" id="{E30A94E5-8E25-421E-AE05-72593267E1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3368" y="1639857"/>
            <a:ext cx="4131000" cy="408971"/>
          </a:xfrm>
          <a:prstGeom prst="rect">
            <a:avLst/>
          </a:prstGeom>
          <a:solidFill>
            <a:schemeClr val="accent2"/>
          </a:solidFill>
        </p:spPr>
        <p:txBody>
          <a:bodyPr lIns="0" tIns="0" rIns="0" bIns="0" numCol="1" spcCol="38100" anchor="ctr"/>
          <a:lstStyle>
            <a:lvl1pPr marL="0" indent="0" algn="ctr" defTabSz="914400">
              <a:lnSpc>
                <a:spcPct val="150000"/>
              </a:lnSpc>
              <a:buClrTx/>
              <a:buSzTx/>
              <a:buNone/>
              <a:tabLst/>
              <a:defRPr b="1" cap="all" baseline="0">
                <a:solidFill>
                  <a:srgbClr val="FFFFFF"/>
                </a:solidFill>
                <a:latin typeface="Montserrat ExtraBold"/>
                <a:sym typeface="Montserrat ExtraBold"/>
              </a:defRPr>
            </a:lvl1pPr>
          </a:lstStyle>
          <a:p>
            <a:pPr marL="0" indent="0" algn="ctr" defTabSz="914400">
              <a:lnSpc>
                <a:spcPct val="150000"/>
              </a:lnSpc>
              <a:buClrTx/>
              <a:buSzTx/>
              <a:buNone/>
              <a:tabLst/>
              <a:defRPr b="1">
                <a:solidFill>
                  <a:srgbClr val="FFFFF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pPr>
            <a:r>
              <a:rPr lang="hu-HU" dirty="0">
                <a:latin typeface="+mj-lt"/>
              </a:rPr>
              <a:t>1.cím</a:t>
            </a:r>
            <a:endParaRPr dirty="0"/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6C8EE517-A0A3-4FBC-9300-D0DB55932A80}"/>
              </a:ext>
            </a:extLst>
          </p:cNvPr>
          <p:cNvSpPr txBox="1">
            <a:spLocks noGrp="1"/>
          </p:cNvSpPr>
          <p:nvPr>
            <p:ph type="body" sz="half" idx="23"/>
          </p:nvPr>
        </p:nvSpPr>
        <p:spPr>
          <a:xfrm>
            <a:off x="406234" y="2048827"/>
            <a:ext cx="4131000" cy="3349439"/>
          </a:xfrm>
          <a:prstGeom prst="rect">
            <a:avLst/>
          </a:prstGeom>
          <a:solidFill>
            <a:srgbClr val="F2F2F2"/>
          </a:solidFill>
        </p:spPr>
        <p:txBody>
          <a:bodyPr lIns="72000" tIns="72000" rIns="72000" bIns="72000" numCol="1" spcCol="38100">
            <a:normAutofit/>
          </a:bodyPr>
          <a:lstStyle>
            <a:lvl1pPr marL="285744" indent="-285744" defTabSz="914377">
              <a:buClr>
                <a:schemeClr val="accent2"/>
              </a:buClr>
              <a:buFont typeface="Wingdings" panose="05000000000000000000" pitchFamily="2" charset="2"/>
              <a:buChar char="§"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18439" indent="-261251" defTabSz="914377">
              <a:buClr>
                <a:schemeClr val="accent2"/>
              </a:buClr>
              <a:buFont typeface="Montserrat" panose="00000500000000000000" pitchFamily="2" charset="-18"/>
              <a:buChar char="–"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2pPr>
            <a:lvl3pPr marL="1175628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3pPr>
            <a:lvl4pPr marL="1632817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4pPr>
            <a:lvl5pPr marL="2090005" indent="-261251" defTabSz="914377">
              <a:buClr>
                <a:schemeClr val="accent2"/>
              </a:buClr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5pPr>
          </a:lstStyle>
          <a:p>
            <a:endParaRPr lang="hu-HU" dirty="0"/>
          </a:p>
          <a:p>
            <a:r>
              <a:rPr lang="hu-HU" dirty="0"/>
              <a:t>Első szint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821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Ábra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3137B31F-7039-4A74-AA7A-AB649A7FB0B0}"/>
              </a:ext>
            </a:extLst>
          </p:cNvPr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4759658" y="1449387"/>
            <a:ext cx="3997391" cy="4500564"/>
          </a:xfrm>
          <a:prstGeom prst="rect">
            <a:avLst/>
          </a:prstGeom>
        </p:spPr>
        <p:txBody>
          <a:bodyPr lIns="0" tIns="108000" rIns="0" bIns="108000" numCol="1" spcCol="38100" anchor="ctr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600" cap="none">
                <a:solidFill>
                  <a:schemeClr val="tx1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07683704-0360-4585-A922-12C7AA3D3B8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86954" y="1449388"/>
            <a:ext cx="4185047" cy="4500562"/>
          </a:xfrm>
        </p:spPr>
        <p:txBody>
          <a:bodyPr numCol="1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hu-HU" dirty="0"/>
              <a:t>Kép / Ábra beszúrása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9CA5E2A3-1539-4D90-8797-A5709E82AD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8265B815-656A-4AEF-A291-3480A3B605BD}"/>
              </a:ext>
            </a:extLst>
          </p:cNvPr>
          <p:cNvSpPr txBox="1"/>
          <p:nvPr userDrawn="1"/>
        </p:nvSpPr>
        <p:spPr>
          <a:xfrm>
            <a:off x="2208351" y="3204577"/>
            <a:ext cx="4625423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fld id="{86CB4B4D-7CA3-9044-876B-883B54F8677D}" type="slidenum">
              <a:rPr lang="hu-HU" sz="1800" smtClean="0"/>
              <a:pPr/>
              <a:t>‹#›</a:t>
            </a:fld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78182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dy Level One…">
            <a:extLst>
              <a:ext uri="{FF2B5EF4-FFF2-40B4-BE49-F238E27FC236}">
                <a16:creationId xmlns:a16="http://schemas.microsoft.com/office/drawing/2014/main" id="{70112E74-3EB1-44CD-A970-2333DEADB7B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tx1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4B69A0C1-0627-423A-95B6-1794E23E8D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2451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5E20EA7C-BF3B-49C6-A7EC-B5912CCBBB6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tx1"/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F5A7E330-5659-4EC4-8AA0-EF233601AF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66837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8FC2065-D191-419D-AC5A-C2D6A3032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77170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89A3CA60-6296-4E4E-9EB5-D20C532DBD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0"/>
            <a:ext cx="0" cy="0"/>
          </a:xfrm>
        </p:spPr>
        <p:txBody>
          <a:bodyPr anchor="b"/>
          <a:lstStyle>
            <a:lvl1pPr algn="l">
              <a:defRPr>
                <a:solidFill>
                  <a:schemeClr val="accent6"/>
                </a:solidFill>
                <a:latin typeface="Arial "/>
              </a:defRPr>
            </a:lvl1pPr>
          </a:lstStyle>
          <a:p>
            <a:endParaRPr lang="hu-HU" dirty="0"/>
          </a:p>
        </p:txBody>
      </p:sp>
      <p:sp>
        <p:nvSpPr>
          <p:cNvPr id="7" name="Kép helye 4">
            <a:extLst>
              <a:ext uri="{FF2B5EF4-FFF2-40B4-BE49-F238E27FC236}">
                <a16:creationId xmlns:a16="http://schemas.microsoft.com/office/drawing/2014/main" id="{B2FC2B97-A51A-46E6-92C5-8E1FC125A8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2907" y="1670267"/>
            <a:ext cx="2661047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Kép helye 4">
            <a:extLst>
              <a:ext uri="{FF2B5EF4-FFF2-40B4-BE49-F238E27FC236}">
                <a16:creationId xmlns:a16="http://schemas.microsoft.com/office/drawing/2014/main" id="{7DEB4396-2AC4-4353-BB35-ABE452B2BE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38500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Kép helye 4">
            <a:extLst>
              <a:ext uri="{FF2B5EF4-FFF2-40B4-BE49-F238E27FC236}">
                <a16:creationId xmlns:a16="http://schemas.microsoft.com/office/drawing/2014/main" id="{983619EB-E1AC-4D29-B6A7-140941A78BE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0047" y="1670267"/>
            <a:ext cx="2667000" cy="3325153"/>
          </a:xfrm>
        </p:spPr>
        <p:txBody>
          <a:bodyPr numCol="1" anchor="ctr"/>
          <a:lstStyle>
            <a:lvl1pPr marL="0" indent="0" algn="ctr">
              <a:buNone/>
              <a:defRPr>
                <a:solidFill>
                  <a:schemeClr val="accent2">
                    <a:alpha val="99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3" name="Szöveg helye 2">
            <a:extLst>
              <a:ext uri="{FF2B5EF4-FFF2-40B4-BE49-F238E27FC236}">
                <a16:creationId xmlns:a16="http://schemas.microsoft.com/office/drawing/2014/main" id="{EA8F4E2E-C41C-4257-AA8B-38A4E619B8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15" name="Szöveg helye 6">
            <a:extLst>
              <a:ext uri="{FF2B5EF4-FFF2-40B4-BE49-F238E27FC236}">
                <a16:creationId xmlns:a16="http://schemas.microsoft.com/office/drawing/2014/main" id="{3F834513-7F0E-48FB-B2D6-A4297ACC080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75802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tx1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6" name="Szöveg helye 6">
            <a:extLst>
              <a:ext uri="{FF2B5EF4-FFF2-40B4-BE49-F238E27FC236}">
                <a16:creationId xmlns:a16="http://schemas.microsoft.com/office/drawing/2014/main" id="{B575F95F-7411-4128-A0A3-AFEF9BA45A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79849" y="5199214"/>
            <a:ext cx="2175873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tx1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  <p:sp>
        <p:nvSpPr>
          <p:cNvPr id="18" name="Szöveg helye 6">
            <a:extLst>
              <a:ext uri="{FF2B5EF4-FFF2-40B4-BE49-F238E27FC236}">
                <a16:creationId xmlns:a16="http://schemas.microsoft.com/office/drawing/2014/main" id="{6E0C3D45-934D-406F-BE7D-6D8CC44FE4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2906" y="5199214"/>
            <a:ext cx="2119559" cy="750739"/>
          </a:xfrm>
        </p:spPr>
        <p:txBody>
          <a:bodyPr tIns="0" bIns="108000">
            <a:normAutofit/>
          </a:bodyPr>
          <a:lstStyle>
            <a:lvl1pPr marL="0" indent="0">
              <a:buNone/>
              <a:defRPr sz="1600" cap="none">
                <a:solidFill>
                  <a:schemeClr val="tx1">
                    <a:alpha val="99000"/>
                  </a:schemeClr>
                </a:solidFill>
                <a:latin typeface="+mn-lt"/>
                <a:cs typeface="Montserrat Bold" panose="00000800000000000000" pitchFamily="2" charset="-18"/>
              </a:defRPr>
            </a:lvl1pPr>
          </a:lstStyle>
          <a:p>
            <a:pPr lvl="0"/>
            <a:r>
              <a:rPr lang="hu-HU" dirty="0"/>
              <a:t>Képaláírás</a:t>
            </a:r>
          </a:p>
        </p:txBody>
      </p:sp>
    </p:spTree>
    <p:extLst>
      <p:ext uri="{BB962C8B-B14F-4D97-AF65-F5344CB8AC3E}">
        <p14:creationId xmlns:p14="http://schemas.microsoft.com/office/powerpoint/2010/main" val="28116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29477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89580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97271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294084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26917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1184472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</a:t>
            </a:r>
            <a:br>
              <a:rPr lang="hu-HU" dirty="0"/>
            </a:br>
            <a:r>
              <a:rPr lang="hu-HU" dirty="0"/>
              <a:t>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2964199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16754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61727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149203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5828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00E8412-85E8-4E17-BE4A-6EB65DB80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87555" y="6557447"/>
            <a:ext cx="769493" cy="184666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97C21AB-E3EA-49E7-A872-36BBDE1FE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907" y="1705062"/>
            <a:ext cx="8358188" cy="42448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>
              <a:buClr>
                <a:schemeClr val="bg2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D67A9AAF-00DB-4C55-8A20-D51607CD69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41622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100187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61974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7251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02D5-BBD4-411D-BAD1-C977DD14E26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2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0D49-9162-4700-BDEE-08B0CFD1E6C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69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E1A00-0E58-4191-A972-A174D3F787A4}" type="datetime1">
              <a:rPr lang="hu-HU" smtClean="0"/>
              <a:t>2025. 11. 17.</a:t>
            </a:fld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A51DC-5EE3-4815-99C5-E80BE30A10EE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406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00E8412-85E8-4E17-BE4A-6EB65DB80A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987554" y="6557447"/>
            <a:ext cx="769493" cy="184666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97C21AB-E3EA-49E7-A872-36BBDE1FE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2906" y="1705060"/>
            <a:ext cx="8358188" cy="42448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>
              <a:buClr>
                <a:schemeClr val="bg2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D67A9AAF-00DB-4C55-8A20-D51607CD69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4" y="1205515"/>
            <a:ext cx="4185047" cy="342900"/>
          </a:xfrm>
        </p:spPr>
        <p:txBody>
          <a:bodyPr numCol="1"/>
          <a:lstStyle>
            <a:lvl1pPr marL="0" indent="0" defTabSz="6858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96394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5E20EA7C-BF3B-49C6-A7EC-B5912CCBBB6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3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685800">
              <a:lnSpc>
                <a:spcPct val="120000"/>
              </a:lnSpc>
              <a:spcBef>
                <a:spcPts val="900"/>
              </a:spcBef>
              <a:buClrTx/>
              <a:buSzTx/>
              <a:buNone/>
              <a:tabLst/>
              <a:defRPr sz="105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557213" indent="-214313" algn="just" defTabSz="685800">
              <a:lnSpc>
                <a:spcPct val="120000"/>
              </a:lnSpc>
              <a:spcBef>
                <a:spcPts val="900"/>
              </a:spcBef>
              <a:buClrTx/>
              <a:buChar char="▪"/>
              <a:tabLst/>
              <a:defRPr sz="12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930728" indent="-244928" algn="just" defTabSz="685800">
              <a:lnSpc>
                <a:spcPct val="120000"/>
              </a:lnSpc>
              <a:spcBef>
                <a:spcPts val="900"/>
              </a:spcBef>
              <a:buClrTx/>
              <a:buChar char="‒"/>
              <a:tabLst/>
              <a:defRPr sz="12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273628" indent="-244928" algn="just" defTabSz="685800">
              <a:lnSpc>
                <a:spcPct val="120000"/>
              </a:lnSpc>
              <a:spcBef>
                <a:spcPts val="900"/>
              </a:spcBef>
              <a:buClrTx/>
              <a:buChar char="‒"/>
              <a:tabLst/>
              <a:defRPr sz="12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1616528" indent="-244928" algn="just" defTabSz="685800">
              <a:lnSpc>
                <a:spcPct val="120000"/>
              </a:lnSpc>
              <a:spcBef>
                <a:spcPts val="900"/>
              </a:spcBef>
              <a:buClrTx/>
              <a:buChar char="‒"/>
              <a:tabLst/>
              <a:defRPr sz="12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8" name="Szöveg helye 2">
            <a:extLst>
              <a:ext uri="{FF2B5EF4-FFF2-40B4-BE49-F238E27FC236}">
                <a16:creationId xmlns:a16="http://schemas.microsoft.com/office/drawing/2014/main" id="{F5A7E330-5659-4EC4-8AA0-EF233601AF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4" y="1205515"/>
            <a:ext cx="4185047" cy="342900"/>
          </a:xfrm>
        </p:spPr>
        <p:txBody>
          <a:bodyPr numCol="1"/>
          <a:lstStyle>
            <a:lvl1pPr marL="0" indent="0" algn="l" defTabSz="6858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8427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Üres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2">
            <a:extLst>
              <a:ext uri="{FF2B5EF4-FFF2-40B4-BE49-F238E27FC236}">
                <a16:creationId xmlns:a16="http://schemas.microsoft.com/office/drawing/2014/main" id="{18FC2065-D191-419D-AC5A-C2D6A3032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4" y="1205515"/>
            <a:ext cx="4185047" cy="342900"/>
          </a:xfrm>
        </p:spPr>
        <p:txBody>
          <a:bodyPr numCol="1"/>
          <a:lstStyle>
            <a:lvl1pPr marL="0" indent="0" defTabSz="6858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7638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5"/>
            <a:ext cx="8363600" cy="805217"/>
          </a:xfrm>
        </p:spPr>
        <p:txBody>
          <a:bodyPr>
            <a:normAutofit/>
          </a:bodyPr>
          <a:lstStyle>
            <a:lvl1pPr algn="l">
              <a:defRPr sz="2700" baseline="0">
                <a:latin typeface="+mj-lt"/>
              </a:defRPr>
            </a:lvl1pPr>
          </a:lstStyle>
          <a:p>
            <a:r>
              <a:rPr lang="hu-HU" dirty="0"/>
              <a:t>Új arculati elemek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0" y="1903746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18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névjegyek</a:t>
            </a:r>
          </a:p>
        </p:txBody>
      </p:sp>
    </p:spTree>
    <p:extLst>
      <p:ext uri="{BB962C8B-B14F-4D97-AF65-F5344CB8AC3E}">
        <p14:creationId xmlns:p14="http://schemas.microsoft.com/office/powerpoint/2010/main" val="92788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ámozott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2">
            <a:extLst>
              <a:ext uri="{FF2B5EF4-FFF2-40B4-BE49-F238E27FC236}">
                <a16:creationId xmlns:a16="http://schemas.microsoft.com/office/drawing/2014/main" id="{71E18022-289C-485E-8088-DC6638D9D9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906" y="1705061"/>
            <a:ext cx="8364141" cy="4233779"/>
          </a:xfrm>
        </p:spPr>
        <p:txBody>
          <a:bodyPr/>
          <a:lstStyle>
            <a:lvl1pPr marL="342891" indent="-342891">
              <a:buClr>
                <a:schemeClr val="accent1"/>
              </a:buClr>
              <a:buFont typeface="+mj-lt"/>
              <a:buAutoNum type="arabicParenR"/>
              <a:defRPr>
                <a:solidFill>
                  <a:schemeClr val="accent1">
                    <a:alpha val="99000"/>
                  </a:schemeClr>
                </a:solidFill>
                <a:latin typeface="+mj-lt"/>
              </a:defRPr>
            </a:lvl1pPr>
            <a:lvl2pPr marL="796905" indent="-342891">
              <a:buClr>
                <a:schemeClr val="bg2"/>
              </a:buClr>
              <a:buFont typeface="+mj-lt"/>
              <a:buAutoNum type="alphaLcPeriod"/>
              <a:defRPr>
                <a:solidFill>
                  <a:schemeClr val="accent4">
                    <a:alpha val="99000"/>
                  </a:schemeClr>
                </a:solidFill>
              </a:defRPr>
            </a:lvl2pPr>
            <a:lvl3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3pPr>
            <a:lvl4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4pPr>
            <a:lvl5pPr>
              <a:buClr>
                <a:schemeClr val="accent4"/>
              </a:buClr>
              <a:defRPr>
                <a:solidFill>
                  <a:schemeClr val="accent4">
                    <a:alpha val="99000"/>
                  </a:schemeClr>
                </a:solidFill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5" name="Szöveg helye 2">
            <a:extLst>
              <a:ext uri="{FF2B5EF4-FFF2-40B4-BE49-F238E27FC236}">
                <a16:creationId xmlns:a16="http://schemas.microsoft.com/office/drawing/2014/main" id="{040543C7-8866-42D6-8D87-6E151D736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18697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11671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accent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260605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02D5-BBD4-411D-BAD1-C977DD14E26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75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50D49-9162-4700-BDEE-08B0CFD1E6C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85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E1A00-0E58-4191-A972-A174D3F787A4}" type="datetime1">
              <a:rPr lang="hu-HU" smtClean="0"/>
              <a:t>2025. 11. 17.</a:t>
            </a:fld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A51DC-5EE3-4815-99C5-E80BE30A10EE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039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Cím és szöveg a tartalom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DB7AF-51D2-482A-9B6C-23F41C26056F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5870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03F3-1141-489F-9713-73E4D07DE47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t>2025. 11. 17.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3BCD2-06B7-42BA-8C82-CB1C1E5C6D18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153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émaelválasztó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319EB8-3CF4-40B6-8100-E3B93707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5">
            <a:extLst>
              <a:ext uri="{FF2B5EF4-FFF2-40B4-BE49-F238E27FC236}">
                <a16:creationId xmlns:a16="http://schemas.microsoft.com/office/drawing/2014/main" id="{2DEF0370-AE4E-41A8-BD4D-292B9B173D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39763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ródia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0332C68-80B5-4BCA-AC38-33079D610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448" y="709687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dirty="0"/>
              <a:t>Köszönjük a figyelmet!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88382BC-9277-47EB-8AD8-DB8F9E71AA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9931" y="1903748"/>
            <a:ext cx="8364140" cy="9296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cap="all" baseline="0">
                <a:solidFill>
                  <a:schemeClr val="bg1"/>
                </a:solidFill>
                <a:latin typeface="+mn-lt"/>
                <a:cs typeface="Montserrat" panose="00000500000000000000" pitchFamily="2" charset="-18"/>
              </a:defRPr>
            </a:lvl1pPr>
            <a:lvl2pPr>
              <a:defRPr cap="all" baseline="0"/>
            </a:lvl2pPr>
            <a:lvl3pPr>
              <a:defRPr cap="all" baseline="0"/>
            </a:lvl3pPr>
            <a:lvl4pPr>
              <a:defRPr cap="all" baseline="0"/>
            </a:lvl4pPr>
            <a:lvl5pPr>
              <a:defRPr cap="all" baseline="0"/>
            </a:lvl5pPr>
          </a:lstStyle>
          <a:p>
            <a:pPr lvl="0"/>
            <a:r>
              <a:rPr lang="hu-HU" dirty="0"/>
              <a:t>Előadó neve, elérhetősége</a:t>
            </a:r>
          </a:p>
        </p:txBody>
      </p:sp>
    </p:spTree>
    <p:extLst>
      <p:ext uri="{BB962C8B-B14F-4D97-AF65-F5344CB8AC3E}">
        <p14:creationId xmlns:p14="http://schemas.microsoft.com/office/powerpoint/2010/main" val="173817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Ábra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3137B31F-7039-4A74-AA7A-AB649A7FB0B0}"/>
              </a:ext>
            </a:extLst>
          </p:cNvPr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4759658" y="1449387"/>
            <a:ext cx="3997391" cy="4500564"/>
          </a:xfrm>
          <a:prstGeom prst="rect">
            <a:avLst/>
          </a:prstGeom>
        </p:spPr>
        <p:txBody>
          <a:bodyPr lIns="0" tIns="108000" rIns="0" bIns="108000" numCol="1" spcCol="38100" anchor="ctr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6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07683704-0360-4585-A922-12C7AA3D3B8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86954" y="1449388"/>
            <a:ext cx="4185047" cy="4500562"/>
          </a:xfrm>
        </p:spPr>
        <p:txBody>
          <a:bodyPr numCol="1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hu-HU" dirty="0"/>
              <a:t>Kép / Ábra beszúrása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9CA5E2A3-1539-4D90-8797-A5709E82AD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8265B815-656A-4AEF-A291-3480A3B605BD}"/>
              </a:ext>
            </a:extLst>
          </p:cNvPr>
          <p:cNvSpPr txBox="1"/>
          <p:nvPr userDrawn="1"/>
        </p:nvSpPr>
        <p:spPr>
          <a:xfrm>
            <a:off x="2208351" y="3204577"/>
            <a:ext cx="4625423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fld id="{86CB4B4D-7CA3-9044-876B-883B54F8677D}" type="slidenum">
              <a:rPr lang="hu-HU" sz="1800" smtClean="0"/>
              <a:pPr/>
              <a:t>‹#›</a:t>
            </a:fld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8242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asábo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dy Level One…">
            <a:extLst>
              <a:ext uri="{FF2B5EF4-FFF2-40B4-BE49-F238E27FC236}">
                <a16:creationId xmlns:a16="http://schemas.microsoft.com/office/drawing/2014/main" id="{70112E74-3EB1-44CD-A970-2333DEADB7B0}"/>
              </a:ext>
            </a:extLst>
          </p:cNvPr>
          <p:cNvSpPr txBox="1">
            <a:spLocks noGrp="1"/>
          </p:cNvSpPr>
          <p:nvPr>
            <p:ph type="body" sz="half" idx="17" hasCustomPrompt="1"/>
          </p:nvPr>
        </p:nvSpPr>
        <p:spPr>
          <a:xfrm>
            <a:off x="393448" y="1862985"/>
            <a:ext cx="8363600" cy="4086969"/>
          </a:xfrm>
          <a:prstGeom prst="rect">
            <a:avLst/>
          </a:prstGeom>
        </p:spPr>
        <p:txBody>
          <a:bodyPr lIns="0" tIns="108000" rIns="0" bIns="108000" numCol="2" spcCol="540000"/>
          <a:lstStyle>
            <a:lvl1pPr marL="0" indent="0" algn="just" defTabSz="914377">
              <a:lnSpc>
                <a:spcPct val="120000"/>
              </a:lnSpc>
              <a:spcBef>
                <a:spcPts val="1200"/>
              </a:spcBef>
              <a:buClrTx/>
              <a:buSzTx/>
              <a:buNone/>
              <a:tabLst/>
              <a:defRPr sz="1400" cap="none">
                <a:solidFill>
                  <a:schemeClr val="accent2">
                    <a:alpha val="99000"/>
                  </a:schemeClr>
                </a:solidFill>
                <a:latin typeface="+mn-lt"/>
                <a:ea typeface="Montserrat"/>
                <a:cs typeface="Montserrat"/>
                <a:sym typeface="Montserrat"/>
              </a:defRPr>
            </a:lvl1pPr>
            <a:lvl2pPr marL="742932" indent="-285744" algn="just" defTabSz="914377">
              <a:lnSpc>
                <a:spcPct val="120000"/>
              </a:lnSpc>
              <a:spcBef>
                <a:spcPts val="1200"/>
              </a:spcBef>
              <a:buClrTx/>
              <a:buChar char="▪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2pPr>
            <a:lvl3pPr marL="1240940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3pPr>
            <a:lvl4pPr marL="1698128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4pPr>
            <a:lvl5pPr marL="2155317" indent="-326563" algn="just" defTabSz="914377">
              <a:lnSpc>
                <a:spcPct val="120000"/>
              </a:lnSpc>
              <a:spcBef>
                <a:spcPts val="1200"/>
              </a:spcBef>
              <a:buClrTx/>
              <a:buChar char="‒"/>
              <a:tabLst/>
              <a:defRPr sz="1600" cap="none">
                <a:latin typeface="Montserrat"/>
                <a:ea typeface="Montserrat"/>
                <a:cs typeface="Montserrat"/>
                <a:sym typeface="Montserrat"/>
              </a:defRPr>
            </a:lvl5pPr>
          </a:lstStyle>
          <a:p>
            <a:r>
              <a:rPr lang="hu-HU" dirty="0" err="1"/>
              <a:t>Pellentesque</a:t>
            </a:r>
            <a:r>
              <a:rPr lang="hu-HU" dirty="0"/>
              <a:t> </a:t>
            </a:r>
            <a:r>
              <a:rPr lang="hu-HU" dirty="0" err="1"/>
              <a:t>euismod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tortor </a:t>
            </a:r>
            <a:r>
              <a:rPr lang="hu-HU" dirty="0" err="1"/>
              <a:t>faucibus</a:t>
            </a:r>
            <a:r>
              <a:rPr lang="hu-HU" dirty="0"/>
              <a:t>, eget </a:t>
            </a:r>
            <a:r>
              <a:rPr lang="hu-HU" dirty="0" err="1"/>
              <a:t>laoreet</a:t>
            </a:r>
            <a:r>
              <a:rPr lang="hu-HU" dirty="0"/>
              <a:t> turpis </a:t>
            </a:r>
            <a:r>
              <a:rPr lang="hu-HU" dirty="0" err="1"/>
              <a:t>tempus</a:t>
            </a:r>
            <a:r>
              <a:rPr lang="hu-HU" dirty="0"/>
              <a:t>. </a:t>
            </a:r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malesuada</a:t>
            </a:r>
            <a:r>
              <a:rPr lang="hu-HU" dirty="0"/>
              <a:t> elit </a:t>
            </a:r>
            <a:r>
              <a:rPr lang="hu-HU" dirty="0" err="1"/>
              <a:t>efficitur</a:t>
            </a:r>
            <a:r>
              <a:rPr lang="hu-HU" dirty="0"/>
              <a:t>, </a:t>
            </a:r>
            <a:r>
              <a:rPr lang="hu-HU" dirty="0" err="1"/>
              <a:t>accumsan</a:t>
            </a:r>
            <a:r>
              <a:rPr lang="hu-HU" dirty="0"/>
              <a:t> urna </a:t>
            </a:r>
            <a:r>
              <a:rPr lang="hu-HU" dirty="0" err="1"/>
              <a:t>at</a:t>
            </a:r>
            <a:r>
              <a:rPr lang="hu-HU" dirty="0"/>
              <a:t>, </a:t>
            </a:r>
            <a:r>
              <a:rPr lang="hu-HU" dirty="0" err="1"/>
              <a:t>egestas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  <a:p>
            <a:r>
              <a:rPr lang="hu-HU" dirty="0"/>
              <a:t>Nulla </a:t>
            </a:r>
            <a:r>
              <a:rPr lang="hu-HU" dirty="0" err="1"/>
              <a:t>condimentum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vestibulum</a:t>
            </a:r>
            <a:r>
              <a:rPr lang="hu-HU" dirty="0"/>
              <a:t>. </a:t>
            </a:r>
            <a:r>
              <a:rPr lang="hu-HU" dirty="0" err="1"/>
              <a:t>Morbi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, </a:t>
            </a:r>
            <a:r>
              <a:rPr lang="hu-HU" dirty="0" err="1"/>
              <a:t>scelerisque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pellentesque</a:t>
            </a:r>
            <a:r>
              <a:rPr lang="hu-HU" dirty="0"/>
              <a:t>, </a:t>
            </a:r>
            <a:r>
              <a:rPr lang="hu-HU" dirty="0" err="1"/>
              <a:t>ultricies</a:t>
            </a:r>
            <a:r>
              <a:rPr lang="hu-HU" dirty="0"/>
              <a:t> a </a:t>
            </a:r>
            <a:r>
              <a:rPr lang="hu-HU" dirty="0" err="1"/>
              <a:t>nunc</a:t>
            </a:r>
            <a:r>
              <a:rPr lang="hu-HU" dirty="0"/>
              <a:t>. In </a:t>
            </a:r>
            <a:r>
              <a:rPr lang="hu-HU" dirty="0" err="1"/>
              <a:t>tempor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urna. </a:t>
            </a:r>
            <a:r>
              <a:rPr lang="hu-HU" dirty="0" err="1"/>
              <a:t>Proin</a:t>
            </a:r>
            <a:r>
              <a:rPr lang="hu-HU" dirty="0"/>
              <a:t> vitae elit </a:t>
            </a:r>
            <a:r>
              <a:rPr lang="hu-HU" dirty="0" err="1"/>
              <a:t>interdum</a:t>
            </a:r>
            <a:r>
              <a:rPr lang="hu-HU" dirty="0"/>
              <a:t>, </a:t>
            </a:r>
            <a:r>
              <a:rPr lang="hu-HU" dirty="0" err="1"/>
              <a:t>vehicula</a:t>
            </a:r>
            <a:r>
              <a:rPr lang="hu-HU" dirty="0"/>
              <a:t> sem </a:t>
            </a:r>
            <a:r>
              <a:rPr lang="hu-HU" dirty="0" err="1"/>
              <a:t>id</a:t>
            </a:r>
            <a:r>
              <a:rPr lang="hu-HU" dirty="0"/>
              <a:t>, </a:t>
            </a:r>
            <a:r>
              <a:rPr lang="hu-HU" dirty="0" err="1"/>
              <a:t>tempor</a:t>
            </a:r>
            <a:r>
              <a:rPr lang="hu-HU" dirty="0"/>
              <a:t> nulla. </a:t>
            </a:r>
            <a:r>
              <a:rPr lang="hu-HU" dirty="0" err="1"/>
              <a:t>Nam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 sem </a:t>
            </a:r>
            <a:r>
              <a:rPr lang="hu-HU" dirty="0" err="1"/>
              <a:t>sed</a:t>
            </a:r>
            <a:r>
              <a:rPr lang="hu-HU" dirty="0"/>
              <a:t> mi </a:t>
            </a:r>
            <a:r>
              <a:rPr lang="hu-HU" dirty="0" err="1"/>
              <a:t>laoreet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in urna. </a:t>
            </a:r>
            <a:r>
              <a:rPr lang="hu-HU" dirty="0" err="1"/>
              <a:t>Duis</a:t>
            </a:r>
            <a:r>
              <a:rPr lang="hu-HU" dirty="0"/>
              <a:t> </a:t>
            </a:r>
            <a:r>
              <a:rPr lang="hu-HU" dirty="0" err="1"/>
              <a:t>quis</a:t>
            </a:r>
            <a:r>
              <a:rPr lang="hu-HU" dirty="0"/>
              <a:t> </a:t>
            </a:r>
            <a:r>
              <a:rPr lang="hu-HU" dirty="0" err="1"/>
              <a:t>volutpat</a:t>
            </a:r>
            <a:r>
              <a:rPr lang="hu-HU" dirty="0"/>
              <a:t> felis. Nullam </a:t>
            </a:r>
            <a:r>
              <a:rPr lang="hu-HU" dirty="0" err="1"/>
              <a:t>nec</a:t>
            </a:r>
            <a:r>
              <a:rPr lang="hu-HU" dirty="0"/>
              <a:t> </a:t>
            </a:r>
            <a:r>
              <a:rPr lang="hu-HU" dirty="0" err="1"/>
              <a:t>enim</a:t>
            </a:r>
            <a:r>
              <a:rPr lang="hu-HU" dirty="0"/>
              <a:t> </a:t>
            </a:r>
            <a:r>
              <a:rPr lang="hu-HU" dirty="0" err="1"/>
              <a:t>blandit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mauris</a:t>
            </a:r>
            <a:r>
              <a:rPr lang="hu-HU" dirty="0"/>
              <a:t> turpis </a:t>
            </a:r>
            <a:r>
              <a:rPr lang="hu-HU" dirty="0" err="1"/>
              <a:t>tincidunt</a:t>
            </a:r>
            <a:r>
              <a:rPr lang="hu-HU" dirty="0"/>
              <a:t> </a:t>
            </a:r>
            <a:r>
              <a:rPr lang="hu-HU" dirty="0" err="1"/>
              <a:t>velit</a:t>
            </a:r>
            <a:r>
              <a:rPr lang="hu-HU" dirty="0"/>
              <a:t>,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tellus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rutrum</a:t>
            </a:r>
            <a:r>
              <a:rPr lang="hu-HU" dirty="0"/>
              <a:t> est </a:t>
            </a:r>
            <a:r>
              <a:rPr lang="hu-HU" dirty="0" err="1"/>
              <a:t>eu</a:t>
            </a:r>
            <a:r>
              <a:rPr lang="hu-HU" dirty="0"/>
              <a:t> nulla </a:t>
            </a:r>
            <a:r>
              <a:rPr lang="hu-HU" dirty="0" err="1"/>
              <a:t>mollis</a:t>
            </a:r>
            <a:r>
              <a:rPr lang="hu-HU" dirty="0"/>
              <a:t>,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dignissim</a:t>
            </a:r>
            <a:r>
              <a:rPr lang="hu-HU" dirty="0"/>
              <a:t> </a:t>
            </a:r>
            <a:r>
              <a:rPr lang="hu-HU" dirty="0" err="1"/>
              <a:t>libero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. </a:t>
            </a:r>
          </a:p>
          <a:p>
            <a:r>
              <a:rPr lang="hu-HU" dirty="0" err="1"/>
              <a:t>Donec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pulvinar</a:t>
            </a:r>
            <a:r>
              <a:rPr lang="hu-HU" dirty="0"/>
              <a:t> </a:t>
            </a:r>
            <a:r>
              <a:rPr lang="hu-HU" dirty="0" err="1"/>
              <a:t>risus</a:t>
            </a:r>
            <a:r>
              <a:rPr lang="hu-HU" dirty="0"/>
              <a:t>. </a:t>
            </a:r>
            <a:r>
              <a:rPr lang="hu-HU" dirty="0" err="1"/>
              <a:t>Praesent</a:t>
            </a:r>
            <a:r>
              <a:rPr lang="hu-HU" dirty="0"/>
              <a:t> </a:t>
            </a:r>
            <a:r>
              <a:rPr lang="hu-HU" dirty="0" err="1"/>
              <a:t>gravida</a:t>
            </a:r>
            <a:r>
              <a:rPr lang="hu-HU" dirty="0"/>
              <a:t> </a:t>
            </a:r>
            <a:r>
              <a:rPr lang="hu-HU" dirty="0" err="1"/>
              <a:t>sollicitudin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vestibulum</a:t>
            </a:r>
            <a:r>
              <a:rPr lang="hu-HU" dirty="0"/>
              <a:t>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erat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 </a:t>
            </a:r>
            <a:r>
              <a:rPr lang="hu-HU" dirty="0" err="1"/>
              <a:t>cursus</a:t>
            </a:r>
            <a:r>
              <a:rPr lang="hu-HU" dirty="0"/>
              <a:t>. </a:t>
            </a:r>
            <a:r>
              <a:rPr lang="hu-HU" dirty="0" err="1"/>
              <a:t>Proin</a:t>
            </a:r>
            <a:r>
              <a:rPr lang="hu-HU" dirty="0"/>
              <a:t> </a:t>
            </a:r>
            <a:r>
              <a:rPr lang="hu-HU" dirty="0" err="1"/>
              <a:t>sagittis</a:t>
            </a:r>
            <a:r>
              <a:rPr lang="hu-HU" dirty="0"/>
              <a:t>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felis</a:t>
            </a:r>
            <a:r>
              <a:rPr lang="hu-HU" dirty="0"/>
              <a:t>,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accumsan</a:t>
            </a:r>
            <a:r>
              <a:rPr lang="hu-HU" dirty="0"/>
              <a:t> urna elementum </a:t>
            </a:r>
            <a:r>
              <a:rPr lang="hu-HU" dirty="0" err="1"/>
              <a:t>quis</a:t>
            </a:r>
            <a:r>
              <a:rPr lang="hu-HU" dirty="0"/>
              <a:t>.</a:t>
            </a:r>
          </a:p>
          <a:p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consectetur</a:t>
            </a:r>
            <a:r>
              <a:rPr lang="hu-HU" dirty="0"/>
              <a:t> </a:t>
            </a:r>
            <a:r>
              <a:rPr lang="hu-HU" dirty="0" err="1"/>
              <a:t>justo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ex </a:t>
            </a:r>
            <a:r>
              <a:rPr lang="hu-HU" dirty="0" err="1"/>
              <a:t>mollis</a:t>
            </a:r>
            <a:r>
              <a:rPr lang="hu-HU" dirty="0"/>
              <a:t>, in </a:t>
            </a:r>
            <a:r>
              <a:rPr lang="hu-HU" dirty="0" err="1"/>
              <a:t>luctus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 </a:t>
            </a:r>
            <a:r>
              <a:rPr lang="hu-HU" dirty="0" err="1"/>
              <a:t>facilisis</a:t>
            </a:r>
            <a:r>
              <a:rPr lang="hu-HU" dirty="0"/>
              <a:t>. Integer </a:t>
            </a:r>
            <a:r>
              <a:rPr lang="hu-HU" dirty="0" err="1"/>
              <a:t>arcu</a:t>
            </a:r>
            <a:r>
              <a:rPr lang="hu-HU" dirty="0"/>
              <a:t> </a:t>
            </a:r>
            <a:r>
              <a:rPr lang="hu-HU" dirty="0" err="1"/>
              <a:t>eros</a:t>
            </a:r>
            <a:r>
              <a:rPr lang="hu-HU" dirty="0"/>
              <a:t>, </a:t>
            </a:r>
            <a:r>
              <a:rPr lang="hu-HU" dirty="0" err="1"/>
              <a:t>faucibus</a:t>
            </a:r>
            <a:r>
              <a:rPr lang="hu-HU" dirty="0"/>
              <a:t> vitae </a:t>
            </a:r>
            <a:r>
              <a:rPr lang="hu-HU" dirty="0" err="1"/>
              <a:t>iaculis</a:t>
            </a:r>
            <a:r>
              <a:rPr lang="hu-HU" dirty="0"/>
              <a:t> a, </a:t>
            </a:r>
            <a:r>
              <a:rPr lang="hu-HU" dirty="0" err="1"/>
              <a:t>placerat</a:t>
            </a:r>
            <a:r>
              <a:rPr lang="hu-HU" dirty="0"/>
              <a:t> eget </a:t>
            </a:r>
            <a:r>
              <a:rPr lang="hu-HU" dirty="0" err="1"/>
              <a:t>ligula</a:t>
            </a:r>
            <a:r>
              <a:rPr lang="hu-HU" dirty="0"/>
              <a:t>. </a:t>
            </a:r>
            <a:r>
              <a:rPr lang="hu-HU" dirty="0" err="1"/>
              <a:t>Curabitur</a:t>
            </a:r>
            <a:r>
              <a:rPr lang="hu-HU" dirty="0"/>
              <a:t> in </a:t>
            </a:r>
            <a:r>
              <a:rPr lang="hu-HU" dirty="0" err="1"/>
              <a:t>felis</a:t>
            </a:r>
            <a:r>
              <a:rPr lang="hu-HU" dirty="0"/>
              <a:t> </a:t>
            </a:r>
            <a:r>
              <a:rPr lang="hu-HU" dirty="0" err="1"/>
              <a:t>augue</a:t>
            </a:r>
            <a:r>
              <a:rPr lang="hu-HU" dirty="0"/>
              <a:t>. </a:t>
            </a:r>
            <a:r>
              <a:rPr lang="hu-HU" dirty="0" err="1"/>
              <a:t>Sed</a:t>
            </a:r>
            <a:r>
              <a:rPr lang="hu-HU" dirty="0"/>
              <a:t> </a:t>
            </a:r>
            <a:r>
              <a:rPr lang="hu-HU" dirty="0" err="1"/>
              <a:t>bibendum</a:t>
            </a:r>
            <a:r>
              <a:rPr lang="hu-HU" dirty="0"/>
              <a:t>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magna</a:t>
            </a:r>
            <a:r>
              <a:rPr lang="hu-HU" dirty="0"/>
              <a:t> </a:t>
            </a:r>
            <a:r>
              <a:rPr lang="hu-HU" dirty="0" err="1"/>
              <a:t>eu</a:t>
            </a:r>
            <a:r>
              <a:rPr lang="hu-HU" dirty="0"/>
              <a:t> </a:t>
            </a:r>
            <a:r>
              <a:rPr lang="hu-HU" dirty="0" err="1"/>
              <a:t>suscipit</a:t>
            </a:r>
            <a:r>
              <a:rPr lang="hu-HU" dirty="0"/>
              <a:t>. </a:t>
            </a:r>
            <a:r>
              <a:rPr lang="hu-HU" dirty="0" err="1"/>
              <a:t>Mauris</a:t>
            </a:r>
            <a:r>
              <a:rPr lang="hu-HU" dirty="0"/>
              <a:t> vitae </a:t>
            </a:r>
            <a:r>
              <a:rPr lang="hu-HU" dirty="0" err="1"/>
              <a:t>lacus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neque</a:t>
            </a:r>
            <a:r>
              <a:rPr lang="hu-HU" dirty="0"/>
              <a:t> </a:t>
            </a:r>
            <a:r>
              <a:rPr lang="hu-HU" dirty="0" err="1"/>
              <a:t>vulputate</a:t>
            </a:r>
            <a:r>
              <a:rPr lang="hu-HU" dirty="0"/>
              <a:t> </a:t>
            </a:r>
            <a:r>
              <a:rPr lang="hu-HU" dirty="0" err="1"/>
              <a:t>tincidunt</a:t>
            </a:r>
            <a:r>
              <a:rPr lang="hu-HU" dirty="0"/>
              <a:t>.</a:t>
            </a:r>
          </a:p>
        </p:txBody>
      </p:sp>
      <p:sp>
        <p:nvSpPr>
          <p:cNvPr id="7" name="Szöveg helye 2">
            <a:extLst>
              <a:ext uri="{FF2B5EF4-FFF2-40B4-BE49-F238E27FC236}">
                <a16:creationId xmlns:a16="http://schemas.microsoft.com/office/drawing/2014/main" id="{4B69A0C1-0627-423A-95B6-1794E23E8D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86955" y="1205515"/>
            <a:ext cx="4185047" cy="342900"/>
          </a:xfrm>
        </p:spPr>
        <p:txBody>
          <a:bodyPr numCol="1"/>
          <a:lstStyle>
            <a:lvl1pPr marL="0" indent="0" algn="l" defTabSz="914400">
              <a:buClrTx/>
              <a:buSzTx/>
              <a:buNone/>
              <a:tabLst/>
              <a:defRPr b="1" cap="none">
                <a:solidFill>
                  <a:schemeClr val="accent2"/>
                </a:solidFill>
                <a:latin typeface="+mn-lt"/>
              </a:defRPr>
            </a:lvl1pPr>
          </a:lstStyle>
          <a:p>
            <a:pPr marL="0" indent="0" defTabSz="914400">
              <a:buClrTx/>
              <a:buSzTx/>
              <a:buNone/>
              <a:tabLst/>
              <a:defRPr cap="none">
                <a:solidFill>
                  <a:schemeClr val="accent2"/>
                </a:solidFill>
              </a:defRPr>
            </a:pPr>
            <a:r>
              <a:rPr lang="hu-HU" dirty="0"/>
              <a:t>Minta alcím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35869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65.xml"/><Relationship Id="rId10" Type="http://schemas.openxmlformats.org/officeDocument/2006/relationships/theme" Target="../theme/theme1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4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73.xml"/><Relationship Id="rId9" Type="http://schemas.openxmlformats.org/officeDocument/2006/relationships/image" Target="../media/image1.jpe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78.xml"/><Relationship Id="rId1" Type="http://schemas.openxmlformats.org/officeDocument/2006/relationships/slideLayout" Target="../slideLayouts/slideLayout77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Ábra 7">
            <a:extLst>
              <a:ext uri="{FF2B5EF4-FFF2-40B4-BE49-F238E27FC236}">
                <a16:creationId xmlns:a16="http://schemas.microsoft.com/office/drawing/2014/main" id="{78F363B0-452A-9F49-1886-ED91CB38C5C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 rot="16200000">
            <a:off x="7229230" y="-242523"/>
            <a:ext cx="2476800" cy="2429396"/>
          </a:xfrm>
          <a:prstGeom prst="rect">
            <a:avLst/>
          </a:prstGeom>
        </p:spPr>
      </p:pic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72018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sp>
        <p:nvSpPr>
          <p:cNvPr id="7" name="Szöveg helye 5">
            <a:extLst>
              <a:ext uri="{FF2B5EF4-FFF2-40B4-BE49-F238E27FC236}">
                <a16:creationId xmlns:a16="http://schemas.microsoft.com/office/drawing/2014/main" id="{5A1C23EA-B0DE-4E55-B45B-CFAECA1CE2DD}"/>
              </a:ext>
            </a:extLst>
          </p:cNvPr>
          <p:cNvSpPr txBox="1">
            <a:spLocks/>
          </p:cNvSpPr>
          <p:nvPr userDrawn="1"/>
        </p:nvSpPr>
        <p:spPr>
          <a:xfrm>
            <a:off x="392908" y="6135273"/>
            <a:ext cx="6051055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hangingPunct="1"/>
            <a:r>
              <a:rPr lang="hu-HU" sz="1400" dirty="0">
                <a:solidFill>
                  <a:schemeClr val="accent2"/>
                </a:solidFill>
              </a:rPr>
              <a:t>A prezentáció címe, tárgya | dr. Minta-Kovács István János</a:t>
            </a:r>
          </a:p>
        </p:txBody>
      </p:sp>
      <p:sp>
        <p:nvSpPr>
          <p:cNvPr id="5" name="Szöveg helye 5">
            <a:extLst>
              <a:ext uri="{FF2B5EF4-FFF2-40B4-BE49-F238E27FC236}">
                <a16:creationId xmlns:a16="http://schemas.microsoft.com/office/drawing/2014/main" id="{B35E9D47-A3D5-4522-90AA-732873630F14}"/>
              </a:ext>
            </a:extLst>
          </p:cNvPr>
          <p:cNvSpPr txBox="1">
            <a:spLocks/>
          </p:cNvSpPr>
          <p:nvPr userDrawn="1"/>
        </p:nvSpPr>
        <p:spPr>
          <a:xfrm>
            <a:off x="5191697" y="758257"/>
            <a:ext cx="3567629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algn="r" hangingPunct="1"/>
            <a:fld id="{29640BE8-E47A-4CD2-8783-3F4BE53BE76F}" type="slidenum">
              <a:rPr lang="hu-HU" sz="1400" smtClean="0">
                <a:solidFill>
                  <a:schemeClr val="accent2"/>
                </a:solidFill>
              </a:rPr>
              <a:t>‹#›</a:t>
            </a:fld>
            <a:endParaRPr lang="hu-HU" sz="1400" dirty="0">
              <a:solidFill>
                <a:schemeClr val="accent2"/>
              </a:solidFill>
            </a:endParaRPr>
          </a:p>
        </p:txBody>
      </p:sp>
      <p:pic>
        <p:nvPicPr>
          <p:cNvPr id="10" name="Ábra 4">
            <a:extLst>
              <a:ext uri="{FF2B5EF4-FFF2-40B4-BE49-F238E27FC236}">
                <a16:creationId xmlns:a16="http://schemas.microsoft.com/office/drawing/2014/main" id="{72B48DA2-A2B8-41D8-8D71-F43BD6F89119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1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3" r:id="rId8"/>
    <p:sldLayoutId id="2147483954" r:id="rId9"/>
    <p:sldLayoutId id="2147483955" r:id="rId10"/>
    <p:sldLayoutId id="214748395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952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410A93D1-5D44-4E8E-B9B6-E6CD1E396A69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81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92" r:id="rId3"/>
    <p:sldLayoutId id="2147483993" r:id="rId4"/>
    <p:sldLayoutId id="2147483994" r:id="rId5"/>
    <p:sldLayoutId id="2147484002" r:id="rId6"/>
    <p:sldLayoutId id="2147484003" r:id="rId7"/>
    <p:sldLayoutId id="2147484004" r:id="rId8"/>
    <p:sldLayoutId id="214748400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15933FEE-E6A1-44A6-BB24-6357AC866ED3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44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87" r:id="rId3"/>
    <p:sldLayoutId id="2147483988" r:id="rId4"/>
    <p:sldLayoutId id="2147483989" r:id="rId5"/>
    <p:sldLayoutId id="2147483990" r:id="rId6"/>
    <p:sldLayoutId id="214748399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7E14A27F-69F4-43B0-99CA-B136F5DD9A7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47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5516">
          <p15:clr>
            <a:srgbClr val="F26B43"/>
          </p15:clr>
        </p15:guide>
        <p15:guide id="4" pos="244">
          <p15:clr>
            <a:srgbClr val="F26B43"/>
          </p15:clr>
        </p15:guide>
        <p15:guide id="5" orient="horz" pos="255">
          <p15:clr>
            <a:srgbClr val="F26B43"/>
          </p15:clr>
        </p15:guide>
        <p15:guide id="6" orient="horz" pos="482">
          <p15:clr>
            <a:srgbClr val="F26B43"/>
          </p15:clr>
        </p15:guide>
        <p15:guide id="7" orient="horz" pos="37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72018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sp>
        <p:nvSpPr>
          <p:cNvPr id="7" name="Szöveg helye 5">
            <a:extLst>
              <a:ext uri="{FF2B5EF4-FFF2-40B4-BE49-F238E27FC236}">
                <a16:creationId xmlns:a16="http://schemas.microsoft.com/office/drawing/2014/main" id="{5A1C23EA-B0DE-4E55-B45B-CFAECA1CE2DD}"/>
              </a:ext>
            </a:extLst>
          </p:cNvPr>
          <p:cNvSpPr txBox="1">
            <a:spLocks/>
          </p:cNvSpPr>
          <p:nvPr userDrawn="1"/>
        </p:nvSpPr>
        <p:spPr>
          <a:xfrm>
            <a:off x="392908" y="6135273"/>
            <a:ext cx="6051055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hangingPunct="1"/>
            <a:r>
              <a:rPr lang="hu-HU" sz="1400" dirty="0">
                <a:solidFill>
                  <a:schemeClr val="accent2"/>
                </a:solidFill>
              </a:rPr>
              <a:t>A prezentáció címe, tárgya | dr. Minta-Kovács István János</a:t>
            </a:r>
          </a:p>
        </p:txBody>
      </p:sp>
      <p:sp>
        <p:nvSpPr>
          <p:cNvPr id="8" name="Szöveg helye 5">
            <a:extLst>
              <a:ext uri="{FF2B5EF4-FFF2-40B4-BE49-F238E27FC236}">
                <a16:creationId xmlns:a16="http://schemas.microsoft.com/office/drawing/2014/main" id="{296513CF-E15A-4D6A-ADF1-32ACFE6FA414}"/>
              </a:ext>
            </a:extLst>
          </p:cNvPr>
          <p:cNvSpPr txBox="1">
            <a:spLocks/>
          </p:cNvSpPr>
          <p:nvPr userDrawn="1"/>
        </p:nvSpPr>
        <p:spPr>
          <a:xfrm>
            <a:off x="4837872" y="758257"/>
            <a:ext cx="3924392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algn="r" hangingPunct="1"/>
            <a:fld id="{29640BE8-E47A-4CD2-8783-3F4BE53BE76F}" type="slidenum">
              <a:rPr lang="hu-HU" sz="1400" smtClean="0">
                <a:solidFill>
                  <a:schemeClr val="accent2"/>
                </a:solidFill>
              </a:rPr>
              <a:t>‹#›</a:t>
            </a:fld>
            <a:endParaRPr lang="hu-HU" sz="1400" dirty="0">
              <a:solidFill>
                <a:schemeClr val="accent2"/>
              </a:solidFill>
            </a:endParaRPr>
          </a:p>
        </p:txBody>
      </p:sp>
      <p:pic>
        <p:nvPicPr>
          <p:cNvPr id="6" name="Ábra 4">
            <a:extLst>
              <a:ext uri="{FF2B5EF4-FFF2-40B4-BE49-F238E27FC236}">
                <a16:creationId xmlns:a16="http://schemas.microsoft.com/office/drawing/2014/main" id="{D1529EDC-61E4-2809-DFE5-637AEA8A911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1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72018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sp>
        <p:nvSpPr>
          <p:cNvPr id="7" name="Szöveg helye 5">
            <a:extLst>
              <a:ext uri="{FF2B5EF4-FFF2-40B4-BE49-F238E27FC236}">
                <a16:creationId xmlns:a16="http://schemas.microsoft.com/office/drawing/2014/main" id="{5A1C23EA-B0DE-4E55-B45B-CFAECA1CE2DD}"/>
              </a:ext>
            </a:extLst>
          </p:cNvPr>
          <p:cNvSpPr txBox="1">
            <a:spLocks/>
          </p:cNvSpPr>
          <p:nvPr userDrawn="1"/>
        </p:nvSpPr>
        <p:spPr>
          <a:xfrm>
            <a:off x="392908" y="6135273"/>
            <a:ext cx="6051055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hangingPunct="1"/>
            <a:r>
              <a:rPr lang="hu-HU" sz="1400" dirty="0">
                <a:solidFill>
                  <a:schemeClr val="accent2"/>
                </a:solidFill>
              </a:rPr>
              <a:t>A prezentáció címe, tárgya | dr. Minta-Kovács István János</a:t>
            </a:r>
          </a:p>
        </p:txBody>
      </p:sp>
      <p:pic>
        <p:nvPicPr>
          <p:cNvPr id="4" name="Ábra 3">
            <a:extLst>
              <a:ext uri="{FF2B5EF4-FFF2-40B4-BE49-F238E27FC236}">
                <a16:creationId xmlns:a16="http://schemas.microsoft.com/office/drawing/2014/main" id="{CF287C7E-5383-4363-8875-05E43DD78AF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53970" y="5735782"/>
            <a:ext cx="1984114" cy="756294"/>
          </a:xfrm>
          <a:prstGeom prst="rect">
            <a:avLst/>
          </a:prstGeom>
        </p:spPr>
      </p:pic>
      <p:sp>
        <p:nvSpPr>
          <p:cNvPr id="6" name="Szöveg helye 5">
            <a:extLst>
              <a:ext uri="{FF2B5EF4-FFF2-40B4-BE49-F238E27FC236}">
                <a16:creationId xmlns:a16="http://schemas.microsoft.com/office/drawing/2014/main" id="{3CEEE78A-C80F-4B92-9D38-1657AFF82204}"/>
              </a:ext>
            </a:extLst>
          </p:cNvPr>
          <p:cNvSpPr txBox="1">
            <a:spLocks/>
          </p:cNvSpPr>
          <p:nvPr userDrawn="1"/>
        </p:nvSpPr>
        <p:spPr>
          <a:xfrm>
            <a:off x="4837872" y="758257"/>
            <a:ext cx="3924392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algn="r" hangingPunct="1"/>
            <a:fld id="{29640BE8-E47A-4CD2-8783-3F4BE53BE76F}" type="slidenum">
              <a:rPr lang="hu-HU" sz="1400" smtClean="0">
                <a:solidFill>
                  <a:schemeClr val="accent2"/>
                </a:solidFill>
              </a:rPr>
              <a:t>‹#›</a:t>
            </a:fld>
            <a:endParaRPr lang="hu-HU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30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7" r:id="rId2"/>
    <p:sldLayoutId id="2147483798" r:id="rId3"/>
    <p:sldLayoutId id="2147483799" r:id="rId4"/>
    <p:sldLayoutId id="2147483909" r:id="rId5"/>
    <p:sldLayoutId id="2147483911" r:id="rId6"/>
    <p:sldLayoutId id="2147483912" r:id="rId7"/>
    <p:sldLayoutId id="2147483917" r:id="rId8"/>
    <p:sldLayoutId id="2147483997" r:id="rId9"/>
    <p:sldLayoutId id="2147483998" r:id="rId10"/>
    <p:sldLayoutId id="2147483999" r:id="rId11"/>
    <p:sldLayoutId id="2147484000" r:id="rId12"/>
    <p:sldLayoutId id="2147484001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952" userDrawn="1">
          <p15:clr>
            <a:srgbClr val="F26B43"/>
          </p15:clr>
        </p15:guide>
        <p15:guide id="8" pos="4694" userDrawn="1">
          <p15:clr>
            <a:srgbClr val="F26B43"/>
          </p15:clr>
        </p15:guide>
        <p15:guide id="9" orient="horz" pos="374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72018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- 40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sp>
        <p:nvSpPr>
          <p:cNvPr id="7" name="Szöveg helye 5">
            <a:extLst>
              <a:ext uri="{FF2B5EF4-FFF2-40B4-BE49-F238E27FC236}">
                <a16:creationId xmlns:a16="http://schemas.microsoft.com/office/drawing/2014/main" id="{5A1C23EA-B0DE-4E55-B45B-CFAECA1CE2DD}"/>
              </a:ext>
            </a:extLst>
          </p:cNvPr>
          <p:cNvSpPr txBox="1">
            <a:spLocks/>
          </p:cNvSpPr>
          <p:nvPr userDrawn="1"/>
        </p:nvSpPr>
        <p:spPr>
          <a:xfrm>
            <a:off x="392908" y="6135273"/>
            <a:ext cx="6051055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hangingPunct="1"/>
            <a:r>
              <a:rPr lang="hu-HU" sz="1400" dirty="0">
                <a:solidFill>
                  <a:schemeClr val="tx1"/>
                </a:solidFill>
              </a:rPr>
              <a:t>A prezentáció címe, tárgya | dr. Minta-Kovács István János</a:t>
            </a:r>
          </a:p>
        </p:txBody>
      </p:sp>
      <p:sp>
        <p:nvSpPr>
          <p:cNvPr id="8" name="Szöveg helye 5">
            <a:extLst>
              <a:ext uri="{FF2B5EF4-FFF2-40B4-BE49-F238E27FC236}">
                <a16:creationId xmlns:a16="http://schemas.microsoft.com/office/drawing/2014/main" id="{1F139898-9540-4F77-A08F-86523E7298FE}"/>
              </a:ext>
            </a:extLst>
          </p:cNvPr>
          <p:cNvSpPr txBox="1">
            <a:spLocks/>
          </p:cNvSpPr>
          <p:nvPr userDrawn="1"/>
        </p:nvSpPr>
        <p:spPr>
          <a:xfrm>
            <a:off x="4837872" y="758257"/>
            <a:ext cx="3924392" cy="258632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marR="0" indent="0" algn="l" defTabSz="896937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400" algn="l"/>
              </a:tabLst>
              <a:defRPr sz="1400" b="0" i="0" u="none" strike="noStrike" cap="none" spc="0" baseline="0">
                <a:ln>
                  <a:noFill/>
                </a:ln>
                <a:solidFill>
                  <a:schemeClr val="accent4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32" marR="0" indent="-280707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325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412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63" marR="0" indent="-28575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400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6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8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90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200" marR="0" indent="-228600" algn="l" defTabSz="896937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400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algn="r" hangingPunct="1"/>
            <a:fld id="{29640BE8-E47A-4CD2-8783-3F4BE53BE76F}" type="slidenum">
              <a:rPr lang="hu-HU" sz="1400" smtClean="0">
                <a:solidFill>
                  <a:schemeClr val="tx1"/>
                </a:solidFill>
              </a:rPr>
              <a:t>‹#›</a:t>
            </a:fld>
            <a:endParaRPr lang="hu-HU" sz="1400" dirty="0">
              <a:solidFill>
                <a:schemeClr val="tx1"/>
              </a:solidFill>
            </a:endParaRPr>
          </a:p>
        </p:txBody>
      </p:sp>
      <p:pic>
        <p:nvPicPr>
          <p:cNvPr id="6" name="Ábra 4">
            <a:extLst>
              <a:ext uri="{FF2B5EF4-FFF2-40B4-BE49-F238E27FC236}">
                <a16:creationId xmlns:a16="http://schemas.microsoft.com/office/drawing/2014/main" id="{6C6C574A-13B0-F6E5-788B-B06C6A21845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0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7E14A27F-69F4-43B0-99CA-B136F5DD9A7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73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4" name="Ábra 3">
            <a:extLst>
              <a:ext uri="{FF2B5EF4-FFF2-40B4-BE49-F238E27FC236}">
                <a16:creationId xmlns:a16="http://schemas.microsoft.com/office/drawing/2014/main" id="{33CBABF9-6654-47B0-8090-55396DCE95E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0914" y="5739628"/>
            <a:ext cx="1843087" cy="70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4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bg1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4" name="Ábra 4">
            <a:extLst>
              <a:ext uri="{FF2B5EF4-FFF2-40B4-BE49-F238E27FC236}">
                <a16:creationId xmlns:a16="http://schemas.microsoft.com/office/drawing/2014/main" id="{F5FD7681-DE44-F276-050C-D3D31DE6DED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3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3">
            <a:extLst>
              <a:ext uri="{FF2B5EF4-FFF2-40B4-BE49-F238E27FC236}">
                <a16:creationId xmlns:a16="http://schemas.microsoft.com/office/drawing/2014/main" id="{F922B8CC-3CC9-6D13-5C5F-F1F0F5D0FF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0914" y="5739628"/>
            <a:ext cx="1843087" cy="70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bg1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alphaModFix amt="58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>
            <a:extLst>
              <a:ext uri="{FF2B5EF4-FFF2-40B4-BE49-F238E27FC236}">
                <a16:creationId xmlns:a16="http://schemas.microsoft.com/office/drawing/2014/main" id="{35E97127-9FB7-4722-AA0A-369B432B1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954" y="542769"/>
            <a:ext cx="7109875" cy="181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rPr lang="hu-HU" dirty="0"/>
              <a:t>Minta cím </a:t>
            </a:r>
            <a:br>
              <a:rPr lang="hu-HU" dirty="0"/>
            </a:br>
            <a:r>
              <a:rPr lang="hu-HU" dirty="0"/>
              <a:t>(</a:t>
            </a:r>
            <a:r>
              <a:rPr lang="hu-HU" dirty="0" err="1"/>
              <a:t>Arial</a:t>
            </a:r>
            <a:r>
              <a:rPr lang="hu-HU" dirty="0"/>
              <a:t> </a:t>
            </a:r>
            <a:r>
              <a:rPr lang="hu-HU" dirty="0" err="1"/>
              <a:t>BLack</a:t>
            </a:r>
            <a:r>
              <a:rPr lang="hu-HU" dirty="0"/>
              <a:t> - 36 </a:t>
            </a:r>
            <a:r>
              <a:rPr lang="hu-HU" dirty="0" err="1"/>
              <a:t>pt</a:t>
            </a:r>
            <a:r>
              <a:rPr lang="hu-HU" dirty="0"/>
              <a:t>)</a:t>
            </a:r>
            <a:br>
              <a:rPr lang="hu-HU" dirty="0"/>
            </a:br>
            <a:r>
              <a:rPr lang="hu-HU" dirty="0"/>
              <a:t>3 SOROS IS LEHET</a:t>
            </a:r>
            <a:endParaRPr dirty="0"/>
          </a:p>
        </p:txBody>
      </p:sp>
      <p:pic>
        <p:nvPicPr>
          <p:cNvPr id="5" name="Ábra 4">
            <a:extLst>
              <a:ext uri="{FF2B5EF4-FFF2-40B4-BE49-F238E27FC236}">
                <a16:creationId xmlns:a16="http://schemas.microsoft.com/office/drawing/2014/main" id="{3814F496-787A-A827-8F14-E56A7ADF772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09393" y="5739534"/>
            <a:ext cx="1834609" cy="69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5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914377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all" spc="0" baseline="0">
          <a:ln>
            <a:noFill/>
          </a:ln>
          <a:solidFill>
            <a:schemeClr val="tx2"/>
          </a:solidFill>
          <a:uFillTx/>
          <a:latin typeface="+mj-lt"/>
          <a:ea typeface="Montserrat Black"/>
          <a:cs typeface="Montserrat Black"/>
          <a:sym typeface="Montserrat Black"/>
        </a:defRPr>
      </a:lvl1pPr>
      <a:lvl2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2pPr>
      <a:lvl3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3pPr>
      <a:lvl4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4pPr>
      <a:lvl5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5pPr>
      <a:lvl6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6pPr>
      <a:lvl7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7pPr>
      <a:lvl8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8pPr>
      <a:lvl9pPr marL="0" marR="0" indent="0" algn="l" defTabSz="91437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all" spc="0" baseline="0">
          <a:ln>
            <a:noFill/>
          </a:ln>
          <a:solidFill>
            <a:schemeClr val="accent4"/>
          </a:solidFill>
          <a:uFillTx/>
          <a:latin typeface="Montserrat Black"/>
          <a:ea typeface="Montserrat Black"/>
          <a:cs typeface="Montserrat Black"/>
          <a:sym typeface="Montserrat Black"/>
        </a:defRPr>
      </a:lvl9pPr>
    </p:titleStyle>
    <p:bodyStyle>
      <a:lvl1pPr marL="360354" marR="0" indent="-36035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romanUcPeriod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1pPr>
      <a:lvl2pPr marL="734714" marR="0" indent="-280700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AutoNum type="arabicPeriod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2pPr>
      <a:lvl3pPr marL="1076298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3pPr>
      <a:lvl4pPr marL="1522374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4pPr>
      <a:lvl5pPr marL="1973213" marR="0" indent="-28574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–"/>
        <a:tabLst>
          <a:tab pos="533387" algn="l"/>
        </a:tabLst>
        <a:defRPr sz="1600" b="0" i="0" u="none" strike="noStrike" cap="none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" panose="00000500000000000000" pitchFamily="2" charset="-18"/>
          <a:ea typeface="Montserrat" panose="00000500000000000000" pitchFamily="2" charset="-18"/>
          <a:cs typeface="Montserrat" panose="00000500000000000000" pitchFamily="2" charset="-18"/>
          <a:sym typeface="Montserrat SemiBold"/>
        </a:defRPr>
      </a:lvl5pPr>
      <a:lvl6pPr marL="2514537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6pPr>
      <a:lvl7pPr marL="2971726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7pPr>
      <a:lvl8pPr marL="3428914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8pPr>
      <a:lvl9pPr marL="3886103" marR="0" indent="-228594" algn="l" defTabSz="896915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262626"/>
        </a:buClr>
        <a:buSzPct val="100000"/>
        <a:buFontTx/>
        <a:buChar char="•"/>
        <a:tabLst>
          <a:tab pos="533387" algn="l"/>
        </a:tabLst>
        <a:defRPr sz="1800" b="0" i="0" u="none" strike="noStrike" cap="all" spc="0" baseline="0">
          <a:ln>
            <a:noFill/>
          </a:ln>
          <a:solidFill>
            <a:srgbClr val="262626">
              <a:alpha val="99000"/>
            </a:srgbClr>
          </a:solidFill>
          <a:uFillTx/>
          <a:latin typeface="Montserrat SemiBold"/>
          <a:ea typeface="Montserrat SemiBold"/>
          <a:cs typeface="Montserrat SemiBold"/>
          <a:sym typeface="Montserrat SemiBold"/>
        </a:defRPr>
      </a:lvl9pPr>
    </p:bodyStyle>
    <p:otherStyle>
      <a:lvl1pPr marL="0" marR="0" indent="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45718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914377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1371566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1828754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2285943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2743131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3200320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3657509" algn="l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5516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482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8.xml"/><Relationship Id="rId1" Type="http://schemas.openxmlformats.org/officeDocument/2006/relationships/themeOverride" Target="../theme/themeOverrid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3.xml"/><Relationship Id="rId1" Type="http://schemas.openxmlformats.org/officeDocument/2006/relationships/themeOverride" Target="../theme/themeOverride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6000"/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6A86BAEB-EB4A-436E-BA1B-1FD2A1E20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269" y="1047403"/>
            <a:ext cx="8854068" cy="1331881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Magyar Államkincstár tapasztalatai az önkormányzati ellenőrzések során</a:t>
            </a:r>
            <a:endParaRPr lang="hu-HU" sz="2800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63DDC0E8-0AD7-4593-97BE-9489110D3A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3448" y="3640965"/>
            <a:ext cx="8364140" cy="929601"/>
          </a:xfrm>
        </p:spPr>
        <p:txBody>
          <a:bodyPr/>
          <a:lstStyle/>
          <a:p>
            <a:r>
              <a:rPr lang="hu-HU" dirty="0">
                <a:solidFill>
                  <a:schemeClr val="accent2"/>
                </a:solidFill>
              </a:rPr>
              <a:t>Molnár Gergely főosztályvezető</a:t>
            </a:r>
          </a:p>
          <a:p>
            <a:endParaRPr lang="hu-HU" dirty="0">
              <a:solidFill>
                <a:schemeClr val="accent2"/>
              </a:solidFill>
            </a:endParaRPr>
          </a:p>
          <a:p>
            <a:r>
              <a:rPr lang="hu-HU" dirty="0">
                <a:solidFill>
                  <a:schemeClr val="accent2"/>
                </a:solidFill>
              </a:rPr>
              <a:t>Önkormányzati Főosztály</a:t>
            </a:r>
          </a:p>
        </p:txBody>
      </p:sp>
    </p:spTree>
    <p:extLst>
      <p:ext uri="{BB962C8B-B14F-4D97-AF65-F5344CB8AC3E}">
        <p14:creationId xmlns:p14="http://schemas.microsoft.com/office/powerpoint/2010/main" val="333219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5933" y="237392"/>
            <a:ext cx="8363600" cy="836023"/>
          </a:xfrm>
        </p:spPr>
        <p:txBody>
          <a:bodyPr>
            <a:normAutofit/>
          </a:bodyPr>
          <a:lstStyle/>
          <a:p>
            <a:pPr algn="ctr" hangingPunct="0"/>
            <a: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  <a:t>A kincstár felülvizsgálati </a:t>
            </a:r>
            <a:b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</a:br>
            <a: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  <a:t>tevékenysége általánosságban</a:t>
            </a:r>
          </a:p>
        </p:txBody>
      </p:sp>
      <p:sp>
        <p:nvSpPr>
          <p:cNvPr id="4" name="Szöveg helye 2"/>
          <p:cNvSpPr>
            <a:spLocks noGrp="1"/>
          </p:cNvSpPr>
          <p:nvPr>
            <p:ph type="body" sz="quarter" idx="16"/>
          </p:nvPr>
        </p:nvSpPr>
        <p:spPr>
          <a:xfrm>
            <a:off x="374858" y="1767254"/>
            <a:ext cx="8364140" cy="4659923"/>
          </a:xfrm>
        </p:spPr>
        <p:txBody>
          <a:bodyPr/>
          <a:lstStyle/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Magyar Államkincstár és a kormányhivatalok vizsgálatának különbözősége</a:t>
            </a:r>
          </a:p>
          <a:p>
            <a:pPr marL="1077614" lvl="1" indent="-342900"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 vizsgált időintervallum eltérő: kormányhivatal - jelen, Kincstár - múlt</a:t>
            </a:r>
          </a:p>
          <a:p>
            <a:pPr marL="1077614" lvl="1" indent="-342900"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 vizsgálat célja eltérő: kormányhivatal - jogszerű működés, Kincstár - állami támogatások jogszerű igénybevétele</a:t>
            </a:r>
          </a:p>
          <a:p>
            <a:pPr marL="1077614" lvl="1" indent="-342900">
              <a:buFont typeface="Courier New" panose="02070309020205020404" pitchFamily="49" charset="0"/>
              <a:buChar char="o"/>
            </a:pPr>
            <a:endParaRPr lang="hu-HU" sz="1800" cap="none" dirty="0">
              <a:solidFill>
                <a:schemeClr val="tx1"/>
              </a:solidFill>
              <a:latin typeface="+mn-lt"/>
            </a:endParaRPr>
          </a:p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feladatvégzés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 megtörtént / a feladatvégzés a jogszabályi előírásoknak megfelelően történt</a:t>
            </a:r>
          </a:p>
          <a:p>
            <a:pPr marL="0" lvl="1" indent="0">
              <a:buNone/>
            </a:pPr>
            <a:endParaRPr lang="hu-HU" sz="1800" cap="none" dirty="0">
              <a:solidFill>
                <a:schemeClr val="tx1"/>
              </a:solidFill>
              <a:latin typeface="+mn-lt"/>
            </a:endParaRPr>
          </a:p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ellenőrizhetőség biztosítása 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dokumentáció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 hiánytalan vezetésével</a:t>
            </a:r>
          </a:p>
          <a:p>
            <a:pPr marL="0" lvl="1" indent="0">
              <a:buNone/>
            </a:pPr>
            <a:endParaRPr lang="hu-HU" sz="1800" cap="none" dirty="0">
              <a:solidFill>
                <a:schemeClr val="tx1"/>
              </a:solidFill>
              <a:latin typeface="+mn-lt"/>
            </a:endParaRPr>
          </a:p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Feltárt hibák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kijavítás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a (csak a jövőre vonatkozóan lehetséges, a felülvizsgálat a múltra vonatkozik)</a:t>
            </a:r>
          </a:p>
          <a:p>
            <a:pPr marL="0" lvl="1" indent="0">
              <a:buNone/>
            </a:pPr>
            <a:endParaRPr lang="hu-HU" sz="1800" cap="none" dirty="0">
              <a:solidFill>
                <a:schemeClr val="tx1"/>
              </a:solidFill>
              <a:latin typeface="+mn-lt"/>
            </a:endParaRPr>
          </a:p>
          <a:p>
            <a:pPr marL="0" lvl="1" indent="0">
              <a:buNone/>
            </a:pPr>
            <a:endParaRPr lang="hu-HU" sz="1800" cap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08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1011" y="61295"/>
            <a:ext cx="8363600" cy="661913"/>
          </a:xfrm>
        </p:spPr>
        <p:txBody>
          <a:bodyPr>
            <a:normAutofit/>
          </a:bodyPr>
          <a:lstStyle/>
          <a:p>
            <a:pPr lvl="1" defTabSz="896915">
              <a:lnSpc>
                <a:spcPct val="90000"/>
              </a:lnSpc>
              <a:spcBef>
                <a:spcPts val="1000"/>
              </a:spcBef>
              <a:buClr>
                <a:srgbClr val="262626"/>
              </a:buClr>
              <a:buSzPct val="100000"/>
              <a:tabLst>
                <a:tab pos="533387" algn="l"/>
              </a:tabLst>
            </a:pPr>
            <a:r>
              <a:rPr lang="hu-HU" sz="2400" cap="none" dirty="0">
                <a:solidFill>
                  <a:schemeClr val="tx1"/>
                </a:solidFill>
                <a:latin typeface="+mn-lt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rPr>
              <a:t>Vonatkozó kúriai ítéletek:</a:t>
            </a:r>
            <a:r>
              <a:rPr lang="hu-HU" sz="1800" b="0" cap="none" dirty="0">
                <a:solidFill>
                  <a:schemeClr val="tx1"/>
                </a:solidFill>
                <a:latin typeface="+mn-lt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rPr>
              <a:t/>
            </a:r>
            <a:br>
              <a:rPr lang="hu-HU" sz="1800" b="0" cap="none" dirty="0">
                <a:solidFill>
                  <a:schemeClr val="tx1"/>
                </a:solidFill>
                <a:latin typeface="+mn-lt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rPr>
            </a:br>
            <a:endParaRPr lang="hu-HU" sz="1800" b="0" cap="none" dirty="0">
              <a:solidFill>
                <a:schemeClr val="tx1"/>
              </a:solidFill>
              <a:latin typeface="+mn-lt"/>
              <a:ea typeface="Montserrat" panose="00000500000000000000" pitchFamily="2" charset="-18"/>
              <a:cs typeface="Montserrat" panose="00000500000000000000" pitchFamily="2" charset="-18"/>
              <a:sym typeface="Montserrat SemiBold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141088" y="631768"/>
            <a:ext cx="8753529" cy="5135278"/>
          </a:xfrm>
        </p:spPr>
        <p:txBody>
          <a:bodyPr/>
          <a:lstStyle/>
          <a:p>
            <a:pPr marL="360000" lvl="1" indent="-342900">
              <a:lnSpc>
                <a:spcPct val="100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hu-HU" sz="1400" cap="none" dirty="0">
                <a:solidFill>
                  <a:schemeClr val="tx1"/>
                </a:solidFill>
                <a:latin typeface="+mn-lt"/>
              </a:rPr>
              <a:t>Kúria Kfv.IV.35.253/2015/5. számú ítélete</a:t>
            </a:r>
            <a:br>
              <a:rPr lang="hu-HU" sz="1400" cap="none" dirty="0">
                <a:solidFill>
                  <a:schemeClr val="tx1"/>
                </a:solidFill>
                <a:latin typeface="+mn-lt"/>
              </a:rPr>
            </a:br>
            <a:r>
              <a:rPr lang="hu-HU" sz="1400" cap="none" dirty="0">
                <a:solidFill>
                  <a:schemeClr val="tx1"/>
                </a:solidFill>
                <a:latin typeface="+mn-lt"/>
              </a:rPr>
              <a:t>„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A Kúria eddigiekben érvényesített gyakorlata értelmében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a normatív állami </a:t>
            </a:r>
            <a:br>
              <a:rPr lang="hu-HU" sz="1400" i="1" u="sng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támogatás felhasználása akkor jogszerű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, amennyiben a szociális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ellátások tényleges</a:t>
            </a:r>
            <a:br>
              <a:rPr lang="hu-HU" sz="1400" i="1" u="sng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 nyújtása mellett 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a szociális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szolgáltató eleget tesz az állami finanszírozáshoz </a:t>
            </a:r>
            <a:br>
              <a:rPr lang="hu-HU" sz="1400" i="1" u="sng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kapcsolódó egyéb jogszabályi kötelezettségeinek is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. A rászorultak számára ténylegesen nyújtott személyes gondoskodás értelemszerű feltétele annak, hogy a szociális szolgáltató hozzájusson a normatív támogatáshoz. Ugyanakkor a költségvetési források felhasználásának transzparenciája, ellenőrizhetősége és jogszerűsége szintén legitim és elengedhetetlen cél, ezért </a:t>
            </a:r>
            <a:r>
              <a:rPr lang="hu-HU" sz="1400" b="1" i="1" u="sng" cap="none" dirty="0">
                <a:solidFill>
                  <a:schemeClr val="tx1"/>
                </a:solidFill>
                <a:latin typeface="+mn-lt"/>
              </a:rPr>
              <a:t>a fenntartóknak 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(a szociális szolgáltatóknak) </a:t>
            </a:r>
            <a:r>
              <a:rPr lang="hu-HU" sz="1400" b="1" i="1" u="sng" cap="none" dirty="0">
                <a:solidFill>
                  <a:schemeClr val="tx1"/>
                </a:solidFill>
                <a:latin typeface="+mn-lt"/>
              </a:rPr>
              <a:t>az ilyen, adminisztratív tartalmú jogszabályi követelményeknek is meg kell felelniük. A normatív támogatáshoz kapcsolódó kötelezettségek bármelyikének megsértése a jogosulatlan támogatás-felhasználás jogkövetkezményeit vonja maga után</a:t>
            </a:r>
            <a:r>
              <a:rPr lang="hu-HU" sz="1400" b="1" i="1" cap="none" dirty="0">
                <a:solidFill>
                  <a:schemeClr val="tx1"/>
                </a:solidFill>
                <a:latin typeface="+mn-lt"/>
              </a:rPr>
              <a:t>.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(…)</a:t>
            </a:r>
            <a:br>
              <a:rPr lang="hu-HU" sz="1400" i="1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A normatív támogatás igénybe vételének feltételeit tehát részben a Kvtv., részben az Sztv. rendezi, részletkérdéseit pedig az Sztv. felhatalmazásán alapuló Nr. és R. szabályozza.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A normatív támogatás felhasználása akkor jogszerű, ha a fenntartó valamennyi jogszabályi kötelezettségének megfelel.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(…)”</a:t>
            </a:r>
          </a:p>
          <a:p>
            <a:pPr marL="360000" lvl="1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hu-HU" sz="1400" cap="none" dirty="0">
                <a:solidFill>
                  <a:schemeClr val="tx1"/>
                </a:solidFill>
                <a:latin typeface="+mn-lt"/>
              </a:rPr>
              <a:t>Kúria Kfv.IV.35.567/2015/7. számú ítélete </a:t>
            </a:r>
            <a:br>
              <a:rPr lang="hu-HU" sz="1400" cap="none" dirty="0">
                <a:solidFill>
                  <a:schemeClr val="tx1"/>
                </a:solidFill>
                <a:latin typeface="+mn-lt"/>
              </a:rPr>
            </a:br>
            <a:r>
              <a:rPr lang="hu-HU" sz="1400" cap="none" dirty="0">
                <a:solidFill>
                  <a:schemeClr val="tx1"/>
                </a:solidFill>
                <a:latin typeface="+mn-lt"/>
              </a:rPr>
              <a:t>„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A Kúria támogatási ügyekben folytatott gyakorlata értelmében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a normatíva-felhasználáshoz kapcsolódó törvényi és egyéb jogszabályi előírások nem lehetnek diszpozitív jellegűek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. A </a:t>
            </a:r>
            <a:r>
              <a:rPr lang="hu-HU" sz="1400" i="1" cap="none" dirty="0" err="1">
                <a:solidFill>
                  <a:schemeClr val="tx1"/>
                </a:solidFill>
                <a:latin typeface="+mn-lt"/>
              </a:rPr>
              <a:t>kógenciát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 azt indokolja, hogy minden esetben átlátható módon követhető kell legyen a költségvetési forrás intézményi útja (egyebek mellett: Kfv.IV.35.523/2012.; Kfv.IV.35394/2013., utóbb: Kfv.IV.35.110/2015.). Ennek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szükséges, de nem elégséges feltétele az, hogy a támogatási jogviszony kötelezetti oldalán, a fenntartó 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- és a perbeli esetben a szolgáltatók - </a:t>
            </a:r>
            <a:r>
              <a:rPr lang="hu-HU" sz="1400" i="1" u="sng" cap="none" dirty="0">
                <a:solidFill>
                  <a:schemeClr val="tx1"/>
                </a:solidFill>
                <a:latin typeface="+mn-lt"/>
              </a:rPr>
              <a:t>a működési engedélyben foglalt szolgáltatásokra használja fel a normatívát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. </a:t>
            </a:r>
            <a:r>
              <a:rPr lang="hu-HU" sz="1400" b="1" i="1" u="sng" cap="none" dirty="0">
                <a:solidFill>
                  <a:schemeClr val="tx1"/>
                </a:solidFill>
                <a:latin typeface="+mn-lt"/>
              </a:rPr>
              <a:t>A jogszerű működés szükséges feltétele az is, hogy a normatíva-felhasználás utólag, a számviteli szabályok által meghatározott bizonylatolási és nyilvántartási rendben egyértelműen követhető kell legyen. </a:t>
            </a: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/>
            </a:r>
            <a:br>
              <a:rPr lang="hu-HU" sz="1400" i="1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Az a felperesi hivatkozás, hogy a felperes a normatívát működési engedélye szerinti </a:t>
            </a:r>
            <a:br>
              <a:rPr lang="hu-HU" sz="1400" i="1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feladatai ellátására fordította, az ellenőrzés során feltárt hiányosságokra és a </a:t>
            </a:r>
            <a:br>
              <a:rPr lang="hu-HU" sz="1400" i="1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nyilvántartásainak megbízhatatlanságára tekintettel nem teszi jogszerűvé a </a:t>
            </a:r>
            <a:br>
              <a:rPr lang="hu-HU" sz="1400" i="1" cap="none" dirty="0">
                <a:solidFill>
                  <a:schemeClr val="tx1"/>
                </a:solidFill>
                <a:latin typeface="+mn-lt"/>
              </a:rPr>
            </a:br>
            <a:r>
              <a:rPr lang="hu-HU" sz="1400" i="1" cap="none" dirty="0">
                <a:solidFill>
                  <a:schemeClr val="tx1"/>
                </a:solidFill>
                <a:latin typeface="+mn-lt"/>
              </a:rPr>
              <a:t>normatíva-felhasználást.”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767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618" y="368463"/>
            <a:ext cx="7748413" cy="563522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A felülvizsgálat szempontjai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81618" y="1318846"/>
            <a:ext cx="8364140" cy="4829215"/>
          </a:xfrm>
        </p:spPr>
        <p:txBody>
          <a:bodyPr/>
          <a:lstStyle/>
          <a:p>
            <a:pPr algn="just"/>
            <a:r>
              <a:rPr lang="hu-HU" sz="1800" cap="none" dirty="0">
                <a:solidFill>
                  <a:schemeClr val="tx1"/>
                </a:solidFill>
              </a:rPr>
              <a:t>Az elszámolások felülvizsgálatának </a:t>
            </a:r>
            <a:r>
              <a:rPr lang="hu-HU" sz="1800" b="1" cap="none" dirty="0">
                <a:solidFill>
                  <a:schemeClr val="tx1"/>
                </a:solidFill>
              </a:rPr>
              <a:t>általános szempontjai </a:t>
            </a:r>
            <a:r>
              <a:rPr lang="hu-HU" sz="1800" cap="none" dirty="0">
                <a:solidFill>
                  <a:schemeClr val="tx1"/>
                </a:solidFill>
              </a:rPr>
              <a:t>az alábbiak:</a:t>
            </a: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önkormányzat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elláthatja-e az adott tevékenységet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, amelyre vonatkozóan támogatást igényelt, ezáltal jogosult-e a támogatás igénybevételére?</a:t>
            </a: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elszámolás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adatai összhangban vannak-e 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önkormányzat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előző évekbeli adatszolgáltatásaival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 (költségvetés, beszámoló, köznevelési statisztika, stb.), illetve a vonatkozó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nyilvántartásokban szereplő adatokkal 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(KENYSZI, KIR, stb.)? </a:t>
            </a: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önkormányzat a </a:t>
            </a:r>
            <a:r>
              <a:rPr lang="hu-HU" sz="1800" cap="none" dirty="0" smtClean="0">
                <a:solidFill>
                  <a:schemeClr val="tx1"/>
                </a:solidFill>
                <a:latin typeface="+mn-lt"/>
              </a:rPr>
              <a:t>költségvetési 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támogatásokat az igényjogosultságot </a:t>
            </a:r>
            <a:r>
              <a:rPr lang="hu-HU" sz="1800" cap="none" dirty="0" smtClean="0">
                <a:solidFill>
                  <a:schemeClr val="tx1"/>
                </a:solidFill>
                <a:latin typeface="+mn-lt"/>
              </a:rPr>
              <a:t>meghatározó </a:t>
            </a:r>
            <a:r>
              <a:rPr lang="hu-HU" sz="1800" b="1" cap="none" dirty="0" smtClean="0">
                <a:solidFill>
                  <a:schemeClr val="tx1"/>
                </a:solidFill>
                <a:latin typeface="+mn-lt"/>
              </a:rPr>
              <a:t>jogszabályokban, támogatói okiratban foglaltaknak megfelelő módon és célra használta-e fel</a:t>
            </a:r>
            <a:r>
              <a:rPr lang="hu-HU" sz="1800" cap="none" dirty="0" smtClean="0">
                <a:solidFill>
                  <a:schemeClr val="tx1"/>
                </a:solidFill>
                <a:latin typeface="+mn-lt"/>
              </a:rPr>
              <a:t>?</a:t>
            </a:r>
            <a:endParaRPr lang="hu-HU" sz="1800" cap="none" dirty="0">
              <a:solidFill>
                <a:schemeClr val="tx1"/>
              </a:solidFill>
              <a:latin typeface="+mn-lt"/>
            </a:endParaRP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Felhasználási időszak 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megfelelő volt-e (általános működési és ágazati feladatok támogatása tárgyév dec. 31.; költségvetési tám. +1 év dec. 31.)?</a:t>
            </a: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önkormányzat elszámolását 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könyvelés alátámasztotta-e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?</a:t>
            </a:r>
          </a:p>
          <a:p>
            <a:pPr marL="627334" lvl="2" indent="-285750" algn="just" hangingPunct="0"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Az önkormányzat a támogatások következő évre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</a:rPr>
              <a:t>jogszerűen átvihető részével</a:t>
            </a:r>
            <a:r>
              <a:rPr lang="hu-HU" sz="1800" cap="none" dirty="0">
                <a:solidFill>
                  <a:schemeClr val="tx1"/>
                </a:solidFill>
                <a:latin typeface="+mn-lt"/>
              </a:rPr>
              <a:t> megfelelően számolt-e el?</a:t>
            </a:r>
          </a:p>
          <a:p>
            <a:pPr marL="627334" lvl="2" indent="-285750" algn="just">
              <a:buFont typeface="Wingdings" panose="05000000000000000000" pitchFamily="2" charset="2"/>
              <a:buChar char="Ø"/>
            </a:pPr>
            <a:endParaRPr lang="hu-HU" u="sng" cap="none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134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21"/>
          </p:nvPr>
        </p:nvSpPr>
        <p:spPr>
          <a:xfrm>
            <a:off x="277897" y="796955"/>
            <a:ext cx="8521914" cy="5828090"/>
          </a:xfrm>
        </p:spPr>
        <p:txBody>
          <a:bodyPr/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2"/>
                </a:solidFill>
                <a:ea typeface="Montserrat Black"/>
                <a:cs typeface="Times New Roman" panose="02020603050405020304" pitchFamily="18" charset="0"/>
                <a:sym typeface="Montserrat Black"/>
              </a:rPr>
              <a:t>A felülvizsgálat során feltárt főbb problémák, hiányosságok</a:t>
            </a:r>
          </a:p>
          <a:p>
            <a:r>
              <a:rPr lang="hu-HU" b="0" u="sng" dirty="0">
                <a:solidFill>
                  <a:schemeClr val="tx1"/>
                </a:solidFill>
              </a:rPr>
              <a:t>Szociális és gyermekjóléti feladatok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Az elszámolást </a:t>
            </a:r>
            <a:r>
              <a:rPr lang="hu-HU" dirty="0">
                <a:solidFill>
                  <a:schemeClr val="tx1"/>
                </a:solidFill>
              </a:rPr>
              <a:t>nem a KENYSZI rendszerben jelentett tényleges adatok figyelembevételével</a:t>
            </a:r>
            <a:r>
              <a:rPr lang="hu-HU" b="0" dirty="0">
                <a:solidFill>
                  <a:schemeClr val="tx1"/>
                </a:solidFill>
              </a:rPr>
              <a:t> állapították meg. (A támogatás igénybevételére a fenntartó attól az időponttól jogosult, amikor a nyilvántartásba vett ellátást az időszakos jelentés szerint ténylegesen megkezdte.)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 gondozási naplók, tevékenység naplók, a személyi </a:t>
            </a:r>
            <a:r>
              <a:rPr lang="hu-HU" dirty="0">
                <a:solidFill>
                  <a:schemeClr val="tx1"/>
                </a:solidFill>
              </a:rPr>
              <a:t>nyilvántartások pontatlan vezetése</a:t>
            </a:r>
            <a:r>
              <a:rPr lang="hu-HU" b="0" dirty="0">
                <a:solidFill>
                  <a:schemeClr val="tx1"/>
                </a:solidFill>
              </a:rPr>
              <a:t>.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Bölcsődei </a:t>
            </a:r>
            <a:r>
              <a:rPr lang="hu-HU" dirty="0">
                <a:solidFill>
                  <a:schemeClr val="tx1"/>
                </a:solidFill>
              </a:rPr>
              <a:t>csoportlétszám túllépése</a:t>
            </a:r>
            <a:r>
              <a:rPr lang="hu-HU" b="0" dirty="0">
                <a:solidFill>
                  <a:schemeClr val="tx1"/>
                </a:solidFill>
              </a:rPr>
              <a:t>.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Bölcsőde, mini bölcsőde esetében sok esetben helytelenül határozták meg a </a:t>
            </a:r>
            <a:r>
              <a:rPr lang="hu-HU" dirty="0">
                <a:solidFill>
                  <a:schemeClr val="tx1"/>
                </a:solidFill>
              </a:rPr>
              <a:t>tényleges álláshelyek megoszlás</a:t>
            </a:r>
            <a:r>
              <a:rPr lang="hu-HU" b="0" dirty="0">
                <a:solidFill>
                  <a:schemeClr val="tx1"/>
                </a:solidFill>
              </a:rPr>
              <a:t>át a „Felsőfokú végzettségű kisgyermeknevelők, szaktanácsadók” és a „Bölcsődei dajkák, középfokú végzettségű kisgyermeknevelők” között.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786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21"/>
          </p:nvPr>
        </p:nvSpPr>
        <p:spPr>
          <a:xfrm>
            <a:off x="300302" y="451271"/>
            <a:ext cx="8593760" cy="5068380"/>
          </a:xfrm>
        </p:spPr>
        <p:txBody>
          <a:bodyPr/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2"/>
                </a:solidFill>
                <a:ea typeface="Montserrat Black"/>
                <a:cs typeface="Times New Roman" panose="02020603050405020304" pitchFamily="18" charset="0"/>
                <a:sym typeface="Montserrat Black"/>
              </a:rPr>
              <a:t>A felülvizsgálat során feltárt főbb problémák, hiányosságok</a:t>
            </a:r>
          </a:p>
          <a:p>
            <a:endParaRPr lang="hu-HU" b="0" u="sng" dirty="0">
              <a:solidFill>
                <a:schemeClr val="tx1"/>
              </a:solidFill>
            </a:endParaRPr>
          </a:p>
          <a:p>
            <a:r>
              <a:rPr lang="hu-HU" b="0" u="sng" dirty="0">
                <a:solidFill>
                  <a:schemeClr val="tx1"/>
                </a:solidFill>
              </a:rPr>
              <a:t>Szociális és gyermekjóléti feladatok</a:t>
            </a:r>
          </a:p>
          <a:p>
            <a:endParaRPr lang="hu-HU" b="0" u="sng" dirty="0">
              <a:solidFill>
                <a:schemeClr val="tx1"/>
              </a:solidFill>
            </a:endParaRP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Abban az esetben, ha nem egész évben működött a bölcsőde, a férőhelyszámot nem a </a:t>
            </a:r>
            <a:r>
              <a:rPr lang="hu-HU" dirty="0">
                <a:solidFill>
                  <a:schemeClr val="tx1"/>
                </a:solidFill>
              </a:rPr>
              <a:t>működés megkezdését követő hónap 1-jétől </a:t>
            </a:r>
            <a:r>
              <a:rPr lang="hu-HU" b="0" dirty="0">
                <a:solidFill>
                  <a:schemeClr val="tx1"/>
                </a:solidFill>
              </a:rPr>
              <a:t>állapították meg. 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Az egycsoportos bölcsődék számát helytelenül szerepeltették abban az esetben, ha </a:t>
            </a:r>
            <a:r>
              <a:rPr lang="hu-HU" dirty="0">
                <a:solidFill>
                  <a:schemeClr val="tx1"/>
                </a:solidFill>
              </a:rPr>
              <a:t>év közben két csoportossá bővül</a:t>
            </a:r>
            <a:r>
              <a:rPr lang="hu-HU" b="0" dirty="0">
                <a:solidFill>
                  <a:schemeClr val="tx1"/>
                </a:solidFill>
              </a:rPr>
              <a:t>t a bölcsőde.   </a:t>
            </a:r>
            <a:endParaRPr lang="hu-HU" b="0" dirty="0">
              <a:solidFill>
                <a:srgbClr val="FF0000"/>
              </a:solidFill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</a:t>
            </a: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kiadások nem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Kvtv. szerinti tételesen </a:t>
            </a: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meghatározott kormányzati funkciókon kerülnek kimutatásra.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Létszámhatárok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betartása. 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Létszámszámítás esetén az egy ellátott egy adott napjára vonatkozó </a:t>
            </a:r>
            <a:b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</a:b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párhuzamossági tiltások figyelmen kívül hagyása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Szociális étkeztetés - népkonyha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endParaRPr lang="hu-HU" b="0" dirty="0">
              <a:solidFill>
                <a:srgbClr val="FF0000"/>
              </a:solidFill>
            </a:endParaRPr>
          </a:p>
          <a:p>
            <a:endParaRPr lang="hu-HU" b="0" dirty="0"/>
          </a:p>
        </p:txBody>
      </p:sp>
    </p:spTree>
    <p:extLst>
      <p:ext uri="{BB962C8B-B14F-4D97-AF65-F5344CB8AC3E}">
        <p14:creationId xmlns:p14="http://schemas.microsoft.com/office/powerpoint/2010/main" val="202291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5315" y="395090"/>
            <a:ext cx="8363600" cy="805217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  <a:sym typeface="Montserrat SemiBold"/>
              </a:rPr>
              <a:t>A felülvizsgálat során feltárt főbb problémák, hiányosságok</a:t>
            </a:r>
            <a:endParaRPr lang="hu-HU" sz="2400" cap="none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93448" y="1564114"/>
            <a:ext cx="8364140" cy="4635964"/>
          </a:xfrm>
        </p:spPr>
        <p:txBody>
          <a:bodyPr/>
          <a:lstStyle/>
          <a:p>
            <a:pPr marL="0" lvl="1" indent="0" defTabSz="685800">
              <a:buClrTx/>
              <a:buSzTx/>
              <a:buNone/>
              <a:tabLst/>
            </a:pPr>
            <a:r>
              <a:rPr lang="hu-HU" sz="1800" u="sng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Szociális és gyermekjóléti feladatok</a:t>
            </a:r>
          </a:p>
          <a:p>
            <a:pPr marL="0" lvl="1" indent="0">
              <a:buNone/>
            </a:pPr>
            <a:r>
              <a:rPr lang="hu-HU" sz="1800" i="1" cap="none" dirty="0">
                <a:solidFill>
                  <a:schemeClr val="tx1"/>
                </a:solidFill>
                <a:latin typeface="+mn-lt"/>
                <a:ea typeface="Montserrat SemiBold"/>
              </a:rPr>
              <a:t>Házi segítségnyújtás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szociális segítés és a személyi gondozás szétválasztása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A támogatás a szociális segítés esetén az ellátott személyek száma, személyi gondozás esetén a számított ellátotti létszám szerint illeti meg az önkormányzatot.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Házi segítségnyújtás esetén a támogatás szempontjából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nem vehető figyelembe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ellátott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arra a napra, amelyen nappali ellátásban is részesül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, ide nem értve a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demens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 betegek nappali ellátását.</a:t>
            </a:r>
          </a:p>
          <a:p>
            <a:pPr marL="0" lvl="1" indent="0">
              <a:buNone/>
            </a:pPr>
            <a:r>
              <a:rPr lang="hu-HU" sz="1800" i="1" cap="none" dirty="0">
                <a:solidFill>
                  <a:schemeClr val="tx1"/>
                </a:solidFill>
                <a:latin typeface="+mn-lt"/>
                <a:ea typeface="Montserrat SemiBold"/>
              </a:rPr>
              <a:t>Falugondnoki szolgálat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falugondnok nem rendelkezett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megfelelő képesítéssel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, a beiskolázása nem történt meg kellő időben.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jogszabályban előírt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tevékenységnaplót, menetlevelet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nem vagy hiányosan vezették, nem volt egyértelműen megállapítható, hogy a gépjárművet milyen célra használták pontosan.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1583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21"/>
          </p:nvPr>
        </p:nvSpPr>
        <p:spPr>
          <a:xfrm>
            <a:off x="209724" y="511729"/>
            <a:ext cx="8498828" cy="5498778"/>
          </a:xfrm>
        </p:spPr>
        <p:txBody>
          <a:bodyPr/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2"/>
                </a:solidFill>
                <a:ea typeface="Montserrat Black"/>
                <a:cs typeface="Times New Roman" panose="02020603050405020304" pitchFamily="18" charset="0"/>
                <a:sym typeface="Montserrat Black"/>
              </a:rPr>
              <a:t>A felülvizsgálat során feltárt főbb problémák, hiányosságok</a:t>
            </a:r>
          </a:p>
          <a:p>
            <a:r>
              <a:rPr lang="hu-HU" b="0" u="sng" dirty="0">
                <a:solidFill>
                  <a:schemeClr val="tx1"/>
                </a:solidFill>
              </a:rPr>
              <a:t>Köznevelési feladatok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óvodai nevelésben részesülő </a:t>
            </a: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gyermekek számának meghatározása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(Kvtv. előírásainak alkalmazása: kiindulás a </a:t>
            </a:r>
            <a:r>
              <a:rPr lang="hu-HU" sz="1800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köznev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statisztika, ehhez kell hozzáadni a </a:t>
            </a:r>
            <a:r>
              <a:rPr lang="hu-HU" sz="1800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Kvtv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, 2. mellékletében meghatározottak szerinti létszámot; többcélú intézmény esetén kizárólag az óvoda intézményegységre vonatkozó létszámadatok vehetők figyelembe.)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Sajátos nevelési igényű gyermekek számának meghatározása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(Itt probléma szokott lenni a szakvélemény </a:t>
            </a:r>
            <a:r>
              <a:rPr lang="hu-HU" sz="1800" dirty="0" smtClean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hiánya, illetve megléte esetén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annak dátuma. Ha a szakértői bizottság a nevelési év alatt állapítja meg, hogy a gyermek sajátos nevelési igényű, a gyermeket az adott nevelési évben egy gyermekként kell figyelembe venni. </a:t>
            </a:r>
            <a:r>
              <a:rPr lang="hu-HU" sz="1800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Nkt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47. § (7) határozza meg hogy két vagy három főként lehet figyelembe venni a gyermeket a létszám számításnál.)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Köznevelési </a:t>
            </a: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statisztika helytelen kitöltése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(intézményvezető, intézményvezető-helyettes nem került vagy helytelen soron került feltüntetésre)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endParaRPr lang="hu-HU" b="0" dirty="0">
              <a:solidFill>
                <a:schemeClr val="tx1"/>
              </a:solidFill>
            </a:endParaRPr>
          </a:p>
          <a:p>
            <a:endParaRPr lang="hu-HU" b="0" u="sng" dirty="0">
              <a:latin typeface="+mj-lt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966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21"/>
          </p:nvPr>
        </p:nvSpPr>
        <p:spPr>
          <a:xfrm>
            <a:off x="209724" y="511729"/>
            <a:ext cx="8498828" cy="5498778"/>
          </a:xfrm>
        </p:spPr>
        <p:txBody>
          <a:bodyPr/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2"/>
                </a:solidFill>
                <a:ea typeface="Montserrat Black"/>
                <a:cs typeface="Times New Roman" panose="02020603050405020304" pitchFamily="18" charset="0"/>
                <a:sym typeface="Montserrat Black"/>
              </a:rPr>
              <a:t>A felülvizsgálat során feltárt főbb problémák, hiányosságok</a:t>
            </a:r>
          </a:p>
          <a:p>
            <a:r>
              <a:rPr lang="hu-HU" b="0" u="sng" dirty="0">
                <a:solidFill>
                  <a:schemeClr val="tx1"/>
                </a:solidFill>
              </a:rPr>
              <a:t>Köznevelési feladatok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Az óvodapedagógusok nevelő munkáját közvetlenül segítők esetében jellemzően </a:t>
            </a:r>
            <a:r>
              <a:rPr lang="hu-HU" dirty="0">
                <a:solidFill>
                  <a:schemeClr val="tx1"/>
                </a:solidFill>
              </a:rPr>
              <a:t>nem a ténylegesen foglalkoztatott alkalmazotti (átlag) létszámmal számoltak el</a:t>
            </a:r>
            <a:r>
              <a:rPr lang="hu-HU" b="0" dirty="0">
                <a:solidFill>
                  <a:schemeClr val="tx1"/>
                </a:solidFill>
              </a:rPr>
              <a:t>. A minősített pedagógusok </a:t>
            </a:r>
            <a:r>
              <a:rPr lang="hu-HU" dirty="0">
                <a:solidFill>
                  <a:schemeClr val="tx1"/>
                </a:solidFill>
              </a:rPr>
              <a:t>évközi átminősítés</a:t>
            </a:r>
            <a:r>
              <a:rPr lang="hu-HU" b="0" dirty="0">
                <a:solidFill>
                  <a:schemeClr val="tx1"/>
                </a:solidFill>
              </a:rPr>
              <a:t>éből, magasabb kategóriába sorolásából adódóan szintén tapasztaltak az igazgatóságok jelentősebb hibákat, illetve előfordult, hogy a </a:t>
            </a:r>
            <a:r>
              <a:rPr lang="hu-HU" dirty="0">
                <a:solidFill>
                  <a:schemeClr val="tx1"/>
                </a:solidFill>
              </a:rPr>
              <a:t>minősített pedagógusok létszámát nem időarányosan vették figyelembe</a:t>
            </a:r>
            <a:r>
              <a:rPr lang="hu-HU" b="0" dirty="0">
                <a:solidFill>
                  <a:schemeClr val="tx1"/>
                </a:solidFill>
              </a:rPr>
              <a:t>, csak azokkal számoltak, akiknek jogviszonya egész évben fennállt.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</a:rPr>
              <a:t>Tanügyi nyilvántartások </a:t>
            </a:r>
            <a:r>
              <a:rPr lang="hu-HU" b="0" dirty="0">
                <a:solidFill>
                  <a:schemeClr val="tx1"/>
                </a:solidFill>
              </a:rPr>
              <a:t>hiányos, pontatlan vezetése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x-none" b="0" dirty="0">
                <a:solidFill>
                  <a:schemeClr val="tx1"/>
                </a:solidFill>
              </a:rPr>
              <a:t>Az </a:t>
            </a:r>
            <a:r>
              <a:rPr lang="x-none" dirty="0">
                <a:solidFill>
                  <a:schemeClr val="tx1"/>
                </a:solidFill>
              </a:rPr>
              <a:t>intézményi gyermekétkeztetés </a:t>
            </a:r>
            <a:r>
              <a:rPr lang="x-none" b="0" dirty="0">
                <a:solidFill>
                  <a:schemeClr val="tx1"/>
                </a:solidFill>
              </a:rPr>
              <a:t>jogcímen a helyszíni vizsgálat több esetben feltárta, hogy az elszámolás felmérésben számos önkormányzat helytelenül tüntette fel a </a:t>
            </a:r>
            <a:r>
              <a:rPr lang="x-none" dirty="0">
                <a:solidFill>
                  <a:schemeClr val="tx1"/>
                </a:solidFill>
              </a:rPr>
              <a:t>feladatellátási helyek számát</a:t>
            </a:r>
            <a:r>
              <a:rPr lang="x-none" b="0" dirty="0">
                <a:solidFill>
                  <a:schemeClr val="tx1"/>
                </a:solidFill>
              </a:rPr>
              <a:t>, nem tudták alátámasztani a </a:t>
            </a:r>
            <a:r>
              <a:rPr lang="x-none" dirty="0">
                <a:solidFill>
                  <a:schemeClr val="tx1"/>
                </a:solidFill>
              </a:rPr>
              <a:t>rendszeres gyermekvédelmi kedvezményre való jogosultság</a:t>
            </a:r>
            <a:r>
              <a:rPr lang="x-none" b="0" dirty="0">
                <a:solidFill>
                  <a:schemeClr val="tx1"/>
                </a:solidFill>
              </a:rPr>
              <a:t>ot</a:t>
            </a:r>
            <a:r>
              <a:rPr lang="hu-HU" b="0" dirty="0">
                <a:solidFill>
                  <a:schemeClr val="tx1"/>
                </a:solidFill>
              </a:rPr>
              <a:t>, előfordult nem az adott évre vonatkozó költségvetési törvény szerinti osztószám alkalmazása</a:t>
            </a:r>
            <a:r>
              <a:rPr lang="x-none" b="0" dirty="0">
                <a:solidFill>
                  <a:schemeClr val="tx1"/>
                </a:solidFill>
              </a:rPr>
              <a:t>.</a:t>
            </a:r>
            <a:endParaRPr lang="hu-HU" b="0" dirty="0">
              <a:solidFill>
                <a:schemeClr val="tx1"/>
              </a:solidFill>
            </a:endParaRPr>
          </a:p>
          <a:p>
            <a:endParaRPr lang="hu-HU" b="0" u="sng" dirty="0">
              <a:latin typeface="+mj-lt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422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3448" y="726763"/>
            <a:ext cx="8363600" cy="834408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700" cap="none" dirty="0">
                <a:latin typeface="+mn-lt"/>
                <a:cs typeface="Times New Roman" panose="02020603050405020304" pitchFamily="18" charset="0"/>
                <a:sym typeface="Montserrat SemiBold"/>
              </a:rPr>
              <a:t>A felülvizsgálat során feltárt főbb problémák, hiányosságok</a:t>
            </a:r>
            <a:r>
              <a:rPr lang="hu-HU" sz="2400" dirty="0">
                <a:cs typeface="Times New Roman" panose="02020603050405020304" pitchFamily="18" charset="0"/>
              </a:rPr>
              <a:t/>
            </a:r>
            <a:br>
              <a:rPr lang="hu-HU" sz="2400" dirty="0">
                <a:cs typeface="Times New Roman" panose="02020603050405020304" pitchFamily="18" charset="0"/>
              </a:rPr>
            </a:br>
            <a:endParaRPr lang="hu-H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93448" y="1382322"/>
            <a:ext cx="8364140" cy="5018477"/>
          </a:xfrm>
        </p:spPr>
        <p:txBody>
          <a:bodyPr/>
          <a:lstStyle/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A </a:t>
            </a:r>
            <a:r>
              <a:rPr lang="hu-HU" sz="1800" i="1" cap="none" dirty="0">
                <a:solidFill>
                  <a:schemeClr val="tx1"/>
                </a:solidFill>
                <a:latin typeface="+mn-lt"/>
                <a:ea typeface="Montserrat SemiBold"/>
              </a:rPr>
              <a:t>települési önkormányzatok szociális és gyermekvédelmi feladatainak egyéb támogatása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(11 K űrlap)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beszámoló helytelen kitöltése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(csak a támogatással egyenértékű kiadási összeg szerepeltetése)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Szociális ágazati összevont pótlék, egészségügyi kiegészítő pótlék, bérkompenzáció összegének helytelen meghatározása (A beszámolóban az önkormányzatok határozzák meg, hogy mire mennyit használtak fel, több űrlapon is megadhatnak adatot. A 11/A-n szerepel a jogcím, de a 11/D-n a szakosított intézményekben, 11/E-n az intézményi gyermekétkeztetésben és a 11/K-n az egyes szociális és gyermekjóléti feladatok során, illetve külön a család és gyermekjóléti szolgálat/központ-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ban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 felhasznált részt kell jelezni.) 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bursa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hungarica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 támogatás elszámolása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068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9931" y="253261"/>
            <a:ext cx="8363600" cy="591712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A felülvizsgálat során feltárt főbb problémák, hiányosságok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89931" y="1001090"/>
            <a:ext cx="8129815" cy="5474499"/>
          </a:xfrm>
        </p:spPr>
        <p:txBody>
          <a:bodyPr/>
          <a:lstStyle/>
          <a:p>
            <a:r>
              <a:rPr lang="hu-HU" sz="1800" u="sng" cap="none" dirty="0">
                <a:solidFill>
                  <a:schemeClr val="tx1"/>
                </a:solidFill>
              </a:rPr>
              <a:t>A helyi önkormányzatok kiegészítő támogatása:</a:t>
            </a:r>
          </a:p>
          <a:p>
            <a:endParaRPr lang="hu-HU" sz="800" cap="none" dirty="0">
              <a:solidFill>
                <a:schemeClr val="tx1"/>
              </a:solidFill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egy évnél hosszabb felhasználási idejű támogatások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esetében sok esetben nem volt meg az összhang az önkormányzatok által benyújtott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külön elszámolás és az éves költségvetési beszámoló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ban rögzített adat között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11/A, illetve 11/H űrlapon szereplő támogatásokkal az önkormányzatok egy része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nem a ténylegesen tárgyévben felmerült kiadások alapján számol el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beszámolójában. Ennek következtében a következő évben vagy következő években jogszerűen felhasználható támogatás összege is változik, azaz változik az önkormányzat elszámolási kötelezettsége a következő évre (ez „mindkét irányba” megtörténhet. 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2023. évi éves költségvetési beszámoló leadásának időszakában már előzetesen vizsgálták a vármegyei igazgatóságok kollégái a 11/A, illetve 11/H űrlapok érintett jogcímeinek teljesülését az önkormányzatoktól bekért bizonylati kimutatás alapján, így ezen anomáliák a 2023. évi beszámoló felülvizsgálata során már nem jelentkeztek.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Amennyiben az önkormányzatok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ugyanazon feladatra több forrásból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is kapnak támogatást, az elszámolásánál ez gondot jelenthet, sok esetben                                az alap és a kiegészítő támogatást együttesen nem fedezi                           a lekönyvelt kiadástömeg. (pl.: bérintézkedések, REKI)</a:t>
            </a:r>
          </a:p>
        </p:txBody>
      </p:sp>
    </p:spTree>
    <p:extLst>
      <p:ext uri="{BB962C8B-B14F-4D97-AF65-F5344CB8AC3E}">
        <p14:creationId xmlns:p14="http://schemas.microsoft.com/office/powerpoint/2010/main" val="174730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ím 33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395494"/>
          </a:xfrm>
        </p:spPr>
        <p:txBody>
          <a:bodyPr>
            <a:noAutofit/>
          </a:bodyPr>
          <a:lstStyle/>
          <a:p>
            <a:r>
              <a:rPr lang="hu-HU" sz="2000" b="1" dirty="0">
                <a:solidFill>
                  <a:schemeClr val="tx1"/>
                </a:solidFill>
                <a:latin typeface="+mn-lt"/>
              </a:rPr>
              <a:t>Önkormányzatok és a Kincstár kapcsolódási pontjai</a:t>
            </a:r>
          </a:p>
        </p:txBody>
      </p:sp>
      <p:sp>
        <p:nvSpPr>
          <p:cNvPr id="8" name="Tartalom helye 7"/>
          <p:cNvSpPr>
            <a:spLocks noGrp="1"/>
          </p:cNvSpPr>
          <p:nvPr>
            <p:ph sz="half" idx="4294967295"/>
          </p:nvPr>
        </p:nvSpPr>
        <p:spPr>
          <a:xfrm>
            <a:off x="5463771" y="921981"/>
            <a:ext cx="2139827" cy="642938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u-HU" sz="120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9" name="Tartalom helye 7"/>
          <p:cNvSpPr txBox="1">
            <a:spLocks/>
          </p:cNvSpPr>
          <p:nvPr/>
        </p:nvSpPr>
        <p:spPr bwMode="auto">
          <a:xfrm>
            <a:off x="6699027" y="2012549"/>
            <a:ext cx="1971660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0" name="Tartalom helye 7"/>
          <p:cNvSpPr txBox="1">
            <a:spLocks/>
          </p:cNvSpPr>
          <p:nvPr/>
        </p:nvSpPr>
        <p:spPr bwMode="auto">
          <a:xfrm>
            <a:off x="6841952" y="3297584"/>
            <a:ext cx="1900222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1" name="Tartalom helye 7"/>
          <p:cNvSpPr txBox="1">
            <a:spLocks/>
          </p:cNvSpPr>
          <p:nvPr/>
        </p:nvSpPr>
        <p:spPr bwMode="auto">
          <a:xfrm>
            <a:off x="293373" y="4059766"/>
            <a:ext cx="1708437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2" name="Tartalom helye 7"/>
          <p:cNvSpPr txBox="1">
            <a:spLocks/>
          </p:cNvSpPr>
          <p:nvPr/>
        </p:nvSpPr>
        <p:spPr bwMode="auto">
          <a:xfrm>
            <a:off x="3701626" y="746531"/>
            <a:ext cx="1724004" cy="615881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3" name="Tartalom helye 7"/>
          <p:cNvSpPr txBox="1">
            <a:spLocks/>
          </p:cNvSpPr>
          <p:nvPr/>
        </p:nvSpPr>
        <p:spPr bwMode="auto">
          <a:xfrm>
            <a:off x="462613" y="1851385"/>
            <a:ext cx="1935595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5" name="Tartalom helye 7"/>
          <p:cNvSpPr txBox="1">
            <a:spLocks/>
          </p:cNvSpPr>
          <p:nvPr/>
        </p:nvSpPr>
        <p:spPr bwMode="auto">
          <a:xfrm>
            <a:off x="1834718" y="942982"/>
            <a:ext cx="1828767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17" name="Fazetta 16"/>
          <p:cNvSpPr/>
          <p:nvPr/>
        </p:nvSpPr>
        <p:spPr>
          <a:xfrm>
            <a:off x="3780539" y="3107407"/>
            <a:ext cx="1303917" cy="791518"/>
          </a:xfrm>
          <a:prstGeom prst="bevel">
            <a:avLst/>
          </a:prstGeom>
          <a:solidFill>
            <a:srgbClr val="92D050"/>
          </a:solidFill>
          <a:scene3d>
            <a:camera prst="orthographicFront"/>
            <a:lightRig rig="threePt" dir="t">
              <a:rot lat="0" lon="0" rev="0"/>
            </a:lightRig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660033"/>
                </a:solidFill>
              </a:rPr>
              <a:t>Kincstár</a:t>
            </a:r>
          </a:p>
        </p:txBody>
      </p:sp>
      <p:sp>
        <p:nvSpPr>
          <p:cNvPr id="28" name="Balra nyíl 27"/>
          <p:cNvSpPr/>
          <p:nvPr/>
        </p:nvSpPr>
        <p:spPr>
          <a:xfrm rot="2940000">
            <a:off x="2884577" y="1668590"/>
            <a:ext cx="1337436" cy="8572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Adósság-</a:t>
            </a:r>
          </a:p>
          <a:p>
            <a:pPr algn="ctr"/>
            <a:r>
              <a:rPr lang="hu-HU" sz="1200" dirty="0">
                <a:solidFill>
                  <a:schemeClr val="tx1"/>
                </a:solidFill>
              </a:rPr>
              <a:t>rendezés</a:t>
            </a:r>
          </a:p>
        </p:txBody>
      </p:sp>
      <p:sp>
        <p:nvSpPr>
          <p:cNvPr id="29" name="Lefelé nyíl 28"/>
          <p:cNvSpPr/>
          <p:nvPr/>
        </p:nvSpPr>
        <p:spPr>
          <a:xfrm rot="10800000">
            <a:off x="4001025" y="1341360"/>
            <a:ext cx="928694" cy="1285868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Törzskönyvi</a:t>
            </a:r>
            <a:r>
              <a:rPr lang="hu-HU" sz="12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szolgáltatások</a:t>
            </a:r>
          </a:p>
        </p:txBody>
      </p:sp>
      <p:sp>
        <p:nvSpPr>
          <p:cNvPr id="30" name="Jobbra nyíl 29"/>
          <p:cNvSpPr/>
          <p:nvPr/>
        </p:nvSpPr>
        <p:spPr>
          <a:xfrm rot="-3840000">
            <a:off x="4575634" y="1551599"/>
            <a:ext cx="1393538" cy="10487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Finanszírozás</a:t>
            </a:r>
          </a:p>
          <a:p>
            <a:pPr algn="ctr"/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nettó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finanszírozás</a:t>
            </a:r>
          </a:p>
        </p:txBody>
      </p:sp>
      <p:sp>
        <p:nvSpPr>
          <p:cNvPr id="32" name="Jobbra nyíl 31"/>
          <p:cNvSpPr/>
          <p:nvPr/>
        </p:nvSpPr>
        <p:spPr>
          <a:xfrm rot="19884259">
            <a:off x="5250656" y="2213691"/>
            <a:ext cx="1539890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Pályázatok,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igénylések</a:t>
            </a:r>
          </a:p>
        </p:txBody>
      </p:sp>
      <p:sp>
        <p:nvSpPr>
          <p:cNvPr id="33" name="Jobbra nyíl 32"/>
          <p:cNvSpPr/>
          <p:nvPr/>
        </p:nvSpPr>
        <p:spPr>
          <a:xfrm rot="168374">
            <a:off x="5396844" y="3137295"/>
            <a:ext cx="1417664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Előirányzat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nyilvántartás</a:t>
            </a:r>
          </a:p>
        </p:txBody>
      </p:sp>
      <p:sp>
        <p:nvSpPr>
          <p:cNvPr id="23" name="Lefelé nyíl 22"/>
          <p:cNvSpPr/>
          <p:nvPr/>
        </p:nvSpPr>
        <p:spPr>
          <a:xfrm rot="6300000">
            <a:off x="2530667" y="1949616"/>
            <a:ext cx="866802" cy="1486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Önkormányzati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adózás</a:t>
            </a:r>
          </a:p>
        </p:txBody>
      </p:sp>
      <p:sp>
        <p:nvSpPr>
          <p:cNvPr id="25" name="Tartalom helye 7"/>
          <p:cNvSpPr txBox="1">
            <a:spLocks/>
          </p:cNvSpPr>
          <p:nvPr/>
        </p:nvSpPr>
        <p:spPr bwMode="auto">
          <a:xfrm>
            <a:off x="5531875" y="5656489"/>
            <a:ext cx="1900222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26" name="Tartalom helye 7"/>
          <p:cNvSpPr txBox="1">
            <a:spLocks/>
          </p:cNvSpPr>
          <p:nvPr/>
        </p:nvSpPr>
        <p:spPr bwMode="auto">
          <a:xfrm>
            <a:off x="3758556" y="5927182"/>
            <a:ext cx="1900222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35" name="Tartalom helye 7"/>
          <p:cNvSpPr txBox="1">
            <a:spLocks/>
          </p:cNvSpPr>
          <p:nvPr/>
        </p:nvSpPr>
        <p:spPr bwMode="auto">
          <a:xfrm>
            <a:off x="1804830" y="5771667"/>
            <a:ext cx="1900222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36" name="Lefelé nyíl 35"/>
          <p:cNvSpPr/>
          <p:nvPr/>
        </p:nvSpPr>
        <p:spPr>
          <a:xfrm rot="1828331">
            <a:off x="3317921" y="4529033"/>
            <a:ext cx="1000132" cy="13147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Pénzforgalmi</a:t>
            </a:r>
            <a:r>
              <a:rPr lang="hu-HU" sz="1200" dirty="0">
                <a:solidFill>
                  <a:srgbClr val="660033"/>
                </a:solidFill>
                <a:cs typeface="Times New Roman" pitchFamily="18" charset="0"/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szolgáltatások</a:t>
            </a:r>
          </a:p>
        </p:txBody>
      </p:sp>
      <p:sp>
        <p:nvSpPr>
          <p:cNvPr id="37" name="Lefelé nyíl 36"/>
          <p:cNvSpPr/>
          <p:nvPr/>
        </p:nvSpPr>
        <p:spPr>
          <a:xfrm rot="-1680000">
            <a:off x="4248985" y="4609709"/>
            <a:ext cx="1000132" cy="1415115"/>
          </a:xfrm>
          <a:prstGeom prst="downArrow">
            <a:avLst/>
          </a:prstGeom>
          <a:scene3d>
            <a:camera prst="orthographicFront">
              <a:rot lat="0" lon="0" rev="20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Felülvizsgálat, ellenőrzés</a:t>
            </a:r>
          </a:p>
        </p:txBody>
      </p:sp>
      <p:sp>
        <p:nvSpPr>
          <p:cNvPr id="38" name="Lefelé nyíl 37"/>
          <p:cNvSpPr/>
          <p:nvPr/>
        </p:nvSpPr>
        <p:spPr>
          <a:xfrm rot="16794972">
            <a:off x="5511825" y="3522508"/>
            <a:ext cx="1000132" cy="1571297"/>
          </a:xfrm>
          <a:prstGeom prst="downArrow">
            <a:avLst/>
          </a:prstGeom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Kincstári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ellenőrzés</a:t>
            </a:r>
          </a:p>
        </p:txBody>
      </p:sp>
      <p:sp>
        <p:nvSpPr>
          <p:cNvPr id="39" name="Lefelé nyíl 38"/>
          <p:cNvSpPr/>
          <p:nvPr/>
        </p:nvSpPr>
        <p:spPr>
          <a:xfrm rot="19100202">
            <a:off x="5041737" y="4321367"/>
            <a:ext cx="1000132" cy="1571297"/>
          </a:xfrm>
          <a:prstGeom prst="downArrow">
            <a:avLst/>
          </a:prstGeom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Beszámoltatás</a:t>
            </a:r>
          </a:p>
        </p:txBody>
      </p:sp>
      <p:sp>
        <p:nvSpPr>
          <p:cNvPr id="40" name="Tartalom helye 7"/>
          <p:cNvSpPr txBox="1">
            <a:spLocks/>
          </p:cNvSpPr>
          <p:nvPr/>
        </p:nvSpPr>
        <p:spPr bwMode="auto">
          <a:xfrm>
            <a:off x="6516216" y="4517671"/>
            <a:ext cx="1900222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41" name="Lefelé nyíl 40"/>
          <p:cNvSpPr/>
          <p:nvPr/>
        </p:nvSpPr>
        <p:spPr>
          <a:xfrm rot="5400000">
            <a:off x="2352969" y="3372520"/>
            <a:ext cx="853109" cy="1385068"/>
          </a:xfrm>
          <a:prstGeom prst="downArrow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ASP</a:t>
            </a:r>
          </a:p>
        </p:txBody>
      </p:sp>
      <p:sp>
        <p:nvSpPr>
          <p:cNvPr id="31" name="Lefelé nyíl 30"/>
          <p:cNvSpPr/>
          <p:nvPr/>
        </p:nvSpPr>
        <p:spPr>
          <a:xfrm rot="4173774">
            <a:off x="2429704" y="3949349"/>
            <a:ext cx="1000132" cy="1723187"/>
          </a:xfrm>
          <a:prstGeom prst="downArrow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Központi</a:t>
            </a:r>
            <a:r>
              <a:rPr lang="hu-HU" sz="1200" dirty="0">
                <a:solidFill>
                  <a:srgbClr val="660033"/>
                </a:solidFill>
              </a:rPr>
              <a:t> </a:t>
            </a:r>
            <a:r>
              <a:rPr lang="hu-HU" sz="1200" dirty="0">
                <a:solidFill>
                  <a:schemeClr val="tx1"/>
                </a:solidFill>
              </a:rPr>
              <a:t>illetményszámfejtés</a:t>
            </a:r>
          </a:p>
        </p:txBody>
      </p:sp>
      <p:sp>
        <p:nvSpPr>
          <p:cNvPr id="42" name="Tartalom helye 7"/>
          <p:cNvSpPr txBox="1">
            <a:spLocks/>
          </p:cNvSpPr>
          <p:nvPr/>
        </p:nvSpPr>
        <p:spPr bwMode="auto">
          <a:xfrm>
            <a:off x="377973" y="5065952"/>
            <a:ext cx="1828767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  <p:sp>
        <p:nvSpPr>
          <p:cNvPr id="43" name="Lefelé nyíl 42"/>
          <p:cNvSpPr/>
          <p:nvPr/>
        </p:nvSpPr>
        <p:spPr>
          <a:xfrm rot="5884466">
            <a:off x="2177033" y="2514648"/>
            <a:ext cx="1000132" cy="1723187"/>
          </a:xfrm>
          <a:prstGeom prst="downArrow">
            <a:avLst/>
          </a:prstGeom>
          <a:scene3d>
            <a:camera prst="orthographicFront">
              <a:rot lat="0" lon="0" rev="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EU-s támogatások</a:t>
            </a:r>
          </a:p>
        </p:txBody>
      </p:sp>
      <p:sp>
        <p:nvSpPr>
          <p:cNvPr id="45" name="Tartalom helye 7"/>
          <p:cNvSpPr txBox="1">
            <a:spLocks/>
          </p:cNvSpPr>
          <p:nvPr/>
        </p:nvSpPr>
        <p:spPr bwMode="auto">
          <a:xfrm>
            <a:off x="100594" y="2827509"/>
            <a:ext cx="1734123" cy="642926"/>
          </a:xfrm>
          <a:prstGeom prst="ellipse">
            <a:avLst/>
          </a:prstGeom>
          <a:solidFill>
            <a:srgbClr val="FFFF99"/>
          </a:solidFill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hu-HU" sz="1200" kern="0" dirty="0">
                <a:solidFill>
                  <a:srgbClr val="660033"/>
                </a:solidFill>
              </a:rPr>
              <a:t>Önkormányzat</a:t>
            </a:r>
          </a:p>
        </p:txBody>
      </p:sp>
    </p:spTree>
    <p:extLst>
      <p:ext uri="{BB962C8B-B14F-4D97-AF65-F5344CB8AC3E}">
        <p14:creationId xmlns:p14="http://schemas.microsoft.com/office/powerpoint/2010/main" val="29296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0504" y="0"/>
            <a:ext cx="7840461" cy="805217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Helyszíni ellenőrzések során feltárt jellemző hiányosságok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39839" y="899761"/>
            <a:ext cx="8567672" cy="4214419"/>
          </a:xfrm>
        </p:spPr>
        <p:txBody>
          <a:bodyPr/>
          <a:lstStyle/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"/>
              </a:rPr>
              <a:t>Az engedélyezett, illetve jogszabály által meghatározott </a:t>
            </a:r>
            <a:r>
              <a:rPr lang="hu-HU" sz="17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"/>
              </a:rPr>
              <a:t>létszámkorlát</a:t>
            </a: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"/>
              </a:rPr>
              <a:t>     </a:t>
            </a:r>
            <a:b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"/>
              </a:rPr>
            </a:b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"/>
              </a:rPr>
              <a:t>túllépése. </a:t>
            </a: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</a:t>
            </a:r>
            <a:r>
              <a:rPr lang="hu-HU" sz="17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Szoctv</a:t>
            </a: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92/K. § (5) bekezdés b) pont)</a:t>
            </a:r>
          </a:p>
          <a:p>
            <a:pPr>
              <a:lnSpc>
                <a:spcPct val="100000"/>
              </a:lnSpc>
            </a:pPr>
            <a:r>
              <a:rPr lang="hu-HU" sz="1700" cap="none" dirty="0">
                <a:solidFill>
                  <a:srgbClr val="54979E"/>
                </a:solidFill>
              </a:rPr>
              <a:t>	</a:t>
            </a:r>
            <a:r>
              <a:rPr lang="hu-HU" sz="1700" cap="none" dirty="0">
                <a:solidFill>
                  <a:schemeClr val="tx1"/>
                </a:solidFill>
              </a:rPr>
              <a:t>Az intézményben </a:t>
            </a:r>
            <a:r>
              <a:rPr lang="hu-HU" sz="1700" b="1" cap="none" dirty="0">
                <a:solidFill>
                  <a:schemeClr val="tx1"/>
                </a:solidFill>
              </a:rPr>
              <a:t>ellátottak száma egyetlen napon sem haladhatja meg</a:t>
            </a:r>
          </a:p>
          <a:p>
            <a:pPr>
              <a:lnSpc>
                <a:spcPct val="100000"/>
              </a:lnSpc>
            </a:pPr>
            <a:r>
              <a:rPr lang="hu-HU" sz="1700" cap="none" dirty="0">
                <a:solidFill>
                  <a:schemeClr val="tx1"/>
                </a:solidFill>
              </a:rPr>
              <a:t>		a) </a:t>
            </a:r>
            <a:r>
              <a:rPr lang="hu-HU" sz="1700" b="1" cap="none" dirty="0">
                <a:solidFill>
                  <a:schemeClr val="tx1"/>
                </a:solidFill>
              </a:rPr>
              <a:t>nappali intézmény </a:t>
            </a:r>
            <a:r>
              <a:rPr lang="hu-HU" sz="1700" cap="none" dirty="0">
                <a:solidFill>
                  <a:schemeClr val="tx1"/>
                </a:solidFill>
              </a:rPr>
              <a:t>esetén - a nappali melegedő kivételével - a 			    szolgáltatói nyilvántartásba véglegessé vált döntéssel </a:t>
            </a:r>
            <a:r>
              <a:rPr lang="hu-HU" sz="1700" b="1" cap="none" dirty="0">
                <a:solidFill>
                  <a:schemeClr val="tx1"/>
                </a:solidFill>
              </a:rPr>
              <a:t>bejegyzett 			    férőhelyszám száztíz </a:t>
            </a:r>
            <a:r>
              <a:rPr lang="hu-HU" sz="1700" cap="none" dirty="0">
                <a:solidFill>
                  <a:schemeClr val="tx1"/>
                </a:solidFill>
              </a:rPr>
              <a:t>százalékát,</a:t>
            </a:r>
          </a:p>
          <a:p>
            <a:pPr>
              <a:lnSpc>
                <a:spcPct val="100000"/>
              </a:lnSpc>
            </a:pPr>
            <a:r>
              <a:rPr lang="hu-HU" sz="1700" cap="none" dirty="0">
                <a:solidFill>
                  <a:schemeClr val="tx1"/>
                </a:solidFill>
              </a:rPr>
              <a:t>		b) </a:t>
            </a:r>
            <a:r>
              <a:rPr lang="hu-HU" sz="1700" b="1" cap="none" dirty="0">
                <a:solidFill>
                  <a:schemeClr val="tx1"/>
                </a:solidFill>
              </a:rPr>
              <a:t>bentlakásos intézmény </a:t>
            </a:r>
            <a:r>
              <a:rPr lang="hu-HU" sz="1700" cap="none" dirty="0">
                <a:solidFill>
                  <a:schemeClr val="tx1"/>
                </a:solidFill>
              </a:rPr>
              <a:t>esetén a szolgáltatói nyilvántartásba 			    véglegessé vált döntéssel </a:t>
            </a:r>
            <a:r>
              <a:rPr lang="hu-HU" sz="1700" b="1" cap="none" dirty="0">
                <a:solidFill>
                  <a:schemeClr val="tx1"/>
                </a:solidFill>
              </a:rPr>
              <a:t>bejegyzett férőhelyszám százöt </a:t>
            </a:r>
            <a:r>
              <a:rPr lang="hu-HU" sz="1700" cap="none" dirty="0">
                <a:solidFill>
                  <a:schemeClr val="tx1"/>
                </a:solidFill>
              </a:rPr>
              <a:t>százalékát,</a:t>
            </a:r>
          </a:p>
          <a:p>
            <a:pPr>
              <a:lnSpc>
                <a:spcPct val="100000"/>
              </a:lnSpc>
            </a:pPr>
            <a:r>
              <a:rPr lang="hu-HU" sz="1700" cap="none" dirty="0">
                <a:solidFill>
                  <a:schemeClr val="tx1"/>
                </a:solidFill>
              </a:rPr>
              <a:t>	</a:t>
            </a:r>
            <a:r>
              <a:rPr lang="hu-HU" sz="1700" b="1" cap="none" dirty="0">
                <a:solidFill>
                  <a:schemeClr val="tx1"/>
                </a:solidFill>
              </a:rPr>
              <a:t>éves átlagban pedig a férőhelyszám száz százalékát</a:t>
            </a:r>
            <a:r>
              <a:rPr lang="hu-HU" sz="1700" cap="none" dirty="0">
                <a:solidFill>
                  <a:schemeClr val="tx1"/>
                </a:solidFill>
              </a:rPr>
              <a:t>. Ha az intézményben 	egymást követő hatvan napot meghaladóan szolgáltatói nyilvántartásba 	véglegessé vált döntéssel bejegyzett férőhelyszámnál több személyt látnak 	el, a fenntartó köteles kérelmezni a szolgáltatói nyilvántartásba bejegyzett 	adatok módosítását.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Azon ellátottakat is figyelembe veszik, akik állandó lakcíme vagy tartózkodási helye </a:t>
            </a:r>
            <a:r>
              <a:rPr lang="hu-HU" sz="17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nem</a:t>
            </a: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 a szolgáltatói nyilvántartásban engedélyezett </a:t>
            </a:r>
            <a:r>
              <a:rPr lang="hu-HU" sz="17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ellátási területen </a:t>
            </a: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van. (369/2013. Korm. rendelet (X.24.) 1 § d) </a:t>
            </a:r>
            <a:r>
              <a:rPr lang="hu-HU" sz="1700" cap="none" dirty="0" smtClean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pontja)</a:t>
            </a:r>
            <a:endParaRPr lang="hu-HU" sz="17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7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jogszabályi előírásoknak nem megfelelő működés (pl. a szolgáltató nem rendelkezik az előírt számú, vagy előírt képesítésű szakmai alkalmazotti létszámmal).</a:t>
            </a: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7414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676" y="428500"/>
            <a:ext cx="7595877" cy="805217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Helyszíni ellenőrzések során feltárt jellemző hiányosságok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89931" y="1417740"/>
            <a:ext cx="7864607" cy="4700428"/>
          </a:xfrm>
        </p:spPr>
        <p:txBody>
          <a:bodyPr/>
          <a:lstStyle/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igénybevételi naplóban szereplő időponti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adatok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, a megállapodások, illetve a szakértői vélemények dátuma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nincs összhang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ban.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endParaRPr lang="hu-HU" sz="18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Kötelezően vezetendő nyilvántartások hiánya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vagy pontatlan vezetése.</a:t>
            </a:r>
            <a:b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</a:b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(pl. a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Szoctv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hatálya alá tartozó szolgáltatók esetében a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Szoctv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20. §-a szerinti személyi nyilvántartás, Gyvt. 139. § (1) bekezdése szerinti személyi nyilvántartás)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endParaRPr lang="hu-HU" sz="18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szolgáltatók, intézmények nem rendelkeznek az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ellátás szükségességét alátámasztó dokumentumok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kal (pl. szakvélemény, gondozási szükségletet alátámasztó dokumentum); nem, vagy nem megfelelő tartalommal kötik meg a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Szoctv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. vagy Gyvt. szerinti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megállapodás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t az ellátottakkal.</a:t>
            </a: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4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8712" y="500656"/>
            <a:ext cx="7159083" cy="805217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Helyszíni ellenőrzések során feltárt hiányosságok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389931" y="1725328"/>
            <a:ext cx="7764854" cy="4214419"/>
          </a:xfrm>
        </p:spPr>
        <p:txBody>
          <a:bodyPr/>
          <a:lstStyle/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KENYSZI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nyilvántartásban nem rögzítik megfelelően az igénybevételeket.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endParaRPr lang="hu-HU" sz="8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algn="just" defTabSz="685800" hangingPunct="1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Nem vezetik az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élelmezési és gondozási napok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nyilvántartását vagy látogatási és eseménynaplót. (jogcímtől függően)</a:t>
            </a:r>
          </a:p>
          <a:p>
            <a:pPr marL="214313" lvl="2" indent="-214313" algn="just" defTabSz="685800" hangingPunct="1">
              <a:buClrTx/>
              <a:buSzTx/>
              <a:buFont typeface="Wingdings" panose="05000000000000000000" pitchFamily="2" charset="2"/>
              <a:buChar char="Ø"/>
              <a:tabLst/>
            </a:pPr>
            <a:endParaRPr lang="hu-HU" sz="8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ellátott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ellátási területen kívül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i.</a:t>
            </a: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endParaRPr lang="hu-HU" sz="800" cap="none" dirty="0">
              <a:solidFill>
                <a:schemeClr val="tx1"/>
              </a:solidFill>
              <a:latin typeface="+mn-lt"/>
              <a:ea typeface="Montserrat SemiBold"/>
              <a:cs typeface="Montserrat SemiBold"/>
            </a:endParaRPr>
          </a:p>
          <a:p>
            <a:pPr marL="214313" lvl="2" indent="-214313" algn="just" defTabSz="685800"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önkormányzat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számviteli dokumentáció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ja nem támasztja alá a támogatás felhasználását.</a:t>
            </a:r>
          </a:p>
          <a:p>
            <a:pPr marL="285750" lvl="1" indent="-285750" algn="just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hu-HU" sz="1800" cap="none" dirty="0">
              <a:solidFill>
                <a:schemeClr val="tx1"/>
              </a:solidFill>
              <a:latin typeface="+mn-lt"/>
              <a:ea typeface="Montserrat SemiBold"/>
            </a:endParaRPr>
          </a:p>
          <a:p>
            <a:pPr algn="just"/>
            <a:endParaRPr lang="hu-HU" sz="1800" cap="none" dirty="0">
              <a:solidFill>
                <a:srgbClr val="54979E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8266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0069" y="183561"/>
            <a:ext cx="8363600" cy="435524"/>
          </a:xfrm>
        </p:spPr>
        <p:txBody>
          <a:bodyPr>
            <a:norm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  <a:sym typeface="Montserrat SemiBold"/>
              </a:rPr>
              <a:t>Másodfokú ügyek tapasztalatai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447425" y="906947"/>
            <a:ext cx="8364140" cy="241069"/>
          </a:xfrm>
        </p:spPr>
        <p:txBody>
          <a:bodyPr/>
          <a:lstStyle/>
          <a:p>
            <a:r>
              <a:rPr lang="hu-HU" sz="2000" dirty="0">
                <a:solidFill>
                  <a:schemeClr val="tx1"/>
                </a:solidFill>
              </a:rPr>
              <a:t>Általános probléma</a:t>
            </a:r>
          </a:p>
        </p:txBody>
      </p:sp>
      <p:sp>
        <p:nvSpPr>
          <p:cNvPr id="4" name="Téglalap 3"/>
          <p:cNvSpPr/>
          <p:nvPr/>
        </p:nvSpPr>
        <p:spPr>
          <a:xfrm>
            <a:off x="355146" y="2760021"/>
            <a:ext cx="8364140" cy="3832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Bölcsődei jogcím (elszámolás során nem egész éves működés esetén nem történt meg a szakmai dolgozók számított létszámának időarányos megállapítása)</a:t>
            </a:r>
          </a:p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1.3.1. „A települési önkormányzatok szociális és gyermekjóléti feladatainak   egyéb támogatása” jogcím tekintetében jogosulatlan felhasználás</a:t>
            </a:r>
          </a:p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 települési önkormányzatok egyes köznevelési feladatainak támogatása (pl. az intézményvezető illetve a pedagógusok nevelő munkáját közvetlenül segítő nem szerepel a KIR-</a:t>
            </a:r>
            <a:r>
              <a:rPr lang="hu-HU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ben</a:t>
            </a: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)</a:t>
            </a:r>
          </a:p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1.3.4. A települési önkormányzatok által biztosított egyes szociális szakosított ellátások, valamint a gyermekek átmeneti gondozásával kapcsolatos feladatok támogatása (a beszámoló elkészítése során nem a jogszabályoknak megfelelő átcsoportosítás)</a:t>
            </a:r>
          </a:p>
          <a:p>
            <a:pPr marL="285750" indent="-285750">
              <a:buFontTx/>
              <a:buChar char="-"/>
            </a:pPr>
            <a:endParaRPr lang="hu-HU" sz="1600" dirty="0">
              <a:solidFill>
                <a:schemeClr val="tx1"/>
              </a:solidFill>
              <a:latin typeface="+mn-lt"/>
              <a:ea typeface="Montserrat SemiBold"/>
              <a:cs typeface="Montserrat" panose="00000500000000000000" pitchFamily="2" charset="-18"/>
            </a:endParaRPr>
          </a:p>
          <a:p>
            <a:endParaRPr lang="hu-HU" sz="1600" dirty="0">
              <a:solidFill>
                <a:schemeClr val="tx1"/>
              </a:solidFill>
              <a:latin typeface="+mn-lt"/>
              <a:ea typeface="Montserrat SemiBold"/>
              <a:cs typeface="Montserrat" panose="00000500000000000000" pitchFamily="2" charset="-18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-133849" y="2387358"/>
            <a:ext cx="77642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dirty="0">
              <a:latin typeface="+mn-lt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355146" y="1212373"/>
            <a:ext cx="6327321" cy="968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Beszámoló nem megfelelő kitöltése, útmutató mellőzése</a:t>
            </a:r>
          </a:p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Felhasználás nem megfelelő alátámasztása</a:t>
            </a:r>
          </a:p>
          <a:p>
            <a:pPr marL="214313" lvl="2" indent="-214313" algn="just" defTabSz="685800">
              <a:lnSpc>
                <a:spcPct val="90000"/>
              </a:lnSpc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Könyvelési problémák (nem megfelelő </a:t>
            </a:r>
            <a:r>
              <a:rPr lang="hu-HU" dirty="0" err="1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Cofog</a:t>
            </a:r>
            <a:r>
              <a:rPr lang="hu-HU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)</a:t>
            </a:r>
          </a:p>
        </p:txBody>
      </p:sp>
      <p:sp>
        <p:nvSpPr>
          <p:cNvPr id="8" name="Szöveg helye 2"/>
          <p:cNvSpPr txBox="1">
            <a:spLocks/>
          </p:cNvSpPr>
          <p:nvPr/>
        </p:nvSpPr>
        <p:spPr>
          <a:xfrm>
            <a:off x="355146" y="2402690"/>
            <a:ext cx="8364140" cy="2924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896915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None/>
              <a:tabLst>
                <a:tab pos="533387" algn="l"/>
              </a:tabLst>
              <a:defRPr sz="2400" b="0" i="0" u="none" strike="noStrike" cap="all" spc="0" baseline="0">
                <a:ln>
                  <a:noFill/>
                </a:ln>
                <a:solidFill>
                  <a:schemeClr val="accent1"/>
                </a:solidFill>
                <a:uFillTx/>
                <a:latin typeface="+mn-lt"/>
                <a:ea typeface="Montserrat SemiBold"/>
                <a:cs typeface="Montserrat" panose="00000500000000000000" pitchFamily="2" charset="-18"/>
                <a:sym typeface="Montserrat SemiBold"/>
              </a:defRPr>
            </a:lvl1pPr>
            <a:lvl2pPr marL="734714" marR="0" indent="-280700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AutoNum type="arabicPeriod"/>
              <a:tabLst>
                <a:tab pos="533387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2pPr>
            <a:lvl3pPr marL="1076298" marR="0" indent="-28574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387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3pPr>
            <a:lvl4pPr marL="1522374" marR="0" indent="-28574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387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4pPr>
            <a:lvl5pPr marL="1973213" marR="0" indent="-28574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–"/>
              <a:tabLst>
                <a:tab pos="533387" algn="l"/>
              </a:tabLst>
              <a:defRPr sz="16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" panose="00000500000000000000" pitchFamily="2" charset="-18"/>
                <a:ea typeface="Montserrat" panose="00000500000000000000" pitchFamily="2" charset="-18"/>
                <a:cs typeface="Montserrat" panose="00000500000000000000" pitchFamily="2" charset="-18"/>
                <a:sym typeface="Montserrat SemiBold"/>
              </a:defRPr>
            </a:lvl5pPr>
            <a:lvl6pPr marL="2514537" marR="0" indent="-22859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387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marL="2971726" marR="0" indent="-22859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387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marL="3428914" marR="0" indent="-22859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387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marL="3886103" marR="0" indent="-228594" algn="l" defTabSz="896915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ct val="100000"/>
              <a:buFontTx/>
              <a:buChar char="•"/>
              <a:tabLst>
                <a:tab pos="533387" algn="l"/>
              </a:tabLst>
              <a:defRPr sz="1800" b="0" i="0" u="none" strike="noStrike" cap="all" spc="0" baseline="0">
                <a:ln>
                  <a:noFill/>
                </a:ln>
                <a:solidFill>
                  <a:srgbClr val="262626">
                    <a:alpha val="99000"/>
                  </a:srgbClr>
                </a:solidFill>
                <a:uFillTx/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>
            <a:pPr hangingPunct="1"/>
            <a:r>
              <a:rPr lang="hu-HU" sz="2000" dirty="0">
                <a:solidFill>
                  <a:schemeClr val="tx1"/>
                </a:solidFill>
              </a:rPr>
              <a:t>Konkrét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sz="2000" dirty="0">
                <a:solidFill>
                  <a:schemeClr val="tx1"/>
                </a:solidFill>
              </a:rPr>
              <a:t>jogcímeket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sz="2000" dirty="0">
                <a:solidFill>
                  <a:schemeClr val="tx1"/>
                </a:solidFill>
              </a:rPr>
              <a:t>érintő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sz="2000" dirty="0">
                <a:solidFill>
                  <a:schemeClr val="tx1"/>
                </a:solidFill>
              </a:rPr>
              <a:t>probléma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28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21"/>
          </p:nvPr>
        </p:nvSpPr>
        <p:spPr>
          <a:xfrm>
            <a:off x="159469" y="568712"/>
            <a:ext cx="8672138" cy="5295193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b="0" dirty="0">
              <a:solidFill>
                <a:schemeClr val="tx1"/>
              </a:solidFill>
            </a:endParaRPr>
          </a:p>
          <a:p>
            <a:pPr algn="ctr" defTabSz="914377">
              <a:spcBef>
                <a:spcPts val="0"/>
              </a:spcBef>
            </a:pPr>
            <a:r>
              <a:rPr lang="hu-HU" sz="2400" dirty="0" smtClean="0">
                <a:solidFill>
                  <a:schemeClr val="tx2"/>
                </a:solidFill>
                <a:ea typeface="Montserrat Black"/>
                <a:cs typeface="Times New Roman" panose="02020603050405020304" pitchFamily="18" charset="0"/>
                <a:sym typeface="Montserrat Black"/>
              </a:rPr>
              <a:t>A felülvizsgálat általános tapasztalatai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b="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0" dirty="0" smtClean="0">
                <a:solidFill>
                  <a:schemeClr val="tx1"/>
                </a:solidFill>
              </a:rPr>
              <a:t>A </a:t>
            </a:r>
            <a:r>
              <a:rPr lang="hu-HU" b="0" dirty="0">
                <a:solidFill>
                  <a:schemeClr val="tx1"/>
                </a:solidFill>
              </a:rPr>
              <a:t>Kincstár felülvizsgálati tevékenységének, tájékoztatóinak, szakmai előadásainak és a szoros kapcsolattartásnak köszönhetően az önkormányzatok az </a:t>
            </a:r>
            <a:r>
              <a:rPr lang="hu-HU" dirty="0">
                <a:solidFill>
                  <a:schemeClr val="tx1"/>
                </a:solidFill>
              </a:rPr>
              <a:t>ellenőrzések során korábban feltárt hibák, hiányosságok megszüntetéséről a legtöbb esetben már gondoskodtak</a:t>
            </a:r>
            <a:r>
              <a:rPr lang="hu-HU" b="0" dirty="0">
                <a:solidFill>
                  <a:schemeClr val="tx1"/>
                </a:solidFill>
              </a:rPr>
              <a:t>, bár emellett mindig újabb és újabb pontatlanságok tapasztalhatók.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A vármegyei igazgatóságok tapasztalatai alapján az önkormányzati ügyintézők és a jegyzők többsége is úgy ítéli meg a helyszíni ellenőrzéseket, hogy azok a </a:t>
            </a:r>
            <a:r>
              <a:rPr lang="hu-HU" dirty="0">
                <a:solidFill>
                  <a:schemeClr val="tx1"/>
                </a:solidFill>
              </a:rPr>
              <a:t>jogszerű működést elősegítő</a:t>
            </a:r>
            <a:r>
              <a:rPr lang="hu-HU" b="0" dirty="0">
                <a:solidFill>
                  <a:schemeClr val="tx1"/>
                </a:solidFill>
              </a:rPr>
              <a:t>, az esetleges jogértelmezési kérdésekből és a kapcsolódó hatósági, könyvelési és egyéb adminisztratív feladatok évek során berögzült gyakorlatának alkalmazásából, a rutinszerű feladatellátásból adódó hibák feltárásának és kijavításának eszközei.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b="0" dirty="0">
                <a:solidFill>
                  <a:schemeClr val="tx1"/>
                </a:solidFill>
              </a:rPr>
              <a:t>Pénzügyi-számviteli területen dolgozó szakemberek </a:t>
            </a:r>
            <a:r>
              <a:rPr lang="hu-HU" dirty="0">
                <a:solidFill>
                  <a:schemeClr val="tx1"/>
                </a:solidFill>
              </a:rPr>
              <a:t>létszámhiány</a:t>
            </a:r>
            <a:r>
              <a:rPr lang="hu-HU" b="0" dirty="0">
                <a:solidFill>
                  <a:schemeClr val="tx1"/>
                </a:solidFill>
              </a:rPr>
              <a:t>a, illetve a </a:t>
            </a:r>
            <a:r>
              <a:rPr lang="hu-HU" dirty="0">
                <a:solidFill>
                  <a:schemeClr val="tx1"/>
                </a:solidFill>
              </a:rPr>
              <a:t>magas fluktuáció</a:t>
            </a:r>
            <a:r>
              <a:rPr lang="hu-HU" b="0" dirty="0">
                <a:solidFill>
                  <a:schemeClr val="tx1"/>
                </a:solidFill>
              </a:rPr>
              <a:t>. A több éves, évtizedes tapasztalattal rendelkező pénzügyesek létszáma csökken.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47854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62770" y="214880"/>
            <a:ext cx="8206093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>
              <a:lnSpc>
                <a:spcPct val="90000"/>
              </a:lnSpc>
            </a:pPr>
            <a:r>
              <a:rPr lang="hu-HU" altLang="hu-HU" sz="2400" b="1" dirty="0">
                <a:solidFill>
                  <a:schemeClr val="tx2"/>
                </a:solidFill>
                <a:latin typeface="+mn-lt"/>
                <a:ea typeface="Montserrat Black"/>
                <a:cs typeface="Times New Roman" panose="02020603050405020304" pitchFamily="18" charset="0"/>
                <a:sym typeface="Montserrat SemiBold"/>
              </a:rPr>
              <a:t>A költségvetési beszámoló felülvizsgálatok eredménye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426565" y="6140759"/>
            <a:ext cx="4294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*Feladatalapú finanszírozás bevezetése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4187541"/>
              </p:ext>
            </p:extLst>
          </p:nvPr>
        </p:nvGraphicFramePr>
        <p:xfrm>
          <a:off x="426565" y="773782"/>
          <a:ext cx="7488833" cy="5417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2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7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7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131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Felülvizsgálat éve: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Visszafizetési kötelezettség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n-lt"/>
                        </a:rPr>
                        <a:t>Pótlólagos támogatás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94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2007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3 509 967 050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303 679 649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2008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2 876 865 006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721 724 450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32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  <a:latin typeface="+mj-lt"/>
                        </a:rPr>
                        <a:t>2009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3 126 630 773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548 840 608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  <a:latin typeface="+mj-lt"/>
                        </a:rPr>
                        <a:t>2010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1 835 644 885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447 386 388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95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2011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1 734 765 421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321 018 823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2012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1 316 483 055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351 190 223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94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2013*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2 393 003 379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561 161 265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75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  <a:latin typeface="+mj-lt"/>
                        </a:rPr>
                        <a:t>2014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1 785 294 718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543 551 125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>
                          <a:effectLst/>
                          <a:latin typeface="+mj-lt"/>
                        </a:rPr>
                        <a:t>2015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2 771 076 056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855 443 504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2016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2 041 750 399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258 095 978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543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1 598 874 255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357 684 061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639243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1 435 835 656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244 216 557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486932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1 908 625 015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199 213 623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40219"/>
                  </a:ext>
                </a:extLst>
              </a:tr>
              <a:tr h="270163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1 249 829 259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392 634 508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685890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pPr marL="0" marR="0" lvl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2021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1 703 434 118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158 266 709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907693"/>
                  </a:ext>
                </a:extLst>
              </a:tr>
              <a:tr h="141923"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2022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1 042 267 757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248 269 248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310866"/>
                  </a:ext>
                </a:extLst>
              </a:tr>
              <a:tr h="141923"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2023</a:t>
                      </a:r>
                    </a:p>
                  </a:txBody>
                  <a:tcPr marL="7620" marR="7620" marT="7620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1 602 856 864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7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kern="1200" cap="none" spc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Montserrat"/>
                        </a:rPr>
                        <a:t>213 176 387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alpha val="4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48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93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hu-HU" dirty="0"/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52137438"/>
              </p:ext>
            </p:extLst>
          </p:nvPr>
        </p:nvGraphicFramePr>
        <p:xfrm>
          <a:off x="390292" y="687233"/>
          <a:ext cx="8229600" cy="585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églalap 3"/>
          <p:cNvSpPr/>
          <p:nvPr/>
        </p:nvSpPr>
        <p:spPr>
          <a:xfrm>
            <a:off x="390292" y="181426"/>
            <a:ext cx="8206093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>
              <a:lnSpc>
                <a:spcPct val="90000"/>
              </a:lnSpc>
            </a:pPr>
            <a:r>
              <a:rPr lang="hu-HU" altLang="hu-HU" sz="2400" b="1" dirty="0">
                <a:solidFill>
                  <a:schemeClr val="tx2"/>
                </a:solidFill>
                <a:latin typeface="+mn-lt"/>
                <a:ea typeface="Montserrat Black"/>
                <a:cs typeface="Times New Roman" panose="02020603050405020304" pitchFamily="18" charset="0"/>
                <a:sym typeface="Montserrat SemiBold"/>
              </a:rPr>
              <a:t>A költségvetési beszámoló felülvizsgálatok eredménye</a:t>
            </a:r>
          </a:p>
        </p:txBody>
      </p:sp>
    </p:spTree>
    <p:extLst>
      <p:ext uri="{BB962C8B-B14F-4D97-AF65-F5344CB8AC3E}">
        <p14:creationId xmlns:p14="http://schemas.microsoft.com/office/powerpoint/2010/main" val="90429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1460"/>
          </a:xfrm>
        </p:spPr>
        <p:txBody>
          <a:bodyPr>
            <a:normAutofit/>
          </a:bodyPr>
          <a:lstStyle/>
          <a:p>
            <a:pPr algn="ctr"/>
            <a:r>
              <a:rPr lang="hu-HU" sz="2400" u="sng" cap="none" dirty="0">
                <a:solidFill>
                  <a:schemeClr val="accent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Szabályszerűségi pénzügyi ellenőrzés</a:t>
            </a:r>
            <a:endParaRPr lang="hu-HU" sz="2800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8165" y="974874"/>
            <a:ext cx="8607669" cy="556553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hu-HU" cap="none" dirty="0">
                <a:solidFill>
                  <a:schemeClr val="tx1"/>
                </a:solidFill>
                <a:latin typeface="+mn-lt"/>
              </a:rPr>
              <a:t>A tagállamok költségvetési keretrendszerére vonatkozó követelményekről szóló </a:t>
            </a:r>
            <a:r>
              <a:rPr lang="hu-HU" b="1" cap="none" dirty="0">
                <a:solidFill>
                  <a:schemeClr val="tx1"/>
                </a:solidFill>
                <a:latin typeface="+mn-lt"/>
              </a:rPr>
              <a:t>2011/85/EU tanácsi irányelv 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átültetésével összefüggő egyes feladatokról szóló 1917/2013. (XII. 11.) Korm. határozatban Magyarország Kormánya a Kincstár számára 2015. január 1. napjától ellátandó feladataként határozta meg az önkormányzati alrendszer szervezeteinek szabályszerűségi pénzügyi ellenőrzését.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hu-HU" sz="800" b="1" cap="none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Áht. 68/B. §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(1) A kincstár ellenőrzési jogköre a helyi önkormányzat, nemzetiségi önkormányzat, társulás, térségi fejlesztési tanács és az általuk irányított költségvetési szerv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számviteli szabályok szerinti könyvvezetési kötelezettségének,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70. alcím alapján teljesítendő adatszolgáltatási kötelezettségek 	     	    szabályszerű teljesítésének,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éves költségvetési beszámoló megbízható, valós összképének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ClrTx/>
              <a:buFont typeface="+mj-lt"/>
              <a:buAutoNum type="alphaLcParenR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</a:t>
            </a:r>
            <a:r>
              <a:rPr lang="hu-HU" cap="none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Mötv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.-</a:t>
            </a:r>
            <a:r>
              <a:rPr lang="hu-HU" cap="none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ben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meghatározott kormányhivatali eljárás során a 23. § (2b)     bekezdés b) pontja szerinti kötelezettség közgazdasági megalapozottságának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vizsgálatára terjed ki.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Részletszabályok: </a:t>
            </a:r>
            <a:r>
              <a:rPr lang="hu-HU" cap="none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Ávr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 115 A-F. §</a:t>
            </a:r>
          </a:p>
        </p:txBody>
      </p:sp>
    </p:spTree>
    <p:extLst>
      <p:ext uri="{BB962C8B-B14F-4D97-AF65-F5344CB8AC3E}">
        <p14:creationId xmlns:p14="http://schemas.microsoft.com/office/powerpoint/2010/main" val="3786228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11649" y="281504"/>
            <a:ext cx="8686799" cy="566936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Cél és elvárt hatás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2287" y="1365989"/>
            <a:ext cx="8280920" cy="475252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ClrTx/>
              <a:buNone/>
            </a:pPr>
            <a:r>
              <a:rPr lang="hu-HU" cap="none" dirty="0">
                <a:solidFill>
                  <a:schemeClr val="tx1"/>
                </a:solidFill>
                <a:latin typeface="+mn-lt"/>
              </a:rPr>
              <a:t>Célja elsősorban annak megállapítása, hogy az államháztartás számviteléről szóló 4/2013. (I.11.) Kormányrendelet (</a:t>
            </a:r>
            <a:r>
              <a:rPr lang="hu-HU" cap="none" dirty="0" err="1">
                <a:solidFill>
                  <a:schemeClr val="tx1"/>
                </a:solidFill>
                <a:latin typeface="+mn-lt"/>
              </a:rPr>
              <a:t>Áhsz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.), továbbá egyéb, a gazdálkodást és </a:t>
            </a:r>
            <a:r>
              <a:rPr lang="hu-HU" b="1" cap="none" dirty="0">
                <a:solidFill>
                  <a:schemeClr val="tx1"/>
                </a:solidFill>
                <a:latin typeface="+mn-lt"/>
              </a:rPr>
              <a:t>pénzügyi elszámolást szabályozó jogszabályi előírások érvényesülnek-e 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az ellenőrzött szerveknél. Azok beszámolói megbízható és valós összképet mutatnak-e, lényeges hibát tartalmaznak-e? </a:t>
            </a:r>
          </a:p>
          <a:p>
            <a:pPr marL="0" indent="0" algn="just">
              <a:lnSpc>
                <a:spcPct val="110000"/>
              </a:lnSpc>
              <a:buClrTx/>
              <a:buNone/>
            </a:pPr>
            <a:endParaRPr lang="hu-HU" cap="none" dirty="0">
              <a:solidFill>
                <a:schemeClr val="tx1"/>
              </a:solidFill>
              <a:latin typeface="+mn-lt"/>
            </a:endParaRPr>
          </a:p>
          <a:p>
            <a:pPr marL="0" indent="0" algn="just">
              <a:lnSpc>
                <a:spcPct val="110000"/>
              </a:lnSpc>
              <a:buClrTx/>
              <a:buNone/>
            </a:pPr>
            <a:endParaRPr lang="hu-HU" cap="none" dirty="0">
              <a:solidFill>
                <a:schemeClr val="tx1"/>
              </a:solidFill>
              <a:latin typeface="+mn-lt"/>
            </a:endParaRPr>
          </a:p>
          <a:p>
            <a:pPr marL="0" indent="0" algn="just">
              <a:lnSpc>
                <a:spcPct val="110000"/>
              </a:lnSpc>
              <a:buClrTx/>
              <a:buNone/>
            </a:pPr>
            <a:r>
              <a:rPr lang="hu-HU" cap="none" dirty="0">
                <a:solidFill>
                  <a:schemeClr val="tx1"/>
                </a:solidFill>
                <a:latin typeface="+mn-lt"/>
              </a:rPr>
              <a:t>Az ellenőrzések eredményeképpen elvárt, hosszú távú célkitűzés az </a:t>
            </a:r>
            <a:r>
              <a:rPr lang="hu-HU" b="1" cap="none" dirty="0">
                <a:solidFill>
                  <a:schemeClr val="tx1"/>
                </a:solidFill>
                <a:latin typeface="+mn-lt"/>
              </a:rPr>
              <a:t>államháztartás önkormányzati alrendszerére vonatkozóan a pénzügyi fegyelem javulása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, a teljesítendő adatszolgáltatások adatai megbízhatóságának növelése, a számviteli szabályok szerinti könyvvezetésben az önkormányzatok felelősségérzetének növelése, a részükről tanúsított jogszabálykövető magatartás érvényre juttatása. </a:t>
            </a:r>
          </a:p>
          <a:p>
            <a:pPr marL="0" indent="0" algn="just">
              <a:buClrTx/>
              <a:buNone/>
            </a:pPr>
            <a:endParaRPr lang="hu-HU" cap="none" dirty="0">
              <a:solidFill>
                <a:schemeClr val="tx1">
                  <a:alpha val="99000"/>
                </a:schemeClr>
              </a:solidFill>
              <a:latin typeface="+mn-lt"/>
            </a:endParaRPr>
          </a:p>
        </p:txBody>
      </p:sp>
      <p:sp>
        <p:nvSpPr>
          <p:cNvPr id="8" name="Lefelé nyíl 7"/>
          <p:cNvSpPr/>
          <p:nvPr/>
        </p:nvSpPr>
        <p:spPr>
          <a:xfrm>
            <a:off x="4226081" y="3158970"/>
            <a:ext cx="553332" cy="540060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5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715" y="487134"/>
            <a:ext cx="8229600" cy="566936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Az ellenőrzés tulajdonságai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52447"/>
            <a:ext cx="8387862" cy="4718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Támogató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típusú ellenőrzés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Wingdings" panose="05000000000000000000" pitchFamily="2" charset="2"/>
              </a:rPr>
              <a:t>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(nincs szankciós vonatkozása)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Ellenőrzési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év közben is javítja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pénzügyi adatok minőségét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Wingdings" panose="05000000000000000000" pitchFamily="2" charset="2"/>
              </a:rPr>
              <a:t> (közbenső megállapítások)</a:t>
            </a:r>
            <a:endParaRPr lang="hu-HU" cap="none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Jelentés készítéssel zárul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Wingdings" panose="05000000000000000000" pitchFamily="2" charset="2"/>
              </a:rPr>
              <a:t>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intézkedési terv készítési kötelezettség (ellenőrzöttek részéről)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megtett intézkedéseket </a:t>
            </a:r>
            <a:r>
              <a:rPr lang="hu-HU" b="1" cap="none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utóellenőrzés</a:t>
            </a:r>
            <a:r>
              <a:rPr lang="hu-HU" cap="none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formájában vizsgálja</a:t>
            </a:r>
          </a:p>
          <a:p>
            <a:pPr marL="0" indent="0">
              <a:buNone/>
            </a:pPr>
            <a:endParaRPr lang="hu-HU" sz="2000" cap="none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0" indent="0" algn="just">
              <a:buNone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Szakmai támogatást nyújt a feltárt hibák kijavításához, így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támogató jelleggel erősítheti a pénzügyi fegyelmet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</a:t>
            </a:r>
          </a:p>
          <a:p>
            <a:endParaRPr lang="hu-HU" cap="none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39097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141606" y="296214"/>
            <a:ext cx="8230694" cy="6145323"/>
          </a:xfrm>
        </p:spPr>
        <p:txBody>
          <a:bodyPr/>
          <a:lstStyle/>
          <a:p>
            <a:pPr algn="just"/>
            <a:r>
              <a:rPr lang="hu-HU" sz="2400" b="1" u="sng" cap="none" dirty="0">
                <a:latin typeface="+mn-lt"/>
              </a:rPr>
              <a:t>Önkormányzatok éves költségvetési beszámolóinak ellenőrzése </a:t>
            </a:r>
          </a:p>
          <a:p>
            <a:pPr marL="0" lvl="1" indent="0" algn="just">
              <a:lnSpc>
                <a:spcPct val="100000"/>
              </a:lnSpc>
              <a:buClr>
                <a:schemeClr val="accent1"/>
              </a:buClr>
              <a:buNone/>
            </a:pPr>
            <a:r>
              <a:rPr lang="hu-HU" sz="1800" dirty="0">
                <a:solidFill>
                  <a:srgbClr val="407378">
                    <a:alpha val="99000"/>
                  </a:srgbClr>
                </a:solidFill>
                <a:latin typeface="+mn-lt"/>
                <a:ea typeface="Montserrat SemiBold"/>
                <a:cs typeface="Montserrat SemiBold"/>
              </a:rPr>
              <a:t>	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Az </a:t>
            </a:r>
            <a:r>
              <a:rPr lang="hu-HU" sz="1800" b="1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Áht. 59. § </a:t>
            </a:r>
            <a:r>
              <a:rPr lang="hu-HU" sz="1800" dirty="0">
                <a:solidFill>
                  <a:schemeClr val="tx1"/>
                </a:solidFill>
                <a:latin typeface="+mn-lt"/>
                <a:ea typeface="Montserrat SemiBold"/>
                <a:cs typeface="Montserrat SemiBold"/>
              </a:rPr>
              <a:t>alapján 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a kincstár a helyi önkormányzat éves 	költségvetési beszámolója alapján az </a:t>
            </a:r>
            <a:r>
              <a:rPr lang="hu-HU" sz="1800" dirty="0" err="1">
                <a:solidFill>
                  <a:schemeClr val="tx1"/>
                </a:solidFill>
                <a:latin typeface="+mn-lt"/>
              </a:rPr>
              <a:t>Ákr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. szerinti hatósági ellenőrzés 	keretében felülvizsgálja a támogatások elszámolását, felhasználását. </a:t>
            </a:r>
          </a:p>
          <a:p>
            <a:pPr marL="0" lvl="1" indent="0" algn="just">
              <a:lnSpc>
                <a:spcPct val="100000"/>
              </a:lnSpc>
              <a:buClr>
                <a:schemeClr val="accent1"/>
              </a:buClr>
              <a:buNone/>
            </a:pPr>
            <a:endParaRPr lang="hu-HU" sz="1800" dirty="0">
              <a:solidFill>
                <a:srgbClr val="407378"/>
              </a:solidFill>
              <a:latin typeface="+mn-lt"/>
            </a:endParaRPr>
          </a:p>
          <a:p>
            <a:pPr algn="just">
              <a:buFont typeface="+mj-lt"/>
              <a:buAutoNum type="romanUcPeriod" startAt="2"/>
            </a:pPr>
            <a:r>
              <a:rPr lang="hu-HU" sz="2400" b="1" u="sng" cap="none" dirty="0">
                <a:latin typeface="+mn-lt"/>
              </a:rPr>
              <a:t>Szabályszerűségi pénzügyi ellenőrzés</a:t>
            </a:r>
          </a:p>
          <a:p>
            <a:pPr marL="0" indent="0" algn="just">
              <a:buNone/>
            </a:pPr>
            <a:r>
              <a:rPr lang="hu-HU" cap="none" dirty="0">
                <a:solidFill>
                  <a:srgbClr val="407378">
                    <a:alpha val="99000"/>
                  </a:srgbClr>
                </a:solidFill>
                <a:latin typeface="+mn-lt"/>
              </a:rPr>
              <a:t>	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Az </a:t>
            </a:r>
            <a:r>
              <a:rPr lang="hu-HU" b="1" cap="none" dirty="0">
                <a:solidFill>
                  <a:schemeClr val="tx1"/>
                </a:solidFill>
                <a:latin typeface="+mn-lt"/>
              </a:rPr>
              <a:t>Áht. 68/B. § </a:t>
            </a:r>
            <a:r>
              <a:rPr lang="hu-HU" cap="none" dirty="0">
                <a:solidFill>
                  <a:schemeClr val="tx1"/>
                </a:solidFill>
                <a:latin typeface="+mn-lt"/>
              </a:rPr>
              <a:t>alapján a kincstár ellenőrzési jogköre a helyi 	önkormányzat, nemzetiségi 	önkormányzat, társulás, térségi fejlesztési 	tanács és az általuk irányított költségvetési szerv</a:t>
            </a:r>
          </a:p>
          <a:p>
            <a:pPr marL="536972" lvl="2" indent="0" algn="just">
              <a:buClrTx/>
              <a:buNone/>
            </a:pPr>
            <a:r>
              <a:rPr lang="hu-HU" sz="1800" i="1" dirty="0">
                <a:solidFill>
                  <a:schemeClr val="tx1"/>
                </a:solidFill>
                <a:latin typeface="+mn-lt"/>
              </a:rPr>
              <a:t>	a) 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számviteli szabályok szerinti könyvvezetési kötelezettségének,</a:t>
            </a:r>
          </a:p>
          <a:p>
            <a:pPr marL="536972" lvl="2" indent="0" algn="just">
              <a:buClrTx/>
              <a:buNone/>
            </a:pPr>
            <a:r>
              <a:rPr lang="hu-HU" sz="1800" i="1" dirty="0">
                <a:solidFill>
                  <a:schemeClr val="tx1"/>
                </a:solidFill>
                <a:latin typeface="+mn-lt"/>
              </a:rPr>
              <a:t>	b) 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a 70. alcím alapján teljesítendő adatszolgáltatási kötelezettségek 	    szabályszerű teljesítésének,</a:t>
            </a:r>
          </a:p>
          <a:p>
            <a:pPr marL="536972" lvl="2" indent="0" algn="just">
              <a:buClrTx/>
              <a:buNone/>
            </a:pPr>
            <a:r>
              <a:rPr lang="hu-HU" sz="1800" i="1" dirty="0">
                <a:solidFill>
                  <a:schemeClr val="tx1"/>
                </a:solidFill>
                <a:latin typeface="+mn-lt"/>
              </a:rPr>
              <a:t>	c) 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az éves költségvetési beszámoló megbízható, valós összképének</a:t>
            </a:r>
          </a:p>
          <a:p>
            <a:pPr marL="536972" lvl="2" indent="0" algn="just">
              <a:buClrTx/>
              <a:buNone/>
            </a:pPr>
            <a:r>
              <a:rPr lang="hu-HU" sz="1800" dirty="0">
                <a:solidFill>
                  <a:schemeClr val="tx1"/>
                </a:solidFill>
                <a:latin typeface="+mn-lt"/>
              </a:rPr>
              <a:t>	d) az </a:t>
            </a:r>
            <a:r>
              <a:rPr lang="hu-HU" sz="1800" dirty="0" err="1">
                <a:solidFill>
                  <a:schemeClr val="tx1"/>
                </a:solidFill>
                <a:latin typeface="+mn-lt"/>
              </a:rPr>
              <a:t>Mötv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.-</a:t>
            </a:r>
            <a:r>
              <a:rPr lang="hu-HU" sz="1800" dirty="0" err="1">
                <a:solidFill>
                  <a:schemeClr val="tx1"/>
                </a:solidFill>
                <a:latin typeface="+mn-lt"/>
              </a:rPr>
              <a:t>ben</a:t>
            </a:r>
            <a:r>
              <a:rPr lang="hu-HU" sz="1800" dirty="0">
                <a:solidFill>
                  <a:schemeClr val="tx1"/>
                </a:solidFill>
                <a:latin typeface="+mn-lt"/>
              </a:rPr>
              <a:t> meghatározott kormányhivatali eljárás során a 23. § 	    (2b) bekezdés b) pontja szerinti 	kötelezettség közgazdasági 	    megalapozottságának</a:t>
            </a:r>
          </a:p>
          <a:p>
            <a:pPr marL="0" indent="0" algn="just">
              <a:buNone/>
            </a:pPr>
            <a:r>
              <a:rPr lang="hu-HU" cap="none" dirty="0">
                <a:solidFill>
                  <a:schemeClr val="tx1"/>
                </a:solidFill>
                <a:latin typeface="+mn-lt"/>
              </a:rPr>
              <a:t>	vizsgálatára terjed ki.</a:t>
            </a:r>
          </a:p>
        </p:txBody>
      </p:sp>
    </p:spTree>
    <p:extLst>
      <p:ext uri="{BB962C8B-B14F-4D97-AF65-F5344CB8AC3E}">
        <p14:creationId xmlns:p14="http://schemas.microsoft.com/office/powerpoint/2010/main" val="154677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715" y="487134"/>
            <a:ext cx="8229600" cy="566936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Éves terv elkészítése, végrehajtása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88837"/>
            <a:ext cx="8229600" cy="480669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ellenőrzéseket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éves ellenőrzési terv alapján végzi a Kincstár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 Az ellenőrzésre történő kiválasztást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kockázati szintfelmérés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előzi meg, ennek során a Nemzetgazdasági Minisztériummal egyeztetett szempontok és súlyok szerint történik a kockázati tényezők meghatározása és pontozása, valamint az önkormányzatok kockázat szerinti rangsorolása (korábban elvárás volt az eredmény </a:t>
            </a:r>
            <a:r>
              <a:rPr lang="hu-HU" cap="none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kivetíthetősége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, ez később megszűnt, így a véletlenszerűség követelménye kevésbé hangsúlyos, felváltotta a kockázatosabb minta választás).</a:t>
            </a:r>
          </a:p>
          <a:p>
            <a:pPr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2024-től a hangsúly a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vagyon vizsgálatára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tolódik.</a:t>
            </a:r>
          </a:p>
          <a:p>
            <a:pPr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ellenőrzési év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július 1 - június 30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-áig tart.</a:t>
            </a:r>
          </a:p>
          <a:p>
            <a:pPr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ellenőrzések alapján készített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jelentések az önkormányzatok képviselő testületeinek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kerülnek benyújtásra a zárszámadási rendelet benyújtásával egyidejűleg. </a:t>
            </a:r>
          </a:p>
          <a:p>
            <a:pPr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intézkedési tervek 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végrehajtásának ellenőrzésére az </a:t>
            </a:r>
            <a:r>
              <a:rPr lang="hu-HU" b="1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utóellenőrzések</a:t>
            </a:r>
            <a:r>
              <a:rPr lang="hu-HU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alkalmával kerül sor.</a:t>
            </a:r>
          </a:p>
          <a:p>
            <a:endParaRPr lang="hu-HU" sz="2000" dirty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66828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65517" y="1207905"/>
            <a:ext cx="8574072" cy="52860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chemeClr val="tx2"/>
                </a:solidFill>
                <a:latin typeface="+mn-lt"/>
              </a:rPr>
              <a:t>Az államháztartásról szóló 2011. évi CXCV. törvény (Áht.)</a:t>
            </a:r>
          </a:p>
          <a:p>
            <a:pPr algn="just"/>
            <a:endParaRPr lang="hu-HU" dirty="0">
              <a:solidFill>
                <a:schemeClr val="tx2"/>
              </a:solidFill>
              <a:latin typeface="+mn-lt"/>
            </a:endParaRP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61. § (1)-(3) bekezdése (az államháztartási kontroll célja, a külső ellenőrzéssel kapcsolatos feladat)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tx2"/>
                </a:solidFill>
                <a:latin typeface="+mn-lt"/>
              </a:rPr>
              <a:t>68/B. §-a (a kincstári ellenőrzés jogköre)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91. § (1), (3) és (4) bekezdései (zárszámadás az államháztartás önkormányzati alrendszerében)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107-108. §-</a:t>
            </a:r>
            <a:r>
              <a:rPr lang="hu-HU" dirty="0" err="1">
                <a:solidFill>
                  <a:schemeClr val="tx2"/>
                </a:solidFill>
                <a:latin typeface="+mn-lt"/>
              </a:rPr>
              <a:t>ai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 (adatszolgáltatási kötelezettségek)</a:t>
            </a:r>
          </a:p>
          <a:p>
            <a:pPr lvl="1" indent="0" algn="just"/>
            <a:endParaRPr lang="hu-HU" dirty="0">
              <a:solidFill>
                <a:schemeClr val="tx2"/>
              </a:solidFill>
              <a:latin typeface="+mn-lt"/>
            </a:endParaRPr>
          </a:p>
          <a:p>
            <a:pPr lvl="1" indent="0" algn="just"/>
            <a:endParaRPr lang="hu-HU" dirty="0">
              <a:solidFill>
                <a:schemeClr val="tx2"/>
              </a:solidFill>
              <a:latin typeface="+mn-lt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chemeClr val="tx2"/>
                </a:solidFill>
                <a:latin typeface="+mn-lt"/>
              </a:rPr>
              <a:t>Az államháztartásról szóló törvény végrehajtásáról rendelkező 368/2011. (XII. 31.) Korm.rendelet (</a:t>
            </a:r>
            <a:r>
              <a:rPr lang="hu-HU" b="1" dirty="0" err="1">
                <a:solidFill>
                  <a:schemeClr val="tx2"/>
                </a:solidFill>
                <a:latin typeface="+mn-lt"/>
              </a:rPr>
              <a:t>Ávr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.)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hu-HU" dirty="0">
              <a:solidFill>
                <a:schemeClr val="tx2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tx2"/>
                </a:solidFill>
                <a:latin typeface="+mn-lt"/>
              </a:rPr>
              <a:t>115/A-115/F. §-</a:t>
            </a:r>
            <a:r>
              <a:rPr lang="hu-HU" b="1" dirty="0" err="1">
                <a:solidFill>
                  <a:schemeClr val="tx2"/>
                </a:solidFill>
                <a:latin typeface="+mn-lt"/>
              </a:rPr>
              <a:t>ai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 (a kincstári ellenőrzés részletszabályai)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167/M. § (1) és (3) bekezdései (rendszeres bejelentési, adatszolgáltatási kötelezettségek)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168-171. § -</a:t>
            </a:r>
            <a:r>
              <a:rPr lang="hu-HU" dirty="0" err="1">
                <a:solidFill>
                  <a:schemeClr val="tx2"/>
                </a:solidFill>
                <a:latin typeface="+mn-lt"/>
              </a:rPr>
              <a:t>ai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 (kötelezettségek teljesítésének módjai és időpontjai)</a:t>
            </a:r>
          </a:p>
          <a:p>
            <a:pPr marL="257175" indent="-257175">
              <a:buFont typeface="Courier New" panose="02070309020205020404" pitchFamily="49" charset="0"/>
              <a:buChar char="o"/>
            </a:pPr>
            <a:endParaRPr lang="hu-HU" b="1" dirty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 defTabSz="685800"/>
            <a:endParaRPr lang="hu-HU" sz="15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1741504" y="362300"/>
            <a:ext cx="4949261" cy="731520"/>
          </a:xfrm>
        </p:spPr>
        <p:txBody>
          <a:bodyPr>
            <a:normAutofit/>
          </a:bodyPr>
          <a:lstStyle/>
          <a:p>
            <a:pPr algn="ctr"/>
            <a:r>
              <a:rPr lang="hu-HU" sz="2400" cap="none" dirty="0">
                <a:latin typeface="+mn-lt"/>
                <a:cs typeface="Times New Roman" panose="02020603050405020304" pitchFamily="18" charset="0"/>
              </a:rPr>
              <a:t>Jogszabályi  felhatalmazás</a:t>
            </a:r>
            <a:r>
              <a:rPr lang="hu-HU" sz="2100" dirty="0"/>
              <a:t/>
            </a:r>
            <a:br>
              <a:rPr lang="hu-HU" sz="2100" dirty="0"/>
            </a:br>
            <a:endParaRPr lang="hu-HU" sz="2100" dirty="0"/>
          </a:p>
        </p:txBody>
      </p:sp>
    </p:spTree>
    <p:extLst>
      <p:ext uri="{BB962C8B-B14F-4D97-AF65-F5344CB8AC3E}">
        <p14:creationId xmlns:p14="http://schemas.microsoft.com/office/powerpoint/2010/main" val="208774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7389" y="366887"/>
            <a:ext cx="8363600" cy="832739"/>
          </a:xfrm>
        </p:spPr>
        <p:txBody>
          <a:bodyPr>
            <a:normAutofit/>
          </a:bodyPr>
          <a:lstStyle/>
          <a:p>
            <a:r>
              <a:rPr lang="hu-HU" sz="2100" dirty="0"/>
              <a:t/>
            </a:r>
            <a:br>
              <a:rPr lang="hu-HU" sz="2100" dirty="0"/>
            </a:br>
            <a:endParaRPr lang="hu-HU" sz="21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393448" y="2336426"/>
            <a:ext cx="666625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defTabSz="685800"/>
            <a:endParaRPr lang="hu-HU" sz="1350" b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195040" y="0"/>
            <a:ext cx="8570892" cy="62145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hu-HU" sz="2400" b="1" dirty="0">
                <a:solidFill>
                  <a:schemeClr val="tx2"/>
                </a:solidFill>
                <a:latin typeface="+mn-lt"/>
              </a:rPr>
              <a:t>A 2024. évi kincstári ellenőrzés tapasztalatai</a:t>
            </a:r>
          </a:p>
          <a:p>
            <a:pPr algn="just"/>
            <a:endParaRPr lang="hu-HU" sz="800" b="1" dirty="0">
              <a:solidFill>
                <a:schemeClr val="tx2"/>
              </a:solidFill>
              <a:latin typeface="+mn-lt"/>
            </a:endParaRPr>
          </a:p>
          <a:p>
            <a:pPr algn="just"/>
            <a:endParaRPr lang="hu-HU" sz="400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hu-HU" dirty="0">
                <a:solidFill>
                  <a:schemeClr val="tx2"/>
                </a:solidFill>
                <a:latin typeface="+mn-lt"/>
              </a:rPr>
              <a:t>A 2024. évi ellenőrzési évben az önkormányzati alrendszer ellenőrzött szervezeteinél az előző ellenőrzési időszakhoz képest (2023) összességében nőtt a megállapított hibák száma. </a:t>
            </a:r>
          </a:p>
          <a:p>
            <a:pPr algn="just"/>
            <a:endParaRPr lang="hu-HU" sz="800" dirty="0">
              <a:solidFill>
                <a:schemeClr val="tx2"/>
              </a:solidFill>
              <a:latin typeface="+mn-lt"/>
            </a:endParaRPr>
          </a:p>
          <a:p>
            <a:pPr marL="214313" indent="-214313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hu-HU" dirty="0" smtClean="0">
                <a:solidFill>
                  <a:schemeClr val="tx1"/>
                </a:solidFill>
                <a:latin typeface="+mn-lt"/>
              </a:rPr>
              <a:t>Az </a:t>
            </a:r>
            <a:r>
              <a:rPr lang="hu-HU" dirty="0">
                <a:solidFill>
                  <a:schemeClr val="tx1"/>
                </a:solidFill>
                <a:latin typeface="+mn-lt"/>
              </a:rPr>
              <a:t>ellenőrzési jelentésekben </a:t>
            </a:r>
            <a:r>
              <a:rPr lang="hu-HU" b="1" dirty="0">
                <a:solidFill>
                  <a:schemeClr val="tx1"/>
                </a:solidFill>
                <a:latin typeface="+mn-lt"/>
              </a:rPr>
              <a:t>8.986 db hibát fogalmaztak meg </a:t>
            </a:r>
            <a:r>
              <a:rPr lang="hu-HU" dirty="0">
                <a:solidFill>
                  <a:schemeClr val="tx1"/>
                </a:solidFill>
                <a:latin typeface="+mn-lt"/>
              </a:rPr>
              <a:t>az ellenőrök, amiből 5.980 hiba a belső kontrollrendszert (66,55%), 2.062 db a könyvvezetést és adatszolgáltatást (22,94%), valamint 944 db hiba az éves költségvetési beszámolót (10,51%) </a:t>
            </a:r>
            <a:r>
              <a:rPr lang="hu-HU" dirty="0" smtClean="0">
                <a:solidFill>
                  <a:schemeClr val="tx1"/>
                </a:solidFill>
                <a:latin typeface="+mn-lt"/>
              </a:rPr>
              <a:t>érintette (4.717 db menet közben javításra került).</a:t>
            </a:r>
            <a:endParaRPr lang="hu-HU" dirty="0">
              <a:solidFill>
                <a:schemeClr val="tx1"/>
              </a:solidFill>
              <a:latin typeface="+mn-lt"/>
            </a:endParaRPr>
          </a:p>
          <a:p>
            <a:pPr marL="214313" indent="-214313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belső kontrollrendszer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tekintetében ugyan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kevesebb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, de a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könyvvezetést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 és a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beszámolót érintő hibák nagyobb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arányban fordultak elő. Ez a növekedés annak tudható be, hogy az ellenőrzésre kockázati alapon – előző ellenőrzési időszakkal szemben, ahol véletlenszerű kiválasztás volt – kerültek kiválasztásra a szervezetek.</a:t>
            </a:r>
          </a:p>
          <a:p>
            <a:pPr marL="214313" indent="-214313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A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lezárt </a:t>
            </a:r>
            <a:r>
              <a:rPr lang="hu-HU" b="1" dirty="0" smtClean="0">
                <a:solidFill>
                  <a:schemeClr val="tx2"/>
                </a:solidFill>
                <a:latin typeface="+mn-lt"/>
              </a:rPr>
              <a:t>jelentések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összességében kevesebb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hibát és javaslatot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tartalmaztak </a:t>
            </a:r>
            <a:r>
              <a:rPr lang="hu-HU" dirty="0" smtClean="0">
                <a:solidFill>
                  <a:schemeClr val="tx2"/>
                </a:solidFill>
                <a:latin typeface="+mn-lt"/>
              </a:rPr>
              <a:t>a megállapítottnál, annak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köszönhetően, hogy az ellenőrzött szervezetek már a közbenső megállapítások és javaslatok táblázat kiküldése, valamint a jelentéstervezet kiküldése előtt is javították a feltárt hibák nagy százalékát.</a:t>
            </a:r>
          </a:p>
          <a:p>
            <a:pPr marL="214313" indent="-214313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Mindösszesen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a jelentéstervezetek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3,41 %-ára érkezett az ellenőrzött szervektől észrevétel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, amelyek egyeztetése után a jelentések kiküldésre kerültek a jogszabályi előírásoknak megfelelő határidő betartásával</a:t>
            </a:r>
            <a:r>
              <a:rPr lang="hu-HU" dirty="0">
                <a:solidFill>
                  <a:srgbClr val="407378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58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3448" y="466310"/>
            <a:ext cx="8363600" cy="864244"/>
          </a:xfrm>
        </p:spPr>
        <p:txBody>
          <a:bodyPr>
            <a:norm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Az</a:t>
            </a:r>
            <a:r>
              <a:rPr lang="hu-HU" sz="2400" dirty="0">
                <a:solidFill>
                  <a:schemeClr val="tx1"/>
                </a:solidFill>
                <a:latin typeface="+mn-lt"/>
              </a:rPr>
              <a:t> </a:t>
            </a:r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ellenőrzések során feltárt jellemző</a:t>
            </a:r>
            <a:r>
              <a:rPr lang="hu-HU" sz="2400" dirty="0">
                <a:solidFill>
                  <a:schemeClr val="tx1"/>
                </a:solidFill>
                <a:latin typeface="+mn-lt"/>
              </a:rPr>
              <a:t> </a:t>
            </a:r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hibák</a:t>
            </a:r>
            <a:r>
              <a:rPr lang="hu-HU" sz="2100" dirty="0">
                <a:solidFill>
                  <a:srgbClr val="407378"/>
                </a:solidFill>
              </a:rPr>
              <a:t/>
            </a:r>
            <a:br>
              <a:rPr lang="hu-HU" sz="2100" dirty="0">
                <a:solidFill>
                  <a:srgbClr val="407378"/>
                </a:solidFill>
              </a:rPr>
            </a:br>
            <a:endParaRPr lang="hu-HU" sz="2100" dirty="0">
              <a:solidFill>
                <a:srgbClr val="407378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285102" y="1422974"/>
            <a:ext cx="8471946" cy="46858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Az ellenőrzöttek a gazdasági eseményeket nem az </a:t>
            </a:r>
            <a:r>
              <a:rPr lang="hu-HU" dirty="0" err="1">
                <a:solidFill>
                  <a:schemeClr val="tx2"/>
                </a:solidFill>
                <a:latin typeface="+mn-lt"/>
              </a:rPr>
              <a:t>Áhsz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., illetve nem a 38/2013. NGM rendelet szerinti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könyvviteli számlán 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vették nyilvántartásba.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2"/>
              </a:solidFill>
              <a:latin typeface="+mn-lt"/>
            </a:endParaRPr>
          </a:p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részletező nyilvántartások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at nem, vagy nem az </a:t>
            </a:r>
            <a:r>
              <a:rPr lang="hu-HU" dirty="0" err="1">
                <a:solidFill>
                  <a:schemeClr val="tx2"/>
                </a:solidFill>
                <a:latin typeface="+mn-lt"/>
              </a:rPr>
              <a:t>Áhsz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. 14. mellékletében foglalt előírásoknak megfelelő tartalommal vezették.</a:t>
            </a:r>
          </a:p>
          <a:p>
            <a:pPr algn="just"/>
            <a:r>
              <a:rPr lang="hu-HU" dirty="0">
                <a:solidFill>
                  <a:schemeClr val="tx2"/>
                </a:solidFill>
                <a:latin typeface="+mn-lt"/>
              </a:rPr>
              <a:t> </a:t>
            </a:r>
          </a:p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2"/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2"/>
                </a:solidFill>
                <a:latin typeface="+mn-lt"/>
              </a:rPr>
              <a:t>zárlati feladatok</a:t>
            </a:r>
            <a:r>
              <a:rPr lang="hu-HU" dirty="0">
                <a:solidFill>
                  <a:schemeClr val="tx2"/>
                </a:solidFill>
                <a:latin typeface="+mn-lt"/>
              </a:rPr>
              <a:t>at nem, vagy nem a jogszabály szerinti tartalommal végezték el.</a:t>
            </a:r>
          </a:p>
          <a:p>
            <a:pPr marL="257175" indent="-257175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hu-HU" dirty="0">
                <a:solidFill>
                  <a:schemeClr val="tx2"/>
                </a:solidFill>
                <a:latin typeface="+mn-lt"/>
              </a:rPr>
              <a:t>Az Áht. 70. alcím alapján teljesítendő adatszolgáltatási kötelezettségek szabályszerű teljesítésének megsértését érintő hibák előfordulása alacsony, hasonlóan az előző időszakhoz.</a:t>
            </a:r>
          </a:p>
          <a:p>
            <a:pPr algn="just"/>
            <a:r>
              <a:rPr lang="hu-HU" dirty="0">
                <a:solidFill>
                  <a:schemeClr val="tx2"/>
                </a:solidFill>
                <a:latin typeface="+mn-lt"/>
              </a:rPr>
              <a:t>  </a:t>
            </a:r>
          </a:p>
          <a:p>
            <a:pPr algn="just"/>
            <a:r>
              <a:rPr lang="hu-HU" dirty="0">
                <a:solidFill>
                  <a:schemeClr val="tx2"/>
                </a:solidFill>
                <a:latin typeface="+mn-lt"/>
              </a:rPr>
              <a:t>Összességében, országos szinten a jelentésekben szereplő megállapított jelentős összegű hibák aránya mintegy 30,83 %.</a:t>
            </a:r>
          </a:p>
          <a:p>
            <a:pPr lvl="0"/>
            <a:endParaRPr lang="hu-HU" sz="1500" b="1" dirty="0">
              <a:solidFill>
                <a:schemeClr val="tx2"/>
              </a:solidFill>
              <a:latin typeface="Arial "/>
            </a:endParaRPr>
          </a:p>
          <a:p>
            <a:pPr lvl="0"/>
            <a:endParaRPr lang="hu-HU" sz="1500" b="1" dirty="0">
              <a:solidFill>
                <a:schemeClr val="tx2"/>
              </a:solidFill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304017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BDA67941-4AC7-8239-2D96-1244E23EDD7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50647" y="951139"/>
            <a:ext cx="6714690" cy="446339"/>
          </a:xfrm>
        </p:spPr>
        <p:txBody>
          <a:bodyPr/>
          <a:lstStyle/>
          <a:p>
            <a:r>
              <a:rPr lang="hu-HU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Montserrat Black"/>
              </a:rPr>
              <a:t>A feltárt hibák %-os megoszlásának aránya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26E810D-803C-4ACA-F0E1-059CC1336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6455288"/>
              </p:ext>
            </p:extLst>
          </p:nvPr>
        </p:nvGraphicFramePr>
        <p:xfrm>
          <a:off x="850647" y="1272582"/>
          <a:ext cx="6248422" cy="4908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070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206826" y="310110"/>
            <a:ext cx="8435369" cy="603913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leggyakrabban előforduló típushibák </a:t>
            </a:r>
            <a:r>
              <a:rPr lang="hu-HU" sz="24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/>
            </a:r>
            <a:br>
              <a:rPr lang="hu-HU" sz="24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endParaRPr lang="hu-HU" sz="2400" b="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206826" y="750146"/>
            <a:ext cx="8730347" cy="6024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belső kontrollrendszer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ellenőrzése alapján megállapítható, hogy országosan a vizsgált szempontok szerinti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hibák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aránya az összes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arányában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66,55 %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, tehát az előforduló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hibák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kétharmadát teszi ki.</a:t>
            </a:r>
          </a:p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legtöbb ellenőrzött szervezetnél tapasztalható volt a működést, gazdálkodást szabályozó belső szabályzatok hiánya, vagy hiányossága, a vezetői kontroll hiánya.</a:t>
            </a:r>
          </a:p>
          <a:p>
            <a:pPr algn="just"/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legszámottevőbb 3 típushiba előfordulása a következők szerint alakult az összes (61) típushiba arányában számolva:</a:t>
            </a:r>
          </a:p>
          <a:p>
            <a:pPr algn="just"/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számlarend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del nem rendelkezett, nem tartalmazta a vizsgált szervre vonatkozó sajátosságokat, vagy tartalma nem felelt meg a jogszabályi előírásoknak (327 db, 3,6%), </a:t>
            </a:r>
            <a:endParaRPr lang="hu-HU" dirty="0" smtClean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számviteli politika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nem készült, vagy tartalma nem felelt meg a jogszabályi előírásoknak, illetve nem tartalmazta a vizsgált szervre vonatkozó sajátosságokat (266 db, 2,9%),</a:t>
            </a:r>
          </a:p>
          <a:p>
            <a:pPr marL="214313" indent="-214313" algn="just">
              <a:buFontTx/>
              <a:buChar char="-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pénzkezelési szabályzat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nem készült, vagy tartalma nem felelt meg a jogszabályi előírásoknak (264 db, 2,9%).</a:t>
            </a:r>
          </a:p>
          <a:p>
            <a:pPr marL="214313" indent="-214313">
              <a:buFontTx/>
              <a:buChar char="-"/>
            </a:pPr>
            <a:endParaRPr lang="hu-HU" sz="1350" b="1" dirty="0">
              <a:solidFill>
                <a:schemeClr val="tx1"/>
              </a:solidFill>
              <a:latin typeface="Arial "/>
            </a:endParaRPr>
          </a:p>
          <a:p>
            <a:endParaRPr lang="hu-HU" sz="1500" dirty="0">
              <a:solidFill>
                <a:schemeClr val="tx1"/>
              </a:solidFill>
              <a:latin typeface="Arial "/>
            </a:endParaRPr>
          </a:p>
          <a:p>
            <a:endParaRPr lang="hu-HU" sz="1500" dirty="0">
              <a:solidFill>
                <a:schemeClr val="tx1"/>
              </a:solidFill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146492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2779" y="556425"/>
            <a:ext cx="8237904" cy="814238"/>
          </a:xfrm>
        </p:spPr>
        <p:txBody>
          <a:bodyPr>
            <a:norm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leggyakrabban előforduló típushibák </a:t>
            </a:r>
            <a:b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endParaRPr lang="hu-HU" sz="24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393447" y="2087656"/>
            <a:ext cx="8461441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defTabSz="685800"/>
            <a:endParaRPr lang="hu-HU" sz="13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292779" y="1411405"/>
            <a:ext cx="8461441" cy="41549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könyvvezetés ellenőrzése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alapján elmondható, hogy országosan a vizsgált szempontok szerinti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hibák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aránya az összes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22,94 %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-át teszi ki.</a:t>
            </a:r>
          </a:p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 </a:t>
            </a:r>
          </a:p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3 leggyakoribb típushiba előfordulása a következők szerint alakult az összes típushiba arányában számolva: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részletező nyilvántartások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at nem vezették, vagy vezetése nem felelt meg teljes körűen az </a:t>
            </a:r>
            <a:r>
              <a:rPr lang="hu-HU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Áhsz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 14. melléklet előírásainak (308 db, 3,4%),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kiválasztott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mintatételek elszámolása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nem, vagy nem teljes körűen felelt meg az </a:t>
            </a:r>
            <a:r>
              <a:rPr lang="hu-HU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Áhsz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., illetve a 38/2013. NGM rendelet előírásainak (285 db, 3,1%),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előirányzatok elszámolásá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nak megfelelősége nem biztosított (267 db, 2,9%).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u-HU" sz="1350" dirty="0">
              <a:latin typeface="+mn-lt"/>
              <a:sym typeface="Montserrat Black"/>
            </a:endParaRPr>
          </a:p>
        </p:txBody>
      </p:sp>
    </p:spTree>
    <p:extLst>
      <p:ext uri="{BB962C8B-B14F-4D97-AF65-F5344CB8AC3E}">
        <p14:creationId xmlns:p14="http://schemas.microsoft.com/office/powerpoint/2010/main" val="223588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741" y="232861"/>
            <a:ext cx="7616389" cy="512192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leggyakrabban előforduló típushibák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07573" y="1074510"/>
            <a:ext cx="8352725" cy="52629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éves költségvetési beszámoló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elkészítéséhez kapcsolódó ellenőrzés alapján elmondható, hogy a vizsgált szempontok szerint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10,51 %-</a:t>
            </a:r>
            <a:r>
              <a:rPr lang="hu-HU" dirty="0" err="1">
                <a:solidFill>
                  <a:schemeClr val="tx1">
                    <a:alpha val="99000"/>
                  </a:schemeClr>
                </a:solidFill>
                <a:latin typeface="+mn-lt"/>
              </a:rPr>
              <a:t>ot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 tesz ki a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hibák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aránya az összes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hibához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viszonyítva.</a:t>
            </a:r>
          </a:p>
          <a:p>
            <a:pPr algn="just"/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algn="just"/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3 </a:t>
            </a:r>
            <a:r>
              <a:rPr lang="hu-HU" dirty="0" smtClean="0">
                <a:solidFill>
                  <a:schemeClr val="tx1">
                    <a:alpha val="99000"/>
                  </a:schemeClr>
                </a:solidFill>
                <a:latin typeface="+mn-lt"/>
              </a:rPr>
              <a:t>leggyakoribb típushiba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következő:</a:t>
            </a:r>
          </a:p>
          <a:p>
            <a:pPr algn="just"/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mérleg részletező nyilvántartásokkal való alátámasztottsága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nem, vagy nem teljes körűen biztosított (221 db, 2,4%),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mérleg leltárral való alátámasztottsága 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nem, vagy nem teljes körűen biztosított (180 db, 2%),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az éves költségvetési beszámolóban </a:t>
            </a:r>
            <a:r>
              <a:rPr lang="hu-HU" b="1" dirty="0">
                <a:solidFill>
                  <a:schemeClr val="tx1">
                    <a:alpha val="99000"/>
                  </a:schemeClr>
                </a:solidFill>
                <a:latin typeface="+mn-lt"/>
              </a:rPr>
              <a:t>jelentős összegű, megbízható és valós összképet befolyásoló hibá</a:t>
            </a:r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t állapított meg az ellenőrzés (152 db, 1,7%)</a:t>
            </a:r>
          </a:p>
          <a:p>
            <a:pPr algn="just"/>
            <a:endParaRPr lang="hu-HU" dirty="0">
              <a:solidFill>
                <a:schemeClr val="tx1">
                  <a:alpha val="99000"/>
                </a:schemeClr>
              </a:solidFill>
              <a:latin typeface="+mn-lt"/>
            </a:endParaRPr>
          </a:p>
          <a:p>
            <a:pPr algn="just"/>
            <a:r>
              <a:rPr lang="hu-HU" dirty="0">
                <a:solidFill>
                  <a:schemeClr val="tx1">
                    <a:alpha val="99000"/>
                  </a:schemeClr>
                </a:solidFill>
                <a:latin typeface="+mn-lt"/>
              </a:rPr>
              <a:t>Megállapítható, hogy az éves beszámolót érintő típushibák már számottevően kisebb arányt képviselnek az előző évhez képest, köszönhetően az év közbeni javítások elvégzésének. </a:t>
            </a:r>
          </a:p>
          <a:p>
            <a:pPr defTabSz="685800"/>
            <a:endParaRPr lang="hu-HU" sz="1350" b="1" dirty="0">
              <a:solidFill>
                <a:schemeClr val="tx1"/>
              </a:solidFill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30908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74968" y="200340"/>
            <a:ext cx="7755127" cy="63055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7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 Legtöbbet előforduló típushibák I.</a:t>
            </a:r>
            <a:r>
              <a:rPr lang="hu-HU" sz="27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hu-HU" sz="27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hu-HU" sz="1000" dirty="0"/>
              <a:t>A 3 leggyakoribb hibán kívül </a:t>
            </a:r>
            <a:r>
              <a:rPr lang="hu-HU" sz="2100" dirty="0"/>
              <a:t/>
            </a:r>
            <a:br>
              <a:rPr lang="hu-HU" sz="2100" dirty="0"/>
            </a:br>
            <a:endParaRPr lang="hu-HU" sz="1200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7D4B49EE-7624-1016-2CD3-B28962E40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466009"/>
              </p:ext>
            </p:extLst>
          </p:nvPr>
        </p:nvGraphicFramePr>
        <p:xfrm>
          <a:off x="274968" y="830894"/>
          <a:ext cx="7755127" cy="59177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35615">
                  <a:extLst>
                    <a:ext uri="{9D8B030D-6E8A-4147-A177-3AD203B41FA5}">
                      <a16:colId xmlns:a16="http://schemas.microsoft.com/office/drawing/2014/main" val="2675040898"/>
                    </a:ext>
                  </a:extLst>
                </a:gridCol>
                <a:gridCol w="1119512">
                  <a:extLst>
                    <a:ext uri="{9D8B030D-6E8A-4147-A177-3AD203B41FA5}">
                      <a16:colId xmlns:a16="http://schemas.microsoft.com/office/drawing/2014/main" val="684741469"/>
                    </a:ext>
                  </a:extLst>
                </a:gridCol>
              </a:tblGrid>
              <a:tr h="13385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b="1" u="none" strike="noStrike" dirty="0">
                          <a:effectLst/>
                        </a:rPr>
                        <a:t>Belső kontrollrendszert érintő hibák</a:t>
                      </a:r>
                      <a:endParaRPr lang="hu-HU" sz="1000" b="1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Országos összesen (db)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003770904"/>
                  </a:ext>
                </a:extLst>
              </a:tr>
              <a:tr h="28129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Utalványozás nem történt, vagy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262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708890068"/>
                  </a:ext>
                </a:extLst>
              </a:tr>
              <a:tr h="47301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 dirty="0">
                          <a:effectLst/>
                        </a:rPr>
                        <a:t>A kötelezettségvállalás bizonylata  nem tartalmazta a pénzügyi ellenjegyzést, vagy annak dátumát, így nem igazolt, hogy minden esetben a kötelezettségvállalásra a pénzügyi ellenjegyzést követően került sor. </a:t>
                      </a:r>
                      <a:endParaRPr lang="hu-HU" sz="10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260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592011614"/>
                  </a:ext>
                </a:extLst>
              </a:tr>
              <a:tr h="26583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 dirty="0">
                          <a:effectLst/>
                        </a:rPr>
                        <a:t>Ellenőrzési nyomvonallal nem rendelkezett, vagy </a:t>
                      </a:r>
                      <a:r>
                        <a:rPr lang="hu-HU" sz="1000" u="none" strike="noStrike" dirty="0" err="1">
                          <a:effectLst/>
                        </a:rPr>
                        <a:t>tartalmilag</a:t>
                      </a:r>
                      <a:r>
                        <a:rPr lang="hu-HU" sz="1000" u="none" strike="noStrike" dirty="0">
                          <a:effectLst/>
                        </a:rPr>
                        <a:t> hiányos.</a:t>
                      </a:r>
                      <a:endParaRPr lang="hu-HU" sz="10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232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3432759248"/>
                  </a:ext>
                </a:extLst>
              </a:tr>
              <a:tr h="37827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 közérdekű adatokra vonatkozó elektronikus közzétételi kötelezettséget a Gazdálkodási adatok 1. pontjára vonatkozóan nem teljesítette.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228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352766389"/>
                  </a:ext>
                </a:extLst>
              </a:tr>
              <a:tr h="25447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Érvényesítés  nem történt, vagy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225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961156949"/>
                  </a:ext>
                </a:extLst>
              </a:tr>
              <a:tr h="42528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 § (2) bekezdés f) pont szerinti szabályzattal (gépjármű)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212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242487599"/>
                  </a:ext>
                </a:extLst>
              </a:tr>
              <a:tr h="34702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 dirty="0">
                          <a:effectLst/>
                        </a:rPr>
                        <a:t>Az </a:t>
                      </a:r>
                      <a:r>
                        <a:rPr lang="hu-HU" sz="1000" u="none" strike="noStrike" dirty="0" err="1">
                          <a:effectLst/>
                        </a:rPr>
                        <a:t>Ávr</a:t>
                      </a:r>
                      <a:r>
                        <a:rPr lang="hu-HU" sz="1000" u="none" strike="noStrike" dirty="0">
                          <a:effectLst/>
                        </a:rPr>
                        <a:t>. 13. § (2) bekezdés c) pont szerinti szabályzattal (kiküldetési) nem rendelkezett, vagy tartalma nem felelt meg a jogszabályban foglaltaknak.</a:t>
                      </a:r>
                      <a:endParaRPr lang="hu-HU" sz="10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202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667505567"/>
                  </a:ext>
                </a:extLst>
              </a:tr>
              <a:tr h="23219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Eszközök és a források értékelési szabályzata nem készült, vagy 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195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1864430351"/>
                  </a:ext>
                </a:extLst>
              </a:tr>
              <a:tr h="13385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 § (2) bekezdés h) pont szerinti szabályzattal (közérdekű adatok kezelése)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195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853825531"/>
                  </a:ext>
                </a:extLst>
              </a:tr>
              <a:tr h="334464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13.§ (2) bekezdés e) pont szerinti szabályzattal (reprezentációs)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191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985769708"/>
                  </a:ext>
                </a:extLst>
              </a:tr>
              <a:tr h="44411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 § (2) bekezdés d) pont szerinti szabályzattal (anyaggazdálkodási)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188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16001617"/>
                  </a:ext>
                </a:extLst>
              </a:tr>
              <a:tr h="286252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Teljesítésigazolás nem történt, vagy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179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1933811940"/>
                  </a:ext>
                </a:extLst>
              </a:tr>
              <a:tr h="13385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 § (2) bekezdés b) pont szerinti szabályzattal (beszerzési)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174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679505037"/>
                  </a:ext>
                </a:extLst>
              </a:tr>
              <a:tr h="25860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SZMSZ nem készült a jogszabályi előírás ellenére, vagy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>
                          <a:effectLst/>
                        </a:rPr>
                        <a:t>171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3684905187"/>
                  </a:ext>
                </a:extLst>
              </a:tr>
              <a:tr h="36509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Az Ávr. 13. § (2) bekezdés g) pont szerinti szabályzattal (telefonhasználati) nem rendelkezett, vagy tartalma nem felelt meg a jogszabályban foglaltaknak.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167</a:t>
                      </a:r>
                      <a:endParaRPr lang="hu-HU" sz="10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454507149"/>
                  </a:ext>
                </a:extLst>
              </a:tr>
              <a:tr h="35263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>
                          <a:effectLst/>
                        </a:rPr>
                        <a:t>Önköltségszámítás rendjére vonatkozó belső szabályzat nem készült, vagy tartalma nem felelt meg a jogszabályi előírásoknak.</a:t>
                      </a:r>
                      <a:endParaRPr lang="hu-HU" sz="10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163</a:t>
                      </a:r>
                      <a:endParaRPr lang="hu-HU" sz="1000" b="0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2194379298"/>
                  </a:ext>
                </a:extLst>
              </a:tr>
              <a:tr h="206746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000" u="none" strike="noStrike" dirty="0">
                          <a:effectLst/>
                        </a:rPr>
                        <a:t>A jogkörök gyakorlására jogosult személyekről és aláírás-mintájukról naprakész nyilvántartást nem vezetett.</a:t>
                      </a:r>
                      <a:endParaRPr lang="hu-HU" sz="10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000" u="none" strike="noStrike" dirty="0">
                          <a:effectLst/>
                        </a:rPr>
                        <a:t>160</a:t>
                      </a:r>
                      <a:endParaRPr lang="hu-HU" sz="10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74" marR="6374" marT="6374" marB="0" anchor="ctr"/>
                </a:tc>
                <a:extLst>
                  <a:ext uri="{0D108BD9-81ED-4DB2-BD59-A6C34878D82A}">
                    <a16:rowId xmlns:a16="http://schemas.microsoft.com/office/drawing/2014/main" val="47646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94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E02C12-771E-1830-43C6-CC262BBB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029" y="358265"/>
            <a:ext cx="8101826" cy="603913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Legtöbbet előforduló típushibák II.</a:t>
            </a:r>
            <a:b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hu-HU" sz="9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/>
            </a:r>
            <a:br>
              <a:rPr lang="hu-HU" sz="900" b="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endParaRPr lang="hu-HU" sz="900" b="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3718638E-8AF4-C0E1-2D9D-186AA5F07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34361"/>
              </p:ext>
            </p:extLst>
          </p:nvPr>
        </p:nvGraphicFramePr>
        <p:xfrm>
          <a:off x="294029" y="962178"/>
          <a:ext cx="8101826" cy="489370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85298">
                  <a:extLst>
                    <a:ext uri="{9D8B030D-6E8A-4147-A177-3AD203B41FA5}">
                      <a16:colId xmlns:a16="http://schemas.microsoft.com/office/drawing/2014/main" val="3596446880"/>
                    </a:ext>
                  </a:extLst>
                </a:gridCol>
                <a:gridCol w="816528">
                  <a:extLst>
                    <a:ext uri="{9D8B030D-6E8A-4147-A177-3AD203B41FA5}">
                      <a16:colId xmlns:a16="http://schemas.microsoft.com/office/drawing/2014/main" val="1628934519"/>
                    </a:ext>
                  </a:extLst>
                </a:gridCol>
              </a:tblGrid>
              <a:tr h="345338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b="1" u="none" strike="noStrike" dirty="0">
                          <a:effectLst/>
                        </a:rPr>
                        <a:t>A könyvvezetési és adatszolgáltatási kötelezettséget érintő hibák</a:t>
                      </a:r>
                      <a:endParaRPr lang="hu-HU" sz="1200" b="1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 Országos összesen (db)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2950475100"/>
                  </a:ext>
                </a:extLst>
              </a:tr>
              <a:tr h="435439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részletező nyilvántartásokat nem vezették, vagy vezetése nem felelt meg teljeskörűen az Áhsz. 14. melléklet előírásainak.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308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18729608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 dirty="0">
                          <a:effectLst/>
                        </a:rPr>
                        <a:t>A kiválasztott mintatételek elszámolása nem, vagy nem </a:t>
                      </a:r>
                      <a:r>
                        <a:rPr lang="hu-HU" sz="1200" u="none" strike="noStrike" dirty="0" err="1">
                          <a:effectLst/>
                        </a:rPr>
                        <a:t>teljeskörűen</a:t>
                      </a:r>
                      <a:r>
                        <a:rPr lang="hu-HU" sz="1200" u="none" strike="noStrike" dirty="0">
                          <a:effectLst/>
                        </a:rPr>
                        <a:t> felelt meg az </a:t>
                      </a:r>
                      <a:r>
                        <a:rPr lang="hu-HU" sz="1200" u="none" strike="noStrike" dirty="0" err="1">
                          <a:effectLst/>
                        </a:rPr>
                        <a:t>Áhsz</a:t>
                      </a:r>
                      <a:r>
                        <a:rPr lang="hu-HU" sz="1200" u="none" strike="noStrike" dirty="0">
                          <a:effectLst/>
                        </a:rPr>
                        <a:t>., illetve a 38/2013. NGM rendelet  előírásainak.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285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642758973"/>
                  </a:ext>
                </a:extLst>
              </a:tr>
              <a:tr h="348454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Az előirányzatok elszámolásának megfelelősége nem biztosított.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267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558213330"/>
                  </a:ext>
                </a:extLst>
              </a:tr>
              <a:tr h="491706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kiválasztott mintatételek alapbizonylatokkal való alátámasztottsága nem, vagy nem teljeskörűen biztosított (beleértve azt is, amikor a befogadott számla nem az ellenőrzött szerv nevére szól).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242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476195416"/>
                  </a:ext>
                </a:extLst>
              </a:tr>
              <a:tr h="405441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 dirty="0">
                          <a:effectLst/>
                        </a:rPr>
                        <a:t>Az </a:t>
                      </a:r>
                      <a:r>
                        <a:rPr lang="hu-HU" sz="1200" u="none" strike="noStrike" dirty="0" err="1">
                          <a:effectLst/>
                        </a:rPr>
                        <a:t>Áhsz</a:t>
                      </a:r>
                      <a:r>
                        <a:rPr lang="hu-HU" sz="1200" u="none" strike="noStrike" dirty="0">
                          <a:effectLst/>
                        </a:rPr>
                        <a:t> 53. § szerinti havi, negyedéves zárlati feladatok elvégzésére nem, vagy nem a jogszabály szerinti tartalommal került sor.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185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987795643"/>
                  </a:ext>
                </a:extLst>
              </a:tr>
              <a:tr h="426929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nyitó mérlegadatok előző évi leltáradatokkal való alátámasztottsága nem, vagy nem teljeskörűen biztosított.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184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367355415"/>
                  </a:ext>
                </a:extLst>
              </a:tr>
              <a:tr h="46159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személyi juttatások és járulékok nem, vagy nem teljeskörűen a bérfelhasználási összesítő alapján kerültek elszámolásra.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170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2372511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kiadások, költségek és ráfordítások, valamint a bevételek nagyságrendi ellenőrzése során az Áhsz. 24-27. § összefüggései nem teljeskörűen érvényesültek.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118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754010296"/>
                  </a:ext>
                </a:extLst>
              </a:tr>
              <a:tr h="405441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vizsgált szerv a beszámolóval le nem zárt időszakkal kapcsolatos könyvelési hibát nem az Áhsz. előírása alapján javította.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53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725420446"/>
                  </a:ext>
                </a:extLst>
              </a:tr>
              <a:tr h="446804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közhatalmi bevételek nem, vagy nem teljeskörűen az adó szakrendszerből nyert összesítő alapján kerültek elszámolásra.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hu-H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619531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89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>
          <a:xfrm>
            <a:off x="398859" y="1433145"/>
            <a:ext cx="7814116" cy="4153923"/>
          </a:xfrm>
        </p:spPr>
        <p:txBody>
          <a:bodyPr/>
          <a:lstStyle/>
          <a:p>
            <a:pPr marL="0" lvl="1" indent="0" algn="just" fontAlgn="base" hangingPunct="0">
              <a:buClr>
                <a:schemeClr val="accent1"/>
              </a:buClr>
              <a:buNone/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Áht. 57. § (1) A helyi önkormányzat az általános működéséhez és ágazati feladataihoz kapcsolódó 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támogatásokat a kincstár útján 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igényli, azok módosítását a kincstár útján kezdeményezi, azokról a kincstár útján mond le, és az éves költségvetési beszámolót megalapozó végleges adatszolgáltatást a kincstár útján teljesíti.</a:t>
            </a:r>
          </a:p>
          <a:p>
            <a:pPr marL="0" lvl="1" indent="0" algn="just" fontAlgn="base" hangingPunct="0">
              <a:buClr>
                <a:schemeClr val="accent1"/>
              </a:buClr>
              <a:buNone/>
            </a:pPr>
            <a:endParaRPr lang="hu-HU" sz="1800" dirty="0">
              <a:solidFill>
                <a:schemeClr val="tx1">
                  <a:alpha val="99000"/>
                </a:schemeClr>
              </a:solidFill>
              <a:latin typeface="+mn-lt"/>
              <a:ea typeface="Montserrat SemiBold"/>
              <a:cs typeface="Montserrat SemiBold"/>
            </a:endParaRPr>
          </a:p>
          <a:p>
            <a:pPr marL="0" lvl="1" indent="0" algn="just" fontAlgn="base" hangingPunct="0">
              <a:buClr>
                <a:schemeClr val="accent1"/>
              </a:buClr>
              <a:buNone/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Az Áht. 58. § (1) bekezdése szerint 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a helyi önkormányzat az éves költségvetési beszámolójában számol el a számára a költségvetési évben folyósított támogatásokkal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. (KGR-K11)</a:t>
            </a:r>
          </a:p>
          <a:p>
            <a:pPr marL="0" lvl="1" indent="0" algn="just" fontAlgn="base" hangingPunct="0">
              <a:buClr>
                <a:schemeClr val="accent1"/>
              </a:buClr>
              <a:buNone/>
            </a:pPr>
            <a:endParaRPr lang="hu-HU" sz="1800" dirty="0">
              <a:solidFill>
                <a:schemeClr val="tx1">
                  <a:alpha val="99000"/>
                </a:schemeClr>
              </a:solidFill>
              <a:latin typeface="+mn-lt"/>
              <a:ea typeface="Montserrat SemiBold"/>
              <a:cs typeface="Montserrat SemiBold"/>
            </a:endParaRPr>
          </a:p>
          <a:p>
            <a:pPr marL="0" lvl="1" indent="0" algn="just" fontAlgn="base" hangingPunct="0">
              <a:buClr>
                <a:schemeClr val="accent1"/>
              </a:buClr>
              <a:buNone/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A Kincstár területi szervein – 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vármegyei igazgatóságok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on – keresztül tesz eleget a helyi önkormányzatok központi költségvetés IX. fejezetéből származó támogatások felhasználására irányuló felülvizsgálati kötelezettségének (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elsőfok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ú hatóság). </a:t>
            </a:r>
          </a:p>
          <a:p>
            <a:pPr marL="0" lvl="1" indent="0" algn="just" fontAlgn="base" hangingPunct="0">
              <a:buClr>
                <a:schemeClr val="accent1"/>
              </a:buClr>
              <a:buNone/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Jogorvoslat során a Kincstár 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központi szerv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e jár el (</a:t>
            </a:r>
            <a:r>
              <a:rPr lang="hu-HU" sz="18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másodfok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SemiBold"/>
                <a:cs typeface="Montserrat SemiBold"/>
              </a:rPr>
              <a:t>ú hatóság).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quarter" idx="21"/>
          </p:nvPr>
        </p:nvSpPr>
        <p:spPr>
          <a:xfrm>
            <a:off x="392906" y="497177"/>
            <a:ext cx="7707904" cy="342900"/>
          </a:xfrm>
        </p:spPr>
        <p:txBody>
          <a:bodyPr/>
          <a:lstStyle/>
          <a:p>
            <a:pPr algn="ctr"/>
            <a:r>
              <a:rPr lang="hu-HU" sz="2400" u="sng" dirty="0">
                <a:solidFill>
                  <a:schemeClr val="accent1">
                    <a:alpha val="99000"/>
                  </a:schemeClr>
                </a:solidFill>
              </a:rPr>
              <a:t>Önkormányzatok éves költségvetési beszámolóinak ellenőrzése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242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E02C12-771E-1830-43C6-CC262BBB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708466"/>
            <a:ext cx="7081754" cy="603913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Legtöbbet előforduló típushibák III</a:t>
            </a:r>
            <a:r>
              <a:rPr lang="hu-HU" sz="2400" cap="none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.</a:t>
            </a:r>
            <a:endParaRPr lang="hu-HU" sz="2400" cap="non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25805DCA-E0D6-38DC-C4D2-493346CAD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591671"/>
              </p:ext>
            </p:extLst>
          </p:nvPr>
        </p:nvGraphicFramePr>
        <p:xfrm>
          <a:off x="343978" y="1788787"/>
          <a:ext cx="7902248" cy="363925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49403">
                  <a:extLst>
                    <a:ext uri="{9D8B030D-6E8A-4147-A177-3AD203B41FA5}">
                      <a16:colId xmlns:a16="http://schemas.microsoft.com/office/drawing/2014/main" val="2684380877"/>
                    </a:ext>
                  </a:extLst>
                </a:gridCol>
                <a:gridCol w="1052845">
                  <a:extLst>
                    <a:ext uri="{9D8B030D-6E8A-4147-A177-3AD203B41FA5}">
                      <a16:colId xmlns:a16="http://schemas.microsoft.com/office/drawing/2014/main" val="3742495788"/>
                    </a:ext>
                  </a:extLst>
                </a:gridCol>
              </a:tblGrid>
              <a:tr h="363048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b="1" u="none" strike="noStrike" dirty="0">
                          <a:effectLst/>
                        </a:rPr>
                        <a:t>Éves költségvetési beszámolót érintő hibák</a:t>
                      </a:r>
                      <a:endParaRPr lang="hu-HU" sz="1200" b="1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Országos összesen (db) 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2716565624"/>
                  </a:ext>
                </a:extLst>
              </a:tr>
              <a:tr h="346885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 dirty="0">
                          <a:effectLst/>
                        </a:rPr>
                        <a:t>A mérleg részletező nyilvántartásokkal való alátámasztottsága nem, vagy nem </a:t>
                      </a:r>
                      <a:r>
                        <a:rPr lang="hu-HU" sz="1200" u="none" strike="noStrike" dirty="0" err="1">
                          <a:effectLst/>
                        </a:rPr>
                        <a:t>teljeskörűen</a:t>
                      </a:r>
                      <a:r>
                        <a:rPr lang="hu-HU" sz="1200" u="none" strike="noStrike" dirty="0">
                          <a:effectLst/>
                        </a:rPr>
                        <a:t> biztosított.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221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68586362"/>
                  </a:ext>
                </a:extLst>
              </a:tr>
              <a:tr h="369085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mérleg leltárral való alátámasztottsága nem, vagy nem teljeskörűen biztosított.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180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2630430417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 dirty="0">
                          <a:effectLst/>
                        </a:rPr>
                        <a:t>Az Éves költségvetési beszámolóban jelentős összegű, megbízható és valós összképet befolyásoló hiba feltárásra került.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152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655298132"/>
                  </a:ext>
                </a:extLst>
              </a:tr>
              <a:tr h="491706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 dirty="0">
                          <a:effectLst/>
                        </a:rPr>
                        <a:t>Az </a:t>
                      </a:r>
                      <a:r>
                        <a:rPr lang="hu-HU" sz="1200" u="none" strike="noStrike" dirty="0" err="1">
                          <a:effectLst/>
                        </a:rPr>
                        <a:t>Áhsz</a:t>
                      </a:r>
                      <a:r>
                        <a:rPr lang="hu-HU" sz="1200" u="none" strike="noStrike" dirty="0">
                          <a:effectLst/>
                        </a:rPr>
                        <a:t> 53. § szerinti éves zárlati feladatok elvégzésére nem, vagy nem a jogszabály szerinti tartalommal került sor.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115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277544758"/>
                  </a:ext>
                </a:extLst>
              </a:tr>
              <a:tr h="32496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Az eredménykimutatást érintő gazdasági események nem teljeskörűen kerültek elszámolásra.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106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633059363"/>
                  </a:ext>
                </a:extLst>
              </a:tr>
              <a:tr h="39498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 maradványkimutatás adatai nem alátámasztottak, vagy nem megfelelőek.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35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2299581142"/>
                  </a:ext>
                </a:extLst>
              </a:tr>
              <a:tr h="33643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Az éves költségvetési beszámoló a jogszabály által meghatározott határidőre nem készült el.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>
                          <a:effectLst/>
                        </a:rPr>
                        <a:t>33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1644911132"/>
                  </a:ext>
                </a:extLst>
              </a:tr>
              <a:tr h="48693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200" u="none" strike="noStrike">
                          <a:effectLst/>
                        </a:rPr>
                        <a:t>Az ellenőrzési jelentéstervezet nem pénzügyileg jóváhagyott státuszú Éves költségvetési beszámolóból készült.</a:t>
                      </a:r>
                      <a:endParaRPr lang="hu-HU" sz="1200" b="0" i="0" u="none" strike="noStrike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200" u="none" strike="noStrike" dirty="0">
                          <a:effectLst/>
                        </a:rPr>
                        <a:t>18</a:t>
                      </a:r>
                      <a:endParaRPr lang="hu-HU" sz="1200" b="0" i="0" u="none" strike="noStrike" dirty="0">
                        <a:solidFill>
                          <a:srgbClr val="0044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55" marR="8855" marT="8855" marB="0" anchor="ctr"/>
                </a:tc>
                <a:extLst>
                  <a:ext uri="{0D108BD9-81ED-4DB2-BD59-A6C34878D82A}">
                    <a16:rowId xmlns:a16="http://schemas.microsoft.com/office/drawing/2014/main" val="324159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061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D8DD39-AF9B-35F3-5419-6F3A7EB3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805" y="110269"/>
            <a:ext cx="8363600" cy="805217"/>
          </a:xfrm>
        </p:spPr>
        <p:txBody>
          <a:bodyPr>
            <a:normAutofit/>
          </a:bodyPr>
          <a:lstStyle/>
          <a:p>
            <a:pPr algn="ctr"/>
            <a:r>
              <a:rPr lang="hu-HU" sz="2400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2023. évi ellenőrzések utóellenőrzései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6C5041E-D7EB-7C00-8D86-358C5A0FEF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3955" y="1147638"/>
            <a:ext cx="8364140" cy="512015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hu-HU" sz="1350" cap="none" dirty="0">
              <a:solidFill>
                <a:srgbClr val="407378"/>
              </a:solidFill>
              <a:latin typeface="+mj-lt"/>
              <a:sym typeface="Montserrat"/>
            </a:endParaRPr>
          </a:p>
          <a:p>
            <a:pPr algn="just">
              <a:lnSpc>
                <a:spcPct val="100000"/>
              </a:lnSpc>
            </a:pPr>
            <a:r>
              <a:rPr lang="hu-HU" cap="none" dirty="0">
                <a:solidFill>
                  <a:schemeClr val="tx1"/>
                </a:solidFill>
                <a:sym typeface="Montserrat"/>
              </a:rPr>
              <a:t>A 2024. évi kincstári ellenőrzési tervben a 2023. évi kincstári rendes ellenőrzések 100%-ára került utóellenőrzésre kapacitás betervezésre.</a:t>
            </a:r>
          </a:p>
          <a:p>
            <a:pPr algn="just">
              <a:lnSpc>
                <a:spcPct val="100000"/>
              </a:lnSpc>
            </a:pPr>
            <a:endParaRPr lang="hu-HU" cap="none" dirty="0">
              <a:solidFill>
                <a:schemeClr val="tx1"/>
              </a:solidFill>
              <a:sym typeface="Montserrat"/>
            </a:endParaRPr>
          </a:p>
          <a:p>
            <a:pPr algn="just">
              <a:lnSpc>
                <a:spcPct val="100000"/>
              </a:lnSpc>
            </a:pPr>
            <a:r>
              <a:rPr lang="hu-HU" cap="none" dirty="0">
                <a:solidFill>
                  <a:schemeClr val="tx1"/>
                </a:solidFill>
                <a:sym typeface="Montserrat"/>
              </a:rPr>
              <a:t>Az év közben alapított költségvetési szervek abban az esetben is ellenőrzésre kerültek a módszertanban foglaltak alapján, ha azok adatai az éves tervezés során még nem voltak ismertek. </a:t>
            </a:r>
          </a:p>
          <a:p>
            <a:pPr algn="just">
              <a:lnSpc>
                <a:spcPct val="100000"/>
              </a:lnSpc>
            </a:pPr>
            <a:endParaRPr lang="hu-HU" cap="none" dirty="0">
              <a:solidFill>
                <a:schemeClr val="tx1"/>
              </a:solidFill>
              <a:sym typeface="Montserrat"/>
            </a:endParaRPr>
          </a:p>
          <a:p>
            <a:pPr algn="just">
              <a:lnSpc>
                <a:spcPct val="100000"/>
              </a:lnSpc>
            </a:pPr>
            <a:r>
              <a:rPr lang="hu-HU" cap="none" dirty="0">
                <a:solidFill>
                  <a:schemeClr val="tx1"/>
                </a:solidFill>
                <a:sym typeface="Montserrat"/>
              </a:rPr>
              <a:t>Az utóellenőrzés keretében az ellenőrzött szervezetek által készített intézkedési tervek végrehajtásának ellenőrzései történtek meg.</a:t>
            </a:r>
          </a:p>
          <a:p>
            <a:pPr algn="just">
              <a:lnSpc>
                <a:spcPct val="100000"/>
              </a:lnSpc>
            </a:pPr>
            <a:endParaRPr lang="hu-HU" cap="none" dirty="0">
              <a:solidFill>
                <a:schemeClr val="tx1"/>
              </a:solidFill>
              <a:sym typeface="Montserrat"/>
            </a:endParaRPr>
          </a:p>
          <a:p>
            <a:pPr algn="just">
              <a:lnSpc>
                <a:spcPct val="100000"/>
              </a:lnSpc>
            </a:pPr>
            <a:r>
              <a:rPr lang="hu-HU" cap="none" dirty="0">
                <a:solidFill>
                  <a:schemeClr val="tx1"/>
                </a:solidFill>
                <a:sym typeface="Montserrat"/>
              </a:rPr>
              <a:t>Nem került sor utóellenőrzésre azon szervezetek esetében, melyek az utóellenőrzés kezdetéig megszűntek. </a:t>
            </a:r>
          </a:p>
          <a:p>
            <a:pPr algn="just">
              <a:lnSpc>
                <a:spcPct val="100000"/>
              </a:lnSpc>
            </a:pPr>
            <a:endParaRPr lang="hu-HU" cap="none" dirty="0">
              <a:solidFill>
                <a:schemeClr val="tx1"/>
              </a:solidFill>
              <a:sym typeface="Montserrat"/>
            </a:endParaRPr>
          </a:p>
          <a:p>
            <a:pPr algn="just">
              <a:lnSpc>
                <a:spcPct val="100000"/>
              </a:lnSpc>
            </a:pPr>
            <a:r>
              <a:rPr lang="hu-HU" b="1" cap="none" dirty="0">
                <a:solidFill>
                  <a:schemeClr val="tx1"/>
                </a:solidFill>
                <a:sym typeface="Montserrat"/>
              </a:rPr>
              <a:t>Az utóellenőrzések keretében az ellenőrzés megállapította, hogy az ellenőrzött szervek jellemzően igyekeztek a jó gyakorlatot követni, amely a beszámolók adattartalma megbízhatóságának javulásához nagymértékben hozzájárult. </a:t>
            </a:r>
          </a:p>
          <a:p>
            <a:pPr algn="just">
              <a:lnSpc>
                <a:spcPct val="100000"/>
              </a:lnSpc>
            </a:pPr>
            <a:endParaRPr lang="hu-HU" sz="1350" cap="none" dirty="0">
              <a:solidFill>
                <a:srgbClr val="407378"/>
              </a:solidFill>
              <a:latin typeface="+mj-lt"/>
              <a:sym typeface="Montserrat"/>
            </a:endParaRPr>
          </a:p>
          <a:p>
            <a:endParaRPr lang="hu-HU" sz="13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302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ím 1">
            <a:extLst>
              <a:ext uri="{FF2B5EF4-FFF2-40B4-BE49-F238E27FC236}">
                <a16:creationId xmlns:a16="http://schemas.microsoft.com/office/drawing/2014/main" id="{2847404E-0FBC-F76F-B501-99F9F90BF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076" y="2508533"/>
            <a:ext cx="8363600" cy="805217"/>
          </a:xfrm>
        </p:spPr>
        <p:txBody>
          <a:bodyPr>
            <a:normAutofit/>
          </a:bodyPr>
          <a:lstStyle>
            <a:lvl1pPr algn="l">
              <a:defRPr sz="3600">
                <a:latin typeface="+mj-lt"/>
              </a:defRPr>
            </a:lvl1pPr>
          </a:lstStyle>
          <a:p>
            <a:r>
              <a:rPr lang="hu-HU" sz="3200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310474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1520" y="1015860"/>
            <a:ext cx="8640960" cy="4861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u-HU" sz="4000" dirty="0">
              <a:latin typeface="+mn-lt"/>
              <a:cs typeface="Arial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706996" y="591128"/>
            <a:ext cx="734481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lnSpc>
                <a:spcPct val="90000"/>
              </a:lnSpc>
            </a:pPr>
            <a:r>
              <a:rPr lang="hu-HU" sz="2400" b="1" dirty="0">
                <a:solidFill>
                  <a:schemeClr val="tx1">
                    <a:alpha val="99000"/>
                  </a:schemeClr>
                </a:solidFill>
                <a:latin typeface="+mn-lt"/>
                <a:ea typeface="Montserrat Black"/>
                <a:cs typeface="Montserrat Black"/>
                <a:sym typeface="Montserrat Black"/>
              </a:rPr>
              <a:t>Felülvizsgálat célja</a:t>
            </a:r>
          </a:p>
        </p:txBody>
      </p:sp>
      <p:sp>
        <p:nvSpPr>
          <p:cNvPr id="2" name="Téglalap 1"/>
          <p:cNvSpPr/>
          <p:nvPr/>
        </p:nvSpPr>
        <p:spPr>
          <a:xfrm>
            <a:off x="467544" y="1772816"/>
            <a:ext cx="842493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hu-HU" sz="2000" u="sng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 kincstári felülvizsgálat, ellenőrzés célja: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 támogatások, hozzájárulások </a:t>
            </a:r>
            <a:r>
              <a:rPr lang="hu-HU" sz="20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igénybevétele </a:t>
            </a:r>
            <a:r>
              <a:rPr lang="hu-HU" sz="2000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szabályszerűség</a:t>
            </a:r>
            <a:r>
              <a:rPr lang="hu-HU" sz="20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ének </a:t>
            </a: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biztosítása,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 közpénzek </a:t>
            </a:r>
            <a:r>
              <a:rPr lang="hu-HU" sz="20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jogosulatlan felhasználásának megakadályozása</a:t>
            </a: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,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 közpénzek racionális, </a:t>
            </a:r>
            <a:r>
              <a:rPr lang="hu-HU" sz="20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átlátható és hatékony kezelés</a:t>
            </a: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e,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az </a:t>
            </a:r>
            <a:r>
              <a:rPr lang="hu-HU" sz="20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adatszolgáltatások megbízhatóságának </a:t>
            </a:r>
            <a:r>
              <a:rPr lang="hu-HU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elősegítése.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</a:pPr>
            <a:r>
              <a:rPr lang="hu-HU" sz="2000" b="1" dirty="0">
                <a:solidFill>
                  <a:prstClr val="black"/>
                </a:solidFill>
                <a:cs typeface="Times New Roman" pitchFamily="18" charset="0"/>
              </a:rPr>
              <a:t>	          </a:t>
            </a:r>
            <a:r>
              <a:rPr lang="hu-HU" sz="60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hu-HU" sz="6000" b="1" dirty="0">
                <a:solidFill>
                  <a:schemeClr val="tx1"/>
                </a:solidFill>
                <a:cs typeface="Times New Roman" pitchFamily="18" charset="0"/>
              </a:rPr>
              <a:t>↓  ↓  ↓ </a:t>
            </a:r>
            <a:r>
              <a:rPr lang="hu-HU" sz="2000" b="1" dirty="0">
                <a:solidFill>
                  <a:prstClr val="black"/>
                </a:solidFill>
                <a:cs typeface="Times New Roman" pitchFamily="18" charset="0"/>
              </a:rPr>
              <a:t>	</a:t>
            </a:r>
            <a:endParaRPr lang="hu-HU" sz="60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8" name="Lekerekített téglalap 7"/>
          <p:cNvSpPr/>
          <p:nvPr/>
        </p:nvSpPr>
        <p:spPr>
          <a:xfrm>
            <a:off x="799479" y="4914560"/>
            <a:ext cx="6643687" cy="12858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400" b="1" u="sng" dirty="0">
                <a:solidFill>
                  <a:schemeClr val="bg1"/>
                </a:solidFill>
                <a:cs typeface="Times New Roman" pitchFamily="18" charset="0"/>
              </a:rPr>
              <a:t>Eredmény:</a:t>
            </a:r>
          </a:p>
          <a:p>
            <a:pPr algn="ctr">
              <a:defRPr/>
            </a:pPr>
            <a:r>
              <a:rPr lang="hu-HU" sz="2400" b="1" dirty="0">
                <a:solidFill>
                  <a:schemeClr val="bg1"/>
                </a:solidFill>
                <a:cs typeface="Times New Roman" pitchFamily="18" charset="0"/>
              </a:rPr>
              <a:t>az önkormányzatok jogszabálykövetésének javulása, hatékonyabb közszolgáltatások </a:t>
            </a:r>
            <a:endParaRPr lang="hu-H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38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3494" y="375579"/>
            <a:ext cx="8363600" cy="415729"/>
          </a:xfrm>
        </p:spPr>
        <p:txBody>
          <a:bodyPr>
            <a:noAutofit/>
          </a:bodyPr>
          <a:lstStyle/>
          <a:p>
            <a:pPr algn="ctr"/>
            <a: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</a:rPr>
              <a:t>Felülvizsgálat jellemzői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6"/>
          </p:nvPr>
        </p:nvSpPr>
        <p:spPr>
          <a:xfrm>
            <a:off x="492369" y="914397"/>
            <a:ext cx="8009793" cy="5460026"/>
          </a:xfrm>
        </p:spPr>
        <p:txBody>
          <a:bodyPr/>
          <a:lstStyle/>
          <a:p>
            <a:pPr marL="0" lvl="1" indent="0" algn="just">
              <a:buClr>
                <a:schemeClr val="accent1"/>
              </a:buClr>
              <a:buNone/>
            </a:pPr>
            <a:r>
              <a:rPr lang="hu-HU" sz="1800" u="sng" cap="none" dirty="0">
                <a:solidFill>
                  <a:schemeClr val="tx1"/>
                </a:solidFill>
                <a:latin typeface="+mn-lt"/>
                <a:ea typeface="Montserrat SemiBold"/>
              </a:rPr>
              <a:t>Felülvizsgálat jellege, határideje:</a:t>
            </a:r>
          </a:p>
          <a:p>
            <a:pPr marL="285750" lvl="1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</a:rPr>
              <a:t>Ákr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. szerinti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</a:rPr>
              <a:t>hatósági ellenőrzés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, amennyiben eltérés kerül feltárásra, hivatalból megindításra kerül a hatósági eljárás. </a:t>
            </a:r>
          </a:p>
          <a:p>
            <a:pPr marL="285750" lvl="1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A hatósági ellenőrzés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</a:rPr>
              <a:t>ügyintézési határideje 60 nap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, mely indokolt esetben, egy alkalommal, legfeljebb 30 nappal meghosszabbítható. A hatósági </a:t>
            </a:r>
            <a:r>
              <a:rPr lang="hu-HU" sz="1800" cap="none" dirty="0" smtClean="0">
                <a:solidFill>
                  <a:schemeClr val="tx1"/>
                </a:solidFill>
                <a:latin typeface="+mn-lt"/>
                <a:ea typeface="Montserrat SemiBold"/>
              </a:rPr>
              <a:t>eljárás 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ügyintézési határideje szintén 60 nap.</a:t>
            </a:r>
          </a:p>
          <a:p>
            <a:pPr marL="285750" lvl="1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A felülvizsgálatot a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</a:rPr>
              <a:t>költségvetési évet követő év szeptember 30-áig kell megkezdeni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.</a:t>
            </a:r>
          </a:p>
          <a:p>
            <a:pPr marL="0" lvl="1" indent="0" algn="just">
              <a:buClr>
                <a:schemeClr val="accent1"/>
              </a:buClr>
              <a:buNone/>
            </a:pPr>
            <a:r>
              <a:rPr lang="hu-HU" sz="1800" u="sng" cap="none" dirty="0">
                <a:solidFill>
                  <a:schemeClr val="tx1"/>
                </a:solidFill>
                <a:latin typeface="+mn-lt"/>
                <a:ea typeface="Montserrat SemiBold"/>
              </a:rPr>
              <a:t>Felülvizsgálat módszere:</a:t>
            </a:r>
          </a:p>
          <a:p>
            <a:pPr marL="285750" lvl="1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Alapvetően </a:t>
            </a:r>
            <a:r>
              <a:rPr lang="hu-HU" sz="1800" b="1" cap="none" dirty="0">
                <a:solidFill>
                  <a:schemeClr val="tx1"/>
                </a:solidFill>
                <a:latin typeface="+mn-lt"/>
                <a:ea typeface="Montserrat SemiBold"/>
              </a:rPr>
              <a:t>dokumentum alapú 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ellenőrzés (oktatási statisztika, működési engedélyek, KENYSZI, MÜKENG, </a:t>
            </a:r>
            <a:r>
              <a:rPr lang="hu-HU" sz="1800" cap="none" dirty="0" err="1">
                <a:solidFill>
                  <a:schemeClr val="tx1"/>
                </a:solidFill>
                <a:latin typeface="+mn-lt"/>
                <a:ea typeface="Montserrat SemiBold"/>
              </a:rPr>
              <a:t>Ktörzs</a:t>
            </a: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, egyéb ellenőrzések eredménye, egyedi elszámolások stb.) </a:t>
            </a:r>
          </a:p>
          <a:p>
            <a:pPr marL="285750" indent="-285750" algn="just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</a:rPr>
              <a:t>A beszámoló felülvizsgálat megszervezése során biztosítani kell, hogy valamennyi helyi önkormányzatnál a felülvizsgálat esetében legalább négyévente - a kincstár által meghatározott támogatási jogcímek tekintetében - </a:t>
            </a:r>
            <a:r>
              <a:rPr lang="hu-HU" sz="1800" b="1" cap="none" dirty="0">
                <a:solidFill>
                  <a:schemeClr val="tx1"/>
                </a:solidFill>
              </a:rPr>
              <a:t>helyszíni ellenőrzés</a:t>
            </a:r>
            <a:r>
              <a:rPr lang="hu-HU" sz="1800" cap="none" dirty="0">
                <a:solidFill>
                  <a:schemeClr val="tx1"/>
                </a:solidFill>
              </a:rPr>
              <a:t>re kerüljön sor. </a:t>
            </a:r>
            <a:r>
              <a:rPr lang="hu-HU" sz="1800" i="1" cap="none" dirty="0">
                <a:solidFill>
                  <a:schemeClr val="tx1"/>
                </a:solidFill>
              </a:rPr>
              <a:t>(Áht</a:t>
            </a:r>
            <a:r>
              <a:rPr lang="hu-HU" sz="1800" cap="none" dirty="0">
                <a:solidFill>
                  <a:schemeClr val="tx1"/>
                </a:solidFill>
              </a:rPr>
              <a:t>. 59. § (2) bekezdés</a:t>
            </a:r>
            <a:r>
              <a:rPr lang="hu-HU" sz="1800" i="1" cap="none" dirty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endParaRPr lang="hu-HU" sz="1800" i="1" cap="none" dirty="0">
              <a:solidFill>
                <a:schemeClr val="tx1"/>
              </a:solidFill>
            </a:endParaRPr>
          </a:p>
          <a:p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00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half" idx="17"/>
          </p:nvPr>
        </p:nvSpPr>
        <p:spPr>
          <a:xfrm>
            <a:off x="356771" y="1036625"/>
            <a:ext cx="8451206" cy="5003689"/>
          </a:xfrm>
        </p:spPr>
        <p:txBody>
          <a:bodyPr numCol="1"/>
          <a:lstStyle/>
          <a:p>
            <a:pPr>
              <a:spcBef>
                <a:spcPts val="450"/>
              </a:spcBef>
              <a:spcAft>
                <a:spcPts val="450"/>
              </a:spcAft>
              <a:tabLst>
                <a:tab pos="1080611" algn="ctr"/>
                <a:tab pos="1823085" algn="l"/>
              </a:tabLst>
            </a:pPr>
            <a:r>
              <a:rPr lang="hu-HU" sz="1800" b="1" dirty="0">
                <a:solidFill>
                  <a:schemeClr val="tx1"/>
                </a:solidFill>
                <a:ea typeface="Times New Roman" panose="02020603050405020304" pitchFamily="18" charset="0"/>
              </a:rPr>
              <a:t>Általános jogszabályok: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az államháztartásról szóló 2011. évi CXCV. törvény (Áht.),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az államháztartásról szóló törvény végrehajtásáról szóló 368/2011. (XII. 31.) Korm. rendelet (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Ávr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kern="1800" dirty="0">
                <a:solidFill>
                  <a:schemeClr val="tx1"/>
                </a:solidFill>
                <a:ea typeface="Times New Roman" panose="02020603050405020304" pitchFamily="18" charset="0"/>
              </a:rPr>
              <a:t>az általános közigazgatási rendtartásró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l szóló 2016. évi CL. törvény (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Ákr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.), 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felülvizsgálat évére hatályos központi költségvetési törvény (Kvtv.),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Magyarország helyi önkormányzatairól szóló 2011. évi CLXXXIX. törvény (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Mötv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Magyar Államkincstárról szóló 310/2017. (X. 31.) Korm. rendelet,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az államháztartás számviteléről szóló 4/2013. (I. 11.) Korm. Rendelet (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Áhsz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számvitelről szóló 2000. évi C. törvény (Számv. tv.)</a:t>
            </a:r>
          </a:p>
          <a:p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21"/>
          </p:nvPr>
        </p:nvSpPr>
        <p:spPr>
          <a:xfrm>
            <a:off x="492950" y="330020"/>
            <a:ext cx="7921023" cy="425505"/>
          </a:xfrm>
        </p:spPr>
        <p:txBody>
          <a:bodyPr>
            <a:noAutofit/>
          </a:bodyPr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1">
                    <a:alpha val="99000"/>
                  </a:schemeClr>
                </a:solidFill>
                <a:ea typeface="Montserrat Black"/>
                <a:cs typeface="Montserrat Black"/>
                <a:sym typeface="Montserrat Black"/>
              </a:rPr>
              <a:t>A Kincstár felülvizsgálatát megalapozó jogszabályok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7758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half" idx="17"/>
          </p:nvPr>
        </p:nvSpPr>
        <p:spPr>
          <a:xfrm>
            <a:off x="383148" y="825864"/>
            <a:ext cx="8451206" cy="5944213"/>
          </a:xfrm>
        </p:spPr>
        <p:txBody>
          <a:bodyPr numCol="1"/>
          <a:lstStyle/>
          <a:p>
            <a:pPr>
              <a:spcBef>
                <a:spcPts val="450"/>
              </a:spcBef>
              <a:spcAft>
                <a:spcPts val="450"/>
              </a:spcAft>
              <a:tabLst>
                <a:tab pos="1080611" algn="ctr"/>
                <a:tab pos="1823085" algn="l"/>
              </a:tabLst>
            </a:pPr>
            <a:r>
              <a:rPr lang="hu-HU" sz="1800" b="1" dirty="0">
                <a:solidFill>
                  <a:schemeClr val="tx1"/>
                </a:solidFill>
                <a:ea typeface="Times New Roman" panose="02020603050405020304" pitchFamily="18" charset="0"/>
              </a:rPr>
              <a:t>Fontosabb ágazati jogszabályok: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szociális igazgatásról és szociális ellátásról szóló 1993. évi III. törvény (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Szoctv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.), 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gyermekek védelméről és a gyámügyi igazgatásról szóló 1997. évi XXXI. törvény (Gyvt.),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szociális, gyermekjóléti és gyermekvédelmi </a:t>
            </a:r>
            <a:r>
              <a:rPr lang="hu-HU" sz="1800" dirty="0" err="1">
                <a:solidFill>
                  <a:schemeClr val="tx1"/>
                </a:solidFill>
                <a:ea typeface="Times New Roman" panose="02020603050405020304" pitchFamily="18" charset="0"/>
              </a:rPr>
              <a:t>igénybevevői</a:t>
            </a: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 nyilvántartásról és az országos jelentési rendszerről szóló 415/2015. (XII.23.) Korm.rendelet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személyes gondoskodást nyújtó gyermekjóléti, gyermekvédelmi intézmények, valamint személyek szakmai feladatairól és működésük feltételeiről szóló 15/1998. (IV.30.) NM rendelet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/>
                </a:solidFill>
                <a:ea typeface="Times New Roman" panose="02020603050405020304" pitchFamily="18" charset="0"/>
              </a:rPr>
              <a:t>a személyes gondoskodást nyújtó szociális intézmények szakmai feladatairól és működésük feltételeiről szóló 1/2000. (I. 7.) SZCSM rendelet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a pedagógusok új életpályájáról szóló 2023. évi LII. Törvény (Púétv.),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a nemzeti köznevelésről szóló 2011. évi CXC. Törvény (</a:t>
            </a:r>
            <a:r>
              <a:rPr lang="hu-HU" sz="1800" dirty="0" err="1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Nkt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.),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r>
              <a:rPr lang="hu-HU" sz="1800" dirty="0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a pedagógusok új életpályájáról szóló 2023. évi LII. törvény végrehajtásáról szóló 401/2023. (VIII. 30.) Korm. Rendelet (</a:t>
            </a:r>
            <a:r>
              <a:rPr lang="hu-HU" sz="1800" dirty="0" err="1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Púévhr</a:t>
            </a:r>
            <a:r>
              <a:rPr lang="hu-HU" sz="1800" dirty="0">
                <a:solidFill>
                  <a:schemeClr val="tx1">
                    <a:alpha val="99000"/>
                  </a:schemeClr>
                </a:solidFill>
                <a:ea typeface="Times New Roman" panose="02020603050405020304" pitchFamily="18" charset="0"/>
              </a:rPr>
              <a:t>.)</a:t>
            </a:r>
          </a:p>
          <a:p>
            <a:pPr marL="257175" indent="-257175">
              <a:lnSpc>
                <a:spcPct val="100000"/>
              </a:lnSpc>
              <a:spcBef>
                <a:spcPts val="600"/>
              </a:spcBef>
              <a:buFont typeface="Times New Roman" panose="02020603050405020304" pitchFamily="18" charset="0"/>
              <a:buChar char="-"/>
              <a:tabLst>
                <a:tab pos="1080611" algn="ctr"/>
                <a:tab pos="1823085" algn="l"/>
              </a:tabLst>
            </a:pPr>
            <a:endParaRPr lang="hu-HU" sz="1800" dirty="0">
              <a:solidFill>
                <a:schemeClr val="tx1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21"/>
          </p:nvPr>
        </p:nvSpPr>
        <p:spPr>
          <a:xfrm>
            <a:off x="492950" y="330020"/>
            <a:ext cx="7921023" cy="425505"/>
          </a:xfrm>
        </p:spPr>
        <p:txBody>
          <a:bodyPr>
            <a:noAutofit/>
          </a:bodyPr>
          <a:lstStyle/>
          <a:p>
            <a:pPr algn="ctr" defTabSz="914377">
              <a:spcBef>
                <a:spcPts val="0"/>
              </a:spcBef>
            </a:pPr>
            <a:r>
              <a:rPr lang="hu-HU" sz="2400" dirty="0">
                <a:solidFill>
                  <a:schemeClr val="tx1">
                    <a:alpha val="99000"/>
                  </a:schemeClr>
                </a:solidFill>
                <a:ea typeface="Montserrat Black"/>
                <a:cs typeface="Montserrat Black"/>
                <a:sym typeface="Montserrat Black"/>
              </a:rPr>
              <a:t>A Kincstár felülvizsgálatát megalapozó jogszabályok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421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726" y="0"/>
            <a:ext cx="8363600" cy="836023"/>
          </a:xfrm>
        </p:spPr>
        <p:txBody>
          <a:bodyPr>
            <a:normAutofit/>
          </a:bodyPr>
          <a:lstStyle/>
          <a:p>
            <a:pPr algn="ctr" hangingPunct="0"/>
            <a: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  <a:t>A kincstár felülvizsgálati </a:t>
            </a:r>
            <a:b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</a:br>
            <a:r>
              <a:rPr lang="hu-HU" sz="2400" cap="none" dirty="0">
                <a:solidFill>
                  <a:schemeClr val="tx1">
                    <a:alpha val="99000"/>
                  </a:schemeClr>
                </a:solidFill>
                <a:latin typeface="+mn-lt"/>
                <a:sym typeface="Montserrat"/>
              </a:rPr>
              <a:t>tevékenysége általánosságban</a:t>
            </a:r>
          </a:p>
        </p:txBody>
      </p:sp>
      <p:sp>
        <p:nvSpPr>
          <p:cNvPr id="4" name="Szöveg helye 2"/>
          <p:cNvSpPr>
            <a:spLocks noGrp="1"/>
          </p:cNvSpPr>
          <p:nvPr>
            <p:ph type="body" sz="quarter" idx="16"/>
          </p:nvPr>
        </p:nvSpPr>
        <p:spPr>
          <a:xfrm>
            <a:off x="366066" y="1072662"/>
            <a:ext cx="8364140" cy="5266592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hu-HU" sz="1800" cap="none" dirty="0">
                <a:solidFill>
                  <a:schemeClr val="tx1"/>
                </a:solidFill>
              </a:rPr>
              <a:t>Az ellenőrzési szakasz célja annak megállapítása, hogy </a:t>
            </a:r>
            <a:r>
              <a:rPr lang="hu-HU" sz="1800" b="1" cap="none" dirty="0">
                <a:solidFill>
                  <a:schemeClr val="tx1"/>
                </a:solidFill>
              </a:rPr>
              <a:t>az önkormányzat és az Igazgatóság álláspontja között</a:t>
            </a:r>
            <a:r>
              <a:rPr lang="hu-HU" sz="1800" cap="none" dirty="0">
                <a:solidFill>
                  <a:schemeClr val="tx1"/>
                </a:solidFill>
              </a:rPr>
              <a:t> a vizsgált elszámolás(oka)t érintően, azaz az adott önkormányzat által:</a:t>
            </a:r>
          </a:p>
          <a:p>
            <a:pPr marL="214313" indent="-214313" algn="just">
              <a:lnSpc>
                <a:spcPct val="100000"/>
              </a:lnSpc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</a:rPr>
              <a:t>a tárgyévi beszámoló 11-es űrlapjain elszámolt támogatások teljes körére kiterjedően, illetve</a:t>
            </a:r>
          </a:p>
          <a:p>
            <a:pPr marL="214313" indent="-214313" algn="just">
              <a:lnSpc>
                <a:spcPct val="100000"/>
              </a:lnSpc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u-HU" sz="1800" cap="none" dirty="0">
                <a:solidFill>
                  <a:schemeClr val="tx1"/>
                </a:solidFill>
              </a:rPr>
              <a:t>az előző évi elszámolások kijelölt jogcímei esetében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hu-HU" sz="1800" cap="none" dirty="0">
                <a:solidFill>
                  <a:schemeClr val="tx1"/>
                </a:solidFill>
              </a:rPr>
              <a:t>az </a:t>
            </a:r>
            <a:r>
              <a:rPr lang="hu-HU" sz="1800" b="1" cap="none" dirty="0">
                <a:solidFill>
                  <a:schemeClr val="tx1"/>
                </a:solidFill>
              </a:rPr>
              <a:t>elszámolt mutatószám és / vagy támogatási összeg</a:t>
            </a:r>
            <a:r>
              <a:rPr lang="hu-HU" sz="1800" cap="none" dirty="0">
                <a:solidFill>
                  <a:schemeClr val="tx1"/>
                </a:solidFill>
              </a:rPr>
              <a:t>, </a:t>
            </a:r>
            <a:r>
              <a:rPr lang="hu-HU" sz="1800" b="1" cap="none" dirty="0">
                <a:solidFill>
                  <a:schemeClr val="tx1"/>
                </a:solidFill>
              </a:rPr>
              <a:t>illetve a jogszerű felhasználás összegének tekintetében van-e eltérés</a:t>
            </a:r>
            <a:r>
              <a:rPr lang="hu-HU" sz="1800" cap="none" dirty="0">
                <a:solidFill>
                  <a:schemeClr val="tx1"/>
                </a:solidFill>
              </a:rPr>
              <a:t>.</a:t>
            </a:r>
          </a:p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Vizsgálandó előírások</a:t>
            </a:r>
          </a:p>
          <a:p>
            <a:pPr marL="1077614" lvl="1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Mindenkori költségvetési törvény, mint alapjogszabály</a:t>
            </a:r>
          </a:p>
          <a:p>
            <a:pPr marL="1077614" lvl="1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Kapcsolódó ágazati jogszabályokban foglalt további rendelkezések</a:t>
            </a:r>
          </a:p>
          <a:p>
            <a:pPr marL="0" lvl="1" indent="0">
              <a:buNone/>
            </a:pPr>
            <a:r>
              <a:rPr lang="hu-HU" sz="1800" cap="none" dirty="0">
                <a:solidFill>
                  <a:schemeClr val="tx1"/>
                </a:solidFill>
                <a:latin typeface="+mn-lt"/>
                <a:ea typeface="Montserrat SemiBold"/>
              </a:rPr>
              <a:t>Önkormányzatok együttműködési kötelezettsége a felülvizsgálat során</a:t>
            </a:r>
          </a:p>
          <a:p>
            <a:pPr marL="1077614" lvl="1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A vonatkozó jogszabályi előírások alapján kötelesek együttműködni a Magyar Államkincstár ellenőrzése során</a:t>
            </a:r>
          </a:p>
          <a:p>
            <a:pPr marL="1077614" lvl="1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Megfelelő, hiteles dokumentációt kell vezetniük</a:t>
            </a:r>
          </a:p>
          <a:p>
            <a:pPr marL="1077614" lvl="1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hu-HU" sz="1800" cap="none" dirty="0">
                <a:solidFill>
                  <a:schemeClr val="tx1"/>
                </a:solidFill>
                <a:latin typeface="+mn-lt"/>
              </a:rPr>
              <a:t>Kötelesek rendelkezésre bocsátani a feladatellátást </a:t>
            </a:r>
            <a:br>
              <a:rPr lang="hu-HU" sz="1800" cap="none" dirty="0">
                <a:solidFill>
                  <a:schemeClr val="tx1"/>
                </a:solidFill>
                <a:latin typeface="+mn-lt"/>
              </a:rPr>
            </a:br>
            <a:r>
              <a:rPr lang="hu-HU" sz="1800" cap="none" dirty="0">
                <a:solidFill>
                  <a:schemeClr val="tx1"/>
                </a:solidFill>
                <a:latin typeface="+mn-lt"/>
              </a:rPr>
              <a:t>igazoló dokumentációt</a:t>
            </a:r>
          </a:p>
        </p:txBody>
      </p:sp>
    </p:spTree>
    <p:extLst>
      <p:ext uri="{BB962C8B-B14F-4D97-AF65-F5344CB8AC3E}">
        <p14:creationId xmlns:p14="http://schemas.microsoft.com/office/powerpoint/2010/main" val="418524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MAK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0.xml><?xml version="1.0" encoding="utf-8"?>
<a:theme xmlns:a="http://schemas.openxmlformats.org/drawingml/2006/main" name="6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1.xml><?xml version="1.0" encoding="utf-8"?>
<a:theme xmlns:a="http://schemas.openxmlformats.org/drawingml/2006/main" name="7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2.xml><?xml version="1.0" encoding="utf-8"?>
<a:theme xmlns:a="http://schemas.openxmlformats.org/drawingml/2006/main" name="11_KÉPES CÍMDIÁK V2">
  <a:themeElements>
    <a:clrScheme name="MAK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3.xml><?xml version="1.0" encoding="utf-8"?>
<a:theme xmlns:a="http://schemas.openxmlformats.org/drawingml/2006/main" name="CÍMDIÁK V1">
  <a:themeElements>
    <a:clrScheme name="CÍMDIÁK V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4564"/>
      </a:accent1>
      <a:accent2>
        <a:srgbClr val="A3A4A6"/>
      </a:accent2>
      <a:accent3>
        <a:srgbClr val="00BCB5"/>
      </a:accent3>
      <a:accent4>
        <a:srgbClr val="1F6972"/>
      </a:accent4>
      <a:accent5>
        <a:srgbClr val="EAE5C3"/>
      </a:accent5>
      <a:accent6>
        <a:srgbClr val="003046"/>
      </a:accent6>
      <a:hlink>
        <a:srgbClr val="0000FF"/>
      </a:hlink>
      <a:folHlink>
        <a:srgbClr val="FF00FF"/>
      </a:folHlink>
    </a:clrScheme>
    <a:fontScheme name="CÍMDIÁK V1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9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1_KÉPES CÍMDIÁK V2">
  <a:themeElements>
    <a:clrScheme name="MAK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2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7.xml><?xml version="1.0" encoding="utf-8"?>
<a:theme xmlns:a="http://schemas.openxmlformats.org/drawingml/2006/main" name="3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8.xml><?xml version="1.0" encoding="utf-8"?>
<a:theme xmlns:a="http://schemas.openxmlformats.org/drawingml/2006/main" name="4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9.xml><?xml version="1.0" encoding="utf-8"?>
<a:theme xmlns:a="http://schemas.openxmlformats.org/drawingml/2006/main" name="5_KÉPES CÍMDIÁK V2">
  <a:themeElements>
    <a:clrScheme name="4. egyéni séma">
      <a:dk1>
        <a:srgbClr val="00444B"/>
      </a:dk1>
      <a:lt1>
        <a:sysClr val="window" lastClr="FFFFFF"/>
      </a:lt1>
      <a:dk2>
        <a:srgbClr val="00444B"/>
      </a:dk2>
      <a:lt2>
        <a:srgbClr val="C8D865"/>
      </a:lt2>
      <a:accent1>
        <a:srgbClr val="EF776E"/>
      </a:accent1>
      <a:accent2>
        <a:srgbClr val="407378"/>
      </a:accent2>
      <a:accent3>
        <a:srgbClr val="80A2A5"/>
      </a:accent3>
      <a:accent4>
        <a:srgbClr val="C8D865"/>
      </a:accent4>
      <a:accent5>
        <a:srgbClr val="D6E28C"/>
      </a:accent5>
      <a:accent6>
        <a:srgbClr val="F39992"/>
      </a:accent6>
      <a:hlink>
        <a:srgbClr val="C8D865"/>
      </a:hlink>
      <a:folHlink>
        <a:srgbClr val="00444B"/>
      </a:folHlink>
    </a:clrScheme>
    <a:fontScheme name="2. egyéni séma">
      <a:majorFont>
        <a:latin typeface="Arial Black"/>
        <a:ea typeface="Calibri"/>
        <a:cs typeface="Calibri"/>
      </a:majorFont>
      <a:minorFont>
        <a:latin typeface="Arial"/>
        <a:ea typeface="Helvetica"/>
        <a:cs typeface="Helvetica"/>
      </a:minorFont>
    </a:fontScheme>
    <a:fmtScheme name="CÍMDIÁK V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Montserrat"/>
            <a:ea typeface="Montserrat"/>
            <a:cs typeface="Montserrat"/>
            <a:sym typeface="Montserra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2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3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4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5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6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7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8.xml><?xml version="1.0" encoding="utf-8"?>
<a:themeOverride xmlns:a="http://schemas.openxmlformats.org/drawingml/2006/main">
  <a:clrScheme name="4. egyéni séma">
    <a:dk1>
      <a:srgbClr val="00444B"/>
    </a:dk1>
    <a:lt1>
      <a:sysClr val="window" lastClr="FFFFFF"/>
    </a:lt1>
    <a:dk2>
      <a:srgbClr val="00444B"/>
    </a:dk2>
    <a:lt2>
      <a:srgbClr val="C8D865"/>
    </a:lt2>
    <a:accent1>
      <a:srgbClr val="EF776E"/>
    </a:accent1>
    <a:accent2>
      <a:srgbClr val="407378"/>
    </a:accent2>
    <a:accent3>
      <a:srgbClr val="80A2A5"/>
    </a:accent3>
    <a:accent4>
      <a:srgbClr val="C8D865"/>
    </a:accent4>
    <a:accent5>
      <a:srgbClr val="D6E28C"/>
    </a:accent5>
    <a:accent6>
      <a:srgbClr val="F39992"/>
    </a:accent6>
    <a:hlink>
      <a:srgbClr val="C8D865"/>
    </a:hlink>
    <a:folHlink>
      <a:srgbClr val="00444B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AE4F793B156398468BD6B6BF1D491F9B" ma:contentTypeVersion="1" ma:contentTypeDescription="Új dokumentum létrehozása." ma:contentTypeScope="" ma:versionID="56c584624b2bb1605f12ddd06e140e55">
  <xsd:schema xmlns:xsd="http://www.w3.org/2001/XMLSchema" xmlns:xs="http://www.w3.org/2001/XMLSchema" xmlns:p="http://schemas.microsoft.com/office/2006/metadata/properties" xmlns:ns2="c48e020c-48b9-4203-84bc-cad4fd3f4736" targetNamespace="http://schemas.microsoft.com/office/2006/metadata/properties" ma:root="true" ma:fieldsID="26e05e709cbb8779e7c63452e05e06ee" ns2:_="">
    <xsd:import namespace="c48e020c-48b9-4203-84bc-cad4fd3f4736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e020c-48b9-4203-84bc-cad4fd3f473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C9BEF7A-6757-4FE3-8FC0-ED31EE888F1E}">
  <ds:schemaRefs>
    <ds:schemaRef ds:uri="94e6a219-7ae8-4af5-8205-b0cfa8fb61fe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A2CCB90-A6FD-4781-B519-80389802743D}"/>
</file>

<file path=customXml/itemProps3.xml><?xml version="1.0" encoding="utf-8"?>
<ds:datastoreItem xmlns:ds="http://schemas.openxmlformats.org/officeDocument/2006/customXml" ds:itemID="{FD7CC1E0-E7C2-42F6-ACB2-6A75D2EC517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9A29726-186D-4F15-B30D-A6972876AB6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39547</TotalTime>
  <Words>5298</Words>
  <Application>Microsoft Office PowerPoint</Application>
  <PresentationFormat>Diavetítés a képernyőre (4:3 oldalarány)</PresentationFormat>
  <Paragraphs>473</Paragraphs>
  <Slides>42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13</vt:i4>
      </vt:variant>
      <vt:variant>
        <vt:lpstr>Téma</vt:lpstr>
      </vt:variant>
      <vt:variant>
        <vt:i4>12</vt:i4>
      </vt:variant>
      <vt:variant>
        <vt:lpstr>Diacímek</vt:lpstr>
      </vt:variant>
      <vt:variant>
        <vt:i4>42</vt:i4>
      </vt:variant>
    </vt:vector>
  </HeadingPairs>
  <TitlesOfParts>
    <vt:vector size="67" baseType="lpstr">
      <vt:lpstr>Arial</vt:lpstr>
      <vt:lpstr>Arial </vt:lpstr>
      <vt:lpstr>Arial Black</vt:lpstr>
      <vt:lpstr>Calibri</vt:lpstr>
      <vt:lpstr>Courier New</vt:lpstr>
      <vt:lpstr>Helvetica</vt:lpstr>
      <vt:lpstr>Montserrat</vt:lpstr>
      <vt:lpstr>Montserrat Black</vt:lpstr>
      <vt:lpstr>Montserrat Bold</vt:lpstr>
      <vt:lpstr>Montserrat ExtraBold</vt:lpstr>
      <vt:lpstr>Montserrat SemiBold</vt:lpstr>
      <vt:lpstr>Times New Roman</vt:lpstr>
      <vt:lpstr>Wingdings</vt:lpstr>
      <vt:lpstr>8_KÉPES CÍMDIÁK V2</vt:lpstr>
      <vt:lpstr>10_KÉPES CÍMDIÁK V2</vt:lpstr>
      <vt:lpstr>KÉPES CÍMDIÁK V2</vt:lpstr>
      <vt:lpstr>9_KÉPES CÍMDIÁK V2</vt:lpstr>
      <vt:lpstr>1_KÉPES CÍMDIÁK V2</vt:lpstr>
      <vt:lpstr>2_KÉPES CÍMDIÁK V2</vt:lpstr>
      <vt:lpstr>3_KÉPES CÍMDIÁK V2</vt:lpstr>
      <vt:lpstr>4_KÉPES CÍMDIÁK V2</vt:lpstr>
      <vt:lpstr>5_KÉPES CÍMDIÁK V2</vt:lpstr>
      <vt:lpstr>6_KÉPES CÍMDIÁK V2</vt:lpstr>
      <vt:lpstr>7_KÉPES CÍMDIÁK V2</vt:lpstr>
      <vt:lpstr>11_KÉPES CÍMDIÁK V2</vt:lpstr>
      <vt:lpstr>A Magyar Államkincstár tapasztalatai az önkormányzati ellenőrzések során</vt:lpstr>
      <vt:lpstr>Önkormányzatok és a Kincstár kapcsolódási pontjai</vt:lpstr>
      <vt:lpstr>PowerPoint-bemutató</vt:lpstr>
      <vt:lpstr>PowerPoint-bemutató</vt:lpstr>
      <vt:lpstr>PowerPoint-bemutató</vt:lpstr>
      <vt:lpstr>Felülvizsgálat jellemzői</vt:lpstr>
      <vt:lpstr>PowerPoint-bemutató</vt:lpstr>
      <vt:lpstr>PowerPoint-bemutató</vt:lpstr>
      <vt:lpstr>A kincstár felülvizsgálati  tevékenysége általánosságban</vt:lpstr>
      <vt:lpstr>A kincstár felülvizsgálati  tevékenysége általánosságban</vt:lpstr>
      <vt:lpstr>Vonatkozó kúriai ítéletek: </vt:lpstr>
      <vt:lpstr>A felülvizsgálat szempontjai</vt:lpstr>
      <vt:lpstr>PowerPoint-bemutató</vt:lpstr>
      <vt:lpstr>PowerPoint-bemutató</vt:lpstr>
      <vt:lpstr>A felülvizsgálat során feltárt főbb problémák, hiányosságok</vt:lpstr>
      <vt:lpstr>PowerPoint-bemutató</vt:lpstr>
      <vt:lpstr>PowerPoint-bemutató</vt:lpstr>
      <vt:lpstr>A felülvizsgálat során feltárt főbb problémák, hiányosságok </vt:lpstr>
      <vt:lpstr>A felülvizsgálat során feltárt főbb problémák, hiányosságok</vt:lpstr>
      <vt:lpstr>Helyszíni ellenőrzések során feltárt jellemző hiányosságok</vt:lpstr>
      <vt:lpstr>Helyszíni ellenőrzések során feltárt jellemző hiányosságok</vt:lpstr>
      <vt:lpstr>Helyszíni ellenőrzések során feltárt hiányosságok</vt:lpstr>
      <vt:lpstr>Másodfokú ügyek tapasztalatai</vt:lpstr>
      <vt:lpstr>PowerPoint-bemutató</vt:lpstr>
      <vt:lpstr>PowerPoint-bemutató</vt:lpstr>
      <vt:lpstr>PowerPoint-bemutató</vt:lpstr>
      <vt:lpstr>Szabályszerűségi pénzügyi ellenőrzés</vt:lpstr>
      <vt:lpstr>Cél és elvárt hatás</vt:lpstr>
      <vt:lpstr>Az ellenőrzés tulajdonságai</vt:lpstr>
      <vt:lpstr>Éves terv elkészítése, végrehajtása</vt:lpstr>
      <vt:lpstr>Jogszabályi  felhatalmazás </vt:lpstr>
      <vt:lpstr> </vt:lpstr>
      <vt:lpstr>Az ellenőrzések során feltárt jellemző hibák </vt:lpstr>
      <vt:lpstr>PowerPoint-bemutató</vt:lpstr>
      <vt:lpstr>A leggyakrabban előforduló típushibák  </vt:lpstr>
      <vt:lpstr>A leggyakrabban előforduló típushibák  </vt:lpstr>
      <vt:lpstr>A leggyakrabban előforduló típushibák</vt:lpstr>
      <vt:lpstr> Legtöbbet előforduló típushibák I. A 3 leggyakoribb hibán kívül  </vt:lpstr>
      <vt:lpstr>Legtöbbet előforduló típushibák II.  </vt:lpstr>
      <vt:lpstr>Legtöbbet előforduló típushibák III.</vt:lpstr>
      <vt:lpstr>A 2023. évi ellenőrzések utóellenőrzései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cím szerkesztése  (2 vagy 3 soros is lehet)</dc:title>
  <dc:creator>Lejla Tóth</dc:creator>
  <cp:lastModifiedBy>Molnar G</cp:lastModifiedBy>
  <cp:revision>510</cp:revision>
  <cp:lastPrinted>2025-11-07T14:13:19Z</cp:lastPrinted>
  <dcterms:modified xsi:type="dcterms:W3CDTF">2025-11-17T15:59:25Z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0x010100AE4F793B156398468BD6B6BF1D491F9B</vt:lpwstr>
  </property>
  <property fmtid="{D5CDD505-2E9C-101B-9397-08002B2CF9AE}" pid="3" name="_dlc_DocIdItemGuid">
    <vt:lpwstr>a1092b34-2fae-4e9c-b1e5-9df01ee576f9</vt:lpwstr>
  </property>
</Properties>
</file>