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9" r:id="rId5"/>
    <p:sldId id="310" r:id="rId6"/>
    <p:sldId id="322" r:id="rId7"/>
    <p:sldId id="325" r:id="rId8"/>
    <p:sldId id="326" r:id="rId9"/>
    <p:sldId id="327" r:id="rId10"/>
    <p:sldId id="328" r:id="rId11"/>
    <p:sldId id="330" r:id="rId12"/>
    <p:sldId id="331" r:id="rId13"/>
    <p:sldId id="318" r:id="rId1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FD1"/>
    <a:srgbClr val="046081"/>
    <a:srgbClr val="056786"/>
    <a:srgbClr val="89B7CE"/>
    <a:srgbClr val="D6E9C9"/>
    <a:srgbClr val="78B620"/>
    <a:srgbClr val="8BBAD0"/>
    <a:srgbClr val="FFFFFF"/>
    <a:srgbClr val="FFFF99"/>
    <a:srgbClr val="DE9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409F-5E21-4D0A-9E67-81AF4BD3F017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FDE8-6B5D-4812-957C-8A78D3B718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9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3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74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8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0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8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7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9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67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0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6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Kép 21" descr="Infoblokk3_ERF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48874" y="6188075"/>
            <a:ext cx="2143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NFM_szines_logo_cmyk[1]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890" y="6265241"/>
            <a:ext cx="642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20" descr="uszt_logo_rgb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8214" y="6188075"/>
            <a:ext cx="223308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6265241"/>
            <a:ext cx="484915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tkai.ilona@kifu.gov.h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fu.gov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ASP központ felállítása projekt</a:t>
            </a:r>
          </a:p>
          <a:p>
            <a:pPr algn="ctr"/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9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Önkormányzatok tájékoztatása</a:t>
            </a:r>
          </a:p>
          <a:p>
            <a:pPr algn="ctr"/>
            <a:endParaRPr lang="hu-HU" sz="29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sz="2600" b="1" kern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600" b="1" kern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Szerződésrendszer</a:t>
            </a:r>
            <a:br>
              <a:rPr lang="hu-HU" sz="2600" b="1" kern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Csatlakozási segédletek</a:t>
            </a:r>
            <a:endParaRPr lang="hu-HU" sz="26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133663"/>
            <a:ext cx="9144000" cy="703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információs nap </a:t>
            </a:r>
          </a:p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2015.02.11.</a:t>
            </a:r>
            <a:endParaRPr lang="hu-HU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829338" y="4892192"/>
            <a:ext cx="288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Urbán Viktor</a:t>
            </a: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KIFÜ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15654" y="0"/>
            <a:ext cx="11076345" cy="718416"/>
          </a:xfr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</a:rPr>
              <a:t> 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" y="1"/>
            <a:ext cx="1126596" cy="7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5484255" y="3349313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3553478" y="2945120"/>
            <a:ext cx="5219164" cy="23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Urbán Viktor</a:t>
            </a:r>
            <a:endParaRPr lang="hu-HU" b="1" dirty="0" bmk="_MailAutoSig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Korm</a:t>
            </a:r>
            <a:r>
              <a:rPr lang="hu-HU" b="1" dirty="0" smtClean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 smtClean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nyzati 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Informatikai Fejleszt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1011 Budapest, Iskola u. 13.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+36 1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795-2840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urban.viktor</a:t>
            </a:r>
            <a:r>
              <a:rPr lang="hu-HU" dirty="0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dirty="0" err="1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kifu.gov.hu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http://www.kifu.gov.hu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50" dirty="0">
                <a:solidFill>
                  <a:srgbClr val="002060"/>
                </a:solidFill>
              </a:rPr>
              <a:t>KÖSZÖNÖM A FIGYELMET!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115655" y="-4903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11834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Szerződésrendszer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zövegdoboz 29"/>
          <p:cNvSpPr txBox="1"/>
          <p:nvPr/>
        </p:nvSpPr>
        <p:spPr>
          <a:xfrm>
            <a:off x="4675494" y="4839819"/>
            <a:ext cx="11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endParaRPr lang="hu-HU" sz="24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4279" y="19989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8" name="Kép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1093251"/>
            <a:ext cx="10810918" cy="2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7432" y="3742373"/>
            <a:ext cx="1000169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Csatlakozási és tesztelési szerződés</a:t>
            </a:r>
            <a:r>
              <a:rPr kumimoji="0" lang="hu-HU" altLang="hu-H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12 településsel megkötve </a:t>
            </a:r>
            <a:r>
              <a:rPr kumimoji="0" lang="hu-HU" altLang="hu-HU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2015.01.31-ig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altLang="hu-HU" dirty="0" smtClean="0">
                <a:ea typeface="Times New Roman" panose="02020603050405020304" pitchFamily="18" charset="0"/>
                <a:cs typeface="Arial" panose="020B0604020202020204" pitchFamily="34" charset="0"/>
              </a:rPr>
              <a:t>Csatlakozási szerződés kiküldése további 43 településnek</a:t>
            </a:r>
            <a:r>
              <a:rPr lang="hu-HU" altLang="hu-HU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altLang="hu-HU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2015.02.28-ig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u-HU" altLang="hu-HU" u="sng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Szolgáltatási szerződés és SLA megállapodások 11 településsel </a:t>
            </a:r>
            <a:r>
              <a:rPr kumimoji="0" lang="hu-HU" altLang="hu-H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2015. 03.31-ig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u-HU" altLang="hu-HU" dirty="0" smtClean="0">
                <a:ea typeface="Times New Roman" panose="02020603050405020304" pitchFamily="18" charset="0"/>
                <a:cs typeface="Arial" panose="020B0604020202020204" pitchFamily="34" charset="0"/>
              </a:rPr>
              <a:t>44 </a:t>
            </a:r>
            <a:r>
              <a:rPr lang="hu-HU" altLang="hu-HU" dirty="0">
                <a:ea typeface="Times New Roman" panose="02020603050405020304" pitchFamily="18" charset="0"/>
                <a:cs typeface="Arial" panose="020B0604020202020204" pitchFamily="34" charset="0"/>
              </a:rPr>
              <a:t>további településsel </a:t>
            </a:r>
            <a:r>
              <a:rPr lang="hu-HU" altLang="hu-HU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2015.04.30-ig</a:t>
            </a:r>
            <a:endParaRPr lang="hu-HU" altLang="hu-HU" u="sng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971244" y="-2284230"/>
            <a:ext cx="11365168" cy="5286876"/>
            <a:chOff x="103074" y="2659541"/>
            <a:chExt cx="11365168" cy="3381917"/>
          </a:xfrm>
        </p:grpSpPr>
        <p:sp>
          <p:nvSpPr>
            <p:cNvPr id="14" name="Lekerekített téglalap 13"/>
            <p:cNvSpPr/>
            <p:nvPr/>
          </p:nvSpPr>
          <p:spPr>
            <a:xfrm>
              <a:off x="1051099" y="5014540"/>
              <a:ext cx="9184766" cy="1026918"/>
            </a:xfrm>
            <a:prstGeom prst="roundRect">
              <a:avLst/>
            </a:prstGeom>
            <a:gradFill rotWithShape="0">
              <a:gsLst>
                <a:gs pos="91000">
                  <a:srgbClr val="056786"/>
                </a:gs>
                <a:gs pos="11000">
                  <a:srgbClr val="8EBFD1"/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kerekített téglalap 4"/>
            <p:cNvSpPr/>
            <p:nvPr/>
          </p:nvSpPr>
          <p:spPr>
            <a:xfrm>
              <a:off x="103074" y="2659541"/>
              <a:ext cx="11365168" cy="1905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500" b="1" u="sng" kern="1200" dirty="0" smtClean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ASP Tájékoztatási portál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291099" y="3117990"/>
            <a:ext cx="5643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Általános leírások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Dokumentumtár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ASP csatlakozási kézikönyv és mellékletei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Oktatási segédletek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/>
              <a:t>Portál tartalommenedzseri </a:t>
            </a:r>
            <a:r>
              <a:rPr lang="hu-HU" sz="2000" dirty="0" smtClean="0"/>
              <a:t>kézikönyv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Szakrendszeri tantermi oktatási anyag</a:t>
            </a:r>
            <a:endParaRPr lang="hu-H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Migrációs </a:t>
            </a:r>
            <a:r>
              <a:rPr lang="hu-HU" sz="2000" dirty="0" smtClean="0"/>
              <a:t>adatstruktúra és leírások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Hírek</a:t>
            </a:r>
          </a:p>
        </p:txBody>
      </p:sp>
    </p:spTree>
    <p:extLst>
      <p:ext uri="{BB962C8B-B14F-4D97-AF65-F5344CB8AC3E}">
        <p14:creationId xmlns:p14="http://schemas.microsoft.com/office/powerpoint/2010/main" val="14695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3256" y="1444818"/>
            <a:ext cx="6516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Hardver, szoftver </a:t>
            </a:r>
            <a:r>
              <a:rPr lang="hu-HU" sz="2000" b="1" dirty="0" smtClean="0"/>
              <a:t>beszerzések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Adatmigráció</a:t>
            </a:r>
            <a:r>
              <a:rPr lang="hu-HU" sz="2000" b="1" dirty="0"/>
              <a:t>, adattisztítás, adatteljesség költségei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Tesztelési tevékenység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Információ és adatbiztonság megteremtésének költségei /IT biztonsági szabályzat stb./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Helyi ügyviteli és szabályozási feltételek megteremtésének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Lakosság és szervezetek tájékoztatásának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Helyi integrációs igények költségei (opcionális)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Extra oktatások költségei (opcionális)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459828" y="1699342"/>
            <a:ext cx="46682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Helyi </a:t>
            </a:r>
            <a:r>
              <a:rPr lang="hu-HU" sz="2000" b="1" dirty="0" smtClean="0">
                <a:solidFill>
                  <a:srgbClr val="FF0000"/>
                </a:solidFill>
              </a:rPr>
              <a:t>migráció </a:t>
            </a:r>
            <a:r>
              <a:rPr lang="hu-HU" sz="2000" b="1" dirty="0">
                <a:solidFill>
                  <a:srgbClr val="FF0000"/>
                </a:solidFill>
              </a:rPr>
              <a:t>koordinátor </a:t>
            </a:r>
            <a:r>
              <a:rPr lang="hu-HU" sz="2000" b="1" dirty="0"/>
              <a:t>szerepkör beszerzésére vonatkozó </a:t>
            </a:r>
            <a:r>
              <a:rPr lang="hu-HU" sz="2000" b="1" dirty="0" smtClean="0"/>
              <a:t>ajánlás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Helyi </a:t>
            </a:r>
            <a:r>
              <a:rPr lang="hu-HU" sz="2000" b="1" dirty="0">
                <a:solidFill>
                  <a:srgbClr val="FF0000"/>
                </a:solidFill>
              </a:rPr>
              <a:t>teszt koordinátor </a:t>
            </a:r>
            <a:r>
              <a:rPr lang="hu-HU" sz="2000" b="1" dirty="0"/>
              <a:t>szerepkör beszerzésére vonatkozó </a:t>
            </a:r>
            <a:r>
              <a:rPr lang="hu-HU" sz="2000" b="1" dirty="0" smtClean="0"/>
              <a:t>ajánlás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Önkormányzati </a:t>
            </a:r>
            <a:r>
              <a:rPr lang="hu-HU" sz="2000" b="1" dirty="0">
                <a:solidFill>
                  <a:srgbClr val="FF0000"/>
                </a:solidFill>
              </a:rPr>
              <a:t>csatlakozási kapcsolattartó szerepkör </a:t>
            </a:r>
            <a:r>
              <a:rPr lang="hu-HU" sz="2000" b="1" dirty="0"/>
              <a:t>beszerzésére vonatkozó </a:t>
            </a:r>
            <a:r>
              <a:rPr lang="hu-HU" sz="2000" b="1" dirty="0" smtClean="0"/>
              <a:t>ajánlás (projektvezető)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Igazgatásszervezési szerepkör </a:t>
            </a:r>
            <a:r>
              <a:rPr lang="hu-HU" sz="2000" b="1" dirty="0" smtClean="0"/>
              <a:t>beszerzése (szabályozási felt. </a:t>
            </a:r>
            <a:r>
              <a:rPr lang="hu-HU" sz="2000" b="1" dirty="0"/>
              <a:t>m</a:t>
            </a:r>
            <a:r>
              <a:rPr lang="hu-HU" sz="2000" b="1" dirty="0" smtClean="0"/>
              <a:t>egteremtése)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2" name="Ötszög 1"/>
          <p:cNvSpPr/>
          <p:nvPr/>
        </p:nvSpPr>
        <p:spPr>
          <a:xfrm>
            <a:off x="6946630" y="1327978"/>
            <a:ext cx="491689" cy="35947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2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 smtClean="0">
              <a:solidFill>
                <a:srgbClr val="002060"/>
              </a:solidFill>
            </a:endParaRPr>
          </a:p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40" y="718416"/>
            <a:ext cx="8234870" cy="5567009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3366956" y="1734207"/>
            <a:ext cx="0" cy="4025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 2.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40" y="1288537"/>
            <a:ext cx="8364360" cy="10045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1" y="1790828"/>
            <a:ext cx="8364359" cy="48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Csatlakozási feladatok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66" y="694341"/>
            <a:ext cx="9524690" cy="56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Csatlakozási feladatok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98972"/>
              </p:ext>
            </p:extLst>
          </p:nvPr>
        </p:nvGraphicFramePr>
        <p:xfrm>
          <a:off x="630623" y="745625"/>
          <a:ext cx="11096191" cy="6163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928"/>
                <a:gridCol w="8057168"/>
                <a:gridCol w="819095"/>
              </a:tblGrid>
              <a:tr h="216082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ASP Szolgáltatási portfolió meghatározása és szerződéskötés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10600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</a:rPr>
                        <a:t>Szolgáltatási igény felmérése és részletes szolgáltatásigénylés</a:t>
                      </a:r>
                      <a:br>
                        <a:rPr lang="hu-HU" sz="1400" dirty="0" smtClean="0">
                          <a:effectLst/>
                        </a:rPr>
                      </a:br>
                      <a:r>
                        <a:rPr lang="hu-HU" sz="1400" dirty="0" smtClean="0">
                          <a:effectLst/>
                        </a:rPr>
                        <a:t>- ASP Központ háttérszolgáltatásainak megismerése</a:t>
                      </a:r>
                      <a:br>
                        <a:rPr lang="hu-HU" sz="1400" dirty="0" smtClean="0">
                          <a:effectLst/>
                        </a:rPr>
                      </a:br>
                      <a:r>
                        <a:rPr lang="hu-HU" sz="1400" dirty="0" smtClean="0">
                          <a:effectLst/>
                        </a:rPr>
                        <a:t>- Szakrendszeri és elektronikus ügyintézési szolgáltatások megismerése</a:t>
                      </a:r>
                      <a:br>
                        <a:rPr lang="hu-HU" sz="1400" dirty="0" smtClean="0">
                          <a:effectLst/>
                        </a:rPr>
                      </a:br>
                      <a:r>
                        <a:rPr lang="hu-HU" sz="1400" dirty="0" smtClean="0">
                          <a:effectLst/>
                        </a:rPr>
                        <a:t>- Részletes szakrendszeri és elektronikus szolgáltatási igény meghatározása</a:t>
                      </a:r>
                      <a:br>
                        <a:rPr lang="hu-HU" sz="1400" dirty="0" smtClean="0">
                          <a:effectLst/>
                        </a:rPr>
                      </a:br>
                      <a:r>
                        <a:rPr lang="hu-HU" sz="1400" dirty="0" smtClean="0">
                          <a:effectLst/>
                        </a:rPr>
                        <a:t>- Szolgáltatási szint megállapodások egyeztetése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</a:rPr>
                        <a:t>1 hónap</a:t>
                      </a:r>
                      <a:endParaRPr lang="hu-HU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</a:rPr>
                        <a:t>ASP szolgáltatási szerződés megkötése 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</a:rPr>
                        <a:t>2 hét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Beszerzés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Műszaki-technikai feltételek (PC, nyomtató, internet csatlakozás) megteremtéséhez szükséges beszerzések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IT biztonsági feltételek megteremtéséhez szükséges beszerzések (opcionális)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Teszteléshez és migrációhoz kapcsolódó beszerzések (opcionális)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41753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Igazgatásszervezési 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(szervezeti, ügyviteli) 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feltételek biztosítása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Szervezeti, ügyviteli változások beépítése a működési rendbe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- Belső ügyviteli folyamatok igazítása az ASP rendszer által kezelt támogatott folyamatokhoz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1-2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845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Szakrendszeri testreszabási igények felmérése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- Ügyviteli folyamatok testreszabási (paraméterezési) igényeinek meghatározása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- Űrlap testreszabási (paraméterezési) igények meghatározása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- Iratminták testreszabási igényeinek maghatározása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Szabályozási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(belső, külső)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feltételek biztosítása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E-ügyintézés rendeletalkotás (opcionális; tájékoztatási anyag készítése elegendő) 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Helyi adókról szóló rendelet módosítása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Iratkezelési szabályzat módosítás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SZMSZ módosítás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Munkaköri leírások módosítása (opcionális)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63169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Műszaki - Technológiai-üzemeltetési feltételek biztosítása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(választott szakrendszereknek megfelelően)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Műszaki, technikai és üzemeltetési feltételek megteremtése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- Felhasználó oldali műszaki technológiai feltételek (PC, nyomtató, internet csatlakozás) üzembe helyezése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- Lokális önkormányzati IT üzemeltetési környezet kialakítása 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2-3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20337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Integrációs feltételek megteremtése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  <a:tr h="1300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IT biztonsági feltételek megteremtése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 hónap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731" marR="297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Csatlakozási feladatok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30828"/>
              </p:ext>
            </p:extLst>
          </p:nvPr>
        </p:nvGraphicFramePr>
        <p:xfrm>
          <a:off x="588578" y="680000"/>
          <a:ext cx="11256581" cy="542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298"/>
                <a:gridCol w="8092348"/>
                <a:gridCol w="830935"/>
              </a:tblGrid>
              <a:tr h="21898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Rendszerbevezetés megtervezése, infrastruktúra kialakítása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Felhasználói hozzáférés és jogosultságok kezelése</a:t>
                      </a:r>
                      <a:endParaRPr lang="hu-H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 hét</a:t>
                      </a:r>
                      <a:endParaRPr lang="hu-H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Kiadmányozási iratminták testreszabása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1-2 hét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Elektronikus űrlapok megszemélyesítése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2-3 hét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4489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Szakrendszeri ügyviteli felmérése  paraméterezési (testreszabási) igények meghatározása, beállítása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2-3 hét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Önkormányzati oktatások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Oktatások tervezése és ütemezése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hét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Oktatáson résztvevők (kulcsfelhasználók és felhasználók) kijelölése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hét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Tantermi oktatásokon való részvétel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1 </a:t>
                      </a:r>
                      <a:r>
                        <a:rPr lang="hu-HU" sz="1400" dirty="0">
                          <a:effectLst/>
                        </a:rPr>
                        <a:t>hónap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299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e-learning felület megismerése, e-learning oktatások lebonyolítása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1-2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43797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Önkormányzat oldali tesztelések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Önkormányzat oldali teszt feladatok tervezése, tesztelők kijelölése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299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Önkormányzat oldali tesztelése lebonyolítása, dokumentálása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65696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Önkormányzat oldali migráció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Helyi migrációs igényfelmérés, meghatározása</a:t>
                      </a:r>
                      <a:br>
                        <a:rPr lang="hu-HU" sz="1400" dirty="0">
                          <a:effectLst/>
                        </a:rPr>
                      </a:br>
                      <a:r>
                        <a:rPr lang="hu-HU" sz="1400" dirty="0">
                          <a:effectLst/>
                        </a:rPr>
                        <a:t>- </a:t>
                      </a:r>
                      <a:r>
                        <a:rPr lang="hu-HU" sz="1400" dirty="0" err="1">
                          <a:effectLst/>
                        </a:rPr>
                        <a:t>Migrálandó</a:t>
                      </a:r>
                      <a:r>
                        <a:rPr lang="hu-HU" sz="1400" dirty="0">
                          <a:effectLst/>
                        </a:rPr>
                        <a:t> rendszerek </a:t>
                      </a:r>
                      <a:r>
                        <a:rPr lang="hu-HU" sz="1400" dirty="0" smtClean="0">
                          <a:effectLst/>
                        </a:rPr>
                        <a:t>meghatározása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 hét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8869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Migráció elvégzése: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- Forrásrendszeri adatállomány előállítása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- Adattisztítás, javítás</a:t>
                      </a:r>
                      <a:br>
                        <a:rPr lang="hu-HU" sz="1400">
                          <a:effectLst/>
                        </a:rPr>
                      </a:br>
                      <a:r>
                        <a:rPr lang="hu-HU" sz="1400">
                          <a:effectLst/>
                        </a:rPr>
                        <a:t>- Adatok teljes körűségének biztosítása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ASP éles indítás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Régi rendszer leállítása, éles migráció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</a:t>
                      </a:r>
                      <a:r>
                        <a:rPr lang="hu-HU" sz="1400" dirty="0" smtClean="0">
                          <a:effectLst/>
                        </a:rPr>
                        <a:t> </a:t>
                      </a:r>
                      <a:r>
                        <a:rPr lang="hu-HU" sz="1400" dirty="0">
                          <a:effectLst/>
                        </a:rPr>
                        <a:t>hét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Éles indítás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1-2 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299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Stabilizáció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 hónap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1898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Tájékoztatás, kommunikáció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Belső kommunikáció a Hivatal munkatársai felé</a:t>
                      </a:r>
                      <a:endParaRPr lang="hu-H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2-3 hónap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  <a:tr h="2299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Lakosság és vállalkozások tájékoztatása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1-2 hónap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782" marR="417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-s prezi sablon" id="{59113291-1284-46DD-BBFF-DCE2CD7F1EC2}" vid="{7FB0BA0F-339D-45D4-BD5F-8B94CB2C5D5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12F18EC5684BF49B16AC19A6E91B833" ma:contentTypeVersion="0" ma:contentTypeDescription="Új dokumentum létrehozása." ma:contentTypeScope="" ma:versionID="1ed2e65c47a7d3117066c97b2c241efe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2118cca80a44a1256414523d0b1a5225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270D4D43-3BBB-4728-9CD3-BFFDD623B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f08c82-ce1c-49bc-a1d0-41eac7de1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2E86BA-FD17-42A4-BDFB-4332F7522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3634B1-AF23-446A-8C28-ACEF963521B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ff08c82-ce1c-49bc-a1d0-41eac7de1a3e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EU-s_klasszikus_stilusu_prezentacio_sablon</Template>
  <TotalTime>2083</TotalTime>
  <Words>496</Words>
  <Application>Microsoft Office PowerPoint</Application>
  <PresentationFormat>Szélesvásznú</PresentationFormat>
  <Paragraphs>130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Verdana</vt:lpstr>
      <vt:lpstr>Office-téma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KIFÜ</dc:creator>
  <cp:lastModifiedBy>ÁCSNÉ RÁTKAI Ilona</cp:lastModifiedBy>
  <cp:revision>80</cp:revision>
  <cp:lastPrinted>2015-02-10T13:18:48Z</cp:lastPrinted>
  <dcterms:created xsi:type="dcterms:W3CDTF">2013-09-30T13:30:30Z</dcterms:created>
  <dcterms:modified xsi:type="dcterms:W3CDTF">2015-02-11T08:33:52Z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0x010100512F18EC5684BF49B16AC19A6E91B833</vt:lpwstr>
  </property>
</Properties>
</file>