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tiff" ContentType="image/tif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6"/>
  </p:notesMasterIdLst>
  <p:sldIdLst>
    <p:sldId id="257" r:id="rId3"/>
    <p:sldId id="258" r:id="rId4"/>
    <p:sldId id="260" r:id="rId5"/>
    <p:sldId id="267" r:id="rId6"/>
    <p:sldId id="263" r:id="rId7"/>
    <p:sldId id="262" r:id="rId8"/>
    <p:sldId id="261" r:id="rId9"/>
    <p:sldId id="270" r:id="rId10"/>
    <p:sldId id="271" r:id="rId11"/>
    <p:sldId id="269" r:id="rId12"/>
    <p:sldId id="274" r:id="rId13"/>
    <p:sldId id="275" r:id="rId14"/>
    <p:sldId id="273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46" autoAdjust="0"/>
  </p:normalViewPr>
  <p:slideViewPr>
    <p:cSldViewPr>
      <p:cViewPr varScale="1">
        <p:scale>
          <a:sx n="79" d="100"/>
          <a:sy n="79" d="100"/>
        </p:scale>
        <p:origin x="-25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0CF2B-A183-4507-89F1-9E8111719EC2}" type="datetimeFigureOut">
              <a:rPr lang="hu-HU" smtClean="0"/>
              <a:t>2017.11.21.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3DE9-2A46-48C9-A68B-583D665FB2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58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ASP ELÜGY portál és az ELÜGY szolgáltatások 2018. január 1-jétől az ASP projekt által biztosított szakrendszerek által lefedett ügyek intézéséhez biztosítják az E-ügyintézési </a:t>
            </a:r>
            <a:r>
              <a:rPr lang="hu-HU" dirty="0" err="1" smtClean="0"/>
              <a:t>tv.-nek</a:t>
            </a:r>
            <a:r>
              <a:rPr lang="hu-HU" dirty="0" smtClean="0"/>
              <a:t> való minimális megfelelést a fent felsorolt követelmények szerint, az ezen szakrendszerekhez kapcsolódóan biztosított strukturált </a:t>
            </a:r>
            <a:r>
              <a:rPr lang="hu-HU" dirty="0" err="1" smtClean="0"/>
              <a:t>iFORM</a:t>
            </a:r>
            <a:r>
              <a:rPr lang="hu-HU" dirty="0" smtClean="0"/>
              <a:t> űrlapok mellett, az azok által le nem fedett ügyek vonatkozásában pedig az e-Papír szolgáltatás biztosítja az elektronikus ügyintézést. Az e-Papír szolgáltatással történő ügyindítás esetén az önkormányzat hivatali kapujába érkező ügy automatikus érkeztetését az ASP iratkezelő szakrendszer biztosítja, a feldolgozása pedig az önkormányzat megfelelő folyamatai szerint zajlik. Az ASP ELÜGY portálon benyújtott elektronikus űrlapok automatikus érkeztetését (paraméterezéstől függően akár automatikus iktatását) szintén az ASP iratkezelő szakrendszer biztosítja, a feldolgozást pedig az ASP egyes szakrendszerei végzik el.</a:t>
            </a:r>
          </a:p>
          <a:p>
            <a:endParaRPr lang="hu-HU" dirty="0" smtClean="0"/>
          </a:p>
          <a:p>
            <a:r>
              <a:rPr lang="hu-HU" dirty="0" smtClean="0"/>
              <a:t>Ezáltal a 2018. január 1-jével csatlakozott önkormányzatok (beleértve a korábbi csatlakozottakat is) E-ügyintézési </a:t>
            </a:r>
            <a:r>
              <a:rPr lang="hu-HU" dirty="0" err="1" smtClean="0"/>
              <a:t>tv.-ben</a:t>
            </a:r>
            <a:r>
              <a:rPr lang="hu-HU" dirty="0" smtClean="0"/>
              <a:t> előírtaknak való alapszintű megfelelése biztosított lesz, a későbbiekben pedig a bővített ELÜGY szolgáltatások élesbe állásával további, a minimális elvárásokon felüli funkciók is megjelennek. Az ASP </a:t>
            </a:r>
            <a:r>
              <a:rPr lang="hu-HU" dirty="0" err="1" smtClean="0"/>
              <a:t>ELÜGY-höz</a:t>
            </a:r>
            <a:r>
              <a:rPr lang="hu-HU" dirty="0" smtClean="0"/>
              <a:t> külső szakrendszert nem lehet csatlakoztatni.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09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40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önkormányzati rendeletek felülvizsgálata</a:t>
            </a:r>
            <a:r>
              <a:rPr lang="hu-HU" baseline="0" dirty="0" smtClean="0"/>
              <a:t> </a:t>
            </a:r>
            <a:r>
              <a:rPr lang="hu-HU" dirty="0" smtClean="0"/>
              <a:t>az egységes elektronikus ügyintézési rendszer kialakításához szükséges egyes törvények módosításáról szóló 2016. évi CXXI. törvény miatt, illetve 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Eüsztv</a:t>
            </a:r>
            <a:r>
              <a:rPr lang="hu-HU" baseline="0" dirty="0" smtClean="0"/>
              <a:t>. 2018. január 1-jei hatálybalépése miatt</a:t>
            </a:r>
            <a:r>
              <a:rPr lang="hu-HU" dirty="0" smtClean="0"/>
              <a:t> lényeges.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37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adózás rendjéről szóló 2003. évi XCII. Törvény 5.§ (3) bekezdést hatályon kívül helyezte a 2016. évi CXXI. törvény az egységes elektronikus ügyintézési rendszer kialakításához szükséges egyes törvények módosításáról, így az a feladat már nem aktuális, illetve mivel 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Eüsztv</a:t>
            </a:r>
            <a:r>
              <a:rPr lang="hu-HU" baseline="0" dirty="0" smtClean="0"/>
              <a:t>. 2018. január 1-jei hatálybalépése miatt</a:t>
            </a:r>
            <a:r>
              <a:rPr lang="hu-HU" dirty="0" smtClean="0"/>
              <a:t> sem kell már</a:t>
            </a:r>
            <a:r>
              <a:rPr lang="hu-HU" baseline="0" dirty="0" smtClean="0"/>
              <a:t> helyi rendelet az elektronikus ügyintézéshez. Ellenben a meglévőket pont emiatt célszerű felülvizsgálni, hogy ami már nem szükséges, azt hatályon kívül helyezzék.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 csatlakozási pályázat keretében a 3000 fő alatti települési kategória ezen tevékenységekre nem kapott forrást az alábbi megfontolásból: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Az eszközbeszerzésre névlegesen és arányaiban is ez a település kategória kapta a legtöbb forrást a pályázat keretében, a hangsúly esetükben tehát a modern informatikai eszközök beszerzésén volt.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A 3000 fő alatti települések esetén általában jelentősen kisebb az érintett célcsoport, kisebb ügyfélkör (vállalkozók és lakosok) részére kell bemutatni az e-ügyintézési lehetőségeket.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33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24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24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3DE9-2A46-48C9-A68B-583D665FB27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24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0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2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2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5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6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9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7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92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14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58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6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2616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2017.11.21.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632848" cy="1440160"/>
          </a:xfrm>
        </p:spPr>
        <p:txBody>
          <a:bodyPr/>
          <a:lstStyle/>
          <a:p>
            <a:pPr algn="ctr"/>
            <a:r>
              <a:rPr lang="hu-HU" cap="none" dirty="0" smtClean="0"/>
              <a:t>Az önkormányzati ASP és az önkormányzatok elektronikus ügyintézési feladatai</a:t>
            </a:r>
            <a:endParaRPr lang="hu-HU" cap="non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b="12874"/>
          <a:stretch/>
        </p:blipFill>
        <p:spPr>
          <a:xfrm>
            <a:off x="1" y="-27385"/>
            <a:ext cx="9144000" cy="139510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33799" y="615601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i="1" dirty="0" smtClean="0">
                <a:solidFill>
                  <a:prstClr val="white"/>
                </a:solidFill>
              </a:rPr>
              <a:t>Pécs, </a:t>
            </a:r>
            <a:r>
              <a:rPr lang="hu-HU" i="1" dirty="0" smtClean="0">
                <a:solidFill>
                  <a:prstClr val="white"/>
                </a:solidFill>
              </a:rPr>
              <a:t>2017. </a:t>
            </a:r>
            <a:r>
              <a:rPr lang="hu-HU" i="1" smtClean="0">
                <a:solidFill>
                  <a:prstClr val="white"/>
                </a:solidFill>
              </a:rPr>
              <a:t>november </a:t>
            </a:r>
            <a:r>
              <a:rPr lang="hu-HU" i="1" smtClean="0">
                <a:solidFill>
                  <a:prstClr val="white"/>
                </a:solidFill>
              </a:rPr>
              <a:t>23.</a:t>
            </a:r>
            <a:endParaRPr lang="hu-HU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prstClr val="white"/>
                </a:solidFill>
              </a:rPr>
              <a:t>2019-ben csatlakozó önkormányzatok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2019-ben </a:t>
            </a:r>
            <a:r>
              <a:rPr lang="hu-HU" b="1" dirty="0" smtClean="0"/>
              <a:t>rendszercsatlakozó</a:t>
            </a:r>
            <a:r>
              <a:rPr lang="hu-HU" dirty="0" smtClean="0"/>
              <a:t> önkormányzatok a csatlakozási pályázat keretében elvégzendő feladat vonatkozásában az előbbiek szerint járnak el a jövő évben.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Az egy éves átmeneti időszak vonatkozásában az E-ügyintézési </a:t>
            </a:r>
            <a:r>
              <a:rPr lang="hu-HU" dirty="0" err="1" smtClean="0"/>
              <a:t>tv.-nek</a:t>
            </a:r>
            <a:r>
              <a:rPr lang="hu-HU" dirty="0" smtClean="0"/>
              <a:t> való megfelelésük a szeptember 29-én EBR 42-n megküldött útmutató szerint megvalósítható.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Az </a:t>
            </a:r>
            <a:r>
              <a:rPr lang="hu-HU" b="1" dirty="0" smtClean="0"/>
              <a:t>interfészes csatlakozók </a:t>
            </a:r>
            <a:r>
              <a:rPr lang="hu-HU" dirty="0" smtClean="0"/>
              <a:t>úgy járnak el, mint bármely más e-ügyintézésre kötelezett szerv.</a:t>
            </a:r>
          </a:p>
        </p:txBody>
      </p:sp>
      <p:pic>
        <p:nvPicPr>
          <p:cNvPr id="4" name="Tartalom hely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prstClr val="white"/>
                </a:solidFill>
              </a:rPr>
              <a:t>2019-ben csatlakozó önkormányzatok átmeneti megfelelése</a:t>
            </a:r>
            <a:endParaRPr lang="hu-HU" sz="2400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5" y="1041648"/>
            <a:ext cx="8363271" cy="4774705"/>
          </a:xfrm>
          <a:prstGeom prst="rect">
            <a:avLst/>
          </a:prstGeom>
        </p:spPr>
      </p:pic>
      <p:pic>
        <p:nvPicPr>
          <p:cNvPr id="6" name="Tartalom hely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prstClr val="white"/>
                </a:solidFill>
              </a:rPr>
              <a:t>Elektronikus dokumentumhitelesítés, e-aláírás</a:t>
            </a:r>
            <a:endParaRPr lang="hu-HU" sz="2400" b="1" dirty="0"/>
          </a:p>
        </p:txBody>
      </p:sp>
      <p:pic>
        <p:nvPicPr>
          <p:cNvPr id="4" name="Tartalom hely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  <a:prstGeom prst="rect">
            <a:avLst/>
          </a:prstGeom>
        </p:spPr>
      </p:pic>
      <p:sp>
        <p:nvSpPr>
          <p:cNvPr id="6" name="Tartalom helye 2"/>
          <p:cNvSpPr>
            <a:spLocks noGrp="1"/>
          </p:cNvSpPr>
          <p:nvPr/>
        </p:nvSpPr>
        <p:spPr>
          <a:xfrm>
            <a:off x="426368" y="1196752"/>
            <a:ext cx="8291264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2016. évi CXXX. tv</a:t>
            </a:r>
            <a:r>
              <a:rPr lang="hu-HU" dirty="0" smtClean="0"/>
              <a:t>. (Pp.)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 elektronikus közokirat </a:t>
            </a:r>
            <a:r>
              <a:rPr lang="hu-HU" dirty="0"/>
              <a:t>kiállításához </a:t>
            </a:r>
            <a:r>
              <a:rPr lang="nb-NO" dirty="0"/>
              <a:t>okiraton – </a:t>
            </a:r>
            <a:r>
              <a:rPr lang="nb-NO" u="sng" dirty="0"/>
              <a:t>ha jogszabály eltérően nem rendelkezik</a:t>
            </a:r>
            <a:r>
              <a:rPr lang="nb-NO" dirty="0"/>
              <a:t> – </a:t>
            </a:r>
            <a:r>
              <a:rPr lang="hu-HU" dirty="0" smtClean="0"/>
              <a:t>minősített </a:t>
            </a:r>
            <a:r>
              <a:rPr lang="hu-HU" dirty="0"/>
              <a:t>vagy minősített tanúsítványon alapuló fokozott biztonságú elektronikus aláírást vagy bélyegzőt, és amennyiben jogszabály így rendelkezik időbélyegzőt </a:t>
            </a: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451/2016. (XII. 19.) Korm. rendelet és 137/2016</a:t>
            </a:r>
            <a:r>
              <a:rPr lang="hu-HU" dirty="0"/>
              <a:t>. (VI. 13.) Korm. </a:t>
            </a:r>
            <a:r>
              <a:rPr lang="hu-HU" dirty="0" smtClean="0"/>
              <a:t>Rendelet értelmében e-ügyintézéskor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legalább fokozott biztonságú elektronikus </a:t>
            </a:r>
            <a:r>
              <a:rPr lang="hu-HU" dirty="0" smtClean="0"/>
              <a:t>aláírással </a:t>
            </a:r>
            <a:r>
              <a:rPr lang="hu-HU" dirty="0"/>
              <a:t>vagy </a:t>
            </a:r>
            <a:r>
              <a:rPr lang="hu-HU" dirty="0" smtClean="0"/>
              <a:t>bélyegzővel </a:t>
            </a:r>
            <a:r>
              <a:rPr lang="hu-HU" dirty="0"/>
              <a:t>és – ha jogszabály így rendelkezik – </a:t>
            </a:r>
            <a:r>
              <a:rPr lang="hu-HU" dirty="0" smtClean="0"/>
              <a:t>időbélyegzővel,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vagy azonosításra </a:t>
            </a:r>
            <a:r>
              <a:rPr lang="hu-HU" dirty="0"/>
              <a:t>visszavezetett dokumentumhitelesítés </a:t>
            </a:r>
            <a:r>
              <a:rPr lang="hu-HU" dirty="0" smtClean="0"/>
              <a:t>szolgáltatással (AVDH)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ASP Iratkezelő biztosítja az AVDH szolgáltatás használatát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2019-es csatlakozók maguk kell beszerezzék a szükséges szolgáltatásokat 2018. január 1-jéig</a:t>
            </a:r>
          </a:p>
        </p:txBody>
      </p:sp>
    </p:spTree>
    <p:extLst>
      <p:ext uri="{BB962C8B-B14F-4D97-AF65-F5344CB8AC3E}">
        <p14:creationId xmlns:p14="http://schemas.microsoft.com/office/powerpoint/2010/main" val="40205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32848" cy="1440160"/>
          </a:xfrm>
        </p:spPr>
        <p:txBody>
          <a:bodyPr/>
          <a:lstStyle/>
          <a:p>
            <a:pPr algn="ctr"/>
            <a:r>
              <a:rPr lang="hu-HU" cap="none" dirty="0" smtClean="0"/>
              <a:t>Köszönjük a figyelmet!</a:t>
            </a:r>
            <a:endParaRPr lang="hu-HU" cap="non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b="12874"/>
          <a:stretch/>
        </p:blipFill>
        <p:spPr>
          <a:xfrm>
            <a:off x="1" y="-27385"/>
            <a:ext cx="9144000" cy="13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Az elektronikus ügyintézés jogszabályi háttere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51520" y="1412776"/>
            <a:ext cx="8568952" cy="46805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Az elektronikus ügyintézés és bizalmi szolgáltatások általános szabályairól szóló 2015. évi CCXXII. törvény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451/2016. (XII. 19.) Korm. rendelet az elektronikus ügyintézés részletszabályairól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84/2012. (V. 21.) Korm. rendelet egyes, az elektronikus ügyintézéshez kapcsolódó szervezetek kijelöléséről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137/2016. (VI. 13.) Korm. rendelet az elektronikus ügyintézési szolgáltatások nyújtására felhasználható elektronikus aláíráshoz és bélyegzőhöz kapcsolódó követelményekről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A jogszabály értemében 2018. január 1-jétől a helyi önkormányzatoknak is biztosítaniuk kell az e-ügyintézés lehetőségét.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E-ügyintézési tv. megfelelés kötelezettségek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Az elektronikus ügyintézésre kötelezett szervnek: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600" dirty="0">
                <a:solidFill>
                  <a:prstClr val="black"/>
                </a:solidFill>
              </a:rPr>
              <a:t>biztosítania kell az ügyfelekkel folytatott, hiteles azonosításon alapuló, és a kézbesítés időpontját is hitelesen visszakereshető módon megvalósító elektronikus kommunikációt;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600" dirty="0">
                <a:solidFill>
                  <a:prstClr val="black"/>
                </a:solidFill>
              </a:rPr>
              <a:t>az így beérkezett dokumentumok hitelességének ellenőrzését és a törvényben meghatározott követelményeknek megfelelő hitelesítését;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600" dirty="0">
                <a:solidFill>
                  <a:prstClr val="black"/>
                </a:solidFill>
              </a:rPr>
              <a:t>az elektronikus fizetést, 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600" dirty="0">
                <a:solidFill>
                  <a:prstClr val="black"/>
                </a:solidFill>
              </a:rPr>
              <a:t>az elektronikus űrlapok kezelését.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E-ügyintézési tv. megfelelés kötelezettségek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/>
                </a:solidFill>
              </a:rPr>
              <a:t>Az elektronikus ügyintézés biztosításához kötelezően használandó szabályozott elektronikus ügyintézési szolgáltatások (SZEÜSZ) és központi elektronikus ügyintézési szolgáltatások (KEÜSZ</a:t>
            </a:r>
            <a:r>
              <a:rPr lang="hu-HU" dirty="0" smtClean="0">
                <a:solidFill>
                  <a:prstClr val="black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Személyre Szabott Ügyintézési Felület (SZÜF</a:t>
            </a:r>
            <a:r>
              <a:rPr lang="hu-HU" i="1" dirty="0" smtClean="0">
                <a:solidFill>
                  <a:prstClr val="black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Ügyfél ügyintézési rendelkezésének nyilvántartása (RNY</a:t>
            </a:r>
            <a:r>
              <a:rPr lang="hu-HU" i="1" dirty="0" smtClean="0">
                <a:solidFill>
                  <a:prstClr val="black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Összerendelési Nyilvántartás (ÖNY</a:t>
            </a:r>
            <a:r>
              <a:rPr lang="hu-HU" i="1" dirty="0" smtClean="0">
                <a:solidFill>
                  <a:prstClr val="black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Központi Azonosítási Ügynök (KAÜ</a:t>
            </a:r>
            <a:r>
              <a:rPr lang="hu-HU" i="1" dirty="0" smtClean="0">
                <a:solidFill>
                  <a:prstClr val="black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Biztonságos Kézbesítési Szolgáltatás (BKSZ</a:t>
            </a:r>
            <a:r>
              <a:rPr lang="hu-HU" i="1" dirty="0" smtClean="0">
                <a:solidFill>
                  <a:prstClr val="black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Általános célú elektronikus kéreleműrlap szolgáltatás (e-Papír</a:t>
            </a:r>
            <a:r>
              <a:rPr lang="hu-HU" i="1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Az e-ügyintézés sematikus folyamata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/>
          <a:stretch/>
        </p:blipFill>
        <p:spPr bwMode="auto">
          <a:xfrm>
            <a:off x="1187624" y="1268760"/>
            <a:ext cx="6840760" cy="459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E-ügyintézési tv. megfelelés </a:t>
            </a:r>
            <a:r>
              <a:rPr lang="hu-HU" sz="2400" b="1" dirty="0" smtClean="0">
                <a:solidFill>
                  <a:schemeClr val="bg1"/>
                </a:solidFill>
              </a:rPr>
              <a:t>ASP csatlakozás esetén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39980" y="1574889"/>
            <a:ext cx="864096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/>
                </a:solidFill>
              </a:rPr>
              <a:t>Az állam által ingyenesen biztosított önkormányzati ASP rendszer az elektronikus ügyintézés biztosításához szükséges képességeket az önkormányzatnál – rendszercsatlakozás esetén – megteremti.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/>
                </a:solidFill>
              </a:rPr>
              <a:t>Az ASP által le nem fedett ügyekben az e-Papír nyújt megoldást, a rendszercsatlakozó önkormányzatok számára az ehhez való csatlakozást az ASP Központ központilag biztosítja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4"/>
          <a:stretch/>
        </p:blipFill>
        <p:spPr bwMode="auto">
          <a:xfrm>
            <a:off x="4315151" y="2564904"/>
            <a:ext cx="472134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ASP ELÜGY szolgáltatások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51520" y="1340768"/>
            <a:ext cx="8496944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/>
                </a:solidFill>
              </a:rPr>
              <a:t>Az ASP ELÜGY portál egységes </a:t>
            </a:r>
            <a:r>
              <a:rPr lang="hu-HU" dirty="0">
                <a:solidFill>
                  <a:prstClr val="black"/>
                </a:solidFill>
              </a:rPr>
              <a:t>felületen </a:t>
            </a:r>
            <a:r>
              <a:rPr lang="hu-HU" dirty="0" smtClean="0">
                <a:solidFill>
                  <a:prstClr val="black"/>
                </a:solidFill>
              </a:rPr>
              <a:t>keresztül, az E-ügyintézési tv-nek megfelelően lehetővé teszi a </a:t>
            </a:r>
            <a:r>
              <a:rPr lang="hu-HU" dirty="0">
                <a:solidFill>
                  <a:prstClr val="black"/>
                </a:solidFill>
              </a:rPr>
              <a:t>lakossági és vállalkozói </a:t>
            </a:r>
            <a:r>
              <a:rPr lang="hu-HU" dirty="0" smtClean="0">
                <a:solidFill>
                  <a:prstClr val="black"/>
                </a:solidFill>
              </a:rPr>
              <a:t>e-ügyintézést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Ügyindítás (</a:t>
            </a:r>
            <a:r>
              <a:rPr lang="hu-HU" i="1" dirty="0" err="1">
                <a:solidFill>
                  <a:prstClr val="black"/>
                </a:solidFill>
              </a:rPr>
              <a:t>iFORM</a:t>
            </a:r>
            <a:r>
              <a:rPr lang="hu-HU" i="1" dirty="0">
                <a:solidFill>
                  <a:prstClr val="black"/>
                </a:solidFill>
              </a:rPr>
              <a:t> űrlap)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Ügykövetés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prstClr val="black"/>
                </a:solidFill>
              </a:rPr>
              <a:t>Adóegyenleg </a:t>
            </a:r>
            <a:r>
              <a:rPr lang="hu-HU" i="1" dirty="0" smtClean="0">
                <a:solidFill>
                  <a:prstClr val="black"/>
                </a:solidFill>
              </a:rPr>
              <a:t>lekérdezés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1" dirty="0" smtClean="0">
                <a:solidFill>
                  <a:prstClr val="black"/>
                </a:solidFill>
              </a:rPr>
              <a:t>A későbbiekben elektronikus fizetés (EFER)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1" dirty="0" smtClean="0">
                <a:solidFill>
                  <a:prstClr val="black"/>
                </a:solidFill>
              </a:rPr>
              <a:t>A szükséges SZEÜSZ/KEÜSZ integráció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/>
                </a:solidFill>
              </a:rPr>
              <a:t>ASP Iratkezelő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/>
                </a:solidFill>
              </a:rPr>
              <a:t>+ szakrendszeri támogatás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prstClr val="white"/>
                </a:solidFill>
              </a:rPr>
              <a:t>A csatlakozási pályázat keretében elvégzendő tevékenység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457200" y="1412776"/>
            <a:ext cx="8229600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Az önkormányzatok elektronikus ügyintézéséhez kapcsolódó feltételek kialakítása a csatlakozási pályázat keretében: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/>
              <a:t>Az elektronikus ügyintézési folyamat kialakítása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/>
              <a:t>Az elektronikus ügyintézéshez kapcsolódó belső szabályzások megalkotása, önkormányzati rendeletek felülvizsgálata</a:t>
            </a:r>
            <a:endParaRPr lang="hu-HU" strike="sngStrike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smtClean="0"/>
              <a:t>A folyamatban résztvevő ügyintézők felkészítése</a:t>
            </a:r>
          </a:p>
        </p:txBody>
      </p:sp>
    </p:spTree>
    <p:extLst>
      <p:ext uri="{BB962C8B-B14F-4D97-AF65-F5344CB8AC3E}">
        <p14:creationId xmlns:p14="http://schemas.microsoft.com/office/powerpoint/2010/main" val="19674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prstClr val="white"/>
                </a:solidFill>
              </a:rPr>
              <a:t>A csatlakozási pályázat keretében elvégzendő tevékenység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14968" r="37086" b="11115"/>
          <a:stretch/>
        </p:blipFill>
        <p:spPr>
          <a:xfrm>
            <a:off x="3846778" y="5805264"/>
            <a:ext cx="1373294" cy="827389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t="25199" r="27357" b="19970"/>
          <a:stretch/>
        </p:blipFill>
        <p:spPr bwMode="auto">
          <a:xfrm>
            <a:off x="1122899" y="1268760"/>
            <a:ext cx="6895070" cy="45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860032" y="4581128"/>
            <a:ext cx="3157937" cy="72008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2E05FB397BCFB4DA3ECAA78A4985BCD" ma:contentTypeVersion="1" ma:contentTypeDescription="Új dokumentum létrehozása." ma:contentTypeScope="" ma:versionID="3eed926f941be6d4fc34b53cff74203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0c7b6f9f7176eb6040ed07fd3d486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Kezdés dátumának ütemezés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Befejezés dátumának ütemezés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0A5095-E9C2-4A13-BC1D-54014664393D}"/>
</file>

<file path=customXml/itemProps2.xml><?xml version="1.0" encoding="utf-8"?>
<ds:datastoreItem xmlns:ds="http://schemas.openxmlformats.org/officeDocument/2006/customXml" ds:itemID="{A558E097-3192-4FE6-9726-554B9947E26E}"/>
</file>

<file path=customXml/itemProps3.xml><?xml version="1.0" encoding="utf-8"?>
<ds:datastoreItem xmlns:ds="http://schemas.openxmlformats.org/officeDocument/2006/customXml" ds:itemID="{0D7A7874-7506-4DD7-B6D6-342A8C5A8411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941</Words>
  <Application>Microsoft Office PowerPoint</Application>
  <PresentationFormat>Diavetítés a képernyőre (4:3 oldalarány)</PresentationFormat>
  <Paragraphs>77</Paragraphs>
  <Slides>13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1_Office-téma</vt:lpstr>
      <vt:lpstr>2_Office-téma</vt:lpstr>
      <vt:lpstr>Az önkormányzati ASP és az önkormányzatok elektronikus ügyintézési feladatai</vt:lpstr>
      <vt:lpstr>Az elektronikus ügyintézés jogszabályi háttere</vt:lpstr>
      <vt:lpstr>E-ügyintézési tv. megfelelés kötelezettségek</vt:lpstr>
      <vt:lpstr>E-ügyintézési tv. megfelelés kötelezettségek</vt:lpstr>
      <vt:lpstr>Az e-ügyintézés sematikus folyamata</vt:lpstr>
      <vt:lpstr>E-ügyintézési tv. megfelelés ASP csatlakozás esetén</vt:lpstr>
      <vt:lpstr>ASP ELÜGY szolgáltatások</vt:lpstr>
      <vt:lpstr>A csatlakozási pályázat keretében elvégzendő tevékenység</vt:lpstr>
      <vt:lpstr>A csatlakozási pályázat keretében elvégzendő tevékenység</vt:lpstr>
      <vt:lpstr>2019-ben csatlakozó önkormányzatok</vt:lpstr>
      <vt:lpstr>2019-ben csatlakozó önkormányzatok átmeneti megfelelése</vt:lpstr>
      <vt:lpstr>Elektronikus dokumentumhitelesítés, e-aláírás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Önkormányzati ASP</dc:title>
  <dc:creator>Dán Mihály</dc:creator>
  <cp:lastModifiedBy>Dán Mihály</cp:lastModifiedBy>
  <cp:revision>49</cp:revision>
  <dcterms:created xsi:type="dcterms:W3CDTF">2017-11-02T10:06:25Z</dcterms:created>
  <dcterms:modified xsi:type="dcterms:W3CDTF">2017-11-21T13:39:52Z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0x010100D2E05FB397BCFB4DA3ECAA78A4985BCD</vt:lpwstr>
  </property>
</Properties>
</file>