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23"/>
  </p:notesMasterIdLst>
  <p:sldIdLst>
    <p:sldId id="256" r:id="rId5"/>
    <p:sldId id="344" r:id="rId6"/>
    <p:sldId id="345" r:id="rId7"/>
    <p:sldId id="347" r:id="rId8"/>
    <p:sldId id="329" r:id="rId9"/>
    <p:sldId id="330" r:id="rId10"/>
    <p:sldId id="337" r:id="rId11"/>
    <p:sldId id="341" r:id="rId12"/>
    <p:sldId id="325" r:id="rId13"/>
    <p:sldId id="355" r:id="rId14"/>
    <p:sldId id="348" r:id="rId15"/>
    <p:sldId id="351" r:id="rId16"/>
    <p:sldId id="349" r:id="rId17"/>
    <p:sldId id="352" r:id="rId18"/>
    <p:sldId id="350" r:id="rId19"/>
    <p:sldId id="353" r:id="rId20"/>
    <p:sldId id="354" r:id="rId21"/>
    <p:sldId id="321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782" autoAdjust="0"/>
  </p:normalViewPr>
  <p:slideViewPr>
    <p:cSldViewPr snapToObjects="1">
      <p:cViewPr>
        <p:scale>
          <a:sx n="70" d="100"/>
          <a:sy n="70" d="100"/>
        </p:scale>
        <p:origin x="-2730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4A55DD-6BEB-4D3C-A8FE-C461AC1E7A26}" type="doc">
      <dgm:prSet loTypeId="urn:microsoft.com/office/officeart/2005/8/layout/vList6" loCatId="process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hu-HU"/>
        </a:p>
      </dgm:t>
    </dgm:pt>
    <dgm:pt modelId="{446806BB-FF14-41D2-825F-EF643DB6AF61}">
      <dgm:prSet phldrT="[Szöveg]"/>
      <dgm:spPr/>
      <dgm:t>
        <a:bodyPr/>
        <a:lstStyle/>
        <a:p>
          <a:r>
            <a:rPr lang="hu-HU" dirty="0" smtClean="0"/>
            <a:t>Keretrendszer</a:t>
          </a:r>
        </a:p>
      </dgm:t>
    </dgm:pt>
    <dgm:pt modelId="{D39835A7-2666-45AA-8B47-56F4DC8CDF0A}" type="parTrans" cxnId="{EC354A98-EADF-4845-BF7C-FD9B0DD1688F}">
      <dgm:prSet/>
      <dgm:spPr/>
      <dgm:t>
        <a:bodyPr/>
        <a:lstStyle/>
        <a:p>
          <a:endParaRPr lang="hu-HU"/>
        </a:p>
      </dgm:t>
    </dgm:pt>
    <dgm:pt modelId="{F45C5EAA-28E0-4AD1-BAD0-7E136E346AD9}" type="sibTrans" cxnId="{EC354A98-EADF-4845-BF7C-FD9B0DD1688F}">
      <dgm:prSet/>
      <dgm:spPr/>
      <dgm:t>
        <a:bodyPr/>
        <a:lstStyle/>
        <a:p>
          <a:endParaRPr lang="hu-HU"/>
        </a:p>
      </dgm:t>
    </dgm:pt>
    <dgm:pt modelId="{A91850C6-B384-42B6-9377-0CAB5FC75AFB}">
      <dgm:prSet phldrT="[Szöveg]" custT="1"/>
      <dgm:spPr/>
      <dgm:t>
        <a:bodyPr anchor="ctr"/>
        <a:lstStyle/>
        <a:p>
          <a:pPr algn="just"/>
          <a:r>
            <a:rPr lang="hu-HU" sz="1400" b="1" dirty="0" smtClean="0"/>
            <a:t>A szakrendszerek számára egységes felületet és hozzáférést, az egységes felhasználó-, és jogosultságkezelést, valamint a rendszerszintű menedzsment (üzleti) funkciók elérését biztosítja.</a:t>
          </a:r>
          <a:endParaRPr lang="hu-HU" sz="1400" b="1" dirty="0"/>
        </a:p>
      </dgm:t>
    </dgm:pt>
    <dgm:pt modelId="{28F664DE-8C49-4277-B259-A73B4A13A8CB}" type="parTrans" cxnId="{79883C43-1B94-41E6-8591-6815D2D03EF5}">
      <dgm:prSet/>
      <dgm:spPr/>
      <dgm:t>
        <a:bodyPr/>
        <a:lstStyle/>
        <a:p>
          <a:endParaRPr lang="hu-HU"/>
        </a:p>
      </dgm:t>
    </dgm:pt>
    <dgm:pt modelId="{B048F0B7-0F83-4029-8A2C-5C6E26BFC922}" type="sibTrans" cxnId="{79883C43-1B94-41E6-8591-6815D2D03EF5}">
      <dgm:prSet/>
      <dgm:spPr/>
      <dgm:t>
        <a:bodyPr/>
        <a:lstStyle/>
        <a:p>
          <a:endParaRPr lang="hu-HU"/>
        </a:p>
      </dgm:t>
    </dgm:pt>
    <dgm:pt modelId="{36F03EF2-82FE-4996-BB20-F0DEDB9ABCA2}">
      <dgm:prSet phldrT="[Szöveg]"/>
      <dgm:spPr/>
      <dgm:t>
        <a:bodyPr/>
        <a:lstStyle/>
        <a:p>
          <a:r>
            <a:rPr lang="hu-HU" dirty="0" smtClean="0"/>
            <a:t>Támogató rendszerek</a:t>
          </a:r>
          <a:endParaRPr lang="hu-HU" dirty="0"/>
        </a:p>
      </dgm:t>
    </dgm:pt>
    <dgm:pt modelId="{1ED8D648-F74A-4D46-A61E-2345B2CA1B81}" type="parTrans" cxnId="{9F012C38-AA1D-4703-AD2C-10519B1881C6}">
      <dgm:prSet/>
      <dgm:spPr/>
      <dgm:t>
        <a:bodyPr/>
        <a:lstStyle/>
        <a:p>
          <a:endParaRPr lang="hu-HU"/>
        </a:p>
      </dgm:t>
    </dgm:pt>
    <dgm:pt modelId="{0710AC23-FDA3-44DD-A8DD-A1709999FFD4}" type="sibTrans" cxnId="{9F012C38-AA1D-4703-AD2C-10519B1881C6}">
      <dgm:prSet/>
      <dgm:spPr/>
      <dgm:t>
        <a:bodyPr/>
        <a:lstStyle/>
        <a:p>
          <a:endParaRPr lang="hu-HU"/>
        </a:p>
      </dgm:t>
    </dgm:pt>
    <dgm:pt modelId="{62D7C1B6-8B0B-43D9-9542-2DDD6E994CAF}">
      <dgm:prSet phldrT="[Szöveg]" custT="1"/>
      <dgm:spPr/>
      <dgm:t>
        <a:bodyPr anchor="ctr"/>
        <a:lstStyle/>
        <a:p>
          <a:pPr algn="l"/>
          <a:r>
            <a:rPr lang="hu-HU" sz="1400" b="1" dirty="0" smtClean="0"/>
            <a:t>Az önkormányzati ASP rendszer napi adminisztratív, ügyfélszolgálati és működtetési feladatait segítő alkalmazások.</a:t>
          </a:r>
          <a:endParaRPr lang="hu-HU" sz="1400" b="1" dirty="0"/>
        </a:p>
      </dgm:t>
    </dgm:pt>
    <dgm:pt modelId="{658A0ABE-6D19-4E9D-87B5-C6C1E9FE7762}" type="parTrans" cxnId="{CFBDC721-9636-4AF1-B37F-09EF67C89976}">
      <dgm:prSet/>
      <dgm:spPr/>
      <dgm:t>
        <a:bodyPr/>
        <a:lstStyle/>
        <a:p>
          <a:endParaRPr lang="hu-HU"/>
        </a:p>
      </dgm:t>
    </dgm:pt>
    <dgm:pt modelId="{56A314D7-F868-4502-8FEE-7AE95AEE0774}" type="sibTrans" cxnId="{CFBDC721-9636-4AF1-B37F-09EF67C89976}">
      <dgm:prSet/>
      <dgm:spPr/>
      <dgm:t>
        <a:bodyPr/>
        <a:lstStyle/>
        <a:p>
          <a:endParaRPr lang="hu-HU"/>
        </a:p>
      </dgm:t>
    </dgm:pt>
    <dgm:pt modelId="{7B856BD4-1CBD-41EF-AA6A-5D8E8979618A}">
      <dgm:prSet phldrT="[Szöveg]"/>
      <dgm:spPr/>
      <dgm:t>
        <a:bodyPr/>
        <a:lstStyle/>
        <a:p>
          <a:r>
            <a:rPr lang="hu-HU" dirty="0" smtClean="0">
              <a:solidFill>
                <a:schemeClr val="bg1"/>
              </a:solidFill>
            </a:rPr>
            <a:t>Szakrendszerek</a:t>
          </a:r>
        </a:p>
      </dgm:t>
    </dgm:pt>
    <dgm:pt modelId="{067251A7-52FC-4ACB-9C24-D78555949B51}" type="parTrans" cxnId="{7B01404B-FEFA-4495-B4D3-9549A558DCE7}">
      <dgm:prSet/>
      <dgm:spPr/>
      <dgm:t>
        <a:bodyPr/>
        <a:lstStyle/>
        <a:p>
          <a:endParaRPr lang="hu-HU"/>
        </a:p>
      </dgm:t>
    </dgm:pt>
    <dgm:pt modelId="{4E2928A5-D0BB-4F3A-9C2E-229112ED47C0}" type="sibTrans" cxnId="{7B01404B-FEFA-4495-B4D3-9549A558DCE7}">
      <dgm:prSet/>
      <dgm:spPr/>
      <dgm:t>
        <a:bodyPr/>
        <a:lstStyle/>
        <a:p>
          <a:endParaRPr lang="hu-HU"/>
        </a:p>
      </dgm:t>
    </dgm:pt>
    <dgm:pt modelId="{CA6E7E57-7579-4512-9845-A936F48E28DB}">
      <dgm:prSet phldrT="[Szöveg]" custT="1"/>
      <dgm:spPr/>
      <dgm:t>
        <a:bodyPr anchor="ctr"/>
        <a:lstStyle/>
        <a:p>
          <a:pPr algn="just"/>
          <a:r>
            <a:rPr lang="hu-HU" sz="1400" b="1" dirty="0" smtClean="0"/>
            <a:t>A e-közigazgatáshoz kapcsolódóan az ASP rendszerben olyan integrált szakrendszerek kerültek bevezetésre, amelyek hatékonyan segítik az önkormányzatok illetve a felettes szervek napi munkáját.</a:t>
          </a:r>
          <a:endParaRPr lang="hu-HU" sz="1400" b="1" dirty="0"/>
        </a:p>
      </dgm:t>
    </dgm:pt>
    <dgm:pt modelId="{04A1CC93-ADEC-4DF8-87BF-91C31F69F9B8}" type="parTrans" cxnId="{B18D415F-E6C9-4815-9A9B-4B944570F69E}">
      <dgm:prSet/>
      <dgm:spPr/>
      <dgm:t>
        <a:bodyPr/>
        <a:lstStyle/>
        <a:p>
          <a:endParaRPr lang="hu-HU"/>
        </a:p>
      </dgm:t>
    </dgm:pt>
    <dgm:pt modelId="{E6C3A0A6-F048-4523-94F8-7C412697883D}" type="sibTrans" cxnId="{B18D415F-E6C9-4815-9A9B-4B944570F69E}">
      <dgm:prSet/>
      <dgm:spPr/>
      <dgm:t>
        <a:bodyPr/>
        <a:lstStyle/>
        <a:p>
          <a:endParaRPr lang="hu-HU"/>
        </a:p>
      </dgm:t>
    </dgm:pt>
    <dgm:pt modelId="{02A0A245-BB3C-448B-A3D3-2F46573C10CE}">
      <dgm:prSet phldrT="[Szöveg]"/>
      <dgm:spPr/>
      <dgm:t>
        <a:bodyPr/>
        <a:lstStyle/>
        <a:p>
          <a:r>
            <a:rPr lang="hu-HU" dirty="0" smtClean="0">
              <a:solidFill>
                <a:schemeClr val="bg1"/>
              </a:solidFill>
            </a:rPr>
            <a:t>Adattárház</a:t>
          </a:r>
        </a:p>
      </dgm:t>
    </dgm:pt>
    <dgm:pt modelId="{41A259A5-AE16-44B9-8ED3-B81EB2FD6F1A}" type="parTrans" cxnId="{8028A7B0-E300-4B4A-A4BE-9E507AB7A52F}">
      <dgm:prSet/>
      <dgm:spPr/>
      <dgm:t>
        <a:bodyPr/>
        <a:lstStyle/>
        <a:p>
          <a:endParaRPr lang="hu-HU"/>
        </a:p>
      </dgm:t>
    </dgm:pt>
    <dgm:pt modelId="{B6DF7EDC-0EE1-45A7-A49E-F99CF3586ECA}" type="sibTrans" cxnId="{8028A7B0-E300-4B4A-A4BE-9E507AB7A52F}">
      <dgm:prSet/>
      <dgm:spPr/>
      <dgm:t>
        <a:bodyPr/>
        <a:lstStyle/>
        <a:p>
          <a:endParaRPr lang="hu-HU"/>
        </a:p>
      </dgm:t>
    </dgm:pt>
    <dgm:pt modelId="{20368920-F466-45F8-B502-93122E2A0E4A}">
      <dgm:prSet custT="1"/>
      <dgm:spPr/>
      <dgm:t>
        <a:bodyPr anchor="ctr"/>
        <a:lstStyle/>
        <a:p>
          <a:pPr algn="just"/>
          <a:r>
            <a:rPr lang="hu-HU" sz="1400" b="1" dirty="0" smtClean="0"/>
            <a:t>Az önkormányzati gazdálkodás felső kormányzati szintű ellenőrzési és monitoring tevékenységének támogatása</a:t>
          </a:r>
          <a:endParaRPr lang="hu-HU" sz="1400" b="1" dirty="0"/>
        </a:p>
      </dgm:t>
    </dgm:pt>
    <dgm:pt modelId="{522C7D6A-1141-42AA-8A39-9B1182DB1A76}" type="parTrans" cxnId="{8F804D56-7805-4B07-B8CB-09615FD53A2E}">
      <dgm:prSet/>
      <dgm:spPr/>
      <dgm:t>
        <a:bodyPr/>
        <a:lstStyle/>
        <a:p>
          <a:endParaRPr lang="hu-HU"/>
        </a:p>
      </dgm:t>
    </dgm:pt>
    <dgm:pt modelId="{57FD602F-F628-4409-8125-3E80BEFA9F01}" type="sibTrans" cxnId="{8F804D56-7805-4B07-B8CB-09615FD53A2E}">
      <dgm:prSet/>
      <dgm:spPr/>
      <dgm:t>
        <a:bodyPr/>
        <a:lstStyle/>
        <a:p>
          <a:endParaRPr lang="hu-HU"/>
        </a:p>
      </dgm:t>
    </dgm:pt>
    <dgm:pt modelId="{5CB9948F-7C60-4640-A4A7-706A27B6C8D4}">
      <dgm:prSet custT="1"/>
      <dgm:spPr/>
      <dgm:t>
        <a:bodyPr/>
        <a:lstStyle/>
        <a:p>
          <a:pPr algn="just"/>
          <a:r>
            <a:rPr lang="hu-HU" sz="1400" b="1" dirty="0" smtClean="0"/>
            <a:t>Önkormányzatok adatszolgáltatási és beszámolási kötelezettségeinek egyszerűsítése és egységes, központi alapra helyezése</a:t>
          </a:r>
          <a:endParaRPr lang="hu-HU" sz="1400" b="1" dirty="0"/>
        </a:p>
      </dgm:t>
    </dgm:pt>
    <dgm:pt modelId="{23B26A63-84CE-4AC2-8308-271D53415E18}" type="parTrans" cxnId="{C5A0EA28-88D0-4460-8E3D-7146DECFFB46}">
      <dgm:prSet/>
      <dgm:spPr/>
      <dgm:t>
        <a:bodyPr/>
        <a:lstStyle/>
        <a:p>
          <a:endParaRPr lang="hu-HU"/>
        </a:p>
      </dgm:t>
    </dgm:pt>
    <dgm:pt modelId="{F565FE95-8002-4DF8-BC70-CA4B21955DDF}" type="sibTrans" cxnId="{C5A0EA28-88D0-4460-8E3D-7146DECFFB46}">
      <dgm:prSet/>
      <dgm:spPr/>
      <dgm:t>
        <a:bodyPr/>
        <a:lstStyle/>
        <a:p>
          <a:endParaRPr lang="hu-HU"/>
        </a:p>
      </dgm:t>
    </dgm:pt>
    <dgm:pt modelId="{D4936C46-9646-4662-83AF-6E28B7C533D0}">
      <dgm:prSet custT="1"/>
      <dgm:spPr/>
      <dgm:t>
        <a:bodyPr/>
        <a:lstStyle/>
        <a:p>
          <a:pPr algn="just"/>
          <a:r>
            <a:rPr lang="hu-HU" sz="1400" b="1" dirty="0" smtClean="0"/>
            <a:t>Vezetői információk és operatív döntéstámogatás az önkormányzatok számára </a:t>
          </a:r>
          <a:endParaRPr lang="hu-HU" sz="1400" b="1" dirty="0"/>
        </a:p>
      </dgm:t>
    </dgm:pt>
    <dgm:pt modelId="{322D648E-C3D8-4B3A-AFE5-7E23E7F5265A}" type="parTrans" cxnId="{481B3AC4-D57B-4681-8920-9D9AE0DB3C35}">
      <dgm:prSet/>
      <dgm:spPr/>
      <dgm:t>
        <a:bodyPr/>
        <a:lstStyle/>
        <a:p>
          <a:endParaRPr lang="hu-HU"/>
        </a:p>
      </dgm:t>
    </dgm:pt>
    <dgm:pt modelId="{373A620E-8469-4B39-AE0A-30ECB404866B}" type="sibTrans" cxnId="{481B3AC4-D57B-4681-8920-9D9AE0DB3C35}">
      <dgm:prSet/>
      <dgm:spPr/>
      <dgm:t>
        <a:bodyPr/>
        <a:lstStyle/>
        <a:p>
          <a:endParaRPr lang="hu-HU"/>
        </a:p>
      </dgm:t>
    </dgm:pt>
    <dgm:pt modelId="{FC0ED7B1-7506-4AC4-9C03-125EFE5E5E89}" type="pres">
      <dgm:prSet presAssocID="{6C4A55DD-6BEB-4D3C-A8FE-C461AC1E7A2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E38FFC0-012D-44F5-8C81-A593E01E7250}" type="pres">
      <dgm:prSet presAssocID="{446806BB-FF14-41D2-825F-EF643DB6AF61}" presName="linNode" presStyleCnt="0"/>
      <dgm:spPr/>
    </dgm:pt>
    <dgm:pt modelId="{8EC84C6F-EB11-4F31-86CD-2F5146415CB2}" type="pres">
      <dgm:prSet presAssocID="{446806BB-FF14-41D2-825F-EF643DB6AF61}" presName="parentShp" presStyleLbl="node1" presStyleIdx="0" presStyleCnt="4" custScaleX="8638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37091F2-6595-40F2-A14B-28EC73C7720C}" type="pres">
      <dgm:prSet presAssocID="{446806BB-FF14-41D2-825F-EF643DB6AF61}" presName="childShp" presStyleLbl="bgAccFollowNode1" presStyleIdx="0" presStyleCnt="4" custScaleX="101638" custScaleY="112960" custLinFactNeighborY="-2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DBC1926-C58A-4D1B-8479-EACF74B7E569}" type="pres">
      <dgm:prSet presAssocID="{F45C5EAA-28E0-4AD1-BAD0-7E136E346AD9}" presName="spacing" presStyleCnt="0"/>
      <dgm:spPr/>
    </dgm:pt>
    <dgm:pt modelId="{86632924-F30B-49B3-A2BE-1C691E1EC262}" type="pres">
      <dgm:prSet presAssocID="{7B856BD4-1CBD-41EF-AA6A-5D8E8979618A}" presName="linNode" presStyleCnt="0"/>
      <dgm:spPr/>
    </dgm:pt>
    <dgm:pt modelId="{04F63469-BCB9-426C-B72E-D853834C6D3C}" type="pres">
      <dgm:prSet presAssocID="{7B856BD4-1CBD-41EF-AA6A-5D8E8979618A}" presName="parentShp" presStyleLbl="node1" presStyleIdx="1" presStyleCnt="4" custScaleX="8638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06DB484-6E5E-4384-A00F-617E444D651C}" type="pres">
      <dgm:prSet presAssocID="{7B856BD4-1CBD-41EF-AA6A-5D8E8979618A}" presName="childShp" presStyleLbl="bgAccFollowNode1" presStyleIdx="1" presStyleCnt="4" custScaleX="101638" custScaleY="112960" custLinFactNeighborY="-2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472D17E-D1F5-49BA-8EF7-DD647F9DC5A1}" type="pres">
      <dgm:prSet presAssocID="{4E2928A5-D0BB-4F3A-9C2E-229112ED47C0}" presName="spacing" presStyleCnt="0"/>
      <dgm:spPr/>
    </dgm:pt>
    <dgm:pt modelId="{C987889A-51B1-4B99-9973-055C78D8F819}" type="pres">
      <dgm:prSet presAssocID="{02A0A245-BB3C-448B-A3D3-2F46573C10CE}" presName="linNode" presStyleCnt="0"/>
      <dgm:spPr/>
    </dgm:pt>
    <dgm:pt modelId="{807B7479-6D7D-437B-8FEB-3F1A6C6DA03F}" type="pres">
      <dgm:prSet presAssocID="{02A0A245-BB3C-448B-A3D3-2F46573C10CE}" presName="parentShp" presStyleLbl="node1" presStyleIdx="2" presStyleCnt="4" custScaleX="8638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9F3F428-5ECB-4DE9-8C06-13306E35BC24}" type="pres">
      <dgm:prSet presAssocID="{02A0A245-BB3C-448B-A3D3-2F46573C10CE}" presName="childShp" presStyleLbl="bgAccFollowNode1" presStyleIdx="2" presStyleCnt="4" custScaleX="101638" custScaleY="22214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BE14A28-D557-48B8-929F-61519D377F40}" type="pres">
      <dgm:prSet presAssocID="{B6DF7EDC-0EE1-45A7-A49E-F99CF3586ECA}" presName="spacing" presStyleCnt="0"/>
      <dgm:spPr/>
    </dgm:pt>
    <dgm:pt modelId="{C4EA5BA8-1082-4587-821D-8700188908E2}" type="pres">
      <dgm:prSet presAssocID="{36F03EF2-82FE-4996-BB20-F0DEDB9ABCA2}" presName="linNode" presStyleCnt="0"/>
      <dgm:spPr/>
    </dgm:pt>
    <dgm:pt modelId="{DDFDE59C-C2DB-4238-9A34-96E76692D320}" type="pres">
      <dgm:prSet presAssocID="{36F03EF2-82FE-4996-BB20-F0DEDB9ABCA2}" presName="parentShp" presStyleLbl="node1" presStyleIdx="3" presStyleCnt="4" custScaleX="8638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3D34F21-E3BB-42C0-A302-518957E403FE}" type="pres">
      <dgm:prSet presAssocID="{36F03EF2-82FE-4996-BB20-F0DEDB9ABCA2}" presName="childShp" presStyleLbl="bgAccFollowNode1" presStyleIdx="3" presStyleCnt="4" custScaleX="101638" custScaleY="112960" custLinFactNeighborY="2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791ECFBC-228F-4B9F-9239-BDA4F39A0A85}" type="presOf" srcId="{446806BB-FF14-41D2-825F-EF643DB6AF61}" destId="{8EC84C6F-EB11-4F31-86CD-2F5146415CB2}" srcOrd="0" destOrd="0" presId="urn:microsoft.com/office/officeart/2005/8/layout/vList6"/>
    <dgm:cxn modelId="{4050E259-B43E-4664-9CD4-FABA2D336F28}" type="presOf" srcId="{36F03EF2-82FE-4996-BB20-F0DEDB9ABCA2}" destId="{DDFDE59C-C2DB-4238-9A34-96E76692D320}" srcOrd="0" destOrd="0" presId="urn:microsoft.com/office/officeart/2005/8/layout/vList6"/>
    <dgm:cxn modelId="{EC354A98-EADF-4845-BF7C-FD9B0DD1688F}" srcId="{6C4A55DD-6BEB-4D3C-A8FE-C461AC1E7A26}" destId="{446806BB-FF14-41D2-825F-EF643DB6AF61}" srcOrd="0" destOrd="0" parTransId="{D39835A7-2666-45AA-8B47-56F4DC8CDF0A}" sibTransId="{F45C5EAA-28E0-4AD1-BAD0-7E136E346AD9}"/>
    <dgm:cxn modelId="{8028A7B0-E300-4B4A-A4BE-9E507AB7A52F}" srcId="{6C4A55DD-6BEB-4D3C-A8FE-C461AC1E7A26}" destId="{02A0A245-BB3C-448B-A3D3-2F46573C10CE}" srcOrd="2" destOrd="0" parTransId="{41A259A5-AE16-44B9-8ED3-B81EB2FD6F1A}" sibTransId="{B6DF7EDC-0EE1-45A7-A49E-F99CF3586ECA}"/>
    <dgm:cxn modelId="{0E5757CE-383D-412A-ABDC-5094473F6944}" type="presOf" srcId="{7B856BD4-1CBD-41EF-AA6A-5D8E8979618A}" destId="{04F63469-BCB9-426C-B72E-D853834C6D3C}" srcOrd="0" destOrd="0" presId="urn:microsoft.com/office/officeart/2005/8/layout/vList6"/>
    <dgm:cxn modelId="{C5A0EA28-88D0-4460-8E3D-7146DECFFB46}" srcId="{02A0A245-BB3C-448B-A3D3-2F46573C10CE}" destId="{5CB9948F-7C60-4640-A4A7-706A27B6C8D4}" srcOrd="1" destOrd="0" parTransId="{23B26A63-84CE-4AC2-8308-271D53415E18}" sibTransId="{F565FE95-8002-4DF8-BC70-CA4B21955DDF}"/>
    <dgm:cxn modelId="{B18D415F-E6C9-4815-9A9B-4B944570F69E}" srcId="{7B856BD4-1CBD-41EF-AA6A-5D8E8979618A}" destId="{CA6E7E57-7579-4512-9845-A936F48E28DB}" srcOrd="0" destOrd="0" parTransId="{04A1CC93-ADEC-4DF8-87BF-91C31F69F9B8}" sibTransId="{E6C3A0A6-F048-4523-94F8-7C412697883D}"/>
    <dgm:cxn modelId="{E2678584-D322-4A27-99E1-0CE21EE31B1C}" type="presOf" srcId="{5CB9948F-7C60-4640-A4A7-706A27B6C8D4}" destId="{49F3F428-5ECB-4DE9-8C06-13306E35BC24}" srcOrd="0" destOrd="1" presId="urn:microsoft.com/office/officeart/2005/8/layout/vList6"/>
    <dgm:cxn modelId="{FA1F4EF5-3E37-44CB-8067-1DC0B1BAC862}" type="presOf" srcId="{02A0A245-BB3C-448B-A3D3-2F46573C10CE}" destId="{807B7479-6D7D-437B-8FEB-3F1A6C6DA03F}" srcOrd="0" destOrd="0" presId="urn:microsoft.com/office/officeart/2005/8/layout/vList6"/>
    <dgm:cxn modelId="{CFBDC721-9636-4AF1-B37F-09EF67C89976}" srcId="{36F03EF2-82FE-4996-BB20-F0DEDB9ABCA2}" destId="{62D7C1B6-8B0B-43D9-9542-2DDD6E994CAF}" srcOrd="0" destOrd="0" parTransId="{658A0ABE-6D19-4E9D-87B5-C6C1E9FE7762}" sibTransId="{56A314D7-F868-4502-8FEE-7AE95AEE0774}"/>
    <dgm:cxn modelId="{EE8271AE-6CEB-47B0-BA80-19E3FA504C6B}" type="presOf" srcId="{6C4A55DD-6BEB-4D3C-A8FE-C461AC1E7A26}" destId="{FC0ED7B1-7506-4AC4-9C03-125EFE5E5E89}" srcOrd="0" destOrd="0" presId="urn:microsoft.com/office/officeart/2005/8/layout/vList6"/>
    <dgm:cxn modelId="{5A20B34B-379D-4E27-9D1B-EEDF6E430A78}" type="presOf" srcId="{A91850C6-B384-42B6-9377-0CAB5FC75AFB}" destId="{937091F2-6595-40F2-A14B-28EC73C7720C}" srcOrd="0" destOrd="0" presId="urn:microsoft.com/office/officeart/2005/8/layout/vList6"/>
    <dgm:cxn modelId="{8F804D56-7805-4B07-B8CB-09615FD53A2E}" srcId="{02A0A245-BB3C-448B-A3D3-2F46573C10CE}" destId="{20368920-F466-45F8-B502-93122E2A0E4A}" srcOrd="0" destOrd="0" parTransId="{522C7D6A-1141-42AA-8A39-9B1182DB1A76}" sibTransId="{57FD602F-F628-4409-8125-3E80BEFA9F01}"/>
    <dgm:cxn modelId="{9F012C38-AA1D-4703-AD2C-10519B1881C6}" srcId="{6C4A55DD-6BEB-4D3C-A8FE-C461AC1E7A26}" destId="{36F03EF2-82FE-4996-BB20-F0DEDB9ABCA2}" srcOrd="3" destOrd="0" parTransId="{1ED8D648-F74A-4D46-A61E-2345B2CA1B81}" sibTransId="{0710AC23-FDA3-44DD-A8DD-A1709999FFD4}"/>
    <dgm:cxn modelId="{9653E4C9-6C23-4E89-9CF8-6A055E2B4BE8}" type="presOf" srcId="{20368920-F466-45F8-B502-93122E2A0E4A}" destId="{49F3F428-5ECB-4DE9-8C06-13306E35BC24}" srcOrd="0" destOrd="0" presId="urn:microsoft.com/office/officeart/2005/8/layout/vList6"/>
    <dgm:cxn modelId="{79883C43-1B94-41E6-8591-6815D2D03EF5}" srcId="{446806BB-FF14-41D2-825F-EF643DB6AF61}" destId="{A91850C6-B384-42B6-9377-0CAB5FC75AFB}" srcOrd="0" destOrd="0" parTransId="{28F664DE-8C49-4277-B259-A73B4A13A8CB}" sibTransId="{B048F0B7-0F83-4029-8A2C-5C6E26BFC922}"/>
    <dgm:cxn modelId="{79A4E375-6C95-47C2-8C22-E712DC8E89BD}" type="presOf" srcId="{62D7C1B6-8B0B-43D9-9542-2DDD6E994CAF}" destId="{53D34F21-E3BB-42C0-A302-518957E403FE}" srcOrd="0" destOrd="0" presId="urn:microsoft.com/office/officeart/2005/8/layout/vList6"/>
    <dgm:cxn modelId="{C81C110E-DFFA-4E98-B71E-6EAC1FE8FB46}" type="presOf" srcId="{CA6E7E57-7579-4512-9845-A936F48E28DB}" destId="{606DB484-6E5E-4384-A00F-617E444D651C}" srcOrd="0" destOrd="0" presId="urn:microsoft.com/office/officeart/2005/8/layout/vList6"/>
    <dgm:cxn modelId="{481B3AC4-D57B-4681-8920-9D9AE0DB3C35}" srcId="{02A0A245-BB3C-448B-A3D3-2F46573C10CE}" destId="{D4936C46-9646-4662-83AF-6E28B7C533D0}" srcOrd="2" destOrd="0" parTransId="{322D648E-C3D8-4B3A-AFE5-7E23E7F5265A}" sibTransId="{373A620E-8469-4B39-AE0A-30ECB404866B}"/>
    <dgm:cxn modelId="{7B01404B-FEFA-4495-B4D3-9549A558DCE7}" srcId="{6C4A55DD-6BEB-4D3C-A8FE-C461AC1E7A26}" destId="{7B856BD4-1CBD-41EF-AA6A-5D8E8979618A}" srcOrd="1" destOrd="0" parTransId="{067251A7-52FC-4ACB-9C24-D78555949B51}" sibTransId="{4E2928A5-D0BB-4F3A-9C2E-229112ED47C0}"/>
    <dgm:cxn modelId="{9DBF1E23-9FDC-4445-AE80-2DA9C72D40C1}" type="presOf" srcId="{D4936C46-9646-4662-83AF-6E28B7C533D0}" destId="{49F3F428-5ECB-4DE9-8C06-13306E35BC24}" srcOrd="0" destOrd="2" presId="urn:microsoft.com/office/officeart/2005/8/layout/vList6"/>
    <dgm:cxn modelId="{05FEFE01-A424-422D-A3F7-E244A44BA760}" type="presParOf" srcId="{FC0ED7B1-7506-4AC4-9C03-125EFE5E5E89}" destId="{2E38FFC0-012D-44F5-8C81-A593E01E7250}" srcOrd="0" destOrd="0" presId="urn:microsoft.com/office/officeart/2005/8/layout/vList6"/>
    <dgm:cxn modelId="{B25DD898-5350-489F-9156-D6D6B3902F0C}" type="presParOf" srcId="{2E38FFC0-012D-44F5-8C81-A593E01E7250}" destId="{8EC84C6F-EB11-4F31-86CD-2F5146415CB2}" srcOrd="0" destOrd="0" presId="urn:microsoft.com/office/officeart/2005/8/layout/vList6"/>
    <dgm:cxn modelId="{19ECE249-62E5-408A-82E2-4FA6B762BB27}" type="presParOf" srcId="{2E38FFC0-012D-44F5-8C81-A593E01E7250}" destId="{937091F2-6595-40F2-A14B-28EC73C7720C}" srcOrd="1" destOrd="0" presId="urn:microsoft.com/office/officeart/2005/8/layout/vList6"/>
    <dgm:cxn modelId="{78837978-88F2-4DCB-8CD5-9A1C29A58A12}" type="presParOf" srcId="{FC0ED7B1-7506-4AC4-9C03-125EFE5E5E89}" destId="{8DBC1926-C58A-4D1B-8479-EACF74B7E569}" srcOrd="1" destOrd="0" presId="urn:microsoft.com/office/officeart/2005/8/layout/vList6"/>
    <dgm:cxn modelId="{3AC504FE-4A78-4035-88D1-5B7587D40B98}" type="presParOf" srcId="{FC0ED7B1-7506-4AC4-9C03-125EFE5E5E89}" destId="{86632924-F30B-49B3-A2BE-1C691E1EC262}" srcOrd="2" destOrd="0" presId="urn:microsoft.com/office/officeart/2005/8/layout/vList6"/>
    <dgm:cxn modelId="{F6D131A1-DC3F-439D-B62B-88172D962CCE}" type="presParOf" srcId="{86632924-F30B-49B3-A2BE-1C691E1EC262}" destId="{04F63469-BCB9-426C-B72E-D853834C6D3C}" srcOrd="0" destOrd="0" presId="urn:microsoft.com/office/officeart/2005/8/layout/vList6"/>
    <dgm:cxn modelId="{5BF436A1-DE08-4742-8DDD-6A2CC5DC295F}" type="presParOf" srcId="{86632924-F30B-49B3-A2BE-1C691E1EC262}" destId="{606DB484-6E5E-4384-A00F-617E444D651C}" srcOrd="1" destOrd="0" presId="urn:microsoft.com/office/officeart/2005/8/layout/vList6"/>
    <dgm:cxn modelId="{FC306B7E-4FA8-4F1C-9547-86FB95B970D8}" type="presParOf" srcId="{FC0ED7B1-7506-4AC4-9C03-125EFE5E5E89}" destId="{9472D17E-D1F5-49BA-8EF7-DD647F9DC5A1}" srcOrd="3" destOrd="0" presId="urn:microsoft.com/office/officeart/2005/8/layout/vList6"/>
    <dgm:cxn modelId="{1354CD9C-A5D3-4A9E-BF8A-26485C0C0FF6}" type="presParOf" srcId="{FC0ED7B1-7506-4AC4-9C03-125EFE5E5E89}" destId="{C987889A-51B1-4B99-9973-055C78D8F819}" srcOrd="4" destOrd="0" presId="urn:microsoft.com/office/officeart/2005/8/layout/vList6"/>
    <dgm:cxn modelId="{64696A09-2D02-4303-823E-8BF544996C0F}" type="presParOf" srcId="{C987889A-51B1-4B99-9973-055C78D8F819}" destId="{807B7479-6D7D-437B-8FEB-3F1A6C6DA03F}" srcOrd="0" destOrd="0" presId="urn:microsoft.com/office/officeart/2005/8/layout/vList6"/>
    <dgm:cxn modelId="{611CE254-012B-4004-A470-3D388F020B73}" type="presParOf" srcId="{C987889A-51B1-4B99-9973-055C78D8F819}" destId="{49F3F428-5ECB-4DE9-8C06-13306E35BC24}" srcOrd="1" destOrd="0" presId="urn:microsoft.com/office/officeart/2005/8/layout/vList6"/>
    <dgm:cxn modelId="{28F6C106-8979-4EBF-8772-2AFC27D10046}" type="presParOf" srcId="{FC0ED7B1-7506-4AC4-9C03-125EFE5E5E89}" destId="{8BE14A28-D557-48B8-929F-61519D377F40}" srcOrd="5" destOrd="0" presId="urn:microsoft.com/office/officeart/2005/8/layout/vList6"/>
    <dgm:cxn modelId="{467CB1DB-214E-42D5-8C06-AD541DDD4F31}" type="presParOf" srcId="{FC0ED7B1-7506-4AC4-9C03-125EFE5E5E89}" destId="{C4EA5BA8-1082-4587-821D-8700188908E2}" srcOrd="6" destOrd="0" presId="urn:microsoft.com/office/officeart/2005/8/layout/vList6"/>
    <dgm:cxn modelId="{08228E70-A798-4B6A-B4C2-3324F8CA38AB}" type="presParOf" srcId="{C4EA5BA8-1082-4587-821D-8700188908E2}" destId="{DDFDE59C-C2DB-4238-9A34-96E76692D320}" srcOrd="0" destOrd="0" presId="urn:microsoft.com/office/officeart/2005/8/layout/vList6"/>
    <dgm:cxn modelId="{5FC36AAC-8EC0-4FAF-A592-3FCFD8DBB908}" type="presParOf" srcId="{C4EA5BA8-1082-4587-821D-8700188908E2}" destId="{53D34F21-E3BB-42C0-A302-518957E403F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091F2-6595-40F2-A14B-28EC73C7720C}">
      <dsp:nvSpPr>
        <dsp:cNvPr id="0" name=""/>
        <dsp:cNvSpPr/>
      </dsp:nvSpPr>
      <dsp:spPr>
        <a:xfrm>
          <a:off x="3105110" y="0"/>
          <a:ext cx="5134027" cy="10046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A szakrendszerek számára egységes felületet és hozzáférést, az egységes felhasználó-, és jogosultságkezelést, valamint a rendszerszintű menedzsment (üzleti) funkciók elérését biztosítja.</a:t>
          </a:r>
          <a:endParaRPr lang="hu-HU" sz="1400" b="1" kern="1200" dirty="0"/>
        </a:p>
      </dsp:txBody>
      <dsp:txXfrm>
        <a:off x="3105110" y="125577"/>
        <a:ext cx="4757295" cy="753465"/>
      </dsp:txXfrm>
    </dsp:sp>
    <dsp:sp modelId="{8EC84C6F-EB11-4F31-86CD-2F5146415CB2}">
      <dsp:nvSpPr>
        <dsp:cNvPr id="0" name=""/>
        <dsp:cNvSpPr/>
      </dsp:nvSpPr>
      <dsp:spPr>
        <a:xfrm>
          <a:off x="196141" y="57752"/>
          <a:ext cx="2908969" cy="88935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Keretrendszer</a:t>
          </a:r>
        </a:p>
      </dsp:txBody>
      <dsp:txXfrm>
        <a:off x="239556" y="101167"/>
        <a:ext cx="2822139" cy="802528"/>
      </dsp:txXfrm>
    </dsp:sp>
    <dsp:sp modelId="{606DB484-6E5E-4384-A00F-617E444D651C}">
      <dsp:nvSpPr>
        <dsp:cNvPr id="0" name=""/>
        <dsp:cNvSpPr/>
      </dsp:nvSpPr>
      <dsp:spPr>
        <a:xfrm>
          <a:off x="3104023" y="1093445"/>
          <a:ext cx="5139046" cy="10046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A e-közigazgatáshoz kapcsolódóan az ASP rendszerben olyan integrált szakrendszerek kerültek bevezetésre, amelyek hatékonyan segítik az önkormányzatok illetve a felettes szervek napi munkáját.</a:t>
          </a:r>
          <a:endParaRPr lang="hu-HU" sz="1400" b="1" kern="1200" dirty="0"/>
        </a:p>
      </dsp:txBody>
      <dsp:txXfrm>
        <a:off x="3104023" y="1219022"/>
        <a:ext cx="4762314" cy="753465"/>
      </dsp:txXfrm>
    </dsp:sp>
    <dsp:sp modelId="{04F63469-BCB9-426C-B72E-D853834C6D3C}">
      <dsp:nvSpPr>
        <dsp:cNvPr id="0" name=""/>
        <dsp:cNvSpPr/>
      </dsp:nvSpPr>
      <dsp:spPr>
        <a:xfrm>
          <a:off x="192210" y="1151307"/>
          <a:ext cx="2911812" cy="88935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>
              <a:solidFill>
                <a:schemeClr val="bg1"/>
              </a:solidFill>
            </a:rPr>
            <a:t>Szakrendszerek</a:t>
          </a:r>
        </a:p>
      </dsp:txBody>
      <dsp:txXfrm>
        <a:off x="235625" y="1194722"/>
        <a:ext cx="2824982" cy="802528"/>
      </dsp:txXfrm>
    </dsp:sp>
    <dsp:sp modelId="{49F3F428-5ECB-4DE9-8C06-13306E35BC24}">
      <dsp:nvSpPr>
        <dsp:cNvPr id="0" name=""/>
        <dsp:cNvSpPr/>
      </dsp:nvSpPr>
      <dsp:spPr>
        <a:xfrm>
          <a:off x="3104023" y="2187232"/>
          <a:ext cx="5139046" cy="197567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Az önkormányzati gazdálkodás felső kormányzati szintű ellenőrzési és monitoring tevékenységének támogatása</a:t>
          </a:r>
          <a:endParaRPr lang="hu-HU" sz="14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Önkormányzatok adatszolgáltatási és beszámolási kötelezettségeinek egyszerűsítése és egységes, központi alapra helyezése</a:t>
          </a:r>
          <a:endParaRPr lang="hu-HU" sz="1400" b="1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Vezetői információk és operatív döntéstámogatás az önkormányzatok számára </a:t>
          </a:r>
          <a:endParaRPr lang="hu-HU" sz="1400" b="1" kern="1200" dirty="0"/>
        </a:p>
      </dsp:txBody>
      <dsp:txXfrm>
        <a:off x="3104023" y="2434191"/>
        <a:ext cx="4398168" cy="1481756"/>
      </dsp:txXfrm>
    </dsp:sp>
    <dsp:sp modelId="{807B7479-6D7D-437B-8FEB-3F1A6C6DA03F}">
      <dsp:nvSpPr>
        <dsp:cNvPr id="0" name=""/>
        <dsp:cNvSpPr/>
      </dsp:nvSpPr>
      <dsp:spPr>
        <a:xfrm>
          <a:off x="192210" y="2730390"/>
          <a:ext cx="2911812" cy="88935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>
              <a:solidFill>
                <a:schemeClr val="bg1"/>
              </a:solidFill>
            </a:rPr>
            <a:t>Adattárház</a:t>
          </a:r>
        </a:p>
      </dsp:txBody>
      <dsp:txXfrm>
        <a:off x="235625" y="2773805"/>
        <a:ext cx="2824982" cy="802528"/>
      </dsp:txXfrm>
    </dsp:sp>
    <dsp:sp modelId="{53D34F21-E3BB-42C0-A302-518957E403FE}">
      <dsp:nvSpPr>
        <dsp:cNvPr id="0" name=""/>
        <dsp:cNvSpPr/>
      </dsp:nvSpPr>
      <dsp:spPr>
        <a:xfrm>
          <a:off x="3104023" y="4251964"/>
          <a:ext cx="5139046" cy="100461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b="1" kern="1200" dirty="0" smtClean="0"/>
            <a:t>Az önkormányzati ASP rendszer napi adminisztratív, ügyfélszolgálati és működtetési feladatait segítő alkalmazások.</a:t>
          </a:r>
          <a:endParaRPr lang="hu-HU" sz="1400" b="1" kern="1200" dirty="0"/>
        </a:p>
      </dsp:txBody>
      <dsp:txXfrm>
        <a:off x="3104023" y="4377541"/>
        <a:ext cx="4762314" cy="753465"/>
      </dsp:txXfrm>
    </dsp:sp>
    <dsp:sp modelId="{DDFDE59C-C2DB-4238-9A34-96E76692D320}">
      <dsp:nvSpPr>
        <dsp:cNvPr id="0" name=""/>
        <dsp:cNvSpPr/>
      </dsp:nvSpPr>
      <dsp:spPr>
        <a:xfrm>
          <a:off x="192210" y="4309473"/>
          <a:ext cx="2911812" cy="88935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/>
            <a:t>Támogató rendszerek</a:t>
          </a:r>
          <a:endParaRPr lang="hu-HU" sz="2500" kern="1200" dirty="0"/>
        </a:p>
      </dsp:txBody>
      <dsp:txXfrm>
        <a:off x="235625" y="4352888"/>
        <a:ext cx="2824982" cy="802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04BBD21-554E-47E0-9947-F6FFF8FE3027}" type="datetimeFigureOut">
              <a:rPr lang="hu-HU"/>
              <a:pPr>
                <a:defRPr/>
              </a:pPr>
              <a:t>2016.09.19.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89E318F-D9DC-4A8D-9B02-3BEEB6773BB4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44550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3FCFA-9F16-4B34-9411-84E5D23F8B53}" type="datetimeFigureOut">
              <a:rPr lang="hu-HU"/>
              <a:pPr>
                <a:defRPr/>
              </a:pPr>
              <a:t>2016.09.19.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4751-CC08-427B-A49F-2331C78272F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FAFBF-E739-487C-B708-662FFDB3C84A}" type="datetimeFigureOut">
              <a:rPr lang="hu-HU"/>
              <a:pPr>
                <a:defRPr/>
              </a:pPr>
              <a:t>2016.09.19.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B18C2-99DA-473F-852C-B212CB2AF19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E3B53-4936-458E-9A8D-31C6B2262251}" type="datetimeFigureOut">
              <a:rPr lang="hu-HU"/>
              <a:pPr>
                <a:defRPr/>
              </a:pPr>
              <a:t>2016.09.19.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6CF49-5FB1-4339-98B1-E0681F865579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rezentacio_2020_borito_bg_M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8"/>
          <p:cNvSpPr>
            <a:spLocks noGrp="1"/>
          </p:cNvSpPr>
          <p:nvPr>
            <p:ph type="title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95800" y="3886200"/>
            <a:ext cx="4343400" cy="914400"/>
          </a:xfrm>
        </p:spPr>
        <p:txBody>
          <a:bodyPr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2400" b="1" cap="all" dirty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Click to edit Master title style</a:t>
            </a:r>
            <a:endParaRPr lang="en-US" sz="2400" b="1" cap="all" dirty="0">
              <a:solidFill>
                <a:srgbClr val="FFFFFF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764CA-5AC2-4125-AD95-C38C92F5A000}" type="datetimeFigureOut">
              <a:rPr lang="en-US"/>
              <a:pPr>
                <a:defRPr/>
              </a:pPr>
              <a:t>9/19/2016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CD76E-6ACC-4857-A89D-9143860E3C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2124075" y="6011863"/>
            <a:ext cx="4572000" cy="430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 dirty="0">
                <a:latin typeface="+mn-lt"/>
                <a:cs typeface="+mn-cs"/>
              </a:rPr>
              <a:t>KÖFOP-1.2.2. Az önkormányzati ASP rendszer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 dirty="0">
                <a:latin typeface="+mn-lt"/>
                <a:cs typeface="+mn-cs"/>
              </a:rPr>
              <a:t>továbbfejlesztése és országos kiterjesztése (ASP 2.0.)</a:t>
            </a:r>
          </a:p>
        </p:txBody>
      </p:sp>
      <p:pic>
        <p:nvPicPr>
          <p:cNvPr id="5" name="Kép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5629275"/>
            <a:ext cx="31845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40438" y="5845175"/>
            <a:ext cx="2649537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2908C-8E22-49F0-95E1-B5EBFBDA8BFC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F0FC-346B-4C15-B36F-205C2F15EBDB}" type="datetimeFigureOut">
              <a:rPr lang="hu-HU"/>
              <a:pPr>
                <a:defRPr/>
              </a:pPr>
              <a:t>2016.09.19.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273D9-5AD8-4682-95CB-25BCBD37F34E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82E84-A6DA-4475-8000-EA23A2C5082D}" type="datetimeFigureOut">
              <a:rPr lang="hu-HU"/>
              <a:pPr>
                <a:defRPr/>
              </a:pPr>
              <a:t>2016.09.19.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8B8FF-A943-44F1-961C-34EB9AFAF7C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D0CE6-AFF3-4990-8C63-57617BE56281}" type="datetimeFigureOut">
              <a:rPr lang="hu-HU"/>
              <a:pPr>
                <a:defRPr/>
              </a:pPr>
              <a:t>2016.09.19.</a:t>
            </a:fld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89743-AC00-4889-BF1E-0D1D0B9916B2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A19FB-1895-402A-848B-C50F03A9AA53}" type="datetimeFigureOut">
              <a:rPr lang="hu-HU"/>
              <a:pPr>
                <a:defRPr/>
              </a:pPr>
              <a:t>2016.09.19.</a:t>
            </a:fld>
            <a:endParaRPr lang="hu-HU" dirty="0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490E7-0627-4D87-A93E-652641F04B60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58BC-CFF8-41CF-B037-4CEE23B1C5B2}" type="datetimeFigureOut">
              <a:rPr lang="hu-HU"/>
              <a:pPr>
                <a:defRPr/>
              </a:pPr>
              <a:t>2016.09.19.</a:t>
            </a:fld>
            <a:endParaRPr lang="hu-HU" dirty="0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3EEB6-13E0-4591-A292-8CB5D11FF27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E7F31-FA8E-4CAA-A0AA-2C67E82A0B8E}" type="datetimeFigureOut">
              <a:rPr lang="hu-HU"/>
              <a:pPr>
                <a:defRPr/>
              </a:pPr>
              <a:t>2016.09.19.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5649E-C775-452F-915D-5B04F1B54216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C69DD-238C-4E33-8BD6-6AA58699A615}" type="datetimeFigureOut">
              <a:rPr lang="hu-HU"/>
              <a:pPr>
                <a:defRPr/>
              </a:pPr>
              <a:t>2016.09.19.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340D5-3DAE-4091-83BD-75DD86AD66A7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06DF9-3A9B-4379-B7F5-805B0B493DBF}" type="datetimeFigureOut">
              <a:rPr lang="hu-HU"/>
              <a:pPr>
                <a:defRPr/>
              </a:pPr>
              <a:t>2016.09.19.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FF6148-965F-4268-9330-66F10C00F9F8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pic>
        <p:nvPicPr>
          <p:cNvPr id="1031" name="Picture 8" descr="prezentacio_2020_beliv_bg_ME.jpg"/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2" r:id="rId12"/>
    <p:sldLayoutId id="2147483723" r:id="rId13"/>
    <p:sldLayoutId id="214748372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ép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101975"/>
            <a:ext cx="345598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495800" y="1484313"/>
            <a:ext cx="4419600" cy="2592387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2800" dirty="0" smtClean="0"/>
              <a:t>tájékoztató </a:t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1600" dirty="0" smtClean="0"/>
              <a:t>AZ </a:t>
            </a:r>
            <a:r>
              <a:rPr lang="hu-HU" sz="1600" dirty="0"/>
              <a:t>ÖNKORMÁNYZATI ASP ORSZÁGOS </a:t>
            </a:r>
            <a:r>
              <a:rPr lang="hu-HU" sz="1600" dirty="0" err="1" smtClean="0"/>
              <a:t>KITERJESZTÉSe</a:t>
            </a:r>
            <a:r>
              <a:rPr lang="hu-HU" sz="1600" dirty="0" smtClean="0"/>
              <a:t> kapcsán</a:t>
            </a:r>
            <a:br>
              <a:rPr lang="hu-HU" sz="1600" dirty="0" smtClean="0"/>
            </a:br>
            <a:r>
              <a:rPr lang="hu-HU" sz="1600" dirty="0" smtClean="0"/>
              <a:t>a CSATLAKOZTATÁSI </a:t>
            </a:r>
            <a:r>
              <a:rPr lang="hu-HU" sz="1600" dirty="0" err="1" smtClean="0"/>
              <a:t>KONSTRUKCIÓról</a:t>
            </a:r>
            <a:r>
              <a:rPr lang="hu-HU" sz="1600" dirty="0" smtClean="0"/>
              <a:t> </a:t>
            </a:r>
            <a:r>
              <a:rPr lang="hu-HU" sz="2500" dirty="0" smtClean="0">
                <a:solidFill>
                  <a:prstClr val="white"/>
                </a:solidFill>
              </a:rPr>
              <a:t/>
            </a:r>
            <a:br>
              <a:rPr lang="hu-HU" sz="2500" dirty="0" smtClean="0">
                <a:solidFill>
                  <a:prstClr val="white"/>
                </a:solidFill>
              </a:rPr>
            </a:br>
            <a:r>
              <a:rPr lang="hu-HU" sz="2500" dirty="0" smtClean="0">
                <a:solidFill>
                  <a:prstClr val="white"/>
                </a:solidFill>
              </a:rPr>
              <a:t/>
            </a:r>
            <a:br>
              <a:rPr lang="hu-HU" sz="2500" dirty="0" smtClean="0">
                <a:solidFill>
                  <a:prstClr val="white"/>
                </a:solidFill>
              </a:rPr>
            </a:br>
            <a:r>
              <a:rPr lang="hu-HU" sz="2500" dirty="0">
                <a:solidFill>
                  <a:prstClr val="white"/>
                </a:solidFill>
              </a:rPr>
              <a:t/>
            </a:r>
            <a:br>
              <a:rPr lang="hu-HU" sz="2500" dirty="0">
                <a:solidFill>
                  <a:prstClr val="white"/>
                </a:solidFill>
              </a:rPr>
            </a:br>
            <a:r>
              <a:rPr lang="hu-HU" sz="2500" dirty="0">
                <a:solidFill>
                  <a:prstClr val="white"/>
                </a:solidFill>
              </a:rPr>
              <a:t/>
            </a:r>
            <a:br>
              <a:rPr lang="hu-HU" sz="2500" dirty="0">
                <a:solidFill>
                  <a:prstClr val="white"/>
                </a:solidFill>
              </a:rPr>
            </a:br>
            <a:r>
              <a:rPr lang="hu-HU" sz="2300" dirty="0">
                <a:solidFill>
                  <a:prstClr val="white"/>
                </a:solidFill>
              </a:rPr>
              <a:t>2016. </a:t>
            </a:r>
            <a:r>
              <a:rPr lang="hu-HU" sz="2300" dirty="0" smtClean="0">
                <a:solidFill>
                  <a:prstClr val="white"/>
                </a:solidFill>
              </a:rPr>
              <a:t>szeptember 15.</a:t>
            </a:r>
            <a: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hu-HU" sz="900" dirty="0"/>
              <a:t/>
            </a:r>
            <a:br>
              <a:rPr lang="hu-HU" sz="900" dirty="0"/>
            </a:br>
            <a:endParaRPr lang="en-US" sz="25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72000" y="5489575"/>
            <a:ext cx="4343400" cy="1368425"/>
          </a:xfrm>
        </p:spPr>
        <p:txBody>
          <a:bodyPr rtlCol="0">
            <a:noAutofit/>
          </a:bodyPr>
          <a:lstStyle/>
          <a:p>
            <a:pPr algn="ctr" eaLnBrk="1" fontAlgn="auto" hangingPunct="1">
              <a:defRPr/>
            </a:pPr>
            <a:r>
              <a:rPr lang="hu-HU" sz="2000" b="1" dirty="0" smtClean="0"/>
              <a:t>Előadó: dr. Szepesi Gábor</a:t>
            </a:r>
          </a:p>
          <a:p>
            <a:pPr algn="ctr" eaLnBrk="1" fontAlgn="auto" hangingPunct="1">
              <a:defRPr/>
            </a:pPr>
            <a:r>
              <a:rPr lang="hu-HU" sz="2000" b="1" smtClean="0"/>
              <a:t>Operatív </a:t>
            </a:r>
            <a:r>
              <a:rPr lang="hu-HU" sz="2000" b="1" dirty="0" smtClean="0"/>
              <a:t>projektvezető</a:t>
            </a:r>
          </a:p>
        </p:txBody>
      </p:sp>
      <p:pic>
        <p:nvPicPr>
          <p:cNvPr id="6149" name="Kép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" y="3284538"/>
            <a:ext cx="29987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6010275" y="5876925"/>
            <a:ext cx="2663825" cy="865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611188" y="5876925"/>
            <a:ext cx="2665412" cy="865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9460" name="Cím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3600" smtClean="0">
                <a:solidFill>
                  <a:schemeClr val="bg1"/>
                </a:solidFill>
              </a:rPr>
              <a:t>Csatlakozási feladatrendszer bemutatása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dirty="0" smtClean="0"/>
              <a:t>Az önkormányzatoknak számos </a:t>
            </a:r>
            <a:r>
              <a:rPr lang="hu-HU" sz="2800" dirty="0"/>
              <a:t>feladatot kell végrehajtaniuk </a:t>
            </a:r>
            <a:r>
              <a:rPr lang="hu-HU" sz="2800" dirty="0" smtClean="0"/>
              <a:t>a sikeres csatlakozás érdekében. Ezek a következők. </a:t>
            </a:r>
            <a:endParaRPr lang="hu-HU" sz="2800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dirty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</p:txBody>
      </p:sp>
      <p:pic>
        <p:nvPicPr>
          <p:cNvPr id="19462" name="Kép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997200"/>
            <a:ext cx="7848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52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>
          <a:xfrm>
            <a:off x="438150" y="115888"/>
            <a:ext cx="8229600" cy="1143000"/>
          </a:xfrm>
        </p:spPr>
        <p:txBody>
          <a:bodyPr/>
          <a:lstStyle/>
          <a:p>
            <a:pPr eaLnBrk="1" hangingPunct="1"/>
            <a:r>
              <a:rPr lang="hu-HU" sz="4000" dirty="0" smtClean="0">
                <a:solidFill>
                  <a:schemeClr val="bg1"/>
                </a:solidFill>
              </a:rPr>
              <a:t>Csatlakozó önkormányzatok szakmai tevékenységei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825" y="2276872"/>
            <a:ext cx="8642350" cy="3849291"/>
          </a:xfrm>
        </p:spPr>
        <p:txBody>
          <a:bodyPr/>
          <a:lstStyle/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hu-HU" sz="3000" dirty="0"/>
              <a:t>Az ASP 2.0 projekt keretében a csatlakozó </a:t>
            </a:r>
            <a:r>
              <a:rPr lang="hu-HU" sz="3000" dirty="0" smtClean="0"/>
              <a:t>önkormányzatoknak a következő </a:t>
            </a:r>
            <a:r>
              <a:rPr lang="hu-HU" sz="3000" smtClean="0"/>
              <a:t>szakmai tevékenységeket </a:t>
            </a:r>
            <a:r>
              <a:rPr lang="hu-HU" sz="3000" dirty="0" smtClean="0"/>
              <a:t>szükséges ellátniuk.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hu-HU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hu-HU" b="1" dirty="0" smtClean="0">
                <a:solidFill>
                  <a:schemeClr val="bg1"/>
                </a:solidFill>
              </a:rPr>
              <a:t>1. Eszközök (szoftverrel együtt) beszerzése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hu-HU" sz="2800" dirty="0" smtClean="0"/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hu-HU" sz="2800" dirty="0" smtClean="0"/>
              <a:t>	</a:t>
            </a:r>
            <a:r>
              <a:rPr lang="hu-HU" sz="3000" dirty="0" smtClean="0"/>
              <a:t>Az ASP Korm. rendeletben foglalt minimum kritériumokat teljesítő eszközök és szoftverek beszerzése (pl. Laptop, Monitor, Kártyaolvasó, Nyomtató stb.). Az ASP szolgáltatásokhoz kapcsolódó minden munkaállomáshoz kötelező 1 db, az elektronikus személyi igazolvány olvasására alkalmas kártyaolvasó beszerzése is.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784225" y="101600"/>
            <a:ext cx="7859713" cy="922338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solidFill>
                  <a:schemeClr val="bg1"/>
                </a:solidFill>
              </a:rPr>
              <a:t>2. Működésfejlesztés és szabályozási keretek kialakítása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9238" y="854075"/>
            <a:ext cx="8640762" cy="50228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hu-HU" dirty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2400" dirty="0" smtClean="0"/>
              <a:t>	</a:t>
            </a:r>
            <a:r>
              <a:rPr lang="hu-HU" sz="3000" dirty="0" smtClean="0"/>
              <a:t>Az önkormányzatoknak az ASP szolgáltatásokhoz való csatlakozási folyamat során felül kell vizsgálni belső folyamataikat és el kell végezniük a szükséges folyamatszervezési </a:t>
            </a:r>
            <a:r>
              <a:rPr lang="hu-HU" sz="3000" dirty="0"/>
              <a:t>és szabályozási </a:t>
            </a:r>
            <a:r>
              <a:rPr lang="hu-HU" sz="3000" dirty="0" smtClean="0"/>
              <a:t>feladatokat. 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hu-HU" sz="3000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3000" dirty="0"/>
              <a:t>	</a:t>
            </a:r>
            <a:r>
              <a:rPr lang="hu-HU" sz="3000" dirty="0" smtClean="0"/>
              <a:t>Ilyen </a:t>
            </a:r>
            <a:r>
              <a:rPr lang="hu-HU" sz="3000" b="1" dirty="0" smtClean="0"/>
              <a:t>a jogszabály által kötelezően előírt IT </a:t>
            </a:r>
            <a:r>
              <a:rPr lang="hu-HU" sz="3000" b="1" dirty="0"/>
              <a:t>biztonsági </a:t>
            </a:r>
            <a:r>
              <a:rPr lang="hu-HU" sz="3000" b="1" dirty="0" smtClean="0"/>
              <a:t>szabályzatnak és az </a:t>
            </a:r>
            <a:r>
              <a:rPr lang="hu-HU" sz="3000" b="1" dirty="0"/>
              <a:t>Iratkezelési </a:t>
            </a:r>
            <a:r>
              <a:rPr lang="hu-HU" sz="3000" b="1" dirty="0" smtClean="0"/>
              <a:t>szabályzatnak az ASP működési rendjéhez </a:t>
            </a:r>
            <a:r>
              <a:rPr lang="hu-HU" sz="2800" b="1" dirty="0" smtClean="0"/>
              <a:t>való igazítása.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hu-HU" sz="2400" dirty="0" smtClean="0"/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3. Elektronikus ügyintézés feltételeinek kialakítása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dirty="0" smtClean="0"/>
              <a:t>	</a:t>
            </a:r>
            <a:r>
              <a:rPr lang="hu-HU" sz="3000" dirty="0" smtClean="0"/>
              <a:t>Csatlakozás az ASP elektronikus ügyintézési szolgáltatás rendszeréhez és ennek segítségével elektronikus ügyintézési szolgáltatás nyújtása a vállalkozások felé. 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r>
              <a:rPr lang="hu-HU" sz="3000" dirty="0" smtClean="0"/>
              <a:t>	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3000" dirty="0" smtClean="0"/>
              <a:t>	Belső ügyintézési folyamatok kialakítása, belső szabályzások megalkotása, önkormányzati rendeletek elkészítése, ügyintézők felkészítése. 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hu-HU" dirty="0" smtClean="0"/>
              <a:t> </a:t>
            </a: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hu-HU" sz="3200" b="1" dirty="0" smtClean="0">
                <a:solidFill>
                  <a:schemeClr val="bg1"/>
                </a:solidFill>
              </a:rPr>
              <a:t>4. Önkormányzati szakrendszerek adatminőségének javítása, migrációja 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58888"/>
            <a:ext cx="8229600" cy="4537075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2400" dirty="0" smtClean="0"/>
              <a:t>	</a:t>
            </a:r>
            <a:r>
              <a:rPr lang="hu-HU" sz="3000" dirty="0" smtClean="0"/>
              <a:t>A migrációt központilag meghatározott módszertan alapján, központi támogatás segítségével kell elvégezni, amelyet a migráció folyamatában egy beépített ellenőrző rendszer is segít.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sz="3000" dirty="0" smtClean="0"/>
              <a:t>	Az önkormányzatoknak az adattisztítás, a rendszer </a:t>
            </a:r>
            <a:r>
              <a:rPr lang="hu-HU" sz="3000" dirty="0" err="1" smtClean="0"/>
              <a:t>testreszabásának</a:t>
            </a:r>
            <a:r>
              <a:rPr lang="hu-HU" sz="3000" dirty="0" smtClean="0"/>
              <a:t> és paraméterezésének meghatározása, az adatmigráció kötelezően elvégzendő tevékenység.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hu-HU" sz="2800" dirty="0" smtClean="0"/>
          </a:p>
          <a:p>
            <a:pPr marL="0" indent="0">
              <a:buFont typeface="Arial" charset="0"/>
              <a:buNone/>
              <a:defRPr/>
            </a:pPr>
            <a:r>
              <a:rPr lang="hu-HU" dirty="0" smtClean="0"/>
              <a:t> </a:t>
            </a:r>
            <a:endParaRPr lang="hu-HU" dirty="0"/>
          </a:p>
          <a:p>
            <a:pPr>
              <a:defRPr/>
            </a:pPr>
            <a:endParaRPr lang="hu-HU" dirty="0"/>
          </a:p>
          <a:p>
            <a:pPr marL="0" indent="0">
              <a:buFont typeface="Arial" charset="0"/>
              <a:buNone/>
              <a:defRPr/>
            </a:pPr>
            <a:endParaRPr lang="hu-HU" dirty="0" smtClean="0"/>
          </a:p>
          <a:p>
            <a:pPr marL="0" indent="0">
              <a:buFont typeface="Arial" charset="0"/>
              <a:buNone/>
              <a:defRPr/>
            </a:pPr>
            <a:endParaRPr lang="hu-HU" dirty="0" smtClean="0"/>
          </a:p>
          <a:p>
            <a:pPr marL="0" indent="0">
              <a:buFont typeface="Arial" charset="0"/>
              <a:buNone/>
              <a:defRPr/>
            </a:pPr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5. Oktatásokon történő részvételhez kapcsolódó utazás 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  <a:defRPr/>
            </a:pPr>
            <a:r>
              <a:rPr lang="hu-HU" dirty="0" smtClean="0"/>
              <a:t>	</a:t>
            </a:r>
          </a:p>
          <a:p>
            <a:pPr algn="just">
              <a:buNone/>
              <a:defRPr/>
            </a:pPr>
            <a:r>
              <a:rPr lang="hu-HU" dirty="0" smtClean="0"/>
              <a:t>	A Kincsár által szervezett oktatásokon való részvételhez szükséges utazások költsége (kivéve a helyi közlekedés költségei) a pályázatban meghatározottak szerint számolhatók el.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6. Tesztelés, élesítés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  <a:defRPr/>
            </a:pPr>
            <a:r>
              <a:rPr lang="hu-HU" dirty="0" smtClean="0"/>
              <a:t>	</a:t>
            </a:r>
          </a:p>
          <a:p>
            <a:pPr algn="just">
              <a:buNone/>
              <a:defRPr/>
            </a:pPr>
            <a:r>
              <a:rPr lang="hu-HU" dirty="0" smtClean="0"/>
              <a:t>	Az ASP szolgáltatásokhoz történő csatlakozás során az önkormányzatoknak belső erőforrásaik felhasználásával tesztelniük, ellenőrizniük kell a számukra kialakításra kerülő szolgáltatásokat, működésük megfelelőségét.</a:t>
            </a:r>
          </a:p>
          <a:p>
            <a:pPr algn="just">
              <a:buNone/>
              <a:defRPr/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495800" y="1484313"/>
            <a:ext cx="4419600" cy="2592387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u-HU" sz="2500" dirty="0" smtClean="0">
                <a:solidFill>
                  <a:prstClr val="white"/>
                </a:solidFill>
              </a:rPr>
              <a:t/>
            </a:r>
            <a:br>
              <a:rPr lang="hu-HU" sz="2500" dirty="0" smtClean="0">
                <a:solidFill>
                  <a:prstClr val="white"/>
                </a:solidFill>
              </a:rPr>
            </a:br>
            <a:r>
              <a:rPr lang="hu-HU" sz="3200" dirty="0" smtClean="0">
                <a:solidFill>
                  <a:prstClr val="white"/>
                </a:solidFill>
              </a:rPr>
              <a:t/>
            </a:r>
            <a:br>
              <a:rPr lang="hu-HU" sz="3200" dirty="0" smtClean="0">
                <a:solidFill>
                  <a:prstClr val="white"/>
                </a:solidFill>
              </a:rPr>
            </a:br>
            <a: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hu-HU" sz="2800" dirty="0">
                <a:solidFill>
                  <a:srgbClr val="04617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hu-HU" sz="900" dirty="0"/>
              <a:t/>
            </a:r>
            <a:br>
              <a:rPr lang="hu-HU" sz="900" dirty="0"/>
            </a:br>
            <a:endParaRPr lang="en-US" sz="2500" dirty="0"/>
          </a:p>
        </p:txBody>
      </p:sp>
      <p:sp>
        <p:nvSpPr>
          <p:cNvPr id="33795" name="Téglalap 4"/>
          <p:cNvSpPr>
            <a:spLocks noChangeArrowheads="1"/>
          </p:cNvSpPr>
          <p:nvPr/>
        </p:nvSpPr>
        <p:spPr bwMode="auto">
          <a:xfrm>
            <a:off x="4932363" y="2228850"/>
            <a:ext cx="37433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altLang="hu-HU" sz="4000">
                <a:solidFill>
                  <a:srgbClr val="FFFFFF"/>
                </a:solidFill>
                <a:latin typeface="Calibri" pitchFamily="34" charset="0"/>
              </a:rPr>
              <a:t>Köszönöm a figyelmet! </a:t>
            </a:r>
            <a:endParaRPr lang="hu-HU" altLang="hu-HU" sz="4000">
              <a:latin typeface="Calibri" pitchFamily="34" charset="0"/>
            </a:endParaRPr>
          </a:p>
        </p:txBody>
      </p:sp>
      <p:pic>
        <p:nvPicPr>
          <p:cNvPr id="33796" name="Kép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3357563"/>
            <a:ext cx="31908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Kép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3457575"/>
            <a:ext cx="349567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490538" y="11588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4000" smtClean="0">
                <a:solidFill>
                  <a:schemeClr val="bg1"/>
                </a:solidFill>
              </a:rPr>
              <a:t>Önkormányzati ASP 1.0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>
          <a:xfrm>
            <a:off x="177800" y="1258888"/>
            <a:ext cx="8856663" cy="4786312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endParaRPr lang="hu-HU" altLang="hu-HU" sz="3000" dirty="0" smtClean="0"/>
          </a:p>
          <a:p>
            <a:pPr marL="0" indent="0" algn="just" eaLnBrk="1" hangingPunct="1">
              <a:lnSpc>
                <a:spcPct val="80000"/>
              </a:lnSpc>
            </a:pPr>
            <a:r>
              <a:rPr lang="hu-HU" altLang="hu-HU" sz="2600" dirty="0" smtClean="0">
                <a:ea typeface="Verdana" pitchFamily="34" charset="0"/>
                <a:cs typeface="Verdana" pitchFamily="34" charset="0"/>
              </a:rPr>
              <a:t>Az Önkormányzati ASP központok megvalósításának előkészítése </a:t>
            </a:r>
            <a:r>
              <a:rPr lang="hu-HU" altLang="hu-HU" sz="2600" b="1" dirty="0" smtClean="0">
                <a:ea typeface="Verdana" pitchFamily="34" charset="0"/>
                <a:cs typeface="Verdana" pitchFamily="34" charset="0"/>
              </a:rPr>
              <a:t>2008</a:t>
            </a:r>
            <a:r>
              <a:rPr lang="hu-HU" altLang="hu-HU" sz="2600" dirty="0" smtClean="0">
                <a:ea typeface="Verdana" pitchFamily="34" charset="0"/>
                <a:cs typeface="Verdana" pitchFamily="34" charset="0"/>
              </a:rPr>
              <a:t>-ra nyúlik vissza, a „térségi közigazgatási és közszolgáltatási informatikai rendszerek továbbfejlesztésére” irányuló ROP pályázati kiírásokig, melynek során minden régióban egy </a:t>
            </a:r>
            <a:r>
              <a:rPr lang="hu-HU" altLang="hu-HU" sz="2600" b="1" dirty="0" smtClean="0">
                <a:ea typeface="Verdana" pitchFamily="34" charset="0"/>
                <a:cs typeface="Verdana" pitchFamily="34" charset="0"/>
              </a:rPr>
              <a:t>alkalmazás-szolgáltató</a:t>
            </a:r>
            <a:r>
              <a:rPr lang="hu-HU" altLang="hu-HU" sz="26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hu-HU" altLang="hu-HU" sz="2600" b="1" dirty="0" smtClean="0">
                <a:ea typeface="Verdana" pitchFamily="34" charset="0"/>
                <a:cs typeface="Verdana" pitchFamily="34" charset="0"/>
              </a:rPr>
              <a:t>(ASP) központ létesítését célozták meg</a:t>
            </a:r>
            <a:r>
              <a:rPr lang="hu-HU" altLang="hu-HU" sz="2600" dirty="0" smtClean="0">
                <a:ea typeface="Verdana" pitchFamily="34" charset="0"/>
                <a:cs typeface="Verdana" pitchFamily="34" charset="0"/>
              </a:rPr>
              <a:t>. </a:t>
            </a:r>
          </a:p>
          <a:p>
            <a:pPr marL="0" indent="0" algn="just" eaLnBrk="1" hangingPunct="1">
              <a:lnSpc>
                <a:spcPct val="80000"/>
              </a:lnSpc>
            </a:pPr>
            <a:endParaRPr lang="hu-HU" altLang="hu-HU" sz="2600" dirty="0" smtClean="0">
              <a:ea typeface="Verdana" pitchFamily="34" charset="0"/>
              <a:cs typeface="Verdana" pitchFamily="34" charset="0"/>
            </a:endParaRPr>
          </a:p>
          <a:p>
            <a:pPr marL="0" indent="0" algn="just" eaLnBrk="1" hangingPunct="1">
              <a:lnSpc>
                <a:spcPct val="80000"/>
              </a:lnSpc>
            </a:pPr>
            <a:r>
              <a:rPr lang="hu-HU" altLang="hu-HU" sz="2600" dirty="0" smtClean="0">
                <a:ea typeface="Verdana" pitchFamily="34" charset="0"/>
                <a:cs typeface="Verdana" pitchFamily="34" charset="0"/>
              </a:rPr>
              <a:t>A projekt előkészítését a Nemzeti Fejlesztési Minisztérium megbízásából a Kormányzati Informatikai Fejlesztési Ügynökség (KIFÜ) </a:t>
            </a:r>
            <a:r>
              <a:rPr lang="hu-HU" altLang="hu-HU" sz="2600" b="1" dirty="0" smtClean="0">
                <a:ea typeface="Verdana" pitchFamily="34" charset="0"/>
                <a:cs typeface="Verdana" pitchFamily="34" charset="0"/>
              </a:rPr>
              <a:t>2011</a:t>
            </a:r>
            <a:r>
              <a:rPr lang="hu-HU" altLang="hu-HU" sz="2600" dirty="0" smtClean="0">
                <a:ea typeface="Verdana" pitchFamily="34" charset="0"/>
                <a:cs typeface="Verdana" pitchFamily="34" charset="0"/>
              </a:rPr>
              <a:t>-ben megkezdte, és egy részletes megvalósíthatósági tanulmányt készített az önkormányzati alkalmazás-szolgáltató ASP központ modell kialakítására. </a:t>
            </a:r>
          </a:p>
          <a:p>
            <a:pPr marL="0" indent="0" eaLnBrk="1" hangingPunct="1">
              <a:lnSpc>
                <a:spcPct val="80000"/>
              </a:lnSpc>
            </a:pPr>
            <a:endParaRPr lang="hu-HU" altLang="hu-HU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490538" y="11588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4000" smtClean="0">
                <a:solidFill>
                  <a:schemeClr val="bg1"/>
                </a:solidFill>
              </a:rPr>
              <a:t>A projekt általános célja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>
          <a:xfrm>
            <a:off x="177800" y="1258888"/>
            <a:ext cx="8856663" cy="4786312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endParaRPr lang="hu-HU" altLang="hu-HU" dirty="0" smtClean="0"/>
          </a:p>
          <a:p>
            <a:pPr marL="0" indent="0" algn="just" eaLnBrk="1" hangingPunct="1"/>
            <a:r>
              <a:rPr lang="hu-HU" altLang="hu-HU" sz="2800" dirty="0" smtClean="0">
                <a:ea typeface="Verdana" pitchFamily="34" charset="0"/>
                <a:cs typeface="Verdana" pitchFamily="34" charset="0"/>
              </a:rPr>
              <a:t>az önkormányzati informatikai rendszerek korszerűsítése,</a:t>
            </a:r>
          </a:p>
          <a:p>
            <a:pPr marL="0" indent="0" algn="just" eaLnBrk="1" hangingPunct="1"/>
            <a:r>
              <a:rPr lang="hu-HU" altLang="hu-HU" sz="2800" dirty="0" smtClean="0">
                <a:ea typeface="Verdana" pitchFamily="34" charset="0"/>
                <a:cs typeface="Verdana" pitchFamily="34" charset="0"/>
              </a:rPr>
              <a:t>az önkormányzatok belső működésének támogatása, </a:t>
            </a:r>
          </a:p>
          <a:p>
            <a:pPr marL="0" indent="0" algn="just" eaLnBrk="1" hangingPunct="1"/>
            <a:r>
              <a:rPr lang="hu-HU" altLang="hu-HU" sz="2800" dirty="0" smtClean="0">
                <a:ea typeface="Verdana" pitchFamily="34" charset="0"/>
                <a:cs typeface="Verdana" pitchFamily="34" charset="0"/>
              </a:rPr>
              <a:t>egységes elektronikus ügyintézési szolgáltatások nyújtása az állampolgárok és a vállalkozások részére. </a:t>
            </a:r>
          </a:p>
          <a:p>
            <a:pPr marL="0" indent="0" algn="just" eaLnBrk="1" hangingPunct="1"/>
            <a:endParaRPr lang="hu-HU" altLang="hu-HU" sz="2800" dirty="0" smtClean="0">
              <a:ea typeface="Verdana" pitchFamily="34" charset="0"/>
              <a:cs typeface="Verdana" pitchFamily="34" charset="0"/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hu-HU" altLang="hu-HU" sz="2800" b="1" dirty="0" smtClean="0">
                <a:ea typeface="Verdana" pitchFamily="34" charset="0"/>
                <a:cs typeface="Verdana" pitchFamily="34" charset="0"/>
              </a:rPr>
              <a:t>A központosítottan megvalósuló informatikai rendszer korszerű és fajlagosan jóval olcsóbb működést tesz lehetővé.</a:t>
            </a:r>
          </a:p>
          <a:p>
            <a:pPr marL="0" indent="0" eaLnBrk="1" hangingPunct="1"/>
            <a:endParaRPr lang="hu-HU" alt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/>
          </p:cNvSpPr>
          <p:nvPr>
            <p:ph type="title"/>
          </p:nvPr>
        </p:nvSpPr>
        <p:spPr>
          <a:xfrm>
            <a:off x="490538" y="115888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4000" dirty="0" smtClean="0">
                <a:solidFill>
                  <a:schemeClr val="bg1"/>
                </a:solidFill>
              </a:rPr>
              <a:t>A modell előnyei</a:t>
            </a:r>
          </a:p>
        </p:txBody>
      </p:sp>
      <p:sp>
        <p:nvSpPr>
          <p:cNvPr id="10243" name="Tartalom helye 2"/>
          <p:cNvSpPr>
            <a:spLocks noGrp="1"/>
          </p:cNvSpPr>
          <p:nvPr>
            <p:ph idx="1"/>
          </p:nvPr>
        </p:nvSpPr>
        <p:spPr>
          <a:xfrm>
            <a:off x="177800" y="1258888"/>
            <a:ext cx="8856663" cy="4786312"/>
          </a:xfrm>
        </p:spPr>
        <p:txBody>
          <a:bodyPr/>
          <a:lstStyle/>
          <a:p>
            <a:pPr algn="just" eaLnBrk="1" hangingPunct="1"/>
            <a:r>
              <a:rPr lang="hu-HU" altLang="hu-HU" sz="2800" dirty="0" smtClean="0">
                <a:ea typeface="Verdana" pitchFamily="34" charset="0"/>
                <a:cs typeface="Verdana" pitchFamily="34" charset="0"/>
              </a:rPr>
              <a:t>A felhasználók az </a:t>
            </a:r>
            <a:r>
              <a:rPr lang="hu-HU" altLang="hu-HU" sz="2800" b="1" dirty="0" smtClean="0">
                <a:ea typeface="Verdana" pitchFamily="34" charset="0"/>
                <a:cs typeface="Verdana" pitchFamily="34" charset="0"/>
              </a:rPr>
              <a:t>interneten keresztül </a:t>
            </a:r>
            <a:r>
              <a:rPr lang="hu-HU" altLang="hu-HU" sz="2800" dirty="0" smtClean="0">
                <a:ea typeface="Verdana" pitchFamily="34" charset="0"/>
                <a:cs typeface="Verdana" pitchFamily="34" charset="0"/>
              </a:rPr>
              <a:t>érik el a távoli szervertermekben futó alkalmazásokat</a:t>
            </a:r>
          </a:p>
          <a:p>
            <a:pPr algn="just" eaLnBrk="1" hangingPunct="1">
              <a:buFont typeface="Arial" charset="0"/>
              <a:buNone/>
            </a:pPr>
            <a:endParaRPr lang="hu-HU" altLang="hu-HU" sz="900" dirty="0" smtClean="0">
              <a:ea typeface="Verdana" pitchFamily="34" charset="0"/>
              <a:cs typeface="Verdana" pitchFamily="34" charset="0"/>
            </a:endParaRPr>
          </a:p>
          <a:p>
            <a:pPr algn="just" eaLnBrk="1" hangingPunct="1"/>
            <a:r>
              <a:rPr lang="hu-HU" altLang="hu-HU" sz="2800" dirty="0" smtClean="0">
                <a:ea typeface="Verdana" pitchFamily="34" charset="0"/>
                <a:cs typeface="Verdana" pitchFamily="34" charset="0"/>
              </a:rPr>
              <a:t>A felhasználók </a:t>
            </a:r>
            <a:r>
              <a:rPr lang="hu-HU" altLang="hu-HU" sz="2800" b="1" dirty="0" smtClean="0">
                <a:ea typeface="Verdana" pitchFamily="34" charset="0"/>
                <a:cs typeface="Verdana" pitchFamily="34" charset="0"/>
              </a:rPr>
              <a:t>egységes szolgáltatásként</a:t>
            </a:r>
            <a:r>
              <a:rPr lang="hu-HU" altLang="hu-HU" sz="2800" dirty="0" smtClean="0">
                <a:ea typeface="Verdana" pitchFamily="34" charset="0"/>
                <a:cs typeface="Verdana" pitchFamily="34" charset="0"/>
              </a:rPr>
              <a:t> érik </a:t>
            </a:r>
            <a:r>
              <a:rPr lang="hu-HU" altLang="hu-HU" sz="2800" smtClean="0">
                <a:ea typeface="Verdana" pitchFamily="34" charset="0"/>
                <a:cs typeface="Verdana" pitchFamily="34" charset="0"/>
              </a:rPr>
              <a:t>el a </a:t>
            </a:r>
            <a:r>
              <a:rPr lang="hu-HU" altLang="hu-HU" sz="2800" dirty="0" smtClean="0">
                <a:ea typeface="Verdana" pitchFamily="34" charset="0"/>
                <a:cs typeface="Verdana" pitchFamily="34" charset="0"/>
              </a:rPr>
              <a:t>szoftvereket</a:t>
            </a:r>
          </a:p>
          <a:p>
            <a:pPr algn="just" eaLnBrk="1" hangingPunct="1">
              <a:buFont typeface="Arial" charset="0"/>
              <a:buNone/>
            </a:pPr>
            <a:endParaRPr lang="hu-HU" altLang="hu-HU" sz="900" dirty="0" smtClean="0">
              <a:ea typeface="Verdana" pitchFamily="34" charset="0"/>
              <a:cs typeface="Verdana" pitchFamily="34" charset="0"/>
            </a:endParaRPr>
          </a:p>
          <a:p>
            <a:pPr algn="just" eaLnBrk="1" hangingPunct="1"/>
            <a:r>
              <a:rPr lang="hu-HU" altLang="hu-HU" sz="2800" dirty="0" smtClean="0">
                <a:ea typeface="Verdana" pitchFamily="34" charset="0"/>
                <a:cs typeface="Verdana" pitchFamily="34" charset="0"/>
              </a:rPr>
              <a:t>helyi karbantartást nem igényelnek, így </a:t>
            </a:r>
            <a:r>
              <a:rPr lang="hu-HU" altLang="hu-HU" sz="2800" b="1" dirty="0" smtClean="0">
                <a:ea typeface="Verdana" pitchFamily="34" charset="0"/>
                <a:cs typeface="Verdana" pitchFamily="34" charset="0"/>
              </a:rPr>
              <a:t>lokális költségek, havidíjak nem jelentkeznek</a:t>
            </a:r>
          </a:p>
          <a:p>
            <a:pPr algn="just" eaLnBrk="1" hangingPunct="1">
              <a:buFont typeface="Arial" charset="0"/>
              <a:buNone/>
            </a:pPr>
            <a:endParaRPr lang="hu-HU" altLang="hu-HU" sz="900" dirty="0" smtClean="0">
              <a:ea typeface="Verdana" pitchFamily="34" charset="0"/>
              <a:cs typeface="Verdana" pitchFamily="34" charset="0"/>
            </a:endParaRPr>
          </a:p>
          <a:p>
            <a:pPr algn="just" eaLnBrk="1" hangingPunct="1"/>
            <a:r>
              <a:rPr lang="hu-HU" altLang="hu-HU" sz="2800" dirty="0" smtClean="0">
                <a:ea typeface="Verdana" pitchFamily="34" charset="0"/>
                <a:cs typeface="Verdana" pitchFamily="34" charset="0"/>
              </a:rPr>
              <a:t>az ASP ún. keretrendszerre építve egy </a:t>
            </a:r>
            <a:r>
              <a:rPr lang="hu-HU" altLang="hu-HU" sz="2800" b="1" dirty="0" smtClean="0">
                <a:ea typeface="Verdana" pitchFamily="34" charset="0"/>
                <a:cs typeface="Verdana" pitchFamily="34" charset="0"/>
              </a:rPr>
              <a:t>egységes</a:t>
            </a:r>
            <a:r>
              <a:rPr lang="hu-HU" altLang="hu-HU" sz="2800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hu-HU" altLang="hu-HU" sz="2800" b="1" dirty="0" smtClean="0">
                <a:ea typeface="Verdana" pitchFamily="34" charset="0"/>
                <a:cs typeface="Verdana" pitchFamily="34" charset="0"/>
              </a:rPr>
              <a:t>informatikai környezet</a:t>
            </a:r>
            <a:r>
              <a:rPr lang="hu-HU" altLang="hu-HU" sz="2800" dirty="0" smtClean="0">
                <a:ea typeface="Verdana" pitchFamily="34" charset="0"/>
                <a:cs typeface="Verdana" pitchFamily="34" charset="0"/>
              </a:rPr>
              <a:t>et használó, modulárisan felépülő szolgáltatás halmaz</a:t>
            </a:r>
          </a:p>
          <a:p>
            <a:pPr eaLnBrk="1" hangingPunct="1"/>
            <a:endParaRPr lang="hu-HU" alt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Kép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373688"/>
            <a:ext cx="8170863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13435" y="1406786"/>
          <a:ext cx="843528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2" name="Téglalap 5"/>
          <p:cNvSpPr>
            <a:spLocks noChangeArrowheads="1"/>
          </p:cNvSpPr>
          <p:nvPr/>
        </p:nvSpPr>
        <p:spPr bwMode="auto">
          <a:xfrm>
            <a:off x="276225" y="188913"/>
            <a:ext cx="8434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3600">
                <a:solidFill>
                  <a:schemeClr val="bg1"/>
                </a:solidFill>
                <a:latin typeface="Calibri" pitchFamily="34" charset="0"/>
              </a:rPr>
              <a:t>  Az önkormányzati ASP rendszer elemei</a:t>
            </a:r>
            <a:endParaRPr lang="hu-HU" altLang="hu-HU" sz="3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6725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600"/>
              </a:spcAft>
              <a:buNone/>
              <a:defRPr/>
            </a:pPr>
            <a:endParaRPr lang="hu-HU" dirty="0" smtClean="0"/>
          </a:p>
          <a:p>
            <a:pPr marL="0" indent="0" algn="just" eaLnBrk="1" fontAlgn="auto" hangingPunct="1">
              <a:spcAft>
                <a:spcPts val="600"/>
              </a:spcAft>
              <a:buNone/>
              <a:defRPr/>
            </a:pPr>
            <a:r>
              <a:rPr lang="hu-HU" dirty="0" smtClean="0"/>
              <a:t>A Keretrendszer  biztosítja az ASP rendszer felhasználóinak azonosítását, a szakrendszerek integrációját, valamint a rendszer használata kapcsán a vezetők részére igény szerinti kimutatások készítését.</a:t>
            </a:r>
          </a:p>
        </p:txBody>
      </p:sp>
      <p:sp>
        <p:nvSpPr>
          <p:cNvPr id="19459" name="Cím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hu-HU" altLang="hu-HU" dirty="0">
                <a:solidFill>
                  <a:schemeClr val="bg1"/>
                </a:solidFill>
              </a:rPr>
              <a:t>1</a:t>
            </a:r>
            <a:r>
              <a:rPr lang="hu-HU" altLang="hu-HU" dirty="0" smtClean="0">
                <a:solidFill>
                  <a:schemeClr val="bg1"/>
                </a:solidFill>
              </a:rPr>
              <a:t>. Keretrendszer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1008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dirty="0" smtClean="0">
                <a:solidFill>
                  <a:schemeClr val="bg1"/>
                </a:solidFill>
              </a:rPr>
              <a:t/>
            </a:r>
            <a:br>
              <a:rPr lang="hu-HU" sz="4000" dirty="0" smtClean="0">
                <a:solidFill>
                  <a:schemeClr val="bg1"/>
                </a:solidFill>
              </a:rPr>
            </a:br>
            <a:r>
              <a:rPr lang="hu-HU" sz="4000" dirty="0" smtClean="0">
                <a:solidFill>
                  <a:schemeClr val="bg1"/>
                </a:solidFill>
              </a:rPr>
              <a:t/>
            </a:r>
            <a:br>
              <a:rPr lang="hu-HU" sz="4000" dirty="0" smtClean="0">
                <a:solidFill>
                  <a:schemeClr val="bg1"/>
                </a:solidFill>
              </a:rPr>
            </a:br>
            <a:r>
              <a:rPr lang="hu-HU" sz="4000" dirty="0">
                <a:solidFill>
                  <a:schemeClr val="bg1"/>
                </a:solidFill>
              </a:rPr>
              <a:t>2</a:t>
            </a:r>
            <a:r>
              <a:rPr lang="hu-HU" sz="4000" dirty="0" smtClean="0">
                <a:solidFill>
                  <a:schemeClr val="bg1"/>
                </a:solidFill>
              </a:rPr>
              <a:t>.  Adó szakrendszer </a:t>
            </a:r>
            <a:br>
              <a:rPr lang="hu-HU" sz="4000" dirty="0" smtClean="0">
                <a:solidFill>
                  <a:schemeClr val="bg1"/>
                </a:solidFill>
              </a:rPr>
            </a:br>
            <a:r>
              <a:rPr lang="hu-HU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b="1" cap="small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u-HU" dirty="0"/>
          </a:p>
        </p:txBody>
      </p:sp>
      <p:sp>
        <p:nvSpPr>
          <p:cNvPr id="21507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05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hu-HU" sz="3000" dirty="0" smtClean="0"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sz="3000" dirty="0" smtClean="0">
                <a:ea typeface="Verdana" pitchFamily="34" charset="0"/>
                <a:cs typeface="Verdana" pitchFamily="34" charset="0"/>
              </a:rPr>
              <a:t>Az </a:t>
            </a:r>
            <a:r>
              <a:rPr lang="hu-HU" sz="3000" dirty="0">
                <a:ea typeface="Verdana" pitchFamily="34" charset="0"/>
                <a:cs typeface="Verdana" pitchFamily="34" charset="0"/>
              </a:rPr>
              <a:t>egységes és jogszabályoknak megfelelő működés </a:t>
            </a:r>
            <a:endParaRPr lang="hu-HU" sz="3000" dirty="0" smtClean="0"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sz="3000" dirty="0" smtClean="0">
                <a:ea typeface="Verdana" pitchFamily="34" charset="0"/>
                <a:cs typeface="Verdana" pitchFamily="34" charset="0"/>
              </a:rPr>
              <a:t>Az adatok minősége megfelel a Nemzetgazdasági Minisztérium által megfogalmazott elvárásoknak</a:t>
            </a:r>
            <a:endParaRPr lang="hu-HU" dirty="0"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sz="3000" dirty="0">
                <a:ea typeface="Verdana" pitchFamily="34" charset="0"/>
                <a:cs typeface="Verdana" pitchFamily="34" charset="0"/>
              </a:rPr>
              <a:t>Központi adatbázis </a:t>
            </a:r>
            <a:r>
              <a:rPr lang="hu-HU" sz="3000" dirty="0" smtClean="0">
                <a:ea typeface="Verdana" pitchFamily="34" charset="0"/>
                <a:cs typeface="Verdana" pitchFamily="34" charset="0"/>
              </a:rPr>
              <a:t>kezelés</a:t>
            </a:r>
            <a:r>
              <a:rPr lang="hu-HU" dirty="0" smtClean="0">
                <a:ea typeface="Verdana" pitchFamily="34" charset="0"/>
                <a:cs typeface="Verdana" pitchFamily="34" charset="0"/>
              </a:rPr>
              <a:t>, </a:t>
            </a:r>
            <a:r>
              <a:rPr lang="hu-HU" altLang="hu-HU" sz="3000" dirty="0" smtClean="0">
                <a:ea typeface="Verdana" pitchFamily="34" charset="0"/>
                <a:cs typeface="Verdana" pitchFamily="34" charset="0"/>
              </a:rPr>
              <a:t>jegybanki alapkamat betöltés, és adómérték maximum beállítás.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hu-HU" altLang="hu-HU" sz="3000" dirty="0"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dirty="0" smtClean="0">
                <a:solidFill>
                  <a:schemeClr val="bg1"/>
                </a:solidFill>
              </a:rPr>
              <a:t/>
            </a:r>
            <a:br>
              <a:rPr lang="hu-HU" sz="4000" dirty="0" smtClean="0">
                <a:solidFill>
                  <a:schemeClr val="bg1"/>
                </a:solidFill>
              </a:rPr>
            </a:br>
            <a:r>
              <a:rPr lang="hu-HU" sz="4000" dirty="0">
                <a:solidFill>
                  <a:schemeClr val="bg1"/>
                </a:solidFill>
              </a:rPr>
              <a:t>3</a:t>
            </a:r>
            <a:r>
              <a:rPr lang="hu-HU" sz="4000" dirty="0" smtClean="0">
                <a:solidFill>
                  <a:schemeClr val="bg1"/>
                </a:solidFill>
              </a:rPr>
              <a:t>. Gaz</a:t>
            </a:r>
            <a:r>
              <a:rPr lang="hu-HU" dirty="0" smtClean="0">
                <a:solidFill>
                  <a:schemeClr val="bg1"/>
                </a:solidFill>
              </a:rPr>
              <a:t>dálkodási </a:t>
            </a:r>
            <a:r>
              <a:rPr lang="hu-HU" dirty="0">
                <a:solidFill>
                  <a:schemeClr val="bg1"/>
                </a:solidFill>
              </a:rPr>
              <a:t>szakrendszer</a:t>
            </a:r>
            <a:r>
              <a:rPr lang="hu-HU" b="1" dirty="0" smtClean="0">
                <a:ea typeface="Verdana" pitchFamily="34" charset="0"/>
                <a:cs typeface="Verdana" pitchFamily="34" charset="0"/>
              </a:rPr>
              <a:t/>
            </a:r>
            <a:br>
              <a:rPr lang="hu-HU" b="1" dirty="0" smtClean="0">
                <a:ea typeface="Verdana" pitchFamily="34" charset="0"/>
                <a:cs typeface="Verdana" pitchFamily="34" charset="0"/>
              </a:rPr>
            </a:br>
            <a:endParaRPr lang="hu-HU" dirty="0"/>
          </a:p>
        </p:txBody>
      </p:sp>
      <p:sp>
        <p:nvSpPr>
          <p:cNvPr id="3072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spcAft>
                <a:spcPts val="1500"/>
              </a:spcAft>
            </a:pPr>
            <a:r>
              <a:rPr lang="hu-HU" altLang="hu-HU" dirty="0" smtClean="0">
                <a:ea typeface="Verdana" pitchFamily="34" charset="0"/>
                <a:cs typeface="Verdana" pitchFamily="34" charset="0"/>
              </a:rPr>
              <a:t>Saját beruházás nélkül korszerű, a jogszabályoknak megfelelő program alkalmazása, amelyből a programkövetés nem terheli a felhasználókat </a:t>
            </a:r>
          </a:p>
          <a:p>
            <a:pPr algn="just" eaLnBrk="1" hangingPunct="1">
              <a:spcAft>
                <a:spcPts val="1500"/>
              </a:spcAft>
            </a:pPr>
            <a:r>
              <a:rPr lang="hu-HU" altLang="hu-HU" dirty="0" smtClean="0">
                <a:ea typeface="Verdana" pitchFamily="34" charset="0"/>
                <a:cs typeface="Verdana" pitchFamily="34" charset="0"/>
              </a:rPr>
              <a:t>A szakrendszerek integrációja megszünteti az ügyviteli és az adminisztrációs párhuzamosságokat</a:t>
            </a:r>
          </a:p>
          <a:p>
            <a:pPr eaLnBrk="1" hangingPunct="1"/>
            <a:endParaRPr lang="hu-HU" altLang="hu-H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>
                <a:solidFill>
                  <a:schemeClr val="bg1"/>
                </a:solidFill>
              </a:rPr>
              <a:t>Az ASP 2.0 projekt célja, elvárt </a:t>
            </a:r>
            <a:r>
              <a:rPr lang="hu-HU" dirty="0" smtClean="0">
                <a:solidFill>
                  <a:schemeClr val="bg1"/>
                </a:solidFill>
              </a:rPr>
              <a:t>eredmények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825" y="1557338"/>
            <a:ext cx="8569325" cy="4175125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sz="28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800" dirty="0" smtClean="0"/>
              <a:t>Az </a:t>
            </a:r>
            <a:r>
              <a:rPr lang="hu-HU" sz="2800" dirty="0"/>
              <a:t>ASP 2.0 projekt célja </a:t>
            </a:r>
            <a:r>
              <a:rPr lang="hu-HU" sz="2800" dirty="0" smtClean="0"/>
              <a:t>a mindenkori jogszabályok szerint működtetett önkormányzati </a:t>
            </a:r>
            <a:r>
              <a:rPr lang="hu-HU" sz="2800" dirty="0"/>
              <a:t>ASP </a:t>
            </a:r>
            <a:r>
              <a:rPr lang="hu-HU" sz="2800" b="1" dirty="0"/>
              <a:t>szolgáltatásrendszer országos kiterjesztése</a:t>
            </a:r>
            <a:r>
              <a:rPr lang="hu-HU" sz="2800" dirty="0"/>
              <a:t>, kiegészítve a </a:t>
            </a:r>
            <a:r>
              <a:rPr lang="hu-HU" sz="2800" b="1" dirty="0"/>
              <a:t>szolgáltatások továbbfejlesztésével </a:t>
            </a:r>
            <a:r>
              <a:rPr lang="hu-HU" sz="2800" dirty="0"/>
              <a:t>és egy </a:t>
            </a:r>
            <a:r>
              <a:rPr lang="hu-HU" sz="2800" b="1" dirty="0"/>
              <a:t>adattárház </a:t>
            </a:r>
            <a:r>
              <a:rPr lang="hu-HU" sz="2800" b="1" dirty="0" smtClean="0"/>
              <a:t>megvalósításával</a:t>
            </a:r>
            <a:r>
              <a:rPr lang="hu-HU" sz="2800" dirty="0"/>
              <a:t>,</a:t>
            </a:r>
            <a:r>
              <a:rPr lang="hu-HU" sz="2800" dirty="0" smtClean="0"/>
              <a:t> illetve </a:t>
            </a:r>
            <a:r>
              <a:rPr lang="hu-HU" sz="2800" dirty="0"/>
              <a:t>az üzemeltetési, támogatási feladatokat ellátó </a:t>
            </a:r>
            <a:r>
              <a:rPr lang="hu-HU" sz="2800" b="1" dirty="0"/>
              <a:t>ASP Központ bővítés</a:t>
            </a:r>
            <a:r>
              <a:rPr lang="hu-HU" sz="2800" dirty="0"/>
              <a:t>ével, továbbfejlesztésével.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246050DD075F8448A165DE913B9A9804" ma:contentTypeVersion="0" ma:contentTypeDescription="Új dokumentum létrehozása." ma:contentTypeScope="" ma:versionID="a069a1916b37ad4cfb8217773fdfc30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272c3706e31d85aa278778a1025862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22ABC4-8801-43D0-8792-429BC840F747}">
  <ds:schemaRefs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CA4E53F-6578-4984-8211-4789772BB8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AF2B6B-50D9-41CB-9387-A83043A9D3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2212</TotalTime>
  <Words>497</Words>
  <Application>Microsoft Office PowerPoint</Application>
  <PresentationFormat>Diavetítés a képernyőre (4:3 oldalarány)</PresentationFormat>
  <Paragraphs>83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tájékoztató   AZ ÖNKORMÁNYZATI ASP ORSZÁGOS KITERJESZTÉSe kapcsán a CSATLAKOZTATÁSI KONSTRUKCIÓról     2016. szeptember 15.   </vt:lpstr>
      <vt:lpstr>Önkormányzati ASP 1.0</vt:lpstr>
      <vt:lpstr>A projekt általános célja</vt:lpstr>
      <vt:lpstr>A modell előnyei</vt:lpstr>
      <vt:lpstr>PowerPoint bemutató</vt:lpstr>
      <vt:lpstr>1. Keretrendszer </vt:lpstr>
      <vt:lpstr>  2.  Adó szakrendszer   </vt:lpstr>
      <vt:lpstr> 3. Gazdálkodási szakrendszer </vt:lpstr>
      <vt:lpstr>Az ASP 2.0 projekt célja, elvárt eredmények</vt:lpstr>
      <vt:lpstr>Csatlakozási feladatrendszer bemutatása</vt:lpstr>
      <vt:lpstr>Csatlakozó önkormányzatok szakmai tevékenységei</vt:lpstr>
      <vt:lpstr>1. Eszközök (szoftverrel együtt) beszerzése </vt:lpstr>
      <vt:lpstr>2. Működésfejlesztés és szabályozási keretek kialakítása </vt:lpstr>
      <vt:lpstr>3. Elektronikus ügyintézés feltételeinek kialakítása</vt:lpstr>
      <vt:lpstr>4. Önkormányzati szakrendszerek adatminőségének javítása, migrációja </vt:lpstr>
      <vt:lpstr>5. Oktatásokon történő részvételhez kapcsolódó utazás  </vt:lpstr>
      <vt:lpstr>6. Tesztelés, élesítés 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Barnácz Dzsenifer</dc:creator>
  <cp:lastModifiedBy>Herman Nikolett</cp:lastModifiedBy>
  <cp:revision>279</cp:revision>
  <dcterms:created xsi:type="dcterms:W3CDTF">2014-03-03T11:13:53Z</dcterms:created>
  <dcterms:modified xsi:type="dcterms:W3CDTF">2016-09-19T08:19:13Z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0x010100246050DD075F8448A165DE913B9A9804</vt:lpwstr>
  </property>
</Properties>
</file>