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27"/>
  </p:notesMasterIdLst>
  <p:sldIdLst>
    <p:sldId id="256" r:id="rId5"/>
    <p:sldId id="329" r:id="rId6"/>
    <p:sldId id="330" r:id="rId7"/>
    <p:sldId id="337" r:id="rId8"/>
    <p:sldId id="341" r:id="rId9"/>
    <p:sldId id="356" r:id="rId10"/>
    <p:sldId id="357" r:id="rId11"/>
    <p:sldId id="359" r:id="rId12"/>
    <p:sldId id="362" r:id="rId13"/>
    <p:sldId id="358" r:id="rId14"/>
    <p:sldId id="355" r:id="rId15"/>
    <p:sldId id="360" r:id="rId16"/>
    <p:sldId id="361" r:id="rId17"/>
    <p:sldId id="348" r:id="rId18"/>
    <p:sldId id="351" r:id="rId19"/>
    <p:sldId id="349" r:id="rId20"/>
    <p:sldId id="352" r:id="rId21"/>
    <p:sldId id="350" r:id="rId22"/>
    <p:sldId id="353" r:id="rId23"/>
    <p:sldId id="354" r:id="rId24"/>
    <p:sldId id="363" r:id="rId25"/>
    <p:sldId id="321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82" autoAdjust="0"/>
  </p:normalViewPr>
  <p:slideViewPr>
    <p:cSldViewPr snapToObjects="1">
      <p:cViewPr>
        <p:scale>
          <a:sx n="113" d="100"/>
          <a:sy n="113" d="100"/>
        </p:scale>
        <p:origin x="-14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4A55DD-6BEB-4D3C-A8FE-C461AC1E7A26}" type="doc">
      <dgm:prSet loTypeId="urn:microsoft.com/office/officeart/2005/8/layout/vList6" loCatId="process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hu-HU"/>
        </a:p>
      </dgm:t>
    </dgm:pt>
    <dgm:pt modelId="{446806BB-FF14-41D2-825F-EF643DB6AF61}">
      <dgm:prSet phldrT="[Szöveg]"/>
      <dgm:spPr/>
      <dgm:t>
        <a:bodyPr/>
        <a:lstStyle/>
        <a:p>
          <a:r>
            <a:rPr lang="hu-HU" dirty="0" smtClean="0"/>
            <a:t>Keretrendszer</a:t>
          </a:r>
        </a:p>
      </dgm:t>
    </dgm:pt>
    <dgm:pt modelId="{D39835A7-2666-45AA-8B47-56F4DC8CDF0A}" type="parTrans" cxnId="{EC354A98-EADF-4845-BF7C-FD9B0DD1688F}">
      <dgm:prSet/>
      <dgm:spPr/>
      <dgm:t>
        <a:bodyPr/>
        <a:lstStyle/>
        <a:p>
          <a:endParaRPr lang="hu-HU"/>
        </a:p>
      </dgm:t>
    </dgm:pt>
    <dgm:pt modelId="{F45C5EAA-28E0-4AD1-BAD0-7E136E346AD9}" type="sibTrans" cxnId="{EC354A98-EADF-4845-BF7C-FD9B0DD1688F}">
      <dgm:prSet/>
      <dgm:spPr/>
      <dgm:t>
        <a:bodyPr/>
        <a:lstStyle/>
        <a:p>
          <a:endParaRPr lang="hu-HU"/>
        </a:p>
      </dgm:t>
    </dgm:pt>
    <dgm:pt modelId="{A91850C6-B384-42B6-9377-0CAB5FC75AFB}">
      <dgm:prSet phldrT="[Szöveg]" custT="1"/>
      <dgm:spPr/>
      <dgm:t>
        <a:bodyPr anchor="ctr"/>
        <a:lstStyle/>
        <a:p>
          <a:pPr algn="just"/>
          <a:r>
            <a:rPr lang="hu-HU" sz="1400" b="1" dirty="0" smtClean="0"/>
            <a:t>A szakrendszerek számára egységes felületet és hozzáférést, az egységes felhasználó-, és jogosultságkezelést, valamint a rendszerszintű menedzsment (üzleti) funkciók elérését biztosítja.</a:t>
          </a:r>
          <a:endParaRPr lang="hu-HU" sz="1400" b="1" dirty="0"/>
        </a:p>
      </dgm:t>
    </dgm:pt>
    <dgm:pt modelId="{28F664DE-8C49-4277-B259-A73B4A13A8CB}" type="parTrans" cxnId="{79883C43-1B94-41E6-8591-6815D2D03EF5}">
      <dgm:prSet/>
      <dgm:spPr/>
      <dgm:t>
        <a:bodyPr/>
        <a:lstStyle/>
        <a:p>
          <a:endParaRPr lang="hu-HU"/>
        </a:p>
      </dgm:t>
    </dgm:pt>
    <dgm:pt modelId="{B048F0B7-0F83-4029-8A2C-5C6E26BFC922}" type="sibTrans" cxnId="{79883C43-1B94-41E6-8591-6815D2D03EF5}">
      <dgm:prSet/>
      <dgm:spPr/>
      <dgm:t>
        <a:bodyPr/>
        <a:lstStyle/>
        <a:p>
          <a:endParaRPr lang="hu-HU"/>
        </a:p>
      </dgm:t>
    </dgm:pt>
    <dgm:pt modelId="{36F03EF2-82FE-4996-BB20-F0DEDB9ABCA2}">
      <dgm:prSet phldrT="[Szöveg]"/>
      <dgm:spPr/>
      <dgm:t>
        <a:bodyPr/>
        <a:lstStyle/>
        <a:p>
          <a:r>
            <a:rPr lang="hu-HU" dirty="0" smtClean="0"/>
            <a:t>Támogató rendszerek</a:t>
          </a:r>
          <a:endParaRPr lang="hu-HU" dirty="0"/>
        </a:p>
      </dgm:t>
    </dgm:pt>
    <dgm:pt modelId="{1ED8D648-F74A-4D46-A61E-2345B2CA1B81}" type="parTrans" cxnId="{9F012C38-AA1D-4703-AD2C-10519B1881C6}">
      <dgm:prSet/>
      <dgm:spPr/>
      <dgm:t>
        <a:bodyPr/>
        <a:lstStyle/>
        <a:p>
          <a:endParaRPr lang="hu-HU"/>
        </a:p>
      </dgm:t>
    </dgm:pt>
    <dgm:pt modelId="{0710AC23-FDA3-44DD-A8DD-A1709999FFD4}" type="sibTrans" cxnId="{9F012C38-AA1D-4703-AD2C-10519B1881C6}">
      <dgm:prSet/>
      <dgm:spPr/>
      <dgm:t>
        <a:bodyPr/>
        <a:lstStyle/>
        <a:p>
          <a:endParaRPr lang="hu-HU"/>
        </a:p>
      </dgm:t>
    </dgm:pt>
    <dgm:pt modelId="{62D7C1B6-8B0B-43D9-9542-2DDD6E994CAF}">
      <dgm:prSet phldrT="[Szöveg]" custT="1"/>
      <dgm:spPr/>
      <dgm:t>
        <a:bodyPr anchor="ctr"/>
        <a:lstStyle/>
        <a:p>
          <a:pPr algn="l"/>
          <a:r>
            <a:rPr lang="hu-HU" sz="1400" b="1" dirty="0" smtClean="0"/>
            <a:t>Az önkormányzati ASP rendszer napi adminisztratív, ügyfélszolgálati és működtetési feladatait segítő alkalmazások.</a:t>
          </a:r>
          <a:endParaRPr lang="hu-HU" sz="1400" b="1" dirty="0"/>
        </a:p>
      </dgm:t>
    </dgm:pt>
    <dgm:pt modelId="{658A0ABE-6D19-4E9D-87B5-C6C1E9FE7762}" type="parTrans" cxnId="{CFBDC721-9636-4AF1-B37F-09EF67C89976}">
      <dgm:prSet/>
      <dgm:spPr/>
      <dgm:t>
        <a:bodyPr/>
        <a:lstStyle/>
        <a:p>
          <a:endParaRPr lang="hu-HU"/>
        </a:p>
      </dgm:t>
    </dgm:pt>
    <dgm:pt modelId="{56A314D7-F868-4502-8FEE-7AE95AEE0774}" type="sibTrans" cxnId="{CFBDC721-9636-4AF1-B37F-09EF67C89976}">
      <dgm:prSet/>
      <dgm:spPr/>
      <dgm:t>
        <a:bodyPr/>
        <a:lstStyle/>
        <a:p>
          <a:endParaRPr lang="hu-HU"/>
        </a:p>
      </dgm:t>
    </dgm:pt>
    <dgm:pt modelId="{7B856BD4-1CBD-41EF-AA6A-5D8E8979618A}">
      <dgm:prSet phldrT="[Szöveg]"/>
      <dgm:spPr/>
      <dgm:t>
        <a:bodyPr/>
        <a:lstStyle/>
        <a:p>
          <a:r>
            <a:rPr lang="hu-HU" dirty="0" smtClean="0">
              <a:solidFill>
                <a:schemeClr val="bg1"/>
              </a:solidFill>
            </a:rPr>
            <a:t>Szakrendszerek</a:t>
          </a:r>
        </a:p>
      </dgm:t>
    </dgm:pt>
    <dgm:pt modelId="{067251A7-52FC-4ACB-9C24-D78555949B51}" type="parTrans" cxnId="{7B01404B-FEFA-4495-B4D3-9549A558DCE7}">
      <dgm:prSet/>
      <dgm:spPr/>
      <dgm:t>
        <a:bodyPr/>
        <a:lstStyle/>
        <a:p>
          <a:endParaRPr lang="hu-HU"/>
        </a:p>
      </dgm:t>
    </dgm:pt>
    <dgm:pt modelId="{4E2928A5-D0BB-4F3A-9C2E-229112ED47C0}" type="sibTrans" cxnId="{7B01404B-FEFA-4495-B4D3-9549A558DCE7}">
      <dgm:prSet/>
      <dgm:spPr/>
      <dgm:t>
        <a:bodyPr/>
        <a:lstStyle/>
        <a:p>
          <a:endParaRPr lang="hu-HU"/>
        </a:p>
      </dgm:t>
    </dgm:pt>
    <dgm:pt modelId="{CA6E7E57-7579-4512-9845-A936F48E28DB}">
      <dgm:prSet phldrT="[Szöveg]" custT="1"/>
      <dgm:spPr/>
      <dgm:t>
        <a:bodyPr anchor="ctr"/>
        <a:lstStyle/>
        <a:p>
          <a:pPr algn="just"/>
          <a:r>
            <a:rPr lang="hu-HU" sz="1400" b="1" dirty="0" smtClean="0"/>
            <a:t>A e-közigazgatáshoz kapcsolódóan az ASP rendszerben olyan integrált szakrendszerek kerültek bevezetésre, amelyek hatékonyan segítik az önkormányzatok illetve a felettes szervek napi munkáját.</a:t>
          </a:r>
          <a:endParaRPr lang="hu-HU" sz="1400" b="1" dirty="0"/>
        </a:p>
      </dgm:t>
    </dgm:pt>
    <dgm:pt modelId="{04A1CC93-ADEC-4DF8-87BF-91C31F69F9B8}" type="parTrans" cxnId="{B18D415F-E6C9-4815-9A9B-4B944570F69E}">
      <dgm:prSet/>
      <dgm:spPr/>
      <dgm:t>
        <a:bodyPr/>
        <a:lstStyle/>
        <a:p>
          <a:endParaRPr lang="hu-HU"/>
        </a:p>
      </dgm:t>
    </dgm:pt>
    <dgm:pt modelId="{E6C3A0A6-F048-4523-94F8-7C412697883D}" type="sibTrans" cxnId="{B18D415F-E6C9-4815-9A9B-4B944570F69E}">
      <dgm:prSet/>
      <dgm:spPr/>
      <dgm:t>
        <a:bodyPr/>
        <a:lstStyle/>
        <a:p>
          <a:endParaRPr lang="hu-HU"/>
        </a:p>
      </dgm:t>
    </dgm:pt>
    <dgm:pt modelId="{02A0A245-BB3C-448B-A3D3-2F46573C10CE}">
      <dgm:prSet phldrT="[Szöveg]"/>
      <dgm:spPr/>
      <dgm:t>
        <a:bodyPr/>
        <a:lstStyle/>
        <a:p>
          <a:r>
            <a:rPr lang="hu-HU" dirty="0" smtClean="0">
              <a:solidFill>
                <a:schemeClr val="bg1"/>
              </a:solidFill>
            </a:rPr>
            <a:t>Adattárház</a:t>
          </a:r>
        </a:p>
      </dgm:t>
    </dgm:pt>
    <dgm:pt modelId="{41A259A5-AE16-44B9-8ED3-B81EB2FD6F1A}" type="parTrans" cxnId="{8028A7B0-E300-4B4A-A4BE-9E507AB7A52F}">
      <dgm:prSet/>
      <dgm:spPr/>
      <dgm:t>
        <a:bodyPr/>
        <a:lstStyle/>
        <a:p>
          <a:endParaRPr lang="hu-HU"/>
        </a:p>
      </dgm:t>
    </dgm:pt>
    <dgm:pt modelId="{B6DF7EDC-0EE1-45A7-A49E-F99CF3586ECA}" type="sibTrans" cxnId="{8028A7B0-E300-4B4A-A4BE-9E507AB7A52F}">
      <dgm:prSet/>
      <dgm:spPr/>
      <dgm:t>
        <a:bodyPr/>
        <a:lstStyle/>
        <a:p>
          <a:endParaRPr lang="hu-HU"/>
        </a:p>
      </dgm:t>
    </dgm:pt>
    <dgm:pt modelId="{20368920-F466-45F8-B502-93122E2A0E4A}">
      <dgm:prSet custT="1"/>
      <dgm:spPr/>
      <dgm:t>
        <a:bodyPr anchor="ctr"/>
        <a:lstStyle/>
        <a:p>
          <a:pPr algn="just"/>
          <a:r>
            <a:rPr lang="hu-HU" sz="1400" b="1" dirty="0" smtClean="0"/>
            <a:t>Az önkormányzati gazdálkodás felső kormányzati szintű ellenőrzési és monitoring tevékenységének támogatása</a:t>
          </a:r>
          <a:endParaRPr lang="hu-HU" sz="1400" b="1" dirty="0"/>
        </a:p>
      </dgm:t>
    </dgm:pt>
    <dgm:pt modelId="{522C7D6A-1141-42AA-8A39-9B1182DB1A76}" type="parTrans" cxnId="{8F804D56-7805-4B07-B8CB-09615FD53A2E}">
      <dgm:prSet/>
      <dgm:spPr/>
      <dgm:t>
        <a:bodyPr/>
        <a:lstStyle/>
        <a:p>
          <a:endParaRPr lang="hu-HU"/>
        </a:p>
      </dgm:t>
    </dgm:pt>
    <dgm:pt modelId="{57FD602F-F628-4409-8125-3E80BEFA9F01}" type="sibTrans" cxnId="{8F804D56-7805-4B07-B8CB-09615FD53A2E}">
      <dgm:prSet/>
      <dgm:spPr/>
      <dgm:t>
        <a:bodyPr/>
        <a:lstStyle/>
        <a:p>
          <a:endParaRPr lang="hu-HU"/>
        </a:p>
      </dgm:t>
    </dgm:pt>
    <dgm:pt modelId="{5CB9948F-7C60-4640-A4A7-706A27B6C8D4}">
      <dgm:prSet custT="1"/>
      <dgm:spPr/>
      <dgm:t>
        <a:bodyPr/>
        <a:lstStyle/>
        <a:p>
          <a:pPr algn="just"/>
          <a:r>
            <a:rPr lang="hu-HU" sz="1400" b="1" dirty="0" smtClean="0"/>
            <a:t>Önkormányzatok adatszolgáltatási és beszámolási kötelezettségeinek egyszerűsítése és egységes, központi alapra helyezése</a:t>
          </a:r>
          <a:endParaRPr lang="hu-HU" sz="1400" b="1" dirty="0"/>
        </a:p>
      </dgm:t>
    </dgm:pt>
    <dgm:pt modelId="{23B26A63-84CE-4AC2-8308-271D53415E18}" type="parTrans" cxnId="{C5A0EA28-88D0-4460-8E3D-7146DECFFB46}">
      <dgm:prSet/>
      <dgm:spPr/>
      <dgm:t>
        <a:bodyPr/>
        <a:lstStyle/>
        <a:p>
          <a:endParaRPr lang="hu-HU"/>
        </a:p>
      </dgm:t>
    </dgm:pt>
    <dgm:pt modelId="{F565FE95-8002-4DF8-BC70-CA4B21955DDF}" type="sibTrans" cxnId="{C5A0EA28-88D0-4460-8E3D-7146DECFFB46}">
      <dgm:prSet/>
      <dgm:spPr/>
      <dgm:t>
        <a:bodyPr/>
        <a:lstStyle/>
        <a:p>
          <a:endParaRPr lang="hu-HU"/>
        </a:p>
      </dgm:t>
    </dgm:pt>
    <dgm:pt modelId="{D4936C46-9646-4662-83AF-6E28B7C533D0}">
      <dgm:prSet custT="1"/>
      <dgm:spPr/>
      <dgm:t>
        <a:bodyPr/>
        <a:lstStyle/>
        <a:p>
          <a:pPr algn="just"/>
          <a:r>
            <a:rPr lang="hu-HU" sz="1400" b="1" dirty="0" smtClean="0"/>
            <a:t>Vezetői információk és operatív döntéstámogatás az önkormányzatok számára </a:t>
          </a:r>
          <a:endParaRPr lang="hu-HU" sz="1400" b="1" dirty="0"/>
        </a:p>
      </dgm:t>
    </dgm:pt>
    <dgm:pt modelId="{322D648E-C3D8-4B3A-AFE5-7E23E7F5265A}" type="parTrans" cxnId="{481B3AC4-D57B-4681-8920-9D9AE0DB3C35}">
      <dgm:prSet/>
      <dgm:spPr/>
      <dgm:t>
        <a:bodyPr/>
        <a:lstStyle/>
        <a:p>
          <a:endParaRPr lang="hu-HU"/>
        </a:p>
      </dgm:t>
    </dgm:pt>
    <dgm:pt modelId="{373A620E-8469-4B39-AE0A-30ECB404866B}" type="sibTrans" cxnId="{481B3AC4-D57B-4681-8920-9D9AE0DB3C35}">
      <dgm:prSet/>
      <dgm:spPr/>
      <dgm:t>
        <a:bodyPr/>
        <a:lstStyle/>
        <a:p>
          <a:endParaRPr lang="hu-HU"/>
        </a:p>
      </dgm:t>
    </dgm:pt>
    <dgm:pt modelId="{FC0ED7B1-7506-4AC4-9C03-125EFE5E5E89}" type="pres">
      <dgm:prSet presAssocID="{6C4A55DD-6BEB-4D3C-A8FE-C461AC1E7A2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2E38FFC0-012D-44F5-8C81-A593E01E7250}" type="pres">
      <dgm:prSet presAssocID="{446806BB-FF14-41D2-825F-EF643DB6AF61}" presName="linNode" presStyleCnt="0"/>
      <dgm:spPr/>
    </dgm:pt>
    <dgm:pt modelId="{8EC84C6F-EB11-4F31-86CD-2F5146415CB2}" type="pres">
      <dgm:prSet presAssocID="{446806BB-FF14-41D2-825F-EF643DB6AF61}" presName="parentShp" presStyleLbl="node1" presStyleIdx="0" presStyleCnt="4" custScaleX="8638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37091F2-6595-40F2-A14B-28EC73C7720C}" type="pres">
      <dgm:prSet presAssocID="{446806BB-FF14-41D2-825F-EF643DB6AF61}" presName="childShp" presStyleLbl="bgAccFollowNode1" presStyleIdx="0" presStyleCnt="4" custScaleX="101638" custScaleY="112960" custLinFactNeighborY="-2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DBC1926-C58A-4D1B-8479-EACF74B7E569}" type="pres">
      <dgm:prSet presAssocID="{F45C5EAA-28E0-4AD1-BAD0-7E136E346AD9}" presName="spacing" presStyleCnt="0"/>
      <dgm:spPr/>
    </dgm:pt>
    <dgm:pt modelId="{86632924-F30B-49B3-A2BE-1C691E1EC262}" type="pres">
      <dgm:prSet presAssocID="{7B856BD4-1CBD-41EF-AA6A-5D8E8979618A}" presName="linNode" presStyleCnt="0"/>
      <dgm:spPr/>
    </dgm:pt>
    <dgm:pt modelId="{04F63469-BCB9-426C-B72E-D853834C6D3C}" type="pres">
      <dgm:prSet presAssocID="{7B856BD4-1CBD-41EF-AA6A-5D8E8979618A}" presName="parentShp" presStyleLbl="node1" presStyleIdx="1" presStyleCnt="4" custScaleX="8638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06DB484-6E5E-4384-A00F-617E444D651C}" type="pres">
      <dgm:prSet presAssocID="{7B856BD4-1CBD-41EF-AA6A-5D8E8979618A}" presName="childShp" presStyleLbl="bgAccFollowNode1" presStyleIdx="1" presStyleCnt="4" custScaleX="101638" custScaleY="112960" custLinFactNeighborY="-2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472D17E-D1F5-49BA-8EF7-DD647F9DC5A1}" type="pres">
      <dgm:prSet presAssocID="{4E2928A5-D0BB-4F3A-9C2E-229112ED47C0}" presName="spacing" presStyleCnt="0"/>
      <dgm:spPr/>
    </dgm:pt>
    <dgm:pt modelId="{C987889A-51B1-4B99-9973-055C78D8F819}" type="pres">
      <dgm:prSet presAssocID="{02A0A245-BB3C-448B-A3D3-2F46573C10CE}" presName="linNode" presStyleCnt="0"/>
      <dgm:spPr/>
    </dgm:pt>
    <dgm:pt modelId="{807B7479-6D7D-437B-8FEB-3F1A6C6DA03F}" type="pres">
      <dgm:prSet presAssocID="{02A0A245-BB3C-448B-A3D3-2F46573C10CE}" presName="parentShp" presStyleLbl="node1" presStyleIdx="2" presStyleCnt="4" custScaleX="8638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F3F428-5ECB-4DE9-8C06-13306E35BC24}" type="pres">
      <dgm:prSet presAssocID="{02A0A245-BB3C-448B-A3D3-2F46573C10CE}" presName="childShp" presStyleLbl="bgAccFollowNode1" presStyleIdx="2" presStyleCnt="4" custScaleX="101638" custScaleY="22214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BE14A28-D557-48B8-929F-61519D377F40}" type="pres">
      <dgm:prSet presAssocID="{B6DF7EDC-0EE1-45A7-A49E-F99CF3586ECA}" presName="spacing" presStyleCnt="0"/>
      <dgm:spPr/>
    </dgm:pt>
    <dgm:pt modelId="{C4EA5BA8-1082-4587-821D-8700188908E2}" type="pres">
      <dgm:prSet presAssocID="{36F03EF2-82FE-4996-BB20-F0DEDB9ABCA2}" presName="linNode" presStyleCnt="0"/>
      <dgm:spPr/>
    </dgm:pt>
    <dgm:pt modelId="{DDFDE59C-C2DB-4238-9A34-96E76692D320}" type="pres">
      <dgm:prSet presAssocID="{36F03EF2-82FE-4996-BB20-F0DEDB9ABCA2}" presName="parentShp" presStyleLbl="node1" presStyleIdx="3" presStyleCnt="4" custScaleX="8638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3D34F21-E3BB-42C0-A302-518957E403FE}" type="pres">
      <dgm:prSet presAssocID="{36F03EF2-82FE-4996-BB20-F0DEDB9ABCA2}" presName="childShp" presStyleLbl="bgAccFollowNode1" presStyleIdx="3" presStyleCnt="4" custScaleX="101638" custScaleY="112960" custLinFactNeighborY="2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91ECFBC-228F-4B9F-9239-BDA4F39A0A85}" type="presOf" srcId="{446806BB-FF14-41D2-825F-EF643DB6AF61}" destId="{8EC84C6F-EB11-4F31-86CD-2F5146415CB2}" srcOrd="0" destOrd="0" presId="urn:microsoft.com/office/officeart/2005/8/layout/vList6"/>
    <dgm:cxn modelId="{4050E259-B43E-4664-9CD4-FABA2D336F28}" type="presOf" srcId="{36F03EF2-82FE-4996-BB20-F0DEDB9ABCA2}" destId="{DDFDE59C-C2DB-4238-9A34-96E76692D320}" srcOrd="0" destOrd="0" presId="urn:microsoft.com/office/officeart/2005/8/layout/vList6"/>
    <dgm:cxn modelId="{EC354A98-EADF-4845-BF7C-FD9B0DD1688F}" srcId="{6C4A55DD-6BEB-4D3C-A8FE-C461AC1E7A26}" destId="{446806BB-FF14-41D2-825F-EF643DB6AF61}" srcOrd="0" destOrd="0" parTransId="{D39835A7-2666-45AA-8B47-56F4DC8CDF0A}" sibTransId="{F45C5EAA-28E0-4AD1-BAD0-7E136E346AD9}"/>
    <dgm:cxn modelId="{8028A7B0-E300-4B4A-A4BE-9E507AB7A52F}" srcId="{6C4A55DD-6BEB-4D3C-A8FE-C461AC1E7A26}" destId="{02A0A245-BB3C-448B-A3D3-2F46573C10CE}" srcOrd="2" destOrd="0" parTransId="{41A259A5-AE16-44B9-8ED3-B81EB2FD6F1A}" sibTransId="{B6DF7EDC-0EE1-45A7-A49E-F99CF3586ECA}"/>
    <dgm:cxn modelId="{0E5757CE-383D-412A-ABDC-5094473F6944}" type="presOf" srcId="{7B856BD4-1CBD-41EF-AA6A-5D8E8979618A}" destId="{04F63469-BCB9-426C-B72E-D853834C6D3C}" srcOrd="0" destOrd="0" presId="urn:microsoft.com/office/officeart/2005/8/layout/vList6"/>
    <dgm:cxn modelId="{C5A0EA28-88D0-4460-8E3D-7146DECFFB46}" srcId="{02A0A245-BB3C-448B-A3D3-2F46573C10CE}" destId="{5CB9948F-7C60-4640-A4A7-706A27B6C8D4}" srcOrd="1" destOrd="0" parTransId="{23B26A63-84CE-4AC2-8308-271D53415E18}" sibTransId="{F565FE95-8002-4DF8-BC70-CA4B21955DDF}"/>
    <dgm:cxn modelId="{B18D415F-E6C9-4815-9A9B-4B944570F69E}" srcId="{7B856BD4-1CBD-41EF-AA6A-5D8E8979618A}" destId="{CA6E7E57-7579-4512-9845-A936F48E28DB}" srcOrd="0" destOrd="0" parTransId="{04A1CC93-ADEC-4DF8-87BF-91C31F69F9B8}" sibTransId="{E6C3A0A6-F048-4523-94F8-7C412697883D}"/>
    <dgm:cxn modelId="{E2678584-D322-4A27-99E1-0CE21EE31B1C}" type="presOf" srcId="{5CB9948F-7C60-4640-A4A7-706A27B6C8D4}" destId="{49F3F428-5ECB-4DE9-8C06-13306E35BC24}" srcOrd="0" destOrd="1" presId="urn:microsoft.com/office/officeart/2005/8/layout/vList6"/>
    <dgm:cxn modelId="{FA1F4EF5-3E37-44CB-8067-1DC0B1BAC862}" type="presOf" srcId="{02A0A245-BB3C-448B-A3D3-2F46573C10CE}" destId="{807B7479-6D7D-437B-8FEB-3F1A6C6DA03F}" srcOrd="0" destOrd="0" presId="urn:microsoft.com/office/officeart/2005/8/layout/vList6"/>
    <dgm:cxn modelId="{CFBDC721-9636-4AF1-B37F-09EF67C89976}" srcId="{36F03EF2-82FE-4996-BB20-F0DEDB9ABCA2}" destId="{62D7C1B6-8B0B-43D9-9542-2DDD6E994CAF}" srcOrd="0" destOrd="0" parTransId="{658A0ABE-6D19-4E9D-87B5-C6C1E9FE7762}" sibTransId="{56A314D7-F868-4502-8FEE-7AE95AEE0774}"/>
    <dgm:cxn modelId="{EE8271AE-6CEB-47B0-BA80-19E3FA504C6B}" type="presOf" srcId="{6C4A55DD-6BEB-4D3C-A8FE-C461AC1E7A26}" destId="{FC0ED7B1-7506-4AC4-9C03-125EFE5E5E89}" srcOrd="0" destOrd="0" presId="urn:microsoft.com/office/officeart/2005/8/layout/vList6"/>
    <dgm:cxn modelId="{5A20B34B-379D-4E27-9D1B-EEDF6E430A78}" type="presOf" srcId="{A91850C6-B384-42B6-9377-0CAB5FC75AFB}" destId="{937091F2-6595-40F2-A14B-28EC73C7720C}" srcOrd="0" destOrd="0" presId="urn:microsoft.com/office/officeart/2005/8/layout/vList6"/>
    <dgm:cxn modelId="{8F804D56-7805-4B07-B8CB-09615FD53A2E}" srcId="{02A0A245-BB3C-448B-A3D3-2F46573C10CE}" destId="{20368920-F466-45F8-B502-93122E2A0E4A}" srcOrd="0" destOrd="0" parTransId="{522C7D6A-1141-42AA-8A39-9B1182DB1A76}" sibTransId="{57FD602F-F628-4409-8125-3E80BEFA9F01}"/>
    <dgm:cxn modelId="{9F012C38-AA1D-4703-AD2C-10519B1881C6}" srcId="{6C4A55DD-6BEB-4D3C-A8FE-C461AC1E7A26}" destId="{36F03EF2-82FE-4996-BB20-F0DEDB9ABCA2}" srcOrd="3" destOrd="0" parTransId="{1ED8D648-F74A-4D46-A61E-2345B2CA1B81}" sibTransId="{0710AC23-FDA3-44DD-A8DD-A1709999FFD4}"/>
    <dgm:cxn modelId="{9653E4C9-6C23-4E89-9CF8-6A055E2B4BE8}" type="presOf" srcId="{20368920-F466-45F8-B502-93122E2A0E4A}" destId="{49F3F428-5ECB-4DE9-8C06-13306E35BC24}" srcOrd="0" destOrd="0" presId="urn:microsoft.com/office/officeart/2005/8/layout/vList6"/>
    <dgm:cxn modelId="{79883C43-1B94-41E6-8591-6815D2D03EF5}" srcId="{446806BB-FF14-41D2-825F-EF643DB6AF61}" destId="{A91850C6-B384-42B6-9377-0CAB5FC75AFB}" srcOrd="0" destOrd="0" parTransId="{28F664DE-8C49-4277-B259-A73B4A13A8CB}" sibTransId="{B048F0B7-0F83-4029-8A2C-5C6E26BFC922}"/>
    <dgm:cxn modelId="{79A4E375-6C95-47C2-8C22-E712DC8E89BD}" type="presOf" srcId="{62D7C1B6-8B0B-43D9-9542-2DDD6E994CAF}" destId="{53D34F21-E3BB-42C0-A302-518957E403FE}" srcOrd="0" destOrd="0" presId="urn:microsoft.com/office/officeart/2005/8/layout/vList6"/>
    <dgm:cxn modelId="{C81C110E-DFFA-4E98-B71E-6EAC1FE8FB46}" type="presOf" srcId="{CA6E7E57-7579-4512-9845-A936F48E28DB}" destId="{606DB484-6E5E-4384-A00F-617E444D651C}" srcOrd="0" destOrd="0" presId="urn:microsoft.com/office/officeart/2005/8/layout/vList6"/>
    <dgm:cxn modelId="{481B3AC4-D57B-4681-8920-9D9AE0DB3C35}" srcId="{02A0A245-BB3C-448B-A3D3-2F46573C10CE}" destId="{D4936C46-9646-4662-83AF-6E28B7C533D0}" srcOrd="2" destOrd="0" parTransId="{322D648E-C3D8-4B3A-AFE5-7E23E7F5265A}" sibTransId="{373A620E-8469-4B39-AE0A-30ECB404866B}"/>
    <dgm:cxn modelId="{9DBF1E23-9FDC-4445-AE80-2DA9C72D40C1}" type="presOf" srcId="{D4936C46-9646-4662-83AF-6E28B7C533D0}" destId="{49F3F428-5ECB-4DE9-8C06-13306E35BC24}" srcOrd="0" destOrd="2" presId="urn:microsoft.com/office/officeart/2005/8/layout/vList6"/>
    <dgm:cxn modelId="{7B01404B-FEFA-4495-B4D3-9549A558DCE7}" srcId="{6C4A55DD-6BEB-4D3C-A8FE-C461AC1E7A26}" destId="{7B856BD4-1CBD-41EF-AA6A-5D8E8979618A}" srcOrd="1" destOrd="0" parTransId="{067251A7-52FC-4ACB-9C24-D78555949B51}" sibTransId="{4E2928A5-D0BB-4F3A-9C2E-229112ED47C0}"/>
    <dgm:cxn modelId="{05FEFE01-A424-422D-A3F7-E244A44BA760}" type="presParOf" srcId="{FC0ED7B1-7506-4AC4-9C03-125EFE5E5E89}" destId="{2E38FFC0-012D-44F5-8C81-A593E01E7250}" srcOrd="0" destOrd="0" presId="urn:microsoft.com/office/officeart/2005/8/layout/vList6"/>
    <dgm:cxn modelId="{B25DD898-5350-489F-9156-D6D6B3902F0C}" type="presParOf" srcId="{2E38FFC0-012D-44F5-8C81-A593E01E7250}" destId="{8EC84C6F-EB11-4F31-86CD-2F5146415CB2}" srcOrd="0" destOrd="0" presId="urn:microsoft.com/office/officeart/2005/8/layout/vList6"/>
    <dgm:cxn modelId="{19ECE249-62E5-408A-82E2-4FA6B762BB27}" type="presParOf" srcId="{2E38FFC0-012D-44F5-8C81-A593E01E7250}" destId="{937091F2-6595-40F2-A14B-28EC73C7720C}" srcOrd="1" destOrd="0" presId="urn:microsoft.com/office/officeart/2005/8/layout/vList6"/>
    <dgm:cxn modelId="{78837978-88F2-4DCB-8CD5-9A1C29A58A12}" type="presParOf" srcId="{FC0ED7B1-7506-4AC4-9C03-125EFE5E5E89}" destId="{8DBC1926-C58A-4D1B-8479-EACF74B7E569}" srcOrd="1" destOrd="0" presId="urn:microsoft.com/office/officeart/2005/8/layout/vList6"/>
    <dgm:cxn modelId="{3AC504FE-4A78-4035-88D1-5B7587D40B98}" type="presParOf" srcId="{FC0ED7B1-7506-4AC4-9C03-125EFE5E5E89}" destId="{86632924-F30B-49B3-A2BE-1C691E1EC262}" srcOrd="2" destOrd="0" presId="urn:microsoft.com/office/officeart/2005/8/layout/vList6"/>
    <dgm:cxn modelId="{F6D131A1-DC3F-439D-B62B-88172D962CCE}" type="presParOf" srcId="{86632924-F30B-49B3-A2BE-1C691E1EC262}" destId="{04F63469-BCB9-426C-B72E-D853834C6D3C}" srcOrd="0" destOrd="0" presId="urn:microsoft.com/office/officeart/2005/8/layout/vList6"/>
    <dgm:cxn modelId="{5BF436A1-DE08-4742-8DDD-6A2CC5DC295F}" type="presParOf" srcId="{86632924-F30B-49B3-A2BE-1C691E1EC262}" destId="{606DB484-6E5E-4384-A00F-617E444D651C}" srcOrd="1" destOrd="0" presId="urn:microsoft.com/office/officeart/2005/8/layout/vList6"/>
    <dgm:cxn modelId="{FC306B7E-4FA8-4F1C-9547-86FB95B970D8}" type="presParOf" srcId="{FC0ED7B1-7506-4AC4-9C03-125EFE5E5E89}" destId="{9472D17E-D1F5-49BA-8EF7-DD647F9DC5A1}" srcOrd="3" destOrd="0" presId="urn:microsoft.com/office/officeart/2005/8/layout/vList6"/>
    <dgm:cxn modelId="{1354CD9C-A5D3-4A9E-BF8A-26485C0C0FF6}" type="presParOf" srcId="{FC0ED7B1-7506-4AC4-9C03-125EFE5E5E89}" destId="{C987889A-51B1-4B99-9973-055C78D8F819}" srcOrd="4" destOrd="0" presId="urn:microsoft.com/office/officeart/2005/8/layout/vList6"/>
    <dgm:cxn modelId="{64696A09-2D02-4303-823E-8BF544996C0F}" type="presParOf" srcId="{C987889A-51B1-4B99-9973-055C78D8F819}" destId="{807B7479-6D7D-437B-8FEB-3F1A6C6DA03F}" srcOrd="0" destOrd="0" presId="urn:microsoft.com/office/officeart/2005/8/layout/vList6"/>
    <dgm:cxn modelId="{611CE254-012B-4004-A470-3D388F020B73}" type="presParOf" srcId="{C987889A-51B1-4B99-9973-055C78D8F819}" destId="{49F3F428-5ECB-4DE9-8C06-13306E35BC24}" srcOrd="1" destOrd="0" presId="urn:microsoft.com/office/officeart/2005/8/layout/vList6"/>
    <dgm:cxn modelId="{28F6C106-8979-4EBF-8772-2AFC27D10046}" type="presParOf" srcId="{FC0ED7B1-7506-4AC4-9C03-125EFE5E5E89}" destId="{8BE14A28-D557-48B8-929F-61519D377F40}" srcOrd="5" destOrd="0" presId="urn:microsoft.com/office/officeart/2005/8/layout/vList6"/>
    <dgm:cxn modelId="{467CB1DB-214E-42D5-8C06-AD541DDD4F31}" type="presParOf" srcId="{FC0ED7B1-7506-4AC4-9C03-125EFE5E5E89}" destId="{C4EA5BA8-1082-4587-821D-8700188908E2}" srcOrd="6" destOrd="0" presId="urn:microsoft.com/office/officeart/2005/8/layout/vList6"/>
    <dgm:cxn modelId="{08228E70-A798-4B6A-B4C2-3324F8CA38AB}" type="presParOf" srcId="{C4EA5BA8-1082-4587-821D-8700188908E2}" destId="{DDFDE59C-C2DB-4238-9A34-96E76692D320}" srcOrd="0" destOrd="0" presId="urn:microsoft.com/office/officeart/2005/8/layout/vList6"/>
    <dgm:cxn modelId="{5FC36AAC-8EC0-4FAF-A592-3FCFD8DBB908}" type="presParOf" srcId="{C4EA5BA8-1082-4587-821D-8700188908E2}" destId="{53D34F21-E3BB-42C0-A302-518957E403F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091F2-6595-40F2-A14B-28EC73C7720C}">
      <dsp:nvSpPr>
        <dsp:cNvPr id="0" name=""/>
        <dsp:cNvSpPr/>
      </dsp:nvSpPr>
      <dsp:spPr>
        <a:xfrm>
          <a:off x="3105110" y="0"/>
          <a:ext cx="5134027" cy="10046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A szakrendszerek számára egységes felületet és hozzáférést, az egységes felhasználó-, és jogosultságkezelést, valamint a rendszerszintű menedzsment (üzleti) funkciók elérését biztosítja.</a:t>
          </a:r>
          <a:endParaRPr lang="hu-HU" sz="1400" b="1" kern="1200" dirty="0"/>
        </a:p>
      </dsp:txBody>
      <dsp:txXfrm>
        <a:off x="3105110" y="125577"/>
        <a:ext cx="4757295" cy="753465"/>
      </dsp:txXfrm>
    </dsp:sp>
    <dsp:sp modelId="{8EC84C6F-EB11-4F31-86CD-2F5146415CB2}">
      <dsp:nvSpPr>
        <dsp:cNvPr id="0" name=""/>
        <dsp:cNvSpPr/>
      </dsp:nvSpPr>
      <dsp:spPr>
        <a:xfrm>
          <a:off x="196141" y="57752"/>
          <a:ext cx="2908969" cy="88935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/>
            <a:t>Keretrendszer</a:t>
          </a:r>
        </a:p>
      </dsp:txBody>
      <dsp:txXfrm>
        <a:off x="239556" y="101167"/>
        <a:ext cx="2822139" cy="802528"/>
      </dsp:txXfrm>
    </dsp:sp>
    <dsp:sp modelId="{606DB484-6E5E-4384-A00F-617E444D651C}">
      <dsp:nvSpPr>
        <dsp:cNvPr id="0" name=""/>
        <dsp:cNvSpPr/>
      </dsp:nvSpPr>
      <dsp:spPr>
        <a:xfrm>
          <a:off x="3104023" y="1093445"/>
          <a:ext cx="5139046" cy="10046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A e-közigazgatáshoz kapcsolódóan az ASP rendszerben olyan integrált szakrendszerek kerültek bevezetésre, amelyek hatékonyan segítik az önkormányzatok illetve a felettes szervek napi munkáját.</a:t>
          </a:r>
          <a:endParaRPr lang="hu-HU" sz="1400" b="1" kern="1200" dirty="0"/>
        </a:p>
      </dsp:txBody>
      <dsp:txXfrm>
        <a:off x="3104023" y="1219022"/>
        <a:ext cx="4762314" cy="753465"/>
      </dsp:txXfrm>
    </dsp:sp>
    <dsp:sp modelId="{04F63469-BCB9-426C-B72E-D853834C6D3C}">
      <dsp:nvSpPr>
        <dsp:cNvPr id="0" name=""/>
        <dsp:cNvSpPr/>
      </dsp:nvSpPr>
      <dsp:spPr>
        <a:xfrm>
          <a:off x="192210" y="1151307"/>
          <a:ext cx="2911812" cy="88935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>
              <a:solidFill>
                <a:schemeClr val="bg1"/>
              </a:solidFill>
            </a:rPr>
            <a:t>Szakrendszerek</a:t>
          </a:r>
        </a:p>
      </dsp:txBody>
      <dsp:txXfrm>
        <a:off x="235625" y="1194722"/>
        <a:ext cx="2824982" cy="802528"/>
      </dsp:txXfrm>
    </dsp:sp>
    <dsp:sp modelId="{49F3F428-5ECB-4DE9-8C06-13306E35BC24}">
      <dsp:nvSpPr>
        <dsp:cNvPr id="0" name=""/>
        <dsp:cNvSpPr/>
      </dsp:nvSpPr>
      <dsp:spPr>
        <a:xfrm>
          <a:off x="3104023" y="2187232"/>
          <a:ext cx="5139046" cy="19756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Az önkormányzati gazdálkodás felső kormányzati szintű ellenőrzési és monitoring tevékenységének támogatása</a:t>
          </a:r>
          <a:endParaRPr lang="hu-HU" sz="1400" b="1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Önkormányzatok adatszolgáltatási és beszámolási kötelezettségeinek egyszerűsítése és egységes, központi alapra helyezése</a:t>
          </a:r>
          <a:endParaRPr lang="hu-HU" sz="1400" b="1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Vezetői információk és operatív döntéstámogatás az önkormányzatok számára </a:t>
          </a:r>
          <a:endParaRPr lang="hu-HU" sz="1400" b="1" kern="1200" dirty="0"/>
        </a:p>
      </dsp:txBody>
      <dsp:txXfrm>
        <a:off x="3104023" y="2434191"/>
        <a:ext cx="4398168" cy="1481756"/>
      </dsp:txXfrm>
    </dsp:sp>
    <dsp:sp modelId="{807B7479-6D7D-437B-8FEB-3F1A6C6DA03F}">
      <dsp:nvSpPr>
        <dsp:cNvPr id="0" name=""/>
        <dsp:cNvSpPr/>
      </dsp:nvSpPr>
      <dsp:spPr>
        <a:xfrm>
          <a:off x="192210" y="2730390"/>
          <a:ext cx="2911812" cy="88935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>
              <a:solidFill>
                <a:schemeClr val="bg1"/>
              </a:solidFill>
            </a:rPr>
            <a:t>Adattárház</a:t>
          </a:r>
        </a:p>
      </dsp:txBody>
      <dsp:txXfrm>
        <a:off x="235625" y="2773805"/>
        <a:ext cx="2824982" cy="802528"/>
      </dsp:txXfrm>
    </dsp:sp>
    <dsp:sp modelId="{53D34F21-E3BB-42C0-A302-518957E403FE}">
      <dsp:nvSpPr>
        <dsp:cNvPr id="0" name=""/>
        <dsp:cNvSpPr/>
      </dsp:nvSpPr>
      <dsp:spPr>
        <a:xfrm>
          <a:off x="3104023" y="4251964"/>
          <a:ext cx="5139046" cy="10046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Az önkormányzati ASP rendszer napi adminisztratív, ügyfélszolgálati és működtetési feladatait segítő alkalmazások.</a:t>
          </a:r>
          <a:endParaRPr lang="hu-HU" sz="1400" b="1" kern="1200" dirty="0"/>
        </a:p>
      </dsp:txBody>
      <dsp:txXfrm>
        <a:off x="3104023" y="4377541"/>
        <a:ext cx="4762314" cy="753465"/>
      </dsp:txXfrm>
    </dsp:sp>
    <dsp:sp modelId="{DDFDE59C-C2DB-4238-9A34-96E76692D320}">
      <dsp:nvSpPr>
        <dsp:cNvPr id="0" name=""/>
        <dsp:cNvSpPr/>
      </dsp:nvSpPr>
      <dsp:spPr>
        <a:xfrm>
          <a:off x="192210" y="4309473"/>
          <a:ext cx="2911812" cy="88935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/>
            <a:t>Támogató rendszerek</a:t>
          </a:r>
          <a:endParaRPr lang="hu-HU" sz="2500" kern="1200" dirty="0"/>
        </a:p>
      </dsp:txBody>
      <dsp:txXfrm>
        <a:off x="235625" y="4352888"/>
        <a:ext cx="2824982" cy="802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4BBD21-554E-47E0-9947-F6FFF8FE3027}" type="datetimeFigureOut">
              <a:rPr lang="hu-HU"/>
              <a:pPr>
                <a:defRPr/>
              </a:pPr>
              <a:t>2017.02.14.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9E318F-D9DC-4A8D-9B02-3BEEB6773BB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4550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3FCFA-9F16-4B34-9411-84E5D23F8B53}" type="datetimeFigureOut">
              <a:rPr lang="hu-HU"/>
              <a:pPr>
                <a:defRPr/>
              </a:pPr>
              <a:t>2017.02.14.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4751-CC08-427B-A49F-2331C78272F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FAFBF-E739-487C-B708-662FFDB3C84A}" type="datetimeFigureOut">
              <a:rPr lang="hu-HU"/>
              <a:pPr>
                <a:defRPr/>
              </a:pPr>
              <a:t>2017.02.14.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B18C2-99DA-473F-852C-B212CB2AF19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E3B53-4936-458E-9A8D-31C6B2262251}" type="datetimeFigureOut">
              <a:rPr lang="hu-HU"/>
              <a:pPr>
                <a:defRPr/>
              </a:pPr>
              <a:t>2017.02.14.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6CF49-5FB1-4339-98B1-E0681F86557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rezentacio_2020_borito_bg_M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2400" b="1" cap="all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Click to edit Master title style</a:t>
            </a:r>
            <a:endParaRPr lang="en-US" sz="2400" b="1" cap="all" dirty="0">
              <a:solidFill>
                <a:srgbClr val="FFFFFF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764CA-5AC2-4125-AD95-C38C92F5A000}" type="datetimeFigureOut">
              <a:rPr lang="en-US"/>
              <a:pPr>
                <a:defRPr/>
              </a:pPr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CD76E-6ACC-4857-A89D-9143860E3C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ISZ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2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 userDrawn="1"/>
        </p:nvSpPr>
        <p:spPr>
          <a:xfrm>
            <a:off x="2124075" y="6011863"/>
            <a:ext cx="4572000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 dirty="0">
                <a:latin typeface="+mn-lt"/>
                <a:cs typeface="+mn-cs"/>
              </a:rPr>
              <a:t>KÖFOP-1.2.2. Az önkormányzati ASP rendszer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 dirty="0">
                <a:latin typeface="+mn-lt"/>
                <a:cs typeface="+mn-cs"/>
              </a:rPr>
              <a:t>továbbfejlesztése és országos kiterjesztése (ASP 2.0.)</a:t>
            </a:r>
          </a:p>
        </p:txBody>
      </p:sp>
      <p:pic>
        <p:nvPicPr>
          <p:cNvPr id="5" name="Kép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5629275"/>
            <a:ext cx="31845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040438" y="5845175"/>
            <a:ext cx="2649537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2908C-8E22-49F0-95E1-B5EBFBDA8BFC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F0FC-346B-4C15-B36F-205C2F15EBDB}" type="datetimeFigureOut">
              <a:rPr lang="hu-HU"/>
              <a:pPr>
                <a:defRPr/>
              </a:pPr>
              <a:t>2017.02.14.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273D9-5AD8-4682-95CB-25BCBD37F34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82E84-A6DA-4475-8000-EA23A2C5082D}" type="datetimeFigureOut">
              <a:rPr lang="hu-HU"/>
              <a:pPr>
                <a:defRPr/>
              </a:pPr>
              <a:t>2017.02.14.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8B8FF-A943-44F1-961C-34EB9AFAF7C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D0CE6-AFF3-4990-8C63-57617BE56281}" type="datetimeFigureOut">
              <a:rPr lang="hu-HU"/>
              <a:pPr>
                <a:defRPr/>
              </a:pPr>
              <a:t>2017.02.14.</a:t>
            </a:fld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89743-AC00-4889-BF1E-0D1D0B9916B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A19FB-1895-402A-848B-C50F03A9AA53}" type="datetimeFigureOut">
              <a:rPr lang="hu-HU"/>
              <a:pPr>
                <a:defRPr/>
              </a:pPr>
              <a:t>2017.02.14.</a:t>
            </a:fld>
            <a:endParaRPr lang="hu-HU" dirty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490E7-0627-4D87-A93E-652641F04B6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58BC-CFF8-41CF-B037-4CEE23B1C5B2}" type="datetimeFigureOut">
              <a:rPr lang="hu-HU"/>
              <a:pPr>
                <a:defRPr/>
              </a:pPr>
              <a:t>2017.02.14.</a:t>
            </a:fld>
            <a:endParaRPr lang="hu-HU" dirty="0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3EEB6-13E0-4591-A292-8CB5D11FF27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E7F31-FA8E-4CAA-A0AA-2C67E82A0B8E}" type="datetimeFigureOut">
              <a:rPr lang="hu-HU"/>
              <a:pPr>
                <a:defRPr/>
              </a:pPr>
              <a:t>2017.02.14.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5649E-C775-452F-915D-5B04F1B5421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C69DD-238C-4E33-8BD6-6AA58699A615}" type="datetimeFigureOut">
              <a:rPr lang="hu-HU"/>
              <a:pPr>
                <a:defRPr/>
              </a:pPr>
              <a:t>2017.02.14.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340D5-3DAE-4091-83BD-75DD86AD66A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06DF9-3A9B-4379-B7F5-805B0B493DBF}" type="datetimeFigureOut">
              <a:rPr lang="hu-HU"/>
              <a:pPr>
                <a:defRPr/>
              </a:pPr>
              <a:t>2017.02.14.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FF6148-965F-4268-9330-66F10C00F9F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pic>
        <p:nvPicPr>
          <p:cNvPr id="1031" name="Picture 8" descr="prezentacio_2020_beliv_bg_ME.jpg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2" r:id="rId12"/>
    <p:sldLayoutId id="2147483723" r:id="rId13"/>
    <p:sldLayoutId id="2147483724" r:id="rId14"/>
    <p:sldLayoutId id="214748372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Kép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101975"/>
            <a:ext cx="3455988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495800" y="1484313"/>
            <a:ext cx="4419600" cy="2592387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2800" dirty="0" smtClean="0"/>
              <a:t>tájékoztató </a:t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1600" dirty="0" smtClean="0"/>
              <a:t>AZ </a:t>
            </a:r>
            <a:r>
              <a:rPr lang="hu-HU" sz="1600" dirty="0"/>
              <a:t>ÖNKORMÁNYZATI ASP ORSZÁGOS </a:t>
            </a:r>
            <a:r>
              <a:rPr lang="hu-HU" sz="1600" dirty="0" err="1" smtClean="0"/>
              <a:t>KITERJESZTÉSe</a:t>
            </a:r>
            <a:r>
              <a:rPr lang="hu-HU" sz="1600" dirty="0" smtClean="0"/>
              <a:t> kapcsán</a:t>
            </a:r>
            <a:br>
              <a:rPr lang="hu-HU" sz="1600" dirty="0" smtClean="0"/>
            </a:br>
            <a:r>
              <a:rPr lang="hu-HU" sz="1600" dirty="0" smtClean="0"/>
              <a:t>a CSATLAKOZTATÁSI </a:t>
            </a:r>
            <a:r>
              <a:rPr lang="hu-HU" sz="1600" dirty="0" err="1" smtClean="0"/>
              <a:t>KONSTRUKCIÓról</a:t>
            </a:r>
            <a:r>
              <a:rPr lang="hu-HU" sz="1600" dirty="0" smtClean="0"/>
              <a:t> </a:t>
            </a:r>
            <a:r>
              <a:rPr lang="hu-HU" sz="2500" dirty="0" smtClean="0">
                <a:solidFill>
                  <a:prstClr val="white"/>
                </a:solidFill>
              </a:rPr>
              <a:t/>
            </a:r>
            <a:br>
              <a:rPr lang="hu-HU" sz="2500" dirty="0" smtClean="0">
                <a:solidFill>
                  <a:prstClr val="white"/>
                </a:solidFill>
              </a:rPr>
            </a:br>
            <a:r>
              <a:rPr lang="hu-HU" sz="2500" dirty="0" smtClean="0">
                <a:solidFill>
                  <a:prstClr val="white"/>
                </a:solidFill>
              </a:rPr>
              <a:t/>
            </a:r>
            <a:br>
              <a:rPr lang="hu-HU" sz="2500" dirty="0" smtClean="0">
                <a:solidFill>
                  <a:prstClr val="white"/>
                </a:solidFill>
              </a:rPr>
            </a:br>
            <a:r>
              <a:rPr lang="hu-HU" sz="2500" dirty="0">
                <a:solidFill>
                  <a:prstClr val="white"/>
                </a:solidFill>
              </a:rPr>
              <a:t/>
            </a:r>
            <a:br>
              <a:rPr lang="hu-HU" sz="2500" dirty="0">
                <a:solidFill>
                  <a:prstClr val="white"/>
                </a:solidFill>
              </a:rPr>
            </a:br>
            <a:r>
              <a:rPr lang="hu-HU" sz="2500" dirty="0">
                <a:solidFill>
                  <a:prstClr val="white"/>
                </a:solidFill>
              </a:rPr>
              <a:t/>
            </a:r>
            <a:br>
              <a:rPr lang="hu-HU" sz="2500" dirty="0">
                <a:solidFill>
                  <a:prstClr val="white"/>
                </a:solidFill>
              </a:rPr>
            </a:br>
            <a:r>
              <a:rPr lang="hu-HU" sz="2300" dirty="0" smtClean="0">
                <a:solidFill>
                  <a:prstClr val="white"/>
                </a:solidFill>
              </a:rPr>
              <a:t>2017. Február</a:t>
            </a:r>
            <a:r>
              <a:rPr lang="hu-HU" sz="2800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hu-HU" sz="2800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hu-HU" sz="2800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hu-HU" sz="2800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hu-HU" sz="900" dirty="0"/>
              <a:t/>
            </a:r>
            <a:br>
              <a:rPr lang="hu-HU" sz="900" dirty="0"/>
            </a:br>
            <a:endParaRPr lang="en-US" sz="25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72000" y="5489575"/>
            <a:ext cx="4343400" cy="1368425"/>
          </a:xfrm>
        </p:spPr>
        <p:txBody>
          <a:bodyPr rtlCol="0">
            <a:noAutofit/>
          </a:bodyPr>
          <a:lstStyle/>
          <a:p>
            <a:pPr algn="ctr" eaLnBrk="1" fontAlgn="auto" hangingPunct="1">
              <a:defRPr/>
            </a:pPr>
            <a:r>
              <a:rPr lang="hu-HU" sz="2000" b="1" dirty="0" smtClean="0"/>
              <a:t>Előadó: </a:t>
            </a:r>
            <a:endParaRPr lang="hu-HU" sz="2000" b="1" dirty="0" smtClean="0"/>
          </a:p>
          <a:p>
            <a:pPr algn="ctr" eaLnBrk="1" fontAlgn="auto" hangingPunct="1">
              <a:defRPr/>
            </a:pPr>
            <a:r>
              <a:rPr lang="hu-HU" sz="2000" b="1" dirty="0" smtClean="0"/>
              <a:t>dr. Szepesi Gábor</a:t>
            </a:r>
          </a:p>
          <a:p>
            <a:pPr algn="ctr" eaLnBrk="1" fontAlgn="auto" hangingPunct="1">
              <a:defRPr/>
            </a:pPr>
            <a:r>
              <a:rPr lang="hu-HU" sz="2000" b="1" dirty="0" smtClean="0"/>
              <a:t>Krucsó Balázs</a:t>
            </a:r>
            <a:endParaRPr lang="hu-HU" sz="2000" b="1" dirty="0" smtClean="0"/>
          </a:p>
        </p:txBody>
      </p:sp>
      <p:pic>
        <p:nvPicPr>
          <p:cNvPr id="6149" name="Kép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450" y="3284538"/>
            <a:ext cx="29987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5653" y="40896"/>
            <a:ext cx="8229600" cy="1143000"/>
          </a:xfrm>
        </p:spPr>
        <p:txBody>
          <a:bodyPr/>
          <a:lstStyle/>
          <a:p>
            <a:r>
              <a:rPr lang="hu-HU" sz="4000" dirty="0">
                <a:solidFill>
                  <a:schemeClr val="bg1"/>
                </a:solidFill>
              </a:rPr>
              <a:t>8</a:t>
            </a:r>
            <a:r>
              <a:rPr lang="hu-HU" sz="4000" dirty="0" smtClean="0">
                <a:solidFill>
                  <a:schemeClr val="bg1"/>
                </a:solidFill>
              </a:rPr>
              <a:t>. Elektronikus ügyintézés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Szolgáltatások:</a:t>
            </a:r>
            <a:endParaRPr lang="hu-HU" dirty="0"/>
          </a:p>
          <a:p>
            <a:r>
              <a:rPr lang="hu-HU" dirty="0"/>
              <a:t> Adóegyenleg lekérdezése</a:t>
            </a:r>
          </a:p>
          <a:p>
            <a:r>
              <a:rPr lang="hu-HU" dirty="0"/>
              <a:t> Ügykövetés</a:t>
            </a:r>
          </a:p>
          <a:p>
            <a:r>
              <a:rPr lang="hu-HU" dirty="0"/>
              <a:t> Ügyindítás</a:t>
            </a:r>
          </a:p>
        </p:txBody>
      </p:sp>
    </p:spTree>
    <p:extLst>
      <p:ext uri="{BB962C8B-B14F-4D97-AF65-F5344CB8AC3E}">
        <p14:creationId xmlns:p14="http://schemas.microsoft.com/office/powerpoint/2010/main" val="950622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6010275" y="5876925"/>
            <a:ext cx="2663825" cy="865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11188" y="5876925"/>
            <a:ext cx="2665412" cy="865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9460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4000" dirty="0" smtClean="0">
                <a:solidFill>
                  <a:schemeClr val="bg1"/>
                </a:solidFill>
              </a:rPr>
              <a:t>Csatlakozási feladatrendszer bemutatása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800" dirty="0" smtClean="0"/>
              <a:t>Az önkormányzatoknak számos </a:t>
            </a:r>
            <a:r>
              <a:rPr lang="hu-HU" sz="2800" dirty="0"/>
              <a:t>feladatot kell végrehajtaniuk </a:t>
            </a:r>
            <a:r>
              <a:rPr lang="hu-HU" sz="2800" dirty="0" smtClean="0"/>
              <a:t>a sikeres csatlakozás érdekében. Ezek a következők. </a:t>
            </a:r>
            <a:endParaRPr lang="hu-HU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8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996952"/>
            <a:ext cx="785812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2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06537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Oktatás 1.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49537"/>
            <a:ext cx="8229600" cy="4525963"/>
          </a:xfrm>
        </p:spPr>
        <p:txBody>
          <a:bodyPr/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12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800" dirty="0" smtClean="0"/>
              <a:t>A </a:t>
            </a:r>
            <a:r>
              <a:rPr lang="hu-HU" sz="2800" dirty="0"/>
              <a:t>képzések </a:t>
            </a:r>
            <a:r>
              <a:rPr lang="hu-HU" sz="2800" dirty="0" smtClean="0"/>
              <a:t>tantermi és géptermi oktatások keretében.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12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800" dirty="0" smtClean="0"/>
              <a:t>Rendelkezésre álló anyagok: Felhasználói kézikönyv, </a:t>
            </a:r>
            <a:r>
              <a:rPr lang="hu-HU" sz="2800" dirty="0" err="1" smtClean="0"/>
              <a:t>elearning</a:t>
            </a:r>
            <a:r>
              <a:rPr lang="hu-HU" sz="2800" dirty="0" smtClean="0"/>
              <a:t>, egyéb segédletek (folyamatok végigvezetése)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1200" dirty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800" dirty="0"/>
              <a:t>A képzések illeszkednek a közszolgálati tisztviselők továbbképzéséről szóló 273/2012. Kormányrendelet által szabályozott rendszerbe, azokat a Kincstár </a:t>
            </a:r>
            <a:r>
              <a:rPr lang="hu-HU" sz="2800" b="1" dirty="0"/>
              <a:t>nyilvántartásba vett továbbképzés</a:t>
            </a:r>
            <a:r>
              <a:rPr lang="hu-HU" sz="2800" dirty="0"/>
              <a:t>ként valósítja meg</a:t>
            </a:r>
            <a:r>
              <a:rPr lang="hu-HU" sz="2800" dirty="0" smtClean="0"/>
              <a:t>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04610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7564" y="28978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Oktatás 2.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2016. </a:t>
            </a:r>
            <a:r>
              <a:rPr lang="hu-HU" dirty="0"/>
              <a:t>é</a:t>
            </a:r>
            <a:r>
              <a:rPr lang="hu-HU" dirty="0" smtClean="0"/>
              <a:t>vben országosan - átlagosan 93 fő oktató közreműködésével - lefolytatott oktatások:</a:t>
            </a:r>
          </a:p>
          <a:p>
            <a:pPr marL="0" indent="0">
              <a:buNone/>
            </a:pPr>
            <a:endParaRPr lang="hu-HU" sz="1200" dirty="0" smtClean="0"/>
          </a:p>
          <a:p>
            <a:r>
              <a:rPr lang="hu-HU" dirty="0" smtClean="0"/>
              <a:t>Gazdálkodás szakrendszert érintően </a:t>
            </a:r>
          </a:p>
          <a:p>
            <a:pPr marL="0" indent="0">
              <a:buNone/>
            </a:pPr>
            <a:r>
              <a:rPr lang="hu-HU" dirty="0" smtClean="0"/>
              <a:t>     360 csoportban 3313 fő</a:t>
            </a:r>
            <a:endParaRPr lang="hu-HU" dirty="0"/>
          </a:p>
          <a:p>
            <a:r>
              <a:rPr lang="hu-HU" dirty="0" smtClean="0"/>
              <a:t>Adó szakrendszert érintően 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85 csoportban 1311 fő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3531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>
          <a:xfrm>
            <a:off x="438150" y="0"/>
            <a:ext cx="8229600" cy="1143000"/>
          </a:xfrm>
        </p:spPr>
        <p:txBody>
          <a:bodyPr/>
          <a:lstStyle/>
          <a:p>
            <a:pPr eaLnBrk="1" hangingPunct="1"/>
            <a:r>
              <a:rPr lang="hu-HU" sz="4000" dirty="0" smtClean="0">
                <a:solidFill>
                  <a:schemeClr val="bg1"/>
                </a:solidFill>
              </a:rPr>
              <a:t>Csatlakozó önkormányzatok szakmai tevékenységei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0825" y="2276872"/>
            <a:ext cx="8642350" cy="3849291"/>
          </a:xfrm>
        </p:spPr>
        <p:txBody>
          <a:bodyPr/>
          <a:lstStyle/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3000" dirty="0"/>
              <a:t>Az ASP 2.0 projekt keretében a csatlakozó </a:t>
            </a:r>
            <a:r>
              <a:rPr lang="hu-HU" sz="3000" dirty="0" smtClean="0"/>
              <a:t>önkormányzatoknak a következő </a:t>
            </a:r>
            <a:r>
              <a:rPr lang="hu-HU" sz="3000" smtClean="0"/>
              <a:t>szakmai tevékenységeket </a:t>
            </a:r>
            <a:r>
              <a:rPr lang="hu-HU" sz="3000" dirty="0" smtClean="0"/>
              <a:t>szükséges ellátniuk.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hu-HU" sz="4000" dirty="0" smtClean="0">
                <a:solidFill>
                  <a:schemeClr val="bg1"/>
                </a:solidFill>
              </a:rPr>
              <a:t>1. Eszközök (szoftverrel együtt) beszerzése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sz="3000" dirty="0" smtClean="0"/>
              <a:t>Az ASP Korm. rendeletben foglalt minimum kritériumokat teljesítő eszközök és szoftverek beszerzése (pl. Laptop, Monitor, Kártyaolvasó, Nyomtató stb.).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sz="3000" dirty="0" smtClean="0"/>
              <a:t>Az ASP szolgáltatásokhoz kapcsolódó minden munkaállomáshoz kötelező 1 db, az elektronikus személyi igazolvány olvasására alkalmas kártyaolvasó beszerzése is.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784225" y="101600"/>
            <a:ext cx="7859713" cy="92233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hu-HU" sz="4000" dirty="0" smtClean="0">
                <a:solidFill>
                  <a:schemeClr val="bg1"/>
                </a:solidFill>
              </a:rPr>
              <a:t>2. Működésfejlesztés és szabályozási keretek kialakítása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9238" y="854075"/>
            <a:ext cx="8640762" cy="50228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sz="3000" dirty="0" smtClean="0"/>
              <a:t>Az önkormányzatoknak az ASP szolgáltatásokhoz való csatlakozási folyamat során felül kell vizsgálni belső folyamataikat és el kell végezniük a szükséges folyamatszervezési </a:t>
            </a:r>
            <a:r>
              <a:rPr lang="hu-HU" sz="3000" dirty="0"/>
              <a:t>és szabályozási </a:t>
            </a:r>
            <a:r>
              <a:rPr lang="hu-HU" sz="3000" dirty="0" smtClean="0"/>
              <a:t>feladatokat. 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hu-HU" sz="30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sz="3000" dirty="0" smtClean="0"/>
              <a:t>Ilyen </a:t>
            </a:r>
            <a:r>
              <a:rPr lang="hu-HU" sz="3000" b="1" dirty="0" smtClean="0"/>
              <a:t>a jogszabály által kötelezően előírt IT </a:t>
            </a:r>
            <a:r>
              <a:rPr lang="hu-HU" sz="3000" b="1" dirty="0"/>
              <a:t>biztonsági </a:t>
            </a:r>
            <a:r>
              <a:rPr lang="hu-HU" sz="3000" b="1" dirty="0" smtClean="0"/>
              <a:t>szabályzatnak és az </a:t>
            </a:r>
            <a:r>
              <a:rPr lang="hu-HU" sz="3000" b="1" dirty="0"/>
              <a:t>Iratkezelési </a:t>
            </a:r>
            <a:r>
              <a:rPr lang="hu-HU" sz="3000" b="1" dirty="0" smtClean="0"/>
              <a:t>szabályzatnak az ASP működési rendjéhez </a:t>
            </a:r>
            <a:r>
              <a:rPr lang="hu-HU" sz="2800" b="1" dirty="0" smtClean="0"/>
              <a:t>való igazítása.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hu-HU" sz="2400" dirty="0" smtClean="0"/>
          </a:p>
          <a:p>
            <a:pPr>
              <a:defRPr/>
            </a:pPr>
            <a:endParaRPr lang="hu-HU" dirty="0"/>
          </a:p>
          <a:p>
            <a:pPr>
              <a:defRPr/>
            </a:pPr>
            <a:endParaRPr lang="hu-HU" dirty="0"/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hu-HU" sz="4000" dirty="0" smtClean="0">
                <a:solidFill>
                  <a:schemeClr val="bg1"/>
                </a:solidFill>
              </a:rPr>
              <a:t>3. Elektronikus ügyintézés feltételeinek kialakítása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sz="3000" dirty="0" smtClean="0"/>
              <a:t>Csatlakozás az ASP elektronikus ügyintézési szolgáltatás rendszeréhez és ennek segítségével elektronikus ügyintézési szolgáltatás nyújtása a vállalkozások felé. </a:t>
            </a:r>
            <a:r>
              <a:rPr lang="hu-HU" sz="3000" smtClean="0"/>
              <a:t>(</a:t>
            </a:r>
            <a:r>
              <a:rPr lang="hu-HU" sz="2800" smtClean="0"/>
              <a:t>Kötelezően </a:t>
            </a:r>
            <a:r>
              <a:rPr lang="hu-HU" sz="2800" dirty="0"/>
              <a:t>elvégzendő tevékenység a 3000 fő lakosságszámot meghaladó </a:t>
            </a:r>
            <a:r>
              <a:rPr lang="hu-HU" sz="2800"/>
              <a:t>települések </a:t>
            </a:r>
            <a:r>
              <a:rPr lang="hu-HU" sz="2800" smtClean="0"/>
              <a:t>esetén.)</a:t>
            </a:r>
            <a:r>
              <a:rPr lang="hu-HU" sz="3000" dirty="0" smtClean="0"/>
              <a:t>	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sz="3000" dirty="0" smtClean="0"/>
              <a:t>Belső ügyintézési folyamatok kialakítása, belső szabályzások megalkotása, önkormányzati rendeletek elkészítése, ügyintézők felkészítése. 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hu-HU" sz="3800" dirty="0" smtClean="0">
                <a:solidFill>
                  <a:schemeClr val="bg1"/>
                </a:solidFill>
              </a:rPr>
              <a:t>4. Önkormányzati szakrendszerek adatminőségének javítása, migrációja </a:t>
            </a:r>
            <a:endParaRPr lang="hu-HU" sz="38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58888"/>
            <a:ext cx="8229600" cy="4537075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sz="3000" dirty="0" smtClean="0"/>
              <a:t>A migrációt központilag meghatározott módszertan alapján, központi támogatás segítségével kell elvégezni, amelyet a migráció folyamatában egy beépített ellenőrző rendszer is segít.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sz="3000" dirty="0" smtClean="0"/>
              <a:t>Az önkormányzatoknak az adattisztítás, a rendszer </a:t>
            </a:r>
            <a:r>
              <a:rPr lang="hu-HU" sz="3000" dirty="0" err="1" smtClean="0"/>
              <a:t>testreszabásának</a:t>
            </a:r>
            <a:r>
              <a:rPr lang="hu-HU" sz="3000" dirty="0" smtClean="0"/>
              <a:t> és paraméterezésének meghatározása, az adatmigráció kötelezően elvégzendő tevékenység.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hu-HU" sz="2800" dirty="0" smtClean="0"/>
          </a:p>
          <a:p>
            <a:pPr marL="0" indent="0">
              <a:buFont typeface="Arial" charset="0"/>
              <a:buNone/>
              <a:defRPr/>
            </a:pPr>
            <a:r>
              <a:rPr lang="hu-HU" dirty="0" smtClean="0"/>
              <a:t> </a:t>
            </a:r>
            <a:endParaRPr lang="hu-HU" dirty="0"/>
          </a:p>
          <a:p>
            <a:pPr>
              <a:defRPr/>
            </a:pPr>
            <a:endParaRPr lang="hu-HU" dirty="0"/>
          </a:p>
          <a:p>
            <a:pPr marL="0" indent="0">
              <a:buFont typeface="Arial" charset="0"/>
              <a:buNone/>
              <a:defRPr/>
            </a:pPr>
            <a:endParaRPr lang="hu-HU" dirty="0" smtClean="0"/>
          </a:p>
          <a:p>
            <a:pPr marL="0" indent="0">
              <a:buFont typeface="Arial" charset="0"/>
              <a:buNone/>
              <a:defRPr/>
            </a:pPr>
            <a:endParaRPr lang="hu-HU" dirty="0" smtClean="0"/>
          </a:p>
          <a:p>
            <a:pPr marL="0" indent="0">
              <a:buFont typeface="Arial" charset="0"/>
              <a:buNone/>
              <a:defRPr/>
            </a:pPr>
            <a:endParaRPr lang="hu-H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03616"/>
            <a:ext cx="8229600" cy="1143000"/>
          </a:xfrm>
        </p:spPr>
        <p:txBody>
          <a:bodyPr/>
          <a:lstStyle/>
          <a:p>
            <a:r>
              <a:rPr lang="hu-HU" sz="4000" dirty="0" smtClean="0">
                <a:solidFill>
                  <a:schemeClr val="bg1"/>
                </a:solidFill>
              </a:rPr>
              <a:t>5. Oktatásokon történő részvételhez kapcsolódó utazás </a:t>
            </a:r>
            <a:r>
              <a:rPr lang="hu-HU" sz="4000" dirty="0" smtClean="0"/>
              <a:t/>
            </a:r>
            <a:br>
              <a:rPr lang="hu-HU" sz="4000" dirty="0" smtClean="0"/>
            </a:b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  <a:defRPr/>
            </a:pPr>
            <a:r>
              <a:rPr lang="hu-HU" dirty="0" smtClean="0"/>
              <a:t>	</a:t>
            </a:r>
          </a:p>
          <a:p>
            <a:pPr algn="just">
              <a:buNone/>
              <a:defRPr/>
            </a:pPr>
            <a:r>
              <a:rPr lang="hu-HU" dirty="0" smtClean="0"/>
              <a:t>	A Kincsár által szervezett oktatásokon való részvételhez szükséges utazások költsége (kivéve a helyi közlekedés költségei) a pályázatban meghatározottak szerint számolhatók el.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Kép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373688"/>
            <a:ext cx="817086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213435" y="1406786"/>
          <a:ext cx="843528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2" name="Téglalap 5"/>
          <p:cNvSpPr>
            <a:spLocks noChangeArrowheads="1"/>
          </p:cNvSpPr>
          <p:nvPr/>
        </p:nvSpPr>
        <p:spPr bwMode="auto">
          <a:xfrm>
            <a:off x="276225" y="188913"/>
            <a:ext cx="84343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hu-HU" sz="3600" dirty="0">
                <a:solidFill>
                  <a:schemeClr val="bg1"/>
                </a:solidFill>
                <a:latin typeface="Calibri" pitchFamily="34" charset="0"/>
              </a:rPr>
              <a:t>  Az önkormányzati ASP rendszer elemei</a:t>
            </a:r>
            <a:endParaRPr lang="hu-HU" altLang="hu-HU" sz="3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>
                <a:solidFill>
                  <a:schemeClr val="bg1"/>
                </a:solidFill>
              </a:rPr>
              <a:t>6. Tesztelés, élesítés</a:t>
            </a:r>
            <a:r>
              <a:rPr lang="hu-HU" sz="4000" dirty="0" smtClean="0"/>
              <a:t/>
            </a:r>
            <a:br>
              <a:rPr lang="hu-HU" sz="4000" dirty="0" smtClean="0"/>
            </a:b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  <a:defRPr/>
            </a:pPr>
            <a:r>
              <a:rPr lang="hu-HU" dirty="0" smtClean="0"/>
              <a:t>	</a:t>
            </a:r>
          </a:p>
          <a:p>
            <a:pPr algn="just">
              <a:buNone/>
              <a:defRPr/>
            </a:pPr>
            <a:r>
              <a:rPr lang="hu-HU" dirty="0" smtClean="0"/>
              <a:t>	Az ASP szolgáltatásokhoz történő csatlakozás során az önkormányzatoknak belső erőforrásaik felhasználásával tesztelniük, ellenőrizniük kell a számukra kialakításra kerülő szolgáltatásokat, működésük megfelelőségét.</a:t>
            </a:r>
          </a:p>
          <a:p>
            <a:pPr algn="just">
              <a:buNone/>
              <a:defRPr/>
            </a:pP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3"/>
          <p:cNvSpPr txBox="1">
            <a:spLocks/>
          </p:cNvSpPr>
          <p:nvPr/>
        </p:nvSpPr>
        <p:spPr>
          <a:xfrm>
            <a:off x="251520" y="264282"/>
            <a:ext cx="8892480" cy="706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hu-HU" sz="4000" b="1" cap="all" dirty="0">
                <a:solidFill>
                  <a:schemeClr val="bg1"/>
                </a:solidFill>
                <a:latin typeface="Calibri Light" panose="020F0302020204030204" pitchFamily="34" charset="0"/>
              </a:rPr>
              <a:t>Ki mit biztosít?</a:t>
            </a:r>
            <a:endParaRPr lang="en-US" sz="4000" b="1" cap="al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6876256" y="908720"/>
            <a:ext cx="2267744" cy="252028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250" dirty="0">
                <a:solidFill>
                  <a:srgbClr val="000000"/>
                </a:solidFill>
                <a:latin typeface="Calibri Light" panose="020F0302020204030204" pitchFamily="34" charset="0"/>
              </a:rPr>
              <a:t>Informatikai feltételek:</a:t>
            </a:r>
          </a:p>
          <a:p>
            <a:r>
              <a:rPr lang="hu-HU" sz="1250" dirty="0">
                <a:solidFill>
                  <a:srgbClr val="000000"/>
                </a:solidFill>
                <a:latin typeface="Calibri Light" panose="020F0302020204030204" pitchFamily="34" charset="0"/>
              </a:rPr>
              <a:t>Munkaállomás(ok)</a:t>
            </a:r>
          </a:p>
          <a:p>
            <a:r>
              <a:rPr lang="hu-HU" sz="1250" dirty="0">
                <a:solidFill>
                  <a:srgbClr val="000000"/>
                </a:solidFill>
                <a:latin typeface="Calibri Light" panose="020F0302020204030204" pitchFamily="34" charset="0"/>
              </a:rPr>
              <a:t>Monitor</a:t>
            </a:r>
          </a:p>
          <a:p>
            <a:r>
              <a:rPr lang="hu-HU" sz="1250" dirty="0">
                <a:solidFill>
                  <a:srgbClr val="000000"/>
                </a:solidFill>
                <a:latin typeface="Calibri Light" panose="020F0302020204030204" pitchFamily="34" charset="0"/>
              </a:rPr>
              <a:t>Kártyaolvasó</a:t>
            </a:r>
          </a:p>
          <a:p>
            <a:r>
              <a:rPr lang="hu-HU" sz="1250" dirty="0">
                <a:solidFill>
                  <a:srgbClr val="000000"/>
                </a:solidFill>
                <a:latin typeface="Calibri Light" panose="020F0302020204030204" pitchFamily="34" charset="0"/>
              </a:rPr>
              <a:t>Nyomtatók</a:t>
            </a:r>
          </a:p>
          <a:p>
            <a:pPr marL="0" indent="0">
              <a:buNone/>
            </a:pPr>
            <a:r>
              <a:rPr lang="hu-HU" sz="1250">
                <a:solidFill>
                  <a:srgbClr val="000000"/>
                </a:solidFill>
                <a:latin typeface="Calibri Light" panose="020F0302020204030204" pitchFamily="34" charset="0"/>
              </a:rPr>
              <a:t>Hálózati feltételek:</a:t>
            </a:r>
            <a:endParaRPr lang="hu-HU" sz="125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r>
              <a:rPr lang="hu-HU" sz="125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Rack</a:t>
            </a:r>
            <a:r>
              <a:rPr lang="hu-HU" sz="1250" dirty="0">
                <a:solidFill>
                  <a:srgbClr val="000000"/>
                </a:solidFill>
                <a:latin typeface="Calibri Light" panose="020F0302020204030204" pitchFamily="34" charset="0"/>
              </a:rPr>
              <a:t> szekrény</a:t>
            </a:r>
          </a:p>
          <a:p>
            <a:r>
              <a:rPr lang="hu-HU" sz="125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Switch</a:t>
            </a:r>
            <a:endParaRPr lang="hu-HU" sz="125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r>
              <a:rPr lang="hu-HU" sz="1250" dirty="0">
                <a:solidFill>
                  <a:srgbClr val="000000"/>
                </a:solidFill>
                <a:latin typeface="Calibri Light" panose="020F0302020204030204" pitchFamily="34" charset="0"/>
              </a:rPr>
              <a:t>Szünetmentes áramforrás</a:t>
            </a:r>
          </a:p>
          <a:p>
            <a:r>
              <a:rPr lang="hu-HU" sz="1250" dirty="0">
                <a:solidFill>
                  <a:srgbClr val="000000"/>
                </a:solidFill>
                <a:latin typeface="Calibri Light" panose="020F0302020204030204" pitchFamily="34" charset="0"/>
              </a:rPr>
              <a:t>Helyi strukturált hálózat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1628800"/>
            <a:ext cx="2880320" cy="122413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rgbClr val="000000"/>
                </a:solidFill>
                <a:latin typeface="Calibri Light" panose="020F0302020204030204" pitchFamily="34" charset="0"/>
              </a:rPr>
              <a:t>Adatközpont</a:t>
            </a:r>
          </a:p>
          <a:p>
            <a:r>
              <a:rPr lang="hu-HU" dirty="0">
                <a:solidFill>
                  <a:srgbClr val="000000"/>
                </a:solidFill>
                <a:latin typeface="Calibri Light" panose="020F0302020204030204" pitchFamily="34" charset="0"/>
              </a:rPr>
              <a:t>Szakrendszeri alkalmazások</a:t>
            </a:r>
          </a:p>
          <a:p>
            <a:r>
              <a:rPr lang="hu-HU" dirty="0">
                <a:solidFill>
                  <a:srgbClr val="000000"/>
                </a:solidFill>
                <a:latin typeface="Calibri Light" panose="020F0302020204030204" pitchFamily="34" charset="0"/>
              </a:rPr>
              <a:t>Távközlési kapcsolatok</a:t>
            </a:r>
          </a:p>
          <a:p>
            <a:r>
              <a:rPr lang="hu-HU" dirty="0">
                <a:solidFill>
                  <a:srgbClr val="000000"/>
                </a:solidFill>
                <a:latin typeface="Calibri Light" panose="020F0302020204030204" pitchFamily="34" charset="0"/>
              </a:rPr>
              <a:t>Végponti csatlakozás</a:t>
            </a:r>
          </a:p>
          <a:p>
            <a:endParaRPr lang="hu-HU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82222"/>
            <a:ext cx="8784977" cy="281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19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495800" y="1484313"/>
            <a:ext cx="4419600" cy="2592387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2500" dirty="0" smtClean="0">
                <a:solidFill>
                  <a:prstClr val="white"/>
                </a:solidFill>
              </a:rPr>
              <a:t/>
            </a:r>
            <a:br>
              <a:rPr lang="hu-HU" sz="2500" dirty="0" smtClean="0">
                <a:solidFill>
                  <a:prstClr val="white"/>
                </a:solidFill>
              </a:rPr>
            </a:br>
            <a:r>
              <a:rPr lang="hu-HU" sz="3200" dirty="0" smtClean="0">
                <a:solidFill>
                  <a:prstClr val="white"/>
                </a:solidFill>
              </a:rPr>
              <a:t/>
            </a:r>
            <a:br>
              <a:rPr lang="hu-HU" sz="3200" dirty="0" smtClean="0">
                <a:solidFill>
                  <a:prstClr val="white"/>
                </a:solidFill>
              </a:rPr>
            </a:br>
            <a:r>
              <a:rPr lang="hu-HU" sz="2800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hu-HU" sz="2800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hu-HU" sz="2800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hu-HU" sz="2800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hu-HU" sz="900" dirty="0"/>
              <a:t/>
            </a:r>
            <a:br>
              <a:rPr lang="hu-HU" sz="900" dirty="0"/>
            </a:br>
            <a:endParaRPr lang="en-US" sz="2500" dirty="0"/>
          </a:p>
        </p:txBody>
      </p:sp>
      <p:sp>
        <p:nvSpPr>
          <p:cNvPr id="33795" name="Téglalap 4"/>
          <p:cNvSpPr>
            <a:spLocks noChangeArrowheads="1"/>
          </p:cNvSpPr>
          <p:nvPr/>
        </p:nvSpPr>
        <p:spPr bwMode="auto">
          <a:xfrm>
            <a:off x="4932363" y="2228850"/>
            <a:ext cx="37433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hu-HU" sz="4000">
                <a:solidFill>
                  <a:srgbClr val="FFFFFF"/>
                </a:solidFill>
                <a:latin typeface="Calibri" pitchFamily="34" charset="0"/>
              </a:rPr>
              <a:t>Köszönöm a figyelmet! </a:t>
            </a:r>
            <a:endParaRPr lang="hu-HU" altLang="hu-HU" sz="4000">
              <a:latin typeface="Calibri" pitchFamily="34" charset="0"/>
            </a:endParaRPr>
          </a:p>
        </p:txBody>
      </p:sp>
      <p:pic>
        <p:nvPicPr>
          <p:cNvPr id="33796" name="Kép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3357563"/>
            <a:ext cx="3190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Kép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3457575"/>
            <a:ext cx="3495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6725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600"/>
              </a:spcAft>
              <a:buNone/>
              <a:defRPr/>
            </a:pPr>
            <a:endParaRPr lang="hu-HU" dirty="0" smtClean="0"/>
          </a:p>
          <a:p>
            <a:pPr marL="0" indent="0" algn="just" eaLnBrk="1" fontAlgn="auto" hangingPunct="1">
              <a:spcAft>
                <a:spcPts val="600"/>
              </a:spcAft>
              <a:buNone/>
              <a:defRPr/>
            </a:pPr>
            <a:r>
              <a:rPr lang="hu-HU" dirty="0" smtClean="0"/>
              <a:t>A Keretrendszer  biztosítja az ASP rendszer felhasználóinak azonosítását, a szakrendszerek integrációját, valamint a rendszer használata kapcsán a vezetők részére igény szerinti kimutatások készítését.</a:t>
            </a:r>
          </a:p>
        </p:txBody>
      </p:sp>
      <p:sp>
        <p:nvSpPr>
          <p:cNvPr id="19459" name="Cím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900"/>
          </a:xfrm>
        </p:spPr>
        <p:txBody>
          <a:bodyPr/>
          <a:lstStyle/>
          <a:p>
            <a:pPr eaLnBrk="1" hangingPunct="1"/>
            <a:r>
              <a:rPr lang="hu-HU" altLang="hu-HU" sz="4000" dirty="0">
                <a:solidFill>
                  <a:schemeClr val="bg1"/>
                </a:solidFill>
              </a:rPr>
              <a:t>1</a:t>
            </a:r>
            <a:r>
              <a:rPr lang="hu-HU" altLang="hu-HU" sz="4000" dirty="0" smtClean="0">
                <a:solidFill>
                  <a:schemeClr val="bg1"/>
                </a:solidFill>
              </a:rPr>
              <a:t>. Keretrendszer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38788"/>
            <a:ext cx="8229600" cy="10080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dirty="0" smtClean="0">
                <a:solidFill>
                  <a:schemeClr val="bg1"/>
                </a:solidFill>
              </a:rPr>
              <a:t/>
            </a:r>
            <a:br>
              <a:rPr lang="hu-HU" sz="4000" dirty="0" smtClean="0">
                <a:solidFill>
                  <a:schemeClr val="bg1"/>
                </a:solidFill>
              </a:rPr>
            </a:br>
            <a:r>
              <a:rPr lang="hu-HU" sz="4000" dirty="0" smtClean="0">
                <a:solidFill>
                  <a:schemeClr val="bg1"/>
                </a:solidFill>
              </a:rPr>
              <a:t/>
            </a:r>
            <a:br>
              <a:rPr lang="hu-HU" sz="4000" dirty="0" smtClean="0">
                <a:solidFill>
                  <a:schemeClr val="bg1"/>
                </a:solidFill>
              </a:rPr>
            </a:br>
            <a:r>
              <a:rPr lang="hu-HU" sz="4000" dirty="0">
                <a:solidFill>
                  <a:schemeClr val="bg1"/>
                </a:solidFill>
              </a:rPr>
              <a:t>2</a:t>
            </a:r>
            <a:r>
              <a:rPr lang="hu-HU" sz="4000" dirty="0" smtClean="0">
                <a:solidFill>
                  <a:schemeClr val="bg1"/>
                </a:solidFill>
              </a:rPr>
              <a:t>.  Adó szakrendszer </a:t>
            </a:r>
            <a:br>
              <a:rPr lang="hu-HU" sz="4000" dirty="0" smtClean="0">
                <a:solidFill>
                  <a:schemeClr val="bg1"/>
                </a:solidFill>
              </a:rPr>
            </a:br>
            <a:r>
              <a:rPr lang="hu-HU" sz="4000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4000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u-HU" sz="4000" dirty="0"/>
          </a:p>
        </p:txBody>
      </p:sp>
      <p:sp>
        <p:nvSpPr>
          <p:cNvPr id="21507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hu-HU" sz="3000" dirty="0" smtClean="0"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sz="3000" dirty="0" smtClean="0">
                <a:ea typeface="Verdana" pitchFamily="34" charset="0"/>
                <a:cs typeface="Verdana" pitchFamily="34" charset="0"/>
              </a:rPr>
              <a:t>Az </a:t>
            </a:r>
            <a:r>
              <a:rPr lang="hu-HU" sz="3000" dirty="0">
                <a:ea typeface="Verdana" pitchFamily="34" charset="0"/>
                <a:cs typeface="Verdana" pitchFamily="34" charset="0"/>
              </a:rPr>
              <a:t>egységes és jogszabályoknak megfelelő működés </a:t>
            </a:r>
            <a:r>
              <a:rPr lang="hu-HU" sz="3000" dirty="0" smtClean="0">
                <a:ea typeface="Verdana" pitchFamily="34" charset="0"/>
                <a:cs typeface="Verdana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hu-HU" sz="3000" dirty="0" smtClean="0">
                <a:ea typeface="Verdana" pitchFamily="34" charset="0"/>
                <a:cs typeface="Verdana" pitchFamily="34" charset="0"/>
              </a:rPr>
              <a:t>Az adatok minősége megfelel a Nemzetgazdasági Minisztérium által megfogalmazott elvárásoknak.</a:t>
            </a:r>
            <a:endParaRPr lang="hu-HU" dirty="0"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sz="3000" dirty="0">
                <a:ea typeface="Verdana" pitchFamily="34" charset="0"/>
                <a:cs typeface="Verdana" pitchFamily="34" charset="0"/>
              </a:rPr>
              <a:t>Központi adatbázis </a:t>
            </a:r>
            <a:r>
              <a:rPr lang="hu-HU" sz="3000" dirty="0" smtClean="0">
                <a:ea typeface="Verdana" pitchFamily="34" charset="0"/>
                <a:cs typeface="Verdana" pitchFamily="34" charset="0"/>
              </a:rPr>
              <a:t>kezelés</a:t>
            </a:r>
            <a:r>
              <a:rPr lang="hu-HU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hu-HU" altLang="hu-HU" sz="3000" dirty="0" smtClean="0">
                <a:ea typeface="Verdana" pitchFamily="34" charset="0"/>
                <a:cs typeface="Verdana" pitchFamily="34" charset="0"/>
              </a:rPr>
              <a:t>jegybanki alapkamat betöltés, és adómérték maximum beállítás.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hu-HU" altLang="hu-HU" sz="3000" dirty="0"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dirty="0" smtClean="0">
                <a:solidFill>
                  <a:schemeClr val="bg1"/>
                </a:solidFill>
              </a:rPr>
              <a:t/>
            </a:r>
            <a:br>
              <a:rPr lang="hu-HU" sz="4000" dirty="0" smtClean="0">
                <a:solidFill>
                  <a:schemeClr val="bg1"/>
                </a:solidFill>
              </a:rPr>
            </a:br>
            <a:r>
              <a:rPr lang="hu-HU" sz="4000" dirty="0">
                <a:solidFill>
                  <a:schemeClr val="bg1"/>
                </a:solidFill>
              </a:rPr>
              <a:t>3</a:t>
            </a:r>
            <a:r>
              <a:rPr lang="hu-HU" sz="4000" dirty="0" smtClean="0">
                <a:solidFill>
                  <a:schemeClr val="bg1"/>
                </a:solidFill>
              </a:rPr>
              <a:t>. Gazdálkodási </a:t>
            </a:r>
            <a:r>
              <a:rPr lang="hu-HU" sz="4000" dirty="0">
                <a:solidFill>
                  <a:schemeClr val="bg1"/>
                </a:solidFill>
              </a:rPr>
              <a:t>szakrendszer</a:t>
            </a:r>
            <a:r>
              <a:rPr lang="hu-HU" sz="4000" b="1" dirty="0" smtClean="0">
                <a:ea typeface="Verdana" pitchFamily="34" charset="0"/>
                <a:cs typeface="Verdana" pitchFamily="34" charset="0"/>
              </a:rPr>
              <a:t/>
            </a:r>
            <a:br>
              <a:rPr lang="hu-HU" sz="4000" b="1" dirty="0" smtClean="0">
                <a:ea typeface="Verdana" pitchFamily="34" charset="0"/>
                <a:cs typeface="Verdana" pitchFamily="34" charset="0"/>
              </a:rPr>
            </a:br>
            <a:endParaRPr lang="hu-HU" sz="4000" dirty="0"/>
          </a:p>
        </p:txBody>
      </p:sp>
      <p:sp>
        <p:nvSpPr>
          <p:cNvPr id="3072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lvl="0" algn="just"/>
            <a:r>
              <a:rPr lang="hu-HU" sz="2600" dirty="0"/>
              <a:t>Korszerű, a jogszabályoknak megfelelő program alkalmazása, amelyből a programkövetés nem terheli a felhasználókat.</a:t>
            </a:r>
          </a:p>
          <a:p>
            <a:pPr lvl="0" algn="just"/>
            <a:r>
              <a:rPr lang="hu-HU" sz="2600" dirty="0"/>
              <a:t>Felhasználó munkájának </a:t>
            </a:r>
            <a:r>
              <a:rPr lang="hu-HU" sz="2600" dirty="0" smtClean="0"/>
              <a:t>elősegítése: </a:t>
            </a:r>
            <a:endParaRPr lang="hu-HU" sz="2600" dirty="0"/>
          </a:p>
          <a:p>
            <a:pPr lvl="1" algn="just"/>
            <a:r>
              <a:rPr lang="hu-HU" sz="2400" dirty="0" err="1"/>
              <a:t>Kontírsablonok</a:t>
            </a:r>
            <a:r>
              <a:rPr lang="hu-HU" sz="2400" dirty="0"/>
              <a:t> </a:t>
            </a:r>
            <a:r>
              <a:rPr lang="hu-HU" sz="2400" dirty="0" smtClean="0"/>
              <a:t>használata,</a:t>
            </a:r>
            <a:endParaRPr lang="hu-HU" sz="2400" dirty="0"/>
          </a:p>
          <a:p>
            <a:pPr lvl="1" algn="just"/>
            <a:r>
              <a:rPr lang="hu-HU" sz="2400" dirty="0"/>
              <a:t>Előtöltés lehetősége (egyszeres adatbevitel ellenőrzéssel</a:t>
            </a:r>
            <a:r>
              <a:rPr lang="hu-HU" sz="2400" dirty="0" smtClean="0"/>
              <a:t>),</a:t>
            </a:r>
            <a:endParaRPr lang="hu-HU" sz="2400" dirty="0"/>
          </a:p>
          <a:p>
            <a:pPr lvl="1" algn="just"/>
            <a:r>
              <a:rPr lang="hu-HU" sz="2400" dirty="0"/>
              <a:t>Listázási lehetőségek </a:t>
            </a:r>
            <a:r>
              <a:rPr lang="hu-HU" sz="2400" dirty="0" smtClean="0"/>
              <a:t>variálhatósága.</a:t>
            </a:r>
            <a:endParaRPr lang="hu-HU" sz="2400" dirty="0"/>
          </a:p>
          <a:p>
            <a:pPr lvl="0" algn="just"/>
            <a:r>
              <a:rPr lang="hu-HU" sz="2600" dirty="0"/>
              <a:t>Támogatja az adatszolgáltatási kötelezettség teljesítését (költségvetés, beszámoló összeállítása, évközi adatszolgáltatások teljesítése.)</a:t>
            </a:r>
          </a:p>
          <a:p>
            <a:pPr marL="0" indent="0" eaLnBrk="1" hangingPunct="1">
              <a:buNone/>
            </a:pPr>
            <a:endParaRPr lang="hu-HU" altLang="hu-H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56274"/>
            <a:ext cx="8229600" cy="1143000"/>
          </a:xfrm>
        </p:spPr>
        <p:txBody>
          <a:bodyPr/>
          <a:lstStyle/>
          <a:p>
            <a:r>
              <a:rPr lang="hu-HU" sz="4000" dirty="0" smtClean="0">
                <a:solidFill>
                  <a:schemeClr val="bg1"/>
                </a:solidFill>
              </a:rPr>
              <a:t>4. Ingatlanvagyon-kataszter</a:t>
            </a:r>
            <a:br>
              <a:rPr lang="hu-HU" sz="4000" dirty="0" smtClean="0">
                <a:solidFill>
                  <a:schemeClr val="bg1"/>
                </a:solidFill>
              </a:rPr>
            </a:br>
            <a:r>
              <a:rPr lang="hu-HU" sz="4000" dirty="0" smtClean="0">
                <a:solidFill>
                  <a:schemeClr val="bg1"/>
                </a:solidFill>
              </a:rPr>
              <a:t>szakrendszer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hu-HU" sz="2800" dirty="0"/>
              <a:t>Új ingatlan felvitele, meglévő ingatlan szerkesztése, törlése,</a:t>
            </a:r>
          </a:p>
          <a:p>
            <a:r>
              <a:rPr lang="hu-HU" sz="2800" dirty="0"/>
              <a:t>T</a:t>
            </a:r>
            <a:r>
              <a:rPr lang="hu-HU" sz="2800" dirty="0" smtClean="0"/>
              <a:t>elekmegosztás</a:t>
            </a:r>
            <a:r>
              <a:rPr lang="hu-HU" sz="2800" dirty="0"/>
              <a:t>, </a:t>
            </a:r>
            <a:r>
              <a:rPr lang="hu-HU" sz="2800" dirty="0" smtClean="0"/>
              <a:t>telekösszevonás,</a:t>
            </a:r>
            <a:endParaRPr lang="hu-HU" sz="2800" dirty="0"/>
          </a:p>
          <a:p>
            <a:r>
              <a:rPr lang="hu-HU" sz="2800" dirty="0"/>
              <a:t> Bruttó és becsült érték </a:t>
            </a:r>
            <a:r>
              <a:rPr lang="hu-HU" sz="2800" dirty="0" smtClean="0"/>
              <a:t>nyilvántartás,</a:t>
            </a:r>
            <a:endParaRPr lang="hu-HU" sz="2800" dirty="0"/>
          </a:p>
          <a:p>
            <a:r>
              <a:rPr lang="hu-HU" sz="2800" dirty="0"/>
              <a:t> Fix riportok és táblázatos riportok </a:t>
            </a:r>
            <a:r>
              <a:rPr lang="hu-HU" sz="2800" dirty="0" smtClean="0"/>
              <a:t>elkészítése,</a:t>
            </a:r>
            <a:endParaRPr lang="hu-HU" sz="2800" dirty="0"/>
          </a:p>
          <a:p>
            <a:r>
              <a:rPr lang="hu-HU" sz="2800" dirty="0"/>
              <a:t> OSAP 1616 és OSAP 1390 statisztikák </a:t>
            </a:r>
            <a:r>
              <a:rPr lang="hu-HU" sz="2800" dirty="0" smtClean="0"/>
              <a:t>elkészítése,</a:t>
            </a:r>
            <a:endParaRPr lang="hu-HU" sz="2800" dirty="0"/>
          </a:p>
          <a:p>
            <a:r>
              <a:rPr lang="hu-HU" sz="2800" dirty="0"/>
              <a:t> Statisztikai hibalisták </a:t>
            </a:r>
            <a:r>
              <a:rPr lang="hu-HU" sz="2800" dirty="0" smtClean="0"/>
              <a:t>előállítása,</a:t>
            </a:r>
            <a:endParaRPr lang="hu-HU" sz="2800" dirty="0"/>
          </a:p>
          <a:p>
            <a:r>
              <a:rPr lang="hu-HU" sz="2800" dirty="0"/>
              <a:t> Migráció és </a:t>
            </a:r>
            <a:r>
              <a:rPr lang="hu-HU" sz="2800" dirty="0" smtClean="0"/>
              <a:t>adatkicsatolás,</a:t>
            </a:r>
            <a:endParaRPr lang="hu-HU" sz="2800" dirty="0"/>
          </a:p>
          <a:p>
            <a:r>
              <a:rPr lang="hu-HU" sz="2800" dirty="0"/>
              <a:t> Integrációs kapcsolat a </a:t>
            </a:r>
            <a:r>
              <a:rPr lang="hu-HU" sz="2800" dirty="0" smtClean="0"/>
              <a:t>gazdálkodási.</a:t>
            </a:r>
          </a:p>
        </p:txBody>
      </p:sp>
    </p:spTree>
    <p:extLst>
      <p:ext uri="{BB962C8B-B14F-4D97-AF65-F5344CB8AC3E}">
        <p14:creationId xmlns:p14="http://schemas.microsoft.com/office/powerpoint/2010/main" val="3229286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5224" y="28978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5. Irat szakrendszer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536504"/>
          </a:xfrm>
        </p:spPr>
        <p:txBody>
          <a:bodyPr/>
          <a:lstStyle/>
          <a:p>
            <a:r>
              <a:rPr lang="hu-HU" sz="2800" dirty="0"/>
              <a:t>B</a:t>
            </a:r>
            <a:r>
              <a:rPr lang="hu-HU" sz="2800" dirty="0" smtClean="0"/>
              <a:t>iztosítja </a:t>
            </a:r>
            <a:r>
              <a:rPr lang="hu-HU" sz="2800" dirty="0"/>
              <a:t>a beérkező, kimenő iratok azonosítását,</a:t>
            </a:r>
          </a:p>
          <a:p>
            <a:r>
              <a:rPr lang="hu-HU" sz="2800" dirty="0"/>
              <a:t>Ü</a:t>
            </a:r>
            <a:r>
              <a:rPr lang="hu-HU" sz="2800" dirty="0" smtClean="0"/>
              <a:t>gyiratok </a:t>
            </a:r>
            <a:r>
              <a:rPr lang="hu-HU" sz="2800" dirty="0"/>
              <a:t>állapotának nyomon követését a munkavégzés </a:t>
            </a:r>
            <a:r>
              <a:rPr lang="hu-HU" sz="2800" dirty="0" smtClean="0"/>
              <a:t>során,</a:t>
            </a:r>
            <a:endParaRPr lang="hu-HU" sz="2800" dirty="0"/>
          </a:p>
          <a:p>
            <a:r>
              <a:rPr lang="hu-HU" sz="2800" dirty="0"/>
              <a:t>G</a:t>
            </a:r>
            <a:r>
              <a:rPr lang="hu-HU" sz="2800" dirty="0" smtClean="0"/>
              <a:t>yors </a:t>
            </a:r>
            <a:r>
              <a:rPr lang="hu-HU" sz="2800" dirty="0"/>
              <a:t>munkavégzés, </a:t>
            </a:r>
            <a:r>
              <a:rPr lang="hu-HU" sz="2800" dirty="0" err="1"/>
              <a:t>ügyfélcentrikus</a:t>
            </a:r>
            <a:r>
              <a:rPr lang="hu-HU" sz="2800" dirty="0"/>
              <a:t> </a:t>
            </a:r>
            <a:r>
              <a:rPr lang="hu-HU" sz="2800" dirty="0" smtClean="0"/>
              <a:t>szolgáltatás biztosítása,</a:t>
            </a:r>
            <a:endParaRPr lang="hu-HU" sz="2800" dirty="0"/>
          </a:p>
          <a:p>
            <a:r>
              <a:rPr lang="hu-HU" sz="2800" dirty="0"/>
              <a:t>H</a:t>
            </a:r>
            <a:r>
              <a:rPr lang="hu-HU" sz="2800" dirty="0" smtClean="0"/>
              <a:t>atáridő </a:t>
            </a:r>
            <a:r>
              <a:rPr lang="hu-HU" sz="2800" dirty="0"/>
              <a:t>figyelés, vezetői információk </a:t>
            </a:r>
            <a:r>
              <a:rPr lang="hu-HU" sz="2800" dirty="0" smtClean="0"/>
              <a:t>biztosítása,</a:t>
            </a:r>
            <a:endParaRPr lang="hu-HU" sz="2800" dirty="0"/>
          </a:p>
          <a:p>
            <a:r>
              <a:rPr lang="hu-HU" sz="2800" dirty="0"/>
              <a:t>I</a:t>
            </a:r>
            <a:r>
              <a:rPr lang="hu-HU" sz="2800" dirty="0" smtClean="0"/>
              <a:t>ratforgalom kezelése</a:t>
            </a:r>
            <a:r>
              <a:rPr lang="hu-HU" sz="2800" dirty="0"/>
              <a:t>, adatvédelmi előírások </a:t>
            </a:r>
            <a:r>
              <a:rPr lang="hu-HU" sz="2800" dirty="0" smtClean="0"/>
              <a:t>betartása,</a:t>
            </a:r>
          </a:p>
          <a:p>
            <a:r>
              <a:rPr lang="hu-HU" sz="2800" dirty="0"/>
              <a:t>I</a:t>
            </a:r>
            <a:r>
              <a:rPr lang="hu-HU" sz="2800" dirty="0" smtClean="0"/>
              <a:t>ratkezelésért </a:t>
            </a:r>
            <a:r>
              <a:rPr lang="hu-HU" sz="2800" dirty="0"/>
              <a:t>fennálló személyi </a:t>
            </a:r>
            <a:r>
              <a:rPr lang="hu-HU" sz="2800" dirty="0" smtClean="0"/>
              <a:t>felelősség egyértelműen megállapítható.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3677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331"/>
            <a:ext cx="8229600" cy="1282154"/>
          </a:xfrm>
        </p:spPr>
        <p:txBody>
          <a:bodyPr/>
          <a:lstStyle/>
          <a:p>
            <a:r>
              <a:rPr lang="hu-HU" sz="4000" dirty="0" smtClean="0">
                <a:solidFill>
                  <a:schemeClr val="bg1"/>
                </a:solidFill>
              </a:rPr>
              <a:t>6. Ipar- és kereskedelmi szakrendszer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48345"/>
            <a:ext cx="8229600" cy="4525963"/>
          </a:xfrm>
        </p:spPr>
        <p:txBody>
          <a:bodyPr/>
          <a:lstStyle/>
          <a:p>
            <a:r>
              <a:rPr lang="hu-HU" sz="2800" dirty="0"/>
              <a:t>Engedélyezési, bejelentési eljárások támogatása, ügymenet támogatás</a:t>
            </a:r>
          </a:p>
          <a:p>
            <a:r>
              <a:rPr lang="hu-HU" sz="2800" dirty="0"/>
              <a:t> Nyilvántartás karbantartása </a:t>
            </a:r>
            <a:r>
              <a:rPr lang="hu-HU" sz="2800" dirty="0" smtClean="0"/>
              <a:t>(új engedély, módosítás, törlés)</a:t>
            </a:r>
          </a:p>
          <a:p>
            <a:r>
              <a:rPr lang="hu-HU" sz="2800" dirty="0" smtClean="0"/>
              <a:t> Iratok készítése sablonok segítségével, iratok szerkesztése saját szövegszerkesztővel</a:t>
            </a:r>
            <a:endParaRPr lang="hu-HU" sz="2800" dirty="0"/>
          </a:p>
          <a:p>
            <a:r>
              <a:rPr lang="hu-HU" sz="2800" dirty="0"/>
              <a:t> Kötelező adatszolgáltatások (KSH) támogatása</a:t>
            </a:r>
          </a:p>
          <a:p>
            <a:r>
              <a:rPr lang="hu-HU" sz="2800" dirty="0"/>
              <a:t> Eseti (</a:t>
            </a:r>
            <a:r>
              <a:rPr lang="hu-HU" sz="2800" dirty="0" err="1"/>
              <a:t>ad-hoc</a:t>
            </a:r>
            <a:r>
              <a:rPr lang="hu-HU" sz="2800" dirty="0"/>
              <a:t>) adatszolgáltatás támogatása</a:t>
            </a:r>
          </a:p>
          <a:p>
            <a:r>
              <a:rPr lang="hu-HU" sz="2800" dirty="0"/>
              <a:t> Listák készítése, lekérdezések</a:t>
            </a:r>
          </a:p>
        </p:txBody>
      </p:sp>
    </p:spTree>
    <p:extLst>
      <p:ext uri="{BB962C8B-B14F-4D97-AF65-F5344CB8AC3E}">
        <p14:creationId xmlns:p14="http://schemas.microsoft.com/office/powerpoint/2010/main" val="2826780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7. Hagyatéki letár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1730" y="1484785"/>
            <a:ext cx="8229600" cy="4248472"/>
          </a:xfrm>
        </p:spPr>
        <p:txBody>
          <a:bodyPr/>
          <a:lstStyle/>
          <a:p>
            <a:r>
              <a:rPr lang="hu-HU" sz="2800" dirty="0"/>
              <a:t>A hagyatéki nyilvántartó rendszer segítségével az önkormányzat jegyzője az elhunyt hagyatékára és örököseire vonatkozó adatokat összegyűjti. </a:t>
            </a:r>
            <a:endParaRPr lang="hu-HU" sz="2800" dirty="0" smtClean="0"/>
          </a:p>
          <a:p>
            <a:r>
              <a:rPr lang="hu-HU" sz="2800" dirty="0" smtClean="0"/>
              <a:t>A </a:t>
            </a:r>
            <a:r>
              <a:rPr lang="hu-HU" sz="2800" dirty="0"/>
              <a:t>rögzített adatok alapján a rendszerrel hagyatéki leltárt készít. </a:t>
            </a:r>
            <a:endParaRPr lang="hu-HU" sz="2800" dirty="0" smtClean="0"/>
          </a:p>
          <a:p>
            <a:r>
              <a:rPr lang="hu-HU" sz="2800" dirty="0" smtClean="0"/>
              <a:t>A </a:t>
            </a:r>
            <a:r>
              <a:rPr lang="hu-HU" sz="2800" dirty="0"/>
              <a:t>felhasználó a rendszerből a kinyomtatott papír alapú, illetve a rendszerből kinyert elektronikus hagyatéki leltárt eljuttatja az illetékes közjegyzőnek, aki a hagyatéki eljárást lefolytatja.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6167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246050DD075F8448A165DE913B9A9804" ma:contentTypeVersion="0" ma:contentTypeDescription="Új dokumentum létrehozása." ma:contentTypeScope="" ma:versionID="a069a1916b37ad4cfb8217773fdfc30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72c3706e31d85aa278778a1025862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22ABC4-8801-43D0-8792-429BC840F747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DAF2B6B-50D9-41CB-9387-A83043A9D3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A4E53F-6578-4984-8211-4789772BB8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2369</TotalTime>
  <Words>812</Words>
  <Application>Microsoft Office PowerPoint</Application>
  <PresentationFormat>Diavetítés a képernyőre (4:3 oldalarány)</PresentationFormat>
  <Paragraphs>126</Paragraphs>
  <Slides>22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Office-téma</vt:lpstr>
      <vt:lpstr>tájékoztató   AZ ÖNKORMÁNYZATI ASP ORSZÁGOS KITERJESZTÉSe kapcsán a CSATLAKOZTATÁSI KONSTRUKCIÓról     2017. Február   </vt:lpstr>
      <vt:lpstr>PowerPoint bemutató</vt:lpstr>
      <vt:lpstr>1. Keretrendszer </vt:lpstr>
      <vt:lpstr>  2.  Adó szakrendszer   </vt:lpstr>
      <vt:lpstr> 3. Gazdálkodási szakrendszer </vt:lpstr>
      <vt:lpstr>4. Ingatlanvagyon-kataszter szakrendszer</vt:lpstr>
      <vt:lpstr>5. Irat szakrendszer</vt:lpstr>
      <vt:lpstr>6. Ipar- és kereskedelmi szakrendszer</vt:lpstr>
      <vt:lpstr>7. Hagyatéki letár</vt:lpstr>
      <vt:lpstr>8. Elektronikus ügyintézés</vt:lpstr>
      <vt:lpstr>Csatlakozási feladatrendszer bemutatása</vt:lpstr>
      <vt:lpstr>Oktatás 1.</vt:lpstr>
      <vt:lpstr>Oktatás 2.</vt:lpstr>
      <vt:lpstr>Csatlakozó önkormányzatok szakmai tevékenységei</vt:lpstr>
      <vt:lpstr>1. Eszközök (szoftverrel együtt) beszerzése </vt:lpstr>
      <vt:lpstr>2. Működésfejlesztés és szabályozási keretek kialakítása </vt:lpstr>
      <vt:lpstr>3. Elektronikus ügyintézés feltételeinek kialakítása</vt:lpstr>
      <vt:lpstr>4. Önkormányzati szakrendszerek adatminőségének javítása, migrációja </vt:lpstr>
      <vt:lpstr>5. Oktatásokon történő részvételhez kapcsolódó utazás  </vt:lpstr>
      <vt:lpstr>6. Tesztelés, élesítés </vt:lpstr>
      <vt:lpstr>PowerPoint bemutató</vt:lpstr>
      <vt:lpstr>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Barnácz Dzsenifer</dc:creator>
  <cp:lastModifiedBy>Herman Nikolett</cp:lastModifiedBy>
  <cp:revision>303</cp:revision>
  <dcterms:created xsi:type="dcterms:W3CDTF">2014-03-03T11:13:53Z</dcterms:created>
  <dcterms:modified xsi:type="dcterms:W3CDTF">2017-02-14T14:10:31Z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0x010100246050DD075F8448A165DE913B9A9804</vt:lpwstr>
  </property>
</Properties>
</file>