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7" r:id="rId3"/>
    <p:sldId id="342" r:id="rId4"/>
    <p:sldId id="340" r:id="rId5"/>
    <p:sldId id="336" r:id="rId6"/>
    <p:sldId id="341" r:id="rId7"/>
    <p:sldId id="288" r:id="rId8"/>
    <p:sldId id="294" r:id="rId9"/>
    <p:sldId id="289" r:id="rId10"/>
    <p:sldId id="290" r:id="rId11"/>
    <p:sldId id="291" r:id="rId12"/>
    <p:sldId id="292" r:id="rId13"/>
    <p:sldId id="295" r:id="rId14"/>
    <p:sldId id="293" r:id="rId15"/>
    <p:sldId id="337" r:id="rId16"/>
    <p:sldId id="338" r:id="rId17"/>
    <p:sldId id="339" r:id="rId18"/>
    <p:sldId id="261" r:id="rId19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B7A3"/>
    <a:srgbClr val="1E86C7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114" d="100"/>
          <a:sy n="114" d="100"/>
        </p:scale>
        <p:origin x="666" y="114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485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25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44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184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75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83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17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75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13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53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41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65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0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8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2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t.jogtar.hu/jogszabaly?docid=a1300004.kor#lbj5id9ee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852900"/>
              <a:ext cx="9419027" cy="141577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1/D űrlap adatainak előállítása a 442 menüpont használatával 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678152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>
                  <a:latin typeface="Calibri Light" panose="020F0302020204030204" pitchFamily="34" charset="0"/>
                </a:rPr>
                <a:t>2020</a:t>
              </a:r>
              <a:r>
                <a:rPr lang="hu-HU" sz="1800" dirty="0">
                  <a:latin typeface="Calibri Light" panose="020F0302020204030204" pitchFamily="34" charset="0"/>
                </a:rPr>
                <a:t>. Október 29.</a:t>
              </a: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előszűrési feltételeknek megfelelő adatok listája,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rovatonként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a megadott időszaknak megfelelően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dátumok esetében a lekérdezés során a rendszer figyelembe veszi azt, hogy 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kezdő dátumkor már hátralékos volt-e az adott bizonylat, valamint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kezdő dátumkor nem volt a rendszerben, de az -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dátumkor  hátralékosnak minősül, illetve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kezdő dátumkor a rendszerben volt, de akkor még nem volt lejárt és az -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dátumkor már hátralékosként kell kezelni.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BB82C1D-33C4-4BFB-BB1B-3299FD664EF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96873" y="1722889"/>
            <a:ext cx="5536734" cy="35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1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5" y="1016000"/>
            <a:ext cx="10484982" cy="587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lista értékeinek elemi szintre bontott adatait, az egyes adatmezőkre kattintva megnézhetjük.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B1 rovathoz kapcsolódó 270 000 Ft ellenőrzése, mely a lekérdezés alapján a 91-180 naphoz került besorolásra </a:t>
            </a: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>
                <a:latin typeface="Times New Roman" panose="02020603050405020304" pitchFamily="18" charset="0"/>
                <a:cs typeface="Times New Roman" panose="02020603050405020304" pitchFamily="18" charset="0"/>
              </a:rPr>
              <a:t>előírások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oszlopban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lekérdezés és a bizonylat fizetési határideje között eltelt idő  - 168 nap, ezért helyesen került a 91-180 naphoz)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előírások oszlopban lévő összegre kattintva a megjelenik a lekérdezési feltételeknek megfelelő bizonylat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bizonylat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1423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-ban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45DD428-83A4-4D13-A9E4-E010858F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3" y="2623500"/>
            <a:ext cx="3952312" cy="84784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A8E4728-6EAB-4928-B1B3-599EBB17B4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52113" y="4477116"/>
            <a:ext cx="6106160" cy="102172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C090AC4-2BE8-4244-A5E6-E5EC3A06ADF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552113" y="5779304"/>
            <a:ext cx="6106160" cy="83476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FC22737-9604-44DC-B665-ED5C58D50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505" y="2482119"/>
            <a:ext cx="4051301" cy="14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2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961292" y="1166842"/>
            <a:ext cx="10484983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szűrő feltételeket módosítom, akkor a bizonylat a 0-90 nap közötti időintervallumba kerül</a:t>
            </a:r>
          </a:p>
          <a:p>
            <a:pPr algn="just"/>
            <a:endParaRPr lang="hu-H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D1C8CDE-E930-454A-9D18-DA45CBF4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145" y="2825927"/>
            <a:ext cx="4772563" cy="17633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A6C5F10-3A24-47E2-AABA-9C08A378F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40" y="1711849"/>
            <a:ext cx="508706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B4 -es rovat ellenőrzése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0-90 napnak megfelelő  nyitó és pénzforgalom oszlop adatainak részletes lekérdezése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2.768.185 Ft részletezése, mely a 0-90 napnak megfelelő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nyitó oszlopban szerepel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18A56ED-CCD1-4930-A3F2-D21788A6EB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80957" y="2317687"/>
            <a:ext cx="5760720" cy="109156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81389CF-3EE0-453B-BD58-72B67576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75" y="4167802"/>
            <a:ext cx="8157540" cy="24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700551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-6.010 Ft részletezése, mely a 0-90 napnak megfelelő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pénzforgalom oszlopban szerepel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370800-56D5-4056-BC50-9021DBB4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78" y="1899718"/>
            <a:ext cx="7249821" cy="37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700551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menüpontból lehetőség van az a szűrőfeltételek alapján lementett eredmény nyomtatására is.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9E91B48-B1CA-44AD-B6DB-A6909324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67" y="1904762"/>
            <a:ext cx="378195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700551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&lt;Eredmény nyomtatása&gt; gombbal a lista megjelenik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menüpontban legyűjtött adatok segítséget nyújtanak a különböző adatszolgáltatások teljesítéséhez.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D0345F8-A7AC-4880-BCDE-4F8D17895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54" y="1670694"/>
            <a:ext cx="3800645" cy="41693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C4252EE-CDED-4F13-A3D4-5F162677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14" y="1672102"/>
            <a:ext cx="460121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A Mérleg 1/D űrlapjában adatátemelés az</a:t>
            </a:r>
            <a:b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                                                    ETRIUSZ modulban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700551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Mérleg 1/D űrlapjában adatátemelés az ETRIUSZ modulban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1/D űrlap adatátemelése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tartalmilag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eltér az eddig megszokott adatátemeléstől.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közvetlenül a könyvelési tételek átemelése történik meg, hanem a KASZPER 442-es menüpontjának megfelelő listázás eredménye kerül az űrlap megfelelő soraiba/oszlopaiba.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Tehát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elsődleges adatgyűjtés a KASZPER modulban történik meg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Analitikai adatok hiányában továbbra sem kerülnek a listában elkülönítésre a hitelekre, kölcsönökre vonatkozó lejárt követelések, kötelezettségek.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Ezeket megjelenítjük egy soron, de korrigálni kell majd a megfelelő értékre.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Technikailag nincs változás, tehát ugyanúgy adatátemelést kell végezni.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a funkció jelenleg tesztelési fázisban van, a tényleges megvalósítás módja az ETRIUSZ dokumentációban kerül közzétételre.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0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06194"/>
            <a:ext cx="10484983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költségvetési szervek, a költségvetési év során a Kormány rendeletében meghatározott gyakorisággal időközi költségvetési jelentést és időközi mérlegjelentést készítenek.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időközi mérlegjelentés készítését az államháztartásról szóló 2011. évi CXCV. törvény (a továbbiakban: Áht.) 108. § (1) bekezdés b) pontja, valamint az államháztartási törvény végrehajtásáról szóló 368/2011. (XII. 31.) Korm. rendelet (a továbbiakban: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Ávr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170. §-a írja elő.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időközi mérlegjelentés költségvetési szervek kettős könyvvezetési kötelezettsége alapján az eszközök és a források évközi alakulásának áttekintésére szolgál. 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teljesítendő adatszolgáltatások között a költségvetési szervek tájékoztató adatként mutatják be a lejárt követeléseiket és kötelezettségeiket. 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1/A űrlapon történik az eszközök és a források alakulásának bemutatása.</a:t>
            </a:r>
          </a:p>
          <a:p>
            <a:pPr algn="just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1/D űrlapon mutatják be a költségvetési szervek a lejárt követelések és kötelezettségek alakulását.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06194"/>
            <a:ext cx="10484983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i="1" dirty="0"/>
              <a:t>Az államháztartás számviteléről szóló 4/2013. (I. 11.) Korm. rendelet 1. § (1) </a:t>
            </a:r>
          </a:p>
          <a:p>
            <a:endParaRPr lang="hu-HU" i="1" dirty="0"/>
          </a:p>
          <a:p>
            <a:r>
              <a:rPr lang="hu-HU" dirty="0"/>
              <a:t>6.  </a:t>
            </a:r>
            <a:r>
              <a:rPr lang="hu-HU" b="1" i="1" dirty="0"/>
              <a:t>követelés</a:t>
            </a:r>
            <a:r>
              <a:rPr lang="hu-HU" dirty="0"/>
              <a:t>: az a </a:t>
            </a:r>
            <a:r>
              <a:rPr lang="hu-HU" b="1" dirty="0"/>
              <a:t>jogszabályból, jogerős bírói végzésből, ítéletből, végleges hatósági határozatból, szerződésből </a:t>
            </a:r>
            <a:r>
              <a:rPr lang="hu-HU" dirty="0"/>
              <a:t>- ideértve a vásárolt és a térítés nélkül átvett követelést is - </a:t>
            </a:r>
            <a:r>
              <a:rPr lang="hu-HU" b="1" u="sng" dirty="0"/>
              <a:t>jogszerűen eredő fizetési igény</a:t>
            </a:r>
            <a:r>
              <a:rPr lang="hu-HU" dirty="0"/>
              <a:t>, amelyet </a:t>
            </a:r>
            <a:r>
              <a:rPr lang="hu-HU" b="1" dirty="0"/>
              <a:t>a kötelezett elismert és - ellenszolgáltatást is tartalmazó szerződés esetén - a másik fél már teljesített</a:t>
            </a:r>
            <a:r>
              <a:rPr lang="hu-HU" dirty="0"/>
              <a:t>, ilyennek minősül a bevallás alapján megállapított közhatalmi bevételre irányuló, valamint az olyan követelés is, amelyet a kötelezett vitat, de jogszabály alapján azt a fellebbezésre vagy perindításra tekintet nélkül teljesítenie kell, továbbá az állami adó- és vámhatóság által beszedett közhatalmi bevételek esetén az állami adó- és vámhatóságnak bevallás nélkül megfizetett összeg elszámolása során előírt követelés</a:t>
            </a:r>
          </a:p>
          <a:p>
            <a:endParaRPr lang="hu-HU" dirty="0"/>
          </a:p>
          <a:p>
            <a:r>
              <a:rPr lang="hu-HU" dirty="0"/>
              <a:t>9.</a:t>
            </a:r>
            <a:r>
              <a:rPr lang="hu-HU" u="sng" baseline="30000" dirty="0">
                <a:hlinkClick r:id="rId4"/>
              </a:rPr>
              <a:t> </a:t>
            </a:r>
            <a:r>
              <a:rPr lang="hu-HU" dirty="0"/>
              <a:t> </a:t>
            </a:r>
            <a:r>
              <a:rPr lang="hu-HU" b="1" i="1" dirty="0"/>
              <a:t>végleges kötelezettségvállalás, más fizetési kötelezettség</a:t>
            </a:r>
            <a:r>
              <a:rPr lang="hu-HU" i="1" dirty="0"/>
              <a:t>: </a:t>
            </a:r>
            <a:r>
              <a:rPr lang="hu-HU" dirty="0"/>
              <a:t>az </a:t>
            </a:r>
            <a:r>
              <a:rPr lang="hu-HU" b="1" dirty="0"/>
              <a:t>a pénzértékben kifejezett, jogszabályból, jogerős bírói ítéletből, végleges hatósági határozatból, szerződésből </a:t>
            </a:r>
            <a:r>
              <a:rPr lang="hu-HU" dirty="0"/>
              <a:t>- ideértve az átvállalt kötelezettségeket is </a:t>
            </a:r>
            <a:r>
              <a:rPr lang="hu-HU" u="sng" dirty="0"/>
              <a:t>- </a:t>
            </a:r>
            <a:r>
              <a:rPr lang="hu-HU" b="1" u="sng" dirty="0"/>
              <a:t>jogszerűen eredő elismert tartozás</a:t>
            </a:r>
            <a:r>
              <a:rPr lang="hu-HU" dirty="0"/>
              <a:t>, amely kifizetésének feltételeit </a:t>
            </a:r>
            <a:r>
              <a:rPr lang="hu-HU" b="1" dirty="0"/>
              <a:t>a másik fél már teljesítette</a:t>
            </a:r>
            <a:r>
              <a:rPr lang="hu-HU" dirty="0"/>
              <a:t>, ilyennek minősül különösen a számfejtett személyi juttatás, a teljesítésigazolással ellátott számlázott termékértékesítésért vagy szolgáltatásnyújtásért fizetendő ellenérték, valamint a felvett hitelek, kölcsönök, kapott visszatérítendő támogatások, kölcsönök visszafizetendő összege és annak </a:t>
            </a:r>
            <a:r>
              <a:rPr lang="hu-HU" dirty="0" err="1"/>
              <a:t>kamatai</a:t>
            </a:r>
            <a:r>
              <a:rPr lang="hu-HU" dirty="0"/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06194"/>
            <a:ext cx="10484983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jogszabályban, jogerős bírói végzésben, ítéletben, végleges hatósági határozatban, szerződésben  határozzák meg teljesítési időpontokat illetve a fizetési határidőket, ezek alapján kell a bizonylatolást elvégezni.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vevő és szállító analitika összeállításánál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számlákon / bizonylatokon rögzített fizetési határidőknek a különböző kimutatások elkészítése során jelentősége van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Gazdálkodási szakrendszer KASZPER moduljában a fizetési határidőt számos funkció használja és sok ellenőrzés fut le rá, pl.:</a:t>
            </a: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906 mp-ban a &lt;Fizetési határidő&gt; oszlopban is megjelennek a bizonylatokon rögzített határidők,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menüpontban lekért adatok B/K összesítőként való lekérdezés során a csoportosítási lehetőségek között kiválaszthatjuk a fizetési határidőt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1525 menüpontba szűrhető a  &lt;Fizetési határidő&gt; oszlop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991 mp-ban ellenőrzés is beépítésre került a fizetési határidővel  kapcsolatban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Stb.</a:t>
            </a:r>
          </a:p>
          <a:p>
            <a:endParaRPr lang="hu-HU" dirty="0"/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06194"/>
            <a:ext cx="1048498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mérlegjelentés kitöltése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számvitelről szóló 2000. évi C. törvény (a továbbiakban: Szt.) és az államháztartás számviteléről szóló 4/2013. (I.11.) Korm. rendelet (a továbbiakban: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Áhsz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által szabályozott könyvvezetés és a hozzájuk kapcsolódóan vezetett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részletező nyilvántartások adataiból történik. </a:t>
            </a:r>
          </a:p>
          <a:p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analitikus nyilvántartás a kiinduló alapja a követelések illetve a kötelezettségek leltárának.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főkönyvi könyvelés melletti analitikus nyilvántartási rendszer hivatott arra, hogy a mérlegjelentésben elősegítse a valódi tartalom megjelenítését.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főkönyvi értékek alátámasztását szolgálja az analitika, ezért  év közben folyamatosan aktualizálni kell.</a:t>
            </a:r>
          </a:p>
          <a:p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űrlapokon mindig a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tárgyév január 1-jei nyitó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állományt, a január 1-je és a tárgynegyedév utolsó napja közötti időszak teljes (halmozott) forgalmát, valamint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tárgyidőszak utolsó napján kimutatott záró állományt kell szerepeltetni.</a:t>
            </a: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7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06194"/>
            <a:ext cx="10484983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Lejárt követelések/kötelezettségek </a:t>
            </a:r>
            <a:r>
              <a:rPr lang="hu-HU" b="1" dirty="0" err="1"/>
              <a:t>korosítása</a:t>
            </a:r>
            <a:r>
              <a:rPr lang="hu-HU" b="1" dirty="0"/>
              <a:t> – 1/D űrlap adatainak előállítása</a:t>
            </a:r>
          </a:p>
          <a:p>
            <a:pPr algn="ctr"/>
            <a:r>
              <a:rPr lang="hu-HU" b="1" dirty="0"/>
              <a:t>KASZPER modul  442 menüpont</a:t>
            </a:r>
          </a:p>
          <a:p>
            <a:endParaRPr lang="hu-HU" dirty="0"/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mérlegjelentések összeállítása során ki kell mutatni a lejárt követeléseket és kötelezettségeket, ezen adatokat tájékoztató jelleggel az 1/D űrlapon kell feltüntetni.</a:t>
            </a: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Lejárt az a követelés vagy kötelezettség, amelynek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teljesítés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rendelkezésre álló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határidőn belül vagy megadott határnapig nem történt meg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a Polgári Törvénykönyv szerinti jogviszonyok közül azok, amelyekben a fizetésre kötelezett a Polgári Törvénykönyv szerint késedelembe esett.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KASZPER modul  442 menüpontjának célja az, hogy a lejárt követeléseket/kötelezettségeket a felhasználó által beállított lejárati időszakokba besorolva mutassa ki, és ezáltal segítséget nyújtson például az 1/D űrlap adatainak kitöltéséhez.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lista értékeinek adatait elemi szintre bontva is meg lehet tekinteni az egyes adatmezőkre kattintva.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Az 1/ D) Tájékoztató adatok űrlapja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1/D űrlapon különböző rovatokon kimutatott lejárt követelések és kötelezettségek  adatait lehet bemutatni.</a:t>
            </a: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első blokkban  a lejárt követelések és kötelezettségek jelennek meg, míg a második blokkban ezeknek az adatoknak  egy szűkebb köre, a 90 napon túl lejárt tételek szerepelnek.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DB05E83-989B-4449-A11F-07CE44F8B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3" y="1634863"/>
            <a:ext cx="4326489" cy="27328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43164F4-D869-4F10-85D0-D330B97DFE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59402" y="1738181"/>
            <a:ext cx="5102860" cy="25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5570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KASZPER modul 442 menüpontjában az adatok lekéréséhez az oszlopok meghatározása az alábbiak szerint történt:</a:t>
            </a: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hu-H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Nyitó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nyitó bizonylatnem adatai a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oldali rovatoknak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oldali ellenszámlán lévő a 351*, 352*, 358*, 42* adataiból kerül kigyűjtésre</a:t>
            </a:r>
          </a:p>
          <a:p>
            <a:pPr algn="just"/>
            <a:endParaRPr lang="hu-H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hu-H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Pénzforgalmi változás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kapcsolódó utalványrendeletek könyvelt adatok vagy a rovathoz tartozó főkönyv teljesítés típusú adatait veszi figyelembe</a:t>
            </a:r>
          </a:p>
          <a:p>
            <a:pPr algn="just"/>
            <a:endParaRPr lang="hu-H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u-H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Pénzforgalom nélküli változás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47, 48 és 74, 75 bizonylatnemű tételek adata. Kivéve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oldali ellenszámla 358*, vagy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oldalon használt főkönyv nem 842*, 8431* 8432*,8433*, 8435*,8522*,854*, 8553*,494, 9241*, 9243*, 9244*, 9352*, 9353*</a:t>
            </a:r>
          </a:p>
          <a:p>
            <a:pPr algn="just"/>
            <a:endParaRPr lang="hu-H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hu-H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Egyéb volumen változás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47, 48 és 74, 75 bizonylatnemű tételek adata rovatok alapján és a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oldali számla: 842*, 8431* 8432*, 9241*, 9243*</a:t>
            </a:r>
          </a:p>
          <a:p>
            <a:pPr algn="just"/>
            <a:endParaRPr lang="hu-H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hu-H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47, 48 és 74, 75 bizonylatnemű tételek adata rovatok alapján és a </a:t>
            </a:r>
            <a:r>
              <a:rPr lang="hu-H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oldali ellenszámla: 358* vagy számla: 494*, * 8433*, 8435*, 8522*, 8553*, 854*, 9244*, 9352*, 9353*, és ide tartozik az átsorolás is, tehát ahol nincs könyvelési adat, de a záróban már nem abba lejárati csoportba tartozik a számla.</a:t>
            </a:r>
          </a:p>
          <a:p>
            <a:pPr algn="just"/>
            <a:endParaRPr lang="hu-H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Azok is ide tartoznak, melyek nyitó bizonylatneműek, de a kezdő időpontban nem lejárt, de a záró időszakban már igen.</a:t>
            </a:r>
          </a:p>
          <a:p>
            <a:pPr algn="just"/>
            <a:r>
              <a:rPr lang="hu-H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oszlop: záró: 1+2+3+4+5 oszlop.</a:t>
            </a:r>
            <a:endParaRPr lang="hu-HU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6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1/D űrlap adatainak előállítása </a:t>
            </a:r>
            <a:b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400" dirty="0">
                <a:solidFill>
                  <a:srgbClr val="1E86C7"/>
                </a:solidFill>
                <a:latin typeface="Arial Black" panose="020B0A04020102020204" pitchFamily="34" charset="0"/>
              </a:rPr>
              <a:t>                                     a 442 menüpont használatával 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442 menüpontban az előszűrési feltételek megadását követően az adatok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lekérdezhetőek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Kezdő dátum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itt beírt dátumtól végzi a könyvelési tételek vizsgálatát a program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 dátum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 itt beírt dátumig végzi a könyvelési tételek vizsgálatát a program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vizsgálni kívánt intézmény PIR számát kell itt kiválasztani.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Rovatrend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vizsgálni kívánt rovatok kiválasztását lehet itt megtenni. Alapértelmezett beállításként az összes rovat ki van választva.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időszak hossza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kezdő dátumtól számított napok száma 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időszak hossza: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kezdő dátumtól számított napok száma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(nem kötelező megadni) 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időszak hossza: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kezdő dátumtól számított napok száma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(nem kötelező megadni)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0FFBC7F-30D9-4A18-A5F0-4FE6E63027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08800" y="3559174"/>
            <a:ext cx="4321908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1796</Words>
  <Application>Microsoft Office PowerPoint</Application>
  <PresentationFormat>Szélesvásznú</PresentationFormat>
  <Paragraphs>284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Wingdings</vt:lpstr>
      <vt:lpstr>Office-téma</vt:lpstr>
      <vt:lpstr>PowerPoint-bemutató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1/D űrlap adatainak előállítása                                       a 442 menüpont használatával </vt:lpstr>
      <vt:lpstr>A Mérleg 1/D űrlapjában adatátemelés az                                                     ETRIUSZ modulban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2020-10-27T09:21:53Z</dcterms:created>
  <dcterms:modified xsi:type="dcterms:W3CDTF">2020-10-27T09:21:59Z</dcterms:modified>
</cp:coreProperties>
</file>