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notesMasterIdLst>
    <p:notesMasterId r:id="rId64"/>
  </p:notesMasterIdLst>
  <p:handoutMasterIdLst>
    <p:handoutMasterId r:id="rId65"/>
  </p:handoutMasterIdLst>
  <p:sldIdLst>
    <p:sldId id="283" r:id="rId2"/>
    <p:sldId id="287" r:id="rId3"/>
    <p:sldId id="344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34" r:id="rId32"/>
    <p:sldId id="336" r:id="rId33"/>
    <p:sldId id="337" r:id="rId34"/>
    <p:sldId id="338" r:id="rId35"/>
    <p:sldId id="333" r:id="rId36"/>
    <p:sldId id="343" r:id="rId37"/>
    <p:sldId id="332" r:id="rId38"/>
    <p:sldId id="325" r:id="rId39"/>
    <p:sldId id="326" r:id="rId40"/>
    <p:sldId id="327" r:id="rId41"/>
    <p:sldId id="328" r:id="rId42"/>
    <p:sldId id="329" r:id="rId43"/>
    <p:sldId id="330" r:id="rId44"/>
    <p:sldId id="295" r:id="rId45"/>
    <p:sldId id="296" r:id="rId46"/>
    <p:sldId id="297" r:id="rId47"/>
    <p:sldId id="298" r:id="rId48"/>
    <p:sldId id="299" r:id="rId49"/>
    <p:sldId id="302" r:id="rId50"/>
    <p:sldId id="339" r:id="rId51"/>
    <p:sldId id="340" r:id="rId52"/>
    <p:sldId id="303" r:id="rId53"/>
    <p:sldId id="331" r:id="rId54"/>
    <p:sldId id="341" r:id="rId55"/>
    <p:sldId id="342" r:id="rId56"/>
    <p:sldId id="300" r:id="rId57"/>
    <p:sldId id="335" r:id="rId58"/>
    <p:sldId id="346" r:id="rId59"/>
    <p:sldId id="347" r:id="rId60"/>
    <p:sldId id="348" r:id="rId61"/>
    <p:sldId id="345" r:id="rId62"/>
    <p:sldId id="261" r:id="rId63"/>
  </p:sldIdLst>
  <p:sldSz cx="12192000" cy="6858000"/>
  <p:notesSz cx="6797675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27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Szerző" initials="S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8B7A3"/>
    <a:srgbClr val="1E86C7"/>
    <a:srgbClr val="1D84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44" autoAdjust="0"/>
    <p:restoredTop sz="95652" autoAdjust="0"/>
  </p:normalViewPr>
  <p:slideViewPr>
    <p:cSldViewPr snapToGrid="0">
      <p:cViewPr varScale="1">
        <p:scale>
          <a:sx n="114" d="100"/>
          <a:sy n="114" d="100"/>
        </p:scale>
        <p:origin x="666" y="114"/>
      </p:cViewPr>
      <p:guideLst>
        <p:guide orient="horz" pos="640"/>
        <p:guide pos="2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C1D83EFB-B49B-4E3C-A73D-F5023EDB3074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A9C60AD8-463B-4B6E-84AC-804788858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0601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6"/>
          </a:xfrm>
          <a:prstGeom prst="rect">
            <a:avLst/>
          </a:prstGeom>
        </p:spPr>
        <p:txBody>
          <a:bodyPr vert="horz" lIns="92044" tIns="46022" rIns="92044" bIns="46022" rtlCol="0"/>
          <a:lstStyle>
            <a:lvl1pPr algn="r">
              <a:defRPr sz="1200"/>
            </a:lvl1pPr>
          </a:lstStyle>
          <a:p>
            <a:fld id="{0034ADCA-CAEC-47DD-BEC7-90748EB31DB3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44" tIns="46022" rIns="92044" bIns="46022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2044" tIns="46022" rIns="92044" bIns="46022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8135"/>
          </a:xfrm>
          <a:prstGeom prst="rect">
            <a:avLst/>
          </a:prstGeom>
        </p:spPr>
        <p:txBody>
          <a:bodyPr vert="horz" lIns="92044" tIns="46022" rIns="92044" bIns="46022" rtlCol="0" anchor="b"/>
          <a:lstStyle>
            <a:lvl1pPr algn="r">
              <a:defRPr sz="1200"/>
            </a:lvl1pPr>
          </a:lstStyle>
          <a:p>
            <a:fld id="{A6C1FFCA-385D-4C5F-B044-35A7E1EB19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74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F7CE-4BFC-47D1-B8A6-617E67BD3E67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0080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8629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1588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2028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8259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0569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208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7993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0283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0376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9086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5752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6178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75169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61903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7457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4179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25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37585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12768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38873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1824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26199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4233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03173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19084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39340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40803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87182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88130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90533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62123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636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90533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83132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18196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20187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55268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66925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1884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12023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23032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8453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427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59118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844109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91326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34875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66321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73471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469290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526829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65195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688587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60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6018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621234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61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7029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1501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4318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328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789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061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0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90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553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869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154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59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06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311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688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6F083-D969-4836-9ABA-945AAAE3ECA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Rectangle 10"/>
          <p:cNvSpPr/>
          <p:nvPr userDrawn="1"/>
        </p:nvSpPr>
        <p:spPr>
          <a:xfrm>
            <a:off x="11042242" y="6477202"/>
            <a:ext cx="311558" cy="380798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atin typeface="Calibri Light" panose="020F0302020204030204" pitchFamily="34" charset="0"/>
            </a:endParaRPr>
          </a:p>
        </p:txBody>
      </p:sp>
      <p:sp>
        <p:nvSpPr>
          <p:cNvPr id="8" name="Rectangle 24"/>
          <p:cNvSpPr/>
          <p:nvPr userDrawn="1"/>
        </p:nvSpPr>
        <p:spPr>
          <a:xfrm rot="5400000">
            <a:off x="-2265919" y="2265919"/>
            <a:ext cx="4692090" cy="160252"/>
          </a:xfrm>
          <a:prstGeom prst="rect">
            <a:avLst/>
          </a:prstGeom>
          <a:solidFill>
            <a:srgbClr val="63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1" y="0"/>
            <a:ext cx="252381" cy="367301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Rectangle 24"/>
          <p:cNvSpPr/>
          <p:nvPr userDrawn="1"/>
        </p:nvSpPr>
        <p:spPr>
          <a:xfrm rot="5400000">
            <a:off x="-2265919" y="2284847"/>
            <a:ext cx="4692090" cy="160252"/>
          </a:xfrm>
          <a:prstGeom prst="rect">
            <a:avLst/>
          </a:prstGeom>
          <a:solidFill>
            <a:srgbClr val="63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9"/>
          <p:cNvSpPr/>
          <p:nvPr userDrawn="1"/>
        </p:nvSpPr>
        <p:spPr>
          <a:xfrm>
            <a:off x="0" y="-8819"/>
            <a:ext cx="252381" cy="367301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59347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2173837" y="784210"/>
            <a:ext cx="9600201" cy="5179532"/>
            <a:chOff x="2173837" y="784210"/>
            <a:chExt cx="9600201" cy="5179532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2355011" y="2699012"/>
              <a:ext cx="9419027" cy="172354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sz="3600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ASP Gazdálkodási szakrendszer szakmai napja</a:t>
              </a:r>
            </a:p>
            <a:p>
              <a:pPr algn="l"/>
              <a:r>
                <a:rPr lang="hu-HU" sz="2000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		</a:t>
              </a:r>
            </a:p>
            <a:p>
              <a:pPr algn="l"/>
              <a:r>
                <a:rPr lang="hu-HU" sz="2000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	Könyvelési tételek összevonása egy bizonylatra</a:t>
              </a:r>
              <a:endParaRPr lang="hu-HU" dirty="0">
                <a:solidFill>
                  <a:srgbClr val="1E86C7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" name="Subtitle 2"/>
            <p:cNvSpPr txBox="1">
              <a:spLocks/>
            </p:cNvSpPr>
            <p:nvPr/>
          </p:nvSpPr>
          <p:spPr>
            <a:xfrm>
              <a:off x="2219556" y="5343654"/>
              <a:ext cx="1678152" cy="276999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u-HU" sz="1800">
                  <a:latin typeface="Calibri Light" panose="020F0302020204030204" pitchFamily="34" charset="0"/>
                </a:rPr>
                <a:t>2020</a:t>
              </a:r>
              <a:r>
                <a:rPr lang="hu-HU" sz="1800" dirty="0">
                  <a:latin typeface="Calibri Light" panose="020F0302020204030204" pitchFamily="34" charset="0"/>
                </a:rPr>
                <a:t>. Október 29.</a:t>
              </a:r>
            </a:p>
          </p:txBody>
        </p:sp>
        <p:sp>
          <p:nvSpPr>
            <p:cNvPr id="4" name="Téglalap 3"/>
            <p:cNvSpPr/>
            <p:nvPr/>
          </p:nvSpPr>
          <p:spPr>
            <a:xfrm>
              <a:off x="2173837" y="2731625"/>
              <a:ext cx="45719" cy="32321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959" y="784210"/>
              <a:ext cx="5351386" cy="1334098"/>
            </a:xfrm>
            <a:prstGeom prst="rect">
              <a:avLst/>
            </a:prstGeom>
          </p:spPr>
        </p:pic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3AA9540F-E081-452D-AC2E-3B137AB9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84" y="784210"/>
            <a:ext cx="720080" cy="86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ABC327F-B4A4-43D2-8311-872AE4D268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8038" b="43979"/>
          <a:stretch/>
        </p:blipFill>
        <p:spPr>
          <a:xfrm>
            <a:off x="7436253" y="3312902"/>
            <a:ext cx="4755747" cy="354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81693D9D-D4D0-49D4-A37D-9398A5B909BF}"/>
              </a:ext>
            </a:extLst>
          </p:cNvPr>
          <p:cNvSpPr/>
          <p:nvPr/>
        </p:nvSpPr>
        <p:spPr>
          <a:xfrm>
            <a:off x="901148" y="1444488"/>
            <a:ext cx="10681252" cy="42473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dirty="0"/>
              <a:t>A rendezés megkezdése előtt a kiválasztott bizonylatokhoz tartozó követelések ellenőrzését is végezzük el a 112 mp-ban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A rendezéshez kiválasztott követelések teljesen számlázott/bizonylatolt követelések. 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345EBE4-12FD-46FE-88DE-E7FF539E6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771" y="2575775"/>
            <a:ext cx="8358568" cy="158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53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907001" y="1272299"/>
            <a:ext cx="10377995" cy="53860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Bizonylatok rendezése: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hu-HU" b="1" dirty="0"/>
          </a:p>
          <a:p>
            <a:r>
              <a:rPr lang="hu-HU" dirty="0"/>
              <a:t> </a:t>
            </a:r>
          </a:p>
          <a:p>
            <a:r>
              <a:rPr lang="hu-HU" i="1" dirty="0"/>
              <a:t>Az átvezetések rögzítése előtt a bizonylat adatainak ellenőrzését végezzük el.</a:t>
            </a:r>
          </a:p>
          <a:p>
            <a:r>
              <a:rPr lang="hu-HU" b="1" dirty="0"/>
              <a:t>A 1423 mp –</a:t>
            </a:r>
            <a:r>
              <a:rPr lang="hu-HU" b="1" dirty="0" err="1"/>
              <a:t>ban</a:t>
            </a:r>
            <a:r>
              <a:rPr lang="hu-HU" b="1" dirty="0"/>
              <a:t> a 7510/2016/1 bizonylat összegének és </a:t>
            </a:r>
            <a:r>
              <a:rPr lang="hu-HU" b="1" dirty="0" err="1"/>
              <a:t>kontírjainak</a:t>
            </a:r>
            <a:r>
              <a:rPr lang="hu-HU" b="1" dirty="0"/>
              <a:t> ellenőrzése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bizonylaton a sárgával jelölt tételek a 2020. évi nyitó tételek.</a:t>
            </a: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 a rögzítés során olyan tételt könyvelünk le, melyen pl.: helytelenül adtuk meg az ellenfőkönyvet, és javítani szükséges, a &lt;Tárgyévi nem nyitó tételek törlése&gt; gomb használatával a törlés felületen elvégezhető)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C842C85-3514-4F37-8D66-E0CCC5E06DF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961377" y="3227111"/>
            <a:ext cx="4016445" cy="54292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BCBA3753-ED82-4538-8905-B88F544D7A3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482608" y="3734041"/>
            <a:ext cx="5760720" cy="1851660"/>
          </a:xfrm>
          <a:prstGeom prst="rect">
            <a:avLst/>
          </a:prstGeom>
        </p:spPr>
      </p:pic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4F2B84F1-1D74-4C88-B309-256A9DB20983}"/>
              </a:ext>
            </a:extLst>
          </p:cNvPr>
          <p:cNvSpPr/>
          <p:nvPr/>
        </p:nvSpPr>
        <p:spPr>
          <a:xfrm>
            <a:off x="2332384" y="1630017"/>
            <a:ext cx="8136833" cy="648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b="1" dirty="0">
                <a:solidFill>
                  <a:schemeClr val="tx1"/>
                </a:solidFill>
              </a:rPr>
              <a:t>1.)    A 7511/2016/1 követelésen lévő tételt vezetjük át, a 7510/2016/1 bizonylatra</a:t>
            </a:r>
          </a:p>
        </p:txBody>
      </p:sp>
    </p:spTree>
    <p:extLst>
      <p:ext uri="{BB962C8B-B14F-4D97-AF65-F5344CB8AC3E}">
        <p14:creationId xmlns:p14="http://schemas.microsoft.com/office/powerpoint/2010/main" val="3275777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49552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/>
              <a:t>A 7511/2016/1 bizonylat </a:t>
            </a:r>
            <a:r>
              <a:rPr lang="hu-HU" b="1" dirty="0" err="1"/>
              <a:t>kontírjainak</a:t>
            </a:r>
            <a:r>
              <a:rPr lang="hu-HU" b="1" dirty="0"/>
              <a:t> ellenőrzése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bizonylaton a sárgával jelölt tételek a 2020. évi nyitó tételek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83B6DE2-A4FB-418F-8460-69B2B606234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356363" y="1849136"/>
            <a:ext cx="3162300" cy="5715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424B003-D9D5-4F5A-BEDF-13594A5FFA3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851163" y="3049601"/>
            <a:ext cx="5760720" cy="187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51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43088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/>
              <a:t>A 7511/2016/1 bizonylat helyesbítése:</a:t>
            </a:r>
          </a:p>
          <a:p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helyesbítés során nagyon fontos a megfelelő bizonylatnem választása.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nyitó adatokat szeretnénk helyesbíteni akkor a 69-56 bizonylatnemeket válasszuk, ha tárgyévi helyesbítést szeretnénk rögzíteni, akkor a 78-48 bizonylatnemeket használjuk.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/>
          </a:p>
          <a:p>
            <a:r>
              <a:rPr lang="hu-HU"/>
              <a:t>A </a:t>
            </a:r>
            <a:r>
              <a:rPr lang="hu-HU" dirty="0"/>
              <a:t>bizonylatnem választását követően ellentétes T/K jellel az adatok rögzítésének elvégzése</a:t>
            </a:r>
          </a:p>
          <a:p>
            <a:r>
              <a:rPr lang="hu-HU" dirty="0"/>
              <a:t>  </a:t>
            </a:r>
            <a:r>
              <a:rPr lang="hu-HU" i="1" dirty="0"/>
              <a:t>(új tétel felvitelekor meg kell jelölni, hogy melyik régi tételhez tartozik.)</a:t>
            </a:r>
          </a:p>
          <a:p>
            <a:endParaRPr lang="hu-H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BCD442A-5123-42EC-85C5-3DED2FA0D41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532106" y="3429000"/>
            <a:ext cx="2857500" cy="52387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1DCC2EC-A7CA-458D-AC6B-238F1D0E44E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776786" y="3429000"/>
            <a:ext cx="26384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66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4708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rendezés során, most a 78 – 48 bizonylatnemek, és a 4959 könyviteli számla kerültek kiválasztásra.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35EB5B0-BE31-40A9-BC24-ABE251C999D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314492" y="2666652"/>
            <a:ext cx="5760720" cy="302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2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462179" y="1218895"/>
            <a:ext cx="10377995" cy="5016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&lt;hozzáad&gt; gombra kattintva a tételek Nem könyvelt állapotúak lesznek –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vissza gombra kattintva történik meg a könyvelés, ha az ellenőrzés során a rendszer nem talál hibát.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A8EF249-A934-4655-B405-713643646AF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829019" y="2285092"/>
            <a:ext cx="5644314" cy="355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42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85481" y="1272299"/>
            <a:ext cx="10377995" cy="49859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&lt;vissza &gt; gombra kattintva a rendszer figyelmeztet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Hibák: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A bizonylat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kontírozatlan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értéke nem nulla!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/>
              <a:t>A 1423 mp-ban ellenőrizzük a bizonylatokat: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bizonylat összegének módosítása – előzetesen - nem történt meg, ezért a rendszer figyelmeztető üzenetet küldött: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3E386F5-91C5-41B7-82C2-A61FA13053D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715923" y="2834005"/>
            <a:ext cx="5760720" cy="118999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73A15990-AA40-4798-A627-CA310D1AFA2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171718" y="1988341"/>
            <a:ext cx="2609850" cy="44767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F6AE54D7-F2F0-4CFF-8CA8-6960ACAF934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715923" y="5068289"/>
            <a:ext cx="5760720" cy="118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76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462179" y="1218895"/>
            <a:ext cx="10802169" cy="50475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Végezzük el az összeg módosítását, ennek hatására a bizonylat zöld színű lesz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követelés helyesbítését a 112 mp-ban is el kell majd végezni.)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nem könyvelt állapotú tételek könyvelése a vissza gombra kattintással egyidejűleg történik meg, az előbb hibaüzenetet kaptunk a gombra való kattintáskor, mert a bizonylat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kontírozatlan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összege nem nulla volt, ezért a könyvelés sem történt meg.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Lépjünk vissza a bizonylatba, és a vissza gombra való kattintást követően az adatok könyvelése meg fog történni.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Mivel a bizonylat összegét „később” módosítottuk, ezért a bizonylatba be kell lépni, mert a korábban berögzített tételek nem könyvelt állapotban vannak. A vissza gombra való kattintással fognak a tételek lekönyvelésre kerülni.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CEA5AFF-6344-4F47-993F-2B66F2CC137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691308" y="2590248"/>
            <a:ext cx="6829508" cy="136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55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069404"/>
            <a:ext cx="10377995" cy="52629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Belépve a bizonylatba a tételek könyvelése még nem történt meg: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vissza gombra kattintva már hibaüzenet nem jelenik meg, ezért a könyvelés is megtörténik.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5F0715D-D3E6-49CD-9A87-419153136F2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872057" y="1458921"/>
            <a:ext cx="5279002" cy="2474801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CEEAD2DD-9729-4DAA-A5AD-10B1D47191E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732908" y="4599531"/>
            <a:ext cx="5557300" cy="15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10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32473" y="1069404"/>
            <a:ext cx="10377995" cy="5324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/>
              <a:t>A 7510/2016/1 bizonylat összege jelenleg 3.851.292 Ft.</a:t>
            </a:r>
          </a:p>
          <a:p>
            <a:endParaRPr lang="hu-HU" sz="2000" dirty="0"/>
          </a:p>
          <a:p>
            <a:r>
              <a:rPr lang="hu-HU" sz="2000" dirty="0"/>
              <a:t>Ezt összeget módosítsuk, mielőtt a könyvelést elkezdjük:</a:t>
            </a:r>
          </a:p>
          <a:p>
            <a:endParaRPr lang="hu-HU" sz="2000" dirty="0"/>
          </a:p>
          <a:p>
            <a:r>
              <a:rPr lang="hu-HU" sz="2000" dirty="0"/>
              <a:t>3.851.292+ 14.297.819 =18.149.111 Ft-ra</a:t>
            </a:r>
          </a:p>
          <a:p>
            <a:r>
              <a:rPr lang="hu-HU" sz="2000" dirty="0"/>
              <a:t>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3FF75A56-7DD2-40BA-9EA3-F595AA2049D8}"/>
              </a:ext>
            </a:extLst>
          </p:cNvPr>
          <p:cNvSpPr/>
          <p:nvPr/>
        </p:nvSpPr>
        <p:spPr>
          <a:xfrm>
            <a:off x="1420838" y="1659988"/>
            <a:ext cx="9523828" cy="59084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A 7510/2016/1 bizonylatra átkönyveljük a 14.297.819 Ft összegű követelést.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04C13616-0719-42A5-A1AA-D8BCCE66410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63615" y="4603652"/>
            <a:ext cx="8601222" cy="150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24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1267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FBB027E-52B2-4BDA-A575-5437D750FBF4}"/>
              </a:ext>
            </a:extLst>
          </p:cNvPr>
          <p:cNvSpPr/>
          <p:nvPr/>
        </p:nvSpPr>
        <p:spPr>
          <a:xfrm>
            <a:off x="745724" y="1218894"/>
            <a:ext cx="10484983" cy="5355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hu-H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Mikor lehet szükség a könyvelési tételek egy bizonylatra való összevonására?</a:t>
            </a:r>
          </a:p>
          <a:p>
            <a:pPr algn="just"/>
            <a:endParaRPr lang="hu-HU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a követelések / kötelezettségvállalások több követelésen / kötelezettségvállaláson kerültek rögzítésre a 112 mp-ban, illetve több bizonylaton is szerepelnek, de egy adott szerződéshez tartoznak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Milyen bizonylatok lehetnek ezek?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Pl.: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adó követelésekhez kapcsolódó bizonylatok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visszatérítendő támogatások, kölcsönök bizonylatai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bérkönyveléshez kapcsolódó bizonylatok,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Stb.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Mikor okozhat problémát, ha több bizonylaton kezeljük a tételeket?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991 mp-ban lefuttatott ellenőrzés hibásként jeleníti meg az adott bizonylatot, vagy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rögzítés során hibaüzenet kapunk ami miatt nem tudjuk elvégezni a könyvelést (pl.: értékvesztés visszaírása során a 1421 mp-ban az alábbi hiba üzenet jelenik meg: 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psz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358*-hoz tartozó 8* főkönyvnek illetve a 491 főkönyvnek T egyenlege nagyobb kell, hogy legyen, mint a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psz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358*-hoz tartozó 9* főkönyvnek K egyenlege!)</a:t>
            </a:r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57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54476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összeg módosítására kattintva a rendszer figyelmeztető üzenetet küld: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/>
              <a:t>Hibák:</a:t>
            </a:r>
            <a:endParaRPr lang="hu-HU" dirty="0"/>
          </a:p>
          <a:p>
            <a:pPr lvl="0"/>
            <a:r>
              <a:rPr lang="hu-HU" b="1" dirty="0"/>
              <a:t>Nem számlás követelések/kötelezettségvállalások/más fizetési kötelezettségek könyvelésének helyesbítése: Ezzel az összeggel a bizonylatok összege meghaladná a kötelezettségvállalás / követelés értékét!</a:t>
            </a:r>
            <a:endParaRPr lang="hu-HU" dirty="0"/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112 mp-ban módosítani kell a követelés összegét, ezt követően  a bizonylat összegének módosítása a 1423 mp-ban elvégezhető.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bizonylat összegének módosítását befolyásolhatja az is, ha a bizonylathoz utalványrendelet is tartozik.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1DB0850-ED3B-48CB-AD13-53EFCF1C4E4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333850" y="4839622"/>
            <a:ext cx="8347045" cy="1083006"/>
          </a:xfrm>
          <a:prstGeom prst="rect">
            <a:avLst/>
          </a:prstGeom>
        </p:spPr>
      </p:pic>
      <p:sp>
        <p:nvSpPr>
          <p:cNvPr id="5" name="Nyíl: lefelé mutató 4">
            <a:extLst>
              <a:ext uri="{FF2B5EF4-FFF2-40B4-BE49-F238E27FC236}">
                <a16:creationId xmlns:a16="http://schemas.microsoft.com/office/drawing/2014/main" id="{3584493A-69FC-4BE2-B2CC-A46807361058}"/>
              </a:ext>
            </a:extLst>
          </p:cNvPr>
          <p:cNvSpPr/>
          <p:nvPr/>
        </p:nvSpPr>
        <p:spPr>
          <a:xfrm>
            <a:off x="1185985" y="3301535"/>
            <a:ext cx="484632" cy="5627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1849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3477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bizonylat összegének módosítására a bizonylat piros színű lett, a bizonylatból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kontírozatlan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összeg: 14.297.819 Ft, és a bizonylat sorszáma megváltozott: 7510/2016/1-ről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7510/2016/1-2 –re  (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változtatás során új alszámú bizonylat jön létre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F0D6511-EF31-437C-BB6F-D0E23502DA9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479176" y="2970212"/>
            <a:ext cx="7497184" cy="140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8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5016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kontírozás: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&lt;Hozzáad&gt; gombra kattintva a tételek nem könyvelt állapotba jelennek meg a bizonylaton.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F331F266-D2E5-4440-A0D1-9C7E05DA8C1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36669" y="1517015"/>
            <a:ext cx="5760720" cy="382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667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5324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&lt;vissza&gt; gombra kattintva a tételek lekönyvelése megtörténik. (mert a bizonylat összegét először módosítottuk, és a kontírozás helyesen került rögzítésre)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követelés és a bizonylat összege megegyezik.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8368569-ED32-4BDA-A71B-156D57DE00C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300294" y="1860777"/>
            <a:ext cx="8825218" cy="3038393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9E9705A-7123-435B-81F1-0B41E351A0D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00294" y="5501122"/>
            <a:ext cx="7910818" cy="99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24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86067" y="1182231"/>
            <a:ext cx="10377995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könyvelt tételek ellenőrzése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BFE366D-6E8A-46B0-AA48-859481A604A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904302" y="1929468"/>
            <a:ext cx="7709622" cy="25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30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4708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1423 mp-ban a </a:t>
            </a:r>
            <a:r>
              <a:rPr lang="hu-HU" dirty="0"/>
              <a:t>7351/2016/1 bizonylat összegét -12.175.898 Ft-ról 0 Ft-ra módosítjuk. 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összeg módosítását követően a 7351/2016/1 sorszám megváltozott 7351/2016/1-2-re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99974CE1-8831-47B9-B7FB-B4F6C4115E9A}"/>
              </a:ext>
            </a:extLst>
          </p:cNvPr>
          <p:cNvSpPr/>
          <p:nvPr/>
        </p:nvSpPr>
        <p:spPr>
          <a:xfrm>
            <a:off x="900953" y="1659988"/>
            <a:ext cx="10043713" cy="7066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A 7351/2016/1 bizonylaton lévő tételt (értékvesztést)vezetjük át, a 7510/2016/1 bizonylatra.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BDC4B1E9-D184-4753-BF4A-F7504C54C48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033014" y="3199117"/>
            <a:ext cx="7040572" cy="99024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BBF3CB84-89B9-4108-841A-AE27FECE672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2013439" y="4625635"/>
            <a:ext cx="7280890" cy="111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07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46782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7351/2016/1-2 sorszámú bizonylaton a 12.175.898 Ft összegű helyesbítést berögzítjük.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&lt;vissza&gt;  gombra való kattintással a tétel könyvelése megtörténik, a bizonylat színe zöld lesz.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CAAB778-9F20-4471-ADAC-8AEBF568957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629485" y="4728892"/>
            <a:ext cx="6896965" cy="104273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A14753CD-23FD-45C2-A305-95ECFA02A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1769" y="1523682"/>
            <a:ext cx="7554681" cy="271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09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&lt;vissza&gt; gombra való kattintással a tétel könyvelése megtörténik.</a:t>
            </a:r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30E23512-19D2-40BE-A7AE-FC936B18BFF7}"/>
              </a:ext>
            </a:extLst>
          </p:cNvPr>
          <p:cNvSpPr/>
          <p:nvPr/>
        </p:nvSpPr>
        <p:spPr>
          <a:xfrm>
            <a:off x="1594338" y="1367406"/>
            <a:ext cx="9003324" cy="171576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>
                <a:solidFill>
                  <a:schemeClr val="tx1"/>
                </a:solidFill>
              </a:rPr>
              <a:t>7510/2016/1 bizonylatra rákönyveljük a 12.175.898 Ft értékvesztés összegét, de a bizonylat összegét és a követelés összegét az értékvesztés összegével nem módosítjuk. (hiszen az értékvesztés összegének elszámolása nem jelenti a követelésről való lemondást</a:t>
            </a:r>
            <a:r>
              <a:rPr lang="hu-HU" dirty="0">
                <a:solidFill>
                  <a:schemeClr val="tx1"/>
                </a:solidFill>
              </a:rPr>
              <a:t>).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90FA550-E7D0-4622-B26B-38EEBF824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834" y="3091558"/>
            <a:ext cx="9526329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16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könyvelt tételek ellenőrzése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2679D12-08AC-473A-828B-F36C735DE15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098431" y="1829105"/>
            <a:ext cx="8077199" cy="290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44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követelések ellenőrzése a 112 mp-ban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bizonylatok ellenőrzése a 1423 mp-ban.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3909D01-B004-49B3-8518-31526154AC8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830069" y="1829105"/>
            <a:ext cx="8209305" cy="1298823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F021479-8840-4A21-884B-4107D6221E6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830069" y="3657601"/>
            <a:ext cx="8354166" cy="121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0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1267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FBB027E-52B2-4BDA-A575-5437D750FBF4}"/>
              </a:ext>
            </a:extLst>
          </p:cNvPr>
          <p:cNvSpPr/>
          <p:nvPr/>
        </p:nvSpPr>
        <p:spPr>
          <a:xfrm>
            <a:off x="745724" y="1218894"/>
            <a:ext cx="10484983" cy="49859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adó követelések felülvizsgálata során több esetben is előfordult egy-egy adónem esetében, hogy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több követelésen, illetve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több bizonylaton nyíltak meg a tételek.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églalap: lekerekített 4">
            <a:extLst>
              <a:ext uri="{FF2B5EF4-FFF2-40B4-BE49-F238E27FC236}">
                <a16:creationId xmlns:a16="http://schemas.microsoft.com/office/drawing/2014/main" id="{713A897A-95F3-440E-B734-2EC6779BDFCC}"/>
              </a:ext>
            </a:extLst>
          </p:cNvPr>
          <p:cNvSpPr/>
          <p:nvPr/>
        </p:nvSpPr>
        <p:spPr>
          <a:xfrm>
            <a:off x="855785" y="2332892"/>
            <a:ext cx="10257691" cy="356420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i="1" dirty="0">
                <a:solidFill>
                  <a:schemeClr val="tx1"/>
                </a:solidFill>
                <a:highlight>
                  <a:srgbClr val="FFFF00"/>
                </a:highlight>
              </a:rPr>
              <a:t>A gazdálkodási szakrendszerben az adókövetelések kezelése az alábbiak szerint javasolt:</a:t>
            </a:r>
          </a:p>
          <a:p>
            <a:endParaRPr lang="hu-HU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r>
              <a:rPr lang="hu-HU" dirty="0">
                <a:solidFill>
                  <a:schemeClr val="tx1"/>
                </a:solidFill>
              </a:rPr>
              <a:t>Egy-egy adónemet </a:t>
            </a:r>
          </a:p>
          <a:p>
            <a:r>
              <a:rPr lang="hu-HU" dirty="0">
                <a:solidFill>
                  <a:schemeClr val="tx1"/>
                </a:solidFill>
              </a:rPr>
              <a:t>egy-egy követelésen és a követeléshez kapcsolódó bizonylaton javasolt kezelni. </a:t>
            </a:r>
          </a:p>
          <a:p>
            <a:r>
              <a:rPr lang="hu-HU" dirty="0">
                <a:solidFill>
                  <a:schemeClr val="tx1"/>
                </a:solidFill>
              </a:rPr>
              <a:t>ehhez kapcsolódnak a pénzforgalom utalványrendeletei</a:t>
            </a:r>
          </a:p>
          <a:p>
            <a:r>
              <a:rPr lang="hu-HU" dirty="0">
                <a:solidFill>
                  <a:schemeClr val="tx1"/>
                </a:solidFill>
              </a:rPr>
              <a:t>ekkor megvalósul az </a:t>
            </a:r>
          </a:p>
          <a:p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1 adónem = 1 követelés = (1 pénzforgalom nélküli változások bizonylata +  pénzforgalomhoz kapcsolódó bizonylat(ok) és utalványrendelet(</a:t>
            </a:r>
            <a:r>
              <a:rPr lang="hu-HU" dirty="0" err="1">
                <a:solidFill>
                  <a:schemeClr val="tx1"/>
                </a:solidFill>
              </a:rPr>
              <a:t>ek</a:t>
            </a:r>
            <a:r>
              <a:rPr lang="hu-HU" dirty="0">
                <a:solidFill>
                  <a:schemeClr val="tx1"/>
                </a:solidFill>
              </a:rPr>
              <a:t>) ) megoldása.</a:t>
            </a:r>
          </a:p>
          <a:p>
            <a:r>
              <a:rPr lang="hu-HU" dirty="0">
                <a:solidFill>
                  <a:schemeClr val="tx1"/>
                </a:solidFill>
              </a:rPr>
              <a:t>Az adónemre el nem számolható bevételeket és kiadásokat tartalmazó utalványrendeleteket (melyek csak pénzügyi számvitelben történő könyvelést foglalnak magukban) nem szabad a követeléshez kapcsolni</a:t>
            </a:r>
          </a:p>
        </p:txBody>
      </p:sp>
    </p:spTree>
    <p:extLst>
      <p:ext uri="{BB962C8B-B14F-4D97-AF65-F5344CB8AC3E}">
        <p14:creationId xmlns:p14="http://schemas.microsoft.com/office/powerpoint/2010/main" val="1268861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2"/>
            <a:ext cx="10449813" cy="5016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módosítások végén a főkönyvi kivonat ellenőrzése.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javításokat tárgyévben rögzítettük, azért a főkönyvi kivonaton a módosítás előtti főkönyvhöz képest a forgalom adatai változtak, az egyenlegek változatlanok maradtak.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12704AA-00DD-4C8F-A403-DA3F26C1712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300759" y="2498724"/>
            <a:ext cx="8799586" cy="1940227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D9F0F3D-B90F-4762-8B76-DC876F808CA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59482" y="4438952"/>
            <a:ext cx="8799586" cy="159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26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631425" y="1218895"/>
            <a:ext cx="10449813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bizonylatok rendezésekor a tételeket a 7510/2016/1 bizonylatra vezettük át.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7511/2016/1 és a 7351/2016/1 bizonylatokat nulláztuk.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fenti módosítások miatt az évvégi zárás  - nyitás elvégzésekor a következő évben a 7511/2016/1 és a 7351/2016/1 bizonylatokra nem kerül majd gépi nyitó tétel.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7510/2016/1 bizonylatra kerülnek majd a 2021. évi nyitó adatok.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460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631425" y="1218895"/>
            <a:ext cx="1044981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bizonylat rendezése lehet a megoldás akkor is, ha a 991 menüpont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6D91F9C1-F45C-4A9C-B96B-B920E2675571}"/>
              </a:ext>
            </a:extLst>
          </p:cNvPr>
          <p:cNvSpPr/>
          <p:nvPr/>
        </p:nvSpPr>
        <p:spPr>
          <a:xfrm>
            <a:off x="644125" y="1206195"/>
            <a:ext cx="10449813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Bizonylatok hibás egyenlegeinek ellenőrzése – 991 menüpontban hibás bizonylatot jelzett egy adókövetelés esetén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Fontos!  A javítást abban az évben végezzük el, amelyik évre az ellenőrzést futtattuk.</a:t>
            </a:r>
          </a:p>
          <a:p>
            <a:endParaRPr lang="hu-HU" sz="2000" dirty="0">
              <a:highlight>
                <a:srgbClr val="FF00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bizonylat rendezése lehet a megoldás akkor is, ha a 991 menüpontban  a &lt;Bizonylatok hibás egyenlegeinek ellenőrzése&gt;  hibásnak hozza ki az adókövetelésekhez rögzített tételeket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1423 menüpontba belépve a 123/2019/1 bizonylatnál a rendszer szintén jelzi a hibás összefüggést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E389272-13F9-4063-9738-697C36945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418" y="3617952"/>
            <a:ext cx="9246361" cy="969898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CC2CDFEF-85E8-4EED-8A99-C7EBAE7B05F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857943" y="5014383"/>
            <a:ext cx="7264307" cy="165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38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631425" y="1218895"/>
            <a:ext cx="10449813" cy="5324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1423 menüpontba a bizonylat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kontírjainak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vizsgálata során láthatjuk a probléma okát.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bizonylat összege 667 Ft-ról szól, viszont az elszámolt értékvesztés 24.135 Ft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Felmerülhet a kérdés, hogyan lehet zöld színű a bizonylat? A válasz:</a:t>
            </a:r>
          </a:p>
          <a:p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program az értékvesztés könyvelését nem számolja bele a bizonylat összegébe (azt ellenőrzi, hogy az értékvesztés összege, ne legyen több, mint a követelés), így emiatt a kontírozott összegek és a bizonylat összegének egyezőségének vizsgálata lehetséges.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74D0BCE-F088-4867-B76B-E3260F55A0A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05" y="1828165"/>
            <a:ext cx="9043332" cy="1753934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CF30B085-E60C-440A-B802-52824CA0BF5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409351" y="4191369"/>
            <a:ext cx="8313489" cy="102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55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631425" y="1218895"/>
            <a:ext cx="10449813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korábban leírtak alapján a tételek rendezését el kell végezni.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1423 menüpontba a bizonylat összegének módosítását követően a kontírozás elvégzése után a 991 menüpont ellenőrzésének lefuttatása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ellenőrzés már nem hozza hibás egyenlegűnek a bizonylatot: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5BEF3A5-54A1-4F25-A518-C82FCA695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94" y="2859985"/>
            <a:ext cx="8851230" cy="14954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F1F7EF3-D795-47D9-8419-77248BE41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9468" y="5360920"/>
            <a:ext cx="6749867" cy="120766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6A85F00-CF29-4ABA-B65B-300465017D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5952" y="4654579"/>
            <a:ext cx="2615001" cy="42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011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3420308" y="1035208"/>
            <a:ext cx="7323721" cy="4474341"/>
            <a:chOff x="3471959" y="165148"/>
            <a:chExt cx="7323721" cy="4474341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3535679" y="1991754"/>
              <a:ext cx="7260001" cy="2462213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endParaRPr lang="hu-HU" sz="2000" dirty="0">
                <a:solidFill>
                  <a:srgbClr val="1E86C7"/>
                </a:solidFill>
                <a:latin typeface="Arial Black" panose="020B0A04020102020204" pitchFamily="34" charset="0"/>
              </a:endParaRPr>
            </a:p>
            <a:p>
              <a:r>
                <a:rPr lang="hu-HU" sz="2000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Könyvelési tételek összevonása során a bizonylatokon szereplő fizetési határidők rögzítésének, javításának lehetősége a                nem egyösszegű fizetési ütemezéssel rögzített szerződéseknél </a:t>
              </a:r>
            </a:p>
            <a:p>
              <a:pPr algn="l"/>
              <a:endParaRPr lang="hu-HU" sz="2000" dirty="0">
                <a:solidFill>
                  <a:srgbClr val="1E86C7"/>
                </a:solidFill>
                <a:latin typeface="Arial Black" panose="020B0A04020102020204" pitchFamily="34" charset="0"/>
              </a:endParaRPr>
            </a:p>
            <a:p>
              <a:pPr algn="l"/>
              <a:endParaRPr lang="hu-HU" sz="2000" dirty="0">
                <a:solidFill>
                  <a:srgbClr val="1E86C7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471959" y="2731625"/>
              <a:ext cx="63720" cy="1907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0072" y="165148"/>
              <a:ext cx="5195186" cy="12951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05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  <a:b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Fizetési ütem javítása után, fizetési határidők rögzítése</a:t>
            </a:r>
            <a:endParaRPr lang="hu-HU" sz="1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1134765" y="1829105"/>
            <a:ext cx="9485697" cy="3477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Könyvelési tételek összevonását egy bizonylatra a korábban leírtak alapján lehet elvégezni a KASZPER modulban. 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rendezések során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bizonylatokon lévő fizetési határidőkre is figyeljünk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mert a modulban a fizetési határidőt számos funkció használja és számos ellenőrzés fut le rá.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bizonylatok rendezésekor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előfordulhat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a követelésen vagy kötelezettségvállaláson  lévő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fizetési ütemet is javítani kell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a bizonylatokon lévő fizetési határidők megegyezzenek a szerződéseken rögzített határidőkkel.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381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  <a:b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Fizetési ütem javítása után, fizetési határidők rögzítése</a:t>
            </a:r>
            <a:endParaRPr lang="hu-HU" sz="1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12676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FBB027E-52B2-4BDA-A575-5437D750FBF4}"/>
              </a:ext>
            </a:extLst>
          </p:cNvPr>
          <p:cNvSpPr/>
          <p:nvPr/>
        </p:nvSpPr>
        <p:spPr>
          <a:xfrm>
            <a:off x="745724" y="1218894"/>
            <a:ext cx="10484983" cy="49859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hu-H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Előzmény:</a:t>
            </a:r>
          </a:p>
          <a:p>
            <a:pPr algn="just"/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helyi lakáscélú támogatás visszafizetéséhez kapcsolódó követelések felülvizsgálata során fordult elő az, hogy egy szerződésen előírt összeget – mely ugyanahhoz a partnerhez kapcsolódott -   tárgyévben: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több követelésre (a visszafizetendő összegeknek megfelelően),és ehhez kapcsolódóan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több bizonylatra rögzítettek fel 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helyi lakáscélú támogatás visszafizetéséhez kapcsolódó követeléseket a helyesbítés során egy követelésre rögzítették át  -  a teljes visszafizetendő összegnek megfelelően -, de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 összegű fizetési ütemmel, 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Költségvetési évben esedékes követelésként tudták  csak kontírozni a bizonylatot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problémát az jelentette</a:t>
            </a: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hogy a bizonylat kontírozása során, </a:t>
            </a:r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költségvetési évet követően esedékes követelés összegeit nem sikerült kontírozni.</a:t>
            </a: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001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  <a:b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Fizetési ütem javítása után, fizetési határidők rögzítése</a:t>
            </a:r>
            <a:endParaRPr lang="hu-HU" sz="1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907001" y="1272299"/>
            <a:ext cx="10377995" cy="5324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Hogyan kezdjünk hozzá a javításhoz ilyen esetben?</a:t>
            </a:r>
          </a:p>
          <a:p>
            <a:endParaRPr lang="hu-H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követelés előírásig dátumának helyesbítése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követelés tételeinek helyesbítése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95B50A7-AD40-4147-B17B-F4A4BDAB7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530" y="2464905"/>
            <a:ext cx="8852453" cy="112759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DB1640F-4EDD-4B6E-9230-A5D004082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530" y="4423925"/>
            <a:ext cx="8852453" cy="174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391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  <a:b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Fizetési ütem javítása után, fizetési határidők rögzítése</a:t>
            </a:r>
            <a:endParaRPr lang="hu-HU" sz="1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53591"/>
            <a:ext cx="10377995" cy="4708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követelés szerződés szerinti tételeinek rögzítése az  előírástól – előírásig dátumának megfelelően, a különböző költségvetési évekre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>
                <a:latin typeface="Times New Roman" panose="02020603050405020304" pitchFamily="18" charset="0"/>
                <a:cs typeface="Times New Roman" panose="02020603050405020304" pitchFamily="18" charset="0"/>
              </a:rPr>
              <a:t>részletek visszafizetése havonta történik.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B3520952-DEBE-4CB2-8B81-8FCD76A68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248" y="2138794"/>
            <a:ext cx="8011486" cy="257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3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907001" y="1272299"/>
            <a:ext cx="10377995" cy="52937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Hogyan kezdjünk hozzá a javításhoz?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adatok ellenőrzéséhez a 902 mp-ban kérjünk le főkönyvi kivonatot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először a nyitó adatokat szeretnénk ellenőrizni, akkor lehetőség van a nyitó főkönyvi kivonatot   lekérni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BB722B1-2399-4A71-8948-283FF217B95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215638" y="2802572"/>
            <a:ext cx="5760720" cy="343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  <a:b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Fizetési ütem javítása után, fizetési határidők rögzítése</a:t>
            </a:r>
            <a:endParaRPr lang="hu-HU" sz="1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5324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követelés módosítása után, a 1120 mp-ban a fizetési ütemterv elkészítése, a részletek, és a kezdő dátum megadásával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76D5AFF-8E7C-41AA-9439-FF493D247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297" y="2312509"/>
            <a:ext cx="8634508" cy="352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58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  <a:b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Fizetési ütem javítása után, fizetési határidők rögzítése</a:t>
            </a:r>
            <a:endParaRPr lang="hu-HU" sz="1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32473" y="1113835"/>
            <a:ext cx="10377995" cy="5324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fizetési ütem rögzítése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F5868D7-2AC4-421C-A9C8-36906C0CD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012" y="1532761"/>
            <a:ext cx="3448531" cy="472522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7ACBC3A-BBAE-45AE-A161-CE09F587E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082" y="3388011"/>
            <a:ext cx="5081006" cy="31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042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  <a:b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Fizetési ütem javítása után, fizetési határidők rögzítése</a:t>
            </a:r>
            <a:endParaRPr lang="hu-HU" sz="1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1421 mp-ban a követeléshez bizonylat készítése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4A12A38-2DC0-4CA7-A85C-9F523A360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280" y="2032000"/>
            <a:ext cx="8984974" cy="190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380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  <a:b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Fizetési ütem javítása után, fizetési határidők rögzítése</a:t>
            </a:r>
            <a:endParaRPr lang="hu-HU" sz="1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Kontírozáskor a fizetési határidő, a fizetési ütem és a fizetési határidők számának megadásával, a kontírozás elvégzése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F7179B7-F334-49AE-99AE-5D69F8AA4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4350" y="2641124"/>
            <a:ext cx="6658501" cy="373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888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  <a:b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Fizetési ütem javítása után, fizetési határidők rögzítése</a:t>
            </a:r>
            <a:endParaRPr lang="hu-HU" sz="1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&lt;hozzáad&gt; gomb lenyomásával az adott év részletei megjelennek nem könyvelt állapotú tételekként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fizetési határidők a szerződés alapján a fizetési ütemnek megfelelőek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(havonta minden hónap első napjáig kell a visszafizetésnek megtörténni)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B27E38B-DFE8-40C5-A707-86DF47386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280" y="2603319"/>
            <a:ext cx="9350182" cy="399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536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  <a:b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Fizetési ütem javítása után, fizetési határidők rögzítése</a:t>
            </a:r>
            <a:endParaRPr lang="hu-HU" sz="1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5324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költségvetési évet követően esedékes követelés nyilvántartásba vétele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06C65B2-4C5A-454B-9522-1FE476E00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762" y="1604712"/>
            <a:ext cx="8259328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40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  <a:b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Fizetési ütem javítása utáni rendezés</a:t>
            </a:r>
            <a:endParaRPr lang="hu-HU" sz="1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&lt;hozzáad&gt; gomb lenyomásával a költségvetési évet követően esedékes követelés részletei megjelennek nem könyvelt állapotú tételekként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BBC7368-B665-4D80-B761-ADA955A3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845" y="2455127"/>
            <a:ext cx="9126224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858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  <a:b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Fizetési ütem javítása után, fizetési határidők rögzítése</a:t>
            </a:r>
            <a:endParaRPr lang="hu-HU" sz="1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3477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Amikor a bizonylat teljes összegben kontírozásra került, igazolható és véglegesíthető.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5BC8453A-56F9-4611-93B9-FF4E5186E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15" y="1998816"/>
            <a:ext cx="9691365" cy="203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483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  <a:b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Fizetési ütem javítása után, fizetési határidők rögzítése</a:t>
            </a:r>
            <a:b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</a:br>
            <a:endParaRPr lang="hu-HU" sz="1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3477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/>
            <a:r>
              <a:rPr lang="hu-H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fizetési határidő módosítása, helyesbítése a 1423 mp-ban is megtehető. </a:t>
            </a:r>
          </a:p>
          <a:p>
            <a:pPr algn="just"/>
            <a:endParaRPr lang="hu-H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Ennek a bemutatására egy olyan kötelezettségvállalást választottam ki, ahol a több évre ütemezett szerződésen előírt összeget egyösszegű fizetési határidővel: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 összegben, 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Egy bizonylatra rögzítettek fel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bizonylat a 1423 mp-ban van, és gépi nyitó tétel szerepel rajta.</a:t>
            </a: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problémát az jelentette, hogy a bizonylaton szerették volna a fizetési határidőknek megfelelően rögzíteni a tételeket, lehetőleg a </a:t>
            </a:r>
            <a:r>
              <a:rPr lang="hu-HU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legkisebb javítással.</a:t>
            </a:r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hu-H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920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  <a:b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Fizetési ütem javítása után, fizetési határidők rögzítése</a:t>
            </a:r>
            <a:endParaRPr lang="hu-HU" sz="1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1267642" cy="46782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javítás lépései: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1.) 112 mp-ban a kötelezettségvállalás módosítása, a szerződésnek megfelelően.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a.)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6DB4DEC-92E5-42E4-944E-AB11DB4FC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075" y="2366031"/>
            <a:ext cx="8506437" cy="321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19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3E87DC07-1C87-4B8D-98E2-FDDE69DB76B3}"/>
              </a:ext>
            </a:extLst>
          </p:cNvPr>
          <p:cNvSpPr/>
          <p:nvPr/>
        </p:nvSpPr>
        <p:spPr>
          <a:xfrm>
            <a:off x="1231900" y="1358900"/>
            <a:ext cx="9891820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dirty="0"/>
              <a:t>A főkönyvi kivonatban a 351343 főkönyv nyitó adatainak ellenőrzése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A 906 mp-ban a 351343 főkönyvön lévő nyitó bizonylatok ellenőrzéséhez adatok lekérése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598984BE-10F7-418A-9304-BC72A6783E6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219239" y="1896338"/>
            <a:ext cx="7277100" cy="547777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4732F47D-7BAE-4323-85AD-011CCA938E2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322320" y="3313432"/>
            <a:ext cx="5760720" cy="213614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921220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  <a:b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Fizetési ütem javítása után, fizetési határidők rögzítése</a:t>
            </a:r>
            <a:endParaRPr lang="hu-HU" sz="1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1267642" cy="5016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szerződés szerinti adatok rögzítése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3839DC0-E316-4BA7-A167-F939355FF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610" y="1959208"/>
            <a:ext cx="8914459" cy="360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31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  <a:b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Fizetési ütem javítása után, fizetési határidők rögzítése</a:t>
            </a:r>
            <a:endParaRPr lang="hu-HU" sz="1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1267642" cy="19082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</a:p>
          <a:p>
            <a:r>
              <a:rPr lang="hu-HU" dirty="0"/>
              <a:t>c.) A fizetés negyedévente történik.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D163D5E-AFF5-489E-B90F-A87A5271D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885" y="1818112"/>
            <a:ext cx="4277322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776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  <a:b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Fizetési ütem javítása után, fizetési határidők rögzítése</a:t>
            </a:r>
            <a:endParaRPr lang="hu-HU" sz="1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56015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2.) A fizetési ütem javítása a 1120 mp-ban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ütemterv készítése a részletek számának megadása és a kezdő dátum beírása</a:t>
            </a:r>
          </a:p>
          <a:p>
            <a:pPr marL="285750" indent="-285750"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/>
              <a:t>A módosítást követően a rendszer tájékoztató üzenetet küld az új részletek sikeres módosításáról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C90E947-1B7E-46F1-8CA0-9A6434284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8283" y="4577211"/>
            <a:ext cx="5344653" cy="202449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836493B-4647-4AF5-B5EA-9FE4356E9C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2204" y="1851605"/>
            <a:ext cx="5621880" cy="234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176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  <a:b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Fizetési ütem javítása után, fizetési határidők rögzítése</a:t>
            </a:r>
            <a:endParaRPr lang="hu-HU" sz="1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Ezt követően a  1423 mp-ban a bizonylat helyesbítése elvégezhető,  a  szerződés szerinti fizetési ütem alapján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52001F5-8643-4F2D-A360-86A06FC57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777" y="1633604"/>
            <a:ext cx="9822886" cy="215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599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  <a:b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Fizetési ütem javítása után, fizetési határidők rögzítése</a:t>
            </a:r>
            <a:endParaRPr lang="hu-HU" sz="1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49552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Abban az esetben, ha a fizetési ütem nem egyösszegű a felületen a fizetési határidő, a fizetési ütem és a fizetési határidők számának megadásával a részletek egyszerre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felrögzíthetőek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C3CAAC6-D52F-4E74-B97C-7FA588EA5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280" y="1817789"/>
            <a:ext cx="7999520" cy="42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326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  <a:b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Fizetési ütem javítása után, fizetési határidők rögzítése</a:t>
            </a:r>
            <a:endParaRPr lang="hu-HU" sz="1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49859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&lt;hozzáad&gt; gombra való kattintással a tételek hozzáadása egyszerre megtörténik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432FC06D-196D-4791-AC4C-12A8FCFCA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800" y="2032000"/>
            <a:ext cx="8405257" cy="385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464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  <a:br>
              <a:rPr lang="hu-HU" sz="1800" dirty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1800" dirty="0">
                <a:solidFill>
                  <a:srgbClr val="1E86C7"/>
                </a:solidFill>
                <a:latin typeface="Arial Black" panose="020B0A04020102020204" pitchFamily="34" charset="0"/>
              </a:rPr>
              <a:t>Fizetési ütem javítása után, fizetési határidők rögzítése</a:t>
            </a:r>
            <a:endParaRPr lang="hu-HU" sz="1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4708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Amikor minden évet érintő részlet rögzítése megtörténik, akkor a &lt;vissza&gt; gombra való kattintással a könyvelés megtörténik.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AD384C7-6665-4C42-BB72-079CD6899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594" y="1939627"/>
            <a:ext cx="8491040" cy="297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523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Fizetési határidők javítása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811275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fizetési határidők javítása</a:t>
            </a:r>
          </a:p>
          <a:p>
            <a:endParaRPr lang="hu-H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991 mp-ban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&lt;Bizonylat rovat-részletező-fizetési határidő egyenleg ellenőrzése &gt;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hibás tételként  jelenített meg néhány bizonylatot: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8510/2016/1 bizonylat ellenőrzése a 1423 mp-ban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5203568-4505-4AA8-8F16-1D108A31D30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42" y="2498560"/>
            <a:ext cx="5760720" cy="113665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FF0A3C2A-75CF-4ADB-A020-52227424D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399" y="3982998"/>
            <a:ext cx="7401393" cy="260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729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Fizetési határidők javítása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811275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8510/2016/1 bizonylaton csak egy tételnél szerepel a B405 rovatrend 2016.12.31 fizetési határidővel.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fizetési határidő helyesen került ezen a bizonylaton rögzítésre, ezért a 906 mp-ban le kell kérdezni  a 2016.12.31 fizetési határidővel, és a B405 rovatrendre rögzített tételeket. 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906 mp-ban B/K összesítő lekérése: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lekérdezés eredményeként látható, hogy a 11556/2016/6 bizonylaton szerepel a B405 rovatrenden K egyenlegbe 939.697 Ft. A két különböző bizonylaton lévő tételt össze kell vezetni egy bizonylatra.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2E5DE0DC-F61F-4E2F-B3A4-B0FB5628ED9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271002" y="4466364"/>
            <a:ext cx="5760720" cy="196405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467F2838-0E16-4ECA-99F6-74E05A517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257" y="2715946"/>
            <a:ext cx="7239700" cy="94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85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Fizetési határidők javítása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811275" cy="5324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Rendezés a 1423 mp-ban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11556/2016/6 bizonylatról átkönyveljük a tételt a 8510/2016/1 bizonylatra)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Lekönyvelést követően: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változott a bizonylat sorszáma, ill. az összege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B5B79848-F3ED-4303-9250-4E72F53302A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702763" y="5691157"/>
            <a:ext cx="3676650" cy="58102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F39E2D1-E8CE-4B33-BFCE-6B4ED35B6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844" y="1882203"/>
            <a:ext cx="6601746" cy="365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4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5324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351343 főkönyv nyitó adatai (98-as bizonylatnemen)  több követelésen kerültek rögzítésre – több  különböző bizonylaton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értékvesztés 35811134 főkönyv nyitó adatait is ellenőrizzük a 902 mp-ban és a 906 mp-ban is.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9798823-E37F-43BF-8A47-866F626DFAC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900381" y="2327611"/>
            <a:ext cx="5760720" cy="205549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DB985DA-E388-4BBC-A905-BD534FAE0E06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590040" y="5459380"/>
            <a:ext cx="9154160" cy="38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587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Fizetési határidők javítása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811275" cy="56323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tétel könyvelése megtörtént.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hibás tételek ismételt vizsgálata, már nem hozta hibásnak a 8510/2016/1* bizonylatot.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8D35C893-D4E9-45AD-93C7-865A0BC08BB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460631" y="5246339"/>
            <a:ext cx="5760720" cy="889635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170B1A5D-6C3B-4A89-A529-C00D12CF8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2757" y="1504390"/>
            <a:ext cx="6506483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982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>
                <a:solidFill>
                  <a:srgbClr val="1D84C7"/>
                </a:solidFill>
                <a:latin typeface="Arial Black" panose="020B0A04020102020204" pitchFamily="34" charset="0"/>
              </a:rPr>
              <a:t>Fizetési határidők javítása</a:t>
            </a:r>
            <a:endParaRPr lang="hu-HU" sz="24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811275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Gazdálkodási szakrendszer KASZPER moduljában </a:t>
            </a:r>
            <a:r>
              <a:rPr 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fizetési határidőt számos funkció használja</a:t>
            </a:r>
            <a:r>
              <a:rPr lang="hu-H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különböző kimutatások elkészítéséhez fontos, hogy ezeknek az adatoknak a rögzítése helyesen történjen meg.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8713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3420308" y="1654270"/>
            <a:ext cx="5351386" cy="3855279"/>
            <a:chOff x="3471959" y="784210"/>
            <a:chExt cx="5351386" cy="3855279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4023312" y="2979453"/>
              <a:ext cx="3635611" cy="1354217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hu-HU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Köszönöm</a:t>
              </a:r>
            </a:p>
            <a:p>
              <a:pPr algn="l"/>
              <a:r>
                <a:rPr lang="hu-HU" dirty="0">
                  <a:solidFill>
                    <a:srgbClr val="1E86C7"/>
                  </a:solidFill>
                  <a:latin typeface="Arial Black" panose="020B0A04020102020204" pitchFamily="34" charset="0"/>
                </a:rPr>
                <a:t>a figyelmet!</a:t>
              </a:r>
              <a:endParaRPr lang="en-US" dirty="0">
                <a:solidFill>
                  <a:srgbClr val="1E86C7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471959" y="2731625"/>
              <a:ext cx="63720" cy="1907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959" y="784210"/>
              <a:ext cx="5351386" cy="1334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5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A4330946-765F-4F02-98FC-3163CA7CDD19}"/>
              </a:ext>
            </a:extLst>
          </p:cNvPr>
          <p:cNvSpPr/>
          <p:nvPr/>
        </p:nvSpPr>
        <p:spPr>
          <a:xfrm>
            <a:off x="1460500" y="1218894"/>
            <a:ext cx="8785860" cy="52708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35811134 főkönyv nyitó adatai (98-as bizonylatnemen)  több követelésen kerültek rögzítésre – több  különböző bizonylaton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Szűrt eredmény összesítő ellenőrzése a főkönyvi kivonathoz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24168DA-E60A-454F-8708-8A3E8837E36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921320" y="2032000"/>
            <a:ext cx="5760720" cy="202374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F2798D5A-0D26-4450-9DC8-C3FEBF337A4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354600" y="4851172"/>
            <a:ext cx="488696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94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A7342FCA-B230-4CFD-949C-7206CDDB9980}"/>
              </a:ext>
            </a:extLst>
          </p:cNvPr>
          <p:cNvSpPr/>
          <p:nvPr/>
        </p:nvSpPr>
        <p:spPr>
          <a:xfrm>
            <a:off x="1562099" y="1166843"/>
            <a:ext cx="9884175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hu-HU" dirty="0"/>
              <a:t>Ha az adatok helyesbítését nem a nyitó tételeken szeretnénk rögzíteni, akkor</a:t>
            </a:r>
          </a:p>
          <a:p>
            <a:r>
              <a:rPr lang="hu-HU" dirty="0"/>
              <a:t>a 902 mp-ban módosítás előtt kérjünk le főkönyvi kivonatot – nem csak nyitó adatokra is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5C44F15-F85E-4CA7-A8AB-CD88C730C5E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383280" y="1801500"/>
            <a:ext cx="5760720" cy="2103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C4D64FAF-1302-4677-97F9-30E91B4B214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383280" y="4066540"/>
            <a:ext cx="5760720" cy="197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90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400" dirty="0">
                <a:solidFill>
                  <a:srgbClr val="1D84C7"/>
                </a:solidFill>
                <a:latin typeface="Arial Black" panose="020B0A04020102020204" pitchFamily="34" charset="0"/>
              </a:rPr>
              <a:t>Könyvelési tételek összevonása egy bizonylatra</a:t>
            </a: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4C946367-EBCF-4336-B256-EE9595866201}"/>
              </a:ext>
            </a:extLst>
          </p:cNvPr>
          <p:cNvSpPr/>
          <p:nvPr/>
        </p:nvSpPr>
        <p:spPr>
          <a:xfrm>
            <a:off x="745725" y="1166843"/>
            <a:ext cx="10377995" cy="5324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906 mp-ban korábban lekérdezett adatok közül a rendezéshez kiválasztott bizonylat sorszáma: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7510/2016/1 (erre a bizonylatra vezetjük át a tételeket)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rendezés lépései:</a:t>
            </a:r>
          </a:p>
          <a:p>
            <a:pPr lvl="1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1.) Először a 7511/2016/1 követelésen lévő 14.297.819 Ft összegű tételt vezetjük át, a</a:t>
            </a:r>
          </a:p>
          <a:p>
            <a:pPr lvl="1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2.) 7510/2016/1 bizonylatra, majd </a:t>
            </a:r>
          </a:p>
          <a:p>
            <a:pPr lvl="1"/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3.)  az értékvesztést rendezzük, ami a 7351/2016/1 bizonylaton szerepel.</a:t>
            </a: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D572312-C07F-4D4E-98DF-8B1658D29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616" y="3922067"/>
            <a:ext cx="7770662" cy="191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99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2858</Words>
  <Application>Microsoft Office PowerPoint</Application>
  <PresentationFormat>Szélesvásznú</PresentationFormat>
  <Paragraphs>922</Paragraphs>
  <Slides>62</Slides>
  <Notes>60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62</vt:i4>
      </vt:variant>
    </vt:vector>
  </HeadingPairs>
  <TitlesOfParts>
    <vt:vector size="69" baseType="lpstr">
      <vt:lpstr>Arial</vt:lpstr>
      <vt:lpstr>Arial Black</vt:lpstr>
      <vt:lpstr>Calibri</vt:lpstr>
      <vt:lpstr>Calibri Light</vt:lpstr>
      <vt:lpstr>Times New Roman</vt:lpstr>
      <vt:lpstr>Wingdings</vt:lpstr>
      <vt:lpstr>Office-téma</vt:lpstr>
      <vt:lpstr>PowerPoint-bemutató</vt:lpstr>
      <vt:lpstr>Könyvelési tételek összevonása egy bizonylatra</vt:lpstr>
      <vt:lpstr>Könyvelési tételek összevonása egy bizonylatra</vt:lpstr>
      <vt:lpstr>Könyvelési tételek összevonása egy bizonylatra</vt:lpstr>
      <vt:lpstr>Könyvelési tételek összevonása egy bizonylatra</vt:lpstr>
      <vt:lpstr>Könyvelési tételek összevonása egy bizonylatra</vt:lpstr>
      <vt:lpstr>Könyvelési tételek összevonása egy bizonylatra</vt:lpstr>
      <vt:lpstr>Könyvelési tételek összevonása egy bizonylatra</vt:lpstr>
      <vt:lpstr>Könyvelési tételek összevonása egy bizonylatra</vt:lpstr>
      <vt:lpstr>Könyvelési tételek összevonása egy bizonylatra</vt:lpstr>
      <vt:lpstr>Könyvelési tételek összevonása egy bizonylatra</vt:lpstr>
      <vt:lpstr>Könyvelési tételek összevonása egy bizonylatra</vt:lpstr>
      <vt:lpstr>Könyvelési tételek összevonása egy bizonylatra</vt:lpstr>
      <vt:lpstr>Könyvelési tételek összevonása egy bizonylatra</vt:lpstr>
      <vt:lpstr>Könyvelési tételek összevonása egy bizonylatra</vt:lpstr>
      <vt:lpstr>Könyvelési tételek összevonása egy bizonylatra</vt:lpstr>
      <vt:lpstr>Könyvelési tételek összevonása egy bizonylatra</vt:lpstr>
      <vt:lpstr>Könyvelési tételek összevonása egy bizonylatra</vt:lpstr>
      <vt:lpstr>Könyvelési tételek összevonása egy bizonylatra</vt:lpstr>
      <vt:lpstr>Könyvelési tételek összevonása egy bizonylatra</vt:lpstr>
      <vt:lpstr>Könyvelési tételek összevonása egy bizonylatra</vt:lpstr>
      <vt:lpstr>Könyvelési tételek összevonása egy bizonylatra</vt:lpstr>
      <vt:lpstr>Könyvelési tételek összevonása egy bizonylatra</vt:lpstr>
      <vt:lpstr>Könyvelési tételek összevonása egy bizonylatra</vt:lpstr>
      <vt:lpstr>Könyvelési tételek összevonása egy bizonylatra</vt:lpstr>
      <vt:lpstr>Könyvelési tételek összevonása egy bizonylatra</vt:lpstr>
      <vt:lpstr>Könyvelési tételek összevonása egy bizonylatra</vt:lpstr>
      <vt:lpstr>Könyvelési tételek összevonása egy bizonylatra</vt:lpstr>
      <vt:lpstr>Könyvelési tételek összevonása egy bizonylatra</vt:lpstr>
      <vt:lpstr>Könyvelési tételek összevonása egy bizonylatra</vt:lpstr>
      <vt:lpstr>Könyvelési tételek összevonása egy bizonylatra</vt:lpstr>
      <vt:lpstr>Könyvelési tételek összevonása egy bizonylatra</vt:lpstr>
      <vt:lpstr>Könyvelési tételek összevonása egy bizonylatra</vt:lpstr>
      <vt:lpstr>Könyvelési tételek összevonása egy bizonylatra</vt:lpstr>
      <vt:lpstr>PowerPoint-bemutató</vt:lpstr>
      <vt:lpstr>Könyvelési tételek összevonása egy bizonylatra Fizetési ütem javítása után, fizetési határidők rögzítése</vt:lpstr>
      <vt:lpstr>Könyvelési tételek összevonása egy bizonylatra Fizetési ütem javítása után, fizetési határidők rögzítése</vt:lpstr>
      <vt:lpstr>Könyvelési tételek összevonása egy bizonylatra Fizetési ütem javítása után, fizetési határidők rögzítése</vt:lpstr>
      <vt:lpstr>Könyvelési tételek összevonása egy bizonylatra Fizetési ütem javítása után, fizetési határidők rögzítése</vt:lpstr>
      <vt:lpstr>Könyvelési tételek összevonása egy bizonylatra Fizetési ütem javítása után, fizetési határidők rögzítése</vt:lpstr>
      <vt:lpstr>Könyvelési tételek összevonása egy bizonylatra Fizetési ütem javítása után, fizetési határidők rögzítése</vt:lpstr>
      <vt:lpstr>Könyvelési tételek összevonása egy bizonylatra Fizetési ütem javítása után, fizetési határidők rögzítése</vt:lpstr>
      <vt:lpstr>Könyvelési tételek összevonása egy bizonylatra Fizetési ütem javítása után, fizetési határidők rögzítése</vt:lpstr>
      <vt:lpstr>Könyvelési tételek összevonása egy bizonylatra Fizetési ütem javítása után, fizetési határidők rögzítése</vt:lpstr>
      <vt:lpstr>Könyvelési tételek összevonása egy bizonylatra Fizetési ütem javítása után, fizetési határidők rögzítése</vt:lpstr>
      <vt:lpstr>Könyvelési tételek összevonása egy bizonylatra Fizetési ütem javítása utáni rendezés</vt:lpstr>
      <vt:lpstr>Könyvelési tételek összevonása egy bizonylatra Fizetési ütem javítása után, fizetési határidők rögzítése</vt:lpstr>
      <vt:lpstr>Könyvelési tételek összevonása egy bizonylatra Fizetési ütem javítása után, fizetési határidők rögzítése </vt:lpstr>
      <vt:lpstr>Könyvelési tételek összevonása egy bizonylatra Fizetési ütem javítása után, fizetési határidők rögzítése</vt:lpstr>
      <vt:lpstr>Könyvelési tételek összevonása egy bizonylatra Fizetési ütem javítása után, fizetési határidők rögzítése</vt:lpstr>
      <vt:lpstr>Könyvelési tételek összevonása egy bizonylatra Fizetési ütem javítása után, fizetési határidők rögzítése</vt:lpstr>
      <vt:lpstr>Könyvelési tételek összevonása egy bizonylatra Fizetési ütem javítása után, fizetési határidők rögzítése</vt:lpstr>
      <vt:lpstr>Könyvelési tételek összevonása egy bizonylatra Fizetési ütem javítása után, fizetési határidők rögzítése</vt:lpstr>
      <vt:lpstr>Könyvelési tételek összevonása egy bizonylatra Fizetési ütem javítása után, fizetési határidők rögzítése</vt:lpstr>
      <vt:lpstr>Könyvelési tételek összevonása egy bizonylatra Fizetési ütem javítása után, fizetési határidők rögzítése</vt:lpstr>
      <vt:lpstr>Könyvelési tételek összevonása egy bizonylatra Fizetési ütem javítása után, fizetési határidők rögzítése</vt:lpstr>
      <vt:lpstr>Fizetési határidők javítása</vt:lpstr>
      <vt:lpstr>Fizetési határidők javítása</vt:lpstr>
      <vt:lpstr>Fizetési határidők javítása</vt:lpstr>
      <vt:lpstr>Fizetési határidők javítása</vt:lpstr>
      <vt:lpstr>Fizetési határidők javítása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2020-10-27T09:27:17Z</dcterms:created>
  <dcterms:modified xsi:type="dcterms:W3CDTF">2020-10-27T09:27:26Z</dcterms:modified>
</cp:coreProperties>
</file>