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notesMasterIdLst>
    <p:notesMasterId r:id="rId22"/>
  </p:notesMasterIdLst>
  <p:handoutMasterIdLst>
    <p:handoutMasterId r:id="rId23"/>
  </p:handoutMasterIdLst>
  <p:sldIdLst>
    <p:sldId id="257" r:id="rId2"/>
    <p:sldId id="290" r:id="rId3"/>
    <p:sldId id="356" r:id="rId4"/>
    <p:sldId id="357" r:id="rId5"/>
    <p:sldId id="360" r:id="rId6"/>
    <p:sldId id="359" r:id="rId7"/>
    <p:sldId id="361" r:id="rId8"/>
    <p:sldId id="362" r:id="rId9"/>
    <p:sldId id="374" r:id="rId10"/>
    <p:sldId id="363" r:id="rId11"/>
    <p:sldId id="365" r:id="rId12"/>
    <p:sldId id="366" r:id="rId13"/>
    <p:sldId id="367" r:id="rId14"/>
    <p:sldId id="368" r:id="rId15"/>
    <p:sldId id="369" r:id="rId16"/>
    <p:sldId id="371" r:id="rId17"/>
    <p:sldId id="372" r:id="rId18"/>
    <p:sldId id="373" r:id="rId19"/>
    <p:sldId id="370" r:id="rId20"/>
    <p:sldId id="261" r:id="rId21"/>
  </p:sldIdLst>
  <p:sldSz cx="12192000" cy="6858000"/>
  <p:notesSz cx="6742113" cy="987266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2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Szerző" initials="S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4C7"/>
    <a:srgbClr val="08B7A3"/>
    <a:srgbClr val="1E8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5652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>
        <p:guide orient="horz" pos="640"/>
        <p:guide pos="2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5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83EFB-B49B-4E3C-A73D-F5023EDB3074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60AD8-463B-4B6E-84AC-804788858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0601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4ADCA-CAEC-47DD-BEC7-90748EB31DB3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4212" y="4751220"/>
            <a:ext cx="539369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FCA-385D-4C5F-B044-35A7E1EB19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07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9F7CE-4BFC-47D1-B8A6-617E67BD3E6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080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9407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627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9362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27576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8588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1834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89058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666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93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9024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06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1663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7000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27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41105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8027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197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9109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C1FFCA-385D-4C5F-B044-35A7E1EB19D6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4274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789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61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70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90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553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69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154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9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06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3113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6F083-D969-4836-9ABA-945AAAE3EC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688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7A99C-C2D7-49C1-BA6B-C495163EDB90}" type="datetimeFigureOut">
              <a:rPr lang="hu-HU" smtClean="0"/>
              <a:t>2020. 10. 27.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6F083-D969-4836-9ABA-945AAAE3ECA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Rectangle 10"/>
          <p:cNvSpPr/>
          <p:nvPr userDrawn="1"/>
        </p:nvSpPr>
        <p:spPr>
          <a:xfrm>
            <a:off x="11042242" y="6477202"/>
            <a:ext cx="311558" cy="380798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latin typeface="Calibri Light" panose="020F0302020204030204" pitchFamily="34" charset="0"/>
            </a:endParaRPr>
          </a:p>
        </p:txBody>
      </p:sp>
      <p:sp>
        <p:nvSpPr>
          <p:cNvPr id="8" name="Rectangle 24"/>
          <p:cNvSpPr/>
          <p:nvPr userDrawn="1"/>
        </p:nvSpPr>
        <p:spPr>
          <a:xfrm rot="5400000">
            <a:off x="-2265919" y="2265919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1" y="0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Rectangle 24"/>
          <p:cNvSpPr/>
          <p:nvPr userDrawn="1"/>
        </p:nvSpPr>
        <p:spPr>
          <a:xfrm rot="5400000">
            <a:off x="-2265919" y="2284847"/>
            <a:ext cx="4692090" cy="160252"/>
          </a:xfrm>
          <a:prstGeom prst="rect">
            <a:avLst/>
          </a:prstGeom>
          <a:solidFill>
            <a:srgbClr val="6366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9"/>
          <p:cNvSpPr/>
          <p:nvPr userDrawn="1"/>
        </p:nvSpPr>
        <p:spPr>
          <a:xfrm>
            <a:off x="0" y="-8819"/>
            <a:ext cx="252381" cy="367301"/>
          </a:xfrm>
          <a:prstGeom prst="rect">
            <a:avLst/>
          </a:prstGeom>
          <a:solidFill>
            <a:srgbClr val="1884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5934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Csoportba foglalás 4"/>
          <p:cNvGrpSpPr/>
          <p:nvPr/>
        </p:nvGrpSpPr>
        <p:grpSpPr>
          <a:xfrm>
            <a:off x="2173837" y="784210"/>
            <a:ext cx="9600201" cy="5179532"/>
            <a:chOff x="2173837" y="784210"/>
            <a:chExt cx="9600201" cy="5179532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2355011" y="2837512"/>
              <a:ext cx="9419027" cy="1446550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hu-HU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ASP GAZD konzultációs nap</a:t>
              </a:r>
            </a:p>
            <a:p>
              <a:pPr algn="l"/>
              <a:r>
                <a:rPr lang="hu-HU" sz="2500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Elektronikus aláírások működésének bemutatása a GAZD rendszerben</a:t>
              </a:r>
              <a:endParaRPr lang="hu-HU" sz="2500" dirty="0">
                <a:solidFill>
                  <a:srgbClr val="1E86C7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3" name="Subtitle 2"/>
            <p:cNvSpPr txBox="1">
              <a:spLocks/>
            </p:cNvSpPr>
            <p:nvPr/>
          </p:nvSpPr>
          <p:spPr>
            <a:xfrm>
              <a:off x="2355011" y="5003264"/>
              <a:ext cx="1867884" cy="307777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hu-HU" sz="2000" i="1" dirty="0" smtClean="0">
                  <a:latin typeface="Calibri Light" panose="020F0302020204030204" pitchFamily="34" charset="0"/>
                </a:rPr>
                <a:t>2020</a:t>
              </a:r>
              <a:r>
                <a:rPr lang="hu-HU" sz="2000" i="1" dirty="0" smtClean="0">
                  <a:latin typeface="Calibri Light" panose="020F0302020204030204" pitchFamily="34" charset="0"/>
                </a:rPr>
                <a:t>. október 29. </a:t>
              </a:r>
              <a:endParaRPr lang="en-US" sz="2000" i="1" dirty="0">
                <a:latin typeface="Calibri Light" panose="020F0302020204030204" pitchFamily="34" charset="0"/>
              </a:endParaRPr>
            </a:p>
          </p:txBody>
        </p:sp>
        <p:sp>
          <p:nvSpPr>
            <p:cNvPr id="4" name="Téglalap 3"/>
            <p:cNvSpPr/>
            <p:nvPr/>
          </p:nvSpPr>
          <p:spPr>
            <a:xfrm>
              <a:off x="2173837" y="2731625"/>
              <a:ext cx="45719" cy="323211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7" name="Kép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  <p:pic>
        <p:nvPicPr>
          <p:cNvPr id="8" name="Picture 4">
            <a:extLst>
              <a:ext uri="{FF2B5EF4-FFF2-40B4-BE49-F238E27FC236}">
                <a16:creationId xmlns:a16="http://schemas.microsoft.com/office/drawing/2014/main" id="{3AA9540F-E081-452D-AC2E-3B137AB9F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884" y="784210"/>
            <a:ext cx="720080" cy="8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ABC327F-B4A4-43D2-8311-872AE4D268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6253" y="3312902"/>
            <a:ext cx="4755747" cy="35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7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9" name="Folyamatábra: Feldolgozás 8"/>
          <p:cNvSpPr/>
          <p:nvPr/>
        </p:nvSpPr>
        <p:spPr>
          <a:xfrm>
            <a:off x="60960" y="1532403"/>
            <a:ext cx="3204754" cy="4232671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123 </a:t>
            </a:r>
            <a:r>
              <a:rPr lang="hu-HU" sz="2000" b="1" dirty="0"/>
              <a:t>menüpont:</a:t>
            </a: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Bejövő elektronikus számla teljesítés igazolása: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Váltás elektronikus számlára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Elektronikus teljesítésigazolás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Aláírás után a számlatétel automatikusan kikerül a menüpontból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4"/>
          <a:srcRect r="-565" b="10446"/>
          <a:stretch/>
        </p:blipFill>
        <p:spPr>
          <a:xfrm>
            <a:off x="4241074" y="1070812"/>
            <a:ext cx="7602582" cy="291771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5"/>
          <a:srcRect l="1" r="122" b="17246"/>
          <a:stretch/>
        </p:blipFill>
        <p:spPr>
          <a:xfrm>
            <a:off x="3633821" y="4180114"/>
            <a:ext cx="8371294" cy="248194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1" name="Egyenes összekötő nyíllal 10"/>
          <p:cNvCxnSpPr/>
          <p:nvPr/>
        </p:nvCxnSpPr>
        <p:spPr>
          <a:xfrm flipH="1">
            <a:off x="8255727" y="3910149"/>
            <a:ext cx="1802673" cy="975360"/>
          </a:xfrm>
          <a:prstGeom prst="straightConnector1">
            <a:avLst/>
          </a:prstGeom>
          <a:ln w="57150">
            <a:solidFill>
              <a:srgbClr val="1D84C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37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9" name="Folyamatábra: Feldolgozás 8"/>
          <p:cNvSpPr/>
          <p:nvPr/>
        </p:nvSpPr>
        <p:spPr>
          <a:xfrm>
            <a:off x="60960" y="1218895"/>
            <a:ext cx="2926080" cy="1654934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Bejövő elektronikus számla </a:t>
            </a:r>
            <a:r>
              <a:rPr lang="hu-HU" sz="2000" b="1" dirty="0" err="1" smtClean="0"/>
              <a:t>listázása</a:t>
            </a:r>
            <a:r>
              <a:rPr lang="hu-HU" sz="2000" b="1" dirty="0" smtClean="0"/>
              <a:t>, letölthetősége: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1201 menüpont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444" y="1690311"/>
            <a:ext cx="9003219" cy="42135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24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7" name="Folyamatábra: Feldolgozás 6"/>
          <p:cNvSpPr/>
          <p:nvPr/>
        </p:nvSpPr>
        <p:spPr>
          <a:xfrm>
            <a:off x="200297" y="1149532"/>
            <a:ext cx="3204754" cy="5199016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>
                <a:solidFill>
                  <a:schemeClr val="tx1"/>
                </a:solidFill>
              </a:rPr>
              <a:t>Utalványrendelet elektronikus  érvényesítése és utalványozása</a:t>
            </a: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1522 menüpont:</a:t>
            </a: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err="1" smtClean="0"/>
              <a:t>Érvényesítői</a:t>
            </a:r>
            <a:r>
              <a:rPr lang="hu-HU" sz="2000" b="1" dirty="0" smtClean="0"/>
              <a:t> igazolás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/>
              <a:t>Váltás </a:t>
            </a:r>
            <a:r>
              <a:rPr lang="hu-HU" sz="2000" b="1" dirty="0" err="1" smtClean="0"/>
              <a:t>érvényesítői</a:t>
            </a:r>
            <a:r>
              <a:rPr lang="hu-HU" sz="2000" b="1" dirty="0" smtClean="0"/>
              <a:t> elektronikus igazolásra</a:t>
            </a:r>
            <a:endParaRPr lang="hu-HU" sz="2000" b="1" dirty="0"/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Elektronikus igazolás</a:t>
            </a:r>
            <a:endParaRPr lang="hu-HU" sz="2000" b="1" dirty="0"/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/>
              <a:t>Aláírás után </a:t>
            </a:r>
            <a:r>
              <a:rPr lang="hu-HU" sz="2000" b="1" dirty="0" smtClean="0"/>
              <a:t>az utalványrendelet </a:t>
            </a:r>
            <a:r>
              <a:rPr lang="hu-HU" sz="2000" b="1" dirty="0"/>
              <a:t>automatikusan </a:t>
            </a:r>
            <a:r>
              <a:rPr lang="hu-HU" sz="2000" b="1" dirty="0" smtClean="0"/>
              <a:t>átkerül 1523 menüpontba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Újra igazolás lehetősége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0630" y="1069404"/>
            <a:ext cx="4336156" cy="16917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143" y="3012923"/>
            <a:ext cx="8370320" cy="34101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7" name="Folyamatábra: Feldolgozás 6"/>
          <p:cNvSpPr/>
          <p:nvPr/>
        </p:nvSpPr>
        <p:spPr>
          <a:xfrm>
            <a:off x="113212" y="1218895"/>
            <a:ext cx="3126377" cy="2751399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1523 menüpont:</a:t>
            </a: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err="1" smtClean="0"/>
              <a:t>Utalványozói</a:t>
            </a:r>
            <a:r>
              <a:rPr lang="hu-HU" sz="2000" b="1" dirty="0" smtClean="0"/>
              <a:t> igazolás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/>
              <a:t>Váltás </a:t>
            </a:r>
            <a:r>
              <a:rPr lang="hu-HU" sz="2000" b="1" dirty="0" err="1" smtClean="0"/>
              <a:t>utalványozói</a:t>
            </a:r>
            <a:r>
              <a:rPr lang="hu-HU" sz="2000" b="1" dirty="0" smtClean="0"/>
              <a:t> elektronikus igazolásra</a:t>
            </a:r>
            <a:endParaRPr lang="hu-HU" sz="2000" b="1" dirty="0"/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Elektronikus igazolás</a:t>
            </a:r>
            <a:endParaRPr lang="hu-HU" sz="2000" b="1" dirty="0"/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Újra igazolás lehetősége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999" y="1016000"/>
            <a:ext cx="5712822" cy="295429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011" y="4031765"/>
            <a:ext cx="8368937" cy="274292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061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0" name="Folyamatábra: Feldolgozás 9"/>
          <p:cNvSpPr/>
          <p:nvPr/>
        </p:nvSpPr>
        <p:spPr>
          <a:xfrm>
            <a:off x="103494" y="1218895"/>
            <a:ext cx="2378449" cy="2551916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Elektronikusan igazolt utalványrendeletek </a:t>
            </a:r>
            <a:r>
              <a:rPr lang="hu-HU" sz="2000" b="1" dirty="0" err="1" smtClean="0"/>
              <a:t>listázása</a:t>
            </a:r>
            <a:r>
              <a:rPr lang="hu-HU" sz="2000" b="1" dirty="0" smtClean="0"/>
              <a:t>, letölthetősége: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1501 menüpont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140" y="1272298"/>
            <a:ext cx="9412927" cy="443181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69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7" name="Folyamatábra: Feldolgozás 6"/>
          <p:cNvSpPr/>
          <p:nvPr/>
        </p:nvSpPr>
        <p:spPr>
          <a:xfrm>
            <a:off x="191589" y="1628198"/>
            <a:ext cx="2368731" cy="3744991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>
                <a:solidFill>
                  <a:schemeClr val="tx1"/>
                </a:solidFill>
              </a:rPr>
              <a:t>Kimenő elektronikus számla készítése és igazolása</a:t>
            </a: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1310 </a:t>
            </a:r>
            <a:r>
              <a:rPr lang="hu-HU" sz="2000" b="1" dirty="0"/>
              <a:t>menüpont:</a:t>
            </a: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Kimenő elektronikus </a:t>
            </a:r>
            <a:r>
              <a:rPr lang="hu-HU" sz="2000" b="1" dirty="0"/>
              <a:t>számla </a:t>
            </a:r>
            <a:r>
              <a:rPr lang="hu-HU" sz="2000" b="1" dirty="0" smtClean="0"/>
              <a:t>készítése</a:t>
            </a:r>
            <a:endParaRPr lang="hu-HU" sz="2000" b="1" dirty="0"/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/>
              <a:t>E-számla </a:t>
            </a:r>
            <a:r>
              <a:rPr lang="hu-HU" sz="2000" b="1" dirty="0" smtClean="0"/>
              <a:t>jelölése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E-mail címmel rendelkező partner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9341" y="1279132"/>
            <a:ext cx="9360864" cy="44431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0289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8" name="Folyamatábra: Feldolgozás 7"/>
          <p:cNvSpPr/>
          <p:nvPr/>
        </p:nvSpPr>
        <p:spPr>
          <a:xfrm>
            <a:off x="191587" y="1086819"/>
            <a:ext cx="2804162" cy="4606835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1314 menüpont:</a:t>
            </a: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Elektronikus számla készítése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/>
              <a:t>Váltás </a:t>
            </a:r>
            <a:r>
              <a:rPr lang="hu-HU" sz="2000" b="1" dirty="0" smtClean="0"/>
              <a:t>elektronikus számlákra</a:t>
            </a:r>
            <a:endParaRPr lang="hu-HU" sz="2000" b="1" dirty="0"/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Iktatási információk megadás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Az IRAT végzi aláírást: a felhasználónak rendelkeznie kell elektronikus aláírási jogosultsággal az IRAT-</a:t>
            </a:r>
            <a:r>
              <a:rPr lang="hu-HU" sz="2000" b="1" dirty="0" err="1" smtClean="0"/>
              <a:t>ban</a:t>
            </a:r>
            <a:endParaRPr lang="hu-HU" sz="2000" b="1" dirty="0" smtClean="0"/>
          </a:p>
        </p:txBody>
      </p:sp>
      <p:pic>
        <p:nvPicPr>
          <p:cNvPr id="10" name="Kép 9"/>
          <p:cNvPicPr/>
          <p:nvPr/>
        </p:nvPicPr>
        <p:blipFill>
          <a:blip r:embed="rId4"/>
          <a:stretch>
            <a:fillRect/>
          </a:stretch>
        </p:blipFill>
        <p:spPr>
          <a:xfrm>
            <a:off x="3135086" y="1069404"/>
            <a:ext cx="8969828" cy="37116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054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pic>
        <p:nvPicPr>
          <p:cNvPr id="7" name="Kép 6"/>
          <p:cNvPicPr/>
          <p:nvPr/>
        </p:nvPicPr>
        <p:blipFill>
          <a:blip r:embed="rId4"/>
          <a:stretch>
            <a:fillRect/>
          </a:stretch>
        </p:blipFill>
        <p:spPr>
          <a:xfrm>
            <a:off x="714103" y="1069404"/>
            <a:ext cx="9292670" cy="56797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1346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8" name="Folyamatábra: Feldolgozás 7"/>
          <p:cNvSpPr/>
          <p:nvPr/>
        </p:nvSpPr>
        <p:spPr>
          <a:xfrm>
            <a:off x="191586" y="1086820"/>
            <a:ext cx="2882539" cy="2892998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1314 menüpont: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Az aláírás folyamata a háttérfolyamat jelzőben ellenőrizhető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Az elektronikus számla a 1314 menüpontból letölthető</a:t>
            </a:r>
            <a:endParaRPr lang="hu-HU" sz="2000" b="1" dirty="0"/>
          </a:p>
        </p:txBody>
      </p:sp>
      <p:pic>
        <p:nvPicPr>
          <p:cNvPr id="7" name="Kép 6"/>
          <p:cNvPicPr/>
          <p:nvPr/>
        </p:nvPicPr>
        <p:blipFill>
          <a:blip r:embed="rId4"/>
          <a:stretch>
            <a:fillRect/>
          </a:stretch>
        </p:blipFill>
        <p:spPr>
          <a:xfrm>
            <a:off x="3145971" y="1086819"/>
            <a:ext cx="8583850" cy="28929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Kép 8"/>
          <p:cNvPicPr/>
          <p:nvPr/>
        </p:nvPicPr>
        <p:blipFill>
          <a:blip r:embed="rId5"/>
          <a:stretch>
            <a:fillRect/>
          </a:stretch>
        </p:blipFill>
        <p:spPr>
          <a:xfrm>
            <a:off x="4739638" y="4033988"/>
            <a:ext cx="6574972" cy="8621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Kép 10"/>
          <p:cNvPicPr/>
          <p:nvPr/>
        </p:nvPicPr>
        <p:blipFill>
          <a:blip r:embed="rId6"/>
          <a:stretch>
            <a:fillRect/>
          </a:stretch>
        </p:blipFill>
        <p:spPr>
          <a:xfrm>
            <a:off x="111033" y="4896136"/>
            <a:ext cx="5645331" cy="192250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4" name="Egyenes összekötő nyíllal 3"/>
          <p:cNvCxnSpPr/>
          <p:nvPr/>
        </p:nvCxnSpPr>
        <p:spPr>
          <a:xfrm flipH="1">
            <a:off x="10058401" y="1314994"/>
            <a:ext cx="418010" cy="24209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nyíllal 11"/>
          <p:cNvCxnSpPr/>
          <p:nvPr/>
        </p:nvCxnSpPr>
        <p:spPr>
          <a:xfrm flipH="1">
            <a:off x="8133807" y="3892731"/>
            <a:ext cx="1924594" cy="55734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2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5149" y="5532436"/>
            <a:ext cx="2566851" cy="1325563"/>
          </a:xfrm>
          <a:solidFill>
            <a:srgbClr val="0070C0"/>
          </a:solidFill>
        </p:spPr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Kérdések?</a:t>
            </a:r>
            <a:endParaRPr lang="hu-HU" b="1" dirty="0">
              <a:solidFill>
                <a:schemeClr val="bg1"/>
              </a:solidFill>
            </a:endParaRPr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730850"/>
            <a:ext cx="4025537" cy="5072177"/>
          </a:xfrm>
          <a:ln w="28575">
            <a:solidFill>
              <a:schemeClr val="accent1"/>
            </a:solidFill>
          </a:ln>
        </p:spPr>
      </p:pic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9625149" y="0"/>
            <a:ext cx="2566851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mtClean="0">
                <a:solidFill>
                  <a:schemeClr val="bg1"/>
                </a:solidFill>
              </a:rPr>
              <a:t>Kérdések?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0" y="5532437"/>
            <a:ext cx="2566851" cy="1325563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dirty="0" smtClean="0">
                <a:solidFill>
                  <a:schemeClr val="bg1"/>
                </a:solidFill>
              </a:rPr>
              <a:t>Kérdések?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0" y="0"/>
            <a:ext cx="2566851" cy="13255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 smtClean="0">
                <a:solidFill>
                  <a:schemeClr val="bg1"/>
                </a:solidFill>
              </a:rPr>
              <a:t>Kérdések?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3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Bevezetés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56000" y="1148110"/>
            <a:ext cx="10734218" cy="3965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800" b="1" dirty="0" smtClean="0"/>
              <a:t>Elektronikus </a:t>
            </a:r>
            <a:r>
              <a:rPr lang="hu-HU" sz="2800" b="1" dirty="0"/>
              <a:t>aláírások működésének bemutatása a </a:t>
            </a:r>
            <a:r>
              <a:rPr lang="hu-HU" sz="2800" b="1" dirty="0" smtClean="0"/>
              <a:t>GAZD </a:t>
            </a:r>
            <a:r>
              <a:rPr lang="hu-HU" sz="2800" b="1" dirty="0"/>
              <a:t>rendszerben: </a:t>
            </a:r>
            <a:endParaRPr lang="hu-HU" sz="2800" b="1" dirty="0" smtClean="0"/>
          </a:p>
          <a:p>
            <a:pPr lvl="1" indent="-457200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K</a:t>
            </a:r>
            <a:r>
              <a:rPr lang="hu-HU" sz="2800" dirty="0" smtClean="0"/>
              <a:t>ötelezettségvállalások </a:t>
            </a:r>
            <a:r>
              <a:rPr lang="hu-HU" sz="2800" dirty="0"/>
              <a:t>pénzügyi </a:t>
            </a:r>
            <a:r>
              <a:rPr lang="hu-HU" sz="2800" dirty="0" smtClean="0"/>
              <a:t>ellenjegyzése, </a:t>
            </a:r>
            <a:r>
              <a:rPr lang="hu-HU" sz="2800" dirty="0" err="1" smtClean="0"/>
              <a:t>Ávr</a:t>
            </a:r>
            <a:r>
              <a:rPr lang="hu-HU" sz="2800" dirty="0" smtClean="0"/>
              <a:t>. 55.§ (4) </a:t>
            </a:r>
          </a:p>
          <a:p>
            <a:pPr lvl="1" indent="-457200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 smtClean="0"/>
              <a:t>Kötelezettségvállalások aláírása, </a:t>
            </a:r>
            <a:r>
              <a:rPr lang="hu-HU" sz="2800" dirty="0" err="1" smtClean="0"/>
              <a:t>Ávr</a:t>
            </a:r>
            <a:r>
              <a:rPr lang="hu-HU" sz="2800" dirty="0" smtClean="0"/>
              <a:t>. 52. § (9)</a:t>
            </a:r>
          </a:p>
          <a:p>
            <a:pPr lvl="1" indent="-457200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B</a:t>
            </a:r>
            <a:r>
              <a:rPr lang="hu-HU" sz="2800" dirty="0" smtClean="0"/>
              <a:t>ejövő </a:t>
            </a:r>
            <a:r>
              <a:rPr lang="hu-HU" sz="2800" dirty="0"/>
              <a:t>számla teljesítés </a:t>
            </a:r>
            <a:r>
              <a:rPr lang="hu-HU" sz="2800" dirty="0" smtClean="0"/>
              <a:t>igazolása</a:t>
            </a:r>
            <a:r>
              <a:rPr lang="hu-HU" sz="2800" dirty="0"/>
              <a:t> </a:t>
            </a:r>
            <a:r>
              <a:rPr lang="hu-HU" sz="2800" dirty="0" err="1" smtClean="0"/>
              <a:t>Ávr</a:t>
            </a:r>
            <a:r>
              <a:rPr lang="hu-HU" sz="2800" dirty="0" smtClean="0"/>
              <a:t>. 57. § (5)</a:t>
            </a:r>
          </a:p>
          <a:p>
            <a:pPr lvl="1" indent="-457200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 smtClean="0"/>
              <a:t>Utalványrendelet </a:t>
            </a:r>
            <a:r>
              <a:rPr lang="hu-HU" sz="2800" dirty="0"/>
              <a:t>elektronikus érvényesítése </a:t>
            </a:r>
            <a:r>
              <a:rPr lang="hu-HU" sz="2800" dirty="0" err="1" smtClean="0"/>
              <a:t>Ávr</a:t>
            </a:r>
            <a:r>
              <a:rPr lang="hu-HU" sz="2800" dirty="0"/>
              <a:t>. 58. § (6</a:t>
            </a:r>
            <a:r>
              <a:rPr lang="hu-HU" sz="2800" dirty="0" smtClean="0"/>
              <a:t>), </a:t>
            </a:r>
            <a:r>
              <a:rPr lang="hu-HU" sz="2800" dirty="0"/>
              <a:t>és </a:t>
            </a:r>
            <a:r>
              <a:rPr lang="hu-HU" sz="2800" dirty="0" smtClean="0"/>
              <a:t>utalványozása </a:t>
            </a:r>
            <a:r>
              <a:rPr lang="hu-HU" sz="2800" dirty="0" err="1" smtClean="0"/>
              <a:t>Ávr</a:t>
            </a:r>
            <a:r>
              <a:rPr lang="hu-HU" sz="2800" dirty="0" smtClean="0"/>
              <a:t>. 59. § (2)</a:t>
            </a:r>
          </a:p>
          <a:p>
            <a:pPr lvl="1" indent="-457200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800" dirty="0"/>
              <a:t>E</a:t>
            </a:r>
            <a:r>
              <a:rPr lang="hu-HU" sz="2800" dirty="0" smtClean="0"/>
              <a:t>lektronikus kimenő számla készítése, igazolása</a:t>
            </a:r>
          </a:p>
        </p:txBody>
      </p:sp>
    </p:spTree>
    <p:extLst>
      <p:ext uri="{BB962C8B-B14F-4D97-AF65-F5344CB8AC3E}">
        <p14:creationId xmlns:p14="http://schemas.microsoft.com/office/powerpoint/2010/main" val="234854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soportba foglalás 1"/>
          <p:cNvGrpSpPr/>
          <p:nvPr/>
        </p:nvGrpSpPr>
        <p:grpSpPr>
          <a:xfrm>
            <a:off x="1689463" y="1001486"/>
            <a:ext cx="7323908" cy="4502567"/>
            <a:chOff x="3471959" y="784210"/>
            <a:chExt cx="5561632" cy="3855279"/>
          </a:xfrm>
        </p:grpSpPr>
        <p:sp>
          <p:nvSpPr>
            <p:cNvPr id="8" name="Title 1"/>
            <p:cNvSpPr txBox="1">
              <a:spLocks/>
            </p:cNvSpPr>
            <p:nvPr/>
          </p:nvSpPr>
          <p:spPr>
            <a:xfrm>
              <a:off x="3535679" y="2308761"/>
              <a:ext cx="5497912" cy="1159535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hu-HU" dirty="0" smtClean="0">
                  <a:solidFill>
                    <a:srgbClr val="1E86C7"/>
                  </a:solidFill>
                  <a:latin typeface="Arial Black" panose="020B0A04020102020204" pitchFamily="34" charset="0"/>
                </a:rPr>
                <a:t>Köszönöm megtisztelő figyelmüket!</a:t>
              </a:r>
            </a:p>
          </p:txBody>
        </p:sp>
        <p:sp>
          <p:nvSpPr>
            <p:cNvPr id="11" name="Téglalap 10"/>
            <p:cNvSpPr/>
            <p:nvPr/>
          </p:nvSpPr>
          <p:spPr>
            <a:xfrm>
              <a:off x="3471959" y="2731625"/>
              <a:ext cx="63720" cy="190786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pic>
          <p:nvPicPr>
            <p:cNvPr id="6" name="Kép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1959" y="784210"/>
              <a:ext cx="5351386" cy="13340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5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38583" y="1104567"/>
            <a:ext cx="5117189" cy="1078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800" b="1" dirty="0" smtClean="0"/>
              <a:t>Jogosítási és egyéb beállítások:</a:t>
            </a:r>
          </a:p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endParaRPr lang="hu-HU" sz="2800" b="1" dirty="0" smtClean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115" y="1315109"/>
            <a:ext cx="6550548" cy="17518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Folyamatábra: Feldolgozás 6"/>
          <p:cNvSpPr/>
          <p:nvPr/>
        </p:nvSpPr>
        <p:spPr>
          <a:xfrm>
            <a:off x="1132740" y="1828066"/>
            <a:ext cx="2651538" cy="1078419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Felhasználói szerepkör beállítása a felhasználókezelőben</a:t>
            </a:r>
            <a:endParaRPr lang="hu-HU" dirty="0"/>
          </a:p>
        </p:txBody>
      </p:sp>
      <p:sp>
        <p:nvSpPr>
          <p:cNvPr id="5" name="Jobbra nyíl 4"/>
          <p:cNvSpPr/>
          <p:nvPr/>
        </p:nvSpPr>
        <p:spPr>
          <a:xfrm>
            <a:off x="4113948" y="2037412"/>
            <a:ext cx="1314995" cy="56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Folyamatábra: Feldolgozás 8"/>
          <p:cNvSpPr/>
          <p:nvPr/>
        </p:nvSpPr>
        <p:spPr>
          <a:xfrm>
            <a:off x="1132740" y="3572669"/>
            <a:ext cx="2651538" cy="1078419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2261 menüpont: intézményi szintű aláírási jogosultság beállítása</a:t>
            </a:r>
          </a:p>
        </p:txBody>
      </p:sp>
      <p:sp>
        <p:nvSpPr>
          <p:cNvPr id="10" name="Folyamatábra: Feldolgozás 9"/>
          <p:cNvSpPr/>
          <p:nvPr/>
        </p:nvSpPr>
        <p:spPr>
          <a:xfrm>
            <a:off x="1132740" y="5374634"/>
            <a:ext cx="2651538" cy="1078419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221 menüpont: Elektronikus aláírás használata?</a:t>
            </a:r>
            <a:endParaRPr lang="hu-HU" dirty="0"/>
          </a:p>
        </p:txBody>
      </p:sp>
      <p:sp>
        <p:nvSpPr>
          <p:cNvPr id="12" name="Jobbra nyíl 11"/>
          <p:cNvSpPr/>
          <p:nvPr/>
        </p:nvSpPr>
        <p:spPr>
          <a:xfrm>
            <a:off x="4113948" y="3941048"/>
            <a:ext cx="1314995" cy="56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2115" y="5575105"/>
            <a:ext cx="5044877" cy="73158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Jobbra nyíl 13"/>
          <p:cNvSpPr/>
          <p:nvPr/>
        </p:nvSpPr>
        <p:spPr>
          <a:xfrm>
            <a:off x="4113948" y="5575105"/>
            <a:ext cx="1314995" cy="560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2115" y="3321283"/>
            <a:ext cx="6222373" cy="19985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66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8" name="Folyamatábra: Feldolgozás 17"/>
          <p:cNvSpPr/>
          <p:nvPr/>
        </p:nvSpPr>
        <p:spPr>
          <a:xfrm>
            <a:off x="162045" y="1123406"/>
            <a:ext cx="4397203" cy="4198160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Kötelezettségvállalás/követelés elektronikus pénzügyi ellenjegyzése és kötelezettségvállaló általi </a:t>
            </a:r>
            <a:r>
              <a:rPr lang="hu-HU" sz="2000" b="1" dirty="0" smtClean="0">
                <a:solidFill>
                  <a:schemeClr val="tx1"/>
                </a:solidFill>
              </a:rPr>
              <a:t>aláírása</a:t>
            </a:r>
          </a:p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hu-HU" sz="2000" b="1" dirty="0" smtClean="0"/>
              <a:t>112 menüpont</a:t>
            </a:r>
          </a:p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000" b="1" dirty="0" smtClean="0"/>
              <a:t>Elektronikusan </a:t>
            </a:r>
            <a:r>
              <a:rPr lang="hu-HU" sz="2000" b="1" dirty="0"/>
              <a:t>aláírt alapdokumentum</a:t>
            </a:r>
            <a:r>
              <a:rPr lang="hu-HU" sz="2000" b="1" dirty="0" smtClean="0"/>
              <a:t>:</a:t>
            </a:r>
          </a:p>
          <a:p>
            <a:pPr marL="342900" lvl="1" indent="-342900" algn="just">
              <a:lnSpc>
                <a:spcPts val="2600"/>
              </a:lnSpc>
              <a:buFont typeface="Wingdings" panose="05000000000000000000" pitchFamily="2" charset="2"/>
              <a:buChar char="Ø"/>
              <a:defRPr/>
            </a:pPr>
            <a:r>
              <a:rPr lang="hu-HU" sz="2000" b="1" dirty="0"/>
              <a:t>IRAT szakrendszerből átemelve</a:t>
            </a:r>
          </a:p>
          <a:p>
            <a:pPr marL="342900" lvl="1" indent="-342900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/>
              <a:t>„Kézi” </a:t>
            </a:r>
            <a:r>
              <a:rPr lang="hu-HU" sz="2000" b="1" dirty="0" smtClean="0"/>
              <a:t>feltöltés</a:t>
            </a:r>
          </a:p>
          <a:p>
            <a:pPr marL="0" lvl="1" algn="just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hu-HU" sz="2000" b="1" dirty="0"/>
              <a:t>Elektronikus aláírás a GAZD rendszerben</a:t>
            </a:r>
            <a:r>
              <a:rPr lang="hu-HU" sz="2000" b="1" dirty="0" smtClean="0"/>
              <a:t>?</a:t>
            </a:r>
            <a:endParaRPr lang="hu-HU" sz="2000" b="1" dirty="0"/>
          </a:p>
        </p:txBody>
      </p:sp>
      <p:pic>
        <p:nvPicPr>
          <p:cNvPr id="19" name="Kép 18"/>
          <p:cNvPicPr/>
          <p:nvPr/>
        </p:nvPicPr>
        <p:blipFill>
          <a:blip r:embed="rId4"/>
          <a:stretch>
            <a:fillRect/>
          </a:stretch>
        </p:blipFill>
        <p:spPr>
          <a:xfrm>
            <a:off x="5695405" y="1695266"/>
            <a:ext cx="5006804" cy="18897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5405" y="5321565"/>
            <a:ext cx="4587638" cy="12574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5405" y="3767395"/>
            <a:ext cx="5255953" cy="13718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26" name="Egyenes összekötő nyíllal 25"/>
          <p:cNvCxnSpPr/>
          <p:nvPr/>
        </p:nvCxnSpPr>
        <p:spPr>
          <a:xfrm flipV="1">
            <a:off x="3953691" y="2778035"/>
            <a:ext cx="3413760" cy="80336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nyíllal 27"/>
          <p:cNvCxnSpPr/>
          <p:nvPr/>
        </p:nvCxnSpPr>
        <p:spPr>
          <a:xfrm>
            <a:off x="2238103" y="4156317"/>
            <a:ext cx="3857896" cy="52700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1715589" y="5108463"/>
            <a:ext cx="4066902" cy="1248794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008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18" name="Folyamatábra: Feldolgozás 17"/>
          <p:cNvSpPr/>
          <p:nvPr/>
        </p:nvSpPr>
        <p:spPr>
          <a:xfrm>
            <a:off x="165463" y="1218895"/>
            <a:ext cx="3370218" cy="4101738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1121 menüpont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Váltás elektronikus köv./</a:t>
            </a:r>
            <a:r>
              <a:rPr lang="hu-HU" sz="2000" b="1" dirty="0" err="1" smtClean="0"/>
              <a:t>köt.váll-ra</a:t>
            </a:r>
            <a:endParaRPr lang="hu-HU" sz="2000" b="1" dirty="0" smtClean="0"/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Elektronikus pénzügyi ellenjegyzés és kötelezettségvállalás </a:t>
            </a:r>
            <a:endParaRPr lang="hu-HU" sz="2000" b="1" dirty="0"/>
          </a:p>
          <a:p>
            <a:pPr marL="342900" lvl="1" indent="-342900">
              <a:spcBef>
                <a:spcPts val="600"/>
              </a:spcBef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Egy </a:t>
            </a:r>
            <a:r>
              <a:rPr lang="hu-HU" sz="2000" b="1" dirty="0" err="1" smtClean="0"/>
              <a:t>köv</a:t>
            </a:r>
            <a:r>
              <a:rPr lang="hu-HU" sz="2000" b="1" dirty="0" smtClean="0"/>
              <a:t>/</a:t>
            </a:r>
            <a:r>
              <a:rPr lang="hu-HU" sz="2000" b="1" dirty="0" err="1" smtClean="0"/>
              <a:t>kötváll</a:t>
            </a:r>
            <a:r>
              <a:rPr lang="hu-HU" sz="2000" b="1" dirty="0" smtClean="0"/>
              <a:t>. többszöri elektronikus aláírással való ellátásának lehetősége 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Munkafolyamat lezárása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313" y="1069404"/>
            <a:ext cx="5358103" cy="15750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3089" y="3656905"/>
            <a:ext cx="8495375" cy="277773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Lefelé nyíl 7"/>
          <p:cNvSpPr/>
          <p:nvPr/>
        </p:nvSpPr>
        <p:spPr>
          <a:xfrm>
            <a:off x="7489372" y="2697812"/>
            <a:ext cx="722811" cy="905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50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316" y="3470277"/>
            <a:ext cx="8212182" cy="252138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844" y="4630865"/>
            <a:ext cx="9210223" cy="2033151"/>
          </a:xfrm>
          <a:prstGeom prst="rect">
            <a:avLst/>
          </a:prstGeom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18" y="1067670"/>
            <a:ext cx="8753846" cy="240260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9" name="Egyenes összekötő nyíllal 18"/>
          <p:cNvCxnSpPr/>
          <p:nvPr/>
        </p:nvCxnSpPr>
        <p:spPr>
          <a:xfrm flipH="1">
            <a:off x="2090058" y="4998720"/>
            <a:ext cx="8523022" cy="115824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76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9" name="Folyamatábra: Feldolgozás 8"/>
          <p:cNvSpPr/>
          <p:nvPr/>
        </p:nvSpPr>
        <p:spPr>
          <a:xfrm>
            <a:off x="113212" y="2567280"/>
            <a:ext cx="2917372" cy="1734756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Elektronikus köv./</a:t>
            </a:r>
            <a:r>
              <a:rPr lang="hu-HU" sz="2000" b="1" dirty="0" err="1" smtClean="0"/>
              <a:t>kötváll</a:t>
            </a:r>
            <a:r>
              <a:rPr lang="hu-HU" sz="2000" b="1" dirty="0" smtClean="0"/>
              <a:t>. </a:t>
            </a:r>
            <a:r>
              <a:rPr lang="hu-HU" sz="2000" b="1" dirty="0" err="1" smtClean="0"/>
              <a:t>listázása</a:t>
            </a:r>
            <a:r>
              <a:rPr lang="hu-HU" sz="2000" b="1" dirty="0" smtClean="0"/>
              <a:t>, letölthetősége: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112 menüpont</a:t>
            </a:r>
          </a:p>
          <a:p>
            <a:pPr marL="342900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114 menüpont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3359" y="1054203"/>
            <a:ext cx="4632961" cy="20399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591" y="3576371"/>
            <a:ext cx="7636100" cy="312640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4" name="Egyenes összekötő nyíllal 13"/>
          <p:cNvCxnSpPr/>
          <p:nvPr/>
        </p:nvCxnSpPr>
        <p:spPr>
          <a:xfrm flipV="1">
            <a:off x="2246811" y="2690949"/>
            <a:ext cx="3500846" cy="88542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246811" y="4066903"/>
            <a:ext cx="8656320" cy="16807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35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" y="3431175"/>
            <a:ext cx="7590496" cy="3108961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192" y="1064404"/>
            <a:ext cx="5772785" cy="2471276"/>
          </a:xfrm>
          <a:prstGeom prst="rect">
            <a:avLst/>
          </a:prstGeom>
          <a:ln w="28575">
            <a:solidFill>
              <a:srgbClr val="1D84C7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4301" y="1016000"/>
            <a:ext cx="4695520" cy="4282659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2507" y="4202797"/>
            <a:ext cx="3556567" cy="257328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cxnSp>
        <p:nvCxnSpPr>
          <p:cNvPr id="13" name="Egyenes összekötő nyíllal 12"/>
          <p:cNvCxnSpPr/>
          <p:nvPr/>
        </p:nvCxnSpPr>
        <p:spPr>
          <a:xfrm flipH="1" flipV="1">
            <a:off x="1602378" y="3117670"/>
            <a:ext cx="679268" cy="2229393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V="1">
            <a:off x="2281646" y="2582610"/>
            <a:ext cx="5197464" cy="2950855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gyenes összekötő nyíllal 17"/>
          <p:cNvCxnSpPr/>
          <p:nvPr/>
        </p:nvCxnSpPr>
        <p:spPr>
          <a:xfrm>
            <a:off x="2534194" y="5835693"/>
            <a:ext cx="3526972" cy="26901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48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016000"/>
          </a:xfrm>
          <a:noFill/>
          <a:ln>
            <a:noFill/>
          </a:ln>
          <a:effectLst>
            <a:reflection endPos="0" dir="5400000" sy="-100000" algn="bl" rotWithShape="0"/>
          </a:effectLst>
        </p:spPr>
        <p:txBody>
          <a:bodyPr wrap="square" lIns="46800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Elektronikus aláírások működésének</a:t>
            </a:r>
            <a:b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</a:br>
            <a:r>
              <a:rPr lang="hu-HU" sz="2800" dirty="0" smtClean="0">
                <a:solidFill>
                  <a:srgbClr val="1D84C7"/>
                </a:solidFill>
                <a:latin typeface="Arial Black" panose="020B0A04020102020204" pitchFamily="34" charset="0"/>
              </a:rPr>
              <a:t>bemutatása a GAZD rendszerben</a:t>
            </a:r>
            <a:endParaRPr lang="hu-HU" sz="2800" dirty="0">
              <a:solidFill>
                <a:srgbClr val="1D84C7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Egyenes összekötő 14"/>
          <p:cNvCxnSpPr/>
          <p:nvPr/>
        </p:nvCxnSpPr>
        <p:spPr>
          <a:xfrm>
            <a:off x="462179" y="1016000"/>
            <a:ext cx="11267642" cy="0"/>
          </a:xfrm>
          <a:prstGeom prst="line">
            <a:avLst/>
          </a:prstGeom>
          <a:ln w="1905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339" y="256299"/>
            <a:ext cx="2233482" cy="556806"/>
          </a:xfrm>
          <a:prstGeom prst="rect">
            <a:avLst/>
          </a:prstGeom>
        </p:spPr>
      </p:pic>
      <p:sp>
        <p:nvSpPr>
          <p:cNvPr id="9" name="Folyamatábra: Feldolgozás 8"/>
          <p:cNvSpPr/>
          <p:nvPr/>
        </p:nvSpPr>
        <p:spPr>
          <a:xfrm>
            <a:off x="200297" y="1218894"/>
            <a:ext cx="3204754" cy="3178935"/>
          </a:xfrm>
          <a:prstGeom prst="flowChartProcess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>
                <a:solidFill>
                  <a:schemeClr val="tx1"/>
                </a:solidFill>
              </a:rPr>
              <a:t>Bejövő </a:t>
            </a:r>
            <a:r>
              <a:rPr lang="hu-HU" sz="2000" b="1" dirty="0" smtClean="0">
                <a:solidFill>
                  <a:schemeClr val="tx1"/>
                </a:solidFill>
              </a:rPr>
              <a:t>számla elektronikus  </a:t>
            </a:r>
            <a:r>
              <a:rPr lang="hu-HU" sz="2000" b="1" dirty="0">
                <a:solidFill>
                  <a:schemeClr val="tx1"/>
                </a:solidFill>
              </a:rPr>
              <a:t>teljesítés igazolása</a:t>
            </a:r>
            <a:endParaRPr lang="hu-HU" sz="2000" b="1" dirty="0" smtClean="0">
              <a:solidFill>
                <a:schemeClr val="tx1"/>
              </a:solidFill>
            </a:endParaRP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121 </a:t>
            </a:r>
            <a:r>
              <a:rPr lang="hu-HU" sz="2000" b="1" dirty="0"/>
              <a:t>menüpont:</a:t>
            </a:r>
          </a:p>
          <a:p>
            <a:pPr marL="0" lvl="1" algn="just">
              <a:spcAft>
                <a:spcPts val="1200"/>
              </a:spcAft>
              <a:defRPr/>
            </a:pPr>
            <a:r>
              <a:rPr lang="hu-HU" sz="2000" b="1" dirty="0" smtClean="0"/>
              <a:t>Bejövő elektronikus számla érkeztetése</a:t>
            </a:r>
          </a:p>
          <a:p>
            <a:pPr marL="342900" lvl="1" indent="-34290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E-számla jelölése</a:t>
            </a:r>
          </a:p>
          <a:p>
            <a:pPr marL="342900" lvl="1" indent="-342900">
              <a:buFont typeface="Wingdings" panose="05000000000000000000" pitchFamily="2" charset="2"/>
              <a:buChar char="Ø"/>
              <a:defRPr/>
            </a:pPr>
            <a:r>
              <a:rPr lang="hu-HU" sz="2000" b="1" dirty="0" smtClean="0"/>
              <a:t>1 db PDF fájl csatolása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331" y="1069404"/>
            <a:ext cx="7689668" cy="41293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501" y="5323054"/>
            <a:ext cx="6088908" cy="140220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925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496</Words>
  <Application>Microsoft Office PowerPoint</Application>
  <PresentationFormat>Szélesvásznú</PresentationFormat>
  <Paragraphs>108</Paragraphs>
  <Slides>20</Slides>
  <Notes>20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Wingdings</vt:lpstr>
      <vt:lpstr>Office-téma</vt:lpstr>
      <vt:lpstr>PowerPoint-bemutató</vt:lpstr>
      <vt:lpstr>Bevezetés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Elektronikus aláírások működésének bemutatása a GAZD rendszerben</vt:lpstr>
      <vt:lpstr>Kérdések?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2020-10-27T09:05:43Z</dcterms:created>
  <dcterms:modified xsi:type="dcterms:W3CDTF">2020-10-27T09:21:23Z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