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8" r:id="rId3"/>
    <p:sldId id="337" r:id="rId4"/>
    <p:sldId id="348" r:id="rId5"/>
    <p:sldId id="338" r:id="rId6"/>
    <p:sldId id="344" r:id="rId7"/>
    <p:sldId id="349" r:id="rId8"/>
    <p:sldId id="339" r:id="rId9"/>
    <p:sldId id="346" r:id="rId10"/>
    <p:sldId id="340" r:id="rId11"/>
    <p:sldId id="351" r:id="rId12"/>
    <p:sldId id="347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41" r:id="rId21"/>
    <p:sldId id="350" r:id="rId22"/>
    <p:sldId id="353" r:id="rId23"/>
    <p:sldId id="354" r:id="rId24"/>
    <p:sldId id="355" r:id="rId25"/>
    <p:sldId id="320" r:id="rId26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00"/>
    <a:srgbClr val="1D84C7"/>
    <a:srgbClr val="1E86C7"/>
    <a:srgbClr val="003300"/>
    <a:srgbClr val="08B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4" autoAdjust="0"/>
    <p:restoredTop sz="84327" autoAdjust="0"/>
  </p:normalViewPr>
  <p:slideViewPr>
    <p:cSldViewPr snapToGrid="0">
      <p:cViewPr varScale="1">
        <p:scale>
          <a:sx n="74" d="100"/>
          <a:sy n="74" d="100"/>
        </p:scale>
        <p:origin x="1195" y="6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82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74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870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3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404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811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10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61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901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000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865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165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140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1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47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190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82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6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01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26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27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5207-EC30-45BF-B1FC-A3D9DC87F6A8}" type="datetime1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2005-8E6E-4E5B-A9C9-3E1289276D52}" type="datetime1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440A-2271-4D5D-A285-C43BD3F3E36C}" type="datetime1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ABAB-40DF-4142-BF88-5D6CCC327117}" type="datetime1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ECE3-4834-41AD-B6DF-FD8DD11BD195}" type="datetime1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7CA-D69E-4583-9413-C17F51FE9438}" type="datetime1">
              <a:rPr lang="hu-HU" smtClean="0"/>
              <a:t>2021. 01. 18.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74C4-EA31-422E-B736-6063976241D7}" type="datetime1">
              <a:rPr lang="hu-HU" smtClean="0"/>
              <a:t>2021. 01. 18.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2637-D372-4510-BEEE-8DBE62C82FB9}" type="datetime1">
              <a:rPr lang="hu-HU" smtClean="0"/>
              <a:t>2021. 01. 18.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0073-9CE6-40DB-AA5B-34A616A95CAB}" type="datetime1">
              <a:rPr lang="hu-HU" smtClean="0"/>
              <a:t>2021. 01. 18.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571F-D1E5-4E8B-A5AE-AD71AF350026}" type="datetime1">
              <a:rPr lang="hu-HU" smtClean="0"/>
              <a:t>2021. 01. 18.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D7BB-12A3-42DF-88FE-A49A4CA1C736}" type="datetime1">
              <a:rPr lang="hu-HU" smtClean="0"/>
              <a:t>2021. 01. 18.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A21F-4931-43E5-8D2A-A9BBEA19BAAF}" type="datetime1">
              <a:rPr lang="hu-HU" smtClean="0"/>
              <a:t>2021. 01. 18.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szamla.nav.gov.hu/tajekoztatas_a_szamlaadatszolgaltat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nav.gov.hu/nav/ado/afa/Online_Szamla__Marciu20201216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onlineszamla.nav.gov.hu/home" TargetMode="Externa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1375794" y="784210"/>
            <a:ext cx="10364689" cy="5179532"/>
            <a:chOff x="2173837" y="784210"/>
            <a:chExt cx="9566646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21456" y="3350026"/>
              <a:ext cx="9419027" cy="110799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b="1" dirty="0">
                  <a:solidFill>
                    <a:srgbClr val="1E86C7"/>
                  </a:solidFill>
                  <a:latin typeface="+mn-lt"/>
                </a:rPr>
                <a:t>A NAV Online Számla rendszerrel való kapcsolat tudnivalói 2021-ben</a:t>
              </a: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60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8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BBE77-68FC-48EF-99F5-7A9C8FAADA71}"/>
              </a:ext>
            </a:extLst>
          </p:cNvPr>
          <p:cNvSpPr txBox="1">
            <a:spLocks/>
          </p:cNvSpPr>
          <p:nvPr/>
        </p:nvSpPr>
        <p:spPr>
          <a:xfrm>
            <a:off x="4071939" y="2649757"/>
            <a:ext cx="6180209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1E86C7"/>
                </a:solidFill>
                <a:latin typeface="+mn-lt"/>
              </a:rPr>
              <a:t>ASP Gazdálkodási szakrendszer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3163592-0117-49D0-8863-D682D176F418}"/>
              </a:ext>
            </a:extLst>
          </p:cNvPr>
          <p:cNvSpPr txBox="1">
            <a:spLocks/>
          </p:cNvSpPr>
          <p:nvPr/>
        </p:nvSpPr>
        <p:spPr>
          <a:xfrm>
            <a:off x="4624688" y="5372059"/>
            <a:ext cx="2292294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2021. január 19.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192F44-123B-44AB-8F57-7305AA87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</a:t>
            </a:fld>
            <a:endParaRPr lang="hu-HU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6D4CC9E-E461-45E3-834E-77873342E038}"/>
              </a:ext>
            </a:extLst>
          </p:cNvPr>
          <p:cNvSpPr txBox="1">
            <a:spLocks/>
          </p:cNvSpPr>
          <p:nvPr/>
        </p:nvSpPr>
        <p:spPr>
          <a:xfrm>
            <a:off x="310813" y="6282261"/>
            <a:ext cx="4598951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i="1" dirty="0">
                <a:solidFill>
                  <a:srgbClr val="7030A0"/>
                </a:solidFill>
                <a:latin typeface="Calibri Light" panose="020F0302020204030204" pitchFamily="34" charset="0"/>
              </a:rPr>
              <a:t>A prezentáció az IdomSoft Zrt. tulajdonát képezi, szerzői jog védi. </a:t>
            </a:r>
            <a:endParaRPr lang="en-US" sz="1400" b="1" i="1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Mire figyeljünk? – 1.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10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813DA12-F1ED-47B6-9739-665F3E5A8B73}"/>
              </a:ext>
            </a:extLst>
          </p:cNvPr>
          <p:cNvSpPr/>
          <p:nvPr/>
        </p:nvSpPr>
        <p:spPr>
          <a:xfrm>
            <a:off x="571745" y="1272299"/>
            <a:ext cx="110485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000" b="1" dirty="0">
                <a:solidFill>
                  <a:srgbClr val="006600"/>
                </a:solidFill>
                <a:cs typeface="Helvetica" pitchFamily="34" charset="0"/>
                <a:sym typeface="Wingdings" panose="05000000000000000000" pitchFamily="2" charset="2"/>
              </a:rPr>
              <a:t>Melyek azok a fontos tudnivalók, amelyeket figyelembe kell venni, mielőtt bármilyen hibajavításhoz hozzákezdünk?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Egyes javítási módok, amelyek 2020-ban beváltak, azok most a 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verzióeltérések miatt nem alkalmazhatóak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– pl. előzményszámlák utólagos felrögzítése.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Hasonló esetek eltérő javítást igényelhetnek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, mivel eltérő lehet az, hogy mi van a NAV oldalon, valamint befolyásolhatja az is, hogy pl. más számlázó rendszerből készített számlák milyen verzióval kerülnek be.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Ha 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NAV karbantartási idő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alatt készítünk számlákat, akkor azok átmenetileg nem jutnak be a NAV-hoz, &lt;Feladásra vár&gt; vagy „Hálózati kommunikációs hiba” miatt &lt;Feladási hiba&gt;  állapotba kerülnek. Ilyenkor nem kell semmit tenni, az üzemszünet végén a számlák automatikusan beérnek a NAV-hoz, mivel az adatküldés folyamatosan, újra és újra megtörténik.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Az Online Számla rendszer stabil és megbízható működése, a rendszer stabil és folyamatos szolgáltatási színvonalon való működése érdekében a NAV 2020. októberében 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forgalomkorlátozást léptetett életbe az XML API működésében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. Ezt abban érzékelhetjük, hogy amíg korábban a kiállított számlák azonnal megkapták a &lt;Befogadva&gt; státuszt, addig most már ez időnként eltarthat akár 1 percig is, tehát ne kezdjünk el rögtön „beavatkozni”. Nyugodtan ki lehet várni egy kis időt, majd pár perc múlva visszaellenőrizni, hogy sikeresen megtörtént-e a befogadás.</a:t>
            </a:r>
          </a:p>
        </p:txBody>
      </p:sp>
    </p:spTree>
    <p:extLst>
      <p:ext uri="{BB962C8B-B14F-4D97-AF65-F5344CB8AC3E}">
        <p14:creationId xmlns:p14="http://schemas.microsoft.com/office/powerpoint/2010/main" val="357277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11</a:t>
            </a:fld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491F317D-054A-4E0A-A7F9-144F5EE3CB4E}"/>
              </a:ext>
            </a:extLst>
          </p:cNvPr>
          <p:cNvSpPr/>
          <p:nvPr/>
        </p:nvSpPr>
        <p:spPr>
          <a:xfrm>
            <a:off x="462179" y="1218895"/>
            <a:ext cx="3047937" cy="1398469"/>
          </a:xfrm>
          <a:prstGeom prst="rightArrow">
            <a:avLst/>
          </a:prstGeom>
          <a:ln w="38100" cap="flat">
            <a:solidFill>
              <a:srgbClr val="0066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Segoe Print" panose="02000600000000000000" pitchFamily="2" charset="0"/>
              </a:rPr>
              <a:t>ALAPVETÉS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F976093-7BE2-4350-94F7-91AE5885EE11}"/>
              </a:ext>
            </a:extLst>
          </p:cNvPr>
          <p:cNvSpPr/>
          <p:nvPr/>
        </p:nvSpPr>
        <p:spPr>
          <a:xfrm>
            <a:off x="4028768" y="1218895"/>
            <a:ext cx="7622457" cy="4801314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Az online számlaadat-szolgáltatásra a számlakibocsátást végző adóalany kötelezett.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számláról akkor kell adatot szolgáltatni, amikor annak adataiban változtatást nem lehet tenni. Ezt a KASZPER-ben az igazolás funkció jelenti. Aki ezt nem használja külön, ott a nyomtatással együtt ez automatikusan megtörténik.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a számlán megtörtént az igazolás, akkor az már adatszolgáltatásra kötelezett még akkor is, ha hibásnak találjuk, de egyébként a beküldési feltételeket teljesíti.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WARN (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Befogadva figyelmeztetéssel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) állapot azt jelenti, hogy a számlát ugyan befogadta a NAV, de ellenőrzési szabályai alapján tartalmi hibásnak minősítette. A felhasználónak ellenőriznie kell a számlát, és gondoskodni a szabályszerű javításáról (módosító, érvénytelenítő számla).</a:t>
            </a:r>
          </a:p>
          <a:p>
            <a:pPr marL="2857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technikai érvénytelenítés azt jelenti, hogy ha azt elvégezzük, akkor az azt jelenti, hogy arra a számlára nem történt adatszolgáltatás.</a:t>
            </a:r>
            <a:b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</a:b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Technikai érvénytelenítés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≠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Érvénytelenítés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Gondoljunk előre az Áfa bevallás kiajánlására! Minden, ami a NAV-hoz bekerül, az meg fog jelenni a vevőnek is kiajánlott Áfa bevallásban.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Számlázó programok közötti áttérések helyes időzítése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– minden számlázó program szempontjából fontos.</a:t>
            </a:r>
          </a:p>
        </p:txBody>
      </p:sp>
    </p:spTree>
    <p:extLst>
      <p:ext uri="{BB962C8B-B14F-4D97-AF65-F5344CB8AC3E}">
        <p14:creationId xmlns:p14="http://schemas.microsoft.com/office/powerpoint/2010/main" val="19756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 – 1.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12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0BCCA9-920A-40A0-B363-2F3D8E30B214}"/>
              </a:ext>
            </a:extLst>
          </p:cNvPr>
          <p:cNvSpPr txBox="1"/>
          <p:nvPr/>
        </p:nvSpPr>
        <p:spPr>
          <a:xfrm>
            <a:off x="464083" y="1095617"/>
            <a:ext cx="275106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Nyugták rögzítési helye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3A7FA78-DDCE-4FB0-88A9-DD86A91D93F6}"/>
              </a:ext>
            </a:extLst>
          </p:cNvPr>
          <p:cNvSpPr/>
          <p:nvPr/>
        </p:nvSpPr>
        <p:spPr>
          <a:xfrm>
            <a:off x="3372465" y="1095617"/>
            <a:ext cx="8355451" cy="1400383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Külső nyugtákat a 1310-es menüpontban rögzítettek (egyedileg és csoportosan is), majd ezeket KASZPER-es számlával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sztornózták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.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000" b="1" u="sng" dirty="0">
                <a:solidFill>
                  <a:srgbClr val="C00000"/>
                </a:solidFill>
                <a:cs typeface="Helvetica" pitchFamily="34" charset="0"/>
              </a:rPr>
              <a:t>Hibaüzenet: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</a:t>
            </a:r>
            <a:r>
              <a:rPr lang="hu-HU" sz="2000" i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„A módosítás vagy érvénytelenítés olyan okiratra hivatkozik, amire vonatkozóan nem történt adatszolgáltatás.”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8ED757F-CD57-4C65-BA11-1F79F4410368}"/>
              </a:ext>
            </a:extLst>
          </p:cNvPr>
          <p:cNvSpPr/>
          <p:nvPr/>
        </p:nvSpPr>
        <p:spPr>
          <a:xfrm>
            <a:off x="462179" y="4339931"/>
            <a:ext cx="4793225" cy="1077218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  <a:t>Hogyan lehetett volna elkerülni a feladási hibát?</a:t>
            </a:r>
            <a:b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</a:b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külső nyugták könyveléstechnikai célból történő felrögzítését a 1381-es menüpontban kell megtenni, nem a 1310-ben.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37490B1-D44C-4DE2-8AAC-5CCE5EB91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79" y="2653836"/>
            <a:ext cx="11212728" cy="14003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D94509C5-D48D-4FBF-92E9-89A5C3C94C7F}"/>
              </a:ext>
            </a:extLst>
          </p:cNvPr>
          <p:cNvSpPr/>
          <p:nvPr/>
        </p:nvSpPr>
        <p:spPr>
          <a:xfrm>
            <a:off x="5437238" y="4339931"/>
            <a:ext cx="6290678" cy="1077218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7030A0"/>
                </a:solidFill>
                <a:cs typeface="Helvetica" pitchFamily="34" charset="0"/>
              </a:rPr>
              <a:t>Javítás: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nincs olyan javítási lehetőség, amely minden tekintetben szabályosnak mondható; mindenképpen sérül az adatszolgáltatási kötelezettség, maximum a helyreállítási próbálkozás értékelhető egy esetleges vizsgálat során.</a:t>
            </a:r>
          </a:p>
        </p:txBody>
      </p:sp>
    </p:spTree>
    <p:extLst>
      <p:ext uri="{BB962C8B-B14F-4D97-AF65-F5344CB8AC3E}">
        <p14:creationId xmlns:p14="http://schemas.microsoft.com/office/powerpoint/2010/main" val="166845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 – 2.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13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0BCCA9-920A-40A0-B363-2F3D8E30B214}"/>
              </a:ext>
            </a:extLst>
          </p:cNvPr>
          <p:cNvSpPr txBox="1"/>
          <p:nvPr/>
        </p:nvSpPr>
        <p:spPr>
          <a:xfrm>
            <a:off x="464083" y="1095617"/>
            <a:ext cx="2751065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Külső számlák csoportjának felrögzítése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3A7FA78-DDCE-4FB0-88A9-DD86A91D93F6}"/>
              </a:ext>
            </a:extLst>
          </p:cNvPr>
          <p:cNvSpPr/>
          <p:nvPr/>
        </p:nvSpPr>
        <p:spPr>
          <a:xfrm>
            <a:off x="3372465" y="1095617"/>
            <a:ext cx="8355451" cy="1708160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Külső számlákat nem egyesével, hanem –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tól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, -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ig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határt megadva a megjegyzésben, csoportosan rögzítettek fel, majd ezeket KASZPER-es számlával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sztornózták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, helyesbítették.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000" b="1" u="sng" dirty="0">
                <a:solidFill>
                  <a:srgbClr val="C00000"/>
                </a:solidFill>
                <a:cs typeface="Helvetica" pitchFamily="34" charset="0"/>
              </a:rPr>
              <a:t>Hibaüzenet: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</a:t>
            </a:r>
            <a:r>
              <a:rPr lang="hu-HU" sz="2000" i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„A módosítás vagy érvénytelenítés olyan okiratra hivatkozik, amire vonatkozóan nem történt adatszolgáltatás.”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8ED757F-CD57-4C65-BA11-1F79F4410368}"/>
              </a:ext>
            </a:extLst>
          </p:cNvPr>
          <p:cNvSpPr/>
          <p:nvPr/>
        </p:nvSpPr>
        <p:spPr>
          <a:xfrm>
            <a:off x="462179" y="4495903"/>
            <a:ext cx="4793225" cy="1815882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  <a:t>Hogyan lehetett volna elkerülni a feladási hibát?</a:t>
            </a:r>
            <a:b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</a:b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Minden, a KASZPER-ben létrejövő kimenő számla – a jogszabályi előírásokat figyelembe véve – adatszolgáltatásra kötelezett. Egy-egy számlát önmagában kell a rendszernek megítélnie, ezért kerüljük a külső számlák csoportos módon történő felrögzítését!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37490B1-D44C-4DE2-8AAC-5CCE5EB91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79" y="2939549"/>
            <a:ext cx="11212728" cy="14003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D94509C5-D48D-4FBF-92E9-89A5C3C94C7F}"/>
              </a:ext>
            </a:extLst>
          </p:cNvPr>
          <p:cNvSpPr/>
          <p:nvPr/>
        </p:nvSpPr>
        <p:spPr>
          <a:xfrm>
            <a:off x="5437238" y="4475702"/>
            <a:ext cx="6290678" cy="1077218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7030A0"/>
                </a:solidFill>
                <a:cs typeface="Helvetica" pitchFamily="34" charset="0"/>
              </a:rPr>
              <a:t>Javítás: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nincs olyan javítási lehetőség, amely minden tekintetben szabályosnak mondható; mindenképpen sérül az adatszolgáltatási kötelezettség, maximum a helyreállítási próbálkozás értékelhető egy esetleges vizsgálat során.</a:t>
            </a:r>
          </a:p>
        </p:txBody>
      </p:sp>
    </p:spTree>
    <p:extLst>
      <p:ext uri="{BB962C8B-B14F-4D97-AF65-F5344CB8AC3E}">
        <p14:creationId xmlns:p14="http://schemas.microsoft.com/office/powerpoint/2010/main" val="1472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 – 3.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14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0BCCA9-920A-40A0-B363-2F3D8E30B214}"/>
              </a:ext>
            </a:extLst>
          </p:cNvPr>
          <p:cNvSpPr txBox="1"/>
          <p:nvPr/>
        </p:nvSpPr>
        <p:spPr>
          <a:xfrm>
            <a:off x="464083" y="1095617"/>
            <a:ext cx="275106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Önkéntes feladási hiba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3A7FA78-DDCE-4FB0-88A9-DD86A91D93F6}"/>
              </a:ext>
            </a:extLst>
          </p:cNvPr>
          <p:cNvSpPr/>
          <p:nvPr/>
        </p:nvSpPr>
        <p:spPr>
          <a:xfrm>
            <a:off x="3372465" y="1095617"/>
            <a:ext cx="8355451" cy="107721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Jelenleg akkor fordul elő, ha még korábban 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lesztornózták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az Önkéntesen feladható státuszban lévő számlát, a sztornó is önkéntesen feladható státuszba került, majd ezt követően a sztornó számlán rákattintanak a &lt;Feladás&gt; gombra, és ekkor már hiába mennek vissza az eredeti számlához, hogy azt is beküldjék, a két feldolgozási folyamat felcserélődik, ezért nem lehetséges a beküldés.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8ED757F-CD57-4C65-BA11-1F79F4410368}"/>
              </a:ext>
            </a:extLst>
          </p:cNvPr>
          <p:cNvSpPr/>
          <p:nvPr/>
        </p:nvSpPr>
        <p:spPr>
          <a:xfrm>
            <a:off x="675861" y="4564740"/>
            <a:ext cx="10924761" cy="1400383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  <a:t>Hogyan lehetett volna elkerülni a feladási hibát?</a:t>
            </a:r>
            <a:b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</a:b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az volt a szándék, hogy bekerüljön a NAV-hoz a sztornó számla, akkor először az eredeti számlát kellett volna önkéntesen beküldeni.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(Olyan esetben, amikor a sztornó számla már adatszolgáltatásra kötelezett lenne, ez a hiba nem áll elő, mert ilyenkor előzmény nélküli érvénytelenítő számlaként megy be a NAV-hoz automatikusan.)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94509C5-D48D-4FBF-92E9-89A5C3C94C7F}"/>
              </a:ext>
            </a:extLst>
          </p:cNvPr>
          <p:cNvSpPr/>
          <p:nvPr/>
        </p:nvSpPr>
        <p:spPr>
          <a:xfrm>
            <a:off x="675861" y="6187073"/>
            <a:ext cx="6290678" cy="338554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7030A0"/>
                </a:solidFill>
                <a:cs typeface="Helvetica" pitchFamily="34" charset="0"/>
              </a:rPr>
              <a:t>Javítás: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jegyzői nyilatkozat ellenében lehet csak javítani.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103A2E-FAEB-484B-B0AC-AE28AB170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9" y="2790371"/>
            <a:ext cx="11009243" cy="140038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118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 – 4.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15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0BCCA9-920A-40A0-B363-2F3D8E30B214}"/>
              </a:ext>
            </a:extLst>
          </p:cNvPr>
          <p:cNvSpPr txBox="1"/>
          <p:nvPr/>
        </p:nvSpPr>
        <p:spPr>
          <a:xfrm>
            <a:off x="464083" y="1095617"/>
            <a:ext cx="275106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Számlázás megszűnt adószám alatt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3A7FA78-DDCE-4FB0-88A9-DD86A91D93F6}"/>
              </a:ext>
            </a:extLst>
          </p:cNvPr>
          <p:cNvSpPr/>
          <p:nvPr/>
        </p:nvSpPr>
        <p:spPr>
          <a:xfrm>
            <a:off x="3372465" y="1095617"/>
            <a:ext cx="8355451" cy="107721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a számlakibocsátó intézménynek már megszűnt az adószáma, és az intézményt nem helyezték inaktív állapotba (mert mondjuk még lezárás alatt van a könyvelése), akkor ha számlát állít ki, az feladási hibás lesz, mivel a NAV már törölte az adószámát. A NAV Online Számla rendszerbe ilyenkor egyébként már be sem léphet. 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8ED757F-CD57-4C65-BA11-1F79F4410368}"/>
              </a:ext>
            </a:extLst>
          </p:cNvPr>
          <p:cNvSpPr/>
          <p:nvPr/>
        </p:nvSpPr>
        <p:spPr>
          <a:xfrm>
            <a:off x="619326" y="5439503"/>
            <a:ext cx="5312935" cy="1077218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  <a:t>Hogyan lehetett volna elkerülni a feladási hibát?</a:t>
            </a:r>
            <a:b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</a:b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Törölt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adószámú intézmény nem állíthat ki számlát! Dátum szempontjából a számla kelte számít, nem az, hogy a teljesítés dátuma még az adószám „élő” időszakára vonatkozna.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94509C5-D48D-4FBF-92E9-89A5C3C94C7F}"/>
              </a:ext>
            </a:extLst>
          </p:cNvPr>
          <p:cNvSpPr/>
          <p:nvPr/>
        </p:nvSpPr>
        <p:spPr>
          <a:xfrm>
            <a:off x="6096000" y="5439503"/>
            <a:ext cx="4936435" cy="1323439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7030A0"/>
                </a:solidFill>
                <a:cs typeface="Helvetica" pitchFamily="34" charset="0"/>
              </a:rPr>
              <a:t>Javítás: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Ha van jogutód, akkor a szükséges számlákat abban az intézményben kell kiállítani, ha nincs, akkor mindenképpen a NAV-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val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kell felvenni a kapcsolatot. Csak ezt követően lehet jegyzői nyilatkozat alapján a javításról beszélni.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4B5CC7E-C91F-484C-90CA-D1597130B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70" y="2313365"/>
            <a:ext cx="7510670" cy="2906094"/>
          </a:xfrm>
          <a:prstGeom prst="rect">
            <a:avLst/>
          </a:prstGeom>
          <a:ln>
            <a:solidFill>
              <a:srgbClr val="006699"/>
            </a:solidFill>
          </a:ln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4B4ADBF-9B36-4E68-B88A-139C44710239}"/>
              </a:ext>
            </a:extLst>
          </p:cNvPr>
          <p:cNvSpPr/>
          <p:nvPr/>
        </p:nvSpPr>
        <p:spPr>
          <a:xfrm>
            <a:off x="8285922" y="2435441"/>
            <a:ext cx="3441994" cy="132343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dirty="0">
                <a:solidFill>
                  <a:srgbClr val="C00000"/>
                </a:solidFill>
                <a:cs typeface="Helvetica" pitchFamily="34" charset="0"/>
              </a:rPr>
              <a:t>Hibaüzenet: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számlakibocsátó adószáma nem létezik, vagy egyéb okból az adószám alatt a számlakibocsátás a NAV adatbázisa alapján nem engedélyezett.</a:t>
            </a:r>
          </a:p>
        </p:txBody>
      </p:sp>
    </p:spTree>
    <p:extLst>
      <p:ext uri="{BB962C8B-B14F-4D97-AF65-F5344CB8AC3E}">
        <p14:creationId xmlns:p14="http://schemas.microsoft.com/office/powerpoint/2010/main" val="292591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 – 5.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16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0BCCA9-920A-40A0-B363-2F3D8E30B214}"/>
              </a:ext>
            </a:extLst>
          </p:cNvPr>
          <p:cNvSpPr txBox="1"/>
          <p:nvPr/>
        </p:nvSpPr>
        <p:spPr>
          <a:xfrm>
            <a:off x="464083" y="1095617"/>
            <a:ext cx="275106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Adószámban kötőjel hiányok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3A7FA78-DDCE-4FB0-88A9-DD86A91D93F6}"/>
              </a:ext>
            </a:extLst>
          </p:cNvPr>
          <p:cNvSpPr/>
          <p:nvPr/>
        </p:nvSpPr>
        <p:spPr>
          <a:xfrm>
            <a:off x="3372465" y="1095617"/>
            <a:ext cx="8355451" cy="907941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a vevő adószáma kötőjelek nélkül volt rögzítve az eredeti számla kiállításakor, a sztornó számla esetében ez feladási hibát okoz.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Ezt a Technikai részletek sor lenyitásakor lehet látni.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8ED757F-CD57-4C65-BA11-1F79F4410368}"/>
              </a:ext>
            </a:extLst>
          </p:cNvPr>
          <p:cNvSpPr/>
          <p:nvPr/>
        </p:nvSpPr>
        <p:spPr>
          <a:xfrm>
            <a:off x="462179" y="5079654"/>
            <a:ext cx="5312935" cy="1077218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  <a:t>Hogyan lehetett volna elkerülni a feladási hibát?</a:t>
            </a:r>
            <a:b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</a:b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Csak az új és a helyesbítő számlák készítése során lehet elkerülni a feladási hibát, mert akkor még a partnertörzsben javítható. Sztornó számla esetében nem kerülhető el jelenleg.</a:t>
            </a:r>
            <a:endParaRPr lang="hu-HU" sz="1600" dirty="0">
              <a:cs typeface="Helvetica" pitchFamily="34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94509C5-D48D-4FBF-92E9-89A5C3C94C7F}"/>
              </a:ext>
            </a:extLst>
          </p:cNvPr>
          <p:cNvSpPr/>
          <p:nvPr/>
        </p:nvSpPr>
        <p:spPr>
          <a:xfrm>
            <a:off x="6095999" y="5079654"/>
            <a:ext cx="5742151" cy="1077218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7030A0"/>
                </a:solidFill>
                <a:cs typeface="Helvetica" pitchFamily="34" charset="0"/>
              </a:rPr>
              <a:t>Javítás: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Jelenleg önállóan nem javítható. Jegyzői nyilatkozat ellenében javítjuk. Javításkor az ilyen partnernek az összes eddigi számláján a háttérben tárolt adószám javításra kerül. Várható fejlesztés: sztornó számla kiállításakor automatikus javítás.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7D107AA-5DF8-45FB-9C3F-C84A0F7A0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50" y="2501276"/>
            <a:ext cx="11484300" cy="2080660"/>
          </a:xfrm>
          <a:prstGeom prst="rect">
            <a:avLst/>
          </a:prstGeom>
          <a:ln w="9525">
            <a:solidFill>
              <a:srgbClr val="006699"/>
            </a:solidFill>
          </a:ln>
        </p:spPr>
      </p:pic>
    </p:spTree>
    <p:extLst>
      <p:ext uri="{BB962C8B-B14F-4D97-AF65-F5344CB8AC3E}">
        <p14:creationId xmlns:p14="http://schemas.microsoft.com/office/powerpoint/2010/main" val="224135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 – 6.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17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0BCCA9-920A-40A0-B363-2F3D8E30B214}"/>
              </a:ext>
            </a:extLst>
          </p:cNvPr>
          <p:cNvSpPr txBox="1"/>
          <p:nvPr/>
        </p:nvSpPr>
        <p:spPr>
          <a:xfrm>
            <a:off x="464083" y="1095617"/>
            <a:ext cx="275106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Közösségi adószám hibák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3A7FA78-DDCE-4FB0-88A9-DD86A91D93F6}"/>
              </a:ext>
            </a:extLst>
          </p:cNvPr>
          <p:cNvSpPr/>
          <p:nvPr/>
        </p:nvSpPr>
        <p:spPr>
          <a:xfrm>
            <a:off x="3372465" y="1095617"/>
            <a:ext cx="8355451" cy="907941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jelenlegi működésben ha a közösségi adószám ki van töltve, akkor az bekerül az adatszolgáltatásba is; ezért ha annak formátuma nem megfelelő, akkor feladási hiba keletkezik.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Ezt a Technikai részletek sor lenyitásakor lehet látni.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8ED757F-CD57-4C65-BA11-1F79F4410368}"/>
              </a:ext>
            </a:extLst>
          </p:cNvPr>
          <p:cNvSpPr/>
          <p:nvPr/>
        </p:nvSpPr>
        <p:spPr>
          <a:xfrm>
            <a:off x="462179" y="5079654"/>
            <a:ext cx="5312935" cy="1323439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  <a:t>Hogyan lehetett volna elkerülni a feladási hibát?</a:t>
            </a:r>
            <a:b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</a:b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partnertörzsben a helyes formátumban kell rögzíteni. Átgondolandó, hogy csak annál a partnernél legyen rögzítve, amelyikkel ténylegesen közösségi ügylet valósul meg, hiszen csak ebben az esetben kell feltüntetni a számlán.</a:t>
            </a:r>
            <a:endParaRPr lang="hu-HU" sz="1600" dirty="0">
              <a:cs typeface="Helvetica" pitchFamily="34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94509C5-D48D-4FBF-92E9-89A5C3C94C7F}"/>
              </a:ext>
            </a:extLst>
          </p:cNvPr>
          <p:cNvSpPr/>
          <p:nvPr/>
        </p:nvSpPr>
        <p:spPr>
          <a:xfrm>
            <a:off x="6095999" y="5079654"/>
            <a:ext cx="5742151" cy="1154162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7030A0"/>
                </a:solidFill>
                <a:cs typeface="Helvetica" pitchFamily="34" charset="0"/>
              </a:rPr>
              <a:t>Javítás: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01.18-ától már önállóan nem javítható. Jegyzői nyilatkozat ellenében javítjuk. Általános javítás és ellenőrző szabályok beépítése 01.15-től. A 3.0 verzióban további fejlesztések várhatóak.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(Dokumentáció 38. sz. segédlet)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C47BF6A-7DC4-471A-AAD4-4692818FD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12" y="2193543"/>
            <a:ext cx="11347174" cy="2527714"/>
          </a:xfrm>
          <a:prstGeom prst="rect">
            <a:avLst/>
          </a:prstGeom>
          <a:ln w="9525">
            <a:solidFill>
              <a:srgbClr val="006699"/>
            </a:solidFill>
          </a:ln>
        </p:spPr>
      </p:pic>
    </p:spTree>
    <p:extLst>
      <p:ext uri="{BB962C8B-B14F-4D97-AF65-F5344CB8AC3E}">
        <p14:creationId xmlns:p14="http://schemas.microsoft.com/office/powerpoint/2010/main" val="224973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 – 7.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18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0BCCA9-920A-40A0-B363-2F3D8E30B214}"/>
              </a:ext>
            </a:extLst>
          </p:cNvPr>
          <p:cNvSpPr txBox="1"/>
          <p:nvPr/>
        </p:nvSpPr>
        <p:spPr>
          <a:xfrm>
            <a:off x="464083" y="1095617"/>
            <a:ext cx="275106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Regisztrációs hibák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3A7FA78-DDCE-4FB0-88A9-DD86A91D93F6}"/>
              </a:ext>
            </a:extLst>
          </p:cNvPr>
          <p:cNvSpPr/>
          <p:nvPr/>
        </p:nvSpPr>
        <p:spPr>
          <a:xfrm>
            <a:off x="3372465" y="1095617"/>
            <a:ext cx="8355451" cy="661720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Attól függően, hogy a technikai felhasználónak mely adata hibás, a hibaüzenet is eltérő lehet.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Két példa: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8ED757F-CD57-4C65-BA11-1F79F4410368}"/>
              </a:ext>
            </a:extLst>
          </p:cNvPr>
          <p:cNvSpPr/>
          <p:nvPr/>
        </p:nvSpPr>
        <p:spPr>
          <a:xfrm>
            <a:off x="353850" y="3737872"/>
            <a:ext cx="5312935" cy="1077218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  <a:t>Hogyan lehetett volna elkerülni a feladási hibát?</a:t>
            </a:r>
            <a:br>
              <a:rPr lang="hu-HU" sz="1600" b="1" u="sng" dirty="0">
                <a:solidFill>
                  <a:srgbClr val="006600"/>
                </a:solidFill>
                <a:cs typeface="Helvetica" pitchFamily="34" charset="0"/>
              </a:rPr>
            </a:b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változik  NAV-nál a technikai felhasználó valamely paramétere, akkor azt a KASZPER 221-es menüpontjában is le kell követni.</a:t>
            </a:r>
            <a:endParaRPr lang="hu-HU" sz="1600" dirty="0">
              <a:cs typeface="Helvetica" pitchFamily="34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94509C5-D48D-4FBF-92E9-89A5C3C94C7F}"/>
              </a:ext>
            </a:extLst>
          </p:cNvPr>
          <p:cNvSpPr/>
          <p:nvPr/>
        </p:nvSpPr>
        <p:spPr>
          <a:xfrm>
            <a:off x="6095999" y="3737872"/>
            <a:ext cx="5742151" cy="2215991"/>
          </a:xfrm>
          <a:prstGeom prst="rect">
            <a:avLst/>
          </a:prstGeom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u="sng" dirty="0">
                <a:solidFill>
                  <a:srgbClr val="7030A0"/>
                </a:solidFill>
                <a:cs typeface="Helvetica" pitchFamily="34" charset="0"/>
              </a:rPr>
              <a:t>Javítás:</a:t>
            </a:r>
            <a:endParaRPr lang="hu-HU" sz="16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Ellenőrizzék a technikai felhasználóra berögzített adatokat (név, jelszó, aláíró kulcs, cserekulcs), illetve megoldás lehet új technikai felhasználó generálása és annak az adatainak a megadása az intézményen. 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lecserélik a technikai felhasználót a 221-ben, vagy javítják a kulcsokat, akkor a számlák automatikusan elindulnak majd a következő feladási ciklusban.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AFD052F-B4B7-4FDF-B829-E2ACD2D35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3" y="2031999"/>
            <a:ext cx="11595652" cy="58477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1890222-6983-4DC5-9329-F0B1CB1A3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73" y="2708888"/>
            <a:ext cx="11595652" cy="53560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FD69A578-E0BB-4FB4-99B5-9A344E6DDBD2}"/>
              </a:ext>
            </a:extLst>
          </p:cNvPr>
          <p:cNvSpPr/>
          <p:nvPr/>
        </p:nvSpPr>
        <p:spPr>
          <a:xfrm>
            <a:off x="353850" y="5092907"/>
            <a:ext cx="5312935" cy="1323439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000" b="1" u="sng" dirty="0">
                <a:solidFill>
                  <a:srgbClr val="C00000"/>
                </a:solidFill>
                <a:cs typeface="Helvetica" pitchFamily="34" charset="0"/>
              </a:rPr>
              <a:t>Akik még nem regisztráltak!</a:t>
            </a:r>
            <a:br>
              <a:rPr lang="hu-HU" sz="2000" b="1" u="sng" dirty="0">
                <a:solidFill>
                  <a:srgbClr val="C00000"/>
                </a:solidFill>
                <a:cs typeface="Helvetica" pitchFamily="34" charset="0"/>
              </a:rPr>
            </a:br>
            <a:r>
              <a:rPr lang="hu-HU" sz="2000" b="1" dirty="0">
                <a:solidFill>
                  <a:srgbClr val="C00000"/>
                </a:solidFill>
                <a:cs typeface="Helvetica" pitchFamily="34" charset="0"/>
              </a:rPr>
              <a:t>Az emiatt keletkező feladási hibák nem kerülnek javításra! Aki még nem tette meg, és számláz, kérjük, regisztráljon! </a:t>
            </a:r>
            <a:endParaRPr lang="hu-HU" sz="2000" dirty="0">
              <a:solidFill>
                <a:srgbClr val="C00000"/>
              </a:solidFill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3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Feladási hibák – vegyesen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19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0BCCA9-920A-40A0-B363-2F3D8E30B214}"/>
              </a:ext>
            </a:extLst>
          </p:cNvPr>
          <p:cNvSpPr txBox="1"/>
          <p:nvPr/>
        </p:nvSpPr>
        <p:spPr>
          <a:xfrm>
            <a:off x="464083" y="1095617"/>
            <a:ext cx="275106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Számlatípus eltérések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3A7FA78-DDCE-4FB0-88A9-DD86A91D93F6}"/>
              </a:ext>
            </a:extLst>
          </p:cNvPr>
          <p:cNvSpPr/>
          <p:nvPr/>
        </p:nvSpPr>
        <p:spPr>
          <a:xfrm>
            <a:off x="3372466" y="1139167"/>
            <a:ext cx="8355451" cy="1815882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Ez is akkor jelentkezett, amikor a külső számlát KASZPER-es számlával 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sztornózták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, helyesbítették, de az eredeti számla egyszerűsített számlaként került a NAV-nál rögzítésre/továbbításra (ami egyébként lehet jó is). Viszont a sztornó számla nem „igazi” számla lett volna, hanem könyveléstechnikai okokból történt a javítás. Ilyenkor a hibaüzenet a számlatípus eltérésre vonatkozik, mert a KASZPER-ben csak „normál” számlát lehet kiállítani. A javítás egyedi egyeztetést igényel, illetve folyamatban van hibamegelőző fejlesztés a témára. Külső számlaként kell a javítást rögzíteni.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6B4029A-47FB-4505-AD40-61150925F780}"/>
              </a:ext>
            </a:extLst>
          </p:cNvPr>
          <p:cNvSpPr txBox="1"/>
          <p:nvPr/>
        </p:nvSpPr>
        <p:spPr>
          <a:xfrm>
            <a:off x="464083" y="3170547"/>
            <a:ext cx="275106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Előzményszámla hiánya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E8783630-71C8-4A60-9B19-9BFFDE8B0A6A}"/>
              </a:ext>
            </a:extLst>
          </p:cNvPr>
          <p:cNvSpPr/>
          <p:nvPr/>
        </p:nvSpPr>
        <p:spPr>
          <a:xfrm>
            <a:off x="3372465" y="3160572"/>
            <a:ext cx="8355451" cy="1400383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külső számlák KASZPER-es számlával történő sztornózásakor, helyesbítésekor jelentkezik, ha a NAV-nál nincs bent az eredeti számla. Figyelmeztető üzenet, bekérdezés.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a KASZPER-ben 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azonosí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számlasorszámon duplán felrögzített külső számlákból szeretnék az egyiket 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lesztornózni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, akkor azt is külső számlával tegyék, hiszen itt nem valódi sztornó számla készül.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6AE0EB06-D96F-4DDD-847E-2E3C2F5559D2}"/>
              </a:ext>
            </a:extLst>
          </p:cNvPr>
          <p:cNvSpPr txBox="1"/>
          <p:nvPr/>
        </p:nvSpPr>
        <p:spPr>
          <a:xfrm>
            <a:off x="462179" y="4762637"/>
            <a:ext cx="275106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Negatív számlák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C42C4A0D-8343-4767-94C3-F7606FD39EE2}"/>
              </a:ext>
            </a:extLst>
          </p:cNvPr>
          <p:cNvSpPr/>
          <p:nvPr/>
        </p:nvSpPr>
        <p:spPr>
          <a:xfrm>
            <a:off x="3372465" y="4778026"/>
            <a:ext cx="8355451" cy="58477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Az újonnan létrehozott számla (nem sztornó, nem helyesbítő) nem lehet negatív végösszegű. (NAV)</a:t>
            </a:r>
          </a:p>
        </p:txBody>
      </p:sp>
    </p:spTree>
    <p:extLst>
      <p:ext uri="{BB962C8B-B14F-4D97-AF65-F5344CB8AC3E}">
        <p14:creationId xmlns:p14="http://schemas.microsoft.com/office/powerpoint/2010/main" val="120835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Bevezetés, verzióváltások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2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E343412-EE5D-41AB-BE38-8F34DB07A0C5}"/>
              </a:ext>
            </a:extLst>
          </p:cNvPr>
          <p:cNvSpPr/>
          <p:nvPr/>
        </p:nvSpPr>
        <p:spPr>
          <a:xfrm>
            <a:off x="552090" y="1213295"/>
            <a:ext cx="1104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400" b="1" dirty="0">
                <a:solidFill>
                  <a:srgbClr val="006600"/>
                </a:solidFill>
                <a:cs typeface="Helvetica" pitchFamily="34" charset="0"/>
              </a:rPr>
              <a:t>Online számlaadat-szolgáltatási kötelezettség…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B92CE70-AA96-45F3-A95A-A1FD1BE81FD1}"/>
              </a:ext>
            </a:extLst>
          </p:cNvPr>
          <p:cNvSpPr/>
          <p:nvPr/>
        </p:nvSpPr>
        <p:spPr>
          <a:xfrm>
            <a:off x="571745" y="1729997"/>
            <a:ext cx="1104850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2018.07.01.	…belföldön nyilvántartásba vett adóalanyok részére kiállított, 100.000 Ft, vagy annál magasabb összegű 		áthárított adót tartalmazó számlákra; önkéntes beküldési lehetőség az értékhatár alatti számlákra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2019.05.02. (06.04.)	számlakör változatlan, verzióváltás 1.1-re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 felhasználók részére plusz munkát nem jelentett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2020.02.27. (04.01.) (07.01.)	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számlakör változatlan, verzióváltás 2.0-ra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 felhasználók részére plusz munkát nem jelentett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2020.07.01.	...belföldön nyilvántartásba vett adóalanyok részére kiállított számlákra  áfa értékhatár eltörlése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2021.01.04.	A NAV áttér a 3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.0-ás verzióra; hatályossá válik a jogszabály módosítás a számlakör kibővítése tárgyában: 		gyakorlatilag minden számlát be kell(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ene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) küldeni (1-2 kivétel továbbra is van)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2021.01.04 – 03.31.	szankciómentes időszak a kötelező verzióváltásig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2021.04.01.	Adatszolgáltatók kötelező átállása a 3.0-ás verzióra.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hu-HU" sz="1600" dirty="0">
              <a:solidFill>
                <a:schemeClr val="tx2">
                  <a:lumMod val="75000"/>
                </a:schemeClr>
              </a:solidFill>
              <a:cs typeface="Helvetica" pitchFamily="34" charset="0"/>
              <a:sym typeface="Wingdings" panose="05000000000000000000" pitchFamily="2" charset="2"/>
            </a:endParaRP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dirty="0">
                <a:solidFill>
                  <a:srgbClr val="006600"/>
                </a:solidFill>
                <a:cs typeface="Helvetica" pitchFamily="34" charset="0"/>
                <a:sym typeface="Wingdings" panose="05000000000000000000" pitchFamily="2" charset="2"/>
              </a:rPr>
              <a:t>Az ASP Gazdálkodási szakrendszer változásai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2020. év végéig a változások lekövetése a NAV rendszerével megegyező időpontokban történt.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2021.01.04 – 2021.01.18.(03.31.) Átmeneti verzióváltás valósul(t) meg, bevezetése az önkormányzati körben a biztonságos üzemeltetést szem előtt tartva folyamatos volt. Január 18-ától minden 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tenanton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 érvénybe lépett.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2021. I. negyedév		Megtörténik az átállás a 3.0 verzióra + hibamegelőző fejlesztések.</a:t>
            </a:r>
          </a:p>
        </p:txBody>
      </p:sp>
    </p:spTree>
    <p:extLst>
      <p:ext uri="{BB962C8B-B14F-4D97-AF65-F5344CB8AC3E}">
        <p14:creationId xmlns:p14="http://schemas.microsoft.com/office/powerpoint/2010/main" val="1319626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Hibamegelőző fejlesztések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20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1B56245-8F98-487E-88A7-823258F3F683}"/>
              </a:ext>
            </a:extLst>
          </p:cNvPr>
          <p:cNvSpPr txBox="1"/>
          <p:nvPr/>
        </p:nvSpPr>
        <p:spPr>
          <a:xfrm>
            <a:off x="462179" y="1283138"/>
            <a:ext cx="4461407" cy="40011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„Bekérdezünk!”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33CC8E3-E7A4-42A2-A322-0FFC993D5D53}"/>
              </a:ext>
            </a:extLst>
          </p:cNvPr>
          <p:cNvSpPr/>
          <p:nvPr/>
        </p:nvSpPr>
        <p:spPr>
          <a:xfrm>
            <a:off x="6261398" y="1170566"/>
            <a:ext cx="5288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006699"/>
                </a:solidFill>
                <a:cs typeface="Helvetica" pitchFamily="34" charset="0"/>
              </a:rPr>
              <a:t>Az előzmény számla hiánya miatt keletkező feladási hibák megelőzése</a:t>
            </a: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29AF65EF-F961-4A4D-B30C-79DE4D1E5FF9}"/>
              </a:ext>
            </a:extLst>
          </p:cNvPr>
          <p:cNvSpPr/>
          <p:nvPr/>
        </p:nvSpPr>
        <p:spPr>
          <a:xfrm>
            <a:off x="5189681" y="1324803"/>
            <a:ext cx="729338" cy="358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05EC0827-AF61-4D31-8811-A51228DC2B14}"/>
              </a:ext>
            </a:extLst>
          </p:cNvPr>
          <p:cNvSpPr/>
          <p:nvPr/>
        </p:nvSpPr>
        <p:spPr>
          <a:xfrm>
            <a:off x="5201265" y="1980617"/>
            <a:ext cx="729338" cy="358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380AA07-5A91-4902-92E9-BEC7FB3A0128}"/>
              </a:ext>
            </a:extLst>
          </p:cNvPr>
          <p:cNvSpPr/>
          <p:nvPr/>
        </p:nvSpPr>
        <p:spPr>
          <a:xfrm>
            <a:off x="6261398" y="1806639"/>
            <a:ext cx="5288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006600"/>
                </a:solidFill>
                <a:cs typeface="Helvetica" pitchFamily="34" charset="0"/>
              </a:rPr>
              <a:t>Partnertörzs, számlakiállítás, tömeges javítás; mikor kell, döntés a számlázáskor is, érvényesség</a:t>
            </a:r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6879C73D-1606-44CB-9D25-F6BB5C37B785}"/>
              </a:ext>
            </a:extLst>
          </p:cNvPr>
          <p:cNvSpPr/>
          <p:nvPr/>
        </p:nvSpPr>
        <p:spPr>
          <a:xfrm>
            <a:off x="5189681" y="2647865"/>
            <a:ext cx="729338" cy="35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3C9320B6-BFCE-4EA4-8AAB-1844B4DB3349}"/>
              </a:ext>
            </a:extLst>
          </p:cNvPr>
          <p:cNvSpPr/>
          <p:nvPr/>
        </p:nvSpPr>
        <p:spPr>
          <a:xfrm>
            <a:off x="6261398" y="2519312"/>
            <a:ext cx="5276702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700" b="1" dirty="0">
                <a:solidFill>
                  <a:srgbClr val="006699"/>
                </a:solidFill>
                <a:cs typeface="Helvetica" pitchFamily="34" charset="0"/>
              </a:rPr>
              <a:t>Sztornózás és helyesbítés letiltása – számlakiállítás és adatszolgáltatás ne akadályozzák egymást, mégis muszáj.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E87D5E5-ED87-4C9B-803F-08E0CFB1C99F}"/>
              </a:ext>
            </a:extLst>
          </p:cNvPr>
          <p:cNvSpPr txBox="1"/>
          <p:nvPr/>
        </p:nvSpPr>
        <p:spPr>
          <a:xfrm>
            <a:off x="462179" y="1985815"/>
            <a:ext cx="4461407" cy="40011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„Közösségi adószámot csak pontosan!”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2A51E8A-9B63-4F0A-A89E-30C3370E5FAD}"/>
              </a:ext>
            </a:extLst>
          </p:cNvPr>
          <p:cNvSpPr txBox="1"/>
          <p:nvPr/>
        </p:nvSpPr>
        <p:spPr>
          <a:xfrm>
            <a:off x="462179" y="2688492"/>
            <a:ext cx="4461407" cy="40011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„Ne szaporítsuk a feladási hibát!”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30CD935-985A-4ABC-9457-A7973025EA7F}"/>
              </a:ext>
            </a:extLst>
          </p:cNvPr>
          <p:cNvSpPr txBox="1"/>
          <p:nvPr/>
        </p:nvSpPr>
        <p:spPr>
          <a:xfrm>
            <a:off x="462178" y="3181191"/>
            <a:ext cx="4461407" cy="40011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Számlatípus probléma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E84B390-286C-4FB6-8F7A-DE17C042C299}"/>
              </a:ext>
            </a:extLst>
          </p:cNvPr>
          <p:cNvSpPr txBox="1"/>
          <p:nvPr/>
        </p:nvSpPr>
        <p:spPr>
          <a:xfrm>
            <a:off x="462179" y="4207945"/>
            <a:ext cx="4461407" cy="40011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Elmaradt adómentességi ok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B9EB5DAC-FFAF-4278-A9AB-F7377956412A}"/>
              </a:ext>
            </a:extLst>
          </p:cNvPr>
          <p:cNvSpPr txBox="1"/>
          <p:nvPr/>
        </p:nvSpPr>
        <p:spPr>
          <a:xfrm>
            <a:off x="462179" y="4876339"/>
            <a:ext cx="4461407" cy="707886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„Nincs már adószámom, de azért még számlázok egy kicsit.”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3" name="Nyíl: jobbra mutató 22">
            <a:extLst>
              <a:ext uri="{FF2B5EF4-FFF2-40B4-BE49-F238E27FC236}">
                <a16:creationId xmlns:a16="http://schemas.microsoft.com/office/drawing/2014/main" id="{7974DE63-794E-40E7-9DAD-069A02193904}"/>
              </a:ext>
            </a:extLst>
          </p:cNvPr>
          <p:cNvSpPr/>
          <p:nvPr/>
        </p:nvSpPr>
        <p:spPr>
          <a:xfrm>
            <a:off x="5189681" y="3193682"/>
            <a:ext cx="729338" cy="35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8E8E3500-43A0-42F2-9934-3663A28F3259}"/>
              </a:ext>
            </a:extLst>
          </p:cNvPr>
          <p:cNvSpPr/>
          <p:nvPr/>
        </p:nvSpPr>
        <p:spPr>
          <a:xfrm>
            <a:off x="5201265" y="4207945"/>
            <a:ext cx="729338" cy="35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5829FAD6-39B8-4CED-9470-776B35C5612E}"/>
              </a:ext>
            </a:extLst>
          </p:cNvPr>
          <p:cNvSpPr/>
          <p:nvPr/>
        </p:nvSpPr>
        <p:spPr>
          <a:xfrm>
            <a:off x="5189681" y="4966584"/>
            <a:ext cx="729338" cy="35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67B31424-C90D-4C11-9AF6-E0D710BF2662}"/>
              </a:ext>
            </a:extLst>
          </p:cNvPr>
          <p:cNvSpPr/>
          <p:nvPr/>
        </p:nvSpPr>
        <p:spPr>
          <a:xfrm>
            <a:off x="6249814" y="3193682"/>
            <a:ext cx="528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006600"/>
                </a:solidFill>
                <a:cs typeface="Helvetica" pitchFamily="34" charset="0"/>
              </a:rPr>
              <a:t>Egyszerűsített </a:t>
            </a:r>
            <a:r>
              <a:rPr lang="hu-HU" b="1" dirty="0" err="1">
                <a:solidFill>
                  <a:srgbClr val="006600"/>
                </a:solidFill>
                <a:cs typeface="Helvetica" pitchFamily="34" charset="0"/>
              </a:rPr>
              <a:t>vs</a:t>
            </a:r>
            <a:r>
              <a:rPr lang="hu-HU" b="1" dirty="0">
                <a:solidFill>
                  <a:srgbClr val="006600"/>
                </a:solidFill>
                <a:cs typeface="Helvetica" pitchFamily="34" charset="0"/>
              </a:rPr>
              <a:t>. normál számla</a:t>
            </a: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08197855-3936-4A95-AFE4-EF7CDB3C4F81}"/>
              </a:ext>
            </a:extLst>
          </p:cNvPr>
          <p:cNvSpPr/>
          <p:nvPr/>
        </p:nvSpPr>
        <p:spPr>
          <a:xfrm>
            <a:off x="6208282" y="4042468"/>
            <a:ext cx="5288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006699"/>
                </a:solidFill>
                <a:cs typeface="Helvetica" pitchFamily="34" charset="0"/>
              </a:rPr>
              <a:t>2018.07.01. előtt nem volt mindig kitöltve, utána egy darabig szóköz </a:t>
            </a:r>
            <a:r>
              <a:rPr lang="hu-HU" b="1" dirty="0">
                <a:solidFill>
                  <a:srgbClr val="006699"/>
                </a:solidFill>
                <a:cs typeface="Helvetica" pitchFamily="34" charset="0"/>
                <a:sym typeface="Wingdings" panose="05000000000000000000" pitchFamily="2" charset="2"/>
              </a:rPr>
              <a:t> sztornónál probléma</a:t>
            </a:r>
            <a:endParaRPr lang="hu-HU" b="1" dirty="0">
              <a:solidFill>
                <a:srgbClr val="006699"/>
              </a:solidFill>
              <a:cs typeface="Helvetica" pitchFamily="34" charset="0"/>
            </a:endParaRP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0AC9E7D7-62BA-49E3-8AC1-A439B2DE693B}"/>
              </a:ext>
            </a:extLst>
          </p:cNvPr>
          <p:cNvSpPr/>
          <p:nvPr/>
        </p:nvSpPr>
        <p:spPr>
          <a:xfrm>
            <a:off x="6208282" y="4815463"/>
            <a:ext cx="5288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006600"/>
                </a:solidFill>
                <a:cs typeface="Helvetica" pitchFamily="34" charset="0"/>
              </a:rPr>
              <a:t>A NAV Online Számla rendszer már kitiltja; intézményi adatok frissítése a NAV adatbázisból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09342F61-C402-45F8-8AA7-49D3CA63AD2F}"/>
              </a:ext>
            </a:extLst>
          </p:cNvPr>
          <p:cNvSpPr txBox="1"/>
          <p:nvPr/>
        </p:nvSpPr>
        <p:spPr>
          <a:xfrm>
            <a:off x="462179" y="5746494"/>
            <a:ext cx="4461407" cy="40011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2010-nél régebbi dátummezők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30" name="Nyíl: jobbra mutató 29">
            <a:extLst>
              <a:ext uri="{FF2B5EF4-FFF2-40B4-BE49-F238E27FC236}">
                <a16:creationId xmlns:a16="http://schemas.microsoft.com/office/drawing/2014/main" id="{333EF5C6-6EA4-4941-83EA-421459B9805E}"/>
              </a:ext>
            </a:extLst>
          </p:cNvPr>
          <p:cNvSpPr/>
          <p:nvPr/>
        </p:nvSpPr>
        <p:spPr>
          <a:xfrm>
            <a:off x="5210221" y="5746494"/>
            <a:ext cx="729338" cy="35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BDEA174F-7E3B-4927-887A-82B93E490246}"/>
              </a:ext>
            </a:extLst>
          </p:cNvPr>
          <p:cNvSpPr/>
          <p:nvPr/>
        </p:nvSpPr>
        <p:spPr>
          <a:xfrm>
            <a:off x="6249814" y="5708435"/>
            <a:ext cx="528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006699"/>
                </a:solidFill>
                <a:cs typeface="Helvetica" pitchFamily="34" charset="0"/>
              </a:rPr>
              <a:t>A számla bizonyos mezőiben nem fogadja a NAV.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3782C900-3BC2-4D0C-BEBB-A88A28DA341A}"/>
              </a:ext>
            </a:extLst>
          </p:cNvPr>
          <p:cNvSpPr txBox="1"/>
          <p:nvPr/>
        </p:nvSpPr>
        <p:spPr>
          <a:xfrm>
            <a:off x="462178" y="3658648"/>
            <a:ext cx="4461407" cy="40011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Adószám kötőjel pótlás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33" name="Nyíl: jobbra mutató 32">
            <a:extLst>
              <a:ext uri="{FF2B5EF4-FFF2-40B4-BE49-F238E27FC236}">
                <a16:creationId xmlns:a16="http://schemas.microsoft.com/office/drawing/2014/main" id="{2A54E722-BA72-4213-9748-D228D27D85BE}"/>
              </a:ext>
            </a:extLst>
          </p:cNvPr>
          <p:cNvSpPr/>
          <p:nvPr/>
        </p:nvSpPr>
        <p:spPr>
          <a:xfrm>
            <a:off x="5210221" y="3638766"/>
            <a:ext cx="729338" cy="35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362A2638-7BB0-421C-8F3F-9B91F06D75D7}"/>
              </a:ext>
            </a:extLst>
          </p:cNvPr>
          <p:cNvSpPr/>
          <p:nvPr/>
        </p:nvSpPr>
        <p:spPr>
          <a:xfrm>
            <a:off x="6261398" y="3604201"/>
            <a:ext cx="528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006600"/>
                </a:solidFill>
                <a:cs typeface="Helvetica" pitchFamily="34" charset="0"/>
              </a:rPr>
              <a:t>Sztornó számlák feladási hibájának megakadályozása</a:t>
            </a:r>
          </a:p>
        </p:txBody>
      </p:sp>
    </p:spTree>
    <p:extLst>
      <p:ext uri="{BB962C8B-B14F-4D97-AF65-F5344CB8AC3E}">
        <p14:creationId xmlns:p14="http://schemas.microsoft.com/office/powerpoint/2010/main" val="385961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További lehetőségek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21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1B56245-8F98-487E-88A7-823258F3F683}"/>
              </a:ext>
            </a:extLst>
          </p:cNvPr>
          <p:cNvSpPr txBox="1"/>
          <p:nvPr/>
        </p:nvSpPr>
        <p:spPr>
          <a:xfrm>
            <a:off x="462179" y="1283138"/>
            <a:ext cx="4461407" cy="923330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Bejövő számlák átvétele a NAV Online Számla rendszerből a KASZPER 121-es menüpontjába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33CC8E3-E7A4-42A2-A322-0FFC993D5D53}"/>
              </a:ext>
            </a:extLst>
          </p:cNvPr>
          <p:cNvSpPr/>
          <p:nvPr/>
        </p:nvSpPr>
        <p:spPr>
          <a:xfrm>
            <a:off x="6459794" y="1358737"/>
            <a:ext cx="5101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800" b="1" dirty="0">
                <a:solidFill>
                  <a:srgbClr val="006600"/>
                </a:solidFill>
                <a:cs typeface="Helvetica" pitchFamily="34" charset="0"/>
              </a:rPr>
              <a:t>Döntéselőkészítő fázisban</a:t>
            </a: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29AF65EF-F961-4A4D-B30C-79DE4D1E5FF9}"/>
              </a:ext>
            </a:extLst>
          </p:cNvPr>
          <p:cNvSpPr/>
          <p:nvPr/>
        </p:nvSpPr>
        <p:spPr>
          <a:xfrm>
            <a:off x="5189682" y="1382572"/>
            <a:ext cx="729338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05EC0827-AF61-4D31-8811-A51228DC2B14}"/>
              </a:ext>
            </a:extLst>
          </p:cNvPr>
          <p:cNvSpPr/>
          <p:nvPr/>
        </p:nvSpPr>
        <p:spPr>
          <a:xfrm>
            <a:off x="5189682" y="2505670"/>
            <a:ext cx="729338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2B573A3-2A46-410E-A590-036F65DC9E4E}"/>
              </a:ext>
            </a:extLst>
          </p:cNvPr>
          <p:cNvSpPr txBox="1"/>
          <p:nvPr/>
        </p:nvSpPr>
        <p:spPr>
          <a:xfrm>
            <a:off x="462179" y="2505670"/>
            <a:ext cx="4461407" cy="646331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Külső kimenő számlák átvétele a 1310-es menüpontba </a:t>
            </a:r>
            <a:r>
              <a:rPr lang="hu-HU" b="1" dirty="0" err="1"/>
              <a:t>vs</a:t>
            </a:r>
            <a:r>
              <a:rPr lang="hu-HU" b="1" dirty="0"/>
              <a:t>. átadás a NAV felé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380AA07-5A91-4902-92E9-BEC7FB3A0128}"/>
              </a:ext>
            </a:extLst>
          </p:cNvPr>
          <p:cNvSpPr/>
          <p:nvPr/>
        </p:nvSpPr>
        <p:spPr>
          <a:xfrm>
            <a:off x="6459794" y="2279338"/>
            <a:ext cx="51014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000" b="1" dirty="0">
                <a:solidFill>
                  <a:srgbClr val="006600"/>
                </a:solidFill>
                <a:cs typeface="Helvetica" pitchFamily="34" charset="0"/>
              </a:rPr>
              <a:t>Miért csak az egyik irányból vállalható?</a:t>
            </a:r>
          </a:p>
          <a:p>
            <a:pPr marL="342900" lvl="1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2000" b="1" dirty="0">
                <a:solidFill>
                  <a:srgbClr val="006600"/>
                </a:solidFill>
                <a:cs typeface="Helvetica" pitchFamily="34" charset="0"/>
              </a:rPr>
              <a:t>NAV 47.sz.kérdés</a:t>
            </a:r>
          </a:p>
          <a:p>
            <a:pPr marL="342900" lvl="1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2000" b="1" dirty="0">
                <a:solidFill>
                  <a:srgbClr val="006600"/>
                </a:solidFill>
                <a:cs typeface="Helvetica" pitchFamily="34" charset="0"/>
              </a:rPr>
              <a:t>Hiányzó adatok pótlása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DE7FBD3-F02F-4945-AF34-E25ACD588181}"/>
              </a:ext>
            </a:extLst>
          </p:cNvPr>
          <p:cNvSpPr txBox="1"/>
          <p:nvPr/>
        </p:nvSpPr>
        <p:spPr>
          <a:xfrm>
            <a:off x="462179" y="3476437"/>
            <a:ext cx="4461407" cy="923330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A 3.0 verzióval lehetővé vált az elektronikus számlák NAV-</a:t>
            </a:r>
            <a:r>
              <a:rPr lang="hu-HU" b="1" dirty="0" err="1"/>
              <a:t>on</a:t>
            </a:r>
            <a:r>
              <a:rPr lang="hu-HU" b="1" dirty="0"/>
              <a:t> keresztüli megküldése a vevő részére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6879C73D-1606-44CB-9D25-F6BB5C37B785}"/>
              </a:ext>
            </a:extLst>
          </p:cNvPr>
          <p:cNvSpPr/>
          <p:nvPr/>
        </p:nvSpPr>
        <p:spPr>
          <a:xfrm>
            <a:off x="5189682" y="3548879"/>
            <a:ext cx="729338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3C9320B6-BFCE-4EA4-8AAB-1844B4DB3349}"/>
              </a:ext>
            </a:extLst>
          </p:cNvPr>
          <p:cNvSpPr/>
          <p:nvPr/>
        </p:nvSpPr>
        <p:spPr>
          <a:xfrm>
            <a:off x="6459794" y="3520379"/>
            <a:ext cx="5101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800" b="1" dirty="0">
                <a:solidFill>
                  <a:srgbClr val="006600"/>
                </a:solidFill>
                <a:cs typeface="Helvetica" pitchFamily="34" charset="0"/>
              </a:rPr>
              <a:t>Jelenleg még nem tárgyalt téma</a:t>
            </a:r>
          </a:p>
        </p:txBody>
      </p:sp>
    </p:spTree>
    <p:extLst>
      <p:ext uri="{BB962C8B-B14F-4D97-AF65-F5344CB8AC3E}">
        <p14:creationId xmlns:p14="http://schemas.microsoft.com/office/powerpoint/2010/main" val="401643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Hibák bejelentése – 1.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22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AC37237-7A09-4A96-8310-5AE1A81C8840}"/>
              </a:ext>
            </a:extLst>
          </p:cNvPr>
          <p:cNvSpPr/>
          <p:nvPr/>
        </p:nvSpPr>
        <p:spPr>
          <a:xfrm>
            <a:off x="571745" y="1272299"/>
            <a:ext cx="1104850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000" b="1" dirty="0">
                <a:solidFill>
                  <a:srgbClr val="006600"/>
                </a:solidFill>
                <a:cs typeface="Helvetica" pitchFamily="34" charset="0"/>
                <a:sym typeface="Wingdings" panose="05000000000000000000" pitchFamily="2" charset="2"/>
              </a:rPr>
              <a:t>A hatékony segítségnyújtáshoz hogyan tudjuk a legfontosabb információkat megadni: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hu-HU" sz="1600" dirty="0">
              <a:solidFill>
                <a:schemeClr val="tx2">
                  <a:lumMod val="75000"/>
                </a:schemeClr>
              </a:solidFill>
              <a:cs typeface="Helvetica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Az adott számla NAV feladási állapotára kattintva megnyílik egy feldolgozási tábla, ahol olvashatjuk a hiba okát. Ha ez hiányzik, vagy esetleg a megfogalmazása idegen és érhetetlen számunkra, akkor le kell nyitni a „Technikai részletek” mezőt, majd azon belül rá lehet kattintani az „ELUTASÍTVA”, „HIBA”, stb. feldolgozási állapotokra. Ezek a sorok még több részletet tartalmaznak a hibáról, így sokkal könnyebb és gyorsabb lehet a javítás módjának megtalálása.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Mindig az utolsó 100 próbálkozást láthatjuk a felületen, de a legfontosabb (mert az a legutolsó) legfelül található.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A NAV feladási hibák elsőbbséget élveznek minden más (nem kritikus) működésbeli hibával szemben.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hu-HU" sz="1600" dirty="0">
              <a:solidFill>
                <a:schemeClr val="tx2">
                  <a:lumMod val="75000"/>
                </a:schemeClr>
              </a:solidFill>
              <a:cs typeface="Helvetica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Ha központilag lehetséges csak a feladási hiba javítása, akkor ahhoz részletes jegyzői nyilatkozat szükséges, amely egyértelműen és kellő részletességgel tartalmazza a hiba kiváltó okát, az érintett számlaszámokat, valamint a NAV Online Számla 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rendszerbeli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 aktuális kapcsolódási pontokat, mivel csak ezek birtokában lehet felelősséggel felvállalni a javítást.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Ahogyan a tavaly júliusi átállás után is szigorítás történt a feladási hibák javításában, ugyanez várható áprilistól, a 3.0 verzióra történő átállás után is. A nem rendszerhibából adódó feladási hibákat helyileg kell megoldani.</a:t>
            </a:r>
          </a:p>
        </p:txBody>
      </p:sp>
    </p:spTree>
    <p:extLst>
      <p:ext uri="{BB962C8B-B14F-4D97-AF65-F5344CB8AC3E}">
        <p14:creationId xmlns:p14="http://schemas.microsoft.com/office/powerpoint/2010/main" val="386935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Hibák bejelentése – 2.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23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9F4F291-D2BC-43DB-B580-5C7356EB1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78" y="1566872"/>
            <a:ext cx="10373032" cy="42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0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Hibák bejelentése – 3.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24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3B83B2-9781-4C1F-8879-B6FCD263F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79" y="1452010"/>
            <a:ext cx="11058405" cy="45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1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660904"/>
            <a:ext cx="5351386" cy="3958963"/>
            <a:chOff x="3471959" y="784210"/>
            <a:chExt cx="5351386" cy="3855279"/>
          </a:xfrm>
        </p:grpSpPr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sp>
        <p:nvSpPr>
          <p:cNvPr id="4" name="Téglalap 3">
            <a:extLst>
              <a:ext uri="{FF2B5EF4-FFF2-40B4-BE49-F238E27FC236}">
                <a16:creationId xmlns:a16="http://schemas.microsoft.com/office/drawing/2014/main" id="{E75B0819-E42F-42D7-B079-8AD2310E1FC3}"/>
              </a:ext>
            </a:extLst>
          </p:cNvPr>
          <p:cNvSpPr/>
          <p:nvPr/>
        </p:nvSpPr>
        <p:spPr>
          <a:xfrm>
            <a:off x="3906183" y="2234004"/>
            <a:ext cx="6469088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8000" dirty="0">
                <a:ln w="28575">
                  <a:solidFill>
                    <a:srgbClr val="0066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Válaszok a kérdésekre…</a:t>
            </a:r>
          </a:p>
          <a:p>
            <a:pPr algn="ctr"/>
            <a:r>
              <a:rPr lang="hu-HU" sz="4800" dirty="0">
                <a:ln w="28575">
                  <a:solidFill>
                    <a:srgbClr val="006600"/>
                  </a:solidFill>
                </a:ln>
                <a:solidFill>
                  <a:srgbClr val="1E86C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Köszönöm a figyelmet!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569C1C1-EEC7-49BF-8EEB-FAA8D986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55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A 3.0 verzió bevezetése – 1.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3</a:t>
            </a:fld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B10211E-A452-490F-A7E9-33C197843A69}"/>
              </a:ext>
            </a:extLst>
          </p:cNvPr>
          <p:cNvSpPr/>
          <p:nvPr/>
        </p:nvSpPr>
        <p:spPr>
          <a:xfrm>
            <a:off x="462179" y="2104387"/>
            <a:ext cx="5240424" cy="2769989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dirty="0">
                <a:solidFill>
                  <a:srgbClr val="006600"/>
                </a:solidFill>
                <a:cs typeface="Helvetica" pitchFamily="34" charset="0"/>
              </a:rPr>
              <a:t>További beküldendő számlák: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Magánszemély részére kiállított számlák </a:t>
            </a:r>
            <a:r>
              <a:rPr lang="hu-HU" sz="16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anonimizáltan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Adószám nélküli jogi személyek részére kiállított számlák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Külföldi partnerek részére kiállított számlák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b="1" dirty="0">
                <a:solidFill>
                  <a:srgbClr val="006600"/>
                </a:solidFill>
                <a:cs typeface="Helvetica" pitchFamily="34" charset="0"/>
              </a:rPr>
              <a:t>Továbbra sem kötelező az adatszolgáltatás: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 fenti útmutatóban tételesen felsorolva</a:t>
            </a:r>
            <a:endParaRPr lang="hu-HU" sz="16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számviteli bizonylat helyett kiállított számlák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 a tavalyi értékhatár eltörlés során került hivatalosan is megfogalmazásra a NAV által közzétett tájékoztatókban</a:t>
            </a:r>
            <a:endParaRPr lang="hu-HU" sz="16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8CC7415-ED27-4FA8-937B-45A35B3CB99A}"/>
              </a:ext>
            </a:extLst>
          </p:cNvPr>
          <p:cNvSpPr txBox="1"/>
          <p:nvPr/>
        </p:nvSpPr>
        <p:spPr>
          <a:xfrm>
            <a:off x="464084" y="1095617"/>
            <a:ext cx="531728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Tartalmi változások – KÖTELEZŐ RÉSZ (jogszabály)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7334730-F4B2-42DA-8AD1-98723E31D0A8}"/>
              </a:ext>
            </a:extLst>
          </p:cNvPr>
          <p:cNvSpPr txBox="1"/>
          <p:nvPr/>
        </p:nvSpPr>
        <p:spPr>
          <a:xfrm>
            <a:off x="6285879" y="1113459"/>
            <a:ext cx="531728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Verzióváltás miatt fontos további módosítások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62D9AA2-8E44-44E3-A4DB-FEFACEBC79AE}"/>
              </a:ext>
            </a:extLst>
          </p:cNvPr>
          <p:cNvSpPr/>
          <p:nvPr/>
        </p:nvSpPr>
        <p:spPr>
          <a:xfrm>
            <a:off x="462179" y="1624196"/>
            <a:ext cx="5407680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4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hlinkClick r:id="rId4"/>
              </a:rPr>
              <a:t>https://onlineszamla.nav.gov.hu/tajekoztatas_a_szamlaadatszolgaltatas</a:t>
            </a:r>
            <a:endParaRPr lang="hu-HU" sz="14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F0F3412A-2F1D-4F4B-BF21-07F7D1BF7954}"/>
              </a:ext>
            </a:extLst>
          </p:cNvPr>
          <p:cNvSpPr/>
          <p:nvPr/>
        </p:nvSpPr>
        <p:spPr>
          <a:xfrm>
            <a:off x="6300020" y="1731918"/>
            <a:ext cx="5240424" cy="2769989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Interfész informatikai szempontú teljes átalakítása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Adómentességi kódok összhangjának biztosítása, verzióeltérések kezelése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Külföldi adószámok típusainak kezelése, összhangja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Előleg és végszámlák adatszolgáltatás szempontú ellenőrzése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Új mezők, új jelölések alkalmazása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Új és módosult hibajelzések aktualizálása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Hibamegelőző fejlesztések – folyamatosan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55C464D-E341-4520-8DD5-148BFFCBB9F2}"/>
              </a:ext>
            </a:extLst>
          </p:cNvPr>
          <p:cNvSpPr txBox="1"/>
          <p:nvPr/>
        </p:nvSpPr>
        <p:spPr>
          <a:xfrm>
            <a:off x="464084" y="5068276"/>
            <a:ext cx="531728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Tartalmi változások – OPCIONÁLIS RÉSZ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688608B1-CAA6-4C5F-8D63-48F883D79257}"/>
              </a:ext>
            </a:extLst>
          </p:cNvPr>
          <p:cNvSpPr/>
          <p:nvPr/>
        </p:nvSpPr>
        <p:spPr>
          <a:xfrm>
            <a:off x="462179" y="5631508"/>
            <a:ext cx="11102554" cy="661720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Elektronikus számlaküldés és/vagy fogadás a NAV Online Számla rendszeren keresztül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Külső kimenő számlák átvételi lehetősége</a:t>
            </a:r>
          </a:p>
        </p:txBody>
      </p:sp>
    </p:spTree>
    <p:extLst>
      <p:ext uri="{BB962C8B-B14F-4D97-AF65-F5344CB8AC3E}">
        <p14:creationId xmlns:p14="http://schemas.microsoft.com/office/powerpoint/2010/main" val="72155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A 3.0 verzió bevezetése – 2.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4</a:t>
            </a:fld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B10211E-A452-490F-A7E9-33C197843A69}"/>
              </a:ext>
            </a:extLst>
          </p:cNvPr>
          <p:cNvSpPr/>
          <p:nvPr/>
        </p:nvSpPr>
        <p:spPr>
          <a:xfrm>
            <a:off x="5240595" y="1106916"/>
            <a:ext cx="648922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4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hlinkClick r:id="rId4"/>
              </a:rPr>
              <a:t>https://www.nav.gov.hu/nav/ado/afa/Online_Szamla__Marciu20201216.html</a:t>
            </a:r>
            <a:endParaRPr lang="hu-HU" sz="14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6E881E4-45FB-4D82-9B62-938A743357EF}"/>
              </a:ext>
            </a:extLst>
          </p:cNvPr>
          <p:cNvSpPr txBox="1"/>
          <p:nvPr/>
        </p:nvSpPr>
        <p:spPr>
          <a:xfrm>
            <a:off x="502514" y="1108491"/>
            <a:ext cx="432512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Szankciómentesség értelmezése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3C373182-F9FD-4B30-9DAA-E502C7C3342E}"/>
              </a:ext>
            </a:extLst>
          </p:cNvPr>
          <p:cNvSpPr/>
          <p:nvPr/>
        </p:nvSpPr>
        <p:spPr>
          <a:xfrm>
            <a:off x="494370" y="3230172"/>
            <a:ext cx="5413066" cy="1015663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az áfaalany olyan számláról teljesít adatszolgáltatást, amiről a 2020. július 1-jén érvényben lévő szabályok szerint nem kötelező adatot szolgáltatni, azonban az adatszolgáltatása nem megfelelő.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7A1C6E4-EF45-44CF-9969-2FB805EE085F}"/>
              </a:ext>
            </a:extLst>
          </p:cNvPr>
          <p:cNvSpPr/>
          <p:nvPr/>
        </p:nvSpPr>
        <p:spPr>
          <a:xfrm>
            <a:off x="502514" y="4454525"/>
            <a:ext cx="5413066" cy="55399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az áfaalany nem teljesíti a kötelező adatszolgáltatást az olyan számláról, amiről csak 2021. január 4-től kell adatot szolgáltatni.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712178AA-04F3-40D7-B22C-89BCF9C83440}"/>
              </a:ext>
            </a:extLst>
          </p:cNvPr>
          <p:cNvSpPr/>
          <p:nvPr/>
        </p:nvSpPr>
        <p:spPr>
          <a:xfrm>
            <a:off x="502514" y="1804302"/>
            <a:ext cx="5396779" cy="1246495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Ha az adatszolgáltatásra kötelezett áfaalany a számlázó programmal kiállított olyan számláról, amiről a 2020. július 1-jén érvényes szabályok szerint kötelező adatot szolgáltatni, a 2020. július 1-jétől érvényes szabályok szerint (vagyis 2.0-ás verziójú séma alkalmazásával) szolgáltat adatot.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BFAB770B-F5A6-4A47-90E1-0E143D1502D6}"/>
              </a:ext>
            </a:extLst>
          </p:cNvPr>
          <p:cNvSpPr/>
          <p:nvPr/>
        </p:nvSpPr>
        <p:spPr>
          <a:xfrm>
            <a:off x="6536882" y="1404538"/>
            <a:ext cx="2124333" cy="369332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C00000"/>
                </a:solidFill>
                <a:cs typeface="Helvetica" pitchFamily="34" charset="0"/>
              </a:rPr>
              <a:t>Szankcionálható</a:t>
            </a:r>
          </a:p>
        </p:txBody>
      </p:sp>
      <p:sp>
        <p:nvSpPr>
          <p:cNvPr id="21" name="Nyíl: jobbra mutató 20">
            <a:extLst>
              <a:ext uri="{FF2B5EF4-FFF2-40B4-BE49-F238E27FC236}">
                <a16:creationId xmlns:a16="http://schemas.microsoft.com/office/drawing/2014/main" id="{955FA7FF-93E2-41B6-BAD5-E67EC84BFB45}"/>
              </a:ext>
            </a:extLst>
          </p:cNvPr>
          <p:cNvSpPr/>
          <p:nvPr/>
        </p:nvSpPr>
        <p:spPr>
          <a:xfrm>
            <a:off x="5907437" y="4050219"/>
            <a:ext cx="729338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B8BEF81-7FB4-459A-8FF4-DA4DB9BF5412}"/>
              </a:ext>
            </a:extLst>
          </p:cNvPr>
          <p:cNvSpPr/>
          <p:nvPr/>
        </p:nvSpPr>
        <p:spPr>
          <a:xfrm>
            <a:off x="6715432" y="1813388"/>
            <a:ext cx="5014389" cy="49398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hu-HU" sz="1500" dirty="0">
                <a:solidFill>
                  <a:srgbClr val="006600"/>
                </a:solidFill>
                <a:cs typeface="Helvetica" pitchFamily="34" charset="0"/>
              </a:rPr>
              <a:t>Ha a belföldi adóalanynak kiállított KASZPER-es számla 2.0-ás verzióval megy be.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hu-HU" sz="1500" dirty="0">
                <a:solidFill>
                  <a:srgbClr val="C00000"/>
                </a:solidFill>
                <a:cs typeface="Helvetica" pitchFamily="34" charset="0"/>
              </a:rPr>
              <a:t>Belföldi adóalanynak kiállított kézi számlát nem rögzíti fel a NAV-nál.</a:t>
            </a:r>
          </a:p>
          <a:p>
            <a:pPr marL="285750" lvl="1" indent="-28575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hu-HU" sz="1500" dirty="0">
                <a:solidFill>
                  <a:srgbClr val="C00000"/>
                </a:solidFill>
                <a:cs typeface="Helvetica" pitchFamily="34" charset="0"/>
              </a:rPr>
              <a:t>Ha nem megy be a belföldi adóalanynak kiállított KASZPER-es számla.</a:t>
            </a:r>
          </a:p>
          <a:p>
            <a:pPr marL="285750" lvl="1" indent="-28575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hu-HU" sz="1500" dirty="0">
                <a:solidFill>
                  <a:srgbClr val="006600"/>
                </a:solidFill>
                <a:cs typeface="Helvetica" pitchFamily="34" charset="0"/>
              </a:rPr>
              <a:t>Nem mennek be a magánszemélyes számlák a KASZPER-</a:t>
            </a:r>
            <a:r>
              <a:rPr lang="hu-HU" sz="1500" dirty="0" err="1">
                <a:solidFill>
                  <a:srgbClr val="006600"/>
                </a:solidFill>
                <a:cs typeface="Helvetica" pitchFamily="34" charset="0"/>
              </a:rPr>
              <a:t>ből</a:t>
            </a:r>
            <a:r>
              <a:rPr lang="hu-HU" sz="1500" dirty="0">
                <a:solidFill>
                  <a:srgbClr val="006600"/>
                </a:solidFill>
                <a:cs typeface="Helvetica" pitchFamily="34" charset="0"/>
              </a:rPr>
              <a:t> (kézit nem rögzíti be)</a:t>
            </a:r>
          </a:p>
          <a:p>
            <a:pPr marL="285750" lvl="1" indent="-28575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hu-HU" sz="1500" dirty="0">
                <a:solidFill>
                  <a:srgbClr val="006600"/>
                </a:solidFill>
                <a:cs typeface="Helvetica" pitchFamily="34" charset="0"/>
              </a:rPr>
              <a:t>Ha nem mennek be a külföldinek, adószám nélküli jogi személyeknek kiállított KASZPER-es számlák (kézit nem rögzíti be)</a:t>
            </a:r>
          </a:p>
          <a:p>
            <a:pPr marL="285750" lvl="1" indent="-28575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/>
            </a:pPr>
            <a:r>
              <a:rPr lang="hu-HU" sz="1500" dirty="0">
                <a:solidFill>
                  <a:srgbClr val="006600"/>
                </a:solidFill>
                <a:cs typeface="Helvetica" pitchFamily="34" charset="0"/>
              </a:rPr>
              <a:t>Bemennek a külföldinek, magánszemélynek, adószám nélküli jogi személynek kiállított KASZPER-es számlák, de az adatszolgáltatásban valamilyen hiba van (kézi számlára is).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hu-HU" sz="1500" dirty="0">
                <a:solidFill>
                  <a:srgbClr val="C00000"/>
                </a:solidFill>
                <a:cs typeface="Helvetica" pitchFamily="34" charset="0"/>
              </a:rPr>
              <a:t>Ha 2020.01.04. előtt csak magánszemélynek számlázott, de most kiállít egy KASZPER-es számlát (vagy kézit) belföldi adóalanynak, viszont a számla kelte dátumig nem végzi el a NAV regisztrációt.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7410E4F4-62DC-449F-9C7F-1986A82E4287}"/>
              </a:ext>
            </a:extLst>
          </p:cNvPr>
          <p:cNvSpPr/>
          <p:nvPr/>
        </p:nvSpPr>
        <p:spPr>
          <a:xfrm>
            <a:off x="502514" y="5191494"/>
            <a:ext cx="5413066" cy="147732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számlakibocsátó adóalanyok közül azok, akiknek 2021. január 4. előtt nem kellett online számlaadat-szolgáltatást teljesíteniük, kizárólag akkor mentesülnek a szankció alól, ha legkésőbb az adatszolgáltatási kötelezettséggel érintett első számla kiállításának napjáig regisztrálnak a NAV Online Számla rendszerben.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2DB75A63-AE0A-436F-8430-312E15F21895}"/>
              </a:ext>
            </a:extLst>
          </p:cNvPr>
          <p:cNvSpPr/>
          <p:nvPr/>
        </p:nvSpPr>
        <p:spPr>
          <a:xfrm>
            <a:off x="8750710" y="1414693"/>
            <a:ext cx="2938776" cy="369332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b="1" dirty="0">
                <a:solidFill>
                  <a:srgbClr val="006600"/>
                </a:solidFill>
                <a:cs typeface="Helvetica" pitchFamily="34" charset="0"/>
              </a:rPr>
              <a:t>Nem szankcionálják 03.31-ig</a:t>
            </a:r>
          </a:p>
        </p:txBody>
      </p:sp>
    </p:spTree>
    <p:extLst>
      <p:ext uri="{BB962C8B-B14F-4D97-AF65-F5344CB8AC3E}">
        <p14:creationId xmlns:p14="http://schemas.microsoft.com/office/powerpoint/2010/main" val="158999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A 3.0 verzió bevezetése – 3.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5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139CA53-2214-48C5-B8A4-428A239F68E0}"/>
              </a:ext>
            </a:extLst>
          </p:cNvPr>
          <p:cNvSpPr txBox="1"/>
          <p:nvPr/>
        </p:nvSpPr>
        <p:spPr>
          <a:xfrm>
            <a:off x="462179" y="1218895"/>
            <a:ext cx="5317283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Bevezetési ütemezés az ASP-ben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2922274-3B04-44DB-ABD7-50E44DCD038F}"/>
              </a:ext>
            </a:extLst>
          </p:cNvPr>
          <p:cNvSpPr/>
          <p:nvPr/>
        </p:nvSpPr>
        <p:spPr>
          <a:xfrm>
            <a:off x="462178" y="1840587"/>
            <a:ext cx="11267642" cy="4539704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2021.01.18-tól átmeneti verzióváltással működik a rendszer</a:t>
            </a:r>
            <a:r>
              <a:rPr lang="hu-HU" sz="1600" i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(lásd a következő oldalakon)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hu-HU" sz="10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Az új, 3.0 verzió tervezett indítása: 2021.03.01.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sym typeface="Wingdings" panose="05000000000000000000" pitchFamily="2" charset="2"/>
              </a:rPr>
              <a:t>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Tehát még a szankciómentes időszak alatt élesítésre kerülhet.</a:t>
            </a:r>
          </a:p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	Kérjük ügyfeleink részéről is márciusban a kimenő számlák feladási státuszának fokozottabb ellenőrzését a 1301-es 	menüpontban. A szokásosnál csak egy picivel több rápillantás, hogy rendben van-e a NAV feladási státusz az aznapi 	számláknál.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Hibamegelőző fejlesztések az I. negyedévben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3.0 verzióból azok a változások, amelyek önállóan kezelhetőek, az éles indulást megelőzően is kikerülhetnek már használatra, (pl. adómentesség kódja és leírása, vagy vevő adószámtípus bővítése – ha ezek új felületi elemet is jelentenek majd)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2021.04.01-től mindenképpen a KASZPER-es számlák már 3.0 verzióval fognak bekerülni a NAV Online Számla rendszerbe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Nincs visszamenőleges adatszolgáltatási kötelezettség!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hu-HU" sz="1000" b="1" dirty="0">
              <a:solidFill>
                <a:srgbClr val="C00000"/>
              </a:solidFill>
              <a:highlight>
                <a:srgbClr val="FFFF00"/>
              </a:highlight>
              <a:cs typeface="Helvetica" pitchFamily="34" charset="0"/>
            </a:endParaRP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1600" b="1" dirty="0">
                <a:solidFill>
                  <a:srgbClr val="C00000"/>
                </a:solidFill>
                <a:highlight>
                  <a:srgbClr val="FFFF00"/>
                </a:highlight>
                <a:cs typeface="Helvetica" pitchFamily="34" charset="0"/>
              </a:rPr>
              <a:t>FONTOS! 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 NAV Online Számla rendszerben a kézi számlarögzítés már 3.0 verzióval történik. A különböző verziójú számlák csak előre mutatóan </a:t>
            </a:r>
            <a:r>
              <a:rPr lang="hu-HU" sz="1600" b="1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módosíthatóak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: tehát a NAV-nál 3.0 verzióval felrögzített kézi számla, vagy más, már 3.0 verzióval működő számlázó program által a NAV-hoz beküldött gépi számla </a:t>
            </a:r>
            <a:r>
              <a:rPr lang="hu-HU" sz="1600" b="1" u="sng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az éles indulásig 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nem sztornózható KASZPER-es számlával, mert ott még csak 2.0-ás verzió működik.</a:t>
            </a:r>
          </a:p>
        </p:txBody>
      </p:sp>
    </p:spTree>
    <p:extLst>
      <p:ext uri="{BB962C8B-B14F-4D97-AF65-F5344CB8AC3E}">
        <p14:creationId xmlns:p14="http://schemas.microsoft.com/office/powerpoint/2010/main" val="110666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Az átmeneti verzió működése 1.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6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7E27EDD-8900-4427-AB89-56733A7AAF85}"/>
              </a:ext>
            </a:extLst>
          </p:cNvPr>
          <p:cNvSpPr/>
          <p:nvPr/>
        </p:nvSpPr>
        <p:spPr>
          <a:xfrm>
            <a:off x="462179" y="1348974"/>
            <a:ext cx="11267642" cy="424731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400" b="1" dirty="0">
                <a:solidFill>
                  <a:srgbClr val="006600"/>
                </a:solidFill>
                <a:cs typeface="Helvetica" pitchFamily="34" charset="0"/>
              </a:rPr>
              <a:t>Az úgynevezett átmeneti verzió lényege: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hu-HU" sz="24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2.0 verziójú interfész használata mellett biztosítjuk, hogy beküldésre kerülnek 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mindazok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a számlák is, amelyekre az Áfa törvény kimondja, hogy 01.04-től adatszolgáltatásra kötelezettek: magánszemély, külföldi, egyéb.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hu-HU" sz="24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Az így beküldött számlák verziója a NAV Online Számla rendszerben 2.0 lesz.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hu-HU" sz="2400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Az üres adószám mezővel rendelkező magánszemély, dolgozó partnertípusra rögzített vevőnek készített számla a név és a cím 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anonimizálásával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kerül be a NAV-hoz.</a:t>
            </a:r>
          </a:p>
        </p:txBody>
      </p:sp>
    </p:spTree>
    <p:extLst>
      <p:ext uri="{BB962C8B-B14F-4D97-AF65-F5344CB8AC3E}">
        <p14:creationId xmlns:p14="http://schemas.microsoft.com/office/powerpoint/2010/main" val="406000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Az átmeneti verzió működése 2.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7</a:t>
            </a:fld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2BB8C9F-8137-4FDF-88B7-40AE783BA4F7}"/>
              </a:ext>
            </a:extLst>
          </p:cNvPr>
          <p:cNvSpPr/>
          <p:nvPr/>
        </p:nvSpPr>
        <p:spPr>
          <a:xfrm>
            <a:off x="552090" y="1213295"/>
            <a:ext cx="11048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400" b="1" dirty="0">
                <a:solidFill>
                  <a:srgbClr val="006600"/>
                </a:solidFill>
                <a:cs typeface="Helvetica" pitchFamily="34" charset="0"/>
              </a:rPr>
              <a:t>Egy magánszemélyes tesztszámla </a:t>
            </a:r>
            <a:r>
              <a:rPr lang="hu-HU" sz="2400" b="1" dirty="0" err="1">
                <a:solidFill>
                  <a:srgbClr val="006600"/>
                </a:solidFill>
                <a:cs typeface="Helvetica" pitchFamily="34" charset="0"/>
              </a:rPr>
              <a:t>anonimizált</a:t>
            </a:r>
            <a:r>
              <a:rPr lang="hu-HU" sz="2400" b="1" dirty="0">
                <a:solidFill>
                  <a:srgbClr val="006600"/>
                </a:solidFill>
                <a:cs typeface="Helvetica" pitchFamily="34" charset="0"/>
              </a:rPr>
              <a:t> része a NAV Online Számla rendszerben visszakeresve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6B5E47F-01C8-4938-8FCB-530CDFA11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91" y="1752693"/>
            <a:ext cx="10105703" cy="478621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E267F5A-E025-4ED4-ACC8-79DDB8A0E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5071">
            <a:off x="539955" y="2315834"/>
            <a:ext cx="5526554" cy="3005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328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2602401F-EDAB-4486-B32B-AC03FA785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026497"/>
            <a:ext cx="8534400" cy="2265236"/>
          </a:xfrm>
          <a:prstGeom prst="rect">
            <a:avLst/>
          </a:prstGeom>
          <a:ln>
            <a:solidFill>
              <a:srgbClr val="006699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Mi nyújt segítséget? – 1.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8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556B6C4-DB3A-44BA-8773-54AB33CB7C23}"/>
              </a:ext>
            </a:extLst>
          </p:cNvPr>
          <p:cNvSpPr/>
          <p:nvPr/>
        </p:nvSpPr>
        <p:spPr>
          <a:xfrm>
            <a:off x="3657600" y="1348974"/>
            <a:ext cx="8072221" cy="1554272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Itt mindig látható, ha tervezett vagy váratlan üzemszüneti időszakok keletkeznek, illetve a többi menüpontban megtalálható minden jogszabályi és technikai segítség ahhoz, hogy képben legyünk a NAV Online Számla rendszer működésével kapcsolatosan.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Mindehhez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 még be sem kell jelentkezni.</a:t>
            </a:r>
          </a:p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  <a:hlinkClick r:id="rId5"/>
              </a:rPr>
              <a:t>https://onlineszamla.nav.gov.hu/home</a:t>
            </a:r>
            <a:endParaRPr lang="hu-HU" dirty="0">
              <a:solidFill>
                <a:schemeClr val="tx2">
                  <a:lumMod val="75000"/>
                </a:schemeClr>
              </a:solidFill>
              <a:cs typeface="Helvetica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51C35AF-D244-49DB-B793-A2B75CF83877}"/>
              </a:ext>
            </a:extLst>
          </p:cNvPr>
          <p:cNvSpPr txBox="1"/>
          <p:nvPr/>
        </p:nvSpPr>
        <p:spPr>
          <a:xfrm>
            <a:off x="869035" y="1669734"/>
            <a:ext cx="2101552" cy="461665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NAV-Hírek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38C8220-BC5B-4D73-AA3C-A07A6E067E7A}"/>
              </a:ext>
            </a:extLst>
          </p:cNvPr>
          <p:cNvSpPr/>
          <p:nvPr/>
        </p:nvSpPr>
        <p:spPr>
          <a:xfrm>
            <a:off x="462179" y="1112035"/>
            <a:ext cx="2915264" cy="46166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C00000"/>
              </a:buClr>
              <a:defRPr/>
            </a:pPr>
            <a:r>
              <a:rPr lang="hu-HU" sz="2400" b="1" dirty="0">
                <a:solidFill>
                  <a:srgbClr val="006600"/>
                </a:solidFill>
                <a:cs typeface="Helvetica" pitchFamily="34" charset="0"/>
              </a:rPr>
              <a:t>Legjobb a megelőzés!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EDB18084-1F97-43DB-9449-95FE7C7B0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3" y="4176335"/>
            <a:ext cx="10398452" cy="2513761"/>
          </a:xfrm>
          <a:prstGeom prst="rect">
            <a:avLst/>
          </a:prstGeom>
          <a:ln>
            <a:solidFill>
              <a:srgbClr val="006699"/>
            </a:solidFill>
          </a:ln>
        </p:spPr>
      </p:pic>
    </p:spTree>
    <p:extLst>
      <p:ext uri="{BB962C8B-B14F-4D97-AF65-F5344CB8AC3E}">
        <p14:creationId xmlns:p14="http://schemas.microsoft.com/office/powerpoint/2010/main" val="2118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8654103-7A8F-4DEE-B77F-25F58F3D7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79" y="2332201"/>
            <a:ext cx="6558608" cy="2543945"/>
          </a:xfrm>
          <a:prstGeom prst="rect">
            <a:avLst/>
          </a:prstGeom>
          <a:ln>
            <a:solidFill>
              <a:srgbClr val="006699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i="1" dirty="0">
                <a:solidFill>
                  <a:srgbClr val="1D84C7"/>
                </a:solidFill>
              </a:rPr>
              <a:t>NAV Online Számla</a:t>
            </a:r>
            <a:r>
              <a:rPr lang="hu-HU" sz="3200" b="1" dirty="0">
                <a:solidFill>
                  <a:srgbClr val="1D84C7"/>
                </a:solidFill>
              </a:rPr>
              <a:t> – </a:t>
            </a:r>
            <a:r>
              <a:rPr lang="hu-HU" sz="3200" b="1" i="1" dirty="0">
                <a:solidFill>
                  <a:srgbClr val="1D84C7"/>
                </a:solidFill>
                <a:latin typeface="+mn-lt"/>
              </a:rPr>
              <a:t>Mi nyújt segítséget? – 2.</a:t>
            </a:r>
            <a:endParaRPr lang="hu-HU" sz="3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282D33A-3DD6-4FEE-ADC8-73C6B82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9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300887D-837B-461D-BB83-0BFF1A84E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5162">
            <a:off x="1209305" y="4497141"/>
            <a:ext cx="10343534" cy="2041771"/>
          </a:xfrm>
          <a:prstGeom prst="rect">
            <a:avLst/>
          </a:prstGeom>
          <a:ln>
            <a:solidFill>
              <a:srgbClr val="006699"/>
            </a:solidFill>
          </a:ln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CAD4F54-7A2E-4DE9-B016-D338A319C700}"/>
              </a:ext>
            </a:extLst>
          </p:cNvPr>
          <p:cNvSpPr txBox="1"/>
          <p:nvPr/>
        </p:nvSpPr>
        <p:spPr>
          <a:xfrm>
            <a:off x="544570" y="1288152"/>
            <a:ext cx="2101552" cy="830997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2">
                    <a:lumMod val="75000"/>
                  </a:schemeClr>
                </a:solidFill>
              </a:rPr>
              <a:t>KASZPER dokumentáció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6897016-918F-45A3-AED6-1F71DDFC5DE2}"/>
              </a:ext>
            </a:extLst>
          </p:cNvPr>
          <p:cNvSpPr/>
          <p:nvPr/>
        </p:nvSpPr>
        <p:spPr>
          <a:xfrm>
            <a:off x="3480618" y="1272299"/>
            <a:ext cx="8072221" cy="92333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cs typeface="Helvetica" pitchFamily="34" charset="0"/>
              </a:rPr>
              <a:t>Március végéig az aktuális változások elején folyamatosan rövid tájékoztatást adunk az aktuális változásokról a javító kiadások listája előtt található figyelemfelhívó részben, részletesen pedig a 38.sz. segédletben.</a:t>
            </a:r>
          </a:p>
        </p:txBody>
      </p:sp>
    </p:spTree>
    <p:extLst>
      <p:ext uri="{BB962C8B-B14F-4D97-AF65-F5344CB8AC3E}">
        <p14:creationId xmlns:p14="http://schemas.microsoft.com/office/powerpoint/2010/main" val="53650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3150</Words>
  <Application>Microsoft Office PowerPoint</Application>
  <PresentationFormat>Szélesvásznú</PresentationFormat>
  <Paragraphs>242</Paragraphs>
  <Slides>25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Segoe Print</vt:lpstr>
      <vt:lpstr>Wingdings</vt:lpstr>
      <vt:lpstr>Office-téma</vt:lpstr>
      <vt:lpstr>PowerPoint-bemutató</vt:lpstr>
      <vt:lpstr>NAV Online Számla – Bevezetés, verzióváltások</vt:lpstr>
      <vt:lpstr>NAV Online Számla – A 3.0 verzió bevezetése – 1.</vt:lpstr>
      <vt:lpstr>NAV Online Számla – A 3.0 verzió bevezetése – 2.</vt:lpstr>
      <vt:lpstr>NAV Online Számla – A 3.0 verzió bevezetése – 3.</vt:lpstr>
      <vt:lpstr>NAV Online Számla – Az átmeneti verzió működése 1.</vt:lpstr>
      <vt:lpstr>NAV Online Számla – Az átmeneti verzió működése 2.</vt:lpstr>
      <vt:lpstr>NAV Online Számla – Mi nyújt segítséget? – 1.</vt:lpstr>
      <vt:lpstr>NAV Online Számla – Mi nyújt segítséget? – 2.</vt:lpstr>
      <vt:lpstr>NAV Online Számla – Mire figyeljünk? – 1.</vt:lpstr>
      <vt:lpstr>NAV Online Számla – Feladási hibák</vt:lpstr>
      <vt:lpstr>NAV Online Számla – Feladási hibák – 1.</vt:lpstr>
      <vt:lpstr>NAV Online Számla – Feladási hibák – 2.</vt:lpstr>
      <vt:lpstr>NAV Online Számla – Feladási hibák – 3.</vt:lpstr>
      <vt:lpstr>NAV Online Számla – Feladási hibák – 4.</vt:lpstr>
      <vt:lpstr>NAV Online Számla – Feladási hibák – 5.</vt:lpstr>
      <vt:lpstr>NAV Online Számla – Feladási hibák – 6.</vt:lpstr>
      <vt:lpstr>NAV Online Számla – Feladási hibák – 7.</vt:lpstr>
      <vt:lpstr>NAV Online Számla – Feladási hibák – vegyesen</vt:lpstr>
      <vt:lpstr>NAV Online Számla – Hibamegelőző fejlesztések</vt:lpstr>
      <vt:lpstr>NAV Online Számla – További lehetőségek</vt:lpstr>
      <vt:lpstr>NAV Online Számla – Hibák bejelentése – 1.</vt:lpstr>
      <vt:lpstr>NAV Online Számla – Hibák bejelentése – 2.</vt:lpstr>
      <vt:lpstr>NAV Online Számla – Hibák bejelentése – 3.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2021-01-18T09:51:00Z</dcterms:created>
  <dcterms:modified xsi:type="dcterms:W3CDTF">2021-01-18T10:36:15Z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