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90" r:id="rId3"/>
    <p:sldId id="311" r:id="rId4"/>
    <p:sldId id="313" r:id="rId5"/>
    <p:sldId id="315" r:id="rId6"/>
    <p:sldId id="316" r:id="rId7"/>
    <p:sldId id="317" r:id="rId8"/>
    <p:sldId id="312" r:id="rId9"/>
    <p:sldId id="328" r:id="rId10"/>
    <p:sldId id="346" r:id="rId11"/>
    <p:sldId id="322" r:id="rId12"/>
    <p:sldId id="320" r:id="rId13"/>
    <p:sldId id="321" r:id="rId14"/>
    <p:sldId id="325" r:id="rId15"/>
    <p:sldId id="359" r:id="rId16"/>
    <p:sldId id="326" r:id="rId17"/>
    <p:sldId id="343" r:id="rId18"/>
    <p:sldId id="344" r:id="rId19"/>
    <p:sldId id="352" r:id="rId20"/>
    <p:sldId id="353" r:id="rId21"/>
    <p:sldId id="354" r:id="rId22"/>
    <p:sldId id="355" r:id="rId23"/>
    <p:sldId id="356" r:id="rId24"/>
    <p:sldId id="357" r:id="rId25"/>
    <p:sldId id="324" r:id="rId26"/>
    <p:sldId id="319" r:id="rId27"/>
    <p:sldId id="348" r:id="rId28"/>
    <p:sldId id="349" r:id="rId29"/>
    <p:sldId id="351" r:id="rId30"/>
    <p:sldId id="360" r:id="rId31"/>
    <p:sldId id="261" r:id="rId32"/>
  </p:sldIdLst>
  <p:sldSz cx="12192000" cy="6858000"/>
  <p:notesSz cx="6742113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Szerző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7A3"/>
    <a:srgbClr val="1E86C7"/>
    <a:srgbClr val="1D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5652" autoAdjust="0"/>
  </p:normalViewPr>
  <p:slideViewPr>
    <p:cSldViewPr snapToGrid="0">
      <p:cViewPr varScale="1">
        <p:scale>
          <a:sx n="88" d="100"/>
          <a:sy n="88" d="100"/>
        </p:scale>
        <p:origin x="509" y="7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2268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03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344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164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607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5260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848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2947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00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3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0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797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970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646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276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300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461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878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461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062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44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178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977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14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6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3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34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65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30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89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3222232"/>
              <a:ext cx="9419027" cy="67710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 konzultációs nap</a:t>
              </a:r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355011" y="5003264"/>
              <a:ext cx="2573269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2000" i="1" dirty="0" smtClean="0">
                  <a:latin typeface="Calibri Light" panose="020F0302020204030204" pitchFamily="34" charset="0"/>
                </a:rPr>
                <a:t>Szeged, 2021. január 19. </a:t>
              </a:r>
              <a:endParaRPr lang="en-US" sz="2000" i="1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6D4CC9E-E461-45E3-834E-77873342E038}"/>
              </a:ext>
            </a:extLst>
          </p:cNvPr>
          <p:cNvSpPr txBox="1">
            <a:spLocks/>
          </p:cNvSpPr>
          <p:nvPr/>
        </p:nvSpPr>
        <p:spPr>
          <a:xfrm>
            <a:off x="2173837" y="6099381"/>
            <a:ext cx="4598951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i="1" dirty="0">
                <a:solidFill>
                  <a:srgbClr val="7030A0"/>
                </a:solidFill>
                <a:latin typeface="Calibri Light" panose="020F0302020204030204" pitchFamily="34" charset="0"/>
              </a:rPr>
              <a:t>A prezentáció az IdomSoft Zrt. tulajdonát képezi, szerzői jog védi. </a:t>
            </a:r>
            <a:endParaRPr lang="en-US" sz="1400" b="1" i="1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740804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Követelések értékelése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41" y="64134"/>
            <a:ext cx="2233482" cy="55680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227048" y="1135017"/>
            <a:ext cx="7349410" cy="5401479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3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491 menüpontban:</a:t>
            </a:r>
            <a:endParaRPr lang="hu-HU" sz="23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lvl="1" algn="just">
              <a:lnSpc>
                <a:spcPct val="150000"/>
              </a:lnSpc>
              <a:defRPr/>
            </a:pPr>
            <a:r>
              <a:rPr lang="hu-HU" sz="23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Értékvesztés/behajthatatlanság/elengedés visszaírás elszámolása: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Könyvelés és rögzítés a menüpontban,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Követelések tömegesen kezelhetők </a:t>
            </a:r>
            <a:r>
              <a:rPr lang="hu-HU" sz="23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menüpontban,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Automatikus </a:t>
            </a:r>
            <a:r>
              <a:rPr lang="hu-HU" sz="23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kontírképzés</a:t>
            </a:r>
            <a:r>
              <a:rPr lang="hu-HU" sz="23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a kimenő számlára, bizonylatra,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Elvégzett műveletről elszámolási bizonylat generálás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3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Elvégzett művelet javítási lehetőség: inaktiválás/törlés.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003846"/>
            <a:ext cx="3385770" cy="14085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853" y="4751236"/>
            <a:ext cx="3385770" cy="1463415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7759337" y="1187678"/>
            <a:ext cx="4236719" cy="1477328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ts val="2400"/>
              </a:lnSpc>
              <a:spcBef>
                <a:spcPts val="600"/>
              </a:spcBef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491 menüpontról </a:t>
            </a: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bővebben a dokumentációk között:</a:t>
            </a:r>
          </a:p>
          <a:p>
            <a:pPr marL="342900" lvl="1" indent="-34290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Menüpontleírás</a:t>
            </a:r>
          </a:p>
          <a:p>
            <a:pPr marL="342900" lvl="1" indent="-342900" algn="just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Videóanyag</a:t>
            </a:r>
            <a:endParaRPr lang="hu-HU" sz="22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8072067" y="2071180"/>
            <a:ext cx="87864" cy="1688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9452224" y="2569985"/>
            <a:ext cx="902267" cy="33344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Kötelezettségvállalások, számlák, bizonylatok év végi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0" y="2531318"/>
            <a:ext cx="3317965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000" b="1" dirty="0" smtClean="0"/>
              <a:t>Dokumentáció/Segédletek/ Kötelezettségvállalások/  11.2 Kötelezettségvállalások kezelése (táblázat)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5549215" y="3244334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23352/32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8780"/>
            <a:ext cx="3414056" cy="136409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570" y="1078780"/>
            <a:ext cx="8356967" cy="5096832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22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Előzetes kötelezettségvállalások egyenlegeinek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3" y="3511689"/>
            <a:ext cx="8633279" cy="31198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972" y="1300480"/>
            <a:ext cx="3196214" cy="32633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616491" y="1218895"/>
            <a:ext cx="6428741" cy="1938992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9063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menüpont: </a:t>
            </a:r>
            <a:endParaRPr lang="hu-HU" sz="20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az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előzetes kötelezettségvállalások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listázása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 a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kivezetetlen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egyenlegek összesítése, nyomtatása,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excel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letöltés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&lt;Fennálló kötelezettségvállalás&gt; oszlop értéke: =!0</a:t>
            </a:r>
          </a:p>
        </p:txBody>
      </p:sp>
    </p:spTree>
    <p:extLst>
      <p:ext uri="{BB962C8B-B14F-4D97-AF65-F5344CB8AC3E}">
        <p14:creationId xmlns:p14="http://schemas.microsoft.com/office/powerpoint/2010/main" val="1933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Előzetes kötelezettségvállalások egyenlegeinek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83" y="4705037"/>
            <a:ext cx="8138865" cy="14250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412" y="1137545"/>
            <a:ext cx="8504780" cy="2920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églalap 9"/>
          <p:cNvSpPr/>
          <p:nvPr/>
        </p:nvSpPr>
        <p:spPr>
          <a:xfrm>
            <a:off x="69669" y="1451697"/>
            <a:ext cx="3222171" cy="2862322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1153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menüpont: </a:t>
            </a:r>
            <a:endParaRPr lang="hu-HU" sz="20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az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előzetes kötelezettségvállalások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kivezetetlen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egyenlegeinek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lenullázása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4807131" y="4058193"/>
            <a:ext cx="3291840" cy="11495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Számlák, bizonylatok év végi kezelése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35132" y="1088573"/>
            <a:ext cx="1173915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22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21920" y="1506399"/>
            <a:ext cx="3962400" cy="4247317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Bevételek a 1370/2, 1421/23 mp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Költségvetési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évet követően esedékes végleges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követelés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0042 és 352* ellenszámlák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lvl="1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Kiadások a 1230/2, 1420/3 mp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Költségvetési évet követően esedékes végleges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kötelezettségvállalás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0024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és 422*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ellenszámlák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474" y="1088574"/>
            <a:ext cx="6384910" cy="2893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9" name="Egyenes összekötő nyíllal 18"/>
          <p:cNvCxnSpPr/>
          <p:nvPr/>
        </p:nvCxnSpPr>
        <p:spPr>
          <a:xfrm flipV="1">
            <a:off x="3796937" y="1245386"/>
            <a:ext cx="1418734" cy="4531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474" y="4112775"/>
            <a:ext cx="6384910" cy="26815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3" name="Egyenes összekötő nyíllal 22"/>
          <p:cNvCxnSpPr/>
          <p:nvPr/>
        </p:nvCxnSpPr>
        <p:spPr>
          <a:xfrm>
            <a:off x="3675017" y="3823063"/>
            <a:ext cx="1480457" cy="435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Számlák, bizonylatok év végi kezelése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35132" y="1088573"/>
            <a:ext cx="1173915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22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7085" y="1045029"/>
            <a:ext cx="4108397" cy="4906414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Nyitás utáni átvezetések: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995 menüpont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kötelezettségvállalás,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ejövő számla,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imenő számla,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izonylat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helyesbítő menüpontokban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az &lt;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Átvezetés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&gt;funkciógombbal: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1153 mp kötelezettségvállalás,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1232 mp bejövő számla,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1372 mp kimenő számla,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1423 mp nem számlás bizonylat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291" y="1088573"/>
            <a:ext cx="4879246" cy="27160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996" y="3974286"/>
            <a:ext cx="7845537" cy="1577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" name="Egyenes összekötő nyíllal 10"/>
          <p:cNvCxnSpPr/>
          <p:nvPr/>
        </p:nvCxnSpPr>
        <p:spPr>
          <a:xfrm flipH="1">
            <a:off x="6239435" y="3520008"/>
            <a:ext cx="2581838" cy="7650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96" y="5815095"/>
            <a:ext cx="4435224" cy="9449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0" name="Egyenes összekötő nyíllal 19"/>
          <p:cNvCxnSpPr/>
          <p:nvPr/>
        </p:nvCxnSpPr>
        <p:spPr>
          <a:xfrm flipH="1">
            <a:off x="6024282" y="5504344"/>
            <a:ext cx="1870482" cy="6275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1098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Egyenlegközlők, analitikák készítése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235132" y="1527768"/>
            <a:ext cx="5712824" cy="1708160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9062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mp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önyvelt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adatok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alapján 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zállító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 vevő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analitika mérleg alátámasztáshoz 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gyenlegközlő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260248" y="1527768"/>
            <a:ext cx="5712824" cy="707886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tól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 -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ig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könyvelési esemény dátuma, további szűrési lehetőségek a felületen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922113" y="1041918"/>
            <a:ext cx="1419497" cy="400110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Menüpont</a:t>
            </a:r>
          </a:p>
        </p:txBody>
      </p:sp>
      <p:sp>
        <p:nvSpPr>
          <p:cNvPr id="17" name="Téglalap 16"/>
          <p:cNvSpPr/>
          <p:nvPr/>
        </p:nvSpPr>
        <p:spPr>
          <a:xfrm>
            <a:off x="7902420" y="1053116"/>
            <a:ext cx="1999226" cy="400110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Szűrőfeltételek</a:t>
            </a:r>
            <a:endParaRPr lang="hu-HU" sz="20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35132" y="3321668"/>
            <a:ext cx="5712824" cy="3323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44 mp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Követelés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állomány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listázása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zámlák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 bizonylatok adatai alapján készül a lista,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nem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könyvelt adatokból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!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Egyenlegközlő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0" lvl="1" algn="just">
              <a:spcBef>
                <a:spcPts val="600"/>
              </a:spcBef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45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mp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</a:t>
            </a:r>
          </a:p>
          <a:p>
            <a:pPr marL="3429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ötelezettség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állomány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listázása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zámlák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 bizonylatok adatai alapján készül a lista,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nem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könyvelt adatokból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!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Egyenlegközlő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sp>
        <p:nvSpPr>
          <p:cNvPr id="19" name="Téglalap 18"/>
          <p:cNvSpPr/>
          <p:nvPr/>
        </p:nvSpPr>
        <p:spPr>
          <a:xfrm>
            <a:off x="6331131" y="3321668"/>
            <a:ext cx="5712824" cy="2400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tól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 -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ig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számla/bizonylat számviteli teljesítése 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-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ig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a számla/bizonylat pénzügyi teljesítése vizsgálatának legkésőbbi időpontja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fizetési határidő és -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ig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dátum viszonya képezi a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korosítás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alapját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határnap érkeztetés dátuma/számla kelte</a:t>
            </a:r>
          </a:p>
        </p:txBody>
      </p:sp>
    </p:spTree>
    <p:extLst>
      <p:ext uri="{BB962C8B-B14F-4D97-AF65-F5344CB8AC3E}">
        <p14:creationId xmlns:p14="http://schemas.microsoft.com/office/powerpoint/2010/main" val="33246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Egyenlegközlők, analitikák készítése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35132" y="1088573"/>
            <a:ext cx="1173915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22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696" y="2828289"/>
            <a:ext cx="8129655" cy="19793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6" y="1052885"/>
            <a:ext cx="7025822" cy="1632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006" y="4930816"/>
            <a:ext cx="5937280" cy="18815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Jobbra nyíl 9"/>
          <p:cNvSpPr/>
          <p:nvPr/>
        </p:nvSpPr>
        <p:spPr>
          <a:xfrm rot="3349681">
            <a:off x="514164" y="2856175"/>
            <a:ext cx="560439" cy="71775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 rot="3349681">
            <a:off x="5130410" y="5005354"/>
            <a:ext cx="560439" cy="71775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4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Egyenlegközlők, analitikák készítése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35132" y="1088573"/>
            <a:ext cx="1173915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22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8" y="1088573"/>
            <a:ext cx="6823078" cy="26380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761" y="3093394"/>
            <a:ext cx="5219525" cy="36782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Egyenes összekötő nyíllal 8"/>
          <p:cNvCxnSpPr/>
          <p:nvPr/>
        </p:nvCxnSpPr>
        <p:spPr>
          <a:xfrm>
            <a:off x="3677265" y="3392129"/>
            <a:ext cx="3077496" cy="13961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Megelőlegezés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könyvelése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251086" y="1690843"/>
            <a:ext cx="4895680" cy="2246769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Bevétel/Követelés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létrehozása nyilvántartásba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vétele: </a:t>
            </a:r>
          </a:p>
          <a:p>
            <a:pPr marL="0" lvl="1">
              <a:spcBef>
                <a:spcPts val="600"/>
              </a:spcBef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T3518B14 – K4959,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T098142 – K0041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u="sng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pénzforgalmi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könyvelése</a:t>
            </a:r>
          </a:p>
          <a:p>
            <a:pPr marL="0" lvl="1">
              <a:spcBef>
                <a:spcPts val="600"/>
              </a:spcBef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T33* – K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3518B14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, T098143 – K005*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112 mp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     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mp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      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91mp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418217" y="1690843"/>
            <a:ext cx="4580709" cy="2246769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Bevétel/Követelés létrehozása nyilvántartásba vétele: </a:t>
            </a:r>
          </a:p>
          <a:p>
            <a:pPr marL="0" lvl="1">
              <a:spcBef>
                <a:spcPts val="600"/>
              </a:spcBef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T3511*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–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K9*, T0911(2)*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– K0041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u="sng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hu-HU" sz="2000" u="sng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énzforgalom nélküli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könyvelése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lvl="1">
              <a:spcBef>
                <a:spcPts val="600"/>
              </a:spcBef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T4959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–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K3511*, T0911(3)*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– K005*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112 mp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     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mp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      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91mp</a:t>
            </a:r>
            <a:endParaRPr lang="hu-HU" sz="20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51086" y="4233323"/>
            <a:ext cx="4895680" cy="1477328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Kiadás/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Köt.váll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létrehozása és nyilvántartásba vétele:</a:t>
            </a:r>
          </a:p>
          <a:p>
            <a:pPr marL="0" lvl="1" algn="just">
              <a:spcBef>
                <a:spcPts val="600"/>
              </a:spcBef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T4959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–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K422913, T0024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–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K059142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112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mp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      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mp</a:t>
            </a:r>
          </a:p>
        </p:txBody>
      </p:sp>
      <p:sp>
        <p:nvSpPr>
          <p:cNvPr id="20" name="Téglalap 19"/>
          <p:cNvSpPr/>
          <p:nvPr/>
        </p:nvSpPr>
        <p:spPr>
          <a:xfrm>
            <a:off x="1571898" y="1114515"/>
            <a:ext cx="2712719" cy="400110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ts val="2400"/>
              </a:lnSpc>
              <a:spcBef>
                <a:spcPts val="600"/>
              </a:spcBef>
              <a:defRPr/>
            </a:pPr>
            <a:r>
              <a:rPr lang="hu-HU" sz="22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2020 évi </a:t>
            </a: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teendők</a:t>
            </a:r>
            <a:endParaRPr lang="hu-HU" sz="22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6418217" y="4178591"/>
            <a:ext cx="5050972" cy="2631490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Kötelezettség átvezetése a tárgyévi kötelezettségek közé:</a:t>
            </a:r>
          </a:p>
          <a:p>
            <a:pPr marL="0" lvl="1" algn="just">
              <a:spcBef>
                <a:spcPts val="600"/>
              </a:spcBef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T422913 – K4951, T059142 – K0024 </a:t>
            </a:r>
          </a:p>
          <a:p>
            <a:pPr marL="0" lvl="1" algn="just">
              <a:spcBef>
                <a:spcPts val="600"/>
              </a:spcBef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T4951 – K421913, T0022 – T059142</a:t>
            </a:r>
          </a:p>
          <a:p>
            <a:pPr marL="3429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u="sng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pénzforgalom nélküli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könyvelése</a:t>
            </a:r>
          </a:p>
          <a:p>
            <a:pPr marL="0" lvl="1" algn="just">
              <a:spcBef>
                <a:spcPts val="600"/>
              </a:spcBef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T421913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K4959, T059143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K005*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1423 mp        91 mp</a:t>
            </a:r>
            <a:endParaRPr lang="hu-HU" sz="20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7352211" y="1114515"/>
            <a:ext cx="2712719" cy="400110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ts val="2400"/>
              </a:lnSpc>
              <a:spcBef>
                <a:spcPts val="600"/>
              </a:spcBef>
              <a:defRPr/>
            </a:pPr>
            <a:r>
              <a:rPr lang="hu-HU" sz="22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2021 évi </a:t>
            </a: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teendők</a:t>
            </a:r>
          </a:p>
        </p:txBody>
      </p:sp>
      <p:cxnSp>
        <p:nvCxnSpPr>
          <p:cNvPr id="25" name="Egyenes összekötő nyíllal 24"/>
          <p:cNvCxnSpPr/>
          <p:nvPr/>
        </p:nvCxnSpPr>
        <p:spPr>
          <a:xfrm flipH="1">
            <a:off x="731521" y="2690949"/>
            <a:ext cx="1347650" cy="228103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Jobbra nyíl 29"/>
          <p:cNvSpPr/>
          <p:nvPr/>
        </p:nvSpPr>
        <p:spPr>
          <a:xfrm>
            <a:off x="5416732" y="4589417"/>
            <a:ext cx="871784" cy="90073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Jobbra nyíl 30"/>
          <p:cNvSpPr/>
          <p:nvPr/>
        </p:nvSpPr>
        <p:spPr>
          <a:xfrm>
            <a:off x="1604733" y="3626701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Jobbra nyíl 32"/>
          <p:cNvSpPr/>
          <p:nvPr/>
        </p:nvSpPr>
        <p:spPr>
          <a:xfrm>
            <a:off x="3136713" y="3596335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Jobbra nyíl 33"/>
          <p:cNvSpPr/>
          <p:nvPr/>
        </p:nvSpPr>
        <p:spPr>
          <a:xfrm>
            <a:off x="1617885" y="5372580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Jobbra nyíl 34"/>
          <p:cNvSpPr/>
          <p:nvPr/>
        </p:nvSpPr>
        <p:spPr>
          <a:xfrm>
            <a:off x="7782735" y="3604512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Jobbra nyíl 35"/>
          <p:cNvSpPr/>
          <p:nvPr/>
        </p:nvSpPr>
        <p:spPr>
          <a:xfrm>
            <a:off x="9311461" y="3596334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Jobbra nyíl 36"/>
          <p:cNvSpPr/>
          <p:nvPr/>
        </p:nvSpPr>
        <p:spPr>
          <a:xfrm>
            <a:off x="7967612" y="6491403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8" name="Egyenes összekötő nyíllal 37"/>
          <p:cNvCxnSpPr/>
          <p:nvPr/>
        </p:nvCxnSpPr>
        <p:spPr>
          <a:xfrm>
            <a:off x="6947371" y="3429613"/>
            <a:ext cx="1110780" cy="264026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Bevezetés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5999" y="1148110"/>
            <a:ext cx="11473821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800" b="1" dirty="0" smtClean="0"/>
              <a:t>1. Év végi zárlati, évnyitás </a:t>
            </a:r>
            <a:r>
              <a:rPr lang="hu-HU" sz="2800" b="1" dirty="0"/>
              <a:t>utáni sajátos gazdasági események és </a:t>
            </a:r>
            <a:r>
              <a:rPr lang="hu-HU" sz="2800" b="1" dirty="0" smtClean="0"/>
              <a:t>könyvelésük: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 smtClean="0"/>
              <a:t>Időbeli </a:t>
            </a:r>
            <a:r>
              <a:rPr lang="hu-HU" sz="2800" dirty="0"/>
              <a:t>elhatárolások kezelése, </a:t>
            </a:r>
            <a:r>
              <a:rPr lang="hu-HU" sz="2800" dirty="0" smtClean="0"/>
              <a:t>a </a:t>
            </a:r>
            <a:r>
              <a:rPr lang="hu-HU" sz="2800" dirty="0"/>
              <a:t>bér passzív időbeli </a:t>
            </a:r>
            <a:r>
              <a:rPr lang="hu-HU" sz="2800" dirty="0" smtClean="0"/>
              <a:t>elhatárolása/feloldása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 smtClean="0"/>
              <a:t>Követelések értékelése: értékvesztése, behajthatatlanság, elengedés elszámolása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/>
              <a:t>Előzetes kötelezettségvállalások egyenlegeinek kezelése</a:t>
            </a:r>
            <a:endParaRPr lang="hu-H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 smtClean="0"/>
              <a:t>Számlák </a:t>
            </a:r>
            <a:r>
              <a:rPr lang="hu-HU" sz="2800" dirty="0"/>
              <a:t>év végi </a:t>
            </a:r>
            <a:r>
              <a:rPr lang="hu-HU" sz="2800" dirty="0" smtClean="0"/>
              <a:t>kezelése, egyenlegközlők</a:t>
            </a:r>
            <a:r>
              <a:rPr lang="hu-HU" sz="2800" dirty="0"/>
              <a:t>, analitikák készítése </a:t>
            </a:r>
            <a:endParaRPr lang="hu-H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 smtClean="0"/>
              <a:t>Állami </a:t>
            </a:r>
            <a:r>
              <a:rPr lang="hu-HU" sz="2800" dirty="0"/>
              <a:t>támogatás </a:t>
            </a:r>
            <a:r>
              <a:rPr lang="hu-HU" sz="2800" dirty="0" smtClean="0"/>
              <a:t>megelőlegezése</a:t>
            </a:r>
            <a:endParaRPr lang="hu-HU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/>
              <a:t>M</a:t>
            </a:r>
            <a:r>
              <a:rPr lang="hu-HU" sz="2800" dirty="0" smtClean="0"/>
              <a:t>érleg </a:t>
            </a:r>
            <a:r>
              <a:rPr lang="hu-HU" sz="2800" dirty="0"/>
              <a:t>szerinti eredmény átvezetése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/>
              <a:t>K</a:t>
            </a:r>
            <a:r>
              <a:rPr lang="hu-HU" sz="2800" dirty="0" smtClean="0"/>
              <a:t>öltségvetési maradvány</a:t>
            </a:r>
            <a:endParaRPr lang="hu-HU" sz="2800" dirty="0"/>
          </a:p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800" b="1" dirty="0" smtClean="0"/>
              <a:t>2. Jogszabályváltozással érintett főbb gazdasági események</a:t>
            </a:r>
          </a:p>
        </p:txBody>
      </p:sp>
    </p:spTree>
    <p:extLst>
      <p:ext uri="{BB962C8B-B14F-4D97-AF65-F5344CB8AC3E}">
        <p14:creationId xmlns:p14="http://schemas.microsoft.com/office/powerpoint/2010/main" val="23485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Megelőlegezés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könyvelése, 2020 évi teendők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525" y="1272299"/>
            <a:ext cx="8546222" cy="46495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églalap 9"/>
          <p:cNvSpPr/>
          <p:nvPr/>
        </p:nvSpPr>
        <p:spPr>
          <a:xfrm>
            <a:off x="261881" y="1449194"/>
            <a:ext cx="3082209" cy="2708434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menüpont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Bevételi bizonylat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létrehozása az állami támogatás megelőlegezése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összegében,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ontírozás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(B814)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és </a:t>
            </a:r>
            <a:r>
              <a:rPr lang="hu-HU" sz="2000" u="sng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csak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hu-HU" sz="2000" u="sng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igazolás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88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Megelőlegezés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könyvelése, 2020 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évi teendők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52091" y="1330990"/>
            <a:ext cx="11039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2400"/>
              </a:lnSpc>
              <a:spcBef>
                <a:spcPts val="600"/>
              </a:spcBef>
              <a:defRPr/>
            </a:pPr>
            <a:endParaRPr lang="hu-HU" sz="22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59623" y="1355626"/>
            <a:ext cx="2940628" cy="2708434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91 menüpont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Bevételi bizonylathoz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kapcsolódó utalványrendelet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kontírozása,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gazolás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és értéknap megadását követően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könyvelés. 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7" y="5675961"/>
            <a:ext cx="6309907" cy="10745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000" y="1069403"/>
            <a:ext cx="8595516" cy="49743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21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Megelőlegezés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könyvelése, 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2020 évi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teendők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70590" y="1218895"/>
            <a:ext cx="2940628" cy="3016210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menüpont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Kiadási bizonylat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létrehozása az állami támogatás megelőlegezése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visszafizetéséről,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Kontírozás (K914)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és </a:t>
            </a:r>
            <a:r>
              <a:rPr lang="hu-HU" sz="2000" u="sng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igazolás és véglegesítés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2" y="1107141"/>
            <a:ext cx="8526489" cy="50585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19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Megelőlegezés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könyvelése, 2021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48670" y="1416020"/>
            <a:ext cx="3021249" cy="5170646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1423 menüpont: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Kiadási bizonylaton a kötelezettség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átvezetése a tárgyévi kötelezettségek közé:</a:t>
            </a:r>
          </a:p>
          <a:p>
            <a:pPr marL="0" lvl="1">
              <a:lnSpc>
                <a:spcPct val="150000"/>
              </a:lnSpc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0024 	 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0022</a:t>
            </a:r>
          </a:p>
          <a:p>
            <a:pPr marL="0" lvl="1">
              <a:lnSpc>
                <a:spcPct val="150000"/>
              </a:lnSpc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422913        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421913</a:t>
            </a:r>
          </a:p>
          <a:p>
            <a:pPr marL="0" lvl="1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91 menüpont: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Utalványozás pénzforgalom nélküli teljesítés (4959)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303" y="1099307"/>
            <a:ext cx="8551835" cy="18653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173" y="3115377"/>
            <a:ext cx="8257317" cy="36598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3" name="Egyenes összekötő nyíllal 12"/>
          <p:cNvCxnSpPr/>
          <p:nvPr/>
        </p:nvCxnSpPr>
        <p:spPr>
          <a:xfrm>
            <a:off x="3692434" y="2116183"/>
            <a:ext cx="627017" cy="1950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Jobbra nyíl 15"/>
          <p:cNvSpPr/>
          <p:nvPr/>
        </p:nvSpPr>
        <p:spPr>
          <a:xfrm>
            <a:off x="859421" y="3914212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1229176" y="4349355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2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Megelőlegezés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könyvelése, 2021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92214" y="1154747"/>
            <a:ext cx="2940628" cy="532453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ts val="600"/>
              </a:spcBef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menüpont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Bevételi bizonylat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létrehozása az állami támogatásról (B11*) a megelőlegezés összegében,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kontírozás és </a:t>
            </a:r>
            <a:r>
              <a:rPr lang="hu-HU" sz="2000" u="sng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igazolás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0" lvl="1">
              <a:lnSpc>
                <a:spcPts val="2400"/>
              </a:lnSpc>
              <a:spcBef>
                <a:spcPts val="600"/>
              </a:spcBef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91 menüpont: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Utalványozás pénzforgalom nélküli teljesítés (4959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342900" lvl="1" indent="-342900">
              <a:lnSpc>
                <a:spcPts val="24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Bevételi és kiadási utalványrendelet egyidejű Igazolása és véglegesítése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143" y="1272299"/>
            <a:ext cx="8625818" cy="21115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60" y="4016662"/>
            <a:ext cx="8605201" cy="2147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23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Mérleg szerinti eredmény átvezetése 2021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35132" y="1088573"/>
            <a:ext cx="1173915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22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30909" y="1088572"/>
            <a:ext cx="3078339" cy="3647152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2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94 menüpont:</a:t>
            </a: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MSZE </a:t>
            </a: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átvezetése a felhalmozott eredmények </a:t>
            </a: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közé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Egyenlegtől függően:</a:t>
            </a:r>
          </a:p>
          <a:p>
            <a:pPr marL="0" lvl="1">
              <a:lnSpc>
                <a:spcPct val="150000"/>
              </a:lnSpc>
              <a:defRPr/>
            </a:pPr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T416/414 - K414/416</a:t>
            </a:r>
            <a:endParaRPr lang="hu-HU" sz="22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107" y="1088572"/>
            <a:ext cx="8725401" cy="44483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6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Költségvetési maradvány 2020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21921" y="1088571"/>
            <a:ext cx="3143794" cy="4708981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112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menüpont: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Követelés/bevétel létrehozása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menüpont: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kontírozása csak KSZ tétel, B8131/B8132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91 menüpont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: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utalványrendelet kontírozása csak KSZ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tétel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890" y="1218895"/>
            <a:ext cx="8492569" cy="464197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6195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Jogszabályváltozással 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érintett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főbb gazdasági 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események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385" y="178967"/>
            <a:ext cx="2233482" cy="556806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39338" y="3126748"/>
            <a:ext cx="5782490" cy="3485570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hu-HU" sz="21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Korr</a:t>
            </a:r>
            <a:r>
              <a:rPr lang="hu-HU" sz="21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 záró pénzkészlet &gt; Maradvány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1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(+) Bevétel/</a:t>
            </a:r>
            <a:r>
              <a:rPr lang="hu-HU" sz="21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Követelés/bizonylat/utalványr. létrehozása, vagy a meglévő követelés módosítása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1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menüpont: </a:t>
            </a:r>
            <a:r>
              <a:rPr lang="hu-HU" sz="21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kontírozása csak KSZ tétel, B8131/B8132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1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91 menüpont: </a:t>
            </a:r>
            <a:r>
              <a:rPr lang="hu-HU" sz="21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utalványrendelet kontírozása csak KSZ tétel</a:t>
            </a:r>
            <a:endParaRPr lang="hu-HU" sz="21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481941" y="1073752"/>
            <a:ext cx="7228115" cy="1938992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Maradványkorrekció 2020 évben: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2019.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vi beszámoló maradvány összege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2019. évi záró és 2020. évi főkönyv alapján számított korrigált záró pénzkészlet 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026332" y="3126748"/>
            <a:ext cx="5851535" cy="3485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hu-HU" sz="2100" b="1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Korr</a:t>
            </a:r>
            <a:r>
              <a:rPr lang="hu-HU" sz="21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 záró pénzkészlet </a:t>
            </a:r>
            <a:r>
              <a:rPr lang="hu-HU" sz="21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&lt; </a:t>
            </a:r>
            <a:r>
              <a:rPr lang="hu-HU" sz="21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Maradvány </a:t>
            </a:r>
            <a:endParaRPr lang="hu-HU" sz="21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1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(-) Bevétel/</a:t>
            </a:r>
            <a:r>
              <a:rPr lang="hu-HU" sz="21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Követelés/bizonylat/utalványr. </a:t>
            </a:r>
            <a:r>
              <a:rPr lang="hu-HU" sz="21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</a:t>
            </a:r>
            <a:r>
              <a:rPr lang="hu-HU" sz="21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étrehozása, vagy meglévő követelés módosítása </a:t>
            </a:r>
            <a:endParaRPr lang="hu-HU" sz="21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1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menüpont: </a:t>
            </a:r>
            <a:r>
              <a:rPr lang="hu-HU" sz="21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kontírozása csak KSZ tétel, B8131/B8132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1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91 menüpont: </a:t>
            </a:r>
            <a:r>
              <a:rPr lang="hu-HU" sz="21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utalványrendelet kontírozása csak KSZ tétel</a:t>
            </a:r>
          </a:p>
        </p:txBody>
      </p:sp>
    </p:spTree>
    <p:extLst>
      <p:ext uri="{BB962C8B-B14F-4D97-AF65-F5344CB8AC3E}">
        <p14:creationId xmlns:p14="http://schemas.microsoft.com/office/powerpoint/2010/main" val="2352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Jogszabályváltozással 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érintett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főbb gazdasági 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események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385" y="178967"/>
            <a:ext cx="2233482" cy="556806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940522" y="1108588"/>
            <a:ext cx="9419536" cy="483972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Befektetési jegyek</a:t>
            </a:r>
          </a:p>
          <a:p>
            <a:pPr marL="0" lvl="1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Módosult az elszámolás közgazdasági besorolása: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2020. július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15-ig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kiadásokat (K9121) és bevételeket (B8121) finanszírozási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műveletként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- rendezett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követelések, kötelezettségvállalások esetén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2020. július 15-től a kiadásokat (K65, K66) és bevételeket (B54, B55) költségvetési tétel kell elszámolni. 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2020. évi beszámoló mérlegben: tartós (1654*), vagy nem tartós (246*) </a:t>
            </a:r>
            <a:r>
              <a:rPr lang="hu-HU" sz="2000" u="sng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részesedések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között kell kimutatni a befektetési jegyeket 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Könyvelés helyesbítése: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2020.12.31-el. 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Helyesbítések elvégzése a 1423 mp,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93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mp, 94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mp 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Jogszabályváltozással 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érintett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főbb gazdasági 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események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385" y="178967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26" y="1068940"/>
            <a:ext cx="5923173" cy="22651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983" y="2576849"/>
            <a:ext cx="5942028" cy="22028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79" y="4935662"/>
            <a:ext cx="9067773" cy="18014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Jobbra nyíl 10"/>
          <p:cNvSpPr/>
          <p:nvPr/>
        </p:nvSpPr>
        <p:spPr>
          <a:xfrm rot="3349681">
            <a:off x="6270093" y="1758087"/>
            <a:ext cx="560439" cy="71775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21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Időbeli elhatárolások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78673" y="1218895"/>
            <a:ext cx="5773783" cy="466281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2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4/2013. (I.11.) Korm. rendelet: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13. § (7)-(10) </a:t>
            </a:r>
            <a:r>
              <a:rPr lang="hu-H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Aktív időbeli elhatárolások 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Eredményszemléletű bevételek,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Költségek, ráfordítások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Halasztott ráfordítások</a:t>
            </a:r>
          </a:p>
          <a:p>
            <a:pPr marL="0" lvl="1">
              <a:lnSpc>
                <a:spcPct val="150000"/>
              </a:lnSpc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14. § (11)-(14) </a:t>
            </a:r>
            <a:r>
              <a:rPr lang="hu-H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Passzív időbeli elhatárolások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Eredményszemléletű bevételek,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Költségek, ráfordítások,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Halasztott eredményszemléletű bevételek</a:t>
            </a:r>
          </a:p>
        </p:txBody>
      </p:sp>
      <p:sp>
        <p:nvSpPr>
          <p:cNvPr id="9" name="Téglalap 8"/>
          <p:cNvSpPr/>
          <p:nvPr/>
        </p:nvSpPr>
        <p:spPr>
          <a:xfrm>
            <a:off x="7288716" y="1403142"/>
            <a:ext cx="4763589" cy="4154984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Az aktív, passzív időbeli elhatárolások </a:t>
            </a: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könyvelésére: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az adott kontírozott/könyvelt állapotú bejövő/kimenő számlán, bizonylaton, a 1230/2, 1370/2, 1421/3 menüpontokban, és/vagy  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94 menüpontban </a:t>
            </a:r>
          </a:p>
          <a:p>
            <a:pPr marL="0" lvl="1">
              <a:lnSpc>
                <a:spcPct val="150000"/>
              </a:lnSpc>
              <a:defRPr/>
            </a:pPr>
            <a:r>
              <a:rPr lang="hu-HU" sz="22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van lehetőség.</a:t>
            </a:r>
          </a:p>
        </p:txBody>
      </p:sp>
      <p:sp>
        <p:nvSpPr>
          <p:cNvPr id="3" name="Jobbra nyíl 2"/>
          <p:cNvSpPr/>
          <p:nvPr/>
        </p:nvSpPr>
        <p:spPr>
          <a:xfrm>
            <a:off x="6161313" y="2795452"/>
            <a:ext cx="1018545" cy="96665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9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Jogszabályváltozással </a:t>
            </a: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érintett </a:t>
            </a: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főbb gazdasági 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események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385" y="178967"/>
            <a:ext cx="2233482" cy="556806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88802" y="1110126"/>
            <a:ext cx="11066803" cy="5632311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Módosult 2021.01.01-el a 38/2013. (IX.19)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NGM rendelet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III. Fejezet, Csökkenések D) pont 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Immateriális javak, tárgyi eszközök értékesítése elszámolása: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0. Terv szerinti, terven felüli értékcsökkenés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kivezetése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T118-148/119-149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– K11/121-141 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       </a:t>
            </a:r>
            <a:r>
              <a:rPr lang="hu-HU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94 mp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1. Számlázott eladási ár &gt; Könyv szerinti érték (KSZÉ)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KSZÉ összegében: T3515 – K11/121-141         </a:t>
            </a:r>
            <a:r>
              <a:rPr lang="hu-HU" sz="20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1370/1421 mp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Számlázott eladási ár és KSZÉ különbsége: T3515 – K9244          </a:t>
            </a:r>
            <a:r>
              <a:rPr lang="hu-HU" sz="20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1370/1421 mp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2. Számlázott eladási ár = Könyv szerinti érték (KSZÉ)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KSZÉ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összegében: T3515 –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K11/121-141        </a:t>
            </a:r>
            <a:r>
              <a:rPr lang="hu-HU" sz="20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1370/1421 mp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3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. Számlázott eladási ár &lt; KSZÉ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KSZÉ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összegében: T3515 –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K11/121-141         </a:t>
            </a:r>
            <a:r>
              <a:rPr lang="hu-HU" sz="20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1370/1421 mp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Számlázott eladási ár és KSZÉ különbsége: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T841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–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K11/121-14        </a:t>
            </a:r>
            <a:r>
              <a:rPr lang="hu-HU" sz="20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94 mp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4530766" y="2657660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5416901" y="3573632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7588194" y="4027689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5372141" y="4922901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407341" y="5832669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7850211" y="6296407"/>
            <a:ext cx="369755" cy="2351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6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689463" y="1001486"/>
            <a:ext cx="7323908" cy="4502567"/>
            <a:chOff x="3471959" y="784210"/>
            <a:chExt cx="5561632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3535679" y="2308761"/>
              <a:ext cx="5497912" cy="115953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 megtisztelő figyelmüket!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Időbeli elhatárolások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383" y="1069404"/>
            <a:ext cx="8700659" cy="56804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86745" y="1148886"/>
            <a:ext cx="2809003" cy="3000821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Példa1: költségek aktív időbeli elhatárolása a 1232 mp helyesbítő felületén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&lt;Időbeli elhatárolás&gt; funkciógomb segítségével</a:t>
            </a:r>
            <a:endParaRPr lang="hu-HU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Időbeli elhatárolások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86746" y="1148886"/>
            <a:ext cx="2713208" cy="2585323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Példa2: költségek aktív időbeli elhatárolása a 1232 mp helyesbítő felületén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&lt;Csak PSZ&gt; oldali könyveléssel</a:t>
            </a:r>
            <a:endParaRPr lang="hu-HU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74" y="1069404"/>
            <a:ext cx="8754525" cy="54707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27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Időbeli elhatárolások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71" y="1069403"/>
            <a:ext cx="8750523" cy="55229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86746" y="1148886"/>
            <a:ext cx="2835128" cy="3831818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Példa3: halasztott eredményszemléletű bevételek passzív időbeli elhatárolása a 1423 mp helyesbítő felületén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&lt;Időbeli elhatárolás&gt; funkciógomb segítségével</a:t>
            </a:r>
          </a:p>
        </p:txBody>
      </p:sp>
    </p:spTree>
    <p:extLst>
      <p:ext uri="{BB962C8B-B14F-4D97-AF65-F5344CB8AC3E}">
        <p14:creationId xmlns:p14="http://schemas.microsoft.com/office/powerpoint/2010/main" val="26279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Időbeli elhatárolások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5462" y="1175657"/>
            <a:ext cx="2960915" cy="3416320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Példa4: halasztott eredményszemléletű bevételek passzív időbeli elhatárolás </a:t>
            </a:r>
            <a:r>
              <a:rPr lang="hu-HU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feloldása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a 1423 mp helyesbítő felületén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&lt;Csak PSZ&gt; oldali könyveléssel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30" y="1175657"/>
            <a:ext cx="8793753" cy="45894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34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Időbeli elhatárolások kezelése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60414" y="1097568"/>
            <a:ext cx="10072157" cy="1938992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Példa5: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Bérköltség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év végi passzív időbeli elhatárolás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ára a 94 menüpontban van lehetőség.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Az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bérköltség passzív időbeli elhatárolásának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feloldását a december havi bérköltség könyvelésekor 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menüpontban javasoljuk elvégezni.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83" y="3425631"/>
            <a:ext cx="11543066" cy="28097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5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87543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  <a:t>Időbeli elhatárolások kezelése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35132" y="1088573"/>
            <a:ext cx="11739154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22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19" y="1097568"/>
            <a:ext cx="8734698" cy="46442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60414" y="1097568"/>
            <a:ext cx="2635037" cy="234365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1421 menüpont: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 bérköltség passzív időbeli elhatárolásának feloldása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1296</Words>
  <Application>Microsoft Office PowerPoint</Application>
  <PresentationFormat>Szélesvásznú</PresentationFormat>
  <Paragraphs>230</Paragraphs>
  <Slides>31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Helvetica</vt:lpstr>
      <vt:lpstr>Wingdings</vt:lpstr>
      <vt:lpstr>Office-téma</vt:lpstr>
      <vt:lpstr>PowerPoint-bemutató</vt:lpstr>
      <vt:lpstr>Bevezetés</vt:lpstr>
      <vt:lpstr>Időbeli elhatárolások kezelése</vt:lpstr>
      <vt:lpstr>Időbeli elhatárolások kezelése</vt:lpstr>
      <vt:lpstr>Időbeli elhatárolások kezelése</vt:lpstr>
      <vt:lpstr>Időbeli elhatárolások kezelése</vt:lpstr>
      <vt:lpstr>Időbeli elhatárolások kezelése</vt:lpstr>
      <vt:lpstr>Időbeli elhatárolások kezelése</vt:lpstr>
      <vt:lpstr>Időbeli elhatárolások kezelése</vt:lpstr>
      <vt:lpstr>Követelések értékelése</vt:lpstr>
      <vt:lpstr>Kötelezettségvállalások, számlák, bizonylatok év végi kezelése</vt:lpstr>
      <vt:lpstr>Előzetes kötelezettségvállalások egyenlegeinek kezelése</vt:lpstr>
      <vt:lpstr>Előzetes kötelezettségvállalások egyenlegeinek kezelése</vt:lpstr>
      <vt:lpstr>Számlák, bizonylatok év végi kezelése</vt:lpstr>
      <vt:lpstr>Számlák, bizonylatok év végi kezelése</vt:lpstr>
      <vt:lpstr>Egyenlegközlők, analitikák készítése</vt:lpstr>
      <vt:lpstr>Egyenlegközlők, analitikák készítése</vt:lpstr>
      <vt:lpstr>Egyenlegközlők, analitikák készítése</vt:lpstr>
      <vt:lpstr>Megelőlegezés könyvelése</vt:lpstr>
      <vt:lpstr>Megelőlegezés könyvelése, 2020 évi teendők</vt:lpstr>
      <vt:lpstr>Megelőlegezés könyvelése, 2020 évi teendők</vt:lpstr>
      <vt:lpstr>Megelőlegezés könyvelése, 2020 évi teendők</vt:lpstr>
      <vt:lpstr>Megelőlegezés könyvelése, 2021</vt:lpstr>
      <vt:lpstr>Megelőlegezés könyvelése, 2021</vt:lpstr>
      <vt:lpstr>Mérleg szerinti eredmény átvezetése 2021</vt:lpstr>
      <vt:lpstr>Költségvetési maradvány 2020</vt:lpstr>
      <vt:lpstr>Jogszabályváltozással érintett főbb gazdasági  események</vt:lpstr>
      <vt:lpstr>Jogszabályváltozással érintett főbb gazdasági  események</vt:lpstr>
      <vt:lpstr>Jogszabályváltozással érintett főbb gazdasági  események</vt:lpstr>
      <vt:lpstr>Jogszabályváltozással érintett főbb gazdasági  események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2021-01-17T17:51:57Z</dcterms:created>
  <dcterms:modified xsi:type="dcterms:W3CDTF">2021-01-20T12:10:33Z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