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52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53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54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55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56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57.xml" ContentType="application/vnd.openxmlformats-officedocument.themeOverride+xml"/>
  <Override PartName="/ppt/notesSlides/notesSlide59.xml" ContentType="application/vnd.openxmlformats-officedocument.presentationml.notesSlide+xml"/>
  <Override PartName="/ppt/theme/themeOverride58.xml" ContentType="application/vnd.openxmlformats-officedocument.themeOverride+xml"/>
  <Override PartName="/ppt/notesSlides/notesSlide60.xml" ContentType="application/vnd.openxmlformats-officedocument.presentationml.notesSlide+xml"/>
  <Override PartName="/ppt/theme/themeOverride59.xml" ContentType="application/vnd.openxmlformats-officedocument.themeOverride+xml"/>
  <Override PartName="/ppt/notesSlides/notesSlide61.xml" ContentType="application/vnd.openxmlformats-officedocument.presentationml.notesSlide+xml"/>
  <Override PartName="/ppt/theme/themeOverride60.xml" ContentType="application/vnd.openxmlformats-officedocument.themeOverride+xml"/>
  <Override PartName="/ppt/notesSlides/notesSlide62.xml" ContentType="application/vnd.openxmlformats-officedocument.presentationml.notesSlide+xml"/>
  <Override PartName="/ppt/theme/themeOverride61.xml" ContentType="application/vnd.openxmlformats-officedocument.themeOverride+xml"/>
  <Override PartName="/ppt/notesSlides/notesSlide63.xml" ContentType="application/vnd.openxmlformats-officedocument.presentationml.notesSlide+xml"/>
  <Override PartName="/ppt/theme/themeOverride62.xml" ContentType="application/vnd.openxmlformats-officedocument.themeOverride+xml"/>
  <Override PartName="/ppt/notesSlides/notesSlide64.xml" ContentType="application/vnd.openxmlformats-officedocument.presentationml.notesSlide+xml"/>
  <Override PartName="/ppt/theme/themeOverride63.xml" ContentType="application/vnd.openxmlformats-officedocument.themeOverride+xml"/>
  <Override PartName="/ppt/notesSlides/notesSlide65.xml" ContentType="application/vnd.openxmlformats-officedocument.presentationml.notesSlide+xml"/>
  <Override PartName="/ppt/theme/themeOverride64.xml" ContentType="application/vnd.openxmlformats-officedocument.themeOverride+xml"/>
  <Override PartName="/ppt/notesSlides/notesSlide66.xml" ContentType="application/vnd.openxmlformats-officedocument.presentationml.notesSlide+xml"/>
  <Override PartName="/ppt/theme/themeOverride65.xml" ContentType="application/vnd.openxmlformats-officedocument.themeOverride+xml"/>
  <Override PartName="/ppt/notesSlides/notesSlide67.xml" ContentType="application/vnd.openxmlformats-officedocument.presentationml.notesSlide+xml"/>
  <Override PartName="/ppt/theme/themeOverride66.xml" ContentType="application/vnd.openxmlformats-officedocument.themeOverride+xml"/>
  <Override PartName="/ppt/notesSlides/notesSlide68.xml" ContentType="application/vnd.openxmlformats-officedocument.presentationml.notesSlide+xml"/>
  <Override PartName="/ppt/theme/themeOverride67.xml" ContentType="application/vnd.openxmlformats-officedocument.themeOverride+xml"/>
  <Override PartName="/ppt/notesSlides/notesSlide69.xml" ContentType="application/vnd.openxmlformats-officedocument.presentationml.notesSlide+xml"/>
  <Override PartName="/ppt/theme/themeOverride68.xml" ContentType="application/vnd.openxmlformats-officedocument.themeOverride+xml"/>
  <Override PartName="/ppt/notesSlides/notesSlide70.xml" ContentType="application/vnd.openxmlformats-officedocument.presentationml.notesSlide+xml"/>
  <Override PartName="/ppt/theme/themeOverride69.xml" ContentType="application/vnd.openxmlformats-officedocument.themeOverride+xml"/>
  <Override PartName="/ppt/notesSlides/notesSlide71.xml" ContentType="application/vnd.openxmlformats-officedocument.presentationml.notesSlide+xml"/>
  <Override PartName="/ppt/theme/themeOverride70.xml" ContentType="application/vnd.openxmlformats-officedocument.themeOverride+xml"/>
  <Override PartName="/ppt/notesSlides/notesSlide72.xml" ContentType="application/vnd.openxmlformats-officedocument.presentationml.notesSlide+xml"/>
  <Override PartName="/ppt/theme/themeOverride71.xml" ContentType="application/vnd.openxmlformats-officedocument.themeOverride+xml"/>
  <Override PartName="/ppt/notesSlides/notesSlide73.xml" ContentType="application/vnd.openxmlformats-officedocument.presentationml.notesSlide+xml"/>
  <Override PartName="/ppt/theme/themeOverride72.xml" ContentType="application/vnd.openxmlformats-officedocument.themeOverride+xml"/>
  <Override PartName="/ppt/notesSlides/notesSlide74.xml" ContentType="application/vnd.openxmlformats-officedocument.presentationml.notesSlide+xml"/>
  <Override PartName="/ppt/theme/themeOverride73.xml" ContentType="application/vnd.openxmlformats-officedocument.themeOverride+xml"/>
  <Override PartName="/ppt/notesSlides/notesSlide75.xml" ContentType="application/vnd.openxmlformats-officedocument.presentationml.notesSlide+xml"/>
  <Override PartName="/ppt/theme/themeOverride74.xml" ContentType="application/vnd.openxmlformats-officedocument.themeOverride+xml"/>
  <Override PartName="/ppt/notesSlides/notesSlide76.xml" ContentType="application/vnd.openxmlformats-officedocument.presentationml.notesSlide+xml"/>
  <Override PartName="/ppt/theme/themeOverride75.xml" ContentType="application/vnd.openxmlformats-officedocument.themeOverride+xml"/>
  <Override PartName="/ppt/notesSlides/notesSlide77.xml" ContentType="application/vnd.openxmlformats-officedocument.presentationml.notesSlide+xml"/>
  <Override PartName="/ppt/theme/themeOverride76.xml" ContentType="application/vnd.openxmlformats-officedocument.themeOverride+xml"/>
  <Override PartName="/ppt/notesSlides/notesSlide78.xml" ContentType="application/vnd.openxmlformats-officedocument.presentationml.notesSlide+xml"/>
  <Override PartName="/ppt/theme/themeOverride77.xml" ContentType="application/vnd.openxmlformats-officedocument.themeOverr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82"/>
  </p:notesMasterIdLst>
  <p:handoutMasterIdLst>
    <p:handoutMasterId r:id="rId83"/>
  </p:handoutMasterIdLst>
  <p:sldIdLst>
    <p:sldId id="283" r:id="rId2"/>
    <p:sldId id="366" r:id="rId3"/>
    <p:sldId id="367" r:id="rId4"/>
    <p:sldId id="361" r:id="rId5"/>
    <p:sldId id="360" r:id="rId6"/>
    <p:sldId id="363" r:id="rId7"/>
    <p:sldId id="368" r:id="rId8"/>
    <p:sldId id="364" r:id="rId9"/>
    <p:sldId id="365" r:id="rId10"/>
    <p:sldId id="433" r:id="rId11"/>
    <p:sldId id="376" r:id="rId12"/>
    <p:sldId id="377" r:id="rId13"/>
    <p:sldId id="378" r:id="rId14"/>
    <p:sldId id="447" r:id="rId15"/>
    <p:sldId id="379" r:id="rId16"/>
    <p:sldId id="381" r:id="rId17"/>
    <p:sldId id="383" r:id="rId18"/>
    <p:sldId id="382" r:id="rId19"/>
    <p:sldId id="385" r:id="rId20"/>
    <p:sldId id="384" r:id="rId21"/>
    <p:sldId id="387" r:id="rId22"/>
    <p:sldId id="386" r:id="rId23"/>
    <p:sldId id="389" r:id="rId24"/>
    <p:sldId id="388" r:id="rId25"/>
    <p:sldId id="390" r:id="rId26"/>
    <p:sldId id="391" r:id="rId27"/>
    <p:sldId id="394" r:id="rId28"/>
    <p:sldId id="393" r:id="rId29"/>
    <p:sldId id="392" r:id="rId30"/>
    <p:sldId id="397" r:id="rId31"/>
    <p:sldId id="396" r:id="rId32"/>
    <p:sldId id="395" r:id="rId33"/>
    <p:sldId id="400" r:id="rId34"/>
    <p:sldId id="399" r:id="rId35"/>
    <p:sldId id="401" r:id="rId36"/>
    <p:sldId id="398" r:id="rId37"/>
    <p:sldId id="402" r:id="rId38"/>
    <p:sldId id="403" r:id="rId39"/>
    <p:sldId id="406" r:id="rId40"/>
    <p:sldId id="407" r:id="rId41"/>
    <p:sldId id="409" r:id="rId42"/>
    <p:sldId id="408" r:id="rId43"/>
    <p:sldId id="405" r:id="rId44"/>
    <p:sldId id="411" r:id="rId45"/>
    <p:sldId id="434" r:id="rId46"/>
    <p:sldId id="410" r:id="rId47"/>
    <p:sldId id="404" r:id="rId48"/>
    <p:sldId id="415" r:id="rId49"/>
    <p:sldId id="435" r:id="rId50"/>
    <p:sldId id="413" r:id="rId51"/>
    <p:sldId id="414" r:id="rId52"/>
    <p:sldId id="436" r:id="rId53"/>
    <p:sldId id="416" r:id="rId54"/>
    <p:sldId id="412" r:id="rId55"/>
    <p:sldId id="437" r:id="rId56"/>
    <p:sldId id="417" r:id="rId57"/>
    <p:sldId id="418" r:id="rId58"/>
    <p:sldId id="438" r:id="rId59"/>
    <p:sldId id="423" r:id="rId60"/>
    <p:sldId id="422" r:id="rId61"/>
    <p:sldId id="439" r:id="rId62"/>
    <p:sldId id="421" r:id="rId63"/>
    <p:sldId id="440" r:id="rId64"/>
    <p:sldId id="420" r:id="rId65"/>
    <p:sldId id="441" r:id="rId66"/>
    <p:sldId id="426" r:id="rId67"/>
    <p:sldId id="442" r:id="rId68"/>
    <p:sldId id="424" r:id="rId69"/>
    <p:sldId id="427" r:id="rId70"/>
    <p:sldId id="444" r:id="rId71"/>
    <p:sldId id="428" r:id="rId72"/>
    <p:sldId id="443" r:id="rId73"/>
    <p:sldId id="419" r:id="rId74"/>
    <p:sldId id="429" r:id="rId75"/>
    <p:sldId id="445" r:id="rId76"/>
    <p:sldId id="430" r:id="rId77"/>
    <p:sldId id="431" r:id="rId78"/>
    <p:sldId id="446" r:id="rId79"/>
    <p:sldId id="432" r:id="rId80"/>
    <p:sldId id="261" r:id="rId81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4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Szerző" initials="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86C7"/>
    <a:srgbClr val="1D84C7"/>
    <a:srgbClr val="08B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44" autoAdjust="0"/>
    <p:restoredTop sz="95652" autoAdjust="0"/>
  </p:normalViewPr>
  <p:slideViewPr>
    <p:cSldViewPr snapToGrid="0">
      <p:cViewPr varScale="1">
        <p:scale>
          <a:sx n="125" d="100"/>
          <a:sy n="125" d="100"/>
        </p:scale>
        <p:origin x="-222" y="-84"/>
      </p:cViewPr>
      <p:guideLst>
        <p:guide orient="horz" pos="64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C1D83EFB-B49B-4E3C-A73D-F5023EDB3074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9C60AD8-463B-4B6E-84AC-804788858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60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0034ADCA-CAEC-47DD-BEC7-90748EB31DB3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6C1FFCA-385D-4C5F-B044-35A7E1EB1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74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F7CE-4BFC-47D1-B8A6-617E67BD3E6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08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964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9912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119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599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160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0331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7789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753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649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900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2741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0930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8594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636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4520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211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500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3100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784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9487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93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285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463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546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608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5316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1200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05023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309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8916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804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741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705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17558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265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0390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93124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911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2110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980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6335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2130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2167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832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3956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816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64078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3579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04976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74111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13974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2605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75817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28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29150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32993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5553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06740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94959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6046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11229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15462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8131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5149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94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97413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64602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069079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4739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045864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97366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931131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33380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368032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283856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58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22673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80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1392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2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8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6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0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53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6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8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F083-D969-4836-9ABA-945AAAE3ECA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Rectangle 10"/>
          <p:cNvSpPr/>
          <p:nvPr userDrawn="1"/>
        </p:nvSpPr>
        <p:spPr>
          <a:xfrm>
            <a:off x="11042242" y="6477202"/>
            <a:ext cx="311558" cy="380798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atin typeface="Calibri Light" panose="020F0302020204030204" pitchFamily="34" charset="0"/>
            </a:endParaRPr>
          </a:p>
        </p:txBody>
      </p:sp>
      <p:sp>
        <p:nvSpPr>
          <p:cNvPr id="8" name="Rectangle 24"/>
          <p:cNvSpPr/>
          <p:nvPr userDrawn="1"/>
        </p:nvSpPr>
        <p:spPr>
          <a:xfrm rot="5400000">
            <a:off x="-2265919" y="2265919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" y="0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-2265919" y="2284847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>
            <a:off x="0" y="-8819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34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0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2173837" y="784210"/>
            <a:ext cx="8732702" cy="5593573"/>
            <a:chOff x="2173837" y="784210"/>
            <a:chExt cx="8732702" cy="5593573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355012" y="2349504"/>
              <a:ext cx="8551527" cy="20313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6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ASP Gazdálkodási szakrendszer szakmai napja</a:t>
              </a:r>
            </a:p>
            <a:p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		</a:t>
              </a:r>
            </a:p>
            <a:p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ASP 72 menüpontot érintő módosítások, a menüpontban előforduló gyakori hibák és megoldásuk</a:t>
              </a:r>
              <a:endParaRPr lang="hu-HU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2219556" y="5343654"/>
              <a:ext cx="3556102" cy="103412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Nagypálné Vidács Anikó</a:t>
              </a:r>
            </a:p>
            <a:p>
              <a:pPr marL="0" indent="0">
                <a:buNone/>
              </a:pPr>
              <a:r>
                <a:rPr lang="hu-HU" sz="1800" dirty="0">
                  <a:latin typeface="Calibri Light" panose="020F0302020204030204" pitchFamily="34" charset="0"/>
                </a:rPr>
                <a:t>Üzleti elemző </a:t>
              </a:r>
            </a:p>
            <a:p>
              <a:pPr marL="0" indent="0">
                <a:buNone/>
              </a:pPr>
              <a:r>
                <a:rPr lang="hu-HU" sz="1800" dirty="0">
                  <a:latin typeface="Calibri Light" panose="020F0302020204030204" pitchFamily="34" charset="0"/>
                </a:rPr>
                <a:t>2021. Június 16.</a:t>
              </a:r>
              <a:endParaRPr lang="en-US" sz="1800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Téglalap 3"/>
            <p:cNvSpPr/>
            <p:nvPr/>
          </p:nvSpPr>
          <p:spPr>
            <a:xfrm>
              <a:off x="2173837" y="2731625"/>
              <a:ext cx="45719" cy="3232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3AA9540F-E081-452D-AC2E-3B137AB9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4" y="784210"/>
            <a:ext cx="720080" cy="8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3ABC327F-B4A4-43D2-8311-872AE4D268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38" b="43979"/>
          <a:stretch/>
        </p:blipFill>
        <p:spPr>
          <a:xfrm>
            <a:off x="7436253" y="3312902"/>
            <a:ext cx="4755747" cy="35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gépjárműadó esetében a leggyakoribb probléma: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a nyitó adatok átemelése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az állományváltozások, és az utólagos pénzforgalom átemelése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162107" cy="624034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Gépjárműadó </a:t>
            </a:r>
          </a:p>
        </p:txBody>
      </p:sp>
    </p:spTree>
    <p:extLst>
      <p:ext uri="{BB962C8B-B14F-4D97-AF65-F5344CB8AC3E}">
        <p14:creationId xmlns:p14="http://schemas.microsoft.com/office/powerpoint/2010/main" val="846830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 működésében változás nem történt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DE: </a:t>
            </a: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gépjárműadó átemelése esetén eltérés van, a többi adónemhez képest.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mp-ban minden adónem esetén, így a gépjárműadó esetén 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követelést kell választani,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bizonylat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választása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szükséges. </a:t>
            </a:r>
          </a:p>
          <a:p>
            <a:pPr lvl="1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Bizonylatszám választása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korábban is (és a módosítás után is) csak az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állományváltozások rögzítéséhez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szükséges, ez továbbra is így van. </a:t>
            </a:r>
          </a:p>
          <a:p>
            <a:pPr lvl="1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jogszabályváltozás miatt megváltozott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gépjárműadóval kapcsolatos gazdasági események könyvelése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ebből adódóan az önkormányzat könyveiben a gazdasági események kontírozása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pénzügyi számvitelben lehetséges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Gépjárműadó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22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Gépjárműadó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EEBE0676-00DD-44B2-A057-55CE0780337A}"/>
              </a:ext>
            </a:extLst>
          </p:cNvPr>
          <p:cNvSpPr/>
          <p:nvPr/>
        </p:nvSpPr>
        <p:spPr>
          <a:xfrm>
            <a:off x="1312751" y="2136339"/>
            <a:ext cx="102716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	</a:t>
            </a:r>
          </a:p>
          <a:p>
            <a:pPr marL="742950" lvl="1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azt is jelenti, hogy nem kell állományváltozást beemelni, </a:t>
            </a:r>
          </a:p>
          <a:p>
            <a:pPr marL="742950" lvl="1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azokhoz a sorokhoz, melyeket nem szükséges, a 72 mp-ban kezelni, nem is kerültek központi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sablonok</a:t>
            </a:r>
          </a:p>
          <a:p>
            <a:pPr lvl="1" algn="just">
              <a:buClr>
                <a:schemeClr val="accent5">
                  <a:lumMod val="75000"/>
                </a:schemeClr>
              </a:buClr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Segédletek 16.4 leírásában is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6 db központi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sablon van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megjelölve 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gépjárműadó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esetén, ez azt jelenti, hogy csak ennél a 6 sornál lévő adatok esetén lesznek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kontírozottak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tételek. Az összes többi sor esetén nem értelmezhető, az adatok beemelése, mert nincs a háttérben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szabály.</a:t>
            </a:r>
          </a:p>
          <a:p>
            <a:pPr lvl="1" algn="just">
              <a:buClr>
                <a:schemeClr val="accent5">
                  <a:lumMod val="75000"/>
                </a:schemeClr>
              </a:buClr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előfordult, hogy a felhasználó beemelte a korábbi években használt követelést és az elmúlt évben utoljára használt bizonylatot, és könyvelés nélkül beemelte az adatokat</a:t>
            </a:r>
          </a:p>
        </p:txBody>
      </p:sp>
    </p:spTree>
    <p:extLst>
      <p:ext uri="{BB962C8B-B14F-4D97-AF65-F5344CB8AC3E}">
        <p14:creationId xmlns:p14="http://schemas.microsoft.com/office/powerpoint/2010/main" val="468557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Gépjárműadó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480" y="1213819"/>
            <a:ext cx="1076976" cy="1456023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1FB28AAF-99F7-43CE-B727-39DFFFD5A851}"/>
              </a:ext>
            </a:extLst>
          </p:cNvPr>
          <p:cNvSpPr/>
          <p:nvPr/>
        </p:nvSpPr>
        <p:spPr>
          <a:xfrm>
            <a:off x="1518968" y="2777732"/>
            <a:ext cx="95896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2020. év végén a Segédletek 16.2. pontja részletesen foglalkozott a gépjárműadó könyvelésével kapcsolatos gazdasági eseményekkel	</a:t>
            </a:r>
          </a:p>
          <a:p>
            <a:pPr marL="742950" lvl="1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függő kötelezettség/követelésként került be a főkönyvi kivonatra</a:t>
            </a:r>
          </a:p>
          <a:p>
            <a:pPr marL="742950" lvl="1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03214 Gépjárműadóval kapcsolatos függő követelések</a:t>
            </a:r>
          </a:p>
          <a:p>
            <a:pPr marL="742950" lvl="1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0454 Gépjárműadóval kapcsolatos függő kötelezettségek megnevezéssel</a:t>
            </a:r>
          </a:p>
          <a:p>
            <a:pPr marL="742950" lvl="1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követelés a főkönyvben már 0, csak a 0-s számlaosztályban van nyilvántartva</a:t>
            </a:r>
          </a:p>
          <a:p>
            <a:pPr lvl="1" algn="just">
              <a:buClr>
                <a:schemeClr val="accent5">
                  <a:lumMod val="75000"/>
                </a:schemeClr>
              </a:buClr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teljesítés adatok beemelésekor a bevételeknél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Adónemre elszámolt bevétel tárgyévi/adózói befizetéshez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központi szabály került létrehozásra. Nagyon fontos, hogy gépjárműadó esetén az adónemre elszámolt bevétel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beemelésekor bizonylatot nem hoz létre a rendszer, csak utalványrendeletet! (más adónemeknél bizonylat is készül)</a:t>
            </a:r>
          </a:p>
        </p:txBody>
      </p:sp>
    </p:spTree>
    <p:extLst>
      <p:ext uri="{BB962C8B-B14F-4D97-AF65-F5344CB8AC3E}">
        <p14:creationId xmlns:p14="http://schemas.microsoft.com/office/powerpoint/2010/main" val="381317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13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</a:t>
            </a:r>
            <a:r>
              <a:rPr lang="hu-HU" b="1" dirty="0">
                <a:solidFill>
                  <a:schemeClr val="tx1"/>
                </a:solidFill>
              </a:rPr>
              <a:t>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való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rögzítés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megkezdése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előtti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teendők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mp-ban való rögzítést megelőzően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adónemenként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ellenőrizni kell, hogy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állományváltozások egy bizonylaton nyíltak-e meg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több bizonylaton is van nyitó tétel, akkor azt először 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bizonylatra kell rendezni.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67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Dönteni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hogyan rendezzük a tételeket?</a:t>
            </a: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korábbi</a:t>
            </a:r>
            <a:r>
              <a:rPr lang="hu-HU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évben használt </a:t>
            </a:r>
            <a:r>
              <a:rPr lang="hu-HU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követelést</a:t>
            </a:r>
            <a:r>
              <a:rPr lang="hu-HU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viszünk-e tovább a 72 mp-ban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igen </a:t>
            </a:r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meglévő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nyitó bizonylatnemet is tartalmazó -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bizonylatra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rendezzük át a tételeket?</a:t>
            </a:r>
          </a:p>
          <a:p>
            <a:pPr marL="1257300" lvl="2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tárgyévi bizonylatnemeken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</a:t>
            </a:r>
          </a:p>
          <a:p>
            <a:pPr marL="1257300" lvl="2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nyitó helyesbítéses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bizonylatnemeken</a:t>
            </a:r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új bizonylatot hozunk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létre a korábbi években használ követeléshez, és erre rendezzük át a tételeket egy -egy tételsoron (351*, 352*, 358*)?</a:t>
            </a:r>
          </a:p>
          <a:p>
            <a:pPr marL="1257300" lvl="2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nyitó bizonylatnemeken helyesbítünk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korábbi bizonylaton, ill. </a:t>
            </a:r>
          </a:p>
          <a:p>
            <a:pPr marL="1257300" lvl="2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nyitó bizonylatnemen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írjuk elő az új bizonylaton az adónemhez kapcsolódó (351*, 352*, 358*)?</a:t>
            </a:r>
          </a:p>
        </p:txBody>
      </p:sp>
    </p:spTree>
    <p:extLst>
      <p:ext uri="{BB962C8B-B14F-4D97-AF65-F5344CB8AC3E}">
        <p14:creationId xmlns:p14="http://schemas.microsoft.com/office/powerpoint/2010/main" val="3346162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új</a:t>
            </a:r>
            <a:r>
              <a:rPr lang="es-E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követelést</a:t>
            </a:r>
            <a:r>
              <a:rPr lang="es-E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készítünk</a:t>
            </a:r>
            <a:r>
              <a:rPr lang="es-E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amire</a:t>
            </a:r>
            <a:r>
              <a:rPr lang="es-E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átvezetjük</a:t>
            </a:r>
            <a:r>
              <a:rPr lang="es-E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korábbi</a:t>
            </a:r>
            <a:r>
              <a:rPr lang="es-E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évek</a:t>
            </a:r>
            <a:r>
              <a:rPr lang="es-E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tételeit</a:t>
            </a:r>
            <a:r>
              <a:rPr lang="es-E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es-E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s-E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es-E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tételsoron</a:t>
            </a:r>
            <a:r>
              <a:rPr lang="es-E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es-E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s-E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es-E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összegben</a:t>
            </a:r>
            <a:r>
              <a:rPr lang="es-E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(351*,352*358*)</a:t>
            </a:r>
          </a:p>
          <a:p>
            <a:pPr marL="1257300" lvl="2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régi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bizonylatokat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követeléseket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helyesbítjük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nullázzuk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helyesbítéses</a:t>
            </a:r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bizonylatnemeken</a:t>
            </a:r>
            <a:endParaRPr lang="es-E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új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követelést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rögzítünk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112 mp-ban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adatokat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megadva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könyveléssel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emeljük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a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tételeket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figyelni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túlfizetésekre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behajthatatlan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tételekre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ebben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esetben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ezeket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tételeket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helyesbítéssel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rendezni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duplázódás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elkerülése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miatt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1421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kézzel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kontírozzuk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lekönyveljük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(1423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került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ekkor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mp-ban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kiválasztjuk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ezt a nyitó bizonylatnemet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zó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bizonylatot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ebben az esetben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könyvelés</a:t>
            </a:r>
            <a:r>
              <a:rPr lang="es-ES" sz="2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nélkül</a:t>
            </a:r>
            <a:r>
              <a:rPr lang="es-ES" sz="2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emeljük</a:t>
            </a:r>
            <a:r>
              <a:rPr lang="es-ES" sz="2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72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tételeket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35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adatok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beemelése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könyveléssel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történik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nincs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könyvelt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bizonylat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adott évben,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adott adónemhez,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korábbi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bizonylatnemen lévő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könyvelt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állományváltozást tartalmazó bizonylatot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helyesbítettük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(lenulláztuk)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helyesbítéssel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új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követelés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választása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során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72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hozzuk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létre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új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bizonylatot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mp-ban a nyitó adatok beemelése könyvelés nélkül, akkor történik meg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van könyvelt bizonylat a 1423 mp-ban az adott évben.</a:t>
            </a:r>
          </a:p>
          <a:p>
            <a:pPr marL="285750" indent="-285750" algn="just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bizonylaton nyitó bizonylatnem van (98. vagy 55).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8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felhasználók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korábban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használták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72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mp-ot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állományváltozások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rögzítésére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ebben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évben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használni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fogják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ellenőrizzék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adónem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esetén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mely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főkönyvekre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rögzítettek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korábban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72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használt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központi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sablonok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főkönyvei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korábban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rögzítésre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használt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főkönyvek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között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nincs</a:t>
            </a:r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eltérés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rögzítés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elkezdhető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eltérés</a:t>
            </a:r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(pl.: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értékvesztést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35811114-re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rögzítették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központi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sablonban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35811134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főkönyv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szerepel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57300" lvl="2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72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rögzítés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megkezdése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előtt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helyesbíteni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korábbi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összeget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központi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sablonban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lévő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főkönyvre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257300" lvl="2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továbbra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korábbi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főkönyvre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szeretnének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rögzíteni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központi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sablont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saját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sablonra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cserélni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1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ASP 72 menüpontot érintő módosítások</a:t>
            </a: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1015068"/>
            <a:ext cx="10805020" cy="5706407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KASZPER 5.053 20210312.1 javító verzió kiadásban:</a:t>
            </a:r>
          </a:p>
          <a:p>
            <a:pPr marL="0" indent="0" algn="just">
              <a:buNone/>
            </a:pP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 évet érintően 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számlatükör módosítása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történt. </a:t>
            </a:r>
          </a:p>
          <a:p>
            <a:pPr marL="0" indent="0" algn="just">
              <a:buNone/>
            </a:pP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36711332* főkönyvek </a:t>
            </a:r>
            <a:r>
              <a:rPr lang="hu-H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adónemenként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alábontásra kerültek. </a:t>
            </a:r>
          </a:p>
          <a:p>
            <a:pPr marL="0" indent="0" algn="just">
              <a:buNone/>
            </a:pP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 a módosítások a 72 mp 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központi sablonjainál is átvezetésre kerültek.</a:t>
            </a:r>
          </a:p>
          <a:p>
            <a:pPr marL="0" indent="0" algn="just">
              <a:buNone/>
            </a:pP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Fontos!</a:t>
            </a:r>
          </a:p>
          <a:p>
            <a:pPr marL="0" indent="0" algn="just">
              <a:buNone/>
            </a:pPr>
            <a:endParaRPr lang="hu-H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 72 mp-ban a 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 évi rögzítések megkezdése előtt rendezni kell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/kellett 	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 36711332* 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főkönyveken lévő egyenlegeket, az adónemeknek megfelelően, az			alábontott főkönyvekre.</a:t>
            </a:r>
          </a:p>
          <a:p>
            <a:pPr marL="0" indent="0" algn="just">
              <a:buNone/>
            </a:pPr>
            <a:endParaRPr lang="hu-H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Azoknak is, akik már korábban a 72 mp-ban könyveltek, ill. azoknak is, akik 2021. évben kezdték a rögzítést.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2933952A-3D3A-40F8-A5EF-F3F83953B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28" y="3203080"/>
            <a:ext cx="1085027" cy="14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33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alapértelmezett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szabályok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adónemnél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sablonokon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lévő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számlák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ellenszámlák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miatt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valamelyik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számla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nincs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intézményhez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hozzárendelve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2231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összerendelés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elvégzése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Központi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szabályok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nyomtatása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azért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kontírozást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ellenőrizni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tudjuk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előfordult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felhasználó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saját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sablon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beállítása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során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felcserélte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T/K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jelet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ezért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kontírok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helytelenül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jöttek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létre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03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Alapértelmezett 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szabályok ellenőrzése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A82477BE-076F-4E1B-BD54-699565D0693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65838" y="2958146"/>
            <a:ext cx="9171160" cy="20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11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teendő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 a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könyvelt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átemelt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adatok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között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eltérés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van?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Gazdálkodási Összesítő_adónem_2021.03.31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1D6C8D3A-A30B-4328-B414-0DE9C83561A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38677" y="2777389"/>
            <a:ext cx="9352230" cy="359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40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belépve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kiválasztott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adónem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esetén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követelést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választani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0B79C12A-B9AA-4CDE-B9A1-D9EA9E158A8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057129" y="2774113"/>
            <a:ext cx="5760720" cy="1895475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6203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Állományváltozás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rögzítéséhez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bizonylatot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választani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van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már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könyvelt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bizonylat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2B80647F-CB46-4E0C-AC7D-01045051C6A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963278" y="2566624"/>
            <a:ext cx="1774480" cy="89629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98423586-6E57-4A28-83E2-197CDB1188B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545684" y="4332094"/>
            <a:ext cx="5760720" cy="134239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5229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adatok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beemelése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mp-ban,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adatok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902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lekért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főkönyvhöz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példában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korábbi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évben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rögzített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állományváltozásokhoz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képest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eltérés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van, a 72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átemeléskor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főkönyvben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ezáltal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4104/2013/1-3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bizonylaton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szerepelt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követelés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eltérést, minden esetben az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szakrendszer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ügyintézőjével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egyeztetni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Melyik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helyes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összeg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követelés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esetén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értékvesztés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adatát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kézzel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beírni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értékvesztésre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történik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adatátemelés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adószakrendszer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gazdálkodási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összesítőjében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értékvesztés nyitó adatánál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szerepel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75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gazdálkodási összesítőben lévő adatok: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/>
              <a:t>A 351343 főkönyv ellenőrzése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/>
              <a:t>A 35234 ellenőrzése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49520AA0-5663-4AAB-98B8-E6F864D141A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584357" y="2578638"/>
            <a:ext cx="9080625" cy="97032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7CFC9BBC-FBBF-49FF-A882-F3CD011889F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798755" y="4161343"/>
            <a:ext cx="8404499" cy="42876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B169903F-633C-445D-90B2-52AE609CD111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2049114" y="5320503"/>
            <a:ext cx="6104286" cy="75009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822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értékvesztés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értékvesztés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összegét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35811114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főkönyvre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rögzítették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3.206.096 Ft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összegben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(a központi sablonban 35811134 szerepel, az adatbeemelés előtt, a javítás megtörtént)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gazdálkodási rendszerben lévő adatokat, könyvelés nélkül lehet beemelni. Ha a könyvelt adatok esetén eltérés nincs, a beemelés sikeres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4C404445-2468-42C1-9244-A5AA360F0DE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584356" y="3429000"/>
            <a:ext cx="8899557" cy="211172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219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nyitó adatok beemelése sikeresen megtörtént!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A99F130B-B915-41A2-B183-D9036C010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9667" y="2645618"/>
            <a:ext cx="5578214" cy="78338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A98D6E28-520A-4D18-9192-ED16A79EF84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798756" y="4215622"/>
            <a:ext cx="7969933" cy="1666098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8576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40 000 Ft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rendezése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tárgyévben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szakrendszer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adatai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alapján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kézzel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rögzíthető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7D127236-EFA3-4CFB-B3FC-EE65CC3C773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109568" y="2998759"/>
            <a:ext cx="8383397" cy="264542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2288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ASP 72 menüpontot érintő módosítások</a:t>
            </a: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578517" cy="547780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36711332* főkönyvek nem voltak az intézményhez rendelve, erről a 72 mp-</a:t>
            </a: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való belépéskor a rendszer tájékoztató üzenetet küldött:</a:t>
            </a:r>
          </a:p>
          <a:p>
            <a:pPr marL="0" indent="0" algn="just">
              <a:buNone/>
            </a:pP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Figyelmeztetések: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következő ellenszámlák nincsenek hozzárendelve az intézményhez: 3671133243</a:t>
            </a:r>
          </a:p>
          <a:p>
            <a:pPr marL="0" indent="0" algn="just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hiányzó főkönyvek intézményhez való hozzá rendelését a 223 vagy a 2231 mp-ban lehet elvégezni.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C174A348-B5CE-4833-AEC5-DE1629E3728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098898" y="3444003"/>
            <a:ext cx="7165871" cy="69707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14178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Beemeléskor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hibaüzentet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kapott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felhasználó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Hibák: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választott követeléshez nem tartozik tétel!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oka, hogy a kiválasztott követelésen, csak tárgyévi tétel volt, az tárgyévet követő tétel nem szerepelt az adott követelésen.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4C70D642-A81D-4DBF-97A4-3A02D7FB4E9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228813" y="2658110"/>
            <a:ext cx="5760720" cy="77089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365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089032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xmlns="" id="{DDE482ED-B130-4395-9EB4-C17817760895}"/>
              </a:ext>
            </a:extLst>
          </p:cNvPr>
          <p:cNvSpPr/>
          <p:nvPr/>
        </p:nvSpPr>
        <p:spPr>
          <a:xfrm>
            <a:off x="1798756" y="2020065"/>
            <a:ext cx="88662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adatbeemelés előtt, a 112 mp-ban lévő követelést helyesbíteni kellett.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42CFD407-FDA7-4529-BB03-40AE9BD0C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756" y="2436650"/>
            <a:ext cx="8125507" cy="374031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447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követően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beemelés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sikeres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volt: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51A54694-A178-4424-BEE6-4D11C6B8448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055137" y="2743200"/>
            <a:ext cx="6921223" cy="1102677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BCFA5461-8618-4007-911A-13D7CA0EFBD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937443" y="4364817"/>
            <a:ext cx="8546470" cy="181214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0003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bizonylat ellenőrzése a 1423 mp-ban: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E677766E-FF08-4D1E-9C23-D8861B7ED7E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798756" y="2914407"/>
            <a:ext cx="9427541" cy="309709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1287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első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negyedéves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adatátemelés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adatok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tartalmazták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követelést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tárgyévben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történt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volna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első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negyedéves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adatátemelés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volna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olyan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könyvelt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évet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követő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tétel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amiből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átvezetést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lehetett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volna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végezni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1B54E0F2-F39A-4B89-9BC3-9317E39B966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798756" y="4136390"/>
            <a:ext cx="8621783" cy="2356485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5741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értékvesztés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adatainak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átemeléskor a negyedév végi adat kerül beemelésre, a változás oszlopban lévő összeggel készülne el 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jelen esetben az értékvesztés növekedése a nyitó összeghez képest, 2.250.998 Ft, ezért felül kell írni az adatokat a 72 mp-ban, kézzel.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B8B68810-B2E8-4D6D-B105-81DD84A8353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464202" y="3992087"/>
            <a:ext cx="8309422" cy="2500788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760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értékvesztés összege kézzel módosításra került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EAA88076-0AEF-43EB-B13C-4293EEB1FF4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56784" y="2637155"/>
            <a:ext cx="7319576" cy="273155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045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állományváltozások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beemelése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sikeres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volt: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tételeinek az ellenőrzése, a 1423 mp-ban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4EE7479B-C7A7-4A2D-AAAE-09D0F020340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584356" y="4172100"/>
            <a:ext cx="8772808" cy="205693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5CB83E04-613E-4F05-8156-3CA94D0C60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6027" y="2730505"/>
            <a:ext cx="5925377" cy="51442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0134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Minden, a 72 mp –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történő rögzítést követően 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főkönyvi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kivonat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 végezzük el, a lekönyvelt adatokat egyeztessük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gazdálkodási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összesítőhöz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77277405-245D-45FC-B2EC-A89B8CD6452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907397" y="3015572"/>
            <a:ext cx="7408618" cy="336014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440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tárgyévet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követő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követelés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átsorolásra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került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72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Fontos!</a:t>
            </a:r>
          </a:p>
          <a:p>
            <a:endParaRPr lang="hu-H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Nyitás utáni átvezetések elvégzése során fontos, hogy 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adó követelések esetében 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kell az átsorolást elvégezni a 995 mp-ban, vagy a 1423 mp-ban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mert 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mp-ban, az adó szakrendszerből átemelt adatok rögzítésével lehet az átvezetést könyvelni.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bizonylatról, a tárgyévi nem nyitó tételek törlése funkció gomb használatával, a 72 mp-ban az adatátemelés sikeres volt)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91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ASP 72 menüpontot érintő módosítások</a:t>
            </a: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438" y="1377017"/>
            <a:ext cx="10649124" cy="516189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módosításokra azért volt szükség, mert az adó szakrendszerből átemelt adatok tekintetében változás történt.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. KASZPER 5.053 20210401.1 javító verzió kiadásban:</a:t>
            </a: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értékvesztés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állományára vonatkozó adat, korábban nem volt átemelhető az ASP ADÓ szakrendszerből, ennek összegét egy külön listából kellett kézi úton beírni a megfelelő cellába. Az adó szakrendszerben történt módosítás következtében,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negyedéves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állományváltozások adatai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átemelhetőek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nyitó értékvesztés adatát, továbbra is kézi úton kell megadni a nyitó adatoknál.</a:t>
            </a:r>
          </a:p>
          <a:p>
            <a:pPr marL="0" indent="0" algn="just">
              <a:buNone/>
            </a:pPr>
            <a:r>
              <a:rPr lang="hu-HU" dirty="0"/>
              <a:t> 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406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pénzforgalom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utólagos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helyesbítés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ének rögzítése: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8320B8F8-7FE9-4842-8EC9-DD22B273E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756" y="3208016"/>
            <a:ext cx="8912457" cy="1561755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5679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bizonylat a 1421 mp-ba, az utalványrendelet a 91 mp-ba kerül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CFE4FDC5-E7E7-418A-A896-39DFDD967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5390" y="2703513"/>
            <a:ext cx="5761219" cy="145097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5D4D4081-8DC9-46C6-B8C9-AD29DEFF18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5389" y="4318982"/>
            <a:ext cx="5761219" cy="145707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7322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utalványrendelet: 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utalványrendelet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kontírja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65ED4A70-7A13-4A3B-A704-F924BCC294B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236206" y="2566625"/>
            <a:ext cx="6740154" cy="155270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7C595239-57ED-4CD6-817D-5FBB25C0D35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084504" y="4711056"/>
            <a:ext cx="7043557" cy="162322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080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utalványrendelet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könyvelése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után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főkönyv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ellenőrzése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főkönyv és a gazdálkodási összesítő ellenőrzésekor a túlfizetések tekintetében eltérés volt, az átadott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xls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-ben, ezért egyeztetni kellett az adó szakrendszer ügyintézőjével.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EED1F34A-D726-4BC6-99ED-2972DCC1AD7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92680" y="2578638"/>
            <a:ext cx="576072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43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egyeztetést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követően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új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gazdálkodási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összesítő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készült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BEA62FE2-C47B-41AC-BBB7-CD0F04776C6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711105" y="2902594"/>
            <a:ext cx="8618899" cy="308251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51059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53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adott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adónem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esetén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112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használt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követelés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több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évet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érintett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részletező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kódok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esetében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234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2020.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2021.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részletező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kódokban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módosításra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került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részletezők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Ei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típusa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egyezett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72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kiválasztott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követelésen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megadottakkal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F6AFFB22-F7B0-4860-B26A-BC01B377B38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590950" y="3596015"/>
            <a:ext cx="5760720" cy="221424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34922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mp –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állományváltozás beemeléskor 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alábbi hibaüzenet jelent meg:</a:t>
            </a:r>
          </a:p>
          <a:p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Hibák:</a:t>
            </a:r>
          </a:p>
          <a:p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Behajthatatlan követelés kivezetése: A részletező és az előirányzat kód típusa nem egyezik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649DD54A-C34E-4FE3-B574-9DB0DE8237C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038600" y="3060879"/>
            <a:ext cx="5760720" cy="9144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CD8EF442-91FC-4608-995D-54E72ADD63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4968" y="4216251"/>
            <a:ext cx="7239699" cy="233088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1241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234 mp-ban a részletező kódok beállítását módosítani kellett, az követően a 72 mp-ban a beemelés sikeres volt.</a:t>
            </a:r>
          </a:p>
          <a:p>
            <a:endParaRPr lang="hu-HU" dirty="0"/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C3D4F9C2-75C2-4009-A1F0-0D79DB390D0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108507" y="3429000"/>
            <a:ext cx="5760720" cy="15894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2768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13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ASP 72 menüpontot érintő módosítások</a:t>
            </a: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 algn="just"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változások: </a:t>
            </a:r>
          </a:p>
          <a:p>
            <a:pPr marL="0" indent="0" algn="just"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tárgyévi előírás képletének módosítása: előírás tárgyévi = H3 - H9 - (H19+H20) + M21</a:t>
            </a:r>
          </a:p>
          <a:p>
            <a:pPr marL="0" indent="0" algn="just"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H22 + E3</a:t>
            </a:r>
          </a:p>
          <a:p>
            <a:pPr marL="0" indent="0" algn="just"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behajthatatlanság elévülés miatti tárgyévi változás = H6 képlet törlése</a:t>
            </a:r>
          </a:p>
          <a:p>
            <a:pPr marL="0" indent="0" algn="just"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behajthatatlanság elévülés miatti  következő évi  = F6 képlet törlése</a:t>
            </a:r>
          </a:p>
          <a:p>
            <a:pPr marL="0" indent="0" algn="just"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az egyéb törlés tárgyévi követelésből </a:t>
            </a:r>
            <a:r>
              <a:rPr lang="hu-H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kontírszabályok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javítása minden adónem esetében,</a:t>
            </a:r>
          </a:p>
          <a:p>
            <a:pPr marL="0" indent="0" algn="just"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mégpedig úgy, hogy a 8433 főkönyv helyett az adónem 911-es főkönyvének kell szerepelnie.</a:t>
            </a:r>
          </a:p>
          <a:p>
            <a:pPr marL="0" indent="0" algn="just"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az egyéb törlés következő évi követelésből </a:t>
            </a:r>
            <a:r>
              <a:rPr lang="hu-H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kontírszabályok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javítása minden adónem</a:t>
            </a:r>
          </a:p>
          <a:p>
            <a:pPr marL="0" indent="0" algn="just"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esetében, mégpedig úgy, hogy a 8433 főkönyv helyett az adónem 911-es főkönyvének kell</a:t>
            </a:r>
          </a:p>
          <a:p>
            <a:pPr marL="0" indent="0" algn="just"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szerepelnie.</a:t>
            </a:r>
          </a:p>
          <a:p>
            <a:pPr marL="0" indent="0" algn="just"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sor 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került be az állományváltozások részhez, új képlettel: behajthatatlan követelés kivezetése  = E3 cella adatával egyező</a:t>
            </a:r>
          </a:p>
          <a:p>
            <a:pPr marL="0" indent="0" algn="just"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143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használt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központi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szabályok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K7*-el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kezdődnek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esetben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felületen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felhasználó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megfelelő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K7*-el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kezdődő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sablonokat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használja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kontírozás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során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hibaüzenet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lehetséges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központi szabályok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visszaállíthatóak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&lt;Központi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szabályok visszaállítása&gt;  funkció gombbal.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rögzítés során, hibaüzenetet kapott a felhasználó, számlatükör évszáma eltér.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27D3FEFE-600B-4A71-BA65-4828EE66F2D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762965" y="4334828"/>
            <a:ext cx="6978563" cy="194422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2100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 mp-ban a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K0141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szabály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során 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sablon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2017.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évszámmal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szerepel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2021. évi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sablon választásával, a rögzítés sikeres volt.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7F666864-3799-47D4-978C-2329C7AE110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079762" y="3596015"/>
            <a:ext cx="5760720" cy="231076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940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92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állományváltozások beemelése során hibaüzenetet kapott a felhasználó: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nyitó adat sablonjainál, az alábontott főkönyvek kerültek kiválasztásra.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Hibák: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Előírás tárgyévi- pénzforgalmi változások: Amennyiben egy számlán/bizonylaton van 351* vagy 352* és 358* ellenszámlájú könyvelés, akkor a 351* + 352* + 358* &gt;= 0!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359487F4-CA8A-4AFD-9DAC-936F0073903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057129" y="2866075"/>
            <a:ext cx="5760720" cy="22739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4398C61C-F403-404B-B6D8-2DDAA095028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583166" y="6142034"/>
            <a:ext cx="5760720" cy="46736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96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ellenőrzés során a főkönyvben lévő adatok, és a sablonon lévő főkönyvek ellenőrzése történt meg: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főkönyv adatai: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35136151: 525 980  (alábontott főkönyv)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358111363: 461 768  (alábontott főkönyv)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állományváltozások sablonjainál nem az alábontott főkönyvek szerepelnek: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sablon módosítását követően, a beemelés sikeres volt.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D3EF55DB-1E7E-4642-BB38-B1B22D5B02D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872326" y="4165262"/>
            <a:ext cx="8691327" cy="219108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761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35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beemeléskor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hibaüzenetet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kapott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felhasználó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Hibák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tárgyévi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követelés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összeg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eltérő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követelés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összeg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eltérő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tárgyévi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értékvesztés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összeg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eltérő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túlfizetés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összeg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eltérő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8CD29C90-2697-4DCF-B45E-57A51BB940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551693" y="4578083"/>
            <a:ext cx="5710002" cy="159888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8400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mp-ban kiválasztott bizonylat ellenőrzése, a 1423 mp-ban: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Ezen a bizonylaton nincs könyvelve értékvesztés, de a 3671133234 főkönyvön sem találtam adatot a, a 72 mp-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beemeléskor megjelenik 95.956 Ft nyitó túlfizetés.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2DA7C8FB-9060-4057-91EB-37411557A8C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83945" y="2480650"/>
            <a:ext cx="8781861" cy="163867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77B1B9FF-A8B6-451F-B5A8-E81DF132BCB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607398" y="5285665"/>
            <a:ext cx="6397631" cy="154124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3053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8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beemeléskor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hibaüzenetet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kapott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felhasználó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Hibák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tárgyévi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követelés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összeg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eltérő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követelés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összeg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eltérő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tárgyévi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értékvesztés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összeg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eltérő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Nyitó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túlfizetés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összeg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eltérő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8CD29C90-2697-4DCF-B45E-57A51BB940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551693" y="4578083"/>
            <a:ext cx="5710002" cy="159888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3544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ASP 72 menüpontot érintő módosítások</a:t>
            </a: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KASZPER 5.053 20210416.1 javító verzió kiadásban: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mp –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Gépjárműadó központi sablonok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beállítása megtörtént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gépjárműadónál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korábbi sablonok lettek visszaállítva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beazonosítás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álló tételek K7274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költségvetéstől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visszakapott K7288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túlfizetés visszautalása/más adószámlára átvezetés K7302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költségvetési számlára átvezetés K7316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átutalás más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szerv/személy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részére K7330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63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 mp-ban beemeléskor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sablonban lévő 3671133234 főkönyv szerepel, viszont a 902 mp-ban a 36711131 -re van könyvelt adat.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27EDB430-7C86-4CB6-B578-707530BAB3A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209424" y="2482944"/>
            <a:ext cx="5511707" cy="134310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4CB31431-D158-4507-91A1-AC5110D223F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977859" y="3904612"/>
            <a:ext cx="6102757" cy="116688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1AB3C561-9653-441A-8C06-CA38623A8A9C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2856368" y="5372375"/>
            <a:ext cx="6536602" cy="47055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8436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56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Korábban rovat alábontásra könyvelt felhasználó, a 72 mp sablon csere nem történt, a bizonylaton sem lett javítva, ezért a rögzítést követően  -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991 mp hibát jelez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 hibás egyenlegű ellenszámlát/részletezőt/előirányzatkódot/főkönyvet/rovatot tartalmaz. 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adatok lekérdezése a 906 mp-ban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173DF32D-ADC6-4BA3-887B-FF71FECADB1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68311" y="3596015"/>
            <a:ext cx="6866224" cy="117516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20530EEC-55CC-4ECF-8F61-7C62847DB05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460899" y="4991735"/>
            <a:ext cx="5760720" cy="172974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184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4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nyitó adatok beemelése, könyvelés nélkül nem történt meg.</a:t>
            </a:r>
          </a:p>
          <a:p>
            <a:pPr algn="just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állományváltozás rögzítésekor, nem történt bizonylatválasztás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ezért új bizonylat jött létre, amit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1421 mp-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ból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 lehetett igazolni és véglegesíteni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mert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0042/352*-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ről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átsorolt tételt esetében az egyenleg nem volt helyes.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tételeket a 1423 mp-ban kézzel, kellett rögzíteni, a nyitó adatokat is tartalmazó bizonylatra.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6648CAD2-8076-4FC6-84F1-A630D232E84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260204" y="3510718"/>
            <a:ext cx="1299987" cy="60788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AC0479B9-23A1-49F5-8037-AB818D42D65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148878" y="4192108"/>
            <a:ext cx="5760720" cy="19113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6645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5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2021.évben az automatikus nyitás megtörtént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felhasználó létre hozott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új követelést a 2021-2022.évi követelésre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az új követelést választotta ki a 72-mp-ban, nyitó adatokat beemelték és le is könyvelték, ezáltal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nyitó adatokat megduplázták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kellett volna új követelést létrehozni, a régi bizonylaton lehetett volna az adatokat beemelni, könyvelés nélkül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vagy, ha új követelést szerettek volna tovább vinni, akkor a korábbi követelést és a hozzá kapcsolódó bizonylatot/bizonylatokat, ahol volt 2021. évi 98-as bizonylatnemű tétel, a nyitó helyesbítéssel le kell nullázni.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03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24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felhasználó nem szeretne részletező kódot használni, a 72 mp-ban a teljesítés adatok átemelésekor.</a:t>
            </a: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mp-ban a pénzügyi teljesítés adatok átemelése során automatikusan előállnak a szükséges bizonylatok és utalványok.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csak pénzügyi számvitel szerinti könyvelésnél is használja a részletező kódot.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72 mp-ban rögzített tételeknél ez a működés. A 72 mp-ban belépéskor követelést kell választani, abban az esetben, ha az alapértelmezett szabályoknál nem történik másik részletezőkód választás, akkor a követelésen lévő részletező kódot használja a rendszer.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E2E5C28F-5451-430E-9F7F-8BD6AD033BE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844446" y="4943301"/>
            <a:ext cx="7476503" cy="82244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91A4161F-96C9-4B15-8AC6-1770752AF7B4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607398" y="5954077"/>
            <a:ext cx="7713551" cy="82244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9241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felületen történő rögzítések során, az utalványrendeleteken a felhasználó a részletező kódokat „vegyesen” használta. Ezért a nyitó adatoknál T és K oldalon is van nyitó összeg.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F29415FB-836C-41EA-8513-0DE7B07E760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215640" y="2900657"/>
            <a:ext cx="5760720" cy="158178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DF6C24A0-C01C-4F06-8E98-245A4031BD4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057129" y="4735966"/>
            <a:ext cx="5760720" cy="10674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5975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ASP 72 menüpontot érintő módosítások</a:t>
            </a: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K7302 sablonon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36711332 főkönyv helyett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36711332542 számla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szerepel a jövőben.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kontírsablon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adónemre elszámolt bevételekhez a gépjárműadónál</a:t>
            </a:r>
          </a:p>
          <a:p>
            <a:pPr marL="0" indent="0">
              <a:buNone/>
            </a:pP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biz.nem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Ellenfőkönyv:367321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Áfa kat.: Áfa hatályán kívüli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Megjegyzés: Gépjárműadó Adónemre elszámolt bevétel tárgyévi/adózói befizetés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T/K jel T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Főkönyv:331132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6999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31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Vannak olyan adónemek, ahol nem került központi sablon beállításra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pl.: az idegen bevétel, vagy az illeték bevétel. Azokra az adónemekre nem történt központi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sablon beállításra, ami nem az önkormányzatot megillető bevétel, hanem más szervezetet megillető bevétel. Ezeket a tételeket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a pénzügyi számvitelben könyveljük. 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a 72 mp működése minden adónemre vonatkozóan egységes, tehát pénzforgalom beemelésekor bizonylat és utalványrendelet is készül, nem javasolt ezeket az adónemeket a 72 mp-ban könyvelni.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felhasználó szeretné ennek ellenére is használni a 72 mp-ot ezekhez az adónemekhez, akkor saját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sablont kell készítenie.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ha érkezik 1.000,- Ft illeték bevétel és saját sablon szerint a bevétel bizonylata és utalványrendelete kontírozásra kerül mindkét számvitelben, akkor a teljesítést a pénzforgalom utólagos helyesbítése részen ki kell vennie a költségvetési számvitelből, és átvezetni a 3673-ra.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89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40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A72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állományváltozás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beemléskor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hibaüzenet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kap a felhasználó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Hibák: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Értékvesztésből visszaírás tárgyévi: 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358*-hoz tartozó 8* főkönyvnek illetve a 491/4959* főkönyvnek T egyenlege nagyobb kell, hogy legyen, mint 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358*-hoz tartozó 9* főkönyvnek K egyenlege!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31413D5B-EB21-49F6-B466-18227169D8F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798756" y="5220000"/>
            <a:ext cx="9352229" cy="90161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B2A5A97B-2666-4D60-82C5-DCD4498913A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484088" y="2532486"/>
            <a:ext cx="5760720" cy="142176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30416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1423 mp-ban a bizonylat rendezés során, a 4951 számlára rögzítettek.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4951 számla javításra került a 4959 számlára.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mp-ban a beemelés sikeres volt. 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B437C7EE-4FDD-4381-BC13-5DF738EB077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148878" y="2811289"/>
            <a:ext cx="5760720" cy="24644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30604045-5680-4983-8861-0240F61D848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620205" y="5856057"/>
            <a:ext cx="3400425" cy="5143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18555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2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mp-ban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beemelt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gazdálkodási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összesítő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adata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eltérés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okát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adó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szakrendszer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ügyintézőjével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először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egyeztetni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Attól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függően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melyik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helyes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gazdálkodási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szakrendszerben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rögzíteni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Értékvesztés halmozott adat beemelt összeg: 2 000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gazdálkodási összesítőn nincs értékvesztés elszámolva.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FC2B0EBB-A428-44EC-943F-0CFA3EE8795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256242" y="3894225"/>
            <a:ext cx="5760720" cy="15627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62D6931A-DC3B-48FA-A6B1-4DB63506350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358701" y="4166014"/>
            <a:ext cx="5760720" cy="21482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4217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felhasználók, akik 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állományváltozásokat havonta emelik át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72 mp-ban, 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átemeléskor az értékvesztés összegét ellenőrizzék!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átemelés során az értékvesztés összegénél 0, akkor az értékvesztés összegét, az előző negyedévi összegnek megfelelő összegre kellene felül írni, amíg az adó szakrendszerből nem érkezik meg az értékvesztés összege. 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Természetesen az adó szakrendszer ügyintézőjével való egyeztetést követően.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91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87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xmlns="" id="{8088AA80-83BE-4990-A106-2ABCA9D007D7}"/>
              </a:ext>
            </a:extLst>
          </p:cNvPr>
          <p:cNvSpPr/>
          <p:nvPr/>
        </p:nvSpPr>
        <p:spPr>
          <a:xfrm>
            <a:off x="1312752" y="1213819"/>
            <a:ext cx="9352230" cy="70286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Leggyakrabban előforduló problémák  adónemtől függetlenül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B11AA83-04A7-4365-8C7A-5655AC74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9" y="1111730"/>
            <a:ext cx="1085027" cy="146690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A0DFBC9-776B-4866-83C2-6D736423E273}"/>
              </a:ext>
            </a:extLst>
          </p:cNvPr>
          <p:cNvSpPr/>
          <p:nvPr/>
        </p:nvSpPr>
        <p:spPr>
          <a:xfrm>
            <a:off x="1584356" y="2096068"/>
            <a:ext cx="9080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 mp-ban a felhasználó a 201 – Települési adó 1 adónemhez emelt át adatokat.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Ennél az adónemnél sem került központi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sablon beállításra.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felhasználó saját sablont állított be, a teljesítés adatoknál az 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Adónemre elszámolt bevétel tárgyévi/adózói befizetés sorhoz.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adatok beemelése után, az utalványrendelet kontírozott volt, a bizonylat létrejött, de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kontírozatlan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(piros) maradt. 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Ennek, oka, hogy az Előírás tárgyévi- pénzforgalmi változások sornál lévő sablont használja fel az Adónemre elszámolt bevétel tárgyévi/adózói befizetés sor, a bizonylat kontírozásánál.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Előírás tárgyévi- pénzforgalmi változások sorhoz sablonválasztása történik, a bizonylat is kontírozott lesz.</a:t>
            </a:r>
          </a:p>
        </p:txBody>
      </p:sp>
    </p:spTree>
    <p:extLst>
      <p:ext uri="{BB962C8B-B14F-4D97-AF65-F5344CB8AC3E}">
        <p14:creationId xmlns:p14="http://schemas.microsoft.com/office/powerpoint/2010/main" val="4278911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ASP 72 menüpontot érintő módosítások</a:t>
            </a: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gépjárműadóval kapcsolatos gazdasági események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kezeléséről a Segédletek 16.4. pontjában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található leírás.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gépjárműadóval kapcsolatos adóztatási feladatokat 2021. január 1-től az önkormányzati adóhatóságok helyett a Nemzeti Adó- és Vámhivatal (NAV) látja el.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ellenére előfordulhat, hogy az önkormányzatok gépjárműadó beszedési számlájára 2021. évben érkezik az adózóktól befizetés.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Ezeket a bevételeket nem lehet a költségvetési számvitelben adónemre elszámolt bevételként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elszámolni, minden gépjárműadó számlára érkezett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befizetést tovább kell utalni a központi költségvetés részére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Kincstár által megadott bankszámlaszámra.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adódóan az önkormányzat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könyveiben a gazdasági események kontírozása csak pénzügyi számvitelben lehetséges.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071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420308" y="1654270"/>
            <a:ext cx="5351386" cy="3855279"/>
            <a:chOff x="3471959" y="784210"/>
            <a:chExt cx="5351386" cy="3855279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023312" y="2979453"/>
              <a:ext cx="3635611" cy="135421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Köszönöm</a:t>
              </a:r>
            </a:p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 figyelmet!</a:t>
              </a:r>
              <a:endParaRPr lang="en-US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471959" y="2731625"/>
              <a:ext cx="63720" cy="1907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A7E2D0D-F750-4185-AC59-6DAA44B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365125"/>
            <a:ext cx="10271620" cy="901613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72 mp-ban előforduló leggyakoribb problémák  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563B16-1487-41AD-879C-1FA34D2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6" y="1015068"/>
            <a:ext cx="10649124" cy="516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31D0DE-292E-40DF-811F-C44C970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4123-0949-452C-93B7-080B6A8EC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0176"/>
            <a:ext cx="909080" cy="74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7D4CCF-F0A8-41E9-91F8-9FF4ACB22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18" y="1916681"/>
            <a:ext cx="3562847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9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3363</Words>
  <Application>Microsoft Office PowerPoint</Application>
  <PresentationFormat>Egyéni</PresentationFormat>
  <Paragraphs>1149</Paragraphs>
  <Slides>80</Slides>
  <Notes>80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80</vt:i4>
      </vt:variant>
    </vt:vector>
  </HeadingPairs>
  <TitlesOfParts>
    <vt:vector size="81" baseType="lpstr">
      <vt:lpstr>Office-téma</vt:lpstr>
      <vt:lpstr>PowerPoint bemutató</vt:lpstr>
      <vt:lpstr>ASP 72 menüpontot érintő módosítások</vt:lpstr>
      <vt:lpstr>ASP 72 menüpontot érintő módosítások</vt:lpstr>
      <vt:lpstr>ASP 72 menüpontot érintő módosítások</vt:lpstr>
      <vt:lpstr>ASP 72 menüpontot érintő módosítások</vt:lpstr>
      <vt:lpstr>ASP 72 menüpontot érintő módosítások</vt:lpstr>
      <vt:lpstr>ASP 72 menüpontot érintő módosítások</vt:lpstr>
      <vt:lpstr>ASP 72 menüpontot érintő módosítások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72 mp-ban előforduló leggyakoribb problémák  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2021-06-14T06:47:01Z</dcterms:created>
  <dcterms:modified xsi:type="dcterms:W3CDTF">2021-06-15T10:24:45Z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