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83" r:id="rId2"/>
    <p:sldId id="340" r:id="rId3"/>
    <p:sldId id="355" r:id="rId4"/>
    <p:sldId id="343" r:id="rId5"/>
    <p:sldId id="327" r:id="rId6"/>
    <p:sldId id="344" r:id="rId7"/>
    <p:sldId id="345" r:id="rId8"/>
    <p:sldId id="347" r:id="rId9"/>
    <p:sldId id="348" r:id="rId10"/>
    <p:sldId id="349" r:id="rId11"/>
    <p:sldId id="350" r:id="rId12"/>
    <p:sldId id="351" r:id="rId13"/>
    <p:sldId id="353" r:id="rId14"/>
    <p:sldId id="354" r:id="rId15"/>
    <p:sldId id="356" r:id="rId16"/>
    <p:sldId id="357" r:id="rId17"/>
    <p:sldId id="261" r:id="rId18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40" userDrawn="1">
          <p15:clr>
            <a:srgbClr val="A4A3A4"/>
          </p15:clr>
        </p15:guide>
        <p15:guide id="2" pos="27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Szerző" initials="S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6C7"/>
    <a:srgbClr val="08B7A3"/>
    <a:srgbClr val="1D8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4" autoAdjust="0"/>
    <p:restoredTop sz="95652" autoAdjust="0"/>
  </p:normalViewPr>
  <p:slideViewPr>
    <p:cSldViewPr snapToGrid="0">
      <p:cViewPr varScale="1">
        <p:scale>
          <a:sx n="125" d="100"/>
          <a:sy n="125" d="100"/>
        </p:scale>
        <p:origin x="-222" y="-84"/>
      </p:cViewPr>
      <p:guideLst>
        <p:guide orient="horz" pos="640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C1D83EFB-B49B-4E3C-A73D-F5023EDB3074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A9C60AD8-463B-4B6E-84AC-8047888587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60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0034ADCA-CAEC-47DD-BEC7-90748EB31DB3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A6C1FFCA-385D-4C5F-B044-35A7E1EB19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74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F7CE-4BFC-47D1-B8A6-617E67BD3E6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080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564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437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839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921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690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690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13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621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39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5539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11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7603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782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809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09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8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61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9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5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69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154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5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0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1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8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A99C-C2D7-49C1-BA6B-C495163EDB90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F083-D969-4836-9ABA-945AAAE3ECA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Rectangle 10"/>
          <p:cNvSpPr/>
          <p:nvPr userDrawn="1"/>
        </p:nvSpPr>
        <p:spPr>
          <a:xfrm>
            <a:off x="11042242" y="6477202"/>
            <a:ext cx="311558" cy="380798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>
              <a:latin typeface="Calibri Light" panose="020F0302020204030204" pitchFamily="34" charset="0"/>
            </a:endParaRPr>
          </a:p>
        </p:txBody>
      </p:sp>
      <p:sp>
        <p:nvSpPr>
          <p:cNvPr id="8" name="Rectangle 24"/>
          <p:cNvSpPr/>
          <p:nvPr userDrawn="1"/>
        </p:nvSpPr>
        <p:spPr>
          <a:xfrm rot="5400000">
            <a:off x="-2265919" y="2265919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9"/>
          <p:cNvSpPr/>
          <p:nvPr userDrawn="1"/>
        </p:nvSpPr>
        <p:spPr>
          <a:xfrm>
            <a:off x="-1" y="0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Rectangle 24"/>
          <p:cNvSpPr/>
          <p:nvPr userDrawn="1"/>
        </p:nvSpPr>
        <p:spPr>
          <a:xfrm rot="5400000">
            <a:off x="-2265919" y="2284847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9"/>
          <p:cNvSpPr/>
          <p:nvPr userDrawn="1"/>
        </p:nvSpPr>
        <p:spPr>
          <a:xfrm>
            <a:off x="0" y="-8819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347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2173837" y="784210"/>
            <a:ext cx="9600201" cy="5593573"/>
            <a:chOff x="2173837" y="784210"/>
            <a:chExt cx="9600201" cy="5593573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2355011" y="2575901"/>
              <a:ext cx="9419027" cy="196977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hu-HU" sz="3600" dirty="0">
                  <a:solidFill>
                    <a:srgbClr val="1E86C7"/>
                  </a:solidFill>
                  <a:latin typeface="Arial Black" panose="020B0A04020102020204" pitchFamily="34" charset="0"/>
                </a:rPr>
                <a:t>Kimenő számlák betöltésének változásai</a:t>
              </a:r>
            </a:p>
            <a:p>
              <a:endParaRPr lang="hu-HU" sz="3600" dirty="0">
                <a:solidFill>
                  <a:srgbClr val="1E86C7"/>
                </a:solidFill>
                <a:latin typeface="Arial Black" panose="020B0A04020102020204" pitchFamily="34" charset="0"/>
              </a:endParaRPr>
            </a:p>
            <a:p>
              <a:pPr algn="l"/>
              <a:r>
                <a:rPr lang="hu-HU" sz="2000" dirty="0">
                  <a:solidFill>
                    <a:srgbClr val="1E86C7"/>
                  </a:solidFill>
                  <a:latin typeface="Arial Black" panose="020B0A04020102020204" pitchFamily="34" charset="0"/>
                </a:rPr>
                <a:t>	</a:t>
              </a:r>
              <a:endParaRPr lang="hu-HU" dirty="0">
                <a:solidFill>
                  <a:srgbClr val="1E86C7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" name="Subtitle 2"/>
            <p:cNvSpPr txBox="1">
              <a:spLocks/>
            </p:cNvSpPr>
            <p:nvPr/>
          </p:nvSpPr>
          <p:spPr>
            <a:xfrm>
              <a:off x="2219556" y="5343654"/>
              <a:ext cx="2043636" cy="1034129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u-H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Kerekes Attila</a:t>
              </a:r>
            </a:p>
            <a:p>
              <a:pPr marL="0" indent="0">
                <a:buNone/>
              </a:pPr>
              <a:r>
                <a:rPr lang="hu-HU" sz="1800" dirty="0">
                  <a:latin typeface="Calibri Light" panose="020F0302020204030204" pitchFamily="34" charset="0"/>
                </a:rPr>
                <a:t>ü</a:t>
              </a:r>
              <a:r>
                <a:rPr lang="hu-HU" sz="1800">
                  <a:latin typeface="Calibri Light" panose="020F0302020204030204" pitchFamily="34" charset="0"/>
                </a:rPr>
                <a:t>zleti </a:t>
              </a:r>
              <a:r>
                <a:rPr lang="hu-HU" sz="1800" dirty="0">
                  <a:latin typeface="Calibri Light" panose="020F0302020204030204" pitchFamily="34" charset="0"/>
                </a:rPr>
                <a:t>elemző </a:t>
              </a:r>
            </a:p>
            <a:p>
              <a:pPr marL="0" indent="0">
                <a:buNone/>
              </a:pPr>
              <a:r>
                <a:rPr lang="hu-HU" sz="1800" dirty="0">
                  <a:latin typeface="Calibri Light" panose="020F0302020204030204" pitchFamily="34" charset="0"/>
                </a:rPr>
                <a:t>2021. Június 16.</a:t>
              </a:r>
              <a:endParaRPr lang="en-US" sz="1800" dirty="0">
                <a:latin typeface="Calibri Light" panose="020F0302020204030204" pitchFamily="34" charset="0"/>
              </a:endParaRPr>
            </a:p>
          </p:txBody>
        </p:sp>
        <p:sp>
          <p:nvSpPr>
            <p:cNvPr id="4" name="Téglalap 3"/>
            <p:cNvSpPr/>
            <p:nvPr/>
          </p:nvSpPr>
          <p:spPr>
            <a:xfrm>
              <a:off x="2173837" y="2731625"/>
              <a:ext cx="45719" cy="32321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959" y="784210"/>
              <a:ext cx="5351386" cy="1334098"/>
            </a:xfrm>
            <a:prstGeom prst="rect">
              <a:avLst/>
            </a:prstGeom>
          </p:spPr>
        </p:pic>
      </p:grp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3AA9540F-E081-452D-AC2E-3B137AB9F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4" y="784210"/>
            <a:ext cx="720080" cy="86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3ABC327F-B4A4-43D2-8311-872AE4D268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8038" b="43979"/>
          <a:stretch/>
        </p:blipFill>
        <p:spPr>
          <a:xfrm>
            <a:off x="7436253" y="3312902"/>
            <a:ext cx="4755747" cy="354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1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6150218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Partner hozzáadása a követeléshez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9" y="2654149"/>
            <a:ext cx="963039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Régi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Először a partner &lt;További partner&gt;-ként a követeléshez hozzá kellett adni a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112 mp-ban és utána lehetett a számla betöltést elvégezni.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4415231"/>
            <a:ext cx="963039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KASZPER-ben már létező partner automatikusan hozzá lesz adva, mint további partner a táblázat betöltésekor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4305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6150218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Sztornó számla készítés lehetősége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9" y="2265444"/>
            <a:ext cx="936743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Jelenlegi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Betöltő táblázatból nem lehetséges sztornó számla betöltése/létrehozása.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8" y="3323951"/>
            <a:ext cx="936743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Jövőbeni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számlabetöltőben kettő új oszlop lesz kialakítva</a:t>
            </a:r>
          </a:p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Módosítandó számla azonosítója: itt kell megadni a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sztornózandó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számla számát</a:t>
            </a:r>
          </a:p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Módosítás jellege: sztornó számla esetén az értéke „S”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7308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6150218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Sztornó számla készítés lehetősége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2179032"/>
            <a:ext cx="11267642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Betöltő táblából történő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sztornózáskor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nem lesz automatikus nyomtatás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Betöltő táblázatból nem lehet belsővel külső számlát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sztornózni</a:t>
            </a:r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hu-HU" sz="2400" dirty="0"/>
          </a:p>
          <a:p>
            <a:pPr marL="342900" indent="-342900"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Tételsor megadása nem szükséges, amennyiben az meg van adva, azt a program figyelmen kívül hagyja. Erről a felhasználó tájékoztató üzenetet kap.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Végszámla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sztornózása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esetén az előleg és végszámla készítés szétkapcsolása automatikus. Ezt a felületi működésben is így lesz.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  Ha megadott módosítandó számlához van kapcsolódó helyesbítő számla, akkor     hibajelzést ad a program a felhasználónak.</a:t>
            </a:r>
          </a:p>
        </p:txBody>
      </p:sp>
    </p:spTree>
    <p:extLst>
      <p:ext uri="{BB962C8B-B14F-4D97-AF65-F5344CB8AC3E}">
        <p14:creationId xmlns:p14="http://schemas.microsoft.com/office/powerpoint/2010/main" val="283241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3573272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r>
              <a:rPr lang="hu-H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Külső egyedi azonosító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2404308"/>
            <a:ext cx="11267642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betöltő táblázat új „Külső egyedi azonosító” oszloppal egészül ki.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mező értékének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tenant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szinten egyedinek kell lennie. 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Felvitele táblázatból vagy PUBAPI-n keresztül lehetséges csak.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Használata: Külső program általi lekérdezésnél pl. adott számla teljesítettsége</a:t>
            </a:r>
          </a:p>
        </p:txBody>
      </p:sp>
    </p:spTree>
    <p:extLst>
      <p:ext uri="{BB962C8B-B14F-4D97-AF65-F5344CB8AC3E}">
        <p14:creationId xmlns:p14="http://schemas.microsoft.com/office/powerpoint/2010/main" val="23316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3150079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Kapcsolódó fejlesztések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2086326"/>
            <a:ext cx="11267642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Elektronikus számla iktatás nélküli nyomtatási lehetősége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A 1314 mp-ban az elektronikus számlákat ki lehet nyomtatni iktatás nélkül is. Így a     kimenő számlák elektronikus aláírása ott is lehetőség ahol nincs IRAT szakrendszer.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Elektronikus számlák letöltési lehetősége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A 1314 mp-ban az elektronikus számlákat le lehet tölteni egy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zip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kiterjesztésű fájlba.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A fájl neve: eszamla_export_datum.zip</a:t>
            </a:r>
          </a:p>
          <a:p>
            <a:pPr marL="342900" indent="-342900">
              <a:buFontTx/>
              <a:buChar char="-"/>
            </a:pPr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Partner betöltés bővítése</a:t>
            </a:r>
          </a:p>
          <a:p>
            <a:pPr lvl="1"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születési név oszloppal</a:t>
            </a:r>
          </a:p>
          <a:p>
            <a:pPr lvl="1">
              <a:buFontTx/>
              <a:buChar char="-"/>
            </a:pP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elektronikus azonosításra átadás lehetősége magánszemély vagy dolgozó típusú   partner esetén</a:t>
            </a:r>
          </a:p>
        </p:txBody>
      </p:sp>
    </p:spTree>
    <p:extLst>
      <p:ext uri="{BB962C8B-B14F-4D97-AF65-F5344CB8AC3E}">
        <p14:creationId xmlns:p14="http://schemas.microsoft.com/office/powerpoint/2010/main" val="322876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3150079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PUBAPI ismertetése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2179032"/>
            <a:ext cx="11267642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Lehetőség van a kimenő számlák táblázatból betöltés helyett rendszer-rendszer kapcsolaton keresztüli kommunikációra.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Így automatizált kapcsolat alakítható ki egy analitikus rendszer pl. szociális, étkeztetés, stb. és az ASP Gazdálkodás </a:t>
            </a:r>
            <a:r>
              <a:rPr lang="hu-HU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közt.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PUBAPI-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lehetséges kimenő számlák, utalványrendeletek betöltése illetve számlák teljesítés adatainak lekérdezésére</a:t>
            </a:r>
          </a:p>
          <a:p>
            <a:endParaRPr lang="hu-H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PUBAPI használatához a Kincstár Önkormányzati ASP Alkalmazásokat Támogató Főosztályával kell felvenni a kapcsolatot. </a:t>
            </a:r>
          </a:p>
        </p:txBody>
      </p:sp>
    </p:spTree>
    <p:extLst>
      <p:ext uri="{BB962C8B-B14F-4D97-AF65-F5344CB8AC3E}">
        <p14:creationId xmlns:p14="http://schemas.microsoft.com/office/powerpoint/2010/main" val="185279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6109102" cy="464438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EFER rendszeren történő befizetés lehetősége</a:t>
            </a:r>
          </a:p>
          <a:p>
            <a:pPr marL="0" indent="0">
              <a:buNone/>
            </a:pPr>
            <a:endParaRPr lang="hu-H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2404308"/>
            <a:ext cx="11267642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KASZPER-ben kiállított számlákat az Elektronikus Fizetési és Elszámolás Rendszeren (EFER) keresztül is lehetséges befizetni az önkormányzatok és a velük egy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tenanton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lévő intézmények által kibocsátott KASZPER-ben kiállított számlákat.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 Elektronikus Fizetési szolgáltatás igénybevételéhez KAÜ bejelentkezés (pl. ügyfélkapus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azonosító) szükséges és egy tranzakcióval akár több számla is befizethető. A belépés után a felhasználóhoz kapcsolódó számlákon túl kiválasztható befizetésre a számla az azon található </a:t>
            </a:r>
            <a:r>
              <a:rPr lang="hu-HU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„Számlabefizetési kód” 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alapján is.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9CF2282A-A26F-4C29-9AC1-4314FCE10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673" y="5411041"/>
            <a:ext cx="6381907" cy="9525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7731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3420308" y="1654270"/>
            <a:ext cx="5351386" cy="3855279"/>
            <a:chOff x="3471959" y="784210"/>
            <a:chExt cx="5351386" cy="3855279"/>
          </a:xfrm>
        </p:grpSpPr>
        <p:sp>
          <p:nvSpPr>
            <p:cNvPr id="8" name="Title 1"/>
            <p:cNvSpPr txBox="1">
              <a:spLocks/>
            </p:cNvSpPr>
            <p:nvPr/>
          </p:nvSpPr>
          <p:spPr>
            <a:xfrm>
              <a:off x="4023312" y="2979453"/>
              <a:ext cx="3635611" cy="1354217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hu-HU" dirty="0">
                  <a:solidFill>
                    <a:srgbClr val="1E86C7"/>
                  </a:solidFill>
                  <a:latin typeface="Arial Black" panose="020B0A04020102020204" pitchFamily="34" charset="0"/>
                </a:rPr>
                <a:t>Köszönöm</a:t>
              </a:r>
            </a:p>
            <a:p>
              <a:pPr algn="l"/>
              <a:r>
                <a:rPr lang="hu-HU" dirty="0">
                  <a:solidFill>
                    <a:srgbClr val="1E86C7"/>
                  </a:solidFill>
                  <a:latin typeface="Arial Black" panose="020B0A04020102020204" pitchFamily="34" charset="0"/>
                </a:rPr>
                <a:t>a figyelmet!</a:t>
              </a:r>
              <a:endParaRPr lang="en-US" dirty="0">
                <a:solidFill>
                  <a:srgbClr val="1E86C7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3471959" y="2731625"/>
              <a:ext cx="63720" cy="1907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959" y="784210"/>
              <a:ext cx="5351386" cy="1334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550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számla betöltés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2335124"/>
            <a:ext cx="11267642" cy="2236877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hu-H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I. KASZPER_kimenoszamla_feltolto_1310mp.xls változásai</a:t>
            </a:r>
          </a:p>
          <a:p>
            <a:pPr marL="0" indent="0">
              <a:buNone/>
            </a:pPr>
            <a:r>
              <a:rPr lang="hu-H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II. A betöltéshez kapcsolódó egyéb fejlesztések</a:t>
            </a:r>
          </a:p>
          <a:p>
            <a:pPr marL="0" indent="0">
              <a:buNone/>
            </a:pPr>
            <a:r>
              <a:rPr lang="hu-H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III. PUBAPI ismertetése</a:t>
            </a:r>
          </a:p>
          <a:p>
            <a:pPr marL="0" indent="0">
              <a:buNone/>
            </a:pPr>
            <a:r>
              <a:rPr lang="hu-HU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IV. EFER rendszeren történő befizetés lehetősége</a:t>
            </a:r>
          </a:p>
          <a:p>
            <a:pPr marL="0" indent="0">
              <a:buNone/>
            </a:pPr>
            <a:endParaRPr lang="hu-H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667676" y="2183826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2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75" y="2412052"/>
            <a:ext cx="5200505" cy="3104576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1. Követelés </a:t>
            </a:r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azonosító</a:t>
            </a: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megadása</a:t>
            </a:r>
          </a:p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2. Igazoló megadásának változása</a:t>
            </a:r>
          </a:p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3. Igen/Nem értékek megadása</a:t>
            </a:r>
          </a:p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4. Utalványrendelet generálás</a:t>
            </a:r>
          </a:p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5. Számolás bruttó értékből</a:t>
            </a:r>
          </a:p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</a:p>
          <a:p>
            <a:pPr marL="0" indent="0">
              <a:buNone/>
            </a:pP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667676" y="2183826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xmlns="" id="{09824F67-46E3-4160-9B91-F563D1CB7F01}"/>
              </a:ext>
            </a:extLst>
          </p:cNvPr>
          <p:cNvSpPr/>
          <p:nvPr/>
        </p:nvSpPr>
        <p:spPr>
          <a:xfrm>
            <a:off x="588175" y="1668723"/>
            <a:ext cx="1114164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I. KASZPER_kimenoszamla_feltolto_1310mp.xls változásai</a:t>
            </a:r>
          </a:p>
        </p:txBody>
      </p:sp>
      <p:sp>
        <p:nvSpPr>
          <p:cNvPr id="9" name="Tartalom helye 3">
            <a:extLst>
              <a:ext uri="{FF2B5EF4-FFF2-40B4-BE49-F238E27FC236}">
                <a16:creationId xmlns:a16="http://schemas.microsoft.com/office/drawing/2014/main" xmlns="" id="{6B36ADDB-C88A-48CB-946B-01CD65301471}"/>
              </a:ext>
            </a:extLst>
          </p:cNvPr>
          <p:cNvSpPr txBox="1">
            <a:spLocks/>
          </p:cNvSpPr>
          <p:nvPr/>
        </p:nvSpPr>
        <p:spPr>
          <a:xfrm>
            <a:off x="6030506" y="2412052"/>
            <a:ext cx="5699315" cy="31045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u-H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6. Elektronikus számla készítés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7. Partner hozzáadása a követeléshez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8. Sztornó számla készítés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hu-HU" sz="26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9. </a:t>
            </a:r>
            <a:r>
              <a:rPr lang="hu-HU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Külső egyedi azonosító 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97382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538172"/>
            <a:ext cx="5186953" cy="49210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1. Követelés azonosító megadása</a:t>
            </a:r>
          </a:p>
          <a:p>
            <a:pPr marL="0" indent="0">
              <a:buNone/>
            </a:pPr>
            <a:endParaRPr lang="hu-H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xmlns="" id="{5FAAB76E-F9FD-43DE-807C-80BC3B5C56E9}"/>
              </a:ext>
            </a:extLst>
          </p:cNvPr>
          <p:cNvSpPr/>
          <p:nvPr/>
        </p:nvSpPr>
        <p:spPr>
          <a:xfrm>
            <a:off x="462179" y="2551288"/>
            <a:ext cx="848809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Korábbi működés: 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követelés azonosítót a helyes alszámmal kellett megadni. 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Pl. 123456/7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BC3E6EDA-6B62-4D13-A021-8567E3FF4569}"/>
              </a:ext>
            </a:extLst>
          </p:cNvPr>
          <p:cNvSpPr/>
          <p:nvPr/>
        </p:nvSpPr>
        <p:spPr>
          <a:xfrm>
            <a:off x="462179" y="4263107"/>
            <a:ext cx="983644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</a:t>
            </a:r>
          </a:p>
          <a:p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Nem szükséges az alszám megadása, illetve helytelen alszám megadása esetén is az utolsó aktív alszámra történik a számla létrehozása, kapcsolása</a:t>
            </a:r>
          </a:p>
          <a:p>
            <a:r>
              <a:rPr lang="hu-HU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</a:t>
            </a: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123456/4 vagy 123456</a:t>
            </a:r>
          </a:p>
        </p:txBody>
      </p:sp>
    </p:spTree>
    <p:extLst>
      <p:ext uri="{BB962C8B-B14F-4D97-AF65-F5344CB8AC3E}">
        <p14:creationId xmlns:p14="http://schemas.microsoft.com/office/powerpoint/2010/main" val="126715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59"/>
            <a:ext cx="3451143" cy="560115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Igazolók megadása</a:t>
            </a:r>
          </a:p>
          <a:p>
            <a:pPr marL="0" indent="0">
              <a:buNone/>
            </a:pPr>
            <a:endParaRPr lang="hu-H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8" y="2375766"/>
            <a:ext cx="798439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Korábbi működés: Az igazolók felhasználónevét kellett megadni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776A15F7-EAF8-4B3A-A103-5C3E307ED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1579" y="2435250"/>
            <a:ext cx="3233274" cy="11666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4522117"/>
            <a:ext cx="798439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 Lehetséges a felhasználó nevének megadása abban az esetben ha azzal egyértelműen beazonosítható</a:t>
            </a: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xmlns="" id="{64D77121-7A17-4C82-8C96-84873CAA69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8312" y="4563007"/>
            <a:ext cx="3296541" cy="11469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6897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60"/>
            <a:ext cx="4156316" cy="46166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Igen/Nem értékek megadása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9" y="2654149"/>
            <a:ext cx="858946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Régi működés: csak a i és az n karakterek használata volt lehetséges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9" y="4044937"/>
            <a:ext cx="858946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 lehetséges megadási módok: i, I, </a:t>
            </a:r>
            <a:r>
              <a:rPr lang="hu-HU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IGEN,igen</a:t>
            </a:r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n, N, NEM, nem</a:t>
            </a: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6CE73A72-DD2D-4962-A136-45ACA8E45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2231" y="4058772"/>
            <a:ext cx="2138996" cy="22800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8078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8" y="1470160"/>
            <a:ext cx="5899875" cy="46166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Utalványrendelet generálás új lehetősége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9" y="2232418"/>
            <a:ext cx="804341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Régi működés: ha a kimenő számla teljes összegéről akartunk utalványrendelet generálni, akkor a következőt kellett beírni: „,a számla fizetendő összege”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78" y="4573304"/>
            <a:ext cx="804341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 elegendő az igent beírni. (i, I, igen, IGEN)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E816EEAB-DED9-4F68-B314-84EABA259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9275" y="2324579"/>
            <a:ext cx="1480088" cy="18148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xmlns="" id="{A7415BBE-9130-48CA-A8EC-22A98C751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7163" y="4609588"/>
            <a:ext cx="1360634" cy="19614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5637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b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</a:br>
            <a: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  <a:t/>
            </a:r>
            <a:br>
              <a:rPr lang="hu-HU" sz="2800" dirty="0">
                <a:solidFill>
                  <a:srgbClr val="1D84C7"/>
                </a:solidFill>
                <a:latin typeface="Arial Black" panose="020B0A04020102020204" pitchFamily="34" charset="0"/>
              </a:rPr>
            </a:b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8" y="1470160"/>
            <a:ext cx="3648843" cy="461666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Számolás bruttó értékből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9763" y="2085971"/>
            <a:ext cx="1117561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Régi működés: Csak a felületen volt lehetséges az adatok felvitele a következő módon: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91263" y="3840472"/>
            <a:ext cx="1117561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 a betöltő táblából is lehetséges a nettó egységár, nettó érték, Áfa érték kiszámolása az ÁFA kulcs, mennyiség és bruttó értékből. </a:t>
            </a: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xmlns="" id="{33ADD7D9-B5C7-4809-BAD9-CDBAC2221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34" y="2739074"/>
            <a:ext cx="5007731" cy="8725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Kép 12">
            <a:extLst>
              <a:ext uri="{FF2B5EF4-FFF2-40B4-BE49-F238E27FC236}">
                <a16:creationId xmlns:a16="http://schemas.microsoft.com/office/drawing/2014/main" xmlns="" id="{CC92F1E5-9521-4518-B4CA-DE79667DC3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3683" y="2756189"/>
            <a:ext cx="5690382" cy="8382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xmlns="" id="{6C5CCFE9-45C8-4DF2-972C-3FF101B821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575" y="5007138"/>
            <a:ext cx="11114300" cy="10590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2851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179" y="365125"/>
            <a:ext cx="10891621" cy="1325563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800" dirty="0">
                <a:solidFill>
                  <a:srgbClr val="1E86C7"/>
                </a:solidFill>
                <a:latin typeface="Arial Black" panose="020B0A04020102020204" pitchFamily="34" charset="0"/>
              </a:rPr>
              <a:t>Kimenő számlák betöltésének változásai</a:t>
            </a:r>
            <a:endParaRPr lang="hu-HU" sz="2800" dirty="0">
              <a:solidFill>
                <a:srgbClr val="1D84C7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C3871F8E-5FE7-4243-AFC9-887E600B6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79" y="1470159"/>
            <a:ext cx="6150218" cy="406029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Elektronikus számla készítésének lehetősége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225725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732FD198-2F08-45AE-B0EB-0E488956B44D}"/>
              </a:ext>
            </a:extLst>
          </p:cNvPr>
          <p:cNvSpPr/>
          <p:nvPr/>
        </p:nvSpPr>
        <p:spPr>
          <a:xfrm>
            <a:off x="3048000" y="3096441"/>
            <a:ext cx="6096000" cy="11666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E57C5528-D28B-40A7-AFA0-8A688D5216EB}"/>
              </a:ext>
            </a:extLst>
          </p:cNvPr>
          <p:cNvSpPr/>
          <p:nvPr/>
        </p:nvSpPr>
        <p:spPr>
          <a:xfrm>
            <a:off x="462179" y="2654149"/>
            <a:ext cx="1038970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Régi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Betöltő táblázatból nem volt lehetséges elektronikus számlát betölteni/létrehozni.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xmlns="" id="{8831DEAC-4C79-49F3-84F1-52C4181BD74C}"/>
              </a:ext>
            </a:extLst>
          </p:cNvPr>
          <p:cNvSpPr/>
          <p:nvPr/>
        </p:nvSpPr>
        <p:spPr>
          <a:xfrm>
            <a:off x="462180" y="4044937"/>
            <a:ext cx="621067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Új működés: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BC) Elektronikus számla: Kitöltése nem kötelező.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 értékek legördülő listából választhatók: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• Igen</a:t>
            </a:r>
          </a:p>
          <a:p>
            <a:r>
              <a:rPr lang="hu-H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• Nem</a:t>
            </a:r>
            <a:endParaRPr lang="hu-HU" sz="2400" dirty="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xmlns="" id="{65924BEC-0C79-4819-B24D-427DC72CD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4810" y="4109021"/>
            <a:ext cx="1314922" cy="23885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7600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890</Words>
  <Application>Microsoft Office PowerPoint</Application>
  <PresentationFormat>Egyéni</PresentationFormat>
  <Paragraphs>150</Paragraphs>
  <Slides>17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PowerPoint bemutató</vt:lpstr>
      <vt:lpstr>Kimenő számla betöltés változásai  </vt:lpstr>
      <vt:lpstr>Kimenő számlák betöltésének változásai  </vt:lpstr>
      <vt:lpstr>Kimenő számlák betöltésének változásai  </vt:lpstr>
      <vt:lpstr>Kimenő számlák betöltésének változásai </vt:lpstr>
      <vt:lpstr>Kimenő számlák betöltésének változásai  </vt:lpstr>
      <vt:lpstr>Kimenő számlák betöltésének változásai  </vt:lpstr>
      <vt:lpstr>Kimenő számlák betöltésének változásai  </vt:lpstr>
      <vt:lpstr>Kimenő számlák betöltésének változásai</vt:lpstr>
      <vt:lpstr>Kimenő számlák betöltésének változásai  </vt:lpstr>
      <vt:lpstr>Kimenő számlák betöltésének változásai  </vt:lpstr>
      <vt:lpstr>Kimenő számlák betöltésének változásai  </vt:lpstr>
      <vt:lpstr>Kimenő számlák betöltésének változásai  </vt:lpstr>
      <vt:lpstr>Kimenő számlák betöltésének változásai  </vt:lpstr>
      <vt:lpstr>Kimenő számlák betöltésének változásai  </vt:lpstr>
      <vt:lpstr>Kimenő számlák betöltésének változásai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2021-06-14T06:36:04Z</dcterms:created>
  <dcterms:modified xsi:type="dcterms:W3CDTF">2021-06-15T10:25:08Z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