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350" r:id="rId2"/>
    <p:sldId id="351" r:id="rId3"/>
    <p:sldId id="359" r:id="rId4"/>
    <p:sldId id="356" r:id="rId5"/>
    <p:sldId id="358" r:id="rId6"/>
    <p:sldId id="357" r:id="rId7"/>
    <p:sldId id="360" r:id="rId8"/>
    <p:sldId id="362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6" r:id="rId31"/>
    <p:sldId id="385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354" r:id="rId4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6FF"/>
    <a:srgbClr val="72F84B"/>
    <a:srgbClr val="71787C"/>
    <a:srgbClr val="3B3E35"/>
    <a:srgbClr val="D8FBD2"/>
    <a:srgbClr val="D4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65D3-728E-4FC1-B666-CF2D84877B3A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4A10-A34E-4EB2-A3AD-83F9CDC68C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01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939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8282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594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8426C-1F40-4934-A99E-E97C9DCC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6085E5-1DB1-4D46-89EB-AE19469B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1576A0-5441-49FB-A7D2-8FE99490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88C6D5-2376-468B-8374-AB86B93A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1557D7-2B0C-4CF4-AD91-9484B2E4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66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7BB58-0FB5-4698-A8DE-ED9E31FE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F223A08-BB2B-445F-9540-98D6EA98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3D6009-A471-4850-91BF-518BAE71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36816D-47AE-4F4E-84D6-FE7E6143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EF3461-3756-4A14-A9E7-D9F4E09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9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4D44033-E925-4DD7-ABFC-D4C8EFE34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425802-4CB8-4E3C-A746-0597C4158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AFFF6D-5F06-47ED-B62D-256B3EEB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B39F0D-4A9C-4855-A2F3-2BB4DB5F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51514-8ECC-4323-B1F7-CC5AFF2B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09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5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35842-0DCA-934B-AB37-ACCEC91F2251}"/>
              </a:ext>
            </a:extLst>
          </p:cNvPr>
          <p:cNvSpPr/>
          <p:nvPr userDrawn="1"/>
        </p:nvSpPr>
        <p:spPr>
          <a:xfrm>
            <a:off x="794" y="6565613"/>
            <a:ext cx="12191206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C682-2916-D54F-B5B9-7275AF26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1821" y="6654057"/>
            <a:ext cx="716336" cy="128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346F9-B0E2-C049-95B9-680574FFEAC2}"/>
              </a:ext>
            </a:extLst>
          </p:cNvPr>
          <p:cNvSpPr txBox="1"/>
          <p:nvPr userDrawn="1"/>
        </p:nvSpPr>
        <p:spPr>
          <a:xfrm>
            <a:off x="9833230" y="6639148"/>
            <a:ext cx="12511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U" sz="700" dirty="0">
                <a:latin typeface="IBM Plex Sans" panose="020B0503050203000203" pitchFamily="34" charset="0"/>
              </a:rPr>
              <a:t>www.idomsoft.hu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1770-64D1-6749-98D1-56793C517210}"/>
              </a:ext>
            </a:extLst>
          </p:cNvPr>
          <p:cNvCxnSpPr>
            <a:cxnSpLocks/>
          </p:cNvCxnSpPr>
          <p:nvPr userDrawn="1"/>
        </p:nvCxnSpPr>
        <p:spPr>
          <a:xfrm>
            <a:off x="11133556" y="6633310"/>
            <a:ext cx="0" cy="1655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C9808-B83B-4805-B9AB-56B0317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C57BE9-08EA-4B33-872D-986BC0B97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58CD4B-67D5-44EA-9FC8-978891B5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31564B-1DB5-4783-9F81-01B991CF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B1E0F8-D4C0-47AD-B047-1C84B60E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80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CA072-202F-4766-8C3E-1CCE853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E6074C-1F3A-4E00-8BB9-B3D5E73BF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FD325C-0AC8-4AC0-ACD4-BE515941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7EEEA2-FCE0-4926-88DE-32E832CE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7DDDFB-2806-4706-8BDE-A40C8A09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02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D359B1-9C79-417B-814F-79A7D0A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80AA98-AC6C-4612-B943-04B7CF046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3A3653-7B61-40A1-8C1A-7425FD8E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F6E8C6B-3B7F-49A0-8812-72B6F930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56CC2A1-B438-4BB2-B1BA-A153C56D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BD1705-8511-4A16-B6BD-C5FA8A8F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4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E3CEDE-1E75-40BC-A6A7-830EDF99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927917-31B3-4D31-8383-5F0BFB8B3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4DA84C-07FE-433A-BEFA-664E4068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807AE44-503F-42CD-B342-64F791BE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53DC6B9-DF4D-465F-BC64-73D27241A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EADB5D5-0681-4259-B41D-45442F0D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395F48E-A5C7-4055-9571-0D50C836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88FC9CB-A42C-4EF1-88B2-DEE5490C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21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B190B-4A4C-4427-8BA0-78485491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7534970-9AB4-4E9F-ADD3-A6BA298C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516CEA8-71E7-4F5F-A111-5822416A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EB31B0-40B1-4331-BDB9-0F529163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77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C17262C-FCB3-4BA8-87D9-6810A3B7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B2ED60-CA58-40A4-9A22-7B77520D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B64AD1-2DA5-4D9C-A7CE-91249515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1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D4BE8C-D9FA-4C49-B265-43D65BC1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57879A-7F6B-4120-8BF0-BE402D8A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C91EB67-14F8-44DA-A36E-C51F00CBC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181E89D-FCE7-4711-B0F1-D2C2EEE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EDF11F9-E701-4A4B-B4D9-69B65D8A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A1CB94C-9AB7-4A0D-A048-07B02B11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4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5F8594-6D5A-4F28-B926-5E976253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D6DDD8-F4AA-4258-B998-F72BBC4EF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E05F5BD-CABF-4CEB-9DFD-D431B7A48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0407E75-48F6-4CEB-B95F-1A8CE0F7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0E0DD7-D33F-4009-9FBD-885C5762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BB17F20-D3AA-416D-960A-03924C62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1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277D42E-81C9-4CBD-9472-C3171D22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8866A84-EDFD-4A54-A066-99694E8A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782B75-0451-4370-9BE3-F815D3E23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161A-FC81-480D-ACD9-F94456B5CF18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AF7B2D-9A51-439B-861E-B7756B94B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791D14-CDE6-4B58-A160-A0139FB9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1B8-B4A7-46AE-A309-C846F53DF5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3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3F2A5-1712-B74D-BE4B-959BADB5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590" y="6350600"/>
            <a:ext cx="1128713" cy="202915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EBFC8623-2E51-2C4F-9282-8C0F3A880282}"/>
              </a:ext>
            </a:extLst>
          </p:cNvPr>
          <p:cNvSpPr txBox="1"/>
          <p:nvPr/>
        </p:nvSpPr>
        <p:spPr>
          <a:xfrm>
            <a:off x="689481" y="891418"/>
            <a:ext cx="10813038" cy="499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3200" b="1" kern="1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Következő előadás:</a:t>
            </a:r>
          </a:p>
          <a:p>
            <a:pPr algn="ctr">
              <a:spcBef>
                <a:spcPts val="600"/>
              </a:spcBef>
            </a:pPr>
            <a:r>
              <a:rPr lang="hu-HU" sz="3200" b="1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Bejövő számlák átvétele a NAV Online Számla rendszerből</a:t>
            </a:r>
          </a:p>
          <a:p>
            <a:pPr algn="just">
              <a:spcBef>
                <a:spcPts val="600"/>
              </a:spcBef>
            </a:pPr>
            <a:endParaRPr lang="hu-HU" sz="3200" b="1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hu-HU" sz="3200" b="1" kern="1400" dirty="0">
                <a:latin typeface="IBM Plex Sans Medium" panose="020B0503050203000203" pitchFamily="34" charset="0"/>
                <a:ea typeface="Roboto Mono" pitchFamily="2" charset="0"/>
              </a:rPr>
              <a:t>9:00-10:45 – Az új funkció bemutatása I. rész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10:45-11:00 – Szünet 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    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hu-HU" sz="3200" b="1" kern="1400" dirty="0">
                <a:latin typeface="IBM Plex Sans Medium" panose="020B0503050203000203" pitchFamily="34" charset="0"/>
                <a:ea typeface="Roboto Mono" pitchFamily="2" charset="0"/>
              </a:rPr>
              <a:t>11:00-12:00 – Az új funkció bemutatása II. rész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endParaRPr lang="hu-HU" sz="3200" b="1" kern="1400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4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986429" y="194577"/>
            <a:ext cx="88912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A számlák jelenleg ötféle módon kerülnek a NAV-hoz: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kézi számla </a:t>
            </a:r>
            <a:r>
              <a:rPr lang="hu-HU" sz="2200" i="1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(papíralapú számlatömbben kiállított számlák)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kézi feltöltés </a:t>
            </a:r>
            <a:r>
              <a:rPr lang="hu-HU" sz="2200" i="1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(gépi számlák kézi rögzítése)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gépi adatszolgáltatás </a:t>
            </a:r>
            <a:r>
              <a:rPr lang="hu-HU" sz="2200" i="1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(számlázó programok révén kiállított számlák)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pénztárgépes adatszolgáltatás (</a:t>
            </a:r>
            <a:r>
              <a:rPr lang="hu-HU" sz="2200" i="1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pénztárgéppel kiállított számlák)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NAV Online számlázó </a:t>
            </a:r>
            <a:r>
              <a:rPr lang="hu-HU" sz="2200" i="1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(NAV számlázójával kiállított számlák)</a:t>
            </a:r>
          </a:p>
          <a:p>
            <a:pPr lvl="0">
              <a:defRPr/>
            </a:pPr>
            <a:r>
              <a:rPr kumimoji="0" lang="hu-HU" sz="2200" b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számlák lekérése során nem teszünk különbséget, mindegyik lekérdezhető a 1211-es menüpontban a forrás típusának átvétele nélkül.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-49696"/>
            <a:ext cx="2604052" cy="3776870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A számlák forrás-rendszerei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>
            <a:off x="2719546" y="250148"/>
            <a:ext cx="115091" cy="3397513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20A7052-7B07-4FC1-B507-AECE44C0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66" y="3758801"/>
            <a:ext cx="11406809" cy="278599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209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552970" y="250148"/>
            <a:ext cx="9324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Áfatörvény szerinti számlatípusok átvételi lehetősége: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Normál számla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Egyszerűsített számla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Gyűjtőszámla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3B3E35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(01.28.)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Mindhárom típusú számla adatai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3B3E35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  <a:sym typeface="Wingdings" panose="05000000000000000000" pitchFamily="2" charset="2"/>
              </a:rPr>
              <a:t>lekérdezhetőek és feldolgozhatóak.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3B3E35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-49696"/>
            <a:ext cx="2166730" cy="6629400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Különféle típus-csoportok szerinti számlák lekérése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>
            <a:off x="2303297" y="250149"/>
            <a:ext cx="113106" cy="1815881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6">
            <a:extLst>
              <a:ext uri="{FF2B5EF4-FFF2-40B4-BE49-F238E27FC236}">
                <a16:creationId xmlns:a16="http://schemas.microsoft.com/office/drawing/2014/main" id="{9A51A7D2-154C-4B31-8927-235090BE02C0}"/>
              </a:ext>
            </a:extLst>
          </p:cNvPr>
          <p:cNvSpPr txBox="1"/>
          <p:nvPr/>
        </p:nvSpPr>
        <p:spPr>
          <a:xfrm>
            <a:off x="2552970" y="2126231"/>
            <a:ext cx="9324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Pénznem alapján: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2F84B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Forintban kiállított számla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3B3E35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  <a:sym typeface="Wingdings" panose="05000000000000000000" pitchFamily="2" charset="2"/>
              </a:rPr>
              <a:t>lekérhető és feldolgozható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3B3E35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Devizaszámla </a:t>
            </a: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 </a:t>
            </a: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lekérhető, </a:t>
            </a:r>
            <a:r>
              <a:rPr lang="hu-HU" sz="2200" b="1" u="sng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de nem feldolgozható</a:t>
            </a:r>
            <a:endParaRPr kumimoji="0" lang="hu-HU" sz="2200" b="1" i="0" u="sng" strike="noStrike" kern="1200" cap="none" spc="0" normalizeH="0" baseline="0" noProof="0" dirty="0">
              <a:ln>
                <a:noFill/>
              </a:ln>
              <a:solidFill>
                <a:srgbClr val="3B3E35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BD9DB24-064A-4244-8CBC-5666A27C460E}"/>
              </a:ext>
            </a:extLst>
          </p:cNvPr>
          <p:cNvSpPr/>
          <p:nvPr/>
        </p:nvSpPr>
        <p:spPr>
          <a:xfrm>
            <a:off x="2303297" y="2158161"/>
            <a:ext cx="113106" cy="107721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zövegdoboz 6">
            <a:extLst>
              <a:ext uri="{FF2B5EF4-FFF2-40B4-BE49-F238E27FC236}">
                <a16:creationId xmlns:a16="http://schemas.microsoft.com/office/drawing/2014/main" id="{5F2AECCB-CB9D-48A7-92CB-49409F130212}"/>
              </a:ext>
            </a:extLst>
          </p:cNvPr>
          <p:cNvSpPr txBox="1"/>
          <p:nvPr/>
        </p:nvSpPr>
        <p:spPr>
          <a:xfrm>
            <a:off x="2552970" y="3497492"/>
            <a:ext cx="932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Előleg- és végszámlák: </a:t>
            </a: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lekérhető és feldolgozható - korlátozásokkal</a:t>
            </a:r>
            <a:endParaRPr lang="hu-HU" sz="2200" dirty="0">
              <a:solidFill>
                <a:srgbClr val="3B3E35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E4ADFFE-58EA-43DC-B96B-126CE713C50E}"/>
              </a:ext>
            </a:extLst>
          </p:cNvPr>
          <p:cNvSpPr/>
          <p:nvPr/>
        </p:nvSpPr>
        <p:spPr>
          <a:xfrm>
            <a:off x="2309695" y="3327510"/>
            <a:ext cx="113106" cy="298173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zövegdoboz 6">
            <a:extLst>
              <a:ext uri="{FF2B5EF4-FFF2-40B4-BE49-F238E27FC236}">
                <a16:creationId xmlns:a16="http://schemas.microsoft.com/office/drawing/2014/main" id="{514DB928-F320-4844-8273-7EA0E0B6121C}"/>
              </a:ext>
            </a:extLst>
          </p:cNvPr>
          <p:cNvSpPr txBox="1"/>
          <p:nvPr/>
        </p:nvSpPr>
        <p:spPr>
          <a:xfrm>
            <a:off x="2565766" y="4191646"/>
            <a:ext cx="9324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Számlaművelet szerint: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Létrehozás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Érvénytelenítés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Módosítás</a:t>
            </a:r>
          </a:p>
          <a:p>
            <a:pPr>
              <a:defRPr/>
            </a:pP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Mindhárom típusú számla adatai lekérdezhetőek és feldolgozhatóak.</a:t>
            </a:r>
            <a:endParaRPr lang="hu-HU" sz="2200" dirty="0">
              <a:solidFill>
                <a:srgbClr val="3B3E35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-49696"/>
            <a:ext cx="2604052" cy="6629400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Megjelenési formák szerinti feldolgoz-hatóság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>
            <a:off x="2719546" y="250148"/>
            <a:ext cx="112431" cy="6052997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zövegdoboz 6">
            <a:extLst>
              <a:ext uri="{FF2B5EF4-FFF2-40B4-BE49-F238E27FC236}">
                <a16:creationId xmlns:a16="http://schemas.microsoft.com/office/drawing/2014/main" id="{5F2AECCB-CB9D-48A7-92CB-49409F130212}"/>
              </a:ext>
            </a:extLst>
          </p:cNvPr>
          <p:cNvSpPr txBox="1"/>
          <p:nvPr/>
        </p:nvSpPr>
        <p:spPr>
          <a:xfrm>
            <a:off x="2986429" y="130879"/>
            <a:ext cx="889124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2F84B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Megjelenési forma szerint (NAV által meghatározott típusok):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Papír alapú számla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Elektronikus formában előállított, nem EDI számla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EDI számla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Ismeretlen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(</a:t>
            </a: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számlát kiállító szoftver nem képes azonosítani vagy a számla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kiállításakor nem ismert.)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3B3E35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Mind a négyfajta számla adatai letölthetőek és feldolgozhatóak, de az elektronikus jelleghez kapcsolódó </a:t>
            </a: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állományokat (pl. </a:t>
            </a:r>
            <a:r>
              <a:rPr lang="hu-HU" sz="2200" dirty="0" err="1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hash</a:t>
            </a: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-kód, </a:t>
            </a:r>
            <a:r>
              <a:rPr lang="hu-HU" sz="2200" dirty="0" err="1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xml</a:t>
            </a: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) jelenleg nem veszünk át, ez az induló verziónak nem része.</a:t>
            </a:r>
          </a:p>
          <a:p>
            <a:pPr lvl="0">
              <a:defRPr/>
            </a:pPr>
            <a:endParaRPr lang="hu-HU" sz="2200" dirty="0">
              <a:solidFill>
                <a:srgbClr val="72F84B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0">
              <a:defRPr/>
            </a:pPr>
            <a:r>
              <a:rPr lang="hu-HU" sz="22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„Az adatszolgáltatás maga az elektronikus számla”</a:t>
            </a:r>
          </a:p>
          <a:p>
            <a:pPr lvl="0"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3B3E35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Ha ezt a jelölést tartalmazza a számla, akkor a számla megőrzésére vonatkozó szabályok betartásához a szükséges állományok csak a NAV Online Számla rendszerbe való belépéssel, onnan tölthetők le.</a:t>
            </a:r>
          </a:p>
          <a:p>
            <a:pPr lvl="0">
              <a:defRPr/>
            </a:pPr>
            <a:r>
              <a:rPr lang="hu-HU" sz="22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Egyéb tekintetben a számla adatszolgáltatásban megjelenő adatai a 1211-es menüpontban lekérhetőek, feldolgozhatóak.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rgbClr val="3B3E35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0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Várható „anomáliák”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bejövő számlák lekérdezésével még inkább előtérbe kerülnek partnereinknek nemcsak a számlá</a:t>
            </a:r>
            <a:r>
              <a:rPr lang="hu-HU" sz="2000" dirty="0" err="1">
                <a:solidFill>
                  <a:prstClr val="black"/>
                </a:solidFill>
                <a:latin typeface="IBM Plex Sans" panose="020B0503050203000203" pitchFamily="34" charset="0"/>
              </a:rPr>
              <a:t>zási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, de a NAV felé történő adatszolgáltatási „szokásai” is.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BEBCCB3-8861-4D52-B3DF-A9CE5A036756}"/>
              </a:ext>
            </a:extLst>
          </p:cNvPr>
          <p:cNvSpPr/>
          <p:nvPr/>
        </p:nvSpPr>
        <p:spPr>
          <a:xfrm>
            <a:off x="207167" y="1873188"/>
            <a:ext cx="76920" cy="450097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500683" y="1855432"/>
            <a:ext cx="11484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A számla már lekérhető a NAV-</a:t>
            </a:r>
            <a:r>
              <a:rPr lang="hu-HU" sz="2400" dirty="0" err="1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tól</a:t>
            </a: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, de hozzánk még nem érkezett meg.</a:t>
            </a:r>
          </a:p>
          <a:p>
            <a:pPr lvl="0" algn="just"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Jellemzően a gépi adatszolgáltatásokban érkezett számlák esetében fordul elő, hiszen az azonnali adatküldési kötelezettség által a számla hamarabb ott van a NAV-nál, mint ahogyan az fizikailag hozzánk megérkezne. </a:t>
            </a:r>
          </a:p>
          <a:p>
            <a:pPr lvl="0" algn="just"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Ebben az esetben – figyelembe véve a belső szabályozást – a feldolgozással javasolt megvárni a számla tényleges megérkezését.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endParaRPr lang="hu-HU" sz="2400" dirty="0">
              <a:solidFill>
                <a:srgbClr val="72F84B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A számla lekérhető a NAV-</a:t>
            </a:r>
            <a:r>
              <a:rPr lang="hu-HU" sz="2400" dirty="0" err="1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tól</a:t>
            </a:r>
            <a:r>
              <a:rPr lang="hu-HU" sz="24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, de hozzánk egyáltalán nem érkezett meg, pedig a számla kelte már jó régi.</a:t>
            </a:r>
          </a:p>
          <a:p>
            <a:pPr lvl="0" algn="just"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 kell venni a kapcsolatot a partnerrel, és jelezni, hogy a számlája nem érkezett meg intézményünkhöz.</a:t>
            </a:r>
          </a:p>
        </p:txBody>
      </p:sp>
    </p:spTree>
    <p:extLst>
      <p:ext uri="{BB962C8B-B14F-4D97-AF65-F5344CB8AC3E}">
        <p14:creationId xmlns:p14="http://schemas.microsoft.com/office/powerpoint/2010/main" val="375975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Várható „anomáliák”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Gondoljunk arra is, hogy az általunk kiállított számlák másoknak bejövő számlát jelentenek és szintén szeretnék azokat helyes adattartalommal és időben feldolgozni!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BEBCCB3-8861-4D52-B3DF-A9CE5A036756}"/>
              </a:ext>
            </a:extLst>
          </p:cNvPr>
          <p:cNvSpPr/>
          <p:nvPr/>
        </p:nvSpPr>
        <p:spPr>
          <a:xfrm>
            <a:off x="207167" y="1873188"/>
            <a:ext cx="76920" cy="450097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500683" y="1855432"/>
            <a:ext cx="11484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számla megérkezett hozzánk, de a NAV-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tól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még nem tölthető le.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Ez azt jelenti, hogy partnerünk még nem teljesítette az adatszolgáltatást. Oka többféle lehet. Például: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>
              <a:solidFill>
                <a:prstClr val="white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- A nyomdai úton előállított számlatömbben kiállított számlákról 500.000 Ft áthárított adót elérő összeg esetén másnap, egyébként a kiállítást követő 4 naptári napon belül kell az adatszolgáltatást teljesíteni. </a:t>
            </a:r>
          </a:p>
          <a:p>
            <a:pPr algn="just">
              <a:defRPr/>
            </a:pPr>
            <a:endParaRPr lang="hu-HU" sz="2400" dirty="0">
              <a:solidFill>
                <a:prstClr val="white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- Valamely ok miatt a számla időközben technikailag érvénytelenítve lett a NAV rendszerében a számlakibocsátó által.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>
              <a:solidFill>
                <a:prstClr val="white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Más oka is lehet a késedelemnek, érdemes egyeztetni a partnerrel.</a:t>
            </a:r>
          </a:p>
        </p:txBody>
      </p:sp>
    </p:spTree>
    <p:extLst>
      <p:ext uri="{BB962C8B-B14F-4D97-AF65-F5344CB8AC3E}">
        <p14:creationId xmlns:p14="http://schemas.microsoft.com/office/powerpoint/2010/main" val="146254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Várható „anomáliák” 3.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kötelező elemekre lehet építeni, minden más adat a számláról ajándék.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BEBCCB3-8861-4D52-B3DF-A9CE5A036756}"/>
              </a:ext>
            </a:extLst>
          </p:cNvPr>
          <p:cNvSpPr/>
          <p:nvPr/>
        </p:nvSpPr>
        <p:spPr>
          <a:xfrm>
            <a:off x="207167" y="1873188"/>
            <a:ext cx="76920" cy="450097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500683" y="1855432"/>
            <a:ext cx="11484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Üzletileg hibás számla</a:t>
            </a:r>
          </a:p>
          <a:p>
            <a:pPr lvl="0" algn="just"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A számla lekérésekor nincs információnk arról, hogy a számla a befogadása során kapott-e 'Befogadva figyelmeztetéssel' jelzést.</a:t>
            </a:r>
          </a:p>
          <a:p>
            <a:pPr lvl="0" algn="just"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Ezért a számlák üzleti ellenőrzési eljárása nem szüntethető meg attól, hogy a számlát a NAV rendszeréből hozzuk el.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Eltérések a lekért és a megérkezett számlák tartalmában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Elfogadhatatlan mértékű eltérések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  <a:sym typeface="Wingdings" panose="05000000000000000000" pitchFamily="2" charset="2"/>
              </a:rPr>
              <a:t> egyeztetni kell a partnerrel, vizsgálva a szerződésszerű teljesítést is.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Elfogadható mértékű eltérések </a:t>
            </a: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  <a:sym typeface="Wingdings" panose="05000000000000000000" pitchFamily="2" charset="2"/>
              </a:rPr>
              <a:t> részben informatikailag kezelhetőek	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Fillérek – forintra kerekített összegek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hu-HU" sz="24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Kerekítési eltérések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8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6095999" y="1632826"/>
            <a:ext cx="59932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Devizaszámlák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Támogatott számlák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Valamely ok miatt megbontva rögzítendő számlák (pl</a:t>
            </a: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. több évet érint)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Számlakép, és egyéb fájlok csatolása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prstClr val="white"/>
                </a:solidFill>
                <a:latin typeface="IBM Plex Sans Medium" panose="020B0503050203000203" pitchFamily="34" charset="0"/>
                <a:ea typeface="Roboto Mono" pitchFamily="2" charset="0"/>
              </a:rPr>
              <a:t>Több előzményszámlára hivatkozó számla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Összevont tételeket tartalmazó számla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-1" y="28898"/>
            <a:ext cx="5993296" cy="122511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Működés alapjai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 rot="5400000">
            <a:off x="2948654" y="-1654227"/>
            <a:ext cx="95987" cy="5993296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C1B6B4-EEC6-4BE0-BB17-7C57B8708512}"/>
              </a:ext>
            </a:extLst>
          </p:cNvPr>
          <p:cNvSpPr txBox="1">
            <a:spLocks/>
          </p:cNvSpPr>
          <p:nvPr/>
        </p:nvSpPr>
        <p:spPr>
          <a:xfrm>
            <a:off x="6198703" y="28898"/>
            <a:ext cx="5993296" cy="1196220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Speciális esetek kézi feldolgozással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5DCAF14-22E8-4C44-832B-D931396A5922}"/>
              </a:ext>
            </a:extLst>
          </p:cNvPr>
          <p:cNvSpPr/>
          <p:nvPr/>
        </p:nvSpPr>
        <p:spPr>
          <a:xfrm rot="5400000">
            <a:off x="9147359" y="-1654227"/>
            <a:ext cx="95986" cy="5993297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zövegdoboz 6">
            <a:extLst>
              <a:ext uri="{FF2B5EF4-FFF2-40B4-BE49-F238E27FC236}">
                <a16:creationId xmlns:a16="http://schemas.microsoft.com/office/drawing/2014/main" id="{89695D0E-0009-4F45-99AF-CC841EFE0A09}"/>
              </a:ext>
            </a:extLst>
          </p:cNvPr>
          <p:cNvSpPr txBox="1"/>
          <p:nvPr/>
        </p:nvSpPr>
        <p:spPr>
          <a:xfrm>
            <a:off x="0" y="1632826"/>
            <a:ext cx="59932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cs typeface="+mn-cs"/>
              </a:rPr>
              <a:t>A számla fő adatainak letöltése, tárolása.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chemeClr val="bg1"/>
                </a:solidFill>
              </a:rPr>
              <a:t>A számla tételsorai, egyéb adatainak lekérése számlánként történik, nem kerül tárolásra, de időkorláton belül bármikor lekérhetőek.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rgbClr val="72F84B"/>
                </a:solidFill>
              </a:rPr>
              <a:t>A tömörített számlák letölthetőek.</a:t>
            </a:r>
          </a:p>
          <a:p>
            <a:pPr algn="l"/>
            <a:r>
              <a:rPr lang="hu-HU" sz="2200" dirty="0">
                <a:solidFill>
                  <a:schemeClr val="bg1"/>
                </a:solidFill>
              </a:rPr>
              <a:t>Az előtöltött mezőértékek módosíthatóak.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</a:rPr>
              <a:t>A számla sorszámának megváltoztatása </a:t>
            </a:r>
            <a:r>
              <a:rPr lang="hu-HU" sz="2200" dirty="0">
                <a:solidFill>
                  <a:srgbClr val="72F84B"/>
                </a:solidFill>
              </a:rPr>
              <a:t>esetén a számla kézi rögzítésűnek minősül.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chemeClr val="bg1"/>
                </a:solidFill>
              </a:rPr>
              <a:t>Egyszerre egy intézmény számlái kérhetőek 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rgbClr val="72F84B"/>
                </a:solidFill>
              </a:rPr>
              <a:t>Egyszerre egy számla dolgozható fel.</a:t>
            </a:r>
          </a:p>
        </p:txBody>
      </p:sp>
    </p:spTree>
    <p:extLst>
      <p:ext uri="{BB962C8B-B14F-4D97-AF65-F5344CB8AC3E}">
        <p14:creationId xmlns:p14="http://schemas.microsoft.com/office/powerpoint/2010/main" val="230584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Intézmény választás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0"/>
            <a:ext cx="8695282" cy="5068957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hu-HU" sz="2200" b="1" dirty="0">
                <a:solidFill>
                  <a:prstClr val="black"/>
                </a:solidFill>
                <a:latin typeface="IBM Plex Sans" panose="020B0503050203000203" pitchFamily="34" charset="0"/>
              </a:rPr>
              <a:t>Az (i) Intézményválasztó és a (1211) intézmény kiválasztás összefüggése:</a:t>
            </a:r>
          </a:p>
          <a:p>
            <a:pPr lvl="0">
              <a:defRPr/>
            </a:pPr>
            <a:endParaRPr lang="hu-HU" sz="2200" dirty="0">
              <a:solidFill>
                <a:prstClr val="black"/>
              </a:solidFill>
              <a:latin typeface="IBM Plex Sans" panose="020B050305020300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ha az (i) Intézmény választás menüpontban az összes jogosított intézményt választottuk, akkor itt is megjelenik az összes intézmény a lenyíló választóban;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lang="hu-HU" sz="2200" dirty="0">
              <a:solidFill>
                <a:prstClr val="black"/>
              </a:solidFill>
              <a:latin typeface="IBM Plex Sans" panose="020B050305020300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csak azok az intézmények jelennek meg, amelyek önálló PIR-</a:t>
            </a:r>
            <a:r>
              <a:rPr lang="hu-HU" sz="2200" dirty="0" err="1">
                <a:solidFill>
                  <a:prstClr val="black"/>
                </a:solidFill>
                <a:latin typeface="IBM Plex Sans" panose="020B0503050203000203" pitchFamily="34" charset="0"/>
              </a:rPr>
              <a:t>rel</a:t>
            </a: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 rendelkeznek és szerepelnek a törzskönyvi nyilvántartásban; tehát ahol 'alábontott' intézményekkel is dolgoznak, szintén csak a főintézmény jelenik meg;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lang="hu-HU" sz="2200" dirty="0">
              <a:solidFill>
                <a:prstClr val="black"/>
              </a:solidFill>
              <a:latin typeface="IBM Plex Sans" panose="020B050305020300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ha az (i) Intézmény választás menüpontban csak egy intézményt választottunk, akkor csak az fog megjelenni a lenyíló választóban;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03ECA05-75A9-497A-A9EA-D1CE6044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5193236"/>
            <a:ext cx="11536017" cy="1000455"/>
          </a:xfrm>
          <a:prstGeom prst="rect">
            <a:avLst/>
          </a:prstGeom>
          <a:solidFill>
            <a:srgbClr val="71787C"/>
          </a:solidFill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10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7180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Intézmény választás 2.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9FA8D15-5A12-43F4-AC55-7AAEFDA2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91" y="503401"/>
            <a:ext cx="8973802" cy="5572903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AC684165-7DFF-4C1E-980A-CF8D6B005035}"/>
              </a:ext>
            </a:extLst>
          </p:cNvPr>
          <p:cNvSpPr/>
          <p:nvPr/>
        </p:nvSpPr>
        <p:spPr>
          <a:xfrm>
            <a:off x="208722" y="2176669"/>
            <a:ext cx="2763077" cy="1749288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</a:rPr>
              <a:t>Összes jogosított intézmény esetén:</a:t>
            </a:r>
          </a:p>
        </p:txBody>
      </p:sp>
    </p:spTree>
    <p:extLst>
      <p:ext uri="{BB962C8B-B14F-4D97-AF65-F5344CB8AC3E}">
        <p14:creationId xmlns:p14="http://schemas.microsoft.com/office/powerpoint/2010/main" val="130035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7180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Intézmény választás 3.</a:t>
            </a: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AC684165-7DFF-4C1E-980A-CF8D6B005035}"/>
              </a:ext>
            </a:extLst>
          </p:cNvPr>
          <p:cNvSpPr/>
          <p:nvPr/>
        </p:nvSpPr>
        <p:spPr>
          <a:xfrm>
            <a:off x="208722" y="2176669"/>
            <a:ext cx="2763077" cy="1749288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Egy intézmény esetén: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468D058-AF05-4E0F-BA13-8958724B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44" y="378510"/>
            <a:ext cx="8917913" cy="587072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735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38E7F-7623-7946-B1EC-26421917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52" y="1477450"/>
            <a:ext cx="6145976" cy="4662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3F2A5-1712-B74D-BE4B-959BADB5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590" y="6350600"/>
            <a:ext cx="1128713" cy="202915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EBFC8623-2E51-2C4F-9282-8C0F3A880282}"/>
              </a:ext>
            </a:extLst>
          </p:cNvPr>
          <p:cNvSpPr txBox="1"/>
          <p:nvPr/>
        </p:nvSpPr>
        <p:spPr>
          <a:xfrm>
            <a:off x="796473" y="700686"/>
            <a:ext cx="87159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2200" kern="1400" dirty="0">
                <a:latin typeface="IBM Plex Sans Medium" panose="020B0503050203000203" pitchFamily="34" charset="0"/>
                <a:ea typeface="Roboto Mono" pitchFamily="2" charset="0"/>
              </a:rPr>
              <a:t>IdomSoft Zrt. prezentáció </a:t>
            </a:r>
          </a:p>
          <a:p>
            <a:pPr>
              <a:spcBef>
                <a:spcPts val="600"/>
              </a:spcBef>
            </a:pPr>
            <a:r>
              <a:rPr lang="hu-HU" sz="2200" kern="1400" dirty="0">
                <a:latin typeface="IBM Plex Sans Medium" panose="020B0503050203000203" pitchFamily="34" charset="0"/>
                <a:ea typeface="Roboto Mono" pitchFamily="2" charset="0"/>
              </a:rPr>
              <a:t>ASP Gazdálkodási szakrendszer szakmai napja</a:t>
            </a:r>
          </a:p>
        </p:txBody>
      </p:sp>
      <p:sp>
        <p:nvSpPr>
          <p:cNvPr id="7" name="Szövegdoboz 13">
            <a:extLst>
              <a:ext uri="{FF2B5EF4-FFF2-40B4-BE49-F238E27FC236}">
                <a16:creationId xmlns:a16="http://schemas.microsoft.com/office/drawing/2014/main" id="{67123853-7B1C-D543-8AA4-F7835232D6F4}"/>
              </a:ext>
            </a:extLst>
          </p:cNvPr>
          <p:cNvSpPr txBox="1"/>
          <p:nvPr/>
        </p:nvSpPr>
        <p:spPr>
          <a:xfrm>
            <a:off x="796473" y="5898059"/>
            <a:ext cx="87159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kern="1400" dirty="0">
                <a:latin typeface="IBM Plex Sans Medium" panose="020B0503050203000203" pitchFamily="34" charset="0"/>
                <a:ea typeface="Roboto Mono" pitchFamily="2" charset="0"/>
              </a:rPr>
              <a:t>BEJÖVŐ SZÁMLÁK ÁTVÉTELE A NAV ONLINE SZÁMLA RENDSZERBŐL</a:t>
            </a:r>
          </a:p>
          <a:p>
            <a:pPr>
              <a:spcBef>
                <a:spcPts val="600"/>
              </a:spcBef>
            </a:pPr>
            <a:r>
              <a:rPr lang="hu-HU" sz="1400" kern="1400" dirty="0">
                <a:latin typeface="IBM Plex Sans Medium" panose="020B0503050203000203" pitchFamily="34" charset="0"/>
                <a:ea typeface="Roboto Mono" pitchFamily="2" charset="0"/>
              </a:rPr>
              <a:t>Váradi Gabriella, üzleti elemző</a:t>
            </a:r>
          </a:p>
          <a:p>
            <a:pPr>
              <a:spcBef>
                <a:spcPts val="600"/>
              </a:spcBef>
            </a:pPr>
            <a:r>
              <a:rPr lang="hu-HU" sz="1400" kern="1400" dirty="0">
                <a:latin typeface="IBM Plex Sans Medium" panose="020B0503050203000203" pitchFamily="34" charset="0"/>
                <a:ea typeface="Roboto Mono" pitchFamily="2" charset="0"/>
              </a:rPr>
              <a:t>Szeged, 2022.01.27.</a:t>
            </a:r>
          </a:p>
        </p:txBody>
      </p:sp>
    </p:spTree>
    <p:extLst>
      <p:ext uri="{BB962C8B-B14F-4D97-AF65-F5344CB8AC3E}">
        <p14:creationId xmlns:p14="http://schemas.microsoft.com/office/powerpoint/2010/main" val="268162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0614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Időszak választása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85769" y="1820635"/>
            <a:ext cx="11441795" cy="4560287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 dátum a számla keltére vonatkozik, azaz azokat a számlákat fogja lehívni a funkció, amelyeknél a számla kelte a megadott intervallumba esik;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333333"/>
              </a:solidFill>
              <a:latin typeface="IBM Plex Sans" panose="020B050305020300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 számlák maximum 3 hónapra visszamenőleg kérdezhetőek le;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333333"/>
              </a:solidFill>
              <a:latin typeface="IBM Plex Sans" panose="020B050305020300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időszaknak egyszerre maximum 35 napot lehet megadni, illetve ennél kevesebbet is;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333333"/>
              </a:solidFill>
              <a:latin typeface="IBM Plex Sans" panose="020B050305020300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az időszak vége dátum nem lehet több, mint a mai nap + 5 nap;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333333"/>
              </a:solidFill>
              <a:latin typeface="IBM Plex Sans" panose="020B050305020300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 menüpontba lépve alapértelmezettként</a:t>
            </a:r>
          </a:p>
          <a:p>
            <a:pPr marL="8001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az időszak kezdete = a mai nap – 35 nap</a:t>
            </a:r>
          </a:p>
          <a:p>
            <a:pPr marL="8001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az időszak vége = a mai nap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2F757F-A5CD-40FC-A6C2-979F6C7F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40" y="197247"/>
            <a:ext cx="9202434" cy="122889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419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0614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Időszak választása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2906139" y="0"/>
            <a:ext cx="9278645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Ha az időszak mezőinek kitöltése hibás, akkor hibaüzenetek jelennek meg attól függően, hogy mit rontottunk el</a:t>
            </a: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C2A1CFB-F65C-478A-82D5-EF153F70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7" y="2298699"/>
            <a:ext cx="11829366" cy="250189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911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0614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Számlák listája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2906139" y="0"/>
            <a:ext cx="9278645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számla kelte alapján a számla főbb adatainak lekérése.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Tárolódik.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Státuszok automatikusan frissülnek belépéskor, kiváltásakor.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Ismételhető a lekérés az időkorlátok figyelembe vétele mellett.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268302B-D956-4D4A-8FA4-47BDE8BC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6" y="2024110"/>
            <a:ext cx="11883887" cy="361816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921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2906140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Számlák listája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2906139" y="0"/>
            <a:ext cx="9278645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lista szűrhető, rendezhető.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400" dirty="0">
                <a:solidFill>
                  <a:srgbClr val="333333"/>
                </a:solidFill>
                <a:latin typeface="IBM Plex Sans" panose="020B0503050203000203" pitchFamily="34" charset="0"/>
              </a:rPr>
              <a:t>A &lt;Beállítások&gt; funkciógombbal meghatározhatjuk a folyamatainkat legjobban támogató szűrési, rendezési feltételeket.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DC0DF48-3080-4D32-B05F-C5164387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" y="1995621"/>
            <a:ext cx="11923643" cy="371737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0607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Státuszok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41E33F-F42D-439A-8667-1F9221DE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6" y="1239341"/>
            <a:ext cx="10783805" cy="513469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1CBA69DB-C1FE-4E99-8A2B-79F61E38075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A státuszok önmagukban nem módosíthatóak, mindig valamely munkafolyamat eredményeként jönnek létre.</a:t>
            </a:r>
          </a:p>
        </p:txBody>
      </p:sp>
    </p:spTree>
    <p:extLst>
      <p:ext uri="{BB962C8B-B14F-4D97-AF65-F5344CB8AC3E}">
        <p14:creationId xmlns:p14="http://schemas.microsoft.com/office/powerpoint/2010/main" val="71008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Számlainformációk 1.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számla valamely tulajdonságára utal.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prstClr val="black"/>
                </a:solidFill>
                <a:latin typeface="IBM Plex Sans" panose="020B0503050203000203" pitchFamily="34" charset="0"/>
              </a:rPr>
              <a:t>Jelenleg háromféle információt adunk vissza.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6398E77-050B-4F61-8C37-071570F69784}"/>
              </a:ext>
            </a:extLst>
          </p:cNvPr>
          <p:cNvSpPr/>
          <p:nvPr/>
        </p:nvSpPr>
        <p:spPr>
          <a:xfrm>
            <a:off x="168706" y="1485561"/>
            <a:ext cx="109589" cy="4905300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FD17FC7-1DA8-48A6-83A9-DBB7BA6D4D97}"/>
              </a:ext>
            </a:extLst>
          </p:cNvPr>
          <p:cNvSpPr txBox="1"/>
          <p:nvPr/>
        </p:nvSpPr>
        <p:spPr>
          <a:xfrm>
            <a:off x="278295" y="1481435"/>
            <a:ext cx="1148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Devizaszámla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BD7631E-7622-42A7-8CF2-CD466DFF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8" y="2095693"/>
            <a:ext cx="11521784" cy="2308325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1692101-119A-451D-9D5E-E50C414F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1" y="4734359"/>
            <a:ext cx="11545957" cy="114530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366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Számlainformációk 2.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számla valamely tulajdonságára utal.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Jelenleg háromféle információt adunk vissza.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6398E77-050B-4F61-8C37-071570F69784}"/>
              </a:ext>
            </a:extLst>
          </p:cNvPr>
          <p:cNvSpPr/>
          <p:nvPr/>
        </p:nvSpPr>
        <p:spPr>
          <a:xfrm>
            <a:off x="168706" y="1485561"/>
            <a:ext cx="109589" cy="4905300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F098886-526B-44CE-961F-7BB0EB386688}"/>
              </a:ext>
            </a:extLst>
          </p:cNvPr>
          <p:cNvSpPr txBox="1"/>
          <p:nvPr/>
        </p:nvSpPr>
        <p:spPr>
          <a:xfrm>
            <a:off x="353925" y="1485561"/>
            <a:ext cx="1148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Ismétlődő számla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Partnereink azonos sorszámfelépítést határoztak meg a kimenő számláiknak.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T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echnikai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érvénytelenítés esetén is ismétlődhet a számla sorszáma.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C44696A-3F15-4762-B520-51C4FC253F4F}"/>
              </a:ext>
            </a:extLst>
          </p:cNvPr>
          <p:cNvSpPr txBox="1"/>
          <p:nvPr/>
        </p:nvSpPr>
        <p:spPr>
          <a:xfrm>
            <a:off x="353925" y="5143430"/>
            <a:ext cx="1148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Több előzményszámla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Ha ez a jelzés látható, akkor az előzményszámla mező a 121-es menüpont felületén nem kerül automatikusan kitöltésre.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6785DB0-44A8-412A-A0DF-E5B288D0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3" y="2907128"/>
            <a:ext cx="11485792" cy="112203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E8EC5F3-9717-4AEF-9483-7F5D444F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3" y="4111058"/>
            <a:ext cx="11485792" cy="85186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110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Kizárás a feldolgozásból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lekért számlák kizárhatóak a feldolgozásból, és a kizárás vissza is vonható.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E4582CC-677B-4C02-BED2-384906C1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1466417"/>
            <a:ext cx="11765017" cy="322942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46FDC-FA5F-44DB-B596-3AF811143BC5}"/>
              </a:ext>
            </a:extLst>
          </p:cNvPr>
          <p:cNvSpPr txBox="1"/>
          <p:nvPr/>
        </p:nvSpPr>
        <p:spPr>
          <a:xfrm>
            <a:off x="353924" y="4969563"/>
            <a:ext cx="11484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számlák kizárhatósága támogatja a hatékonyabb szűrési beállításokat, a lista átláthatóbbá tételét abból a célból, hogy láthassuk, mely számlák várnak még rögzítésre.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</a:rPr>
              <a:t>Nem fognak megjelenni a feldolgozó funkciógombok.</a:t>
            </a:r>
          </a:p>
        </p:txBody>
      </p:sp>
    </p:spTree>
    <p:extLst>
      <p:ext uri="{BB962C8B-B14F-4D97-AF65-F5344CB8AC3E}">
        <p14:creationId xmlns:p14="http://schemas.microsoft.com/office/powerpoint/2010/main" val="1579990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Részletes adatlekérés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számlalistában a sorszámra kattintva kérhető le a számla részletes tartalma.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IBM Plex Sans" panose="020B0503050203000203" pitchFamily="34" charset="0"/>
              </a:rPr>
              <a:t>Fontos! 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Itt is kapcsolat jön létre a NAV Online Számla rendszerrel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0E0F86A-F82F-46E4-9E0F-CE8ADBCB21AA}"/>
              </a:ext>
            </a:extLst>
          </p:cNvPr>
          <p:cNvSpPr txBox="1"/>
          <p:nvPr/>
        </p:nvSpPr>
        <p:spPr>
          <a:xfrm>
            <a:off x="185530" y="1485561"/>
            <a:ext cx="30049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Automatikus sorszám szűrés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Adószám alapján a partner és bankszámlájának automatikus kiválasztása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hu-HU" sz="20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Információt hordozó részletes adatok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Számla tételsorai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&lt;R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észletek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bezárása</a:t>
            </a:r>
            <a:r>
              <a:rPr lang="hu-HU" sz="20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&gt;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funkcióval törlődik a szűrés.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18A2B7-E445-4F9F-B780-2BA215E2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136" y="1376395"/>
            <a:ext cx="8316334" cy="507458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916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Partnertörzs kapcsolat 1.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Több lehetséges partner esetén a legutóbb létrehozott (magasabb ID-számú) partner kerül kiválasztásra.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Csak ugyanolyan adószámmal rendelkező partnerre cserélhető.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B7589111-4798-482B-8995-96CC9C68E081}"/>
              </a:ext>
            </a:extLst>
          </p:cNvPr>
          <p:cNvSpPr/>
          <p:nvPr/>
        </p:nvSpPr>
        <p:spPr>
          <a:xfrm>
            <a:off x="352843" y="1958008"/>
            <a:ext cx="2653748" cy="1917014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</a:rPr>
              <a:t>Hiányzó partner: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white"/>
                </a:solidFill>
                <a:latin typeface="IBM Plex Sans" panose="020B0503050203000203" pitchFamily="34" charset="0"/>
              </a:rPr>
              <a:t>előbb rögzíteni szükséges.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77051F7-C3C1-4716-BBFC-D7F6346C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63" y="1381538"/>
            <a:ext cx="8745170" cy="303889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6B4678DA-5719-4AF7-BF53-95361FDFB242}"/>
              </a:ext>
            </a:extLst>
          </p:cNvPr>
          <p:cNvSpPr/>
          <p:nvPr/>
        </p:nvSpPr>
        <p:spPr>
          <a:xfrm>
            <a:off x="352843" y="4025347"/>
            <a:ext cx="2653748" cy="2365513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</a:rPr>
              <a:t>Inaktív partner: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white"/>
                </a:solidFill>
                <a:latin typeface="IBM Plex Sans" panose="020B0503050203000203" pitchFamily="34" charset="0"/>
              </a:rPr>
              <a:t>nem adjuk át a 121-es menüpont felületére.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5321826-8C59-41D3-813C-9B816508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63" y="4609278"/>
            <a:ext cx="5534797" cy="161947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64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3C1B6B4-EEC6-4BE0-BB17-7C57B8708512}"/>
              </a:ext>
            </a:extLst>
          </p:cNvPr>
          <p:cNvSpPr txBox="1">
            <a:spLocks/>
          </p:cNvSpPr>
          <p:nvPr/>
        </p:nvSpPr>
        <p:spPr>
          <a:xfrm>
            <a:off x="0" y="117199"/>
            <a:ext cx="3048000" cy="1924050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Ügyviteli eljárások fontossága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5DCAF14-22E8-4C44-832B-D931396A5922}"/>
              </a:ext>
            </a:extLst>
          </p:cNvPr>
          <p:cNvSpPr/>
          <p:nvPr/>
        </p:nvSpPr>
        <p:spPr>
          <a:xfrm>
            <a:off x="671857" y="2595295"/>
            <a:ext cx="103395" cy="3348305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zövegdoboz 6">
            <a:extLst>
              <a:ext uri="{FF2B5EF4-FFF2-40B4-BE49-F238E27FC236}">
                <a16:creationId xmlns:a16="http://schemas.microsoft.com/office/drawing/2014/main" id="{89695D0E-0009-4F45-99AF-CC841EFE0A09}"/>
              </a:ext>
            </a:extLst>
          </p:cNvPr>
          <p:cNvSpPr txBox="1"/>
          <p:nvPr/>
        </p:nvSpPr>
        <p:spPr>
          <a:xfrm>
            <a:off x="924424" y="2530509"/>
            <a:ext cx="10343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számlák érkeztetésére, nyilvántartásba vételére továbbra is a vonatkozó számviteli és egyéb jogszabályok érvényesek.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2F84B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Belső ügyviteli szabályzatok felülvizsgálata.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hu-HU" sz="2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Jogi szempontok figyelembe vétele: pl. mikor számít beérkezettnek a számla.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Számlák lekérése </a:t>
            </a:r>
            <a:r>
              <a:rPr lang="hu-HU" sz="2800" dirty="0">
                <a:solidFill>
                  <a:schemeClr val="bg1"/>
                </a:solidFill>
                <a:latin typeface="IBM Plex Sans Medium" panose="020B0603050203000203" pitchFamily="34" charset="0"/>
              </a:rPr>
              <a:t>≠ </a:t>
            </a:r>
            <a:r>
              <a:rPr lang="hu-HU" sz="2400" dirty="0">
                <a:solidFill>
                  <a:schemeClr val="bg1"/>
                </a:solidFill>
                <a:latin typeface="IBM Plex Sans Medium" panose="020B0603050203000203" pitchFamily="34" charset="0"/>
              </a:rPr>
              <a:t>számla </a:t>
            </a: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megérkezése (kivéve, amikor az elektronikus számla = adatszolgáltatás)</a:t>
            </a:r>
          </a:p>
        </p:txBody>
      </p:sp>
      <p:sp>
        <p:nvSpPr>
          <p:cNvPr id="11" name="Szövegdoboz 6">
            <a:extLst>
              <a:ext uri="{FF2B5EF4-FFF2-40B4-BE49-F238E27FC236}">
                <a16:creationId xmlns:a16="http://schemas.microsoft.com/office/drawing/2014/main" id="{A6EBA7C9-E17E-418B-B985-71BE70AEA528}"/>
              </a:ext>
            </a:extLst>
          </p:cNvPr>
          <p:cNvSpPr txBox="1"/>
          <p:nvPr/>
        </p:nvSpPr>
        <p:spPr>
          <a:xfrm>
            <a:off x="3269974" y="294394"/>
            <a:ext cx="874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hu-HU" sz="24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A bejövő számlák adatainak NAV-</a:t>
            </a:r>
            <a:r>
              <a:rPr lang="hu-HU" sz="2400" dirty="0" err="1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tól</a:t>
            </a:r>
            <a:r>
              <a:rPr lang="hu-HU" sz="2400" dirty="0">
                <a:solidFill>
                  <a:srgbClr val="3B3E35"/>
                </a:solidFill>
                <a:latin typeface="IBM Plex Sans Medium" panose="020B0503050203000203" pitchFamily="34" charset="0"/>
                <a:ea typeface="Roboto Mono" pitchFamily="2" charset="0"/>
              </a:rPr>
              <a:t> történő átvétele egy lehetőség arra, hogy a számla pénzügyi-számviteli nyilvántartásban történő rögzítése során a már ismert adatok automatikusan bekerüljenek a rögzítő felületre.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rgbClr val="3B3E35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3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Partnertörzs kapcsolat 2.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A 121-es menüpont felületén megmaradtak a régi funkciók a partnerkezelésre vonatkozóan.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C36E743-70E9-4718-83A4-14F87E4F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3" y="1622079"/>
            <a:ext cx="11108635" cy="1806921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DFF6C7F-6755-47A2-9BF0-4416F4A28535}"/>
              </a:ext>
            </a:extLst>
          </p:cNvPr>
          <p:cNvSpPr txBox="1"/>
          <p:nvPr/>
        </p:nvSpPr>
        <p:spPr>
          <a:xfrm>
            <a:off x="165085" y="3682109"/>
            <a:ext cx="1148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Ha majd átadjuk feldolgozásra: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sz="2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korábbi partnerfunkciók továbbra is használhatóak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sz="2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IRAT-</a:t>
            </a:r>
            <a:r>
              <a:rPr lang="hu-HU" sz="2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ból</a:t>
            </a:r>
            <a:r>
              <a:rPr lang="hu-HU" sz="2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történő érkeztetés esetén a NAV adatok alapján kiválasztott partner nem íródik felül.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7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Kötelezettség-vállalás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Csak választható, de nem kötelező. Kötelezettségvállalás nélkül is átadható a számla feldolgozásra a 121-es menüpontba.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Ott megmaradtak a régi funkciók (pl. felvitel, gyorskereső, követelés, stb.).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6B4678DA-5719-4AF7-BF53-95361FDFB242}"/>
              </a:ext>
            </a:extLst>
          </p:cNvPr>
          <p:cNvSpPr/>
          <p:nvPr/>
        </p:nvSpPr>
        <p:spPr>
          <a:xfrm>
            <a:off x="277709" y="3971841"/>
            <a:ext cx="4318548" cy="1769165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Üresen hagyás esetén a 121-es menüpontban a korábbi módon választható.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D708F94-79C2-4065-AE85-ABE9CD0F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87" y="1609507"/>
            <a:ext cx="5618255" cy="187275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51C9E77-0F6B-41C6-AAF3-A8259259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8" y="1587546"/>
            <a:ext cx="5618254" cy="1916675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DB93E16-251F-4E38-A660-C5CD5AF25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65" y="4256265"/>
            <a:ext cx="7173326" cy="120031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587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Bankszámla 1.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Nem kötelező megadni a NAV Online Számla felé történő adatszolgáltatásban, ezért nem biztos, hogy ez az információ megérkezik a lekéréssel.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CD2453E-87E7-4AE8-BD8E-D11FD6DD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4" y="4571050"/>
            <a:ext cx="11238370" cy="175023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25C3007-9B06-4DB2-8939-7B0E24F3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24" y="1913698"/>
            <a:ext cx="11257723" cy="190295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C9F6E66-174F-43CA-98C1-C11A10F94D26}"/>
              </a:ext>
            </a:extLst>
          </p:cNvPr>
          <p:cNvSpPr txBox="1"/>
          <p:nvPr/>
        </p:nvSpPr>
        <p:spPr>
          <a:xfrm>
            <a:off x="240711" y="1337754"/>
            <a:ext cx="11484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Megtalálható a partnernél: </a:t>
            </a:r>
            <a:r>
              <a:rPr lang="hu-HU" sz="22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automatikusan beíródik, de választható a másik is.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AC6FA97-E5E0-4EA3-B45E-3221A356930E}"/>
              </a:ext>
            </a:extLst>
          </p:cNvPr>
          <p:cNvSpPr txBox="1"/>
          <p:nvPr/>
        </p:nvSpPr>
        <p:spPr>
          <a:xfrm>
            <a:off x="240711" y="4019123"/>
            <a:ext cx="11484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</a:rPr>
              <a:t>Nem található a partnernél: </a:t>
            </a:r>
            <a:r>
              <a:rPr lang="hu-HU" sz="22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választható a meglévők közül, vagy újként felvihető.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7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Bankszámla 2.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Az &lt;Új bankszámlaszám&gt; funkcióval egy kattintással felvihető a törzsbe, és automatikusan kiválasztásra is kerül.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C9F6E66-174F-43CA-98C1-C11A10F94D26}"/>
              </a:ext>
            </a:extLst>
          </p:cNvPr>
          <p:cNvSpPr txBox="1"/>
          <p:nvPr/>
        </p:nvSpPr>
        <p:spPr>
          <a:xfrm>
            <a:off x="240711" y="1337754"/>
            <a:ext cx="11484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Megtalálható a partnernél, de inaktív: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megerősítő üzenet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35BE81-F3D7-4C26-A407-8B0770F6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1" y="1768641"/>
            <a:ext cx="11241069" cy="192431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09F28CB-44C4-4F1B-8534-3DFDE70F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62" y="4123847"/>
            <a:ext cx="10364646" cy="189574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338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Bankszámla 3.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Inaktivált állapot esetén visszaaktiválódik.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C9F6E66-174F-43CA-98C1-C11A10F94D26}"/>
              </a:ext>
            </a:extLst>
          </p:cNvPr>
          <p:cNvSpPr txBox="1"/>
          <p:nvPr/>
        </p:nvSpPr>
        <p:spPr>
          <a:xfrm>
            <a:off x="240711" y="1337754"/>
            <a:ext cx="5474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Megtalálható a partnernél, de inaktív: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86E3026-3F9A-4D99-B549-37FA2FB7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16" y="1265183"/>
            <a:ext cx="5061973" cy="126349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125AE13-5EE7-420B-84E8-C73FC425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11" y="2324987"/>
            <a:ext cx="9418983" cy="400867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1141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142999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Feldolgozás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14299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Áfakategóriák megfeleltetése.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0AECD1F-CB5C-4EE8-B43C-93A06859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3" y="3921606"/>
            <a:ext cx="10671313" cy="246085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995F40A-E0A7-483B-BBB2-597A6F03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" y="1304767"/>
            <a:ext cx="11198087" cy="246777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2148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3496718" cy="843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Feldolgozás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830997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Négyféle módon adhatjuk át a számla tételsorait a 121-es menüpont felületére a tételválasztó mezőbe.</a:t>
            </a: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137281" y="965705"/>
            <a:ext cx="11484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sng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Minden tétel feldolgozása: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tételek kijelölése nélkül minden tételsor átkerül a 121-es menüpont felületére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3F01D40-0B98-481A-BD19-0BA89E5C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1735146"/>
            <a:ext cx="10235858" cy="270010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97E94C2-5FC5-4D06-8D69-556CDF57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718" y="4435253"/>
            <a:ext cx="8638611" cy="205802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037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133061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Feldolgozás 3.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120362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Fontos! A tételek szűrőmezőkben történő listaszűkítése nem befolyásolja a feldolgozó funkciók működését.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353925" y="1298841"/>
            <a:ext cx="11484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sng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Áfakategóriánkénti feldolgozás: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tételek - kijelölés alkalmazása nélkül - áfakategóriánkénti csoportosításban kerülnek átadásra.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43DBC16-F7A2-46B0-9836-09E5C068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5" y="2058248"/>
            <a:ext cx="8923480" cy="237152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644C20D-4E52-4282-84A9-2FFF428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47" y="4485722"/>
            <a:ext cx="9840698" cy="198147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3689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133061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Feldolgozás 4.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120362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csoportosítás csak áfakategóriákon belül lehetséges.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Kijelölés itt sem szükséges.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kontírozási 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egységenként történő felvitelhez lehet ez segítség.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353925" y="1273023"/>
            <a:ext cx="11484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sng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Csoportosítás szerinti feldolgozás: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azonos sorszámok kiválasztásával egyéni csoportokat képezhetünk a tételsorokból.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08AE18-3C56-4F29-A44A-778A6BDE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2062532"/>
            <a:ext cx="9047513" cy="241699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30AF857-C8AF-4B35-AD97-2FE42E55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31" y="4499599"/>
            <a:ext cx="9688277" cy="1933845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859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510747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Feldolgozás 5.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498048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prstClr val="black"/>
                </a:solidFill>
                <a:latin typeface="IBM Plex Sans" panose="020B0503050203000203" pitchFamily="34" charset="0"/>
              </a:rPr>
              <a:t>Fontos! 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A számla végső mentése során a bruttó végösszegnek egyeznie kell a NAV-</a:t>
            </a:r>
            <a:r>
              <a:rPr lang="hu-HU" sz="2000" dirty="0" err="1">
                <a:solidFill>
                  <a:prstClr val="black"/>
                </a:solidFill>
                <a:latin typeface="IBM Plex Sans" panose="020B0503050203000203" pitchFamily="34" charset="0"/>
              </a:rPr>
              <a:t>tól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 hozott értékkel, azaz kézi rögzítéssel biztosítani szükséges a teljes értéknek megfelelő rögzítést.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Ellenkező esetben a számla nem feldolgozottnak, hanem manuálisan rögzítettnek minősül.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4DCFAEA9-1D8E-4EA3-9753-75C915834812}"/>
              </a:ext>
            </a:extLst>
          </p:cNvPr>
          <p:cNvSpPr txBox="1"/>
          <p:nvPr/>
        </p:nvSpPr>
        <p:spPr>
          <a:xfrm>
            <a:off x="152814" y="1616892"/>
            <a:ext cx="1148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sng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Kijelölt tételek feldolgozása: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lehetőség van arra, hogy csak a sor elején kijelölt tételeket adjuk át feldolgozásra.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827EC74-7D15-4865-A24E-E0810255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" y="2447888"/>
            <a:ext cx="9214161" cy="247083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43710EE-F99F-41CC-84DE-FD6D15C1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30" y="4918726"/>
            <a:ext cx="9402487" cy="155279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093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048000" cy="2095500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r>
              <a:rPr lang="hu-HU" sz="3600" dirty="0">
                <a:solidFill>
                  <a:schemeClr val="bg1"/>
                </a:solidFill>
                <a:latin typeface="IBM Plex Sans" panose="020B0503050203000203" pitchFamily="34" charset="0"/>
              </a:rPr>
              <a:t>Honnan érkeznek a számlák?</a:t>
            </a:r>
          </a:p>
          <a:p>
            <a:pPr algn="ctr"/>
            <a:endParaRPr lang="hu-HU" sz="36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D2F909B-5B74-4E47-8794-F077D5DD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61708"/>
            <a:ext cx="8749324" cy="600153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0" y="2228850"/>
            <a:ext cx="3048000" cy="4034388"/>
          </a:xfrm>
          <a:prstGeom prst="rect">
            <a:avLst/>
          </a:prstGeom>
          <a:solidFill>
            <a:srgbClr val="D8FBD2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IBM Plex Sans" panose="020B0503050203000203" pitchFamily="34" charset="0"/>
              </a:rPr>
              <a:t>A számlák 35 napos időintervallummal listázhatóak.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IBM Plex Sans" panose="020B0503050203000203" pitchFamily="34" charset="0"/>
              </a:rPr>
              <a:t>Számlaszámra és egyéb szűrési feltételek mentén szűkíthetjük a keresési listát.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IBM Plex Sans" panose="020B0503050203000203" pitchFamily="34" charset="0"/>
              </a:rPr>
              <a:t>A számlákra kattintva megjeleníthetjük az eladó és a vevő adatait, a számla tételsorait, további részletező adatokat.</a:t>
            </a:r>
          </a:p>
          <a:p>
            <a:endParaRPr lang="hu-HU" sz="2000" b="1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  <a:p>
            <a:pPr algn="ctr"/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8175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510747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Dátummezők, jelölések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498048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Ha a NAV Online Számla rendszerben az adatszolgáltatás tartalmazza ezeket a mezőket értékkel feltöltve, akkor azokat átvesszük a lekérés során.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IBM Plex Sans" panose="020B0503050203000203" pitchFamily="34" charset="0"/>
              </a:rPr>
              <a:t>Fontos!</a:t>
            </a:r>
            <a:r>
              <a:rPr lang="hu-HU" sz="2000" b="0" dirty="0">
                <a:solidFill>
                  <a:prstClr val="black"/>
                </a:solidFill>
                <a:latin typeface="IBM Plex Sans" panose="020B0503050203000203" pitchFamily="34" charset="0"/>
              </a:rPr>
              <a:t> Nem mindegyik kötelező mező az adatszolgálatásban.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579647-EF18-4F43-9EA1-044BB629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1716630"/>
            <a:ext cx="11893826" cy="318321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Szövegdoboz 6">
            <a:extLst>
              <a:ext uri="{FF2B5EF4-FFF2-40B4-BE49-F238E27FC236}">
                <a16:creationId xmlns:a16="http://schemas.microsoft.com/office/drawing/2014/main" id="{D9DF1B6E-C4DB-44EA-A3CA-C55FBC4E2334}"/>
              </a:ext>
            </a:extLst>
          </p:cNvPr>
          <p:cNvSpPr txBox="1"/>
          <p:nvPr/>
        </p:nvSpPr>
        <p:spPr>
          <a:xfrm>
            <a:off x="149087" y="5010931"/>
            <a:ext cx="11484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Előlegszámlák: </a:t>
            </a:r>
            <a:r>
              <a:rPr kumimoji="0" lang="hu-HU" sz="2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mivel a jelölések nem kötelező elemek az adatszolgáltatásban, fokozottan ügyelni kell az átvett adatok tartalmára, helyességére.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200" u="sng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Több előzményszámlára hivatkozó </a:t>
            </a:r>
            <a:r>
              <a:rPr lang="hu-HU" sz="2200" u="none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módosító, érvénytelenítő számlák feldolgozhatóak, de az előzményszámla automatikusan nem kerül kiválasztásra.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 Medium" panose="020B0503050203000203" pitchFamily="34" charset="0"/>
              <a:ea typeface="Roboto Mon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04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510747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Tételek rögzítése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498048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A tételek felvitele a &lt;Hozzáad&gt; funkciógombbal történik.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Ki kell tölteni a kontírozáshoz szükséges egyéb mezőket.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A &lt;Felvitel&gt; funkciógombbal beíródik a sor a tétellistába.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506A80-4DD5-44DB-9ADB-BBC284AC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2328868"/>
            <a:ext cx="11831701" cy="289600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4644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510747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Tételek rögzítése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498048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rögzített tételek – ha az értékein nem változtattunk – kapnak egy ‚RÖGZÍTETT’ jelölést.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tételek többször, és eltérő összegben is feldolgozhatóak, újak vihetőek fel, de a számla mentésekor ellenőrzés történik a bruttó végösszegre.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13985ED-62D3-42CC-BD91-7CA2333B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701777"/>
            <a:ext cx="11317357" cy="230247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71F0E6D-CB64-4606-82C0-EAD145AD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0" y="4195276"/>
            <a:ext cx="11317357" cy="2178113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170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510747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Tételek rögzítése 3.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700"/>
            <a:ext cx="8695282" cy="1498048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Ha az ellenőrzések nem jeleznek hibát, akkor a számla mentésre kerül, a felület pedig visszavált a 1211-es menüponthoz.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A számla státusza ‚Feldolgozott’.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FFD98C4-0692-40C3-9D49-A21A73DF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598796"/>
            <a:ext cx="11555896" cy="4788312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8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6139" cy="119269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Négy ellenőrzés mentéskor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89E60F0-2A7F-48B1-B5C6-7FDFD9D00B1E}"/>
              </a:ext>
            </a:extLst>
          </p:cNvPr>
          <p:cNvSpPr txBox="1">
            <a:spLocks/>
          </p:cNvSpPr>
          <p:nvPr/>
        </p:nvSpPr>
        <p:spPr>
          <a:xfrm>
            <a:off x="4025348" y="1"/>
            <a:ext cx="7981122" cy="1192696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 bejövő számlák új funkcióval történő érkeztetése miatt a mentéshez 4 új ellenőrzés került beépítésre.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6B4678DA-5719-4AF7-BF53-95361FDFB242}"/>
              </a:ext>
            </a:extLst>
          </p:cNvPr>
          <p:cNvSpPr/>
          <p:nvPr/>
        </p:nvSpPr>
        <p:spPr>
          <a:xfrm>
            <a:off x="128622" y="1337973"/>
            <a:ext cx="3320256" cy="1238374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Ha a dátumokat, számla sorszámát felülírjuk.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DCD625C2-89A8-49C8-AF39-80A642A0AB5C}"/>
              </a:ext>
            </a:extLst>
          </p:cNvPr>
          <p:cNvSpPr/>
          <p:nvPr/>
        </p:nvSpPr>
        <p:spPr>
          <a:xfrm>
            <a:off x="201509" y="4635445"/>
            <a:ext cx="4318548" cy="1769165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Bruttó végösszeg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TÖBB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, mint 100 Ft-tal eltér a NAV adatokból számolt/átvett bruttó értéktől.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3EB9AEC1-2B0E-447C-A58D-DFFD4C910472}"/>
              </a:ext>
            </a:extLst>
          </p:cNvPr>
          <p:cNvSpPr/>
          <p:nvPr/>
        </p:nvSpPr>
        <p:spPr>
          <a:xfrm>
            <a:off x="128622" y="2673729"/>
            <a:ext cx="4691856" cy="1769165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Bruttó végösszeg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KEVESEBB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, mint 100 Ft-tal eltér a NAV adatokból számolt/átvett bruttó értéktől.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B22D48B-3E06-42EC-82C6-CD896D69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68" y="1385556"/>
            <a:ext cx="8430802" cy="1190791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6E014DD-C2BC-4264-801B-D3D08255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184" y="3029973"/>
            <a:ext cx="7135286" cy="105667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DA74D3E-A774-4930-A68B-67FDB3712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284" y="5118238"/>
            <a:ext cx="7399186" cy="80568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8288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017643" y="250148"/>
            <a:ext cx="986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  <a:ea typeface="Roboto Mono" pitchFamily="2" charset="0"/>
              </a:rPr>
              <a:t>Partnereink számlaadat-szolgáltatásának tartalma meghatározza, hogy milyen adatokat kapunk, amikor lekérjük a bejövő számlákat a NAV rendszeréből.</a:t>
            </a:r>
            <a:endParaRPr lang="hu-HU" sz="2200" dirty="0">
              <a:solidFill>
                <a:srgbClr val="72F84B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Roboto Mono" pitchFamily="2" charset="0"/>
              </a:rPr>
              <a:t>Két</a:t>
            </a:r>
            <a:r>
              <a:rPr lang="hu-HU" sz="2200" dirty="0">
                <a:solidFill>
                  <a:prstClr val="white"/>
                </a:solidFill>
                <a:latin typeface="IBM Plex Sans" panose="020B0503050203000203" pitchFamily="34" charset="0"/>
                <a:ea typeface="Roboto Mono" pitchFamily="2" charset="0"/>
              </a:rPr>
              <a:t>, látszólag azonos tartalmú számláról is lehetséges eltérő adatszolgáltatást adni, ami miatt azt tapasztalhatjuk, hogy eltérő az érkező mezők kitöltöttsége.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" panose="020B0503050203000203" pitchFamily="34" charset="0"/>
                <a:ea typeface="Roboto Mono" pitchFamily="2" charset="0"/>
              </a:rPr>
              <a:t>Ha hibásnak véljük a lekérésben érkezett számla adatait, akkor a hibabejelentés előtt mindenképpen győzödjünk meg arról, hogy a NAV Online Számla rendszerben milyen tartalommal látjuk azt a számlát.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620078" cy="3503132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IBM Plex Sans" panose="020B0503050203000203" pitchFamily="34" charset="0"/>
              </a:rPr>
              <a:t>Fontos!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>
            <a:off x="1806126" y="224888"/>
            <a:ext cx="112126" cy="3055025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C1B6B4-EEC6-4BE0-BB17-7C57B8708512}"/>
              </a:ext>
            </a:extLst>
          </p:cNvPr>
          <p:cNvSpPr txBox="1">
            <a:spLocks/>
          </p:cNvSpPr>
          <p:nvPr/>
        </p:nvSpPr>
        <p:spPr>
          <a:xfrm>
            <a:off x="0" y="4124740"/>
            <a:ext cx="2584174" cy="125232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Felhasználói dokumentáció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5DCAF14-22E8-4C44-832B-D931396A5922}"/>
              </a:ext>
            </a:extLst>
          </p:cNvPr>
          <p:cNvSpPr/>
          <p:nvPr/>
        </p:nvSpPr>
        <p:spPr>
          <a:xfrm>
            <a:off x="2732259" y="4171950"/>
            <a:ext cx="104707" cy="1157908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4C552B6-573B-4002-9ACA-A32D0063585E}"/>
              </a:ext>
            </a:extLst>
          </p:cNvPr>
          <p:cNvSpPr/>
          <p:nvPr/>
        </p:nvSpPr>
        <p:spPr>
          <a:xfrm>
            <a:off x="2985051" y="4053630"/>
            <a:ext cx="8971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72F84B"/>
                </a:solidFill>
                <a:latin typeface="IBM Plex Sans" panose="020B0503050203000203" pitchFamily="34" charset="0"/>
              </a:rPr>
              <a:t>Menüpont dokumentáció: </a:t>
            </a:r>
            <a:r>
              <a:rPr lang="hu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(1211) Bejövő számla felvitel NAV adatok alapján</a:t>
            </a:r>
            <a:br>
              <a:rPr lang="hu-HU" sz="2000" dirty="0">
                <a:solidFill>
                  <a:schemeClr val="bg1"/>
                </a:solidFill>
                <a:latin typeface="IBM Plex Sans" panose="020B0503050203000203" pitchFamily="34" charset="0"/>
              </a:rPr>
            </a:br>
            <a:r>
              <a:rPr lang="hu-HU" sz="2000" dirty="0">
                <a:solidFill>
                  <a:srgbClr val="72F84B"/>
                </a:solidFill>
                <a:latin typeface="IBM Plex Sans" panose="020B0503050203000203" pitchFamily="34" charset="0"/>
              </a:rPr>
              <a:t>Segédletek 47. </a:t>
            </a:r>
            <a:r>
              <a:rPr lang="hu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NAV technikai felhasználó beállítása bejövő számlához</a:t>
            </a:r>
            <a:br>
              <a:rPr lang="hu-HU" sz="2000" dirty="0">
                <a:solidFill>
                  <a:srgbClr val="72F84B"/>
                </a:solidFill>
                <a:latin typeface="IBM Plex Sans" panose="020B0503050203000203" pitchFamily="34" charset="0"/>
              </a:rPr>
            </a:br>
            <a:r>
              <a:rPr lang="hu-HU" sz="2000" dirty="0">
                <a:solidFill>
                  <a:srgbClr val="72F84B"/>
                </a:solidFill>
                <a:latin typeface="IBM Plex Sans" panose="020B0503050203000203" pitchFamily="34" charset="0"/>
              </a:rPr>
              <a:t>Segédletek 48. </a:t>
            </a:r>
            <a:r>
              <a:rPr lang="hu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Bejövő számlák átvétele a NAV rendszeréből magyarázó mintapéldákkal</a:t>
            </a:r>
            <a:endParaRPr lang="hu-HU" sz="2000" b="0" i="0" dirty="0"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91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B12E9BC8-06C6-4B2E-A5C5-6FBF92A2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68" y="984738"/>
            <a:ext cx="3499339" cy="44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9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CFB9E44E-11C4-8D4F-B39C-785AFDEE79C1}"/>
              </a:ext>
            </a:extLst>
          </p:cNvPr>
          <p:cNvSpPr>
            <a:spLocks/>
          </p:cNvSpPr>
          <p:nvPr/>
        </p:nvSpPr>
        <p:spPr bwMode="auto">
          <a:xfrm>
            <a:off x="3691896" y="2875003"/>
            <a:ext cx="480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hu-HU" dirty="0">
                <a:solidFill>
                  <a:srgbClr val="72F84B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Köszönöm a figyelmet!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5A3AB-2B78-0046-A61D-597731AD2B11}"/>
              </a:ext>
            </a:extLst>
          </p:cNvPr>
          <p:cNvSpPr txBox="1"/>
          <p:nvPr/>
        </p:nvSpPr>
        <p:spPr>
          <a:xfrm>
            <a:off x="4550331" y="3714750"/>
            <a:ext cx="316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1000" dirty="0">
                <a:latin typeface="IBM Plex Sans" panose="020B0503050203000203" pitchFamily="34" charset="0"/>
              </a:rPr>
              <a:t>www.idomsoft.hu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8CDF8B-A2F3-E34E-B3EE-1A6F718A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58" y="6311220"/>
            <a:ext cx="1224484" cy="2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0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3000375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lvl="0" algn="ctr">
              <a:defRPr/>
            </a:pPr>
            <a:r>
              <a:rPr lang="hu-HU" sz="3600" dirty="0">
                <a:solidFill>
                  <a:schemeClr val="bg1"/>
                </a:solidFill>
                <a:latin typeface="IBM Plex Sans" panose="020B0503050203000203" pitchFamily="34" charset="0"/>
              </a:rPr>
              <a:t>Hová kerülnek a számlák lekéréskor?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8D5E43-0742-4574-ACFD-2BEE912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45" y="250148"/>
            <a:ext cx="7647480" cy="385321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BB4AC53-CD72-4DF8-A213-876995D9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230217"/>
            <a:ext cx="7377553" cy="30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3495675" y="250148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Az engedélyezés központilag történik, felhasználói szinten nem módosítható. Mindenkinek teljes körű használat került beállításra.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72F84B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menüpont rendelkezésre áll, de a funkció használata nem kötelező.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  <a:cs typeface="+mn-cs"/>
              </a:rPr>
              <a:t>A számlák feldolgozása nélkül, csak ellenőrzési, tervezési céllal is használható.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2927804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Beérkező számlák letöltésének engedélyezése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C123E8-D23D-4F06-8204-92CD93D954CC}"/>
              </a:ext>
            </a:extLst>
          </p:cNvPr>
          <p:cNvSpPr/>
          <p:nvPr/>
        </p:nvSpPr>
        <p:spPr>
          <a:xfrm>
            <a:off x="3207544" y="250148"/>
            <a:ext cx="106361" cy="2522869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C1B6B4-EEC6-4BE0-BB17-7C57B8708512}"/>
              </a:ext>
            </a:extLst>
          </p:cNvPr>
          <p:cNvSpPr txBox="1">
            <a:spLocks/>
          </p:cNvSpPr>
          <p:nvPr/>
        </p:nvSpPr>
        <p:spPr>
          <a:xfrm>
            <a:off x="0" y="3143573"/>
            <a:ext cx="3048000" cy="3400102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Technikai felhasználó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5DCAF14-22E8-4C44-832B-D931396A5922}"/>
              </a:ext>
            </a:extLst>
          </p:cNvPr>
          <p:cNvSpPr/>
          <p:nvPr/>
        </p:nvSpPr>
        <p:spPr>
          <a:xfrm>
            <a:off x="3216274" y="3143573"/>
            <a:ext cx="106361" cy="3276275"/>
          </a:xfrm>
          <a:prstGeom prst="rect">
            <a:avLst/>
          </a:prstGeom>
          <a:solidFill>
            <a:srgbClr val="70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zövegdoboz 6">
            <a:extLst>
              <a:ext uri="{FF2B5EF4-FFF2-40B4-BE49-F238E27FC236}">
                <a16:creationId xmlns:a16="http://schemas.microsoft.com/office/drawing/2014/main" id="{89695D0E-0009-4F45-99AF-CC841EFE0A09}"/>
              </a:ext>
            </a:extLst>
          </p:cNvPr>
          <p:cNvSpPr txBox="1"/>
          <p:nvPr/>
        </p:nvSpPr>
        <p:spPr>
          <a:xfrm>
            <a:off x="3473449" y="3143573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503050203000203" pitchFamily="34" charset="0"/>
                <a:ea typeface="Roboto Mono" pitchFamily="2" charset="0"/>
              </a:defRPr>
            </a:lvl1pPr>
          </a:lstStyle>
          <a:p>
            <a:r>
              <a:rPr lang="hu-HU" dirty="0">
                <a:solidFill>
                  <a:srgbClr val="72F84B"/>
                </a:solidFill>
              </a:rPr>
              <a:t>Ha nincs, a funkció nem használható!</a:t>
            </a:r>
          </a:p>
          <a:p>
            <a:r>
              <a:rPr lang="hu-HU" dirty="0"/>
              <a:t>Létrehozása a NAV Online Számla rendszerben történik.</a:t>
            </a:r>
          </a:p>
          <a:p>
            <a:r>
              <a:rPr lang="hu-HU" dirty="0"/>
              <a:t>A képviseletre jogosult, mint elsődleges felhasználó hozza  létre.</a:t>
            </a:r>
          </a:p>
          <a:p>
            <a:r>
              <a:rPr lang="hu-HU" dirty="0">
                <a:solidFill>
                  <a:srgbClr val="72F84B"/>
                </a:solidFill>
              </a:rPr>
              <a:t>A bejövő számlák lekéréséhez a 221-es menüpontban a kimenő számlázáshoz beállított technikai felhasználót használja a rendszer. </a:t>
            </a:r>
            <a:r>
              <a:rPr lang="hu-HU" b="1" u="sng" dirty="0">
                <a:solidFill>
                  <a:srgbClr val="3B3E35"/>
                </a:solidFill>
              </a:rPr>
              <a:t>Újat létrehozni NEM KELL!</a:t>
            </a:r>
          </a:p>
          <a:p>
            <a:r>
              <a:rPr lang="hu-HU" dirty="0"/>
              <a:t>Jogosultság ellenőrzése szükséges!</a:t>
            </a:r>
          </a:p>
        </p:txBody>
      </p:sp>
    </p:spTree>
    <p:extLst>
      <p:ext uri="{BB962C8B-B14F-4D97-AF65-F5344CB8AC3E}">
        <p14:creationId xmlns:p14="http://schemas.microsoft.com/office/powerpoint/2010/main" val="30645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BM Plex Sans" panose="020B0503050203000203" pitchFamily="34" charset="0"/>
              </a:rPr>
              <a:t>A funkció elérhetőségének hibaüzenetei 1.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0"/>
            <a:ext cx="8695282" cy="1623389"/>
          </a:xfrm>
          <a:prstGeom prst="rect">
            <a:avLst/>
          </a:prstGeom>
          <a:solidFill>
            <a:srgbClr val="D8FBD2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hu-HU" sz="2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Ha a funkció egésze nem elérhető: nem lehet a menüpontot megnyitni.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hu-HU" sz="2000" dirty="0">
              <a:solidFill>
                <a:prstClr val="black"/>
              </a:solidFill>
              <a:latin typeface="IBM Plex Sans" panose="020B050305020300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Részleges elérhetőség esetén a feldolgozó gombok nem jelennek meg </a:t>
            </a:r>
            <a:r>
              <a:rPr lang="hu-HU" sz="2000" i="1" dirty="0">
                <a:solidFill>
                  <a:prstClr val="black"/>
                </a:solidFill>
                <a:latin typeface="IBM Plex Sans" panose="020B0503050203000203" pitchFamily="34" charset="0"/>
              </a:rPr>
              <a:t>(vannak kivételek, pl. számla kizárás esete)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.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73AF67C-1B39-44C3-855F-6F0AC8918F70}"/>
              </a:ext>
            </a:extLst>
          </p:cNvPr>
          <p:cNvSpPr/>
          <p:nvPr/>
        </p:nvSpPr>
        <p:spPr>
          <a:xfrm>
            <a:off x="238540" y="1733983"/>
            <a:ext cx="2425148" cy="1113183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IBM Plex Sans" panose="020B0503050203000203" pitchFamily="34" charset="0"/>
              </a:rPr>
              <a:t>Ha a teljes funkció nem elérhető: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D1DF1F8-2789-49A4-AF09-5FFB3808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16" y="1779871"/>
            <a:ext cx="6428435" cy="101836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7E602580-D442-48FF-A532-B76BF8F026D9}"/>
              </a:ext>
            </a:extLst>
          </p:cNvPr>
          <p:cNvSpPr txBox="1">
            <a:spLocks/>
          </p:cNvSpPr>
          <p:nvPr/>
        </p:nvSpPr>
        <p:spPr>
          <a:xfrm>
            <a:off x="9436979" y="1779871"/>
            <a:ext cx="2525996" cy="1018366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latin typeface="IBM Plex Sans" panose="020B0503050203000203" pitchFamily="34" charset="0"/>
              </a:rPr>
              <a:t>A hiba bejelentése szükséges.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211E5798-B9EE-464F-881B-B92703AD36AD}"/>
              </a:ext>
            </a:extLst>
          </p:cNvPr>
          <p:cNvSpPr/>
          <p:nvPr/>
        </p:nvSpPr>
        <p:spPr>
          <a:xfrm>
            <a:off x="238540" y="2897652"/>
            <a:ext cx="2425148" cy="1922826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IBM Plex Sans" panose="020B0503050203000203" pitchFamily="34" charset="0"/>
              </a:rPr>
              <a:t>Ha csak lekérni lehet a számlákat, feldolgozni nem: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AF22520-3512-437B-AEDA-674DE0B5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15" y="4728004"/>
            <a:ext cx="9099010" cy="165645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7A527CE-7921-4F3E-90CD-BB14DE222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16" y="3040959"/>
            <a:ext cx="9099009" cy="155371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E6C11231-9D2D-4D4E-BDA5-B4C8F27CF79E}"/>
              </a:ext>
            </a:extLst>
          </p:cNvPr>
          <p:cNvSpPr/>
          <p:nvPr/>
        </p:nvSpPr>
        <p:spPr>
          <a:xfrm>
            <a:off x="238540" y="4882165"/>
            <a:ext cx="2425148" cy="1348135"/>
          </a:xfrm>
          <a:prstGeom prst="rightArrow">
            <a:avLst/>
          </a:prstGeom>
          <a:solidFill>
            <a:srgbClr val="72F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IBM Plex Sans" panose="020B0503050203000203" pitchFamily="34" charset="0"/>
              </a:rPr>
              <a:t>Teljes funkció esetén:</a:t>
            </a:r>
          </a:p>
        </p:txBody>
      </p:sp>
    </p:spTree>
    <p:extLst>
      <p:ext uri="{BB962C8B-B14F-4D97-AF65-F5344CB8AC3E}">
        <p14:creationId xmlns:p14="http://schemas.microsoft.com/office/powerpoint/2010/main" val="125139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A funkció elérhetőségének hibaüzenetei 2.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623389"/>
          </a:xfrm>
          <a:prstGeom prst="rect">
            <a:avLst/>
          </a:prstGeom>
          <a:solidFill>
            <a:srgbClr val="D8FBD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Hiányoznak a technikai felhasználó adatai a 221-es menüpontban.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73AF67C-1B39-44C3-855F-6F0AC8918F70}"/>
              </a:ext>
            </a:extLst>
          </p:cNvPr>
          <p:cNvSpPr/>
          <p:nvPr/>
        </p:nvSpPr>
        <p:spPr>
          <a:xfrm>
            <a:off x="238540" y="1733983"/>
            <a:ext cx="2425148" cy="1113183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</a:rPr>
              <a:t>221-es menüpont: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211E5798-B9EE-464F-881B-B92703AD36AD}"/>
              </a:ext>
            </a:extLst>
          </p:cNvPr>
          <p:cNvSpPr/>
          <p:nvPr/>
        </p:nvSpPr>
        <p:spPr>
          <a:xfrm>
            <a:off x="238540" y="2897652"/>
            <a:ext cx="2425148" cy="1922826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</a:rPr>
              <a:t>Hibaüzenet a 1211-es menüpontban: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4A49AB8-4EF9-4A91-9CEE-2FE2ECA0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16" y="1827849"/>
            <a:ext cx="8049748" cy="101931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AC19E353-3583-4B1C-B760-CCD733587398}"/>
              </a:ext>
            </a:extLst>
          </p:cNvPr>
          <p:cNvSpPr txBox="1">
            <a:spLocks/>
          </p:cNvSpPr>
          <p:nvPr/>
        </p:nvSpPr>
        <p:spPr>
          <a:xfrm>
            <a:off x="77657" y="4870964"/>
            <a:ext cx="11998386" cy="1623389"/>
          </a:xfrm>
          <a:prstGeom prst="rect">
            <a:avLst/>
          </a:prstGeom>
          <a:solidFill>
            <a:srgbClr val="D8FBD2"/>
          </a:solidFill>
          <a:ln>
            <a:noFill/>
            <a:round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MEGOLDÁS: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Technikai felhasználó létrehozása a NAV Online Számla rendszerben, majd az adatainak megadása a 221-es menüpontban.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Ha már korábban létrehozásra került, akkor a 4 mező </a:t>
            </a: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kitöltése az értékekkel.</a:t>
            </a:r>
            <a:endParaRPr kumimoji="0" lang="hu-H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kumimoji="0" lang="hu-HU" sz="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11CA4E3-C358-4469-A77A-DED4FC161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057" y="3006233"/>
            <a:ext cx="9242986" cy="170566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048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E24BA875-43A9-4ED3-9E05-94C84AB12F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3496718" cy="1623388"/>
          </a:xfrm>
          <a:prstGeom prst="rect">
            <a:avLst/>
          </a:prstGeom>
          <a:solidFill>
            <a:srgbClr val="4066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>
                <a:solidFill>
                  <a:schemeClr val="bg1"/>
                </a:solidFill>
                <a:latin typeface="IBM Plex Sans" panose="020B0503050203000203" pitchFamily="34" charset="0"/>
              </a:rPr>
              <a:t>A funkció elérhetőségének hibaüzenetei 3.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42572B31-A1F6-44E5-AECD-AC43ADFDE034}"/>
              </a:ext>
            </a:extLst>
          </p:cNvPr>
          <p:cNvSpPr txBox="1">
            <a:spLocks/>
          </p:cNvSpPr>
          <p:nvPr/>
        </p:nvSpPr>
        <p:spPr>
          <a:xfrm>
            <a:off x="3496718" y="12699"/>
            <a:ext cx="8695282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Nem megfelelő a technikai felhasználó jogosultsága.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81C4303-7BD6-485B-A5C8-9638040E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42" y="3594032"/>
            <a:ext cx="6773318" cy="282080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BA50FC7-D68A-48A5-90F5-A94FCE677F4E}"/>
              </a:ext>
            </a:extLst>
          </p:cNvPr>
          <p:cNvSpPr txBox="1">
            <a:spLocks/>
          </p:cNvSpPr>
          <p:nvPr/>
        </p:nvSpPr>
        <p:spPr>
          <a:xfrm>
            <a:off x="97535" y="4791451"/>
            <a:ext cx="4126595" cy="1623389"/>
          </a:xfrm>
          <a:prstGeom prst="rect">
            <a:avLst/>
          </a:prstGeom>
          <a:solidFill>
            <a:srgbClr val="D8FBD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MEGOLDÁS: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IBM Plex Sans" panose="020B0503050203000203" pitchFamily="34" charset="0"/>
              </a:rPr>
              <a:t>Technikai felhasználó jogosultságának helyes beállítása a NAV Online Számla rendszerben.</a:t>
            </a:r>
            <a:endParaRPr kumimoji="0" lang="hu-H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kumimoji="0" lang="hu-HU" sz="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738B6958-28B5-4C0F-A45F-B891D3DA3351}"/>
              </a:ext>
            </a:extLst>
          </p:cNvPr>
          <p:cNvSpPr/>
          <p:nvPr/>
        </p:nvSpPr>
        <p:spPr>
          <a:xfrm>
            <a:off x="934278" y="3557601"/>
            <a:ext cx="3955776" cy="1113183"/>
          </a:xfrm>
          <a:prstGeom prst="rightArrow">
            <a:avLst/>
          </a:prstGeom>
          <a:solidFill>
            <a:srgbClr val="4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</a:rPr>
              <a:t>Jogosultság helyes beállítása: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2E103B5-C45F-4A1A-BBCE-A8A39A50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56755"/>
            <a:ext cx="11724861" cy="160751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429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2400</Words>
  <Application>Microsoft Office PowerPoint</Application>
  <PresentationFormat>Szélesvásznú</PresentationFormat>
  <Paragraphs>300</Paragraphs>
  <Slides>47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7" baseType="lpstr">
      <vt:lpstr>Arial</vt:lpstr>
      <vt:lpstr>Bebas Neue</vt:lpstr>
      <vt:lpstr>Calibri</vt:lpstr>
      <vt:lpstr>Calibri Light</vt:lpstr>
      <vt:lpstr>IBM Plex Sans</vt:lpstr>
      <vt:lpstr>IBM Plex Sans Medium</vt:lpstr>
      <vt:lpstr>Montserrat</vt:lpstr>
      <vt:lpstr>Roboto Mono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2022-01-24T08:30:57Z</dcterms:created>
  <dcterms:modified xsi:type="dcterms:W3CDTF">2022-01-24T08:31:28Z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