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83" r:id="rId2"/>
    <p:sldId id="321" r:id="rId3"/>
    <p:sldId id="323" r:id="rId4"/>
    <p:sldId id="291" r:id="rId5"/>
    <p:sldId id="315" r:id="rId6"/>
    <p:sldId id="314" r:id="rId7"/>
    <p:sldId id="319" r:id="rId8"/>
    <p:sldId id="317" r:id="rId9"/>
    <p:sldId id="322" r:id="rId10"/>
    <p:sldId id="318" r:id="rId11"/>
    <p:sldId id="320" r:id="rId12"/>
    <p:sldId id="325" r:id="rId13"/>
    <p:sldId id="331" r:id="rId14"/>
    <p:sldId id="330" r:id="rId15"/>
    <p:sldId id="332" r:id="rId16"/>
    <p:sldId id="334" r:id="rId17"/>
    <p:sldId id="333" r:id="rId18"/>
    <p:sldId id="335" r:id="rId19"/>
    <p:sldId id="336" r:id="rId20"/>
    <p:sldId id="261" r:id="rId21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C7"/>
    <a:srgbClr val="08B7A3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99" d="100"/>
          <a:sy n="99" d="100"/>
        </p:scale>
        <p:origin x="235" y="7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682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22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70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203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796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97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246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6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200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8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90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74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62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52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506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12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54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2022. 02. 04.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083459"/>
              <a:ext cx="9419027" cy="29546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Gazdálkodási szakrendszer szakmai napja</a:t>
              </a:r>
            </a:p>
            <a:p>
              <a:endParaRPr lang="hu-HU" sz="36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Előző évi követeléshez, kötelezettséghez</a:t>
              </a: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tárgyévi visszatérülés</a:t>
              </a:r>
            </a:p>
            <a:p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647695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2020. október 26.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kiadásból visszatérülés I. variáció</a:t>
            </a:r>
          </a:p>
          <a:p>
            <a:pPr marL="0" indent="0">
              <a:buNone/>
            </a:pPr>
            <a:r>
              <a:rPr lang="hu-HU" dirty="0"/>
              <a:t>A 112 mp-ban követelés (bevételi jogcím) felvitele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0D3E91D-7738-43B8-95E3-B358FDFD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85" y="2454068"/>
            <a:ext cx="10875121" cy="3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7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Negatív összegű bejövő számla érkeztetése a 121 </a:t>
            </a:r>
            <a:r>
              <a:rPr lang="hu-HU" dirty="0" err="1"/>
              <a:t>mp-ben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&lt;Követelés&gt; funkciót kell indítani mindenképpen, mert a gyorskereső mező ilyenkor nem használható. A számlát negatív előjellel kell berögzíteni.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Ellenkező esetben a rögzítés nem lehetséges.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4CE93D0-095D-4A80-8AA4-9319265C7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9" y="2086326"/>
            <a:ext cx="9129551" cy="830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4A65DB0-8F46-40FF-93FF-24C6546A5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79" y="3897124"/>
            <a:ext cx="11267642" cy="129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8E6CFC2-1FB5-41D3-A1C0-960E0CF1B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45" y="5444795"/>
            <a:ext cx="4267570" cy="655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68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225725"/>
            <a:ext cx="11267642" cy="495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Helyes számlarögzítés: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számla kontírozása a 1370 </a:t>
            </a:r>
            <a:r>
              <a:rPr lang="hu-HU" dirty="0" err="1"/>
              <a:t>mp-ben</a:t>
            </a:r>
            <a:r>
              <a:rPr lang="hu-HU" dirty="0"/>
              <a:t> történik.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26F805-1551-4CC0-AB3D-BB3730B7C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242" y="1691518"/>
            <a:ext cx="10026856" cy="106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A1748B9-1E5E-403C-8CBE-3079FB418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299" y="2940600"/>
            <a:ext cx="2418040" cy="122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811EAF7-4413-4D5F-8275-E86442CBC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451" y="4351694"/>
            <a:ext cx="10352370" cy="196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532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225725"/>
            <a:ext cx="11267642" cy="495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Banki összevezetés</a:t>
            </a:r>
          </a:p>
          <a:p>
            <a:pPr marL="0" indent="0">
              <a:buNone/>
            </a:pPr>
            <a:r>
              <a:rPr lang="hu-HU" dirty="0"/>
              <a:t>Utalványrendelet összevezetése előtt az utalványrendelet igazolni kell, mert bejövő számlához kapcsolódik.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7F4B89E-2E72-4364-AD9A-28D629F79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0" y="2821208"/>
            <a:ext cx="6511440" cy="209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14FBF6E-3702-4324-9144-CCF91D07C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289" y="4480420"/>
            <a:ext cx="6159531" cy="180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DF68266-2557-450F-A967-75A10AB56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308" y="2217315"/>
            <a:ext cx="4756202" cy="173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447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291907"/>
            <a:ext cx="11267642" cy="488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számla háttérszíne nem változik zöldre, de ezt figyelmen kívül kell hagyni.</a:t>
            </a:r>
          </a:p>
          <a:p>
            <a:pPr marL="0" indent="0">
              <a:buNone/>
            </a:pPr>
            <a:r>
              <a:rPr lang="hu-HU" dirty="0"/>
              <a:t> A véglegesítés lehetséges így is.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9052 </a:t>
            </a:r>
            <a:r>
              <a:rPr lang="hu-HU" dirty="0" err="1"/>
              <a:t>mp-ből</a:t>
            </a:r>
            <a:r>
              <a:rPr lang="hu-HU" dirty="0"/>
              <a:t> lehetséges a számla átadása</a:t>
            </a:r>
          </a:p>
          <a:p>
            <a:pPr marL="0" indent="0">
              <a:buNone/>
            </a:pPr>
            <a:r>
              <a:rPr lang="hu-HU" dirty="0"/>
              <a:t> az ÁFA bevallásba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0E027B-ECDF-44B6-880F-7554E99F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374" y="1753756"/>
            <a:ext cx="3785446" cy="241749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E675BC8-A422-4183-83DB-21D32154A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039" y="4416903"/>
            <a:ext cx="8407781" cy="18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kiadásból visszatérülés 2. variáció</a:t>
            </a:r>
          </a:p>
          <a:p>
            <a:pPr marL="0" indent="0">
              <a:buNone/>
            </a:pPr>
            <a:r>
              <a:rPr lang="hu-HU" sz="1400" dirty="0"/>
              <a:t>1. 121 mp – belső bizonylat felvitele (a mínuszos számla </a:t>
            </a:r>
            <a:r>
              <a:rPr lang="hu-HU" sz="1400" dirty="0" err="1"/>
              <a:t>plusszos</a:t>
            </a:r>
            <a:r>
              <a:rPr lang="hu-HU" sz="1400" dirty="0"/>
              <a:t> párjának rögzítése. Egyedüli eltérés a visszaigényelhetőségi jelben lesz, ugyanis itt a vissza nem igénylehető ÁFA kategóriát használjuk, így az ÁFA bevallás adatai nem módosulnak és a belső bizonylat sem kerül az M űrlapra</a:t>
            </a:r>
            <a:r>
              <a:rPr lang="hu-HU" dirty="0"/>
              <a:t>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9B80B-28FC-4C82-B513-894B5581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2" y="2704449"/>
            <a:ext cx="10766156" cy="37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1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kiadásból visszatérülés 2. variáció</a:t>
            </a:r>
          </a:p>
          <a:p>
            <a:pPr marL="0" indent="0">
              <a:buNone/>
            </a:pPr>
            <a:r>
              <a:rPr lang="hu-HU" sz="1400" dirty="0"/>
              <a:t>2. 123 mp – számla teljesítés igazolása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84A4AE-22DD-4F83-B8CB-B5BF53BC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6" y="2318346"/>
            <a:ext cx="11135346" cy="2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15" y="1317364"/>
            <a:ext cx="11267642" cy="459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kiadásból visszatérülés 2. variáció</a:t>
            </a:r>
          </a:p>
          <a:p>
            <a:pPr marL="0" indent="0">
              <a:buNone/>
            </a:pPr>
            <a:r>
              <a:rPr lang="hu-HU" sz="1400" dirty="0"/>
              <a:t>3. 1230 </a:t>
            </a:r>
            <a:r>
              <a:rPr lang="hu-HU" sz="1400" dirty="0" err="1"/>
              <a:t>mp-ben</a:t>
            </a:r>
            <a:r>
              <a:rPr lang="hu-HU" sz="1400" dirty="0"/>
              <a:t> a belső bizonylat kontírozása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D8CC5A-E2CD-490A-A7D1-E0D5C947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5" y="2109900"/>
            <a:ext cx="11267642" cy="18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E8875B7-B53A-46C3-9121-7449E655E801}"/>
              </a:ext>
            </a:extLst>
          </p:cNvPr>
          <p:cNvSpPr/>
          <p:nvPr/>
        </p:nvSpPr>
        <p:spPr>
          <a:xfrm>
            <a:off x="311916" y="4177085"/>
            <a:ext cx="155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Véglegesítés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9975777-FB70-4EE4-9B83-2B2138CE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13" y="4049510"/>
            <a:ext cx="8083843" cy="25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8FE3E2E2-5626-4A27-872C-2E8A7D4411AD}"/>
              </a:ext>
            </a:extLst>
          </p:cNvPr>
          <p:cNvSpPr/>
          <p:nvPr/>
        </p:nvSpPr>
        <p:spPr>
          <a:xfrm>
            <a:off x="352612" y="5913492"/>
            <a:ext cx="2996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Ezzel a kiadások közül már lenullázásra került a számla</a:t>
            </a:r>
          </a:p>
        </p:txBody>
      </p:sp>
    </p:spTree>
    <p:extLst>
      <p:ext uri="{BB962C8B-B14F-4D97-AF65-F5344CB8AC3E}">
        <p14:creationId xmlns:p14="http://schemas.microsoft.com/office/powerpoint/2010/main" val="297803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kiadásból visszatérülés 2. variáció</a:t>
            </a:r>
          </a:p>
          <a:p>
            <a:pPr marL="0" indent="0">
              <a:buNone/>
            </a:pPr>
            <a:r>
              <a:rPr lang="hu-HU" sz="1800" dirty="0"/>
              <a:t>4. A 112 mp-ban a bruttó összegről hozzunk létre egy követelést (bevételi jogcím)</a:t>
            </a:r>
            <a:br>
              <a:rPr lang="hu-HU" sz="1800" dirty="0"/>
            </a:br>
            <a:r>
              <a:rPr lang="hu-HU" sz="1800" dirty="0"/>
              <a:t>5. A 1421 </a:t>
            </a:r>
            <a:r>
              <a:rPr lang="hu-HU" sz="1800" dirty="0" err="1"/>
              <a:t>mp-ben</a:t>
            </a:r>
            <a:r>
              <a:rPr lang="hu-HU" sz="1800" dirty="0"/>
              <a:t> ehhez a követeléshez készítsünk el egy bizonylatot</a:t>
            </a:r>
          </a:p>
          <a:p>
            <a:pPr marL="0" indent="0">
              <a:buNone/>
            </a:pPr>
            <a:endParaRPr lang="hu-HU" sz="14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3808552-6FEA-4023-BFCF-6B5CFE5A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2" y="2847470"/>
            <a:ext cx="11195129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4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kiadásból visszatérülés 2. variáció</a:t>
            </a:r>
          </a:p>
          <a:p>
            <a:pPr marL="0" indent="0">
              <a:buNone/>
            </a:pPr>
            <a:r>
              <a:rPr lang="hu-HU" sz="1400" dirty="0"/>
              <a:t>A kontírozás teljes egésze történhet ÁFA hatályán kívüli ÁFA kategóriára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3D76FB-9B5F-42F5-B7AB-EE718D27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9" y="2238807"/>
            <a:ext cx="11267642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94E56DC3-CDCB-41DD-8C65-5BCC2A873099}"/>
              </a:ext>
            </a:extLst>
          </p:cNvPr>
          <p:cNvSpPr/>
          <p:nvPr/>
        </p:nvSpPr>
        <p:spPr>
          <a:xfrm>
            <a:off x="462178" y="3863149"/>
            <a:ext cx="266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bizonylat véglegesítése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56F68C1-57E5-457D-85CB-D321489D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90" y="3790957"/>
            <a:ext cx="7522031" cy="28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B940819B-7E3C-4999-AA24-3B958E4CB342}"/>
              </a:ext>
            </a:extLst>
          </p:cNvPr>
          <p:cNvSpPr/>
          <p:nvPr/>
        </p:nvSpPr>
        <p:spPr>
          <a:xfrm>
            <a:off x="462178" y="4380272"/>
            <a:ext cx="3660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belső számla és a bizonylat utalványrendeletének könyvelése 4959 főkönyvvel szemben történik.</a:t>
            </a:r>
          </a:p>
        </p:txBody>
      </p:sp>
    </p:spTree>
    <p:extLst>
      <p:ext uri="{BB962C8B-B14F-4D97-AF65-F5344CB8AC3E}">
        <p14:creationId xmlns:p14="http://schemas.microsoft.com/office/powerpoint/2010/main" val="185221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Jogszabályok</a:t>
            </a:r>
          </a:p>
          <a:p>
            <a:pPr marL="0" indent="0">
              <a:buNone/>
            </a:pPr>
            <a:r>
              <a:rPr lang="hu-HU" dirty="0"/>
              <a:t>4/2013. (I. 11.) Korm. rendelet - az államháztartás számviteléről</a:t>
            </a:r>
          </a:p>
          <a:p>
            <a:pPr marL="0" indent="0">
              <a:buNone/>
            </a:pPr>
            <a:r>
              <a:rPr lang="hu-HU" dirty="0"/>
              <a:t>IV. FEJEZET - A KÖNYVVEZETÉS SZABÁLYAI fejezet  18. A költségvetési könyvvezetés szóló rész</a:t>
            </a:r>
          </a:p>
          <a:p>
            <a:pPr marL="0" indent="0">
              <a:buNone/>
            </a:pPr>
            <a:r>
              <a:rPr lang="hu-HU" dirty="0"/>
              <a:t>40. § (5) *  A költségvetési könyvvezetés során a költségvetési évben nyilvántartásba vett visszatérítendő támogatások, kölcsönök és a finanszírozási bevételek és kiadások, valamint az előző években nyilvántartásba vett (2) bekezdés szerinti költségvetési bevételek és kiadások visszatérülését - ideértve a tévesen elszámolt költségvetési bevételeket és kiadásokat is - a </a:t>
            </a:r>
            <a:r>
              <a:rPr lang="hu-HU" u="sng" dirty="0"/>
              <a:t>15. mellékletben </a:t>
            </a:r>
            <a:r>
              <a:rPr lang="hu-HU" dirty="0"/>
              <a:t>az adott bevétel vagy kiadás visszatérítésének nyilvántartásba vételére rendelt rovaton kell nyilvántartásba venni.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38/2013. (IX. 19.) NGM rendelet - az államháztartásban felmerülő egyes gyakoribb gazdasági események kötelező elszámolási módjáról</a:t>
            </a:r>
          </a:p>
          <a:p>
            <a:pPr marL="0" indent="0">
              <a:buNone/>
            </a:pPr>
            <a:r>
              <a:rPr lang="hu-HU" dirty="0"/>
              <a:t>XII. FEJEZET - EGYÉB GAZDASÁGI ESEMÉNYEK ELSZÁMOLÁSAI</a:t>
            </a:r>
          </a:p>
          <a:p>
            <a:pPr marL="0" indent="0">
              <a:buNone/>
            </a:pPr>
            <a:r>
              <a:rPr lang="hu-HU" dirty="0"/>
              <a:t>Q) *  A tévesen, hibásan nyilvántartásba vett, teljesített költségvetési bevételeknek és kiadásoknak a költségvetési évet követően történő elszámolása a közhatalmi bevételek kivételével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15. Melléklet – I. Egységes rovatrend a költségvetési és finanszírozási bevételekhez, kiadásokhoz</a:t>
            </a:r>
          </a:p>
          <a:p>
            <a:pPr marL="0" indent="0">
              <a:buNone/>
            </a:pPr>
            <a:r>
              <a:rPr lang="hu-HU" dirty="0"/>
              <a:t>K355. Egyéb dologi kiadások</a:t>
            </a:r>
          </a:p>
          <a:p>
            <a:pPr marL="0" indent="0">
              <a:buNone/>
            </a:pPr>
            <a:r>
              <a:rPr lang="hu-HU" dirty="0"/>
              <a:t>b) a működési bevételek között elszámolt bevételek bármely okból, a bevétel elszámolását követő években történő visszafizetését,</a:t>
            </a:r>
          </a:p>
          <a:p>
            <a:pPr marL="0" indent="0">
              <a:buNone/>
            </a:pPr>
            <a:r>
              <a:rPr lang="hu-HU" dirty="0"/>
              <a:t>K89. Egyéb felhalmozási célú támogatások államháztartáson kívülre * </a:t>
            </a:r>
          </a:p>
          <a:p>
            <a:pPr marL="0" indent="0">
              <a:buNone/>
            </a:pPr>
            <a:r>
              <a:rPr lang="hu-HU" dirty="0"/>
              <a:t>b) *  az Európai Unión kívüli államháztartáson kívüli szervezetektől, személyektől felhalmozási célú átvett pénzeszközként, továbbá bármely szervezettől, személytől felhalmozási bevételként kapott bevételek bármely okból, a bevétel elszámolását követő években történő visszafizetését.</a:t>
            </a:r>
          </a:p>
          <a:p>
            <a:pPr marL="0" indent="0">
              <a:buNone/>
            </a:pPr>
            <a:r>
              <a:rPr lang="hu-HU" dirty="0"/>
              <a:t>B411. *  Egyéb működési bevételek * </a:t>
            </a:r>
          </a:p>
          <a:p>
            <a:pPr marL="0" indent="0">
              <a:buNone/>
            </a:pPr>
            <a:r>
              <a:rPr lang="hu-HU" dirty="0"/>
              <a:t>k) *  a személyi juttatások, a munkaadókat terhelő járulékok és szociális hozzájárulási adó, a dologi kiadások, valamint a beruházások és a felújítások esetén a kiadás elszámolását követő években történő visszatérítéseit, a pénztártöbbletet.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Előző évi kimenő számla tárgyévi helyesbítése</a:t>
            </a:r>
          </a:p>
          <a:p>
            <a:pPr marL="0" indent="0">
              <a:buNone/>
            </a:pPr>
            <a:r>
              <a:rPr lang="hu-HU" dirty="0"/>
              <a:t>A 1319 mp-ban ez előző évi számla kiválasztása</a:t>
            </a:r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DFDE948-2A45-4E4E-A825-FDAAA5C51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487" y="1605977"/>
            <a:ext cx="4145324" cy="277144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96C857B-D6D4-451E-9D06-AA1FB199C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30" y="3291532"/>
            <a:ext cx="8967868" cy="32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0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Kimenő számla lekapcsolása csak az utalványrendelet által a 1501 </a:t>
            </a:r>
            <a:r>
              <a:rPr lang="hu-HU" dirty="0" err="1"/>
              <a:t>mp-ben</a:t>
            </a:r>
            <a:r>
              <a:rPr lang="hu-HU" dirty="0"/>
              <a:t> lehetséges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feleslegessé vált utalványrendelet</a:t>
            </a:r>
          </a:p>
          <a:p>
            <a:pPr marL="0" indent="0">
              <a:buNone/>
            </a:pPr>
            <a:r>
              <a:rPr lang="hu-HU" dirty="0"/>
              <a:t> inaktiválása a 1512 mp-ban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35D65FD-7383-4C8E-ACEA-3ECFCFE0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14" y="1924039"/>
            <a:ext cx="6193087" cy="250837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7A500DC-CD29-46AC-9EBC-294336C28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33" y="3679774"/>
            <a:ext cx="5494496" cy="105743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B948EA5-FA70-4860-B214-3C9FB0728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105" y="4923994"/>
            <a:ext cx="5494496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r>
              <a:rPr lang="hu-HU" dirty="0"/>
              <a:t>112 </a:t>
            </a:r>
            <a:r>
              <a:rPr lang="hu-HU" dirty="0" err="1"/>
              <a:t>mp-ben</a:t>
            </a:r>
            <a:r>
              <a:rPr lang="hu-HU" dirty="0"/>
              <a:t> kötelezettségvállalás létrehozása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44D6BCC-4557-44A9-A23A-6A9E13E2C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44" y="2114494"/>
            <a:ext cx="10577477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kimenő számla összekapcsolása a kötelezettségvállalással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811A749-074B-45AF-9B84-06A673E2B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18" y="2023680"/>
            <a:ext cx="6264183" cy="189754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7ABCE13-5919-4577-93CB-7A94D5724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4336"/>
            <a:ext cx="5633821" cy="134123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48EB92D-4BB5-4DF1-B39A-375257414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81" y="4254216"/>
            <a:ext cx="5372017" cy="75444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5C26A5E-E4A9-432C-92E6-FA634C35D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390" y="4804085"/>
            <a:ext cx="7487431" cy="153937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867B474-7A73-46D2-9231-49453536E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263" y="5982635"/>
            <a:ext cx="550973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kimenő számla kiadásként történő könyvelése a 1230 </a:t>
            </a:r>
            <a:r>
              <a:rPr lang="hu-HU" dirty="0" err="1"/>
              <a:t>mp-ben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Amennyiben az előző évi bevétel működési volt az előző évben, akkor a  visszatérítést a K355, a felhalmozási bevétel visszatérítését K89 rovatra kell könyvelni a tárgyében. </a:t>
            </a:r>
          </a:p>
          <a:p>
            <a:pPr marL="0" indent="0">
              <a:buNone/>
            </a:pPr>
            <a:r>
              <a:rPr lang="hu-HU" dirty="0"/>
              <a:t>A programban a K355 és a K89 rovat nem használható ÁFA könyvelésére, ezért az ÁFA tételt külön kell rögzíteni.			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C91293E-5396-4EB9-B5B5-B9B9C1F7C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2" y="1938346"/>
            <a:ext cx="2697714" cy="115809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61EAAA8-C9E1-47D7-8EAC-0F616C3BF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758" y="2517393"/>
            <a:ext cx="8802063" cy="15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Előző évi kiadáshoz, bevételhez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	tárgyévi visszatérülés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Nincs lehetőség a közvetlenül véglegesítésre a 1230 </a:t>
            </a:r>
            <a:r>
              <a:rPr lang="hu-HU" sz="2400" dirty="0" err="1"/>
              <a:t>mp-ben</a:t>
            </a:r>
            <a:r>
              <a:rPr lang="hu-HU" sz="2400" dirty="0"/>
              <a:t>, ezért itt &lt;Igazolunk&gt;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 1231 </a:t>
            </a:r>
            <a:r>
              <a:rPr lang="hu-HU" sz="2400" dirty="0" err="1"/>
              <a:t>mp-ben</a:t>
            </a:r>
            <a:r>
              <a:rPr lang="hu-HU" sz="2400" dirty="0"/>
              <a:t> pedig &lt;véglegesít&gt;</a:t>
            </a:r>
            <a:r>
              <a:rPr lang="hu-HU" sz="2400" dirty="0" err="1"/>
              <a:t>ünk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 számla az ÁFA bevallásba fizetendő ÁFA sorra kerül be, mint csökkentő tétel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6C10651-E18E-4046-8E44-7A3C3E594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86" y="1935342"/>
            <a:ext cx="3307367" cy="11610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F3592C6-7985-4A61-9538-250E4FDC0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650" y="2497973"/>
            <a:ext cx="3977388" cy="162355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6789F74-0CE5-4CB7-AD20-EA6B15D4D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159" y="4656112"/>
            <a:ext cx="10653939" cy="16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7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985</Words>
  <Application>Microsoft Office PowerPoint</Application>
  <PresentationFormat>Szélesvásznú</PresentationFormat>
  <Paragraphs>160</Paragraphs>
  <Slides>20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Office-téma</vt:lpstr>
      <vt:lpstr>PowerPoint-bemutató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 Előző évi kiadáshoz, bevételhez  tárgyévi visszatérülés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2020-10-27T09:16:48Z</dcterms:created>
  <dcterms:modified xsi:type="dcterms:W3CDTF">2022-02-04T16:22:02Z</dcterms:modified>
  <cp:contentStatus/>
</cp:coreProperties>
</file>